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3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69" r:id="rId2"/>
  </p:sldMasterIdLst>
  <p:notesMasterIdLst>
    <p:notesMasterId r:id="rId54"/>
  </p:notesMasterIdLst>
  <p:sldIdLst>
    <p:sldId id="256" r:id="rId3"/>
    <p:sldId id="257" r:id="rId4"/>
    <p:sldId id="258" r:id="rId5"/>
    <p:sldId id="260" r:id="rId6"/>
    <p:sldId id="316" r:id="rId7"/>
    <p:sldId id="282" r:id="rId8"/>
    <p:sldId id="343" r:id="rId9"/>
    <p:sldId id="306" r:id="rId10"/>
    <p:sldId id="317" r:id="rId11"/>
    <p:sldId id="304" r:id="rId12"/>
    <p:sldId id="305" r:id="rId13"/>
    <p:sldId id="284" r:id="rId14"/>
    <p:sldId id="310" r:id="rId15"/>
    <p:sldId id="311" r:id="rId16"/>
    <p:sldId id="318" r:id="rId17"/>
    <p:sldId id="320" r:id="rId18"/>
    <p:sldId id="321" r:id="rId19"/>
    <p:sldId id="322" r:id="rId20"/>
    <p:sldId id="323" r:id="rId21"/>
    <p:sldId id="325" r:id="rId22"/>
    <p:sldId id="327" r:id="rId23"/>
    <p:sldId id="286" r:id="rId24"/>
    <p:sldId id="319" r:id="rId25"/>
    <p:sldId id="328" r:id="rId26"/>
    <p:sldId id="329" r:id="rId27"/>
    <p:sldId id="330" r:id="rId28"/>
    <p:sldId id="344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287" r:id="rId40"/>
    <p:sldId id="331" r:id="rId41"/>
    <p:sldId id="332" r:id="rId42"/>
    <p:sldId id="333" r:id="rId43"/>
    <p:sldId id="334" r:id="rId44"/>
    <p:sldId id="345" r:id="rId45"/>
    <p:sldId id="346" r:id="rId46"/>
    <p:sldId id="288" r:id="rId47"/>
    <p:sldId id="347" r:id="rId48"/>
    <p:sldId id="336" r:id="rId49"/>
    <p:sldId id="337" r:id="rId50"/>
    <p:sldId id="338" r:id="rId51"/>
    <p:sldId id="339" r:id="rId52"/>
    <p:sldId id="280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78" autoAdjust="0"/>
    <p:restoredTop sz="91246" autoAdjust="0"/>
  </p:normalViewPr>
  <p:slideViewPr>
    <p:cSldViewPr snapToGrid="0" showGuides="1">
      <p:cViewPr varScale="1">
        <p:scale>
          <a:sx n="79" d="100"/>
          <a:sy n="79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0295A-D548-463D-A0FB-7869A4CA0027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F0AFC-48CF-49C0-954B-6A141C32A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40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以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全体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学生的数据为基础，而传统评审时只看当前一个人的资料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832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TSVMwhile</a:t>
            </a:r>
            <a:r>
              <a:rPr lang="zh-CN" altLang="en-US" dirty="0"/>
              <a:t>两层嵌套，速度慢且效果差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53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02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最困难的是非结构化数据的结构化</a:t>
            </a:r>
            <a:endParaRPr lang="en-US" altLang="zh-CN" dirty="0"/>
          </a:p>
          <a:p>
            <a:r>
              <a:rPr lang="zh-CN" altLang="en-US" dirty="0"/>
              <a:t>数据处理的</a:t>
            </a:r>
          </a:p>
          <a:p>
            <a:r>
              <a:rPr lang="zh-CN" altLang="en-US" dirty="0"/>
              <a:t>代码非常繁琐，写了</a:t>
            </a:r>
            <a:r>
              <a:rPr lang="en-US" altLang="zh-CN" dirty="0"/>
              <a:t>1000</a:t>
            </a:r>
            <a:r>
              <a:rPr lang="zh-CN" altLang="en-US" dirty="0"/>
              <a:t>行</a:t>
            </a:r>
            <a:endParaRPr lang="en-US" altLang="zh-CN" dirty="0"/>
          </a:p>
          <a:p>
            <a:r>
              <a:rPr lang="zh-CN" altLang="en-US" dirty="0"/>
              <a:t>有兴趣的同学可以扫描二维码看我们的代码和文档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750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小的区域内比较干净，满足聚类假设</a:t>
            </a:r>
            <a:endParaRPr lang="en-US" altLang="zh-CN" dirty="0"/>
          </a:p>
          <a:p>
            <a:r>
              <a:rPr lang="zh-CN" altLang="en-US" dirty="0"/>
              <a:t>在原本的维度上也能分开，但是需要拟合效果非常强的分类器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099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能够分开，四级包裹三级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504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一般困难和特别困难之间较难分辨</a:t>
            </a:r>
            <a:endParaRPr lang="en-US" altLang="zh-CN" dirty="0"/>
          </a:p>
          <a:p>
            <a:r>
              <a:rPr lang="zh-CN" altLang="en-US" dirty="0"/>
              <a:t>困难和非困难之间不难分辨，说明数据增强效果好</a:t>
            </a:r>
            <a:endParaRPr lang="en-US" altLang="zh-CN" dirty="0"/>
          </a:p>
          <a:p>
            <a:r>
              <a:rPr lang="zh-CN" altLang="en-US" dirty="0"/>
              <a:t>所有模型的测试集和训练集矩阵形式差不多，说明模型泛化性能好，但是数据有问题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96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样本少</a:t>
            </a:r>
            <a:endParaRPr lang="en-US" altLang="zh-CN" dirty="0"/>
          </a:p>
          <a:p>
            <a:r>
              <a:rPr lang="zh-CN" altLang="en-US" dirty="0"/>
              <a:t>数据问题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705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样本小</a:t>
            </a:r>
            <a:endParaRPr lang="en-US" altLang="zh-CN" dirty="0"/>
          </a:p>
          <a:p>
            <a:r>
              <a:rPr lang="zh-CN" altLang="en-US" dirty="0"/>
              <a:t>无标签被均匀分出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61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对数据进行更细化的处理，不是模型的事情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31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37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142B6578-AAF6-4D63-A545-F6C311EB50A4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32CCA8F1-65B7-4168-9E5A-D348FEC2C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92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 sz="1800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6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/>
        </p:nvSpPr>
        <p:spPr>
          <a:xfrm>
            <a:off x="11471566" y="372778"/>
            <a:ext cx="431079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 sz="180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32746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9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6" y="372778"/>
            <a:ext cx="431079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 sz="180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32746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62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1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 sz="1800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6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6" y="372778"/>
            <a:ext cx="431079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 sz="180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32746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42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6" y="372778"/>
            <a:ext cx="431079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 sz="180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32746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46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03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142B6578-AAF6-4D63-A545-F6C311EB50A4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32CCA8F1-65B7-4168-9E5A-D348FEC2C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11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25228" y="6545428"/>
            <a:ext cx="775136" cy="296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3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33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33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33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33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33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33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33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33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33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33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33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33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33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33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33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33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33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33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33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33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33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33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33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33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33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33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33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33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33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33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33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33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33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33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33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33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33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33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33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33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33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33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9894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3" r:id="rId2"/>
    <p:sldLayoutId id="2147483687" r:id="rId3"/>
    <p:sldLayoutId id="2147483688" r:id="rId4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1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86" r:id="rId4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4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8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959689" y="-511829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2989413" y="2257893"/>
            <a:ext cx="64522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189">
              <a:defRPr/>
            </a:pPr>
            <a:r>
              <a:rPr kumimoji="1"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基于机器学习的经济困难生精准资助研究</a:t>
            </a:r>
          </a:p>
        </p:txBody>
      </p:sp>
      <p:sp>
        <p:nvSpPr>
          <p:cNvPr id="7" name="文本框 3"/>
          <p:cNvSpPr txBox="1"/>
          <p:nvPr/>
        </p:nvSpPr>
        <p:spPr>
          <a:xfrm>
            <a:off x="3227071" y="4012221"/>
            <a:ext cx="5737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77">
              <a:defRPr/>
            </a:pPr>
            <a:r>
              <a:rPr lang="zh-CN" altLang="en-US" sz="2400" dirty="0">
                <a:cs typeface="+mn-ea"/>
                <a:sym typeface="+mn-lt"/>
              </a:rPr>
              <a:t>吕之豪  崔嘉珩  肖韵竹  戴文娇 </a:t>
            </a:r>
          </a:p>
        </p:txBody>
      </p:sp>
      <p:sp>
        <p:nvSpPr>
          <p:cNvPr id="8" name="椭圆 7"/>
          <p:cNvSpPr/>
          <p:nvPr/>
        </p:nvSpPr>
        <p:spPr>
          <a:xfrm>
            <a:off x="1588487" y="-1160760"/>
            <a:ext cx="9254083" cy="9213379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63115" y="930362"/>
            <a:ext cx="8065769" cy="5446339"/>
            <a:chOff x="2063111" y="930360"/>
            <a:chExt cx="8065769" cy="5446338"/>
          </a:xfrm>
        </p:grpSpPr>
        <p:sp>
          <p:nvSpPr>
            <p:cNvPr id="10" name="椭圆 9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自由: 形状 34"/>
          <p:cNvSpPr/>
          <p:nvPr/>
        </p:nvSpPr>
        <p:spPr>
          <a:xfrm rot="2700000">
            <a:off x="6145377" y="5876947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030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>
          <a:xfrm>
            <a:off x="289357" y="840369"/>
            <a:ext cx="4921835" cy="416823"/>
          </a:xfrm>
        </p:spPr>
        <p:txBody>
          <a:bodyPr/>
          <a:lstStyle/>
          <a:p>
            <a:r>
              <a:rPr lang="zh-CN" altLang="en-US" sz="3600" dirty="0"/>
              <a:t>数据预处理与特征工程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10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Text Placeholder 33"/>
          <p:cNvSpPr txBox="1"/>
          <p:nvPr/>
        </p:nvSpPr>
        <p:spPr>
          <a:xfrm>
            <a:off x="2012766" y="2002611"/>
            <a:ext cx="3895155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sz="24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68ECFB-F1EF-460D-881A-27462C3FD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151" y="0"/>
            <a:ext cx="4170307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288ED92-CB2B-4DDA-B1D4-1885FCC49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75" y="3597851"/>
            <a:ext cx="5422052" cy="2262371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FA69C340-01C4-46C4-99C1-3DC8EB879DA6}"/>
              </a:ext>
            </a:extLst>
          </p:cNvPr>
          <p:cNvSpPr txBox="1"/>
          <p:nvPr/>
        </p:nvSpPr>
        <p:spPr>
          <a:xfrm>
            <a:off x="1169918" y="2640343"/>
            <a:ext cx="9852169" cy="21592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本校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2020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年新启用的网上学生资助系统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4932B7CC-C7FF-4B6A-BF72-F002CE5A2F4F}"/>
              </a:ext>
            </a:extLst>
          </p:cNvPr>
          <p:cNvSpPr txBox="1"/>
          <p:nvPr/>
        </p:nvSpPr>
        <p:spPr>
          <a:xfrm>
            <a:off x="1639243" y="1429561"/>
            <a:ext cx="5588872" cy="65913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数据目标形式</a:t>
            </a:r>
            <a:endParaRPr lang="en-AU" altLang="zh-CN" sz="40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indent="0">
              <a:buNone/>
            </a:pPr>
            <a:endParaRPr lang="en-AU" sz="24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1" name="Oval 53">
            <a:extLst>
              <a:ext uri="{FF2B5EF4-FFF2-40B4-BE49-F238E27FC236}">
                <a16:creationId xmlns:a16="http://schemas.microsoft.com/office/drawing/2014/main" id="{B5A6F314-A28F-439B-A9F8-6AF45E0144D2}"/>
              </a:ext>
            </a:extLst>
          </p:cNvPr>
          <p:cNvSpPr>
            <a:spLocks noChangeAspect="1"/>
          </p:cNvSpPr>
          <p:nvPr/>
        </p:nvSpPr>
        <p:spPr>
          <a:xfrm>
            <a:off x="882879" y="1340315"/>
            <a:ext cx="551992" cy="551992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/>
              <a:t>2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16957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>
          <a:xfrm>
            <a:off x="289359" y="840369"/>
            <a:ext cx="5001733" cy="416823"/>
          </a:xfrm>
        </p:spPr>
        <p:txBody>
          <a:bodyPr/>
          <a:lstStyle/>
          <a:p>
            <a:r>
              <a:rPr lang="zh-CN" altLang="en-US" sz="3600" dirty="0"/>
              <a:t>数据预处理与特征工程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11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7" name="Text Placeholder 32">
            <a:extLst>
              <a:ext uri="{FF2B5EF4-FFF2-40B4-BE49-F238E27FC236}">
                <a16:creationId xmlns:a16="http://schemas.microsoft.com/office/drawing/2014/main" id="{7BAA9B4C-0847-44A4-BA66-10904B4F21EF}"/>
              </a:ext>
            </a:extLst>
          </p:cNvPr>
          <p:cNvSpPr txBox="1"/>
          <p:nvPr/>
        </p:nvSpPr>
        <p:spPr>
          <a:xfrm>
            <a:off x="1169918" y="2640343"/>
            <a:ext cx="9852169" cy="21592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关键词识别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Jieba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分词与模式组识别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4" name="Text Placeholder 33">
            <a:extLst>
              <a:ext uri="{FF2B5EF4-FFF2-40B4-BE49-F238E27FC236}">
                <a16:creationId xmlns:a16="http://schemas.microsoft.com/office/drawing/2014/main" id="{D75C8BA0-50D9-488B-B5F6-B7B0D6097A0B}"/>
              </a:ext>
            </a:extLst>
          </p:cNvPr>
          <p:cNvSpPr txBox="1"/>
          <p:nvPr/>
        </p:nvSpPr>
        <p:spPr>
          <a:xfrm>
            <a:off x="1639243" y="1429561"/>
            <a:ext cx="5588872" cy="41682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特征工程</a:t>
            </a:r>
            <a:endParaRPr lang="en-AU" altLang="zh-CN" sz="40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indent="0">
              <a:buNone/>
            </a:pPr>
            <a:endParaRPr lang="en-AU" sz="24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Oval 53">
            <a:extLst>
              <a:ext uri="{FF2B5EF4-FFF2-40B4-BE49-F238E27FC236}">
                <a16:creationId xmlns:a16="http://schemas.microsoft.com/office/drawing/2014/main" id="{0F8FB4FE-F70B-422A-B9EB-ADFC80E8228D}"/>
              </a:ext>
            </a:extLst>
          </p:cNvPr>
          <p:cNvSpPr>
            <a:spLocks noChangeAspect="1"/>
          </p:cNvSpPr>
          <p:nvPr/>
        </p:nvSpPr>
        <p:spPr>
          <a:xfrm>
            <a:off x="882879" y="1340315"/>
            <a:ext cx="551992" cy="551992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ABFA62E-E363-45A6-A48E-859F74991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095" y="715999"/>
            <a:ext cx="6397359" cy="600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69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673749" y="2874866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189">
              <a:defRPr/>
            </a:pP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数据增强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8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9" y="2485641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3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040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>
          <a:xfrm>
            <a:off x="289360" y="840369"/>
            <a:ext cx="3817473" cy="416823"/>
          </a:xfrm>
        </p:spPr>
        <p:txBody>
          <a:bodyPr/>
          <a:lstStyle/>
          <a:p>
            <a:r>
              <a:rPr lang="zh-CN" altLang="en-US" sz="3600" dirty="0"/>
              <a:t>数据增强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13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F827DDBB-4A67-43B3-BF5C-A41EFF0188E5}"/>
              </a:ext>
            </a:extLst>
          </p:cNvPr>
          <p:cNvSpPr txBox="1"/>
          <p:nvPr/>
        </p:nvSpPr>
        <p:spPr>
          <a:xfrm>
            <a:off x="1169918" y="2640343"/>
            <a:ext cx="9852169" cy="21592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现有的数据只含有“一般困难”与“特别困难”的数据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“非困难”的数据？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“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非困难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” （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无法识别）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→ “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一般困难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” 甚至“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特别困难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”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4DF5E1E5-C00A-4784-8F84-6EEFB22F7F1E}"/>
              </a:ext>
            </a:extLst>
          </p:cNvPr>
          <p:cNvSpPr txBox="1"/>
          <p:nvPr/>
        </p:nvSpPr>
        <p:spPr>
          <a:xfrm>
            <a:off x="1639243" y="1429561"/>
            <a:ext cx="5588872" cy="41682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数据增强的目的</a:t>
            </a:r>
            <a:endParaRPr lang="en-AU" sz="40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1" name="Oval 53">
            <a:extLst>
              <a:ext uri="{FF2B5EF4-FFF2-40B4-BE49-F238E27FC236}">
                <a16:creationId xmlns:a16="http://schemas.microsoft.com/office/drawing/2014/main" id="{BA8BD2DD-D2F3-445B-9DE2-BC326C99C872}"/>
              </a:ext>
            </a:extLst>
          </p:cNvPr>
          <p:cNvSpPr>
            <a:spLocks noChangeAspect="1"/>
          </p:cNvSpPr>
          <p:nvPr/>
        </p:nvSpPr>
        <p:spPr>
          <a:xfrm>
            <a:off x="882879" y="1340315"/>
            <a:ext cx="551992" cy="551992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/>
              <a:t>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00321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>
          <a:xfrm>
            <a:off x="289360" y="840369"/>
            <a:ext cx="3817473" cy="416823"/>
          </a:xfrm>
        </p:spPr>
        <p:txBody>
          <a:bodyPr/>
          <a:lstStyle/>
          <a:p>
            <a:r>
              <a:rPr lang="zh-CN" altLang="en-US" sz="3600" dirty="0"/>
              <a:t>数据增强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14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C53F13-0B68-45C2-A39D-E2DCDCBB9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" name="图片 2">
            <a:extLst>
              <a:ext uri="{FF2B5EF4-FFF2-40B4-BE49-F238E27FC236}">
                <a16:creationId xmlns:a16="http://schemas.microsoft.com/office/drawing/2014/main" id="{BC7C3DD4-85B7-410A-B57F-F9EC89970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091" y="1255387"/>
            <a:ext cx="6523784" cy="434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3425DF0C-97E0-4D07-964A-6EA10006565A}"/>
              </a:ext>
            </a:extLst>
          </p:cNvPr>
          <p:cNvSpPr txBox="1"/>
          <p:nvPr/>
        </p:nvSpPr>
        <p:spPr>
          <a:xfrm>
            <a:off x="1169918" y="2581059"/>
            <a:ext cx="9852169" cy="21592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家庭人均年收入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正态变换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Lognormal(10.1811, 0.0358)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4DCA205-F1B6-4556-9401-00AB8999F65B}"/>
              </a:ext>
            </a:extLst>
          </p:cNvPr>
          <p:cNvSpPr txBox="1"/>
          <p:nvPr/>
        </p:nvSpPr>
        <p:spPr>
          <a:xfrm>
            <a:off x="1639243" y="1429561"/>
            <a:ext cx="5588872" cy="41682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数据增强的要求</a:t>
            </a:r>
            <a:endParaRPr lang="en-AU" sz="40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Oval 53">
            <a:extLst>
              <a:ext uri="{FF2B5EF4-FFF2-40B4-BE49-F238E27FC236}">
                <a16:creationId xmlns:a16="http://schemas.microsoft.com/office/drawing/2014/main" id="{98F5605F-5EB6-4732-8408-0B9CDDF932E7}"/>
              </a:ext>
            </a:extLst>
          </p:cNvPr>
          <p:cNvSpPr>
            <a:spLocks noChangeAspect="1"/>
          </p:cNvSpPr>
          <p:nvPr/>
        </p:nvSpPr>
        <p:spPr>
          <a:xfrm>
            <a:off x="882879" y="1340315"/>
            <a:ext cx="551992" cy="551992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/>
              <a:t>2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28446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>
          <a:xfrm>
            <a:off x="289360" y="840369"/>
            <a:ext cx="3817473" cy="416823"/>
          </a:xfrm>
        </p:spPr>
        <p:txBody>
          <a:bodyPr/>
          <a:lstStyle/>
          <a:p>
            <a:r>
              <a:rPr lang="zh-CN" altLang="en-US" sz="3600" dirty="0"/>
              <a:t>数据增强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15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C53F13-0B68-45C2-A39D-E2DCDCBB9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3425DF0C-97E0-4D07-964A-6EA10006565A}"/>
              </a:ext>
            </a:extLst>
          </p:cNvPr>
          <p:cNvSpPr txBox="1"/>
          <p:nvPr/>
        </p:nvSpPr>
        <p:spPr>
          <a:xfrm>
            <a:off x="1169918" y="2581059"/>
            <a:ext cx="9852169" cy="21592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一定不出现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sz="1800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建档立卡贫困户、城乡低保户、五保户、孤残学生、低保、助学金个数、助学金金额、国助类型、是否贷款</a:t>
            </a:r>
            <a:endParaRPr lang="en-US" altLang="zh-CN" sz="1800" kern="10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二项分布：比例的估计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sz="1800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军烈属或优抚子女、父母均下岗、父母一方下岗、大学、高中、义务教育、祖父母患病、父母离异、父亲（母亲）患普通疾病、父母患普通疾病、兄弟姐妹患重疾、父亲（母亲）患重疾、父母患重疾、父亲（母亲）去世、突发重大自然灾害、民族、家庭人口、入学前户口性质</a:t>
            </a:r>
            <a:endParaRPr lang="en-US" altLang="zh-CN" sz="1800" kern="100" dirty="0"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4DCA205-F1B6-4556-9401-00AB8999F65B}"/>
              </a:ext>
            </a:extLst>
          </p:cNvPr>
          <p:cNvSpPr txBox="1"/>
          <p:nvPr/>
        </p:nvSpPr>
        <p:spPr>
          <a:xfrm>
            <a:off x="1639243" y="1429561"/>
            <a:ext cx="5588872" cy="41682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数据增强的要求</a:t>
            </a:r>
            <a:endParaRPr lang="en-AU" sz="40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Oval 53">
            <a:extLst>
              <a:ext uri="{FF2B5EF4-FFF2-40B4-BE49-F238E27FC236}">
                <a16:creationId xmlns:a16="http://schemas.microsoft.com/office/drawing/2014/main" id="{98F5605F-5EB6-4732-8408-0B9CDDF932E7}"/>
              </a:ext>
            </a:extLst>
          </p:cNvPr>
          <p:cNvSpPr>
            <a:spLocks noChangeAspect="1"/>
          </p:cNvSpPr>
          <p:nvPr/>
        </p:nvSpPr>
        <p:spPr>
          <a:xfrm>
            <a:off x="882879" y="1340315"/>
            <a:ext cx="551992" cy="551992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/>
              <a:t>2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96803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673750" y="2874866"/>
            <a:ext cx="6365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189">
              <a:defRPr/>
            </a:pP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数据降维与可视化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8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9" y="2485641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4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5854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>
          <a:xfrm>
            <a:off x="321558" y="690346"/>
            <a:ext cx="3817473" cy="416823"/>
          </a:xfrm>
        </p:spPr>
        <p:txBody>
          <a:bodyPr/>
          <a:lstStyle/>
          <a:p>
            <a:r>
              <a:rPr lang="zh-CN" altLang="en-US" sz="3600" dirty="0"/>
              <a:t>数据降维与可视化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17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C53F13-0B68-45C2-A39D-E2DCDCBB9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3425DF0C-97E0-4D07-964A-6EA10006565A}"/>
              </a:ext>
            </a:extLst>
          </p:cNvPr>
          <p:cNvSpPr txBox="1"/>
          <p:nvPr/>
        </p:nvSpPr>
        <p:spPr>
          <a:xfrm>
            <a:off x="1169918" y="2581059"/>
            <a:ext cx="9852169" cy="21592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sklearn.decomposition.PCA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()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kern="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黑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kern="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黑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kern="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黑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黑体" panose="02010609060101010101" pitchFamily="49" charset="-122"/>
                <a:cs typeface="+mn-ea"/>
                <a:sym typeface="+mn-lt"/>
              </a:rPr>
              <a:t>前</a:t>
            </a:r>
            <a:r>
              <a:rPr lang="en-US" altLang="zh-CN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黑体" panose="02010609060101010101" pitchFamily="49" charset="-122"/>
                <a:cs typeface="+mn-ea"/>
                <a:sym typeface="+mn-lt"/>
              </a:rPr>
              <a:t>10</a:t>
            </a:r>
            <a:r>
              <a:rPr lang="zh-CN" altLang="en-US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黑体" panose="02010609060101010101" pitchFamily="49" charset="-122"/>
                <a:cs typeface="+mn-ea"/>
                <a:sym typeface="+mn-lt"/>
              </a:rPr>
              <a:t>个主成分方差贡献率总和为</a:t>
            </a:r>
            <a:r>
              <a:rPr lang="en-US" altLang="zh-CN" sz="2400" kern="1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+mn-ea"/>
                <a:sym typeface="+mn-lt"/>
              </a:rPr>
              <a:t>81.7</a:t>
            </a:r>
            <a:r>
              <a:rPr lang="en-US" altLang="zh-CN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黑体" panose="02010609060101010101" pitchFamily="49" charset="-122"/>
                <a:cs typeface="+mn-ea"/>
                <a:sym typeface="+mn-lt"/>
              </a:rPr>
              <a:t>%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800" kern="100" dirty="0"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4DCA205-F1B6-4556-9401-00AB8999F65B}"/>
              </a:ext>
            </a:extLst>
          </p:cNvPr>
          <p:cNvSpPr txBox="1"/>
          <p:nvPr/>
        </p:nvSpPr>
        <p:spPr>
          <a:xfrm>
            <a:off x="1639243" y="1429561"/>
            <a:ext cx="5588872" cy="41682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PCA</a:t>
            </a:r>
            <a:endParaRPr lang="en-AU" altLang="zh-CN" sz="40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Oval 53">
            <a:extLst>
              <a:ext uri="{FF2B5EF4-FFF2-40B4-BE49-F238E27FC236}">
                <a16:creationId xmlns:a16="http://schemas.microsoft.com/office/drawing/2014/main" id="{98F5605F-5EB6-4732-8408-0B9CDDF932E7}"/>
              </a:ext>
            </a:extLst>
          </p:cNvPr>
          <p:cNvSpPr>
            <a:spLocks noChangeAspect="1"/>
          </p:cNvSpPr>
          <p:nvPr/>
        </p:nvSpPr>
        <p:spPr>
          <a:xfrm>
            <a:off x="882879" y="1340315"/>
            <a:ext cx="551992" cy="551992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/>
              <a:t>1</a:t>
            </a: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8611FD-29E9-46C4-83A2-68B489200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76" y="3429002"/>
            <a:ext cx="10151277" cy="112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61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18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C53F13-0B68-45C2-A39D-E2DCDCBB9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3425DF0C-97E0-4D07-964A-6EA10006565A}"/>
              </a:ext>
            </a:extLst>
          </p:cNvPr>
          <p:cNvSpPr txBox="1"/>
          <p:nvPr/>
        </p:nvSpPr>
        <p:spPr>
          <a:xfrm>
            <a:off x="1169918" y="2581059"/>
            <a:ext cx="9852169" cy="21592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sklearn.manifold.TSNE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()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kern="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黑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黑体" panose="02010609060101010101" pitchFamily="49" charset="-122"/>
                <a:cs typeface="+mn-ea"/>
                <a:sym typeface="+mn-lt"/>
              </a:rPr>
              <a:t>高维数据投影到三维空间中，再画图</a:t>
            </a:r>
            <a:endParaRPr lang="en-US" altLang="zh-CN" sz="2400" kern="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黑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kern="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黑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黑体" panose="02010609060101010101" pitchFamily="49" charset="-122"/>
                <a:cs typeface="+mn-ea"/>
                <a:sym typeface="+mn-lt"/>
              </a:rPr>
              <a:t>迭代</a:t>
            </a:r>
            <a:r>
              <a:rPr lang="en-US" altLang="zh-CN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黑体" panose="02010609060101010101" pitchFamily="49" charset="-122"/>
                <a:cs typeface="+mn-ea"/>
                <a:sym typeface="+mn-lt"/>
              </a:rPr>
              <a:t>500</a:t>
            </a:r>
            <a:r>
              <a:rPr lang="zh-CN" altLang="en-US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黑体" panose="02010609060101010101" pitchFamily="49" charset="-122"/>
                <a:cs typeface="+mn-ea"/>
                <a:sym typeface="+mn-lt"/>
              </a:rPr>
              <a:t>次至稳定：低维度时极难分开</a:t>
            </a:r>
            <a:endParaRPr lang="en-US" altLang="zh-CN" sz="1800" kern="100" dirty="0"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4DCA205-F1B6-4556-9401-00AB8999F65B}"/>
              </a:ext>
            </a:extLst>
          </p:cNvPr>
          <p:cNvSpPr txBox="1"/>
          <p:nvPr/>
        </p:nvSpPr>
        <p:spPr>
          <a:xfrm>
            <a:off x="1639243" y="1429561"/>
            <a:ext cx="5588872" cy="41682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t-SNE</a:t>
            </a:r>
            <a:r>
              <a:rPr lang="zh-CN" altLang="en-US" sz="3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进行高维数据可视化</a:t>
            </a:r>
            <a:endParaRPr lang="en-AU" altLang="zh-CN" sz="36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Oval 53">
            <a:extLst>
              <a:ext uri="{FF2B5EF4-FFF2-40B4-BE49-F238E27FC236}">
                <a16:creationId xmlns:a16="http://schemas.microsoft.com/office/drawing/2014/main" id="{98F5605F-5EB6-4732-8408-0B9CDDF932E7}"/>
              </a:ext>
            </a:extLst>
          </p:cNvPr>
          <p:cNvSpPr>
            <a:spLocks noChangeAspect="1"/>
          </p:cNvSpPr>
          <p:nvPr/>
        </p:nvSpPr>
        <p:spPr>
          <a:xfrm>
            <a:off x="882879" y="1340315"/>
            <a:ext cx="551992" cy="551992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/>
              <a:t>2</a:t>
            </a:r>
            <a:endParaRPr lang="zh-CN" altLang="en-US" sz="3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EB2A8C0-6E98-4DB9-B6F8-B995250885F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10229" y="2018751"/>
            <a:ext cx="5052687" cy="4266640"/>
          </a:xfrm>
          <a:prstGeom prst="rect">
            <a:avLst/>
          </a:prstGeom>
        </p:spPr>
      </p:pic>
      <p:sp>
        <p:nvSpPr>
          <p:cNvPr id="11" name="文本占位符 20">
            <a:extLst>
              <a:ext uri="{FF2B5EF4-FFF2-40B4-BE49-F238E27FC236}">
                <a16:creationId xmlns:a16="http://schemas.microsoft.com/office/drawing/2014/main" id="{7BEF91FF-4334-46CC-A683-5531CA2B2C1C}"/>
              </a:ext>
            </a:extLst>
          </p:cNvPr>
          <p:cNvSpPr txBox="1">
            <a:spLocks/>
          </p:cNvSpPr>
          <p:nvPr/>
        </p:nvSpPr>
        <p:spPr>
          <a:xfrm>
            <a:off x="321558" y="690346"/>
            <a:ext cx="3817473" cy="416823"/>
          </a:xfr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/>
              <a:t>数据降维与可视化</a:t>
            </a:r>
            <a:endParaRPr lang="zh-CN" altLang="en-US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220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19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C53F13-0B68-45C2-A39D-E2DCDCBB9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3425DF0C-97E0-4D07-964A-6EA10006565A}"/>
              </a:ext>
            </a:extLst>
          </p:cNvPr>
          <p:cNvSpPr txBox="1"/>
          <p:nvPr/>
        </p:nvSpPr>
        <p:spPr>
          <a:xfrm>
            <a:off x="1169918" y="2581059"/>
            <a:ext cx="9852169" cy="21592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800" kern="100" dirty="0"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4DCA205-F1B6-4556-9401-00AB8999F65B}"/>
              </a:ext>
            </a:extLst>
          </p:cNvPr>
          <p:cNvSpPr txBox="1"/>
          <p:nvPr/>
        </p:nvSpPr>
        <p:spPr>
          <a:xfrm>
            <a:off x="1639243" y="1429561"/>
            <a:ext cx="5588872" cy="41682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t-SNE</a:t>
            </a:r>
            <a:r>
              <a:rPr lang="zh-CN" altLang="en-US" sz="3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进行高维数据可视化</a:t>
            </a:r>
            <a:endParaRPr lang="en-AU" altLang="zh-CN" sz="36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Oval 53">
            <a:extLst>
              <a:ext uri="{FF2B5EF4-FFF2-40B4-BE49-F238E27FC236}">
                <a16:creationId xmlns:a16="http://schemas.microsoft.com/office/drawing/2014/main" id="{98F5605F-5EB6-4732-8408-0B9CDDF932E7}"/>
              </a:ext>
            </a:extLst>
          </p:cNvPr>
          <p:cNvSpPr>
            <a:spLocks noChangeAspect="1"/>
          </p:cNvSpPr>
          <p:nvPr/>
        </p:nvSpPr>
        <p:spPr>
          <a:xfrm>
            <a:off x="882879" y="1340315"/>
            <a:ext cx="551992" cy="551992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/>
              <a:t>2</a:t>
            </a:r>
            <a:endParaRPr lang="zh-CN" altLang="en-US" sz="32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47154E0-48CB-4514-8227-02067B94134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20437" y="2147275"/>
            <a:ext cx="4693873" cy="435083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7B4AED8-51B3-4AD3-8140-1E278DEF099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69894" y="2147277"/>
            <a:ext cx="4901673" cy="4350835"/>
          </a:xfrm>
          <a:prstGeom prst="rect">
            <a:avLst/>
          </a:prstGeom>
        </p:spPr>
      </p:pic>
      <p:sp>
        <p:nvSpPr>
          <p:cNvPr id="13" name="文本占位符 20">
            <a:extLst>
              <a:ext uri="{FF2B5EF4-FFF2-40B4-BE49-F238E27FC236}">
                <a16:creationId xmlns:a16="http://schemas.microsoft.com/office/drawing/2014/main" id="{345AF9A7-5F00-435B-A453-ABDC3244D4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1558" y="690346"/>
            <a:ext cx="3817473" cy="416823"/>
          </a:xfrm>
        </p:spPr>
        <p:txBody>
          <a:bodyPr/>
          <a:lstStyle/>
          <a:p>
            <a:r>
              <a:rPr lang="zh-CN" altLang="en-US" sz="3600" dirty="0"/>
              <a:t>数据降维与可视化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49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18071" y="1321436"/>
            <a:ext cx="3061161" cy="751138"/>
            <a:chOff x="4123410" y="1826618"/>
            <a:chExt cx="3061161" cy="751139"/>
          </a:xfrm>
        </p:grpSpPr>
        <p:grpSp>
          <p:nvGrpSpPr>
            <p:cNvPr id="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8"/>
            <p:cNvSpPr txBox="1"/>
            <p:nvPr/>
          </p:nvSpPr>
          <p:spPr>
            <a:xfrm>
              <a:off x="4927757" y="1844007"/>
              <a:ext cx="2256814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defTabSz="457189">
                <a:defRPr/>
              </a:pPr>
              <a:r>
                <a:rPr kumimoji="1"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项目背景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927755" y="2269980"/>
              <a:ext cx="2256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 defTabSz="457189">
                <a:defRPr/>
              </a:pPr>
              <a:endPara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6783041" y="1321441"/>
            <a:ext cx="4615887" cy="751139"/>
            <a:chOff x="4123410" y="1826618"/>
            <a:chExt cx="4615886" cy="751139"/>
          </a:xfrm>
        </p:grpSpPr>
        <p:grpSp>
          <p:nvGrpSpPr>
            <p:cNvPr id="12" name="组合 11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3" name="文本框 8"/>
            <p:cNvSpPr txBox="1"/>
            <p:nvPr/>
          </p:nvSpPr>
          <p:spPr>
            <a:xfrm>
              <a:off x="4927757" y="1844007"/>
              <a:ext cx="38115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defTabSz="457189">
                <a:defRPr/>
              </a:pPr>
              <a:r>
                <a:rPr kumimoji="1"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数据预处理与特征工程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2757110" y="2622915"/>
            <a:ext cx="3061161" cy="751139"/>
            <a:chOff x="4123410" y="1826618"/>
            <a:chExt cx="3061161" cy="751139"/>
          </a:xfrm>
        </p:grpSpPr>
        <p:grpSp>
          <p:nvGrpSpPr>
            <p:cNvPr id="21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2" name="文本框 8"/>
            <p:cNvSpPr txBox="1"/>
            <p:nvPr/>
          </p:nvSpPr>
          <p:spPr>
            <a:xfrm>
              <a:off x="4927757" y="1844007"/>
              <a:ext cx="22568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defTabSz="457189">
                <a:defRPr/>
              </a:pPr>
              <a:r>
                <a:rPr kumimoji="1"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数据增强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722079" y="2622917"/>
            <a:ext cx="4738995" cy="751139"/>
            <a:chOff x="4123410" y="1826618"/>
            <a:chExt cx="4738994" cy="751139"/>
          </a:xfrm>
        </p:grpSpPr>
        <p:grpSp>
          <p:nvGrpSpPr>
            <p:cNvPr id="30" name="组合 29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31" name="文本框 8"/>
            <p:cNvSpPr txBox="1"/>
            <p:nvPr/>
          </p:nvSpPr>
          <p:spPr>
            <a:xfrm>
              <a:off x="4927757" y="1844007"/>
              <a:ext cx="39346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defTabSz="457189">
                <a:defRPr/>
              </a:pPr>
              <a:r>
                <a:rPr kumimoji="1" lang="zh-CN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数据降维与可视化探究</a:t>
              </a:r>
              <a:endPara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/>
          <p:cNvSpPr txBox="1"/>
          <p:nvPr/>
        </p:nvSpPr>
        <p:spPr>
          <a:xfrm>
            <a:off x="4789718" y="208100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</a:rPr>
              <a:t>CONTENT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39" name="自由: 形状 85"/>
          <p:cNvSpPr/>
          <p:nvPr/>
        </p:nvSpPr>
        <p:spPr>
          <a:xfrm rot="2700000">
            <a:off x="6025851" y="813191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391804D2-9E23-42BD-ADC0-F5F77B586057}"/>
              </a:ext>
            </a:extLst>
          </p:cNvPr>
          <p:cNvGrpSpPr/>
          <p:nvPr/>
        </p:nvGrpSpPr>
        <p:grpSpPr>
          <a:xfrm>
            <a:off x="6722080" y="4031791"/>
            <a:ext cx="3975509" cy="751139"/>
            <a:chOff x="4123410" y="1826618"/>
            <a:chExt cx="3975509" cy="751139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202CD829-E97C-4A68-BAF5-18DC5800045C}"/>
                </a:ext>
              </a:extLst>
            </p:cNvPr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32AB9C20-5EA3-4CF9-8685-0DEBDC3AA7DD}"/>
                  </a:ext>
                </a:extLst>
              </p:cNvPr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6</a:t>
                </a:r>
                <a:endParaRPr lang="zh-CN" altLang="en-US" sz="3200" dirty="0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A2E7EAE7-0454-4D7D-ABBA-2FDFAC88DEA0}"/>
                  </a:ext>
                </a:extLst>
              </p:cNvPr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3A27C502-85E9-41B4-9EC1-19E16FF7076E}"/>
                  </a:ext>
                </a:extLst>
              </p:cNvPr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E57C1294-F8E3-46A1-9B08-6D1BB7CA5F10}"/>
                  </a:ext>
                </a:extLst>
              </p:cNvPr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2" name="文本框 8">
              <a:extLst>
                <a:ext uri="{FF2B5EF4-FFF2-40B4-BE49-F238E27FC236}">
                  <a16:creationId xmlns:a16="http://schemas.microsoft.com/office/drawing/2014/main" id="{1A708A90-8DFA-422A-8E94-8FC86DC5874C}"/>
                </a:ext>
              </a:extLst>
            </p:cNvPr>
            <p:cNvSpPr txBox="1"/>
            <p:nvPr/>
          </p:nvSpPr>
          <p:spPr>
            <a:xfrm>
              <a:off x="4927757" y="1844007"/>
              <a:ext cx="3171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defTabSz="457189">
                <a:defRPr/>
              </a:pPr>
              <a:r>
                <a:rPr kumimoji="1"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半监督模型的构建</a:t>
              </a: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C562FA0-73F5-4D01-9E21-A705C8B731C0}"/>
                </a:ext>
              </a:extLst>
            </p:cNvPr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05AB1541-A060-4E87-A9C5-30B0F5D76B16}"/>
              </a:ext>
            </a:extLst>
          </p:cNvPr>
          <p:cNvGrpSpPr/>
          <p:nvPr/>
        </p:nvGrpSpPr>
        <p:grpSpPr>
          <a:xfrm>
            <a:off x="4664629" y="5416125"/>
            <a:ext cx="3975503" cy="751139"/>
            <a:chOff x="4123410" y="1826618"/>
            <a:chExt cx="3975502" cy="751139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E971A59A-986F-42E2-AE3C-B89C38D8D416}"/>
                </a:ext>
              </a:extLst>
            </p:cNvPr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11F5E27F-C6DD-48A9-A62F-308ABE2B4EB2}"/>
                  </a:ext>
                </a:extLst>
              </p:cNvPr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7</a:t>
                </a:r>
                <a:endParaRPr lang="zh-CN" altLang="en-US" sz="3200" dirty="0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D3C50BF8-48FB-4FDF-A474-8EE31A4076B9}"/>
                  </a:ext>
                </a:extLst>
              </p:cNvPr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F53F8DD3-FE27-4279-92F8-B66BEEC89CDC}"/>
                  </a:ext>
                </a:extLst>
              </p:cNvPr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0E09071D-3C77-49F2-AD55-3ADC49C1C013}"/>
                  </a:ext>
                </a:extLst>
              </p:cNvPr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50" name="文本框 8">
              <a:extLst>
                <a:ext uri="{FF2B5EF4-FFF2-40B4-BE49-F238E27FC236}">
                  <a16:creationId xmlns:a16="http://schemas.microsoft.com/office/drawing/2014/main" id="{236A58D6-9832-4265-9DDF-C8B97B75F30C}"/>
                </a:ext>
              </a:extLst>
            </p:cNvPr>
            <p:cNvSpPr txBox="1"/>
            <p:nvPr/>
          </p:nvSpPr>
          <p:spPr>
            <a:xfrm>
              <a:off x="4927757" y="1844007"/>
              <a:ext cx="31711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defTabSz="457189">
                <a:defRPr/>
              </a:pPr>
              <a:r>
                <a:rPr kumimoji="1"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缺陷、总结与展望</a:t>
              </a: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595C36B3-DE53-4DEF-94CF-E0FA3A6260F3}"/>
                </a:ext>
              </a:extLst>
            </p:cNvPr>
            <p:cNvCxnSpPr/>
            <p:nvPr/>
          </p:nvCxnSpPr>
          <p:spPr>
            <a:xfrm>
              <a:off x="4927756" y="188833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8E456DB-C360-4763-8264-BC10574B27EC}"/>
              </a:ext>
            </a:extLst>
          </p:cNvPr>
          <p:cNvGrpSpPr/>
          <p:nvPr/>
        </p:nvGrpSpPr>
        <p:grpSpPr>
          <a:xfrm>
            <a:off x="2818070" y="3989859"/>
            <a:ext cx="3422939" cy="971496"/>
            <a:chOff x="4123410" y="1826618"/>
            <a:chExt cx="3422938" cy="971495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7CED5366-CE77-441C-A0BA-21780A2AA563}"/>
                </a:ext>
              </a:extLst>
            </p:cNvPr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C3F77403-E59B-4408-A705-D2DF93261A38}"/>
                  </a:ext>
                </a:extLst>
              </p:cNvPr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C5238148-8D09-4565-A7D8-1D1A5F7CAE59}"/>
                  </a:ext>
                </a:extLst>
              </p:cNvPr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686B5AD4-8EEF-45EC-98E2-F85E8C8C17FB}"/>
                  </a:ext>
                </a:extLst>
              </p:cNvPr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DAB39278-62B0-4951-907F-55ABF4289CF8}"/>
                  </a:ext>
                </a:extLst>
              </p:cNvPr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58" name="文本框 8">
              <a:extLst>
                <a:ext uri="{FF2B5EF4-FFF2-40B4-BE49-F238E27FC236}">
                  <a16:creationId xmlns:a16="http://schemas.microsoft.com/office/drawing/2014/main" id="{E142B55E-9607-405D-B7AC-ED811336FFEF}"/>
                </a:ext>
              </a:extLst>
            </p:cNvPr>
            <p:cNvSpPr txBox="1"/>
            <p:nvPr/>
          </p:nvSpPr>
          <p:spPr>
            <a:xfrm>
              <a:off x="4927757" y="1844007"/>
              <a:ext cx="2618591" cy="954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defRPr/>
              </a:pPr>
              <a:r>
                <a:rPr kumimoji="1"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有监督三分类模型的构建</a:t>
              </a:r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F89BCF39-98F2-44DF-A66B-D5EF7855906F}"/>
                </a:ext>
              </a:extLst>
            </p:cNvPr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7711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20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C53F13-0B68-45C2-A39D-E2DCDCBB9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3425DF0C-97E0-4D07-964A-6EA10006565A}"/>
              </a:ext>
            </a:extLst>
          </p:cNvPr>
          <p:cNvSpPr txBox="1"/>
          <p:nvPr/>
        </p:nvSpPr>
        <p:spPr>
          <a:xfrm>
            <a:off x="1169918" y="2581059"/>
            <a:ext cx="9852169" cy="21592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800" kern="100" dirty="0"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4DCA205-F1B6-4556-9401-00AB8999F65B}"/>
              </a:ext>
            </a:extLst>
          </p:cNvPr>
          <p:cNvSpPr txBox="1"/>
          <p:nvPr/>
        </p:nvSpPr>
        <p:spPr>
          <a:xfrm>
            <a:off x="1639243" y="1429561"/>
            <a:ext cx="5588872" cy="41682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t-SNE</a:t>
            </a:r>
            <a:r>
              <a:rPr lang="zh-CN" altLang="en-US" sz="3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进行高维数据可视化</a:t>
            </a:r>
            <a:endParaRPr lang="en-AU" altLang="zh-CN" sz="36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Oval 53">
            <a:extLst>
              <a:ext uri="{FF2B5EF4-FFF2-40B4-BE49-F238E27FC236}">
                <a16:creationId xmlns:a16="http://schemas.microsoft.com/office/drawing/2014/main" id="{98F5605F-5EB6-4732-8408-0B9CDDF932E7}"/>
              </a:ext>
            </a:extLst>
          </p:cNvPr>
          <p:cNvSpPr>
            <a:spLocks noChangeAspect="1"/>
          </p:cNvSpPr>
          <p:nvPr/>
        </p:nvSpPr>
        <p:spPr>
          <a:xfrm>
            <a:off x="882879" y="1340315"/>
            <a:ext cx="551992" cy="551992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/>
              <a:t>2</a:t>
            </a:r>
            <a:endParaRPr lang="zh-CN" altLang="en-US" sz="32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5849658-C0FC-4494-BF91-EDF8C81D761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71576" y="2229549"/>
            <a:ext cx="4617171" cy="441982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F1F8899-631B-4ECE-A2D5-1715A99EE4D6}"/>
              </a:ext>
            </a:extLst>
          </p:cNvPr>
          <p:cNvPicPr/>
          <p:nvPr/>
        </p:nvPicPr>
        <p:blipFill rotWithShape="1">
          <a:blip r:embed="rId5"/>
          <a:srcRect t="1055"/>
          <a:stretch/>
        </p:blipFill>
        <p:spPr bwMode="auto">
          <a:xfrm>
            <a:off x="6235835" y="2230120"/>
            <a:ext cx="5184588" cy="44192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文本占位符 20">
            <a:extLst>
              <a:ext uri="{FF2B5EF4-FFF2-40B4-BE49-F238E27FC236}">
                <a16:creationId xmlns:a16="http://schemas.microsoft.com/office/drawing/2014/main" id="{2FDCCCF0-AC8B-4A95-8599-31BC7536F0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1558" y="690346"/>
            <a:ext cx="3817473" cy="416823"/>
          </a:xfrm>
        </p:spPr>
        <p:txBody>
          <a:bodyPr/>
          <a:lstStyle/>
          <a:p>
            <a:r>
              <a:rPr lang="zh-CN" altLang="en-US" sz="3600" dirty="0"/>
              <a:t>数据降维与可视化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493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20">
            <a:extLst>
              <a:ext uri="{FF2B5EF4-FFF2-40B4-BE49-F238E27FC236}">
                <a16:creationId xmlns:a16="http://schemas.microsoft.com/office/drawing/2014/main" id="{8D788B5F-62A4-4ABE-A946-154BBD5843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1558" y="690346"/>
            <a:ext cx="3817473" cy="416823"/>
          </a:xfrm>
        </p:spPr>
        <p:txBody>
          <a:bodyPr/>
          <a:lstStyle/>
          <a:p>
            <a:r>
              <a:rPr lang="zh-CN" altLang="en-US" sz="3600" dirty="0"/>
              <a:t>数据降维与可视化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21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C53F13-0B68-45C2-A39D-E2DCDCBB9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3425DF0C-97E0-4D07-964A-6EA10006565A}"/>
              </a:ext>
            </a:extLst>
          </p:cNvPr>
          <p:cNvSpPr txBox="1"/>
          <p:nvPr/>
        </p:nvSpPr>
        <p:spPr>
          <a:xfrm>
            <a:off x="1169918" y="2581059"/>
            <a:ext cx="9852169" cy="21592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只能在高维度里进行数据处理和模型建设。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满足聚类假设，则可以用半监督学习算法</a:t>
            </a: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4DCA205-F1B6-4556-9401-00AB8999F65B}"/>
              </a:ext>
            </a:extLst>
          </p:cNvPr>
          <p:cNvSpPr txBox="1"/>
          <p:nvPr/>
        </p:nvSpPr>
        <p:spPr>
          <a:xfrm>
            <a:off x="1639243" y="1429561"/>
            <a:ext cx="5588872" cy="41682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t-SNE</a:t>
            </a:r>
            <a:r>
              <a:rPr lang="zh-CN" altLang="en-US" sz="3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进行高维数据可视化</a:t>
            </a:r>
            <a:endParaRPr lang="en-AU" altLang="zh-CN" sz="36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Oval 53">
            <a:extLst>
              <a:ext uri="{FF2B5EF4-FFF2-40B4-BE49-F238E27FC236}">
                <a16:creationId xmlns:a16="http://schemas.microsoft.com/office/drawing/2014/main" id="{98F5605F-5EB6-4732-8408-0B9CDDF932E7}"/>
              </a:ext>
            </a:extLst>
          </p:cNvPr>
          <p:cNvSpPr>
            <a:spLocks noChangeAspect="1"/>
          </p:cNvSpPr>
          <p:nvPr/>
        </p:nvSpPr>
        <p:spPr>
          <a:xfrm>
            <a:off x="882879" y="1340315"/>
            <a:ext cx="551992" cy="551992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/>
              <a:t>2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40728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673750" y="2874863"/>
            <a:ext cx="63657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189">
              <a:defRPr/>
            </a:pP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有监督三分类模型的构建</a:t>
            </a:r>
          </a:p>
          <a:p>
            <a:pPr defTabSz="457189">
              <a:defRPr/>
            </a:pPr>
            <a:endParaRPr kumimoji="1"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8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9" y="2485641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5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0003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>
          <a:xfrm>
            <a:off x="289360" y="716543"/>
            <a:ext cx="3817473" cy="416823"/>
          </a:xfrm>
        </p:spPr>
        <p:txBody>
          <a:bodyPr/>
          <a:lstStyle/>
          <a:p>
            <a:r>
              <a:rPr lang="zh-CN" altLang="en-US" sz="3600" dirty="0"/>
              <a:t>有监督模型的构建</a:t>
            </a:r>
          </a:p>
          <a:p>
            <a:endParaRPr lang="zh-CN" altLang="en-US" dirty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23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C53F13-0B68-45C2-A39D-E2DCDCBB9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3425DF0C-97E0-4D07-964A-6EA10006565A}"/>
              </a:ext>
            </a:extLst>
          </p:cNvPr>
          <p:cNvSpPr txBox="1"/>
          <p:nvPr/>
        </p:nvSpPr>
        <p:spPr>
          <a:xfrm>
            <a:off x="1169918" y="2581059"/>
            <a:ext cx="9852169" cy="21592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sklearn.model_selection.train_test_split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()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kern="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黑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黑体" panose="02010609060101010101" pitchFamily="49" charset="-122"/>
                <a:cs typeface="+mn-ea"/>
                <a:sym typeface="+mn-lt"/>
              </a:rPr>
              <a:t>训练集：测试集</a:t>
            </a:r>
            <a:r>
              <a:rPr lang="en-US" altLang="zh-CN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黑体" panose="02010609060101010101" pitchFamily="49" charset="-122"/>
                <a:cs typeface="+mn-ea"/>
                <a:sym typeface="+mn-lt"/>
              </a:rPr>
              <a:t>=7:3</a:t>
            </a:r>
            <a:endParaRPr lang="en-US" altLang="zh-CN" sz="2000" kern="100" dirty="0"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4DCA205-F1B6-4556-9401-00AB8999F65B}"/>
              </a:ext>
            </a:extLst>
          </p:cNvPr>
          <p:cNvSpPr txBox="1"/>
          <p:nvPr/>
        </p:nvSpPr>
        <p:spPr>
          <a:xfrm>
            <a:off x="1639243" y="1429561"/>
            <a:ext cx="5588872" cy="41682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数据分割</a:t>
            </a:r>
            <a:endParaRPr lang="en-AU" altLang="zh-CN" sz="40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Oval 53">
            <a:extLst>
              <a:ext uri="{FF2B5EF4-FFF2-40B4-BE49-F238E27FC236}">
                <a16:creationId xmlns:a16="http://schemas.microsoft.com/office/drawing/2014/main" id="{98F5605F-5EB6-4732-8408-0B9CDDF932E7}"/>
              </a:ext>
            </a:extLst>
          </p:cNvPr>
          <p:cNvSpPr>
            <a:spLocks noChangeAspect="1"/>
          </p:cNvSpPr>
          <p:nvPr/>
        </p:nvSpPr>
        <p:spPr>
          <a:xfrm>
            <a:off x="882879" y="1340315"/>
            <a:ext cx="551992" cy="551992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/>
              <a:t>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68891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24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C53F13-0B68-45C2-A39D-E2DCDCBB9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3425DF0C-97E0-4D07-964A-6EA10006565A}"/>
              </a:ext>
            </a:extLst>
          </p:cNvPr>
          <p:cNvSpPr txBox="1"/>
          <p:nvPr/>
        </p:nvSpPr>
        <p:spPr>
          <a:xfrm>
            <a:off x="1169918" y="2581059"/>
            <a:ext cx="9852169" cy="21592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决策树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随机森林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朴素贝叶斯分类器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Logistic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回归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SVM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4DCA205-F1B6-4556-9401-00AB8999F65B}"/>
              </a:ext>
            </a:extLst>
          </p:cNvPr>
          <p:cNvSpPr txBox="1"/>
          <p:nvPr/>
        </p:nvSpPr>
        <p:spPr>
          <a:xfrm>
            <a:off x="1639243" y="1429561"/>
            <a:ext cx="5588872" cy="41682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分类模型的选择</a:t>
            </a:r>
            <a:endParaRPr lang="en-AU" altLang="zh-CN" sz="40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Oval 53">
            <a:extLst>
              <a:ext uri="{FF2B5EF4-FFF2-40B4-BE49-F238E27FC236}">
                <a16:creationId xmlns:a16="http://schemas.microsoft.com/office/drawing/2014/main" id="{98F5605F-5EB6-4732-8408-0B9CDDF932E7}"/>
              </a:ext>
            </a:extLst>
          </p:cNvPr>
          <p:cNvSpPr>
            <a:spLocks noChangeAspect="1"/>
          </p:cNvSpPr>
          <p:nvPr/>
        </p:nvSpPr>
        <p:spPr>
          <a:xfrm>
            <a:off x="882879" y="1340315"/>
            <a:ext cx="551992" cy="551992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11" name="文本占位符 20">
            <a:extLst>
              <a:ext uri="{FF2B5EF4-FFF2-40B4-BE49-F238E27FC236}">
                <a16:creationId xmlns:a16="http://schemas.microsoft.com/office/drawing/2014/main" id="{5EE1EE60-0798-470D-BA64-14865C4060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9360" y="716543"/>
            <a:ext cx="3817473" cy="416823"/>
          </a:xfrm>
        </p:spPr>
        <p:txBody>
          <a:bodyPr/>
          <a:lstStyle/>
          <a:p>
            <a:r>
              <a:rPr lang="zh-CN" altLang="en-US" sz="3600" dirty="0"/>
              <a:t>有监督模型的构建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5491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25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C53F13-0B68-45C2-A39D-E2DCDCBB9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3425DF0C-97E0-4D07-964A-6EA10006565A}"/>
              </a:ext>
            </a:extLst>
          </p:cNvPr>
          <p:cNvSpPr txBox="1"/>
          <p:nvPr/>
        </p:nvSpPr>
        <p:spPr>
          <a:xfrm>
            <a:off x="1169918" y="2581059"/>
            <a:ext cx="9852169" cy="21592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sklearn.preprocessing.minmax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()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sklearn.model_selection.GridSearchCV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()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系统地遍历多种参数组合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通过交叉验证确定最佳效果参数。</a:t>
            </a: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4DCA205-F1B6-4556-9401-00AB8999F65B}"/>
              </a:ext>
            </a:extLst>
          </p:cNvPr>
          <p:cNvSpPr txBox="1"/>
          <p:nvPr/>
        </p:nvSpPr>
        <p:spPr>
          <a:xfrm>
            <a:off x="1639243" y="1429561"/>
            <a:ext cx="5588872" cy="41682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网格搜索超参数</a:t>
            </a:r>
            <a:endParaRPr lang="en-AU" altLang="zh-CN" sz="36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Oval 53">
            <a:extLst>
              <a:ext uri="{FF2B5EF4-FFF2-40B4-BE49-F238E27FC236}">
                <a16:creationId xmlns:a16="http://schemas.microsoft.com/office/drawing/2014/main" id="{98F5605F-5EB6-4732-8408-0B9CDDF932E7}"/>
              </a:ext>
            </a:extLst>
          </p:cNvPr>
          <p:cNvSpPr>
            <a:spLocks noChangeAspect="1"/>
          </p:cNvSpPr>
          <p:nvPr/>
        </p:nvSpPr>
        <p:spPr>
          <a:xfrm>
            <a:off x="882879" y="1340315"/>
            <a:ext cx="551992" cy="551992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96CA4B-5B20-4563-8C0A-9A7E248FE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231" y="3755443"/>
            <a:ext cx="5778412" cy="2432579"/>
          </a:xfrm>
          <a:prstGeom prst="rect">
            <a:avLst/>
          </a:prstGeom>
        </p:spPr>
      </p:pic>
      <p:sp>
        <p:nvSpPr>
          <p:cNvPr id="11" name="文本占位符 20">
            <a:extLst>
              <a:ext uri="{FF2B5EF4-FFF2-40B4-BE49-F238E27FC236}">
                <a16:creationId xmlns:a16="http://schemas.microsoft.com/office/drawing/2014/main" id="{156778D5-6EAC-41F8-A521-07B2D9F281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9360" y="716543"/>
            <a:ext cx="3817473" cy="416823"/>
          </a:xfrm>
        </p:spPr>
        <p:txBody>
          <a:bodyPr/>
          <a:lstStyle/>
          <a:p>
            <a:r>
              <a:rPr lang="zh-CN" altLang="en-US" sz="3600" dirty="0"/>
              <a:t>有监督模型的构建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928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20">
            <a:extLst>
              <a:ext uri="{FF2B5EF4-FFF2-40B4-BE49-F238E27FC236}">
                <a16:creationId xmlns:a16="http://schemas.microsoft.com/office/drawing/2014/main" id="{1F2A8E35-41B3-4F2B-8DAB-F7BF4FF7C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9360" y="716543"/>
            <a:ext cx="3817473" cy="416823"/>
          </a:xfrm>
        </p:spPr>
        <p:txBody>
          <a:bodyPr/>
          <a:lstStyle/>
          <a:p>
            <a:r>
              <a:rPr lang="zh-CN" altLang="en-US" sz="3600" dirty="0"/>
              <a:t>有监督模型的构建</a:t>
            </a:r>
          </a:p>
          <a:p>
            <a:endParaRPr lang="zh-CN" altLang="en-US" dirty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26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C53F13-0B68-45C2-A39D-E2DCDCBB9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4DCA205-F1B6-4556-9401-00AB8999F65B}"/>
              </a:ext>
            </a:extLst>
          </p:cNvPr>
          <p:cNvSpPr txBox="1"/>
          <p:nvPr/>
        </p:nvSpPr>
        <p:spPr>
          <a:xfrm>
            <a:off x="1639243" y="1429561"/>
            <a:ext cx="5588872" cy="41682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模型结果与解释</a:t>
            </a:r>
            <a:endParaRPr lang="en-AU" altLang="zh-CN" sz="40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Oval 53">
            <a:extLst>
              <a:ext uri="{FF2B5EF4-FFF2-40B4-BE49-F238E27FC236}">
                <a16:creationId xmlns:a16="http://schemas.microsoft.com/office/drawing/2014/main" id="{98F5605F-5EB6-4732-8408-0B9CDDF932E7}"/>
              </a:ext>
            </a:extLst>
          </p:cNvPr>
          <p:cNvSpPr>
            <a:spLocks noChangeAspect="1"/>
          </p:cNvSpPr>
          <p:nvPr/>
        </p:nvSpPr>
        <p:spPr>
          <a:xfrm>
            <a:off x="882879" y="1340315"/>
            <a:ext cx="551992" cy="551992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/>
              <a:t>4</a:t>
            </a:r>
            <a:endParaRPr lang="zh-CN" altLang="en-US" sz="32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0964E92-28FC-4F06-B3C4-631D8F787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887270"/>
              </p:ext>
            </p:extLst>
          </p:nvPr>
        </p:nvGraphicFramePr>
        <p:xfrm>
          <a:off x="1158875" y="2188502"/>
          <a:ext cx="10022180" cy="368485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66377">
                  <a:extLst>
                    <a:ext uri="{9D8B030D-6E8A-4147-A177-3AD203B41FA5}">
                      <a16:colId xmlns:a16="http://schemas.microsoft.com/office/drawing/2014/main" val="1426406126"/>
                    </a:ext>
                  </a:extLst>
                </a:gridCol>
                <a:gridCol w="3465745">
                  <a:extLst>
                    <a:ext uri="{9D8B030D-6E8A-4147-A177-3AD203B41FA5}">
                      <a16:colId xmlns:a16="http://schemas.microsoft.com/office/drawing/2014/main" val="2321495533"/>
                    </a:ext>
                  </a:extLst>
                </a:gridCol>
                <a:gridCol w="2471164">
                  <a:extLst>
                    <a:ext uri="{9D8B030D-6E8A-4147-A177-3AD203B41FA5}">
                      <a16:colId xmlns:a16="http://schemas.microsoft.com/office/drawing/2014/main" val="4052192597"/>
                    </a:ext>
                  </a:extLst>
                </a:gridCol>
                <a:gridCol w="2318894">
                  <a:extLst>
                    <a:ext uri="{9D8B030D-6E8A-4147-A177-3AD203B41FA5}">
                      <a16:colId xmlns:a16="http://schemas.microsoft.com/office/drawing/2014/main" val="34013967"/>
                    </a:ext>
                  </a:extLst>
                </a:gridCol>
              </a:tblGrid>
              <a:tr h="947333">
                <a:tc>
                  <a:txBody>
                    <a:bodyPr/>
                    <a:lstStyle/>
                    <a:p>
                      <a:pPr algn="just"/>
                      <a:r>
                        <a:rPr lang="zh-CN" sz="2800" kern="100" dirty="0">
                          <a:effectLst/>
                        </a:rPr>
                        <a:t>模型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800" kern="100" dirty="0">
                          <a:effectLst/>
                        </a:rPr>
                        <a:t>交叉验证最优准确率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800" kern="100">
                          <a:effectLst/>
                        </a:rPr>
                        <a:t>测试集准确率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800" kern="100" dirty="0">
                          <a:effectLst/>
                        </a:rPr>
                        <a:t>测试集</a:t>
                      </a:r>
                      <a:r>
                        <a:rPr lang="en-US" sz="2800" kern="100" dirty="0">
                          <a:effectLst/>
                        </a:rPr>
                        <a:t>F1</a:t>
                      </a:r>
                      <a:r>
                        <a:rPr lang="zh-CN" sz="2800" kern="100" dirty="0">
                          <a:effectLst/>
                        </a:rPr>
                        <a:t>值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9354318"/>
                  </a:ext>
                </a:extLst>
              </a:tr>
              <a:tr h="5449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2000" kern="100">
                          <a:effectLst/>
                        </a:rPr>
                        <a:t>决策树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0.7146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0.6387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0.6742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715546"/>
                  </a:ext>
                </a:extLst>
              </a:tr>
              <a:tr h="5449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2000" b="1" kern="100">
                          <a:effectLst/>
                        </a:rPr>
                        <a:t>随机森林</a:t>
                      </a:r>
                      <a:endParaRPr lang="zh-CN" sz="20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b="1" kern="100">
                          <a:effectLst/>
                        </a:rPr>
                        <a:t>0.8523</a:t>
                      </a:r>
                      <a:endParaRPr lang="zh-CN" sz="18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b="1" kern="100">
                          <a:effectLst/>
                        </a:rPr>
                        <a:t>0.7227</a:t>
                      </a:r>
                      <a:endParaRPr lang="zh-CN" sz="18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b="1" kern="100" dirty="0">
                          <a:effectLst/>
                        </a:rPr>
                        <a:t>0.7873</a:t>
                      </a:r>
                      <a:endParaRPr lang="zh-CN" sz="1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0840911"/>
                  </a:ext>
                </a:extLst>
              </a:tr>
              <a:tr h="5449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2000" kern="100">
                          <a:effectLst/>
                        </a:rPr>
                        <a:t>朴素贝叶斯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0.6373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0.6229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0.6421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5072611"/>
                  </a:ext>
                </a:extLst>
              </a:tr>
              <a:tr h="5575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kern="100">
                          <a:effectLst/>
                        </a:rPr>
                        <a:t>Logistic</a:t>
                      </a:r>
                      <a:r>
                        <a:rPr lang="zh-CN" sz="2000" kern="100">
                          <a:effectLst/>
                        </a:rPr>
                        <a:t>回归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0.7763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0.7044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0.7702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7279149"/>
                  </a:ext>
                </a:extLst>
              </a:tr>
              <a:tr h="5449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2000" kern="100" dirty="0">
                          <a:effectLst/>
                        </a:rPr>
                        <a:t>支持向量机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0.7990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0.7023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0.7691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6750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693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20">
            <a:extLst>
              <a:ext uri="{FF2B5EF4-FFF2-40B4-BE49-F238E27FC236}">
                <a16:creationId xmlns:a16="http://schemas.microsoft.com/office/drawing/2014/main" id="{1F2A8E35-41B3-4F2B-8DAB-F7BF4FF7C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9360" y="716543"/>
            <a:ext cx="3817473" cy="416823"/>
          </a:xfrm>
        </p:spPr>
        <p:txBody>
          <a:bodyPr/>
          <a:lstStyle/>
          <a:p>
            <a:r>
              <a:rPr lang="zh-CN" altLang="en-US" sz="3600" dirty="0"/>
              <a:t>有监督模型的构建</a:t>
            </a:r>
          </a:p>
          <a:p>
            <a:endParaRPr lang="zh-CN" altLang="en-US" dirty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27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C53F13-0B68-45C2-A39D-E2DCDCBB9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4DCA205-F1B6-4556-9401-00AB8999F65B}"/>
              </a:ext>
            </a:extLst>
          </p:cNvPr>
          <p:cNvSpPr txBox="1"/>
          <p:nvPr/>
        </p:nvSpPr>
        <p:spPr>
          <a:xfrm>
            <a:off x="1639243" y="1429561"/>
            <a:ext cx="5588872" cy="41682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模型结果与解释</a:t>
            </a:r>
            <a:endParaRPr lang="en-AU" altLang="zh-CN" sz="40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Oval 53">
            <a:extLst>
              <a:ext uri="{FF2B5EF4-FFF2-40B4-BE49-F238E27FC236}">
                <a16:creationId xmlns:a16="http://schemas.microsoft.com/office/drawing/2014/main" id="{98F5605F-5EB6-4732-8408-0B9CDDF932E7}"/>
              </a:ext>
            </a:extLst>
          </p:cNvPr>
          <p:cNvSpPr>
            <a:spLocks noChangeAspect="1"/>
          </p:cNvSpPr>
          <p:nvPr/>
        </p:nvSpPr>
        <p:spPr>
          <a:xfrm>
            <a:off x="882879" y="1340315"/>
            <a:ext cx="551992" cy="551992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/>
              <a:t>4</a:t>
            </a:r>
            <a:endParaRPr lang="zh-CN" altLang="en-US" sz="3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C598DB7-8CC3-42E6-9EBC-58A70A91FE3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311" y="925689"/>
            <a:ext cx="6307998" cy="546382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4568DD5-6B6F-4817-8572-E0C533ED3CAD}"/>
              </a:ext>
            </a:extLst>
          </p:cNvPr>
          <p:cNvSpPr txBox="1"/>
          <p:nvPr/>
        </p:nvSpPr>
        <p:spPr>
          <a:xfrm>
            <a:off x="0" y="3429000"/>
            <a:ext cx="6479822" cy="583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tabLst>
                <a:tab pos="581645" algn="l"/>
                <a:tab pos="1163291" algn="l"/>
                <a:tab pos="1744936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09" algn="l"/>
                <a:tab pos="5816455" algn="l"/>
                <a:tab pos="6398100" algn="l"/>
                <a:tab pos="6979746" algn="l"/>
                <a:tab pos="7561391" algn="l"/>
                <a:tab pos="8143036" algn="l"/>
                <a:tab pos="8724682" algn="l"/>
                <a:tab pos="9306327" algn="l"/>
              </a:tabLst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随机森林的测试集混淆矩阵</a:t>
            </a:r>
          </a:p>
        </p:txBody>
      </p:sp>
    </p:spTree>
    <p:extLst>
      <p:ext uri="{BB962C8B-B14F-4D97-AF65-F5344CB8AC3E}">
        <p14:creationId xmlns:p14="http://schemas.microsoft.com/office/powerpoint/2010/main" val="595000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20">
            <a:extLst>
              <a:ext uri="{FF2B5EF4-FFF2-40B4-BE49-F238E27FC236}">
                <a16:creationId xmlns:a16="http://schemas.microsoft.com/office/drawing/2014/main" id="{1F2A8E35-41B3-4F2B-8DAB-F7BF4FF7C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9360" y="716543"/>
            <a:ext cx="3817473" cy="416823"/>
          </a:xfrm>
        </p:spPr>
        <p:txBody>
          <a:bodyPr/>
          <a:lstStyle/>
          <a:p>
            <a:r>
              <a:rPr lang="zh-CN" altLang="en-US" sz="3600" dirty="0"/>
              <a:t>有监督模型的构建</a:t>
            </a:r>
          </a:p>
          <a:p>
            <a:endParaRPr lang="zh-CN" altLang="en-US" dirty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28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C53F13-0B68-45C2-A39D-E2DCDCBB9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4DCA205-F1B6-4556-9401-00AB8999F65B}"/>
              </a:ext>
            </a:extLst>
          </p:cNvPr>
          <p:cNvSpPr txBox="1"/>
          <p:nvPr/>
        </p:nvSpPr>
        <p:spPr>
          <a:xfrm>
            <a:off x="1639243" y="1429561"/>
            <a:ext cx="5588872" cy="41682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模型结果与解释</a:t>
            </a:r>
            <a:endParaRPr lang="en-AU" altLang="zh-CN" sz="40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Oval 53">
            <a:extLst>
              <a:ext uri="{FF2B5EF4-FFF2-40B4-BE49-F238E27FC236}">
                <a16:creationId xmlns:a16="http://schemas.microsoft.com/office/drawing/2014/main" id="{98F5605F-5EB6-4732-8408-0B9CDDF932E7}"/>
              </a:ext>
            </a:extLst>
          </p:cNvPr>
          <p:cNvSpPr>
            <a:spLocks noChangeAspect="1"/>
          </p:cNvSpPr>
          <p:nvPr/>
        </p:nvSpPr>
        <p:spPr>
          <a:xfrm>
            <a:off x="882879" y="1340315"/>
            <a:ext cx="551992" cy="551992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568DD5-6B6F-4817-8572-E0C533ED3CAD}"/>
              </a:ext>
            </a:extLst>
          </p:cNvPr>
          <p:cNvSpPr txBox="1"/>
          <p:nvPr/>
        </p:nvSpPr>
        <p:spPr>
          <a:xfrm>
            <a:off x="0" y="3429000"/>
            <a:ext cx="6479822" cy="583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tabLst>
                <a:tab pos="581645" algn="l"/>
                <a:tab pos="1163291" algn="l"/>
                <a:tab pos="1744936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09" algn="l"/>
                <a:tab pos="5816455" algn="l"/>
                <a:tab pos="6398100" algn="l"/>
                <a:tab pos="6979746" algn="l"/>
                <a:tab pos="7561391" algn="l"/>
                <a:tab pos="8143036" algn="l"/>
                <a:tab pos="8724682" algn="l"/>
                <a:tab pos="9306327" algn="l"/>
              </a:tabLst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随机森林的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训练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集混淆矩阵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0751B1F-E3A2-43D4-A356-4F549DC5A76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839" y="924954"/>
            <a:ext cx="6088801" cy="54419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2162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20">
            <a:extLst>
              <a:ext uri="{FF2B5EF4-FFF2-40B4-BE49-F238E27FC236}">
                <a16:creationId xmlns:a16="http://schemas.microsoft.com/office/drawing/2014/main" id="{1F2A8E35-41B3-4F2B-8DAB-F7BF4FF7C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9360" y="716543"/>
            <a:ext cx="3817473" cy="416823"/>
          </a:xfrm>
        </p:spPr>
        <p:txBody>
          <a:bodyPr/>
          <a:lstStyle/>
          <a:p>
            <a:r>
              <a:rPr lang="zh-CN" altLang="en-US" sz="3600" dirty="0"/>
              <a:t>有监督模型的构建</a:t>
            </a:r>
          </a:p>
          <a:p>
            <a:endParaRPr lang="zh-CN" altLang="en-US" dirty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29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C53F13-0B68-45C2-A39D-E2DCDCBB9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4DCA205-F1B6-4556-9401-00AB8999F65B}"/>
              </a:ext>
            </a:extLst>
          </p:cNvPr>
          <p:cNvSpPr txBox="1"/>
          <p:nvPr/>
        </p:nvSpPr>
        <p:spPr>
          <a:xfrm>
            <a:off x="1639243" y="1429561"/>
            <a:ext cx="5588872" cy="41682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模型结果与解释</a:t>
            </a:r>
            <a:endParaRPr lang="en-AU" altLang="zh-CN" sz="40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Oval 53">
            <a:extLst>
              <a:ext uri="{FF2B5EF4-FFF2-40B4-BE49-F238E27FC236}">
                <a16:creationId xmlns:a16="http://schemas.microsoft.com/office/drawing/2014/main" id="{98F5605F-5EB6-4732-8408-0B9CDDF932E7}"/>
              </a:ext>
            </a:extLst>
          </p:cNvPr>
          <p:cNvSpPr>
            <a:spLocks noChangeAspect="1"/>
          </p:cNvSpPr>
          <p:nvPr/>
        </p:nvSpPr>
        <p:spPr>
          <a:xfrm>
            <a:off x="882879" y="1340315"/>
            <a:ext cx="551992" cy="551992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568DD5-6B6F-4817-8572-E0C533ED3CAD}"/>
              </a:ext>
            </a:extLst>
          </p:cNvPr>
          <p:cNvSpPr txBox="1"/>
          <p:nvPr/>
        </p:nvSpPr>
        <p:spPr>
          <a:xfrm>
            <a:off x="0" y="3429000"/>
            <a:ext cx="6479822" cy="583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tabLst>
                <a:tab pos="581645" algn="l"/>
                <a:tab pos="1163291" algn="l"/>
                <a:tab pos="1744936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09" algn="l"/>
                <a:tab pos="5816455" algn="l"/>
                <a:tab pos="6398100" algn="l"/>
                <a:tab pos="6979746" algn="l"/>
                <a:tab pos="7561391" algn="l"/>
                <a:tab pos="8143036" algn="l"/>
                <a:tab pos="8724682" algn="l"/>
                <a:tab pos="9306327" algn="l"/>
              </a:tabLst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决策树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的测试集混淆矩阵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18D349-9036-440E-B3B8-07DE0296D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578" y="747587"/>
            <a:ext cx="6292062" cy="558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88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937286"/>
            <a:ext cx="46892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189">
              <a:defRPr/>
            </a:pP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项目背景</a:t>
            </a:r>
          </a:p>
          <a:p>
            <a:pPr defTabSz="457189">
              <a:defRPr/>
            </a:pPr>
            <a:endParaRPr kumimoji="1"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8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9" y="2485641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1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193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20">
            <a:extLst>
              <a:ext uri="{FF2B5EF4-FFF2-40B4-BE49-F238E27FC236}">
                <a16:creationId xmlns:a16="http://schemas.microsoft.com/office/drawing/2014/main" id="{1F2A8E35-41B3-4F2B-8DAB-F7BF4FF7C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9360" y="716543"/>
            <a:ext cx="3817473" cy="416823"/>
          </a:xfrm>
        </p:spPr>
        <p:txBody>
          <a:bodyPr/>
          <a:lstStyle/>
          <a:p>
            <a:r>
              <a:rPr lang="zh-CN" altLang="en-US" sz="3600" dirty="0"/>
              <a:t>有监督模型的构建</a:t>
            </a:r>
          </a:p>
          <a:p>
            <a:endParaRPr lang="zh-CN" altLang="en-US" dirty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30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C53F13-0B68-45C2-A39D-E2DCDCBB9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4DCA205-F1B6-4556-9401-00AB8999F65B}"/>
              </a:ext>
            </a:extLst>
          </p:cNvPr>
          <p:cNvSpPr txBox="1"/>
          <p:nvPr/>
        </p:nvSpPr>
        <p:spPr>
          <a:xfrm>
            <a:off x="1639243" y="1429561"/>
            <a:ext cx="5588872" cy="41682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模型结果与解释</a:t>
            </a:r>
            <a:endParaRPr lang="en-AU" altLang="zh-CN" sz="40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Oval 53">
            <a:extLst>
              <a:ext uri="{FF2B5EF4-FFF2-40B4-BE49-F238E27FC236}">
                <a16:creationId xmlns:a16="http://schemas.microsoft.com/office/drawing/2014/main" id="{98F5605F-5EB6-4732-8408-0B9CDDF932E7}"/>
              </a:ext>
            </a:extLst>
          </p:cNvPr>
          <p:cNvSpPr>
            <a:spLocks noChangeAspect="1"/>
          </p:cNvSpPr>
          <p:nvPr/>
        </p:nvSpPr>
        <p:spPr>
          <a:xfrm>
            <a:off x="882879" y="1340315"/>
            <a:ext cx="551992" cy="551992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568DD5-6B6F-4817-8572-E0C533ED3CAD}"/>
              </a:ext>
            </a:extLst>
          </p:cNvPr>
          <p:cNvSpPr txBox="1"/>
          <p:nvPr/>
        </p:nvSpPr>
        <p:spPr>
          <a:xfrm>
            <a:off x="0" y="3429000"/>
            <a:ext cx="6479822" cy="583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tabLst>
                <a:tab pos="581645" algn="l"/>
                <a:tab pos="1163291" algn="l"/>
                <a:tab pos="1744936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09" algn="l"/>
                <a:tab pos="5816455" algn="l"/>
                <a:tab pos="6398100" algn="l"/>
                <a:tab pos="6979746" algn="l"/>
                <a:tab pos="7561391" algn="l"/>
                <a:tab pos="8143036" algn="l"/>
                <a:tab pos="8724682" algn="l"/>
                <a:tab pos="9306327" algn="l"/>
              </a:tabLst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决策树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的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训练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集混淆矩阵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AD8DAB-0D24-4FAF-835F-FCF096AC9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565" y="716542"/>
            <a:ext cx="6527075" cy="581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50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20">
            <a:extLst>
              <a:ext uri="{FF2B5EF4-FFF2-40B4-BE49-F238E27FC236}">
                <a16:creationId xmlns:a16="http://schemas.microsoft.com/office/drawing/2014/main" id="{1F2A8E35-41B3-4F2B-8DAB-F7BF4FF7C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9360" y="716543"/>
            <a:ext cx="3817473" cy="416823"/>
          </a:xfrm>
        </p:spPr>
        <p:txBody>
          <a:bodyPr/>
          <a:lstStyle/>
          <a:p>
            <a:r>
              <a:rPr lang="zh-CN" altLang="en-US" sz="3600" dirty="0"/>
              <a:t>有监督模型的构建</a:t>
            </a:r>
          </a:p>
          <a:p>
            <a:endParaRPr lang="zh-CN" altLang="en-US" dirty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31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C53F13-0B68-45C2-A39D-E2DCDCBB9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4DCA205-F1B6-4556-9401-00AB8999F65B}"/>
              </a:ext>
            </a:extLst>
          </p:cNvPr>
          <p:cNvSpPr txBox="1"/>
          <p:nvPr/>
        </p:nvSpPr>
        <p:spPr>
          <a:xfrm>
            <a:off x="1639243" y="1429561"/>
            <a:ext cx="5588872" cy="41682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模型结果与解释</a:t>
            </a:r>
            <a:endParaRPr lang="en-AU" altLang="zh-CN" sz="40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Oval 53">
            <a:extLst>
              <a:ext uri="{FF2B5EF4-FFF2-40B4-BE49-F238E27FC236}">
                <a16:creationId xmlns:a16="http://schemas.microsoft.com/office/drawing/2014/main" id="{98F5605F-5EB6-4732-8408-0B9CDDF932E7}"/>
              </a:ext>
            </a:extLst>
          </p:cNvPr>
          <p:cNvSpPr>
            <a:spLocks noChangeAspect="1"/>
          </p:cNvSpPr>
          <p:nvPr/>
        </p:nvSpPr>
        <p:spPr>
          <a:xfrm>
            <a:off x="882879" y="1340315"/>
            <a:ext cx="551992" cy="551992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568DD5-6B6F-4817-8572-E0C533ED3CAD}"/>
              </a:ext>
            </a:extLst>
          </p:cNvPr>
          <p:cNvSpPr txBox="1"/>
          <p:nvPr/>
        </p:nvSpPr>
        <p:spPr>
          <a:xfrm>
            <a:off x="0" y="3429000"/>
            <a:ext cx="6479822" cy="583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tabLst>
                <a:tab pos="581645" algn="l"/>
                <a:tab pos="1163291" algn="l"/>
                <a:tab pos="1744936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09" algn="l"/>
                <a:tab pos="5816455" algn="l"/>
                <a:tab pos="6398100" algn="l"/>
                <a:tab pos="6979746" algn="l"/>
                <a:tab pos="7561391" algn="l"/>
                <a:tab pos="8143036" algn="l"/>
                <a:tab pos="8724682" algn="l"/>
                <a:tab pos="9306327" algn="l"/>
              </a:tabLst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逻辑回归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的测试集混淆矩阵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4685E39-9810-4AA1-AED5-F9EACF3A7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04" y="716543"/>
            <a:ext cx="6311535" cy="561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290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20">
            <a:extLst>
              <a:ext uri="{FF2B5EF4-FFF2-40B4-BE49-F238E27FC236}">
                <a16:creationId xmlns:a16="http://schemas.microsoft.com/office/drawing/2014/main" id="{1F2A8E35-41B3-4F2B-8DAB-F7BF4FF7C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9360" y="716543"/>
            <a:ext cx="3817473" cy="416823"/>
          </a:xfrm>
        </p:spPr>
        <p:txBody>
          <a:bodyPr/>
          <a:lstStyle/>
          <a:p>
            <a:r>
              <a:rPr lang="zh-CN" altLang="en-US" sz="3600" dirty="0"/>
              <a:t>有监督模型的构建</a:t>
            </a:r>
          </a:p>
          <a:p>
            <a:endParaRPr lang="zh-CN" altLang="en-US" dirty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32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C53F13-0B68-45C2-A39D-E2DCDCBB9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4DCA205-F1B6-4556-9401-00AB8999F65B}"/>
              </a:ext>
            </a:extLst>
          </p:cNvPr>
          <p:cNvSpPr txBox="1"/>
          <p:nvPr/>
        </p:nvSpPr>
        <p:spPr>
          <a:xfrm>
            <a:off x="1639243" y="1429561"/>
            <a:ext cx="5588872" cy="41682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模型结果与解释</a:t>
            </a:r>
            <a:endParaRPr lang="en-AU" altLang="zh-CN" sz="40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Oval 53">
            <a:extLst>
              <a:ext uri="{FF2B5EF4-FFF2-40B4-BE49-F238E27FC236}">
                <a16:creationId xmlns:a16="http://schemas.microsoft.com/office/drawing/2014/main" id="{98F5605F-5EB6-4732-8408-0B9CDDF932E7}"/>
              </a:ext>
            </a:extLst>
          </p:cNvPr>
          <p:cNvSpPr>
            <a:spLocks noChangeAspect="1"/>
          </p:cNvSpPr>
          <p:nvPr/>
        </p:nvSpPr>
        <p:spPr>
          <a:xfrm>
            <a:off x="882879" y="1340315"/>
            <a:ext cx="551992" cy="551992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568DD5-6B6F-4817-8572-E0C533ED3CAD}"/>
              </a:ext>
            </a:extLst>
          </p:cNvPr>
          <p:cNvSpPr txBox="1"/>
          <p:nvPr/>
        </p:nvSpPr>
        <p:spPr>
          <a:xfrm>
            <a:off x="0" y="3429000"/>
            <a:ext cx="6479822" cy="583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tabLst>
                <a:tab pos="581645" algn="l"/>
                <a:tab pos="1163291" algn="l"/>
                <a:tab pos="1744936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09" algn="l"/>
                <a:tab pos="5816455" algn="l"/>
                <a:tab pos="6398100" algn="l"/>
                <a:tab pos="6979746" algn="l"/>
                <a:tab pos="7561391" algn="l"/>
                <a:tab pos="8143036" algn="l"/>
                <a:tab pos="8724682" algn="l"/>
                <a:tab pos="9306327" algn="l"/>
              </a:tabLst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逻辑回归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的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训练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集混淆矩阵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AD36204-B651-432A-BD81-E8E633CF4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05" y="1015265"/>
            <a:ext cx="6183206" cy="522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71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20">
            <a:extLst>
              <a:ext uri="{FF2B5EF4-FFF2-40B4-BE49-F238E27FC236}">
                <a16:creationId xmlns:a16="http://schemas.microsoft.com/office/drawing/2014/main" id="{1F2A8E35-41B3-4F2B-8DAB-F7BF4FF7C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9360" y="716543"/>
            <a:ext cx="3817473" cy="416823"/>
          </a:xfrm>
        </p:spPr>
        <p:txBody>
          <a:bodyPr/>
          <a:lstStyle/>
          <a:p>
            <a:r>
              <a:rPr lang="zh-CN" altLang="en-US" sz="3600" dirty="0"/>
              <a:t>有监督模型的构建</a:t>
            </a:r>
          </a:p>
          <a:p>
            <a:endParaRPr lang="zh-CN" altLang="en-US" dirty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33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C53F13-0B68-45C2-A39D-E2DCDCBB9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4DCA205-F1B6-4556-9401-00AB8999F65B}"/>
              </a:ext>
            </a:extLst>
          </p:cNvPr>
          <p:cNvSpPr txBox="1"/>
          <p:nvPr/>
        </p:nvSpPr>
        <p:spPr>
          <a:xfrm>
            <a:off x="1639243" y="1429561"/>
            <a:ext cx="5588872" cy="41682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模型结果与解释</a:t>
            </a:r>
            <a:endParaRPr lang="en-AU" altLang="zh-CN" sz="40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Oval 53">
            <a:extLst>
              <a:ext uri="{FF2B5EF4-FFF2-40B4-BE49-F238E27FC236}">
                <a16:creationId xmlns:a16="http://schemas.microsoft.com/office/drawing/2014/main" id="{98F5605F-5EB6-4732-8408-0B9CDDF932E7}"/>
              </a:ext>
            </a:extLst>
          </p:cNvPr>
          <p:cNvSpPr>
            <a:spLocks noChangeAspect="1"/>
          </p:cNvSpPr>
          <p:nvPr/>
        </p:nvSpPr>
        <p:spPr>
          <a:xfrm>
            <a:off x="882879" y="1340315"/>
            <a:ext cx="551992" cy="551992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568DD5-6B6F-4817-8572-E0C533ED3CAD}"/>
              </a:ext>
            </a:extLst>
          </p:cNvPr>
          <p:cNvSpPr txBox="1"/>
          <p:nvPr/>
        </p:nvSpPr>
        <p:spPr>
          <a:xfrm>
            <a:off x="0" y="3429000"/>
            <a:ext cx="6479822" cy="583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tabLst>
                <a:tab pos="581645" algn="l"/>
                <a:tab pos="1163291" algn="l"/>
                <a:tab pos="1744936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09" algn="l"/>
                <a:tab pos="5816455" algn="l"/>
                <a:tab pos="6398100" algn="l"/>
                <a:tab pos="6979746" algn="l"/>
                <a:tab pos="7561391" algn="l"/>
                <a:tab pos="8143036" algn="l"/>
                <a:tab pos="8724682" algn="l"/>
                <a:tab pos="9306327" algn="l"/>
              </a:tabLst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朴素贝叶斯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的测试集混淆矩阵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A13B594-1D5C-41AA-A333-0F3290DF7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970" y="716542"/>
            <a:ext cx="6277669" cy="572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545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20">
            <a:extLst>
              <a:ext uri="{FF2B5EF4-FFF2-40B4-BE49-F238E27FC236}">
                <a16:creationId xmlns:a16="http://schemas.microsoft.com/office/drawing/2014/main" id="{1F2A8E35-41B3-4F2B-8DAB-F7BF4FF7C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9360" y="716543"/>
            <a:ext cx="3817473" cy="416823"/>
          </a:xfrm>
        </p:spPr>
        <p:txBody>
          <a:bodyPr/>
          <a:lstStyle/>
          <a:p>
            <a:r>
              <a:rPr lang="zh-CN" altLang="en-US" sz="3600" dirty="0"/>
              <a:t>有监督模型的构建</a:t>
            </a:r>
          </a:p>
          <a:p>
            <a:endParaRPr lang="zh-CN" altLang="en-US" dirty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34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C53F13-0B68-45C2-A39D-E2DCDCBB9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4DCA205-F1B6-4556-9401-00AB8999F65B}"/>
              </a:ext>
            </a:extLst>
          </p:cNvPr>
          <p:cNvSpPr txBox="1"/>
          <p:nvPr/>
        </p:nvSpPr>
        <p:spPr>
          <a:xfrm>
            <a:off x="1639243" y="1429561"/>
            <a:ext cx="5588872" cy="41682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模型结果与解释</a:t>
            </a:r>
            <a:endParaRPr lang="en-AU" altLang="zh-CN" sz="40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Oval 53">
            <a:extLst>
              <a:ext uri="{FF2B5EF4-FFF2-40B4-BE49-F238E27FC236}">
                <a16:creationId xmlns:a16="http://schemas.microsoft.com/office/drawing/2014/main" id="{98F5605F-5EB6-4732-8408-0B9CDDF932E7}"/>
              </a:ext>
            </a:extLst>
          </p:cNvPr>
          <p:cNvSpPr>
            <a:spLocks noChangeAspect="1"/>
          </p:cNvSpPr>
          <p:nvPr/>
        </p:nvSpPr>
        <p:spPr>
          <a:xfrm>
            <a:off x="882879" y="1340315"/>
            <a:ext cx="551992" cy="551992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568DD5-6B6F-4817-8572-E0C533ED3CAD}"/>
              </a:ext>
            </a:extLst>
          </p:cNvPr>
          <p:cNvSpPr txBox="1"/>
          <p:nvPr/>
        </p:nvSpPr>
        <p:spPr>
          <a:xfrm>
            <a:off x="0" y="3429000"/>
            <a:ext cx="6479822" cy="583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tabLst>
                <a:tab pos="581645" algn="l"/>
                <a:tab pos="1163291" algn="l"/>
                <a:tab pos="1744936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09" algn="l"/>
                <a:tab pos="5816455" algn="l"/>
                <a:tab pos="6398100" algn="l"/>
                <a:tab pos="6979746" algn="l"/>
                <a:tab pos="7561391" algn="l"/>
                <a:tab pos="8143036" algn="l"/>
                <a:tab pos="8724682" algn="l"/>
                <a:tab pos="9306327" algn="l"/>
              </a:tabLst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朴素贝叶斯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的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训练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集混淆矩阵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25D7770-2ACD-4DF3-86A3-F62C425B9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716542"/>
            <a:ext cx="6314640" cy="581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762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20">
            <a:extLst>
              <a:ext uri="{FF2B5EF4-FFF2-40B4-BE49-F238E27FC236}">
                <a16:creationId xmlns:a16="http://schemas.microsoft.com/office/drawing/2014/main" id="{1F2A8E35-41B3-4F2B-8DAB-F7BF4FF7C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9360" y="716543"/>
            <a:ext cx="3817473" cy="416823"/>
          </a:xfrm>
        </p:spPr>
        <p:txBody>
          <a:bodyPr/>
          <a:lstStyle/>
          <a:p>
            <a:r>
              <a:rPr lang="zh-CN" altLang="en-US" sz="3600" dirty="0"/>
              <a:t>有监督模型的构建</a:t>
            </a:r>
          </a:p>
          <a:p>
            <a:endParaRPr lang="zh-CN" altLang="en-US" dirty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35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C53F13-0B68-45C2-A39D-E2DCDCBB9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4DCA205-F1B6-4556-9401-00AB8999F65B}"/>
              </a:ext>
            </a:extLst>
          </p:cNvPr>
          <p:cNvSpPr txBox="1"/>
          <p:nvPr/>
        </p:nvSpPr>
        <p:spPr>
          <a:xfrm>
            <a:off x="1639243" y="1429561"/>
            <a:ext cx="5588872" cy="41682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模型结果与解释</a:t>
            </a:r>
            <a:endParaRPr lang="en-AU" altLang="zh-CN" sz="40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Oval 53">
            <a:extLst>
              <a:ext uri="{FF2B5EF4-FFF2-40B4-BE49-F238E27FC236}">
                <a16:creationId xmlns:a16="http://schemas.microsoft.com/office/drawing/2014/main" id="{98F5605F-5EB6-4732-8408-0B9CDDF932E7}"/>
              </a:ext>
            </a:extLst>
          </p:cNvPr>
          <p:cNvSpPr>
            <a:spLocks noChangeAspect="1"/>
          </p:cNvSpPr>
          <p:nvPr/>
        </p:nvSpPr>
        <p:spPr>
          <a:xfrm>
            <a:off x="882879" y="1340315"/>
            <a:ext cx="551992" cy="551992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568DD5-6B6F-4817-8572-E0C533ED3CAD}"/>
              </a:ext>
            </a:extLst>
          </p:cNvPr>
          <p:cNvSpPr txBox="1"/>
          <p:nvPr/>
        </p:nvSpPr>
        <p:spPr>
          <a:xfrm>
            <a:off x="0" y="3429000"/>
            <a:ext cx="6479822" cy="583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tabLst>
                <a:tab pos="581645" algn="l"/>
                <a:tab pos="1163291" algn="l"/>
                <a:tab pos="1744936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09" algn="l"/>
                <a:tab pos="5816455" algn="l"/>
                <a:tab pos="6398100" algn="l"/>
                <a:tab pos="6979746" algn="l"/>
                <a:tab pos="7561391" algn="l"/>
                <a:tab pos="8143036" algn="l"/>
                <a:tab pos="8724682" algn="l"/>
                <a:tab pos="9306327" algn="l"/>
              </a:tabLst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SVM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的测试集混淆矩阵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E53BEAE-84FD-40AE-A97A-D4E20C1E0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04" y="856438"/>
            <a:ext cx="6217073" cy="548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483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20">
            <a:extLst>
              <a:ext uri="{FF2B5EF4-FFF2-40B4-BE49-F238E27FC236}">
                <a16:creationId xmlns:a16="http://schemas.microsoft.com/office/drawing/2014/main" id="{1F2A8E35-41B3-4F2B-8DAB-F7BF4FF7C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9360" y="716543"/>
            <a:ext cx="3817473" cy="416823"/>
          </a:xfrm>
        </p:spPr>
        <p:txBody>
          <a:bodyPr/>
          <a:lstStyle/>
          <a:p>
            <a:r>
              <a:rPr lang="zh-CN" altLang="en-US" sz="3600" dirty="0"/>
              <a:t>有监督模型的构建</a:t>
            </a:r>
          </a:p>
          <a:p>
            <a:endParaRPr lang="zh-CN" altLang="en-US" dirty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36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C53F13-0B68-45C2-A39D-E2DCDCBB9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4DCA205-F1B6-4556-9401-00AB8999F65B}"/>
              </a:ext>
            </a:extLst>
          </p:cNvPr>
          <p:cNvSpPr txBox="1"/>
          <p:nvPr/>
        </p:nvSpPr>
        <p:spPr>
          <a:xfrm>
            <a:off x="1639243" y="1429561"/>
            <a:ext cx="5588872" cy="41682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模型结果与解释</a:t>
            </a:r>
            <a:endParaRPr lang="en-AU" altLang="zh-CN" sz="40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Oval 53">
            <a:extLst>
              <a:ext uri="{FF2B5EF4-FFF2-40B4-BE49-F238E27FC236}">
                <a16:creationId xmlns:a16="http://schemas.microsoft.com/office/drawing/2014/main" id="{98F5605F-5EB6-4732-8408-0B9CDDF932E7}"/>
              </a:ext>
            </a:extLst>
          </p:cNvPr>
          <p:cNvSpPr>
            <a:spLocks noChangeAspect="1"/>
          </p:cNvSpPr>
          <p:nvPr/>
        </p:nvSpPr>
        <p:spPr>
          <a:xfrm>
            <a:off x="882879" y="1340315"/>
            <a:ext cx="551992" cy="551992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568DD5-6B6F-4817-8572-E0C533ED3CAD}"/>
              </a:ext>
            </a:extLst>
          </p:cNvPr>
          <p:cNvSpPr txBox="1"/>
          <p:nvPr/>
        </p:nvSpPr>
        <p:spPr>
          <a:xfrm>
            <a:off x="0" y="3429000"/>
            <a:ext cx="6479822" cy="583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tabLst>
                <a:tab pos="581645" algn="l"/>
                <a:tab pos="1163291" algn="l"/>
                <a:tab pos="1744936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09" algn="l"/>
                <a:tab pos="5816455" algn="l"/>
                <a:tab pos="6398100" algn="l"/>
                <a:tab pos="6979746" algn="l"/>
                <a:tab pos="7561391" algn="l"/>
                <a:tab pos="8143036" algn="l"/>
                <a:tab pos="8724682" algn="l"/>
                <a:tab pos="9306327" algn="l"/>
              </a:tabLst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SVM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的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训练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集混淆矩阵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F288C95-B32E-4551-8144-657417778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311" y="856439"/>
            <a:ext cx="6096000" cy="567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3126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37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C53F13-0B68-45C2-A39D-E2DCDCBB9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3425DF0C-97E0-4D07-964A-6EA10006565A}"/>
              </a:ext>
            </a:extLst>
          </p:cNvPr>
          <p:cNvSpPr txBox="1"/>
          <p:nvPr/>
        </p:nvSpPr>
        <p:spPr>
          <a:xfrm>
            <a:off x="1169918" y="2581059"/>
            <a:ext cx="9852169" cy="21592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“一般困难”比“特别困难”还困难？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4DCA205-F1B6-4556-9401-00AB8999F65B}"/>
              </a:ext>
            </a:extLst>
          </p:cNvPr>
          <p:cNvSpPr txBox="1"/>
          <p:nvPr/>
        </p:nvSpPr>
        <p:spPr>
          <a:xfrm>
            <a:off x="1639243" y="1429561"/>
            <a:ext cx="5588872" cy="41682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模型结果与解释</a:t>
            </a:r>
            <a:endParaRPr lang="en-AU" altLang="zh-CN" sz="40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Oval 53">
            <a:extLst>
              <a:ext uri="{FF2B5EF4-FFF2-40B4-BE49-F238E27FC236}">
                <a16:creationId xmlns:a16="http://schemas.microsoft.com/office/drawing/2014/main" id="{98F5605F-5EB6-4732-8408-0B9CDDF932E7}"/>
              </a:ext>
            </a:extLst>
          </p:cNvPr>
          <p:cNvSpPr>
            <a:spLocks noChangeAspect="1"/>
          </p:cNvSpPr>
          <p:nvPr/>
        </p:nvSpPr>
        <p:spPr>
          <a:xfrm>
            <a:off x="882879" y="1340315"/>
            <a:ext cx="551992" cy="551992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11" name="文本占位符 20">
            <a:extLst>
              <a:ext uri="{FF2B5EF4-FFF2-40B4-BE49-F238E27FC236}">
                <a16:creationId xmlns:a16="http://schemas.microsoft.com/office/drawing/2014/main" id="{5EE1EE60-0798-470D-BA64-14865C4060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9360" y="716543"/>
            <a:ext cx="3817473" cy="416823"/>
          </a:xfrm>
        </p:spPr>
        <p:txBody>
          <a:bodyPr/>
          <a:lstStyle/>
          <a:p>
            <a:r>
              <a:rPr lang="zh-CN" altLang="en-US" sz="3600" dirty="0"/>
              <a:t>有监督模型的构建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80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673750" y="2874866"/>
            <a:ext cx="6365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189">
              <a:defRPr/>
            </a:pP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半监督模型的构建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8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9" y="2485641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6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7593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20">
            <a:extLst>
              <a:ext uri="{FF2B5EF4-FFF2-40B4-BE49-F238E27FC236}">
                <a16:creationId xmlns:a16="http://schemas.microsoft.com/office/drawing/2014/main" id="{32910A2F-6126-4FB9-8E6D-F0370879C9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9360" y="716543"/>
            <a:ext cx="3817473" cy="416823"/>
          </a:xfrm>
        </p:spPr>
        <p:txBody>
          <a:bodyPr/>
          <a:lstStyle/>
          <a:p>
            <a:r>
              <a:rPr lang="zh-CN" altLang="en-US" sz="3600" dirty="0"/>
              <a:t>半监督模型的构建</a:t>
            </a:r>
          </a:p>
          <a:p>
            <a:endParaRPr lang="zh-CN" altLang="en-US" dirty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39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C53F13-0B68-45C2-A39D-E2DCDCBB9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3425DF0C-97E0-4D07-964A-6EA10006565A}"/>
              </a:ext>
            </a:extLst>
          </p:cNvPr>
          <p:cNvSpPr txBox="1"/>
          <p:nvPr/>
        </p:nvSpPr>
        <p:spPr>
          <a:xfrm>
            <a:off x="1169918" y="2581059"/>
            <a:ext cx="9852169" cy="21592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</a:rPr>
              <a:t>细化标签标注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</a:rPr>
              <a:t>充分利用两部分训练集的数据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</a:endParaRPr>
          </a:p>
          <a:p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</a:rPr>
              <a:t>让学习器在给定少部分已标记样本（即细化标签训练集）后，</a:t>
            </a: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</a:rPr>
              <a:t>不依赖外界交互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</a:rPr>
              <a:t>便能自动地利用未标记样本（弱标签训练集）来提升学习性能。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</a:endParaRPr>
          </a:p>
          <a:p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</a:endParaRPr>
          </a:p>
          <a:p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</a:rPr>
              <a:t>使用半监督学习必须满足一些假设，如</a:t>
            </a: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</a:rPr>
              <a:t>聚类假设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</a:rPr>
              <a:t>，假设的本质是“相似的样本拥有相似的输出”。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4DCA205-F1B6-4556-9401-00AB8999F65B}"/>
              </a:ext>
            </a:extLst>
          </p:cNvPr>
          <p:cNvSpPr txBox="1"/>
          <p:nvPr/>
        </p:nvSpPr>
        <p:spPr>
          <a:xfrm>
            <a:off x="1639243" y="1429561"/>
            <a:ext cx="5588872" cy="41682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半监督模型的思想</a:t>
            </a:r>
            <a:endParaRPr lang="en-AU" altLang="zh-CN" sz="40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Oval 53">
            <a:extLst>
              <a:ext uri="{FF2B5EF4-FFF2-40B4-BE49-F238E27FC236}">
                <a16:creationId xmlns:a16="http://schemas.microsoft.com/office/drawing/2014/main" id="{98F5605F-5EB6-4732-8408-0B9CDDF932E7}"/>
              </a:ext>
            </a:extLst>
          </p:cNvPr>
          <p:cNvSpPr>
            <a:spLocks noChangeAspect="1"/>
          </p:cNvSpPr>
          <p:nvPr/>
        </p:nvSpPr>
        <p:spPr>
          <a:xfrm>
            <a:off x="882879" y="1340315"/>
            <a:ext cx="551992" cy="551992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/>
              <a:t>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12078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>
          <a:xfrm>
            <a:off x="289360" y="716543"/>
            <a:ext cx="3817473" cy="416823"/>
          </a:xfrm>
        </p:spPr>
        <p:txBody>
          <a:bodyPr/>
          <a:lstStyle/>
          <a:p>
            <a:r>
              <a:rPr lang="zh-CN" altLang="en-US" sz="3600" dirty="0"/>
              <a:t>项目背景</a:t>
            </a:r>
          </a:p>
          <a:p>
            <a:endParaRPr lang="zh-CN" altLang="en-US" dirty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4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Text Placeholder 32"/>
          <p:cNvSpPr txBox="1"/>
          <p:nvPr/>
        </p:nvSpPr>
        <p:spPr>
          <a:xfrm>
            <a:off x="1735039" y="2860382"/>
            <a:ext cx="9171315" cy="243054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机器学习模型实现对经济困难学生等级的评判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经济困难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学生的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精准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资助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专家系统模式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ext Placeholder 33"/>
          <p:cNvSpPr txBox="1"/>
          <p:nvPr/>
        </p:nvSpPr>
        <p:spPr>
          <a:xfrm>
            <a:off x="1735038" y="1943367"/>
            <a:ext cx="3895155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项目动机</a:t>
            </a:r>
            <a:endParaRPr lang="en-US" altLang="zh-CN" sz="40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indent="0">
              <a:buNone/>
            </a:pPr>
            <a:endParaRPr lang="en-AU" sz="24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3" name="Oval 53"/>
          <p:cNvSpPr>
            <a:spLocks noChangeAspect="1"/>
          </p:cNvSpPr>
          <p:nvPr/>
        </p:nvSpPr>
        <p:spPr>
          <a:xfrm>
            <a:off x="978673" y="1854120"/>
            <a:ext cx="551992" cy="551992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/>
              <a:t>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34479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40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C53F13-0B68-45C2-A39D-E2DCDCBB9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3425DF0C-97E0-4D07-964A-6EA10006565A}"/>
              </a:ext>
            </a:extLst>
          </p:cNvPr>
          <p:cNvSpPr txBox="1"/>
          <p:nvPr/>
        </p:nvSpPr>
        <p:spPr>
          <a:xfrm>
            <a:off x="1169918" y="2581059"/>
            <a:ext cx="9852169" cy="21592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sklearn.model_selection.train_test_split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()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kern="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黑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黑体" panose="02010609060101010101" pitchFamily="49" charset="-122"/>
                <a:cs typeface="+mn-ea"/>
                <a:sym typeface="+mn-lt"/>
              </a:rPr>
              <a:t>训练集：测试集</a:t>
            </a:r>
            <a:r>
              <a:rPr lang="en-US" altLang="zh-CN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黑体" panose="02010609060101010101" pitchFamily="49" charset="-122"/>
                <a:cs typeface="+mn-ea"/>
                <a:sym typeface="+mn-lt"/>
              </a:rPr>
              <a:t>=4:6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kern="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黑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黑体" panose="02010609060101010101" pitchFamily="49" charset="-122"/>
                <a:cs typeface="+mn-ea"/>
                <a:sym typeface="+mn-lt"/>
              </a:rPr>
              <a:t>归一化</a:t>
            </a:r>
            <a:r>
              <a:rPr lang="en-US" altLang="zh-CN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黑体" panose="02010609060101010101" pitchFamily="49" charset="-122"/>
                <a:cs typeface="+mn-ea"/>
                <a:sym typeface="+mn-lt"/>
              </a:rPr>
              <a:t>+</a:t>
            </a:r>
            <a:r>
              <a:rPr lang="zh-CN" altLang="en-US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黑体" panose="02010609060101010101" pitchFamily="49" charset="-122"/>
                <a:cs typeface="+mn-ea"/>
                <a:sym typeface="+mn-lt"/>
              </a:rPr>
              <a:t>网格搜索</a:t>
            </a:r>
            <a:r>
              <a:rPr lang="en-US" altLang="zh-CN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黑体" panose="02010609060101010101" pitchFamily="49" charset="-122"/>
                <a:cs typeface="+mn-ea"/>
                <a:sym typeface="+mn-lt"/>
              </a:rPr>
              <a:t>+</a:t>
            </a:r>
            <a:r>
              <a:rPr lang="zh-CN" altLang="en-US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黑体" panose="02010609060101010101" pitchFamily="49" charset="-122"/>
                <a:cs typeface="+mn-ea"/>
                <a:sym typeface="+mn-lt"/>
              </a:rPr>
              <a:t>交叉验证</a:t>
            </a:r>
            <a:endParaRPr lang="en-US" altLang="zh-CN" sz="2000" kern="100" dirty="0"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4DCA205-F1B6-4556-9401-00AB8999F65B}"/>
              </a:ext>
            </a:extLst>
          </p:cNvPr>
          <p:cNvSpPr txBox="1"/>
          <p:nvPr/>
        </p:nvSpPr>
        <p:spPr>
          <a:xfrm>
            <a:off x="1639243" y="1429561"/>
            <a:ext cx="5588872" cy="41682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数据分割</a:t>
            </a:r>
            <a:endParaRPr lang="en-AU" altLang="zh-CN" sz="40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Oval 53">
            <a:extLst>
              <a:ext uri="{FF2B5EF4-FFF2-40B4-BE49-F238E27FC236}">
                <a16:creationId xmlns:a16="http://schemas.microsoft.com/office/drawing/2014/main" id="{98F5605F-5EB6-4732-8408-0B9CDDF932E7}"/>
              </a:ext>
            </a:extLst>
          </p:cNvPr>
          <p:cNvSpPr>
            <a:spLocks noChangeAspect="1"/>
          </p:cNvSpPr>
          <p:nvPr/>
        </p:nvSpPr>
        <p:spPr>
          <a:xfrm>
            <a:off x="882879" y="1340315"/>
            <a:ext cx="551992" cy="551992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12" name="文本占位符 20">
            <a:extLst>
              <a:ext uri="{FF2B5EF4-FFF2-40B4-BE49-F238E27FC236}">
                <a16:creationId xmlns:a16="http://schemas.microsoft.com/office/drawing/2014/main" id="{2F16C562-63FF-4684-AFBF-7A73F68AEB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9360" y="716543"/>
            <a:ext cx="3817473" cy="416823"/>
          </a:xfrm>
        </p:spPr>
        <p:txBody>
          <a:bodyPr/>
          <a:lstStyle/>
          <a:p>
            <a:r>
              <a:rPr lang="zh-CN" altLang="en-US" sz="3600" dirty="0"/>
              <a:t>半监督模型的构建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265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20">
            <a:extLst>
              <a:ext uri="{FF2B5EF4-FFF2-40B4-BE49-F238E27FC236}">
                <a16:creationId xmlns:a16="http://schemas.microsoft.com/office/drawing/2014/main" id="{0358FFBE-E626-4AF4-B59F-03B445FDA1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9360" y="716543"/>
            <a:ext cx="3817473" cy="416823"/>
          </a:xfrm>
        </p:spPr>
        <p:txBody>
          <a:bodyPr/>
          <a:lstStyle/>
          <a:p>
            <a:r>
              <a:rPr lang="zh-CN" altLang="en-US" sz="3600" dirty="0"/>
              <a:t>半监督模型的构建</a:t>
            </a:r>
          </a:p>
          <a:p>
            <a:endParaRPr lang="zh-CN" altLang="en-US" dirty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41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C53F13-0B68-45C2-A39D-E2DCDCBB9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3425DF0C-97E0-4D07-964A-6EA10006565A}"/>
              </a:ext>
            </a:extLst>
          </p:cNvPr>
          <p:cNvSpPr txBox="1"/>
          <p:nvPr/>
        </p:nvSpPr>
        <p:spPr>
          <a:xfrm>
            <a:off x="1169918" y="2581059"/>
            <a:ext cx="9852169" cy="21592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800" kern="100" dirty="0"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4DCA205-F1B6-4556-9401-00AB8999F65B}"/>
              </a:ext>
            </a:extLst>
          </p:cNvPr>
          <p:cNvSpPr txBox="1"/>
          <p:nvPr/>
        </p:nvSpPr>
        <p:spPr>
          <a:xfrm>
            <a:off x="1639243" y="1429561"/>
            <a:ext cx="5588872" cy="41682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TSVM</a:t>
            </a:r>
            <a:endParaRPr lang="en-AU" altLang="zh-CN" sz="40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Oval 53">
            <a:extLst>
              <a:ext uri="{FF2B5EF4-FFF2-40B4-BE49-F238E27FC236}">
                <a16:creationId xmlns:a16="http://schemas.microsoft.com/office/drawing/2014/main" id="{98F5605F-5EB6-4732-8408-0B9CDDF932E7}"/>
              </a:ext>
            </a:extLst>
          </p:cNvPr>
          <p:cNvSpPr>
            <a:spLocks noChangeAspect="1"/>
          </p:cNvSpPr>
          <p:nvPr/>
        </p:nvSpPr>
        <p:spPr>
          <a:xfrm>
            <a:off x="882879" y="1340315"/>
            <a:ext cx="551992" cy="551992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A93727-54D5-40AF-9689-3199BA321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083" y="2267934"/>
            <a:ext cx="9373779" cy="41239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0CB524-D49E-4B47-9BA1-426D3D43D8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555"/>
          <a:stretch/>
        </p:blipFill>
        <p:spPr>
          <a:xfrm>
            <a:off x="652323" y="2864667"/>
            <a:ext cx="10964500" cy="169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8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20">
            <a:extLst>
              <a:ext uri="{FF2B5EF4-FFF2-40B4-BE49-F238E27FC236}">
                <a16:creationId xmlns:a16="http://schemas.microsoft.com/office/drawing/2014/main" id="{531FD6C5-0FE7-4E45-BAA9-EBBC1C4EEB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9360" y="716543"/>
            <a:ext cx="3817473" cy="416823"/>
          </a:xfrm>
        </p:spPr>
        <p:txBody>
          <a:bodyPr/>
          <a:lstStyle/>
          <a:p>
            <a:r>
              <a:rPr lang="zh-CN" altLang="en-US" sz="3600" dirty="0"/>
              <a:t>半监督模型的构建</a:t>
            </a:r>
          </a:p>
          <a:p>
            <a:endParaRPr lang="zh-CN" altLang="en-US" dirty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42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C53F13-0B68-45C2-A39D-E2DCDCBB9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3425DF0C-97E0-4D07-964A-6EA10006565A}"/>
              </a:ext>
            </a:extLst>
          </p:cNvPr>
          <p:cNvSpPr txBox="1"/>
          <p:nvPr/>
        </p:nvSpPr>
        <p:spPr>
          <a:xfrm>
            <a:off x="1169918" y="2581059"/>
            <a:ext cx="9852169" cy="21592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800" kern="100" dirty="0"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4DCA205-F1B6-4556-9401-00AB8999F65B}"/>
              </a:ext>
            </a:extLst>
          </p:cNvPr>
          <p:cNvSpPr txBox="1"/>
          <p:nvPr/>
        </p:nvSpPr>
        <p:spPr>
          <a:xfrm>
            <a:off x="1639243" y="1429561"/>
            <a:ext cx="5588872" cy="41682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TSVM</a:t>
            </a:r>
            <a:endParaRPr lang="en-AU" altLang="zh-CN" sz="40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Oval 53">
            <a:extLst>
              <a:ext uri="{FF2B5EF4-FFF2-40B4-BE49-F238E27FC236}">
                <a16:creationId xmlns:a16="http://schemas.microsoft.com/office/drawing/2014/main" id="{98F5605F-5EB6-4732-8408-0B9CDDF932E7}"/>
              </a:ext>
            </a:extLst>
          </p:cNvPr>
          <p:cNvSpPr>
            <a:spLocks noChangeAspect="1"/>
          </p:cNvSpPr>
          <p:nvPr/>
        </p:nvSpPr>
        <p:spPr>
          <a:xfrm>
            <a:off x="882879" y="1340315"/>
            <a:ext cx="551992" cy="551992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15ED19-B640-4B55-A920-43E417C20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205" y="327460"/>
            <a:ext cx="6618101" cy="6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17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20">
            <a:extLst>
              <a:ext uri="{FF2B5EF4-FFF2-40B4-BE49-F238E27FC236}">
                <a16:creationId xmlns:a16="http://schemas.microsoft.com/office/drawing/2014/main" id="{65704C30-0257-4D10-9BD7-110A24FCEA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9360" y="716543"/>
            <a:ext cx="3817473" cy="416823"/>
          </a:xfrm>
        </p:spPr>
        <p:txBody>
          <a:bodyPr/>
          <a:lstStyle/>
          <a:p>
            <a:r>
              <a:rPr lang="zh-CN" altLang="en-US" sz="3600" dirty="0"/>
              <a:t>半监督模型的构建</a:t>
            </a:r>
          </a:p>
          <a:p>
            <a:endParaRPr lang="zh-CN" altLang="en-US" dirty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43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C53F13-0B68-45C2-A39D-E2DCDCBB9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3425DF0C-97E0-4D07-964A-6EA10006565A}"/>
              </a:ext>
            </a:extLst>
          </p:cNvPr>
          <p:cNvSpPr txBox="1"/>
          <p:nvPr/>
        </p:nvSpPr>
        <p:spPr>
          <a:xfrm>
            <a:off x="1169914" y="2349363"/>
            <a:ext cx="9852169" cy="21592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</a:rPr>
              <a:t>TSVM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</a:rPr>
              <a:t>的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</a:rPr>
              <a:t>交叉验证最优准确率、测试集准确率和测试集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</a:rPr>
              <a:t>F1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</a:rPr>
              <a:t>值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</a:rPr>
              <a:t>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4DCA205-F1B6-4556-9401-00AB8999F65B}"/>
              </a:ext>
            </a:extLst>
          </p:cNvPr>
          <p:cNvSpPr txBox="1"/>
          <p:nvPr/>
        </p:nvSpPr>
        <p:spPr>
          <a:xfrm>
            <a:off x="1639243" y="1429561"/>
            <a:ext cx="5588872" cy="41682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模型结果与解释</a:t>
            </a:r>
            <a:endParaRPr lang="en-AU" altLang="zh-CN" sz="40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Oval 53">
            <a:extLst>
              <a:ext uri="{FF2B5EF4-FFF2-40B4-BE49-F238E27FC236}">
                <a16:creationId xmlns:a16="http://schemas.microsoft.com/office/drawing/2014/main" id="{98F5605F-5EB6-4732-8408-0B9CDDF932E7}"/>
              </a:ext>
            </a:extLst>
          </p:cNvPr>
          <p:cNvSpPr>
            <a:spLocks noChangeAspect="1"/>
          </p:cNvSpPr>
          <p:nvPr/>
        </p:nvSpPr>
        <p:spPr>
          <a:xfrm>
            <a:off x="882879" y="1340315"/>
            <a:ext cx="551992" cy="551992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/>
              <a:t>4</a:t>
            </a:r>
            <a:endParaRPr lang="zh-CN" altLang="en-US" sz="3200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7FA53E38-E24D-4E4A-80AE-209F10FB9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458240"/>
              </p:ext>
            </p:extLst>
          </p:nvPr>
        </p:nvGraphicFramePr>
        <p:xfrm>
          <a:off x="2448559" y="2960469"/>
          <a:ext cx="7294881" cy="35597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1627">
                  <a:extLst>
                    <a:ext uri="{9D8B030D-6E8A-4147-A177-3AD203B41FA5}">
                      <a16:colId xmlns:a16="http://schemas.microsoft.com/office/drawing/2014/main" val="1107099269"/>
                    </a:ext>
                  </a:extLst>
                </a:gridCol>
                <a:gridCol w="2431627">
                  <a:extLst>
                    <a:ext uri="{9D8B030D-6E8A-4147-A177-3AD203B41FA5}">
                      <a16:colId xmlns:a16="http://schemas.microsoft.com/office/drawing/2014/main" val="1040601140"/>
                    </a:ext>
                  </a:extLst>
                </a:gridCol>
                <a:gridCol w="2431627">
                  <a:extLst>
                    <a:ext uri="{9D8B030D-6E8A-4147-A177-3AD203B41FA5}">
                      <a16:colId xmlns:a16="http://schemas.microsoft.com/office/drawing/2014/main" val="881398471"/>
                    </a:ext>
                  </a:extLst>
                </a:gridCol>
              </a:tblGrid>
              <a:tr h="1186575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2800" kern="1200" dirty="0"/>
                        <a:t>Acc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2800" kern="1200" dirty="0"/>
                        <a:t>F1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542580"/>
                  </a:ext>
                </a:extLst>
              </a:tr>
              <a:tr h="1186575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2800" kern="1200" dirty="0"/>
                        <a:t>1-2</a:t>
                      </a:r>
                      <a:r>
                        <a:rPr lang="zh-CN" altLang="en-US" sz="2800" kern="1200" dirty="0"/>
                        <a:t>级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0.623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2800" kern="1200" dirty="0"/>
                        <a:t>0.621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853261"/>
                  </a:ext>
                </a:extLst>
              </a:tr>
              <a:tr h="1186575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2800" kern="1200" dirty="0"/>
                        <a:t>3-4</a:t>
                      </a:r>
                      <a:r>
                        <a:rPr lang="zh-CN" altLang="en-US" sz="2800" kern="1200" dirty="0"/>
                        <a:t>级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2800" kern="1200" dirty="0"/>
                        <a:t>0.564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2800" kern="1200" dirty="0"/>
                        <a:t>0.555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197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872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20">
            <a:extLst>
              <a:ext uri="{FF2B5EF4-FFF2-40B4-BE49-F238E27FC236}">
                <a16:creationId xmlns:a16="http://schemas.microsoft.com/office/drawing/2014/main" id="{D25E4ABF-FEB3-4F39-BECD-ED5A3BD668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9360" y="716543"/>
            <a:ext cx="3817473" cy="416823"/>
          </a:xfrm>
        </p:spPr>
        <p:txBody>
          <a:bodyPr/>
          <a:lstStyle/>
          <a:p>
            <a:r>
              <a:rPr lang="zh-CN" altLang="en-US" sz="3600" dirty="0"/>
              <a:t>半监督模型的构建</a:t>
            </a:r>
          </a:p>
          <a:p>
            <a:endParaRPr lang="zh-CN" altLang="en-US" dirty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44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C53F13-0B68-45C2-A39D-E2DCDCBB9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4DCA205-F1B6-4556-9401-00AB8999F65B}"/>
              </a:ext>
            </a:extLst>
          </p:cNvPr>
          <p:cNvSpPr txBox="1"/>
          <p:nvPr/>
        </p:nvSpPr>
        <p:spPr>
          <a:xfrm>
            <a:off x="1639243" y="1429561"/>
            <a:ext cx="5588872" cy="41682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模型结果与解释</a:t>
            </a:r>
            <a:endParaRPr lang="en-AU" altLang="zh-CN" sz="40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Oval 53">
            <a:extLst>
              <a:ext uri="{FF2B5EF4-FFF2-40B4-BE49-F238E27FC236}">
                <a16:creationId xmlns:a16="http://schemas.microsoft.com/office/drawing/2014/main" id="{98F5605F-5EB6-4732-8408-0B9CDDF932E7}"/>
              </a:ext>
            </a:extLst>
          </p:cNvPr>
          <p:cNvSpPr>
            <a:spLocks noChangeAspect="1"/>
          </p:cNvSpPr>
          <p:nvPr/>
        </p:nvSpPr>
        <p:spPr>
          <a:xfrm>
            <a:off x="882879" y="1340315"/>
            <a:ext cx="551992" cy="551992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568DD5-6B6F-4817-8572-E0C533ED3CAD}"/>
              </a:ext>
            </a:extLst>
          </p:cNvPr>
          <p:cNvSpPr txBox="1"/>
          <p:nvPr/>
        </p:nvSpPr>
        <p:spPr>
          <a:xfrm>
            <a:off x="110399" y="6141457"/>
            <a:ext cx="6096000" cy="583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tabLst>
                <a:tab pos="581645" algn="l"/>
                <a:tab pos="1163291" algn="l"/>
                <a:tab pos="1744936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09" algn="l"/>
                <a:tab pos="5816455" algn="l"/>
                <a:tab pos="6398100" algn="l"/>
                <a:tab pos="6979746" algn="l"/>
                <a:tab pos="7561391" algn="l"/>
                <a:tab pos="8143036" algn="l"/>
                <a:tab pos="8724682" algn="l"/>
                <a:tab pos="9306327" algn="l"/>
              </a:tabLst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TSVM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的训练集混淆矩阵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9CFEB11-C132-4086-95D1-1DDB6F3D9A0E}"/>
              </a:ext>
            </a:extLst>
          </p:cNvPr>
          <p:cNvSpPr txBox="1"/>
          <p:nvPr/>
        </p:nvSpPr>
        <p:spPr>
          <a:xfrm>
            <a:off x="5717219" y="6132209"/>
            <a:ext cx="6096000" cy="583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tabLst>
                <a:tab pos="581645" algn="l"/>
                <a:tab pos="1163291" algn="l"/>
                <a:tab pos="1744936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09" algn="l"/>
                <a:tab pos="5816455" algn="l"/>
                <a:tab pos="6398100" algn="l"/>
                <a:tab pos="6979746" algn="l"/>
                <a:tab pos="7561391" algn="l"/>
                <a:tab pos="8143036" algn="l"/>
                <a:tab pos="8724682" algn="l"/>
                <a:tab pos="9306327" algn="l"/>
              </a:tabLst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TSVM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的测试集混淆矩阵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D74355-FB9B-4737-8544-754184B187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57" y="2024086"/>
            <a:ext cx="5314123" cy="39855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5EAE37-178D-4D97-B324-563DAD2E9A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03" y="2294725"/>
            <a:ext cx="5067746" cy="380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41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673750" y="2874863"/>
            <a:ext cx="63657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189">
              <a:defRPr/>
            </a:pP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缺陷、总结与展望</a:t>
            </a:r>
          </a:p>
          <a:p>
            <a:pPr defTabSz="457189">
              <a:defRPr/>
            </a:pPr>
            <a:endParaRPr kumimoji="1"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8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9" y="2485641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7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9468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20">
            <a:extLst>
              <a:ext uri="{FF2B5EF4-FFF2-40B4-BE49-F238E27FC236}">
                <a16:creationId xmlns:a16="http://schemas.microsoft.com/office/drawing/2014/main" id="{C17A36E2-4157-4630-AFF2-2BB39ED042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9360" y="492914"/>
            <a:ext cx="3817473" cy="416823"/>
          </a:xfrm>
        </p:spPr>
        <p:txBody>
          <a:bodyPr/>
          <a:lstStyle/>
          <a:p>
            <a:r>
              <a:rPr lang="zh-CN" altLang="en-US" sz="3600" dirty="0"/>
              <a:t>缺陷、总结与展望</a:t>
            </a:r>
            <a:endParaRPr lang="zh-CN" altLang="en-US" dirty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46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C53F13-0B68-45C2-A39D-E2DCDCBB9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3425DF0C-97E0-4D07-964A-6EA10006565A}"/>
              </a:ext>
            </a:extLst>
          </p:cNvPr>
          <p:cNvSpPr txBox="1"/>
          <p:nvPr/>
        </p:nvSpPr>
        <p:spPr>
          <a:xfrm>
            <a:off x="1169918" y="2581059"/>
            <a:ext cx="9852169" cy="21592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数据评价主观性太强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年级对数据的影响，尤其是助学金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kern="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黑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黑体" panose="02010609060101010101" pitchFamily="49" charset="-122"/>
                <a:cs typeface="+mn-ea"/>
                <a:sym typeface="+mn-lt"/>
              </a:rPr>
              <a:t>空值填充问题</a:t>
            </a: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4DCA205-F1B6-4556-9401-00AB8999F65B}"/>
              </a:ext>
            </a:extLst>
          </p:cNvPr>
          <p:cNvSpPr txBox="1"/>
          <p:nvPr/>
        </p:nvSpPr>
        <p:spPr>
          <a:xfrm>
            <a:off x="1639243" y="1429561"/>
            <a:ext cx="5588872" cy="41682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缺陷</a:t>
            </a:r>
            <a:endParaRPr lang="en-AU" altLang="zh-CN" sz="40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Oval 53">
            <a:extLst>
              <a:ext uri="{FF2B5EF4-FFF2-40B4-BE49-F238E27FC236}">
                <a16:creationId xmlns:a16="http://schemas.microsoft.com/office/drawing/2014/main" id="{98F5605F-5EB6-4732-8408-0B9CDDF932E7}"/>
              </a:ext>
            </a:extLst>
          </p:cNvPr>
          <p:cNvSpPr>
            <a:spLocks noChangeAspect="1"/>
          </p:cNvSpPr>
          <p:nvPr/>
        </p:nvSpPr>
        <p:spPr>
          <a:xfrm>
            <a:off x="882879" y="1340315"/>
            <a:ext cx="551992" cy="551992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/>
              <a:t>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14561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20">
            <a:extLst>
              <a:ext uri="{FF2B5EF4-FFF2-40B4-BE49-F238E27FC236}">
                <a16:creationId xmlns:a16="http://schemas.microsoft.com/office/drawing/2014/main" id="{C17A36E2-4157-4630-AFF2-2BB39ED042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9360" y="492914"/>
            <a:ext cx="3817473" cy="416823"/>
          </a:xfrm>
        </p:spPr>
        <p:txBody>
          <a:bodyPr/>
          <a:lstStyle/>
          <a:p>
            <a:r>
              <a:rPr lang="zh-CN" altLang="en-US" sz="3600" dirty="0"/>
              <a:t>缺陷、总结与展望</a:t>
            </a:r>
            <a:endParaRPr lang="zh-CN" altLang="en-US" dirty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47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C53F13-0B68-45C2-A39D-E2DCDCBB9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3425DF0C-97E0-4D07-964A-6EA10006565A}"/>
              </a:ext>
            </a:extLst>
          </p:cNvPr>
          <p:cNvSpPr txBox="1"/>
          <p:nvPr/>
        </p:nvSpPr>
        <p:spPr>
          <a:xfrm>
            <a:off x="1169918" y="2581059"/>
            <a:ext cx="9852169" cy="21592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部分应多选的问题实际设置的单选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某些情况未被包含进选项内</a:t>
            </a:r>
            <a:endParaRPr lang="en-US" altLang="zh-CN" sz="2400" kern="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黑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kern="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黑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黑体" panose="02010609060101010101" pitchFamily="49" charset="-122"/>
                <a:cs typeface="+mn-ea"/>
                <a:sym typeface="+mn-lt"/>
              </a:rPr>
              <a:t>如何保证填写数据符合要求？</a:t>
            </a: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4DCA205-F1B6-4556-9401-00AB8999F65B}"/>
              </a:ext>
            </a:extLst>
          </p:cNvPr>
          <p:cNvSpPr txBox="1"/>
          <p:nvPr/>
        </p:nvSpPr>
        <p:spPr>
          <a:xfrm>
            <a:off x="1639243" y="1429561"/>
            <a:ext cx="5588872" cy="41682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缺陷</a:t>
            </a:r>
            <a:endParaRPr lang="en-AU" altLang="zh-CN" sz="40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Oval 53">
            <a:extLst>
              <a:ext uri="{FF2B5EF4-FFF2-40B4-BE49-F238E27FC236}">
                <a16:creationId xmlns:a16="http://schemas.microsoft.com/office/drawing/2014/main" id="{98F5605F-5EB6-4732-8408-0B9CDDF932E7}"/>
              </a:ext>
            </a:extLst>
          </p:cNvPr>
          <p:cNvSpPr>
            <a:spLocks noChangeAspect="1"/>
          </p:cNvSpPr>
          <p:nvPr/>
        </p:nvSpPr>
        <p:spPr>
          <a:xfrm>
            <a:off x="882879" y="1340315"/>
            <a:ext cx="551992" cy="551992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/>
              <a:t>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91849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20">
            <a:extLst>
              <a:ext uri="{FF2B5EF4-FFF2-40B4-BE49-F238E27FC236}">
                <a16:creationId xmlns:a16="http://schemas.microsoft.com/office/drawing/2014/main" id="{859EC10F-2A56-4C79-80F9-48FB2BC253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9360" y="492914"/>
            <a:ext cx="3817473" cy="416823"/>
          </a:xfrm>
        </p:spPr>
        <p:txBody>
          <a:bodyPr/>
          <a:lstStyle/>
          <a:p>
            <a:r>
              <a:rPr lang="zh-CN" altLang="en-US" sz="3600" dirty="0"/>
              <a:t>缺陷、总结与展望</a:t>
            </a:r>
            <a:endParaRPr lang="zh-CN" altLang="en-US" dirty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48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C53F13-0B68-45C2-A39D-E2DCDCBB9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3425DF0C-97E0-4D07-964A-6EA10006565A}"/>
              </a:ext>
            </a:extLst>
          </p:cNvPr>
          <p:cNvSpPr txBox="1"/>
          <p:nvPr/>
        </p:nvSpPr>
        <p:spPr>
          <a:xfrm>
            <a:off x="1169918" y="2581059"/>
            <a:ext cx="9852169" cy="21592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数据造假？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黑体" panose="02010609060101010101" pitchFamily="49" charset="-122"/>
                <a:cs typeface="+mn-ea"/>
                <a:sym typeface="+mn-lt"/>
              </a:rPr>
              <a:t>数据能代表该生生活习惯吗？（花钱大手大脚？特别困难但不愿意讲？）</a:t>
            </a: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4DCA205-F1B6-4556-9401-00AB8999F65B}"/>
              </a:ext>
            </a:extLst>
          </p:cNvPr>
          <p:cNvSpPr txBox="1"/>
          <p:nvPr/>
        </p:nvSpPr>
        <p:spPr>
          <a:xfrm>
            <a:off x="1639244" y="1429561"/>
            <a:ext cx="6616991" cy="41682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缺陷</a:t>
            </a:r>
            <a:endParaRPr lang="en-AU" altLang="zh-CN" sz="40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Oval 53">
            <a:extLst>
              <a:ext uri="{FF2B5EF4-FFF2-40B4-BE49-F238E27FC236}">
                <a16:creationId xmlns:a16="http://schemas.microsoft.com/office/drawing/2014/main" id="{98F5605F-5EB6-4732-8408-0B9CDDF932E7}"/>
              </a:ext>
            </a:extLst>
          </p:cNvPr>
          <p:cNvSpPr>
            <a:spLocks noChangeAspect="1"/>
          </p:cNvSpPr>
          <p:nvPr/>
        </p:nvSpPr>
        <p:spPr>
          <a:xfrm>
            <a:off x="882879" y="1340315"/>
            <a:ext cx="551992" cy="551992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/>
              <a:t>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15543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20">
            <a:extLst>
              <a:ext uri="{FF2B5EF4-FFF2-40B4-BE49-F238E27FC236}">
                <a16:creationId xmlns:a16="http://schemas.microsoft.com/office/drawing/2014/main" id="{FFD57373-67E0-45E4-A799-433D15F34C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9360" y="492914"/>
            <a:ext cx="3817473" cy="416823"/>
          </a:xfrm>
        </p:spPr>
        <p:txBody>
          <a:bodyPr/>
          <a:lstStyle/>
          <a:p>
            <a:r>
              <a:rPr lang="zh-CN" altLang="en-US" sz="3600" dirty="0"/>
              <a:t>总结与展望</a:t>
            </a:r>
            <a:endParaRPr lang="zh-CN" altLang="en-US" dirty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49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C53F13-0B68-45C2-A39D-E2DCDCBB9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3425DF0C-97E0-4D07-964A-6EA10006565A}"/>
              </a:ext>
            </a:extLst>
          </p:cNvPr>
          <p:cNvSpPr txBox="1"/>
          <p:nvPr/>
        </p:nvSpPr>
        <p:spPr>
          <a:xfrm>
            <a:off x="1169918" y="2581059"/>
            <a:ext cx="9852169" cy="21592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数据结构化、数据增强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黑体" panose="02010609060101010101" pitchFamily="49" charset="-122"/>
                <a:cs typeface="+mn-ea"/>
                <a:sym typeface="+mn-lt"/>
              </a:rPr>
              <a:t>标签的细化</a:t>
            </a:r>
            <a:endParaRPr lang="en-US" altLang="zh-CN" sz="2400" kern="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黑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kern="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黑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黑体" panose="02010609060101010101" pitchFamily="49" charset="-122"/>
                <a:cs typeface="+mn-ea"/>
                <a:sym typeface="+mn-lt"/>
              </a:rPr>
              <a:t>有监督模型 → 半监督模型</a:t>
            </a:r>
            <a:endParaRPr lang="en-US" altLang="zh-CN" sz="2400" kern="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黑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kern="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黑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黑体" panose="02010609060101010101" pitchFamily="49" charset="-122"/>
                <a:cs typeface="+mn-ea"/>
                <a:sym typeface="+mn-lt"/>
              </a:rPr>
              <a:t>分析模型的局限性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4DCA205-F1B6-4556-9401-00AB8999F65B}"/>
              </a:ext>
            </a:extLst>
          </p:cNvPr>
          <p:cNvSpPr txBox="1"/>
          <p:nvPr/>
        </p:nvSpPr>
        <p:spPr>
          <a:xfrm>
            <a:off x="1639243" y="1429561"/>
            <a:ext cx="5588872" cy="41682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总结</a:t>
            </a:r>
            <a:endParaRPr lang="en-AU" altLang="zh-CN" sz="32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Oval 53">
            <a:extLst>
              <a:ext uri="{FF2B5EF4-FFF2-40B4-BE49-F238E27FC236}">
                <a16:creationId xmlns:a16="http://schemas.microsoft.com/office/drawing/2014/main" id="{98F5605F-5EB6-4732-8408-0B9CDDF932E7}"/>
              </a:ext>
            </a:extLst>
          </p:cNvPr>
          <p:cNvSpPr>
            <a:spLocks noChangeAspect="1"/>
          </p:cNvSpPr>
          <p:nvPr/>
        </p:nvSpPr>
        <p:spPr>
          <a:xfrm>
            <a:off x="882879" y="1340315"/>
            <a:ext cx="551992" cy="551992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/>
              <a:t>2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14606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386DA6F-3870-48EE-ABBF-C63F8A05A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1862"/>
            <a:ext cx="12191022" cy="5288676"/>
          </a:xfrm>
          <a:prstGeom prst="rect">
            <a:avLst/>
          </a:prstGeom>
        </p:spPr>
      </p:pic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>
          <a:xfrm>
            <a:off x="289360" y="716543"/>
            <a:ext cx="3817473" cy="416823"/>
          </a:xfrm>
        </p:spPr>
        <p:txBody>
          <a:bodyPr/>
          <a:lstStyle/>
          <a:p>
            <a:r>
              <a:rPr lang="zh-CN" altLang="en-US" sz="4000" dirty="0"/>
              <a:t>项目背景</a:t>
            </a:r>
          </a:p>
          <a:p>
            <a:endParaRPr lang="zh-CN" altLang="en-US" dirty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5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7" name="Text Placeholder 33">
            <a:extLst>
              <a:ext uri="{FF2B5EF4-FFF2-40B4-BE49-F238E27FC236}">
                <a16:creationId xmlns:a16="http://schemas.microsoft.com/office/drawing/2014/main" id="{9054AC63-8B36-4E0B-AAF8-07851E4C744C}"/>
              </a:ext>
            </a:extLst>
          </p:cNvPr>
          <p:cNvSpPr txBox="1"/>
          <p:nvPr/>
        </p:nvSpPr>
        <p:spPr>
          <a:xfrm>
            <a:off x="1735038" y="1943367"/>
            <a:ext cx="3895155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项目流程</a:t>
            </a:r>
            <a:endParaRPr lang="en-US" altLang="zh-CN" sz="40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indent="0">
              <a:buNone/>
            </a:pPr>
            <a:endParaRPr lang="en-AU" sz="24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Oval 53">
            <a:extLst>
              <a:ext uri="{FF2B5EF4-FFF2-40B4-BE49-F238E27FC236}">
                <a16:creationId xmlns:a16="http://schemas.microsoft.com/office/drawing/2014/main" id="{BEDB3821-1A89-4AB4-AF7F-7505A3E0B518}"/>
              </a:ext>
            </a:extLst>
          </p:cNvPr>
          <p:cNvSpPr>
            <a:spLocks noChangeAspect="1"/>
          </p:cNvSpPr>
          <p:nvPr/>
        </p:nvSpPr>
        <p:spPr>
          <a:xfrm>
            <a:off x="978673" y="1854120"/>
            <a:ext cx="551992" cy="551992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/>
              <a:t>2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2030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50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C53F13-0B68-45C2-A39D-E2DCDCBB9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3425DF0C-97E0-4D07-964A-6EA10006565A}"/>
              </a:ext>
            </a:extLst>
          </p:cNvPr>
          <p:cNvSpPr txBox="1"/>
          <p:nvPr/>
        </p:nvSpPr>
        <p:spPr>
          <a:xfrm>
            <a:off x="1169918" y="2581059"/>
            <a:ext cx="9852169" cy="21592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NLP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处理非结构化数据？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黑体" panose="02010609060101010101" pitchFamily="49" charset="-122"/>
                <a:cs typeface="+mn-ea"/>
                <a:sym typeface="+mn-lt"/>
              </a:rPr>
              <a:t>其他的半监督模型</a:t>
            </a:r>
            <a:endParaRPr lang="en-US" altLang="zh-CN" sz="2400" kern="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黑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kern="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黑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黑体" panose="02010609060101010101" pitchFamily="49" charset="-122"/>
                <a:cs typeface="+mn-ea"/>
                <a:sym typeface="+mn-lt"/>
              </a:rPr>
              <a:t>尝试应用在经济困难生评审系统中</a:t>
            </a:r>
            <a:endParaRPr lang="en-US" altLang="zh-CN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4DCA205-F1B6-4556-9401-00AB8999F65B}"/>
              </a:ext>
            </a:extLst>
          </p:cNvPr>
          <p:cNvSpPr txBox="1"/>
          <p:nvPr/>
        </p:nvSpPr>
        <p:spPr>
          <a:xfrm>
            <a:off x="1639243" y="1429561"/>
            <a:ext cx="5588872" cy="41682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展望</a:t>
            </a:r>
            <a:endParaRPr lang="en-AU" altLang="zh-CN" sz="40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Oval 53">
            <a:extLst>
              <a:ext uri="{FF2B5EF4-FFF2-40B4-BE49-F238E27FC236}">
                <a16:creationId xmlns:a16="http://schemas.microsoft.com/office/drawing/2014/main" id="{98F5605F-5EB6-4732-8408-0B9CDDF932E7}"/>
              </a:ext>
            </a:extLst>
          </p:cNvPr>
          <p:cNvSpPr>
            <a:spLocks noChangeAspect="1"/>
          </p:cNvSpPr>
          <p:nvPr/>
        </p:nvSpPr>
        <p:spPr>
          <a:xfrm>
            <a:off x="882879" y="1340315"/>
            <a:ext cx="551992" cy="551992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11" name="文本占位符 20">
            <a:extLst>
              <a:ext uri="{FF2B5EF4-FFF2-40B4-BE49-F238E27FC236}">
                <a16:creationId xmlns:a16="http://schemas.microsoft.com/office/drawing/2014/main" id="{976061D8-8BE7-4DC2-A35D-2689A1AE02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9360" y="492914"/>
            <a:ext cx="3817473" cy="416823"/>
          </a:xfrm>
        </p:spPr>
        <p:txBody>
          <a:bodyPr/>
          <a:lstStyle/>
          <a:p>
            <a:r>
              <a:rPr lang="zh-CN" altLang="en-US" sz="3600" dirty="0"/>
              <a:t>总结与展望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320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959689" y="-511829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588487" y="-1160760"/>
            <a:ext cx="9254083" cy="9213379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63115" y="930362"/>
            <a:ext cx="8065769" cy="5446339"/>
            <a:chOff x="2063111" y="930360"/>
            <a:chExt cx="8065769" cy="5446338"/>
          </a:xfrm>
        </p:grpSpPr>
        <p:sp>
          <p:nvSpPr>
            <p:cNvPr id="5" name="椭圆 4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自由: 形状 27"/>
          <p:cNvSpPr/>
          <p:nvPr/>
        </p:nvSpPr>
        <p:spPr>
          <a:xfrm rot="13500000">
            <a:off x="6068580" y="783413"/>
            <a:ext cx="293901" cy="293901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空心弧 2"/>
          <p:cNvSpPr/>
          <p:nvPr/>
        </p:nvSpPr>
        <p:spPr>
          <a:xfrm rot="7086271">
            <a:off x="6496053" y="2687640"/>
            <a:ext cx="1482725" cy="1482725"/>
          </a:xfrm>
          <a:custGeom>
            <a:avLst/>
            <a:gdLst/>
            <a:ahLst/>
            <a:cxnLst>
              <a:cxn ang="0">
                <a:pos x="719254" y="1482395"/>
              </a:cxn>
              <a:cxn ang="0">
                <a:pos x="18905" y="907716"/>
              </a:cxn>
              <a:cxn ang="0">
                <a:pos x="397400" y="84620"/>
              </a:cxn>
              <a:cxn ang="0">
                <a:pos x="1289534" y="242235"/>
              </a:cxn>
              <a:cxn ang="0">
                <a:pos x="1363085" y="1145194"/>
              </a:cxn>
              <a:cxn ang="0">
                <a:pos x="1349991" y="1136690"/>
              </a:cxn>
              <a:cxn ang="0">
                <a:pos x="1277989" y="252748"/>
              </a:cxn>
              <a:cxn ang="0">
                <a:pos x="404645" y="98453"/>
              </a:cxn>
              <a:cxn ang="0">
                <a:pos x="34121" y="904213"/>
              </a:cxn>
              <a:cxn ang="0">
                <a:pos x="719720" y="1466788"/>
              </a:cxn>
              <a:cxn ang="0">
                <a:pos x="719254" y="1482395"/>
              </a:cxn>
            </a:cxnLst>
            <a:rect l="0" t="0" r="0" b="0"/>
            <a:pathLst>
              <a:path w="1482725" h="1482725">
                <a:moveTo>
                  <a:pt x="719254" y="1482395"/>
                </a:moveTo>
                <a:cubicBezTo>
                  <a:pt x="382299" y="1472342"/>
                  <a:pt x="94548" y="1236225"/>
                  <a:pt x="18905" y="907716"/>
                </a:cubicBezTo>
                <a:cubicBezTo>
                  <a:pt x="-56738" y="579208"/>
                  <a:pt x="98774" y="241023"/>
                  <a:pt x="397400" y="84620"/>
                </a:cubicBezTo>
                <a:cubicBezTo>
                  <a:pt x="696026" y="-71783"/>
                  <a:pt x="1062576" y="-7024"/>
                  <a:pt x="1289534" y="242235"/>
                </a:cubicBezTo>
                <a:cubicBezTo>
                  <a:pt x="1516492" y="491494"/>
                  <a:pt x="1546711" y="862491"/>
                  <a:pt x="1363085" y="1145194"/>
                </a:cubicBezTo>
                <a:lnTo>
                  <a:pt x="1349991" y="1136690"/>
                </a:lnTo>
                <a:cubicBezTo>
                  <a:pt x="1529750" y="859941"/>
                  <a:pt x="1500167" y="496757"/>
                  <a:pt x="1277989" y="252748"/>
                </a:cubicBezTo>
                <a:cubicBezTo>
                  <a:pt x="1055811" y="8739"/>
                  <a:pt x="696982" y="-54656"/>
                  <a:pt x="404645" y="98453"/>
                </a:cubicBezTo>
                <a:cubicBezTo>
                  <a:pt x="112308" y="251562"/>
                  <a:pt x="-39929" y="582624"/>
                  <a:pt x="34121" y="904213"/>
                </a:cubicBezTo>
                <a:cubicBezTo>
                  <a:pt x="108171" y="1225803"/>
                  <a:pt x="389862" y="1456947"/>
                  <a:pt x="719720" y="1466788"/>
                </a:cubicBezTo>
                <a:cubicBezTo>
                  <a:pt x="719565" y="1471990"/>
                  <a:pt x="719409" y="1477193"/>
                  <a:pt x="719254" y="1482395"/>
                </a:cubicBezTo>
                <a:close/>
              </a:path>
            </a:pathLst>
          </a:custGeom>
          <a:solidFill>
            <a:schemeClr val="bg1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60867" y="3773487"/>
            <a:ext cx="2192337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谢谢聆听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532480" y="3726733"/>
            <a:ext cx="5127040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en-US" altLang="zh-CN" sz="2400" dirty="0">
                <a:solidFill>
                  <a:schemeClr val="accent2"/>
                </a:solidFill>
                <a:cs typeface="+mn-ea"/>
                <a:sym typeface="+mn-lt"/>
              </a:rPr>
              <a:t>THANKS FOR YOUR WATCHING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464514" y="2669605"/>
            <a:ext cx="5262979" cy="110799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r>
              <a:rPr lang="zh-CN" altLang="en-US" sz="6600" dirty="0">
                <a:solidFill>
                  <a:srgbClr val="F23B48"/>
                </a:solidFill>
                <a:cs typeface="+mn-ea"/>
                <a:sym typeface="+mn-lt"/>
              </a:rPr>
              <a:t>感谢您的观看</a:t>
            </a:r>
            <a:endParaRPr lang="en-US" altLang="zh-CN" sz="6600" dirty="0">
              <a:solidFill>
                <a:srgbClr val="F23B48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5965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5" y="2937285"/>
            <a:ext cx="60064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189">
              <a:defRPr/>
            </a:pP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数据预处理与特征工程</a:t>
            </a:r>
          </a:p>
          <a:p>
            <a:pPr defTabSz="457189">
              <a:defRPr/>
            </a:pPr>
            <a:endParaRPr kumimoji="1"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8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9" y="2485641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2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822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4E1A673-EC58-4C8F-8BF2-CA09F696E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DD5DD2-BAD4-432A-8E6B-F36084EFA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107" y="1161586"/>
            <a:ext cx="3767255" cy="376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335A65B-848C-40B5-BE2A-ACEC65DC2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296" y="1161588"/>
            <a:ext cx="3767255" cy="376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98907E5-677D-426D-ACA7-EA1956FF1E8B}"/>
              </a:ext>
            </a:extLst>
          </p:cNvPr>
          <p:cNvSpPr txBox="1"/>
          <p:nvPr/>
        </p:nvSpPr>
        <p:spPr>
          <a:xfrm>
            <a:off x="1538868" y="5285678"/>
            <a:ext cx="3423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Github</a:t>
            </a:r>
            <a:r>
              <a:rPr lang="zh-CN" altLang="en-US" sz="2800" b="1" dirty="0"/>
              <a:t>代码库链接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275A8D-A3DF-4D9D-BCD8-3412E1F3B9D3}"/>
              </a:ext>
            </a:extLst>
          </p:cNvPr>
          <p:cNvSpPr txBox="1"/>
          <p:nvPr/>
        </p:nvSpPr>
        <p:spPr>
          <a:xfrm>
            <a:off x="6290217" y="5251338"/>
            <a:ext cx="3857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API</a:t>
            </a:r>
            <a:r>
              <a:rPr lang="zh-CN" altLang="en-US" sz="2800" b="1" dirty="0"/>
              <a:t>接口文档（</a:t>
            </a:r>
            <a:r>
              <a:rPr lang="en-US" altLang="zh-CN" sz="2800" b="1" dirty="0"/>
              <a:t>Sphinx</a:t>
            </a:r>
            <a:r>
              <a:rPr lang="zh-CN" altLang="en-US" sz="28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30102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>
          <a:xfrm>
            <a:off x="289357" y="840369"/>
            <a:ext cx="4735403" cy="416823"/>
          </a:xfrm>
        </p:spPr>
        <p:txBody>
          <a:bodyPr/>
          <a:lstStyle/>
          <a:p>
            <a:r>
              <a:rPr lang="zh-CN" altLang="en-US" sz="3600" dirty="0"/>
              <a:t>数据预处理与特征工程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8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Text Placeholder 32"/>
          <p:cNvSpPr txBox="1"/>
          <p:nvPr/>
        </p:nvSpPr>
        <p:spPr>
          <a:xfrm>
            <a:off x="1169918" y="2640343"/>
            <a:ext cx="9852169" cy="21592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数据来源：本校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2017-2019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年经济困难生的申请表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特征：“院系”、“专业”、“民族”、“出生年月”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         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“享受国家政策资助情况”、“入学前户口性质”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          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“家庭主要经济来源”、“家庭人口”、“家庭年收入”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          “家庭其他成员在受教育情况”、“突发事件情况”、“是否贷款”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          “在校受奖励资助情况”、“所在校区”、“备注”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标签：“院系认定贫困类型”（“一般困难”、“特别困难”）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ext Placeholder 33"/>
          <p:cNvSpPr txBox="1"/>
          <p:nvPr/>
        </p:nvSpPr>
        <p:spPr>
          <a:xfrm>
            <a:off x="1639243" y="1429561"/>
            <a:ext cx="5588872" cy="65913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数据概况与预处理</a:t>
            </a:r>
            <a:endParaRPr lang="en-AU" sz="40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3" name="Oval 53"/>
          <p:cNvSpPr>
            <a:spLocks noChangeAspect="1"/>
          </p:cNvSpPr>
          <p:nvPr/>
        </p:nvSpPr>
        <p:spPr>
          <a:xfrm>
            <a:off x="882879" y="1340315"/>
            <a:ext cx="551992" cy="551992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/>
              <a:t>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94576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>
          <a:xfrm>
            <a:off x="289359" y="840369"/>
            <a:ext cx="5161531" cy="416823"/>
          </a:xfrm>
        </p:spPr>
        <p:txBody>
          <a:bodyPr/>
          <a:lstStyle/>
          <a:p>
            <a:r>
              <a:rPr lang="zh-CN" altLang="en-US" sz="3600" dirty="0"/>
              <a:t>数据预处理与特征工程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9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Text Placeholder 32"/>
          <p:cNvSpPr txBox="1"/>
          <p:nvPr/>
        </p:nvSpPr>
        <p:spPr>
          <a:xfrm>
            <a:off x="1169918" y="2640342"/>
            <a:ext cx="9852169" cy="29622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半监督学习模型：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需要更细化的标签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随机打乱并抽取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400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个，发给辅导员和专家评审组进行标签的细化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“一般困难”、“特别困难”→困难程度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1~4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（由高到低）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ext Placeholder 33"/>
          <p:cNvSpPr txBox="1"/>
          <p:nvPr/>
        </p:nvSpPr>
        <p:spPr>
          <a:xfrm>
            <a:off x="1639243" y="1429561"/>
            <a:ext cx="5588872" cy="65913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数据概况与预处理</a:t>
            </a:r>
            <a:endParaRPr lang="en-AU" sz="40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3" name="Oval 53"/>
          <p:cNvSpPr>
            <a:spLocks noChangeAspect="1"/>
          </p:cNvSpPr>
          <p:nvPr/>
        </p:nvSpPr>
        <p:spPr>
          <a:xfrm>
            <a:off x="882879" y="1340315"/>
            <a:ext cx="551992" cy="551992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/>
              <a:t>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64065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红色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23B48"/>
    </a:accent1>
    <a:accent2>
      <a:srgbClr val="3F3F3F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红色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23B48"/>
    </a:accent1>
    <a:accent2>
      <a:srgbClr val="3F3F3F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红色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23B48"/>
    </a:accent1>
    <a:accent2>
      <a:srgbClr val="3F3F3F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红色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23B48"/>
    </a:accent1>
    <a:accent2>
      <a:srgbClr val="3F3F3F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红色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23B48"/>
    </a:accent1>
    <a:accent2>
      <a:srgbClr val="3F3F3F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红色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23B48"/>
    </a:accent1>
    <a:accent2>
      <a:srgbClr val="3F3F3F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红色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23B48"/>
    </a:accent1>
    <a:accent2>
      <a:srgbClr val="3F3F3F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红色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23B48"/>
    </a:accent1>
    <a:accent2>
      <a:srgbClr val="3F3F3F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红色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23B48"/>
    </a:accent1>
    <a:accent2>
      <a:srgbClr val="3F3F3F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红色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23B48"/>
    </a:accent1>
    <a:accent2>
      <a:srgbClr val="3F3F3F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红色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23B48"/>
    </a:accent1>
    <a:accent2>
      <a:srgbClr val="3F3F3F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红色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23B48"/>
    </a:accent1>
    <a:accent2>
      <a:srgbClr val="3F3F3F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红色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23B48"/>
    </a:accent1>
    <a:accent2>
      <a:srgbClr val="3F3F3F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红色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23B48"/>
    </a:accent1>
    <a:accent2>
      <a:srgbClr val="3F3F3F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红色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23B48"/>
    </a:accent1>
    <a:accent2>
      <a:srgbClr val="3F3F3F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红色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23B48"/>
    </a:accent1>
    <a:accent2>
      <a:srgbClr val="3F3F3F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红色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23B48"/>
    </a:accent1>
    <a:accent2>
      <a:srgbClr val="3F3F3F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红色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23B48"/>
    </a:accent1>
    <a:accent2>
      <a:srgbClr val="3F3F3F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红色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23B48"/>
    </a:accent1>
    <a:accent2>
      <a:srgbClr val="3F3F3F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红色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23B48"/>
    </a:accent1>
    <a:accent2>
      <a:srgbClr val="3F3F3F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红色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23B48"/>
    </a:accent1>
    <a:accent2>
      <a:srgbClr val="3F3F3F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.xml><?xml version="1.0" encoding="utf-8"?>
<a:themeOverride xmlns:a="http://schemas.openxmlformats.org/drawingml/2006/main">
  <a:clrScheme name="红色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23B48"/>
    </a:accent1>
    <a:accent2>
      <a:srgbClr val="3F3F3F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红色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23B48"/>
    </a:accent1>
    <a:accent2>
      <a:srgbClr val="3F3F3F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.xml><?xml version="1.0" encoding="utf-8"?>
<a:themeOverride xmlns:a="http://schemas.openxmlformats.org/drawingml/2006/main">
  <a:clrScheme name="红色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23B48"/>
    </a:accent1>
    <a:accent2>
      <a:srgbClr val="3F3F3F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.xml><?xml version="1.0" encoding="utf-8"?>
<a:themeOverride xmlns:a="http://schemas.openxmlformats.org/drawingml/2006/main">
  <a:clrScheme name="红色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23B48"/>
    </a:accent1>
    <a:accent2>
      <a:srgbClr val="3F3F3F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.xml><?xml version="1.0" encoding="utf-8"?>
<a:themeOverride xmlns:a="http://schemas.openxmlformats.org/drawingml/2006/main">
  <a:clrScheme name="红色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23B48"/>
    </a:accent1>
    <a:accent2>
      <a:srgbClr val="3F3F3F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.xml><?xml version="1.0" encoding="utf-8"?>
<a:themeOverride xmlns:a="http://schemas.openxmlformats.org/drawingml/2006/main">
  <a:clrScheme name="红色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23B48"/>
    </a:accent1>
    <a:accent2>
      <a:srgbClr val="3F3F3F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.xml><?xml version="1.0" encoding="utf-8"?>
<a:themeOverride xmlns:a="http://schemas.openxmlformats.org/drawingml/2006/main">
  <a:clrScheme name="红色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23B48"/>
    </a:accent1>
    <a:accent2>
      <a:srgbClr val="3F3F3F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.xml><?xml version="1.0" encoding="utf-8"?>
<a:themeOverride xmlns:a="http://schemas.openxmlformats.org/drawingml/2006/main">
  <a:clrScheme name="红色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23B48"/>
    </a:accent1>
    <a:accent2>
      <a:srgbClr val="3F3F3F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.xml><?xml version="1.0" encoding="utf-8"?>
<a:themeOverride xmlns:a="http://schemas.openxmlformats.org/drawingml/2006/main">
  <a:clrScheme name="红色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23B48"/>
    </a:accent1>
    <a:accent2>
      <a:srgbClr val="3F3F3F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.xml><?xml version="1.0" encoding="utf-8"?>
<a:themeOverride xmlns:a="http://schemas.openxmlformats.org/drawingml/2006/main">
  <a:clrScheme name="红色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23B48"/>
    </a:accent1>
    <a:accent2>
      <a:srgbClr val="3F3F3F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.xml><?xml version="1.0" encoding="utf-8"?>
<a:themeOverride xmlns:a="http://schemas.openxmlformats.org/drawingml/2006/main">
  <a:clrScheme name="红色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23B48"/>
    </a:accent1>
    <a:accent2>
      <a:srgbClr val="3F3F3F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红色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23B48"/>
    </a:accent1>
    <a:accent2>
      <a:srgbClr val="3F3F3F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红色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23B48"/>
    </a:accent1>
    <a:accent2>
      <a:srgbClr val="3F3F3F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红色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23B48"/>
    </a:accent1>
    <a:accent2>
      <a:srgbClr val="3F3F3F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红色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23B48"/>
    </a:accent1>
    <a:accent2>
      <a:srgbClr val="3F3F3F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红色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23B48"/>
    </a:accent1>
    <a:accent2>
      <a:srgbClr val="3F3F3F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红色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23B48"/>
    </a:accent1>
    <a:accent2>
      <a:srgbClr val="3F3F3F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855</TotalTime>
  <Words>1456</Words>
  <Application>Microsoft Office PowerPoint</Application>
  <PresentationFormat>宽屏</PresentationFormat>
  <Paragraphs>371</Paragraphs>
  <Slides>51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61" baseType="lpstr">
      <vt:lpstr>Lato</vt:lpstr>
      <vt:lpstr>Neris Thin</vt:lpstr>
      <vt:lpstr>Raleway</vt:lpstr>
      <vt:lpstr>等线</vt:lpstr>
      <vt:lpstr>微软雅黑</vt:lpstr>
      <vt:lpstr>Arial</vt:lpstr>
      <vt:lpstr>Calibri</vt:lpstr>
      <vt:lpstr>Times New Roman</vt:lpstr>
      <vt:lpstr>第一PPT，www.1ppt.com</vt:lpstr>
      <vt:lpstr>11_Office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红黑极简</dc:title>
  <dc:creator>第一PPT</dc:creator>
  <cp:keywords>www.1ppt.com</cp:keywords>
  <dc:description>www.1ppt.com</dc:description>
  <cp:lastModifiedBy>lenovo</cp:lastModifiedBy>
  <cp:revision>106</cp:revision>
  <dcterms:created xsi:type="dcterms:W3CDTF">2017-02-13T15:17:59Z</dcterms:created>
  <dcterms:modified xsi:type="dcterms:W3CDTF">2020-12-28T07:10:52Z</dcterms:modified>
</cp:coreProperties>
</file>