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7" r:id="rId2"/>
    <p:sldId id="308" r:id="rId3"/>
    <p:sldId id="257" r:id="rId4"/>
    <p:sldId id="258" r:id="rId5"/>
    <p:sldId id="259" r:id="rId6"/>
    <p:sldId id="310" r:id="rId7"/>
    <p:sldId id="306" r:id="rId8"/>
    <p:sldId id="260" r:id="rId9"/>
    <p:sldId id="262" r:id="rId10"/>
    <p:sldId id="263" r:id="rId11"/>
    <p:sldId id="264" r:id="rId12"/>
    <p:sldId id="265" r:id="rId13"/>
    <p:sldId id="266" r:id="rId14"/>
    <p:sldId id="309" r:id="rId15"/>
    <p:sldId id="267" r:id="rId16"/>
    <p:sldId id="312" r:id="rId17"/>
    <p:sldId id="268" r:id="rId18"/>
    <p:sldId id="269" r:id="rId19"/>
    <p:sldId id="270" r:id="rId20"/>
    <p:sldId id="271" r:id="rId21"/>
    <p:sldId id="272" r:id="rId22"/>
    <p:sldId id="273" r:id="rId23"/>
    <p:sldId id="274" r:id="rId24"/>
    <p:sldId id="275" r:id="rId25"/>
    <p:sldId id="313" r:id="rId26"/>
    <p:sldId id="311" r:id="rId27"/>
    <p:sldId id="315" r:id="rId28"/>
    <p:sldId id="314"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276" r:id="rId45"/>
    <p:sldId id="277" r:id="rId46"/>
    <p:sldId id="278" r:id="rId47"/>
    <p:sldId id="261" r:id="rId48"/>
    <p:sldId id="331" r:id="rId49"/>
    <p:sldId id="303" r:id="rId50"/>
    <p:sldId id="304"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3678D-0D5B-49AD-8421-CB05E0519621}" type="datetimeFigureOut">
              <a:rPr lang="zh-CN" altLang="en-US" smtClean="0"/>
              <a:t>2018/10/6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9C08B-B930-4CA0-B99E-1CF8E21A6D04}" type="slidenum">
              <a:rPr lang="zh-CN" altLang="en-US" smtClean="0"/>
              <a:t>‹#›</a:t>
            </a:fld>
            <a:endParaRPr lang="zh-CN" altLang="en-US"/>
          </a:p>
        </p:txBody>
      </p:sp>
    </p:spTree>
    <p:extLst>
      <p:ext uri="{BB962C8B-B14F-4D97-AF65-F5344CB8AC3E}">
        <p14:creationId xmlns:p14="http://schemas.microsoft.com/office/powerpoint/2010/main" val="3243789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 </a:t>
            </a:r>
            <a:r>
              <a:rPr lang="zh-CN" altLang="en-US" dirty="0"/>
              <a:t>是一个开源的应用容器引擎，让开发者可以打包他们的应用以及依赖包到一个可移植的容器中，然后发布到任何流行的 </a:t>
            </a:r>
            <a:r>
              <a:rPr lang="en-US" altLang="zh-CN" dirty="0"/>
              <a:t>Linux </a:t>
            </a:r>
            <a:r>
              <a:rPr lang="zh-CN" altLang="en-US" dirty="0"/>
              <a:t>机器上，也可以实现虚拟化。容器是完全使用沙箱机制，相互之间不会有任何接口。</a:t>
            </a:r>
          </a:p>
        </p:txBody>
      </p:sp>
      <p:sp>
        <p:nvSpPr>
          <p:cNvPr id="4" name="灯片编号占位符 3"/>
          <p:cNvSpPr>
            <a:spLocks noGrp="1"/>
          </p:cNvSpPr>
          <p:nvPr>
            <p:ph type="sldNum" sz="quarter" idx="5"/>
          </p:nvPr>
        </p:nvSpPr>
        <p:spPr/>
        <p:txBody>
          <a:bodyPr/>
          <a:lstStyle/>
          <a:p>
            <a:fld id="{F3C9C08B-B930-4CA0-B99E-1CF8E21A6D04}" type="slidenum">
              <a:rPr lang="zh-CN" altLang="en-US" smtClean="0"/>
              <a:t>4</a:t>
            </a:fld>
            <a:endParaRPr lang="zh-CN" altLang="en-US"/>
          </a:p>
        </p:txBody>
      </p:sp>
    </p:spTree>
    <p:extLst>
      <p:ext uri="{BB962C8B-B14F-4D97-AF65-F5344CB8AC3E}">
        <p14:creationId xmlns:p14="http://schemas.microsoft.com/office/powerpoint/2010/main" val="232090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可以看到返回了很多包含关键字的镜像， 其中包括镜像名字、 描述、 星级（表示该镜像的受欢迎程度） 、 是否官方创建、 是否自动创建。 官方的镜像说明是官方项目组创建和维护的， </a:t>
            </a:r>
            <a:r>
              <a:rPr lang="en-US" altLang="zh-CN" dirty="0"/>
              <a:t>automated </a:t>
            </a:r>
            <a:r>
              <a:rPr lang="zh-CN" altLang="en-US" dirty="0"/>
              <a:t>资源允许用户验 证镜像的来源和内容。</a:t>
            </a:r>
          </a:p>
        </p:txBody>
      </p:sp>
      <p:sp>
        <p:nvSpPr>
          <p:cNvPr id="4" name="灯片编号占位符 3"/>
          <p:cNvSpPr>
            <a:spLocks noGrp="1"/>
          </p:cNvSpPr>
          <p:nvPr>
            <p:ph type="sldNum" sz="quarter" idx="5"/>
          </p:nvPr>
        </p:nvSpPr>
        <p:spPr/>
        <p:txBody>
          <a:bodyPr/>
          <a:lstStyle/>
          <a:p>
            <a:fld id="{F3C9C08B-B930-4CA0-B99E-1CF8E21A6D04}" type="slidenum">
              <a:rPr lang="zh-CN" altLang="en-US" smtClean="0"/>
              <a:t>33</a:t>
            </a:fld>
            <a:endParaRPr lang="zh-CN" altLang="en-US"/>
          </a:p>
        </p:txBody>
      </p:sp>
    </p:spTree>
    <p:extLst>
      <p:ext uri="{BB962C8B-B14F-4D97-AF65-F5344CB8AC3E}">
        <p14:creationId xmlns:p14="http://schemas.microsoft.com/office/powerpoint/2010/main" val="382090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5562-0333-43F3-A080-092083AED3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E8A129-858E-4695-90EE-C6BCBF077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05996F-2458-4D69-8FD2-0D46539FC0E2}"/>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BD6A3617-AB3D-4017-9B5D-D5CACF8BEB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582B4E-D854-461A-B68E-2A92F4120F3B}"/>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128304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11A0-560B-41CF-8708-4B543C5815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F19110-2217-4719-940A-7F97D705D12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6CB05A-C94D-4614-A745-EF338DC315C3}"/>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3300E244-FF9D-4B7C-A102-998D4429A3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AC3DB-ABFD-47D7-9BB2-5F8E3D8A0E4D}"/>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378402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C34314-56FA-428E-8A9E-3DBD40D3CD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FFFFC4-90DC-431A-A7C5-60F2164DE9D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05DC5C-53C4-41BE-B083-59B978DFAFB0}"/>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A793D346-3F00-4CBE-9F5E-4D2A24C9B2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CCF0EF-73EF-46FB-AF1F-4BBAB69F301B}"/>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344428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AB82C-CAA1-4ADB-A49F-9A49C1FA7C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0A01C8-BC7F-416A-88F3-4D7883DB1E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792A1E-7142-4ABA-BE5A-E88E8D4CBBB4}"/>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DCEF7A03-3C5A-4781-8B52-194CD139E9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983F88-BFD4-4A7B-BFFB-5EB7FF58976D}"/>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26104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03858-FEE2-4F75-8A81-FC49E95AEF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DA2653-7C00-4DC4-9134-699DA6542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313CE27-DEEC-4C24-AA22-4D1A69922311}"/>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CDF150DC-310C-444C-BCB3-BFAEFE6B7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C5A0C9-6317-4A76-B443-4E5907E95F11}"/>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138058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E9803-FF3D-4094-A241-8A8D385FED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D44628-9069-4675-9FED-7DF610B5407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0388DCA-D326-4097-BB98-8B219DD83A0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8E61D5C-5BC2-4B2A-B393-26A2D1844934}"/>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6" name="页脚占位符 5">
            <a:extLst>
              <a:ext uri="{FF2B5EF4-FFF2-40B4-BE49-F238E27FC236}">
                <a16:creationId xmlns:a16="http://schemas.microsoft.com/office/drawing/2014/main" id="{04A78B2B-FA7A-4064-AAE5-C89F0EEBA3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C6519A-2A2B-41F0-9A3C-E2B389538F65}"/>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344479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1E0DF-A1BA-488A-B5DE-62558DFA36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810F05-3E9C-4285-A2E2-8A153DD09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75FB8F9-C93F-4264-B756-027FB3F51AB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381955D-1F85-4042-89CD-F56292579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CF6E6BE-3614-496F-B47E-B68654868CD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348CC94-7059-4A94-8B15-E2EDE46AB4BC}"/>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8" name="页脚占位符 7">
            <a:extLst>
              <a:ext uri="{FF2B5EF4-FFF2-40B4-BE49-F238E27FC236}">
                <a16:creationId xmlns:a16="http://schemas.microsoft.com/office/drawing/2014/main" id="{4A89EF66-AB41-470E-AAF3-21BD0BEA28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06C6C3-DAF0-4465-8DB5-8AD02676BA79}"/>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326551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F34C9-46FC-4EDD-9EE5-B3E54E33C29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F644E5-4C3A-4630-9B53-4EB6515A5D51}"/>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4" name="页脚占位符 3">
            <a:extLst>
              <a:ext uri="{FF2B5EF4-FFF2-40B4-BE49-F238E27FC236}">
                <a16:creationId xmlns:a16="http://schemas.microsoft.com/office/drawing/2014/main" id="{FF9D21A6-959B-447D-BC21-8843C3D4F3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0202EF-5AD9-4A64-A084-A153503BF903}"/>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5949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F8BF70-249D-4240-9D54-FF28BCAC683F}"/>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3" name="页脚占位符 2">
            <a:extLst>
              <a:ext uri="{FF2B5EF4-FFF2-40B4-BE49-F238E27FC236}">
                <a16:creationId xmlns:a16="http://schemas.microsoft.com/office/drawing/2014/main" id="{0134F877-F873-4165-9E5A-3C16FDCF98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9261E8-4DF7-4247-AD48-397DF4D7EC24}"/>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129779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3CE2-0DED-4B28-98C3-4A354E930E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14C9AC-2E1F-4575-8294-0DCA82A75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20FB3F1-B195-4911-9815-3AA5221D8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272389A-84D1-40D6-80B2-D5681B7E5870}"/>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6" name="页脚占位符 5">
            <a:extLst>
              <a:ext uri="{FF2B5EF4-FFF2-40B4-BE49-F238E27FC236}">
                <a16:creationId xmlns:a16="http://schemas.microsoft.com/office/drawing/2014/main" id="{50D51581-FEC0-4B88-B8EC-077C96B759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1B834-2FCF-4978-9F8D-0DF95035E113}"/>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281062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CADB9-1272-40C4-AEB4-C74BDE9671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A36563-AF89-4E35-BFC3-E196E570E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F24EA9-052C-4BC7-9FFC-F464A3969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6703F3-ACE4-4226-A686-F7BCE2E8D785}"/>
              </a:ext>
            </a:extLst>
          </p:cNvPr>
          <p:cNvSpPr>
            <a:spLocks noGrp="1"/>
          </p:cNvSpPr>
          <p:nvPr>
            <p:ph type="dt" sz="half" idx="10"/>
          </p:nvPr>
        </p:nvSpPr>
        <p:spPr/>
        <p:txBody>
          <a:bodyPr/>
          <a:lstStyle/>
          <a:p>
            <a:fld id="{73BB177B-7CBF-4184-A342-EE0463DF2A8E}" type="datetimeFigureOut">
              <a:rPr lang="zh-CN" altLang="en-US" smtClean="0"/>
              <a:t>2018/10/6</a:t>
            </a:fld>
            <a:endParaRPr lang="zh-CN" altLang="en-US"/>
          </a:p>
        </p:txBody>
      </p:sp>
      <p:sp>
        <p:nvSpPr>
          <p:cNvPr id="6" name="页脚占位符 5">
            <a:extLst>
              <a:ext uri="{FF2B5EF4-FFF2-40B4-BE49-F238E27FC236}">
                <a16:creationId xmlns:a16="http://schemas.microsoft.com/office/drawing/2014/main" id="{C6D3DBD8-2B73-4C5F-BDF1-399211D316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F3DAC3-4484-440A-9C6F-447058209BA8}"/>
              </a:ext>
            </a:extLst>
          </p:cNvPr>
          <p:cNvSpPr>
            <a:spLocks noGrp="1"/>
          </p:cNvSpPr>
          <p:nvPr>
            <p:ph type="sldNum" sz="quarter" idx="12"/>
          </p:nvPr>
        </p:nvSpPr>
        <p:spPr/>
        <p:txBody>
          <a:body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312274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C2A175-E27A-43FF-A6AA-5D84A5CAB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1AF82D-8597-4390-A80F-D93F360C5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796F79-74FD-4A41-86CC-B70E7C3D8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B177B-7CBF-4184-A342-EE0463DF2A8E}"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72607B8A-2237-4491-BEE0-6FD3A1FF5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859224-FF88-4245-A5B9-EBB7F179D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9C43E-DEC4-4897-8FCD-9D00912CDD77}" type="slidenum">
              <a:rPr lang="zh-CN" altLang="en-US" smtClean="0"/>
              <a:t>‹#›</a:t>
            </a:fld>
            <a:endParaRPr lang="zh-CN" altLang="en-US"/>
          </a:p>
        </p:txBody>
      </p:sp>
    </p:spTree>
    <p:extLst>
      <p:ext uri="{BB962C8B-B14F-4D97-AF65-F5344CB8AC3E}">
        <p14:creationId xmlns:p14="http://schemas.microsoft.com/office/powerpoint/2010/main" val="115887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irrors.aliyun.com/docker-ce/linux/centos/docker-ce.rep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7000" b="-7000"/>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4F295643-A625-49DB-9075-AD3C256D4E0E}"/>
              </a:ext>
            </a:extLst>
          </p:cNvPr>
          <p:cNvSpPr txBox="1"/>
          <p:nvPr/>
        </p:nvSpPr>
        <p:spPr>
          <a:xfrm>
            <a:off x="1043342" y="2782669"/>
            <a:ext cx="4750967" cy="646331"/>
          </a:xfrm>
          <a:prstGeom prst="rect">
            <a:avLst/>
          </a:prstGeom>
          <a:noFill/>
        </p:spPr>
        <p:txBody>
          <a:bodyPr wrap="square" rtlCol="0">
            <a:spAutoFit/>
          </a:bodyPr>
          <a:lstStyle/>
          <a:p>
            <a:r>
              <a:rPr kumimoji="1" lang="en-US" altLang="zh-CN" sz="3600" b="1" dirty="0">
                <a:solidFill>
                  <a:schemeClr val="accent5"/>
                </a:solidFill>
                <a:latin typeface="Calibri" panose="020F0502020204030204" pitchFamily="34" charset="0"/>
                <a:ea typeface="微软雅黑" panose="020B0503020204020204" pitchFamily="34" charset="-122"/>
                <a:cs typeface="Calibri" panose="020F0502020204030204" pitchFamily="34" charset="0"/>
              </a:rPr>
              <a:t>Docker</a:t>
            </a:r>
            <a:r>
              <a:rPr kumimoji="1" lang="zh-CN" altLang="en-US" sz="36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基础实践</a:t>
            </a:r>
          </a:p>
        </p:txBody>
      </p:sp>
    </p:spTree>
    <p:extLst>
      <p:ext uri="{BB962C8B-B14F-4D97-AF65-F5344CB8AC3E}">
        <p14:creationId xmlns:p14="http://schemas.microsoft.com/office/powerpoint/2010/main" val="76781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7000" b="-7000"/>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C20EC77-2032-43AD-B967-5DFC3F6E4D0D}"/>
              </a:ext>
            </a:extLst>
          </p:cNvPr>
          <p:cNvSpPr/>
          <p:nvPr/>
        </p:nvSpPr>
        <p:spPr>
          <a:xfrm>
            <a:off x="0" y="-71423"/>
            <a:ext cx="12192000" cy="1500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ounded Rectangle 7">
            <a:extLst>
              <a:ext uri="{FF2B5EF4-FFF2-40B4-BE49-F238E27FC236}">
                <a16:creationId xmlns:a16="http://schemas.microsoft.com/office/drawing/2014/main" id="{16E451CE-7A5F-4763-A0B1-C31FEF32D03B}"/>
              </a:ext>
            </a:extLst>
          </p:cNvPr>
          <p:cNvSpPr/>
          <p:nvPr/>
        </p:nvSpPr>
        <p:spPr>
          <a:xfrm>
            <a:off x="679094" y="1232793"/>
            <a:ext cx="3043820"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a:solidFill>
                  <a:srgbClr val="384C54"/>
                </a:solidFill>
                <a:latin typeface="微软雅黑" pitchFamily="34" charset="-122"/>
                <a:ea typeface="微软雅黑" pitchFamily="34" charset="-122"/>
              </a:rPr>
              <a:t>Docker</a:t>
            </a:r>
            <a:r>
              <a:rPr lang="zh-CN" altLang="en-US" sz="2000" dirty="0">
                <a:solidFill>
                  <a:srgbClr val="384C54"/>
                </a:solidFill>
                <a:latin typeface="微软雅黑" pitchFamily="34" charset="-122"/>
                <a:ea typeface="微软雅黑" pitchFamily="34" charset="-122"/>
              </a:rPr>
              <a:t>安装使用</a:t>
            </a:r>
            <a:endParaRPr lang="en-US" sz="2000" dirty="0">
              <a:solidFill>
                <a:srgbClr val="384C54"/>
              </a:solidFill>
              <a:latin typeface="微软雅黑" pitchFamily="34" charset="-122"/>
              <a:ea typeface="微软雅黑" pitchFamily="34" charset="-122"/>
            </a:endParaRPr>
          </a:p>
        </p:txBody>
      </p:sp>
      <p:sp>
        <p:nvSpPr>
          <p:cNvPr id="9" name="文本框 8">
            <a:extLst>
              <a:ext uri="{FF2B5EF4-FFF2-40B4-BE49-F238E27FC236}">
                <a16:creationId xmlns:a16="http://schemas.microsoft.com/office/drawing/2014/main" id="{D06B343A-008C-437D-BA8E-ACE90F2A1B84}"/>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0" name="直接连接符 9">
            <a:extLst>
              <a:ext uri="{FF2B5EF4-FFF2-40B4-BE49-F238E27FC236}">
                <a16:creationId xmlns:a16="http://schemas.microsoft.com/office/drawing/2014/main" id="{5AC4E8A7-F341-41EE-87B3-CAA6161A2CF3}"/>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2" descr="http://www.itclips.net/wp-content/plugins/RSSPoster_PRO/cache/0c6aa_solomon_hykes_twitter.jpg">
            <a:extLst>
              <a:ext uri="{FF2B5EF4-FFF2-40B4-BE49-F238E27FC236}">
                <a16:creationId xmlns:a16="http://schemas.microsoft.com/office/drawing/2014/main" id="{184465F5-D748-41DA-9C3A-A550EBEE01E8}"/>
              </a:ext>
            </a:extLst>
          </p:cNvPr>
          <p:cNvPicPr>
            <a:picLocks noChangeAspect="1" noChangeArrowheads="1"/>
          </p:cNvPicPr>
          <p:nvPr/>
        </p:nvPicPr>
        <p:blipFill>
          <a:blip r:embed="rId3"/>
          <a:srcRect/>
          <a:stretch>
            <a:fillRect/>
          </a:stretch>
        </p:blipFill>
        <p:spPr bwMode="auto">
          <a:xfrm>
            <a:off x="5063058" y="820757"/>
            <a:ext cx="4071966" cy="4088255"/>
          </a:xfrm>
          <a:prstGeom prst="rect">
            <a:avLst/>
          </a:prstGeom>
          <a:noFill/>
          <a:effectLst>
            <a:softEdge rad="317500"/>
          </a:effectLst>
        </p:spPr>
      </p:pic>
    </p:spTree>
    <p:extLst>
      <p:ext uri="{BB962C8B-B14F-4D97-AF65-F5344CB8AC3E}">
        <p14:creationId xmlns:p14="http://schemas.microsoft.com/office/powerpoint/2010/main" val="307722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41FFE3BA-0C61-49C0-96CA-99CF114BF8B0}"/>
              </a:ext>
            </a:extLst>
          </p:cNvPr>
          <p:cNvSpPr txBox="1"/>
          <p:nvPr/>
        </p:nvSpPr>
        <p:spPr>
          <a:xfrm>
            <a:off x="727787" y="1059200"/>
            <a:ext cx="9657184" cy="369332"/>
          </a:xfrm>
          <a:prstGeom prst="rect">
            <a:avLst/>
          </a:prstGeom>
          <a:noFill/>
        </p:spPr>
        <p:txBody>
          <a:bodyPr wrap="square" rtlCol="0">
            <a:spAutoFit/>
          </a:bodyPr>
          <a:lstStyle/>
          <a:p>
            <a:r>
              <a:rPr lang="zh-CN" altLang="en-US" dirty="0"/>
              <a:t>官方网站上有各种环境下的 安装指南， 这里主要介绍下</a:t>
            </a:r>
            <a:r>
              <a:rPr lang="en-US" altLang="zh-CN" dirty="0"/>
              <a:t>CentOS7</a:t>
            </a:r>
            <a:r>
              <a:rPr lang="zh-CN" altLang="en-US" dirty="0"/>
              <a:t>的安装。</a:t>
            </a:r>
          </a:p>
        </p:txBody>
      </p:sp>
      <p:sp>
        <p:nvSpPr>
          <p:cNvPr id="3" name="文本框 2">
            <a:extLst>
              <a:ext uri="{FF2B5EF4-FFF2-40B4-BE49-F238E27FC236}">
                <a16:creationId xmlns:a16="http://schemas.microsoft.com/office/drawing/2014/main" id="{74E6C406-D7E7-442E-9714-51ED25CB1743}"/>
              </a:ext>
            </a:extLst>
          </p:cNvPr>
          <p:cNvSpPr txBox="1"/>
          <p:nvPr/>
        </p:nvSpPr>
        <p:spPr>
          <a:xfrm>
            <a:off x="970383" y="1800808"/>
            <a:ext cx="9657183" cy="4247317"/>
          </a:xfrm>
          <a:prstGeom prst="rect">
            <a:avLst/>
          </a:prstGeom>
          <a:solidFill>
            <a:schemeClr val="accent1">
              <a:lumMod val="40000"/>
              <a:lumOff val="60000"/>
            </a:schemeClr>
          </a:solidFill>
        </p:spPr>
        <p:txBody>
          <a:bodyPr wrap="square" rtlCol="0">
            <a:spAutoFit/>
          </a:bodyPr>
          <a:lstStyle/>
          <a:p>
            <a:r>
              <a:rPr lang="en-US" altLang="zh-CN" dirty="0"/>
              <a:t># </a:t>
            </a:r>
            <a:r>
              <a:rPr lang="zh-CN" altLang="en-US" dirty="0"/>
              <a:t>安装必要的一些系统工具</a:t>
            </a:r>
            <a:endParaRPr lang="en-US" altLang="zh-CN" dirty="0"/>
          </a:p>
          <a:p>
            <a:r>
              <a:rPr lang="en-US" altLang="zh-CN" dirty="0" err="1"/>
              <a:t>sudo</a:t>
            </a:r>
            <a:r>
              <a:rPr lang="en-US" altLang="zh-CN" dirty="0"/>
              <a:t> yum install -y yum-</a:t>
            </a:r>
            <a:r>
              <a:rPr lang="en-US" altLang="zh-CN" dirty="0" err="1"/>
              <a:t>utils</a:t>
            </a:r>
            <a:r>
              <a:rPr lang="en-US" altLang="zh-CN" dirty="0"/>
              <a:t> device-mapper-persistent-data lvm2</a:t>
            </a:r>
          </a:p>
          <a:p>
            <a:endParaRPr lang="en-US" altLang="zh-CN" dirty="0"/>
          </a:p>
          <a:p>
            <a:r>
              <a:rPr lang="en-US" altLang="zh-CN" dirty="0"/>
              <a:t># </a:t>
            </a:r>
            <a:r>
              <a:rPr lang="zh-CN" altLang="en-US" dirty="0"/>
              <a:t>添加软件源信息</a:t>
            </a:r>
            <a:endParaRPr lang="en-US" altLang="zh-CN" dirty="0"/>
          </a:p>
          <a:p>
            <a:r>
              <a:rPr lang="en-US" altLang="zh-CN" dirty="0" err="1"/>
              <a:t>sudo</a:t>
            </a:r>
            <a:r>
              <a:rPr lang="en-US" altLang="zh-CN" dirty="0"/>
              <a:t> yum-config-manager --add-repo </a:t>
            </a:r>
            <a:r>
              <a:rPr lang="en-US" altLang="zh-CN" dirty="0">
                <a:hlinkClick r:id="rId2"/>
              </a:rPr>
              <a:t>http://mirrors.aliyun.com/docker-ce/linux/centos/docker-ce.repo</a:t>
            </a:r>
            <a:endParaRPr lang="en-US" altLang="zh-CN" dirty="0"/>
          </a:p>
          <a:p>
            <a:endParaRPr lang="en-US" altLang="zh-CN" dirty="0"/>
          </a:p>
          <a:p>
            <a:r>
              <a:rPr lang="en-US" altLang="zh-CN" dirty="0"/>
              <a:t># </a:t>
            </a:r>
            <a:r>
              <a:rPr lang="zh-CN" altLang="en-US" dirty="0"/>
              <a:t>更新并安装 </a:t>
            </a:r>
            <a:r>
              <a:rPr lang="en-US" altLang="zh-CN" dirty="0"/>
              <a:t>Docker-CE</a:t>
            </a:r>
          </a:p>
          <a:p>
            <a:r>
              <a:rPr lang="en-US" altLang="zh-CN" dirty="0" err="1"/>
              <a:t>sudo</a:t>
            </a:r>
            <a:r>
              <a:rPr lang="en-US" altLang="zh-CN" dirty="0"/>
              <a:t> yum </a:t>
            </a:r>
            <a:r>
              <a:rPr lang="en-US" altLang="zh-CN" dirty="0" err="1"/>
              <a:t>makecache</a:t>
            </a:r>
            <a:r>
              <a:rPr lang="en-US" altLang="zh-CN" dirty="0"/>
              <a:t> fast</a:t>
            </a:r>
          </a:p>
          <a:p>
            <a:r>
              <a:rPr lang="en-US" altLang="zh-CN" dirty="0" err="1"/>
              <a:t>sudo</a:t>
            </a:r>
            <a:r>
              <a:rPr lang="en-US" altLang="zh-CN" dirty="0"/>
              <a:t> yum -y install docker-</a:t>
            </a:r>
            <a:r>
              <a:rPr lang="en-US" altLang="zh-CN" dirty="0" err="1"/>
              <a:t>ce</a:t>
            </a:r>
            <a:endParaRPr lang="en-US" altLang="zh-CN" dirty="0"/>
          </a:p>
          <a:p>
            <a:endParaRPr lang="en-US" altLang="zh-CN" dirty="0"/>
          </a:p>
          <a:p>
            <a:r>
              <a:rPr lang="en-US" altLang="zh-CN" dirty="0"/>
              <a:t>#</a:t>
            </a:r>
            <a:r>
              <a:rPr lang="zh-CN" altLang="en-US" dirty="0"/>
              <a:t>开启</a:t>
            </a:r>
            <a:r>
              <a:rPr lang="en-US" altLang="zh-CN" dirty="0"/>
              <a:t>Docker</a:t>
            </a:r>
            <a:r>
              <a:rPr lang="zh-CN" altLang="en-US" dirty="0"/>
              <a:t>服务</a:t>
            </a:r>
            <a:endParaRPr lang="en-US" altLang="zh-CN" dirty="0"/>
          </a:p>
          <a:p>
            <a:r>
              <a:rPr lang="en-US" altLang="zh-CN" dirty="0" err="1"/>
              <a:t>sudo</a:t>
            </a:r>
            <a:r>
              <a:rPr lang="en-US" altLang="zh-CN" dirty="0"/>
              <a:t> </a:t>
            </a:r>
            <a:r>
              <a:rPr lang="en-US" altLang="zh-CN" dirty="0" err="1"/>
              <a:t>systemctl</a:t>
            </a:r>
            <a:r>
              <a:rPr lang="en-US" altLang="zh-CN" dirty="0"/>
              <a:t> start docker</a:t>
            </a:r>
          </a:p>
          <a:p>
            <a:endParaRPr lang="en-US" altLang="zh-CN" dirty="0"/>
          </a:p>
          <a:p>
            <a:endParaRPr lang="zh-CN" altLang="en-US" dirty="0"/>
          </a:p>
        </p:txBody>
      </p:sp>
      <p:sp>
        <p:nvSpPr>
          <p:cNvPr id="7" name="文本框 6">
            <a:extLst>
              <a:ext uri="{FF2B5EF4-FFF2-40B4-BE49-F238E27FC236}">
                <a16:creationId xmlns:a16="http://schemas.microsoft.com/office/drawing/2014/main" id="{1D2C2FE3-95E3-488A-9558-390539E56256}"/>
              </a:ext>
            </a:extLst>
          </p:cNvPr>
          <p:cNvSpPr txBox="1"/>
          <p:nvPr/>
        </p:nvSpPr>
        <p:spPr>
          <a:xfrm>
            <a:off x="727787" y="1428532"/>
            <a:ext cx="11000792" cy="5355312"/>
          </a:xfrm>
          <a:prstGeom prst="rect">
            <a:avLst/>
          </a:prstGeom>
          <a:solidFill>
            <a:schemeClr val="accent2">
              <a:lumMod val="20000"/>
              <a:lumOff val="80000"/>
            </a:schemeClr>
          </a:solidFill>
        </p:spPr>
        <p:txBody>
          <a:bodyPr wrap="square" rtlCol="0">
            <a:spAutoFit/>
          </a:bodyPr>
          <a:lstStyle/>
          <a:p>
            <a:r>
              <a:rPr lang="en-US" altLang="zh-CN" dirty="0" err="1"/>
              <a:t>sudo</a:t>
            </a:r>
            <a:r>
              <a:rPr lang="en-US" altLang="zh-CN" dirty="0"/>
              <a:t> docker info</a:t>
            </a:r>
          </a:p>
          <a:p>
            <a:endParaRPr lang="en-US" altLang="zh-CN" dirty="0"/>
          </a:p>
          <a:p>
            <a:endParaRPr lang="en-US" altLang="zh-CN" dirty="0"/>
          </a:p>
          <a:p>
            <a:r>
              <a:rPr lang="en-US" altLang="zh-CN" dirty="0"/>
              <a:t>Containers: 0</a:t>
            </a:r>
          </a:p>
          <a:p>
            <a:r>
              <a:rPr lang="en-US" altLang="zh-CN" dirty="0"/>
              <a:t> Running: 0</a:t>
            </a:r>
          </a:p>
          <a:p>
            <a:r>
              <a:rPr lang="en-US" altLang="zh-CN" dirty="0"/>
              <a:t> Paused: 0</a:t>
            </a:r>
          </a:p>
          <a:p>
            <a:r>
              <a:rPr lang="en-US" altLang="zh-CN" dirty="0"/>
              <a:t> Stopped: 0</a:t>
            </a:r>
          </a:p>
          <a:p>
            <a:r>
              <a:rPr lang="en-US" altLang="zh-CN" dirty="0"/>
              <a:t>Images: 0</a:t>
            </a:r>
          </a:p>
          <a:p>
            <a:r>
              <a:rPr lang="en-US" altLang="zh-CN" dirty="0"/>
              <a:t>Server Version: 18.06.1-ce</a:t>
            </a:r>
          </a:p>
          <a:p>
            <a:r>
              <a:rPr lang="en-US" altLang="zh-CN" dirty="0"/>
              <a:t>Storage Driver: </a:t>
            </a:r>
            <a:r>
              <a:rPr lang="en-US" altLang="zh-CN" b="1" dirty="0">
                <a:solidFill>
                  <a:srgbClr val="FF0000"/>
                </a:solidFill>
              </a:rPr>
              <a:t>overlay2</a:t>
            </a:r>
          </a:p>
          <a:p>
            <a:r>
              <a:rPr lang="en-US" altLang="zh-CN" dirty="0"/>
              <a:t> Backing Filesystem: </a:t>
            </a:r>
            <a:r>
              <a:rPr lang="en-US" altLang="zh-CN" dirty="0" err="1"/>
              <a:t>xfs</a:t>
            </a:r>
            <a:endParaRPr lang="en-US" altLang="zh-CN" dirty="0"/>
          </a:p>
          <a:p>
            <a:r>
              <a:rPr lang="en-US" altLang="zh-CN" dirty="0"/>
              <a:t> Supports </a:t>
            </a:r>
            <a:r>
              <a:rPr lang="en-US" altLang="zh-CN" b="1" dirty="0" err="1">
                <a:solidFill>
                  <a:srgbClr val="FF0000"/>
                </a:solidFill>
              </a:rPr>
              <a:t>d_type</a:t>
            </a:r>
            <a:r>
              <a:rPr lang="en-US" altLang="zh-CN" b="1" dirty="0">
                <a:solidFill>
                  <a:srgbClr val="FF0000"/>
                </a:solidFill>
              </a:rPr>
              <a:t>: true</a:t>
            </a:r>
          </a:p>
          <a:p>
            <a:r>
              <a:rPr lang="en-US" altLang="zh-CN" dirty="0"/>
              <a:t> Native Overlay Diff: true</a:t>
            </a:r>
          </a:p>
          <a:p>
            <a:r>
              <a:rPr lang="en-US" altLang="zh-CN" dirty="0"/>
              <a:t>Logging Driver: json-file</a:t>
            </a:r>
          </a:p>
          <a:p>
            <a:r>
              <a:rPr lang="en-US" altLang="zh-CN" dirty="0" err="1"/>
              <a:t>Cgroup</a:t>
            </a:r>
            <a:r>
              <a:rPr lang="en-US" altLang="zh-CN" dirty="0"/>
              <a:t> Driver: </a:t>
            </a:r>
            <a:r>
              <a:rPr lang="en-US" altLang="zh-CN" dirty="0" err="1"/>
              <a:t>cgroupfs</a:t>
            </a:r>
            <a:endParaRPr lang="en-US" altLang="zh-CN" dirty="0"/>
          </a:p>
          <a:p>
            <a:r>
              <a:rPr lang="en-US" altLang="zh-CN" dirty="0"/>
              <a:t>Plugins:</a:t>
            </a:r>
          </a:p>
          <a:p>
            <a:r>
              <a:rPr lang="en-US" altLang="zh-CN" dirty="0"/>
              <a:t> Volume: local</a:t>
            </a:r>
          </a:p>
          <a:p>
            <a:r>
              <a:rPr lang="en-US" altLang="zh-CN" dirty="0"/>
              <a:t> Network: bridge host </a:t>
            </a:r>
            <a:r>
              <a:rPr lang="en-US" altLang="zh-CN" dirty="0" err="1"/>
              <a:t>macvlan</a:t>
            </a:r>
            <a:r>
              <a:rPr lang="en-US" altLang="zh-CN" dirty="0"/>
              <a:t> null overlay</a:t>
            </a:r>
          </a:p>
          <a:p>
            <a:r>
              <a:rPr lang="zh-CN" altLang="en-US" dirty="0"/>
              <a:t>*****************</a:t>
            </a:r>
            <a:endParaRPr lang="en-US" altLang="zh-CN" dirty="0"/>
          </a:p>
        </p:txBody>
      </p:sp>
    </p:spTree>
    <p:extLst>
      <p:ext uri="{BB962C8B-B14F-4D97-AF65-F5344CB8AC3E}">
        <p14:creationId xmlns:p14="http://schemas.microsoft.com/office/powerpoint/2010/main" val="304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43677B53-EC51-4887-82B0-D646E926EAE2}"/>
              </a:ext>
            </a:extLst>
          </p:cNvPr>
          <p:cNvSpPr txBox="1"/>
          <p:nvPr/>
        </p:nvSpPr>
        <p:spPr>
          <a:xfrm>
            <a:off x="1875453" y="983327"/>
            <a:ext cx="6923315" cy="369332"/>
          </a:xfrm>
          <a:prstGeom prst="rect">
            <a:avLst/>
          </a:prstGeom>
          <a:noFill/>
        </p:spPr>
        <p:txBody>
          <a:bodyPr wrap="square" rtlCol="0">
            <a:spAutoFit/>
          </a:bodyPr>
          <a:lstStyle/>
          <a:p>
            <a:r>
              <a:rPr lang="zh-CN" altLang="en-US" dirty="0"/>
              <a:t>处理警告</a:t>
            </a:r>
          </a:p>
        </p:txBody>
      </p:sp>
      <p:sp>
        <p:nvSpPr>
          <p:cNvPr id="3" name="文本框 2">
            <a:extLst>
              <a:ext uri="{FF2B5EF4-FFF2-40B4-BE49-F238E27FC236}">
                <a16:creationId xmlns:a16="http://schemas.microsoft.com/office/drawing/2014/main" id="{BFA07D64-CBD0-4B08-BE2E-BE0C9041287D}"/>
              </a:ext>
            </a:extLst>
          </p:cNvPr>
          <p:cNvSpPr txBox="1"/>
          <p:nvPr/>
        </p:nvSpPr>
        <p:spPr>
          <a:xfrm>
            <a:off x="1875453" y="1474237"/>
            <a:ext cx="7137918" cy="1754326"/>
          </a:xfrm>
          <a:prstGeom prst="rect">
            <a:avLst/>
          </a:prstGeom>
          <a:solidFill>
            <a:schemeClr val="accent6">
              <a:lumMod val="40000"/>
              <a:lumOff val="60000"/>
            </a:schemeClr>
          </a:solidFill>
        </p:spPr>
        <p:txBody>
          <a:bodyPr wrap="square" rtlCol="0">
            <a:spAutoFit/>
          </a:bodyPr>
          <a:lstStyle/>
          <a:p>
            <a:r>
              <a:rPr lang="en-US" altLang="zh-CN" dirty="0" err="1"/>
              <a:t>sudo</a:t>
            </a:r>
            <a:r>
              <a:rPr lang="en-US" altLang="zh-CN" dirty="0"/>
              <a:t>  vim /</a:t>
            </a:r>
            <a:r>
              <a:rPr lang="en-US" altLang="zh-CN" dirty="0" err="1"/>
              <a:t>etc</a:t>
            </a:r>
            <a:r>
              <a:rPr lang="en-US" altLang="zh-CN" dirty="0"/>
              <a:t>/</a:t>
            </a:r>
            <a:r>
              <a:rPr lang="en-US" altLang="zh-CN" dirty="0" err="1"/>
              <a:t>sysctl.conf</a:t>
            </a:r>
            <a:endParaRPr lang="en-US" altLang="zh-CN" dirty="0"/>
          </a:p>
          <a:p>
            <a:endParaRPr lang="en-US" altLang="zh-CN" dirty="0"/>
          </a:p>
          <a:p>
            <a:r>
              <a:rPr lang="en-US" altLang="zh-CN" dirty="0"/>
              <a:t>net.bridge.bridge-nf-call-ip6tables = 1</a:t>
            </a:r>
          </a:p>
          <a:p>
            <a:r>
              <a:rPr lang="en-US" altLang="zh-CN" dirty="0" err="1"/>
              <a:t>net.bridge.bridge</a:t>
            </a:r>
            <a:r>
              <a:rPr lang="en-US" altLang="zh-CN" dirty="0"/>
              <a:t>-</a:t>
            </a:r>
            <a:r>
              <a:rPr lang="en-US" altLang="zh-CN" dirty="0" err="1"/>
              <a:t>nf</a:t>
            </a:r>
            <a:r>
              <a:rPr lang="en-US" altLang="zh-CN" dirty="0"/>
              <a:t>-call-iptables = 1</a:t>
            </a:r>
          </a:p>
          <a:p>
            <a:r>
              <a:rPr lang="en-US" altLang="zh-CN" dirty="0" err="1"/>
              <a:t>net.bridge.bridge</a:t>
            </a:r>
            <a:r>
              <a:rPr lang="en-US" altLang="zh-CN" dirty="0"/>
              <a:t>-</a:t>
            </a:r>
            <a:r>
              <a:rPr lang="en-US" altLang="zh-CN" dirty="0" err="1"/>
              <a:t>nf</a:t>
            </a:r>
            <a:r>
              <a:rPr lang="en-US" altLang="zh-CN" dirty="0"/>
              <a:t>-call-</a:t>
            </a:r>
            <a:r>
              <a:rPr lang="en-US" altLang="zh-CN" dirty="0" err="1"/>
              <a:t>arptables</a:t>
            </a:r>
            <a:r>
              <a:rPr lang="en-US" altLang="zh-CN" dirty="0"/>
              <a:t> = 1</a:t>
            </a:r>
          </a:p>
          <a:p>
            <a:endParaRPr lang="zh-CN" altLang="en-US" dirty="0"/>
          </a:p>
        </p:txBody>
      </p:sp>
      <p:sp>
        <p:nvSpPr>
          <p:cNvPr id="6" name="文本框 5">
            <a:extLst>
              <a:ext uri="{FF2B5EF4-FFF2-40B4-BE49-F238E27FC236}">
                <a16:creationId xmlns:a16="http://schemas.microsoft.com/office/drawing/2014/main" id="{517B32F9-7884-45A9-8220-BD6B1B6417B2}"/>
              </a:ext>
            </a:extLst>
          </p:cNvPr>
          <p:cNvSpPr txBox="1"/>
          <p:nvPr/>
        </p:nvSpPr>
        <p:spPr>
          <a:xfrm>
            <a:off x="1794587" y="3505702"/>
            <a:ext cx="6923315" cy="369332"/>
          </a:xfrm>
          <a:prstGeom prst="rect">
            <a:avLst/>
          </a:prstGeom>
          <a:noFill/>
        </p:spPr>
        <p:txBody>
          <a:bodyPr wrap="square" rtlCol="0">
            <a:spAutoFit/>
          </a:bodyPr>
          <a:lstStyle/>
          <a:p>
            <a:r>
              <a:rPr lang="zh-CN" altLang="en-US" dirty="0"/>
              <a:t>重启后添加为服务</a:t>
            </a:r>
          </a:p>
        </p:txBody>
      </p:sp>
      <p:sp>
        <p:nvSpPr>
          <p:cNvPr id="7" name="文本框 6">
            <a:extLst>
              <a:ext uri="{FF2B5EF4-FFF2-40B4-BE49-F238E27FC236}">
                <a16:creationId xmlns:a16="http://schemas.microsoft.com/office/drawing/2014/main" id="{D3182C22-EF76-43E9-8594-720BB6E16121}"/>
              </a:ext>
            </a:extLst>
          </p:cNvPr>
          <p:cNvSpPr txBox="1"/>
          <p:nvPr/>
        </p:nvSpPr>
        <p:spPr>
          <a:xfrm>
            <a:off x="1794587" y="3996612"/>
            <a:ext cx="7137918" cy="2308324"/>
          </a:xfrm>
          <a:prstGeom prst="rect">
            <a:avLst/>
          </a:prstGeom>
          <a:solidFill>
            <a:schemeClr val="accent1">
              <a:lumMod val="20000"/>
              <a:lumOff val="80000"/>
            </a:schemeClr>
          </a:solidFill>
        </p:spPr>
        <p:txBody>
          <a:bodyPr wrap="square" rtlCol="0">
            <a:spAutoFit/>
          </a:bodyPr>
          <a:lstStyle/>
          <a:p>
            <a:r>
              <a:rPr lang="en-US" altLang="zh-CN" dirty="0" err="1"/>
              <a:t>sudo</a:t>
            </a:r>
            <a:r>
              <a:rPr lang="en-US" altLang="zh-CN" dirty="0"/>
              <a:t> shutdown -r now</a:t>
            </a:r>
            <a:r>
              <a:rPr lang="zh-CN" altLang="en-US" dirty="0"/>
              <a:t>，</a:t>
            </a:r>
          </a:p>
          <a:p>
            <a:r>
              <a:rPr lang="zh-CN" altLang="en-US" dirty="0"/>
              <a:t>或者</a:t>
            </a:r>
          </a:p>
          <a:p>
            <a:r>
              <a:rPr lang="en-US" altLang="zh-CN" dirty="0" err="1"/>
              <a:t>sudo</a:t>
            </a:r>
            <a:r>
              <a:rPr lang="en-US" altLang="zh-CN" dirty="0"/>
              <a:t> reboot</a:t>
            </a:r>
          </a:p>
          <a:p>
            <a:endParaRPr lang="en-US" altLang="zh-CN" dirty="0"/>
          </a:p>
          <a:p>
            <a:endParaRPr lang="en-US" altLang="zh-CN" dirty="0"/>
          </a:p>
          <a:p>
            <a:endParaRPr lang="en-US" altLang="zh-CN" dirty="0"/>
          </a:p>
          <a:p>
            <a:r>
              <a:rPr lang="en-US" altLang="zh-CN" dirty="0"/>
              <a:t>#  </a:t>
            </a:r>
            <a:r>
              <a:rPr lang="zh-CN" altLang="en-US" dirty="0"/>
              <a:t>添加自动启动</a:t>
            </a:r>
            <a:endParaRPr lang="en-US" altLang="zh-CN" dirty="0"/>
          </a:p>
          <a:p>
            <a:r>
              <a:rPr lang="en-US" altLang="zh-CN" dirty="0" err="1"/>
              <a:t>sudo</a:t>
            </a:r>
            <a:r>
              <a:rPr lang="en-US" altLang="zh-CN" dirty="0"/>
              <a:t> </a:t>
            </a:r>
            <a:r>
              <a:rPr lang="en-US" altLang="zh-CN" dirty="0" err="1"/>
              <a:t>systemctl</a:t>
            </a:r>
            <a:r>
              <a:rPr lang="en-US" altLang="zh-CN" dirty="0"/>
              <a:t> enable docker</a:t>
            </a:r>
            <a:endParaRPr lang="zh-CN" altLang="en-US" dirty="0"/>
          </a:p>
        </p:txBody>
      </p:sp>
      <p:sp>
        <p:nvSpPr>
          <p:cNvPr id="8" name="文本框 7">
            <a:extLst>
              <a:ext uri="{FF2B5EF4-FFF2-40B4-BE49-F238E27FC236}">
                <a16:creationId xmlns:a16="http://schemas.microsoft.com/office/drawing/2014/main" id="{4D9086A3-95A9-4809-98B8-072F2C5CE012}"/>
              </a:ext>
            </a:extLst>
          </p:cNvPr>
          <p:cNvSpPr txBox="1"/>
          <p:nvPr/>
        </p:nvSpPr>
        <p:spPr>
          <a:xfrm>
            <a:off x="894183" y="1059200"/>
            <a:ext cx="10571584" cy="5355312"/>
          </a:xfrm>
          <a:prstGeom prst="rect">
            <a:avLst/>
          </a:prstGeom>
          <a:solidFill>
            <a:schemeClr val="bg2">
              <a:lumMod val="90000"/>
            </a:schemeClr>
          </a:solidFill>
        </p:spPr>
        <p:txBody>
          <a:bodyPr wrap="square" rtlCol="0">
            <a:spAutoFit/>
          </a:bodyPr>
          <a:lstStyle/>
          <a:p>
            <a:r>
              <a:rPr lang="en-US" altLang="zh-CN" dirty="0"/>
              <a:t>$ </a:t>
            </a:r>
            <a:r>
              <a:rPr lang="en-US" altLang="zh-CN" dirty="0" err="1"/>
              <a:t>sudo</a:t>
            </a:r>
            <a:r>
              <a:rPr lang="en-US" altLang="zh-CN" dirty="0"/>
              <a:t> docker version</a:t>
            </a:r>
          </a:p>
          <a:p>
            <a:r>
              <a:rPr lang="en-US" altLang="zh-CN" dirty="0"/>
              <a:t>Client:</a:t>
            </a:r>
          </a:p>
          <a:p>
            <a:r>
              <a:rPr lang="en-US" altLang="zh-CN" dirty="0"/>
              <a:t> Version:           18.06.1-ce</a:t>
            </a:r>
          </a:p>
          <a:p>
            <a:r>
              <a:rPr lang="en-US" altLang="zh-CN" dirty="0"/>
              <a:t> API version:       1.38</a:t>
            </a:r>
          </a:p>
          <a:p>
            <a:r>
              <a:rPr lang="en-US" altLang="zh-CN" dirty="0"/>
              <a:t> Go version:        go1.10.3</a:t>
            </a:r>
          </a:p>
          <a:p>
            <a:r>
              <a:rPr lang="en-US" altLang="zh-CN" dirty="0"/>
              <a:t> Git commit:        e68fc7a</a:t>
            </a:r>
          </a:p>
          <a:p>
            <a:r>
              <a:rPr lang="en-US" altLang="zh-CN" dirty="0"/>
              <a:t> Built:             Tue Aug 21 17:23:03 2018</a:t>
            </a:r>
          </a:p>
          <a:p>
            <a:r>
              <a:rPr lang="en-US" altLang="zh-CN" dirty="0"/>
              <a:t> OS/Arch:           </a:t>
            </a:r>
            <a:r>
              <a:rPr lang="en-US" altLang="zh-CN" dirty="0" err="1"/>
              <a:t>linux</a:t>
            </a:r>
            <a:r>
              <a:rPr lang="en-US" altLang="zh-CN" dirty="0"/>
              <a:t>/amd64</a:t>
            </a:r>
          </a:p>
          <a:p>
            <a:r>
              <a:rPr lang="en-US" altLang="zh-CN" dirty="0"/>
              <a:t> Experimental:      false</a:t>
            </a:r>
          </a:p>
          <a:p>
            <a:endParaRPr lang="en-US" altLang="zh-CN" dirty="0"/>
          </a:p>
          <a:p>
            <a:r>
              <a:rPr lang="en-US" altLang="zh-CN" dirty="0"/>
              <a:t>Server:</a:t>
            </a:r>
          </a:p>
          <a:p>
            <a:r>
              <a:rPr lang="en-US" altLang="zh-CN" dirty="0"/>
              <a:t> Engine:</a:t>
            </a:r>
          </a:p>
          <a:p>
            <a:r>
              <a:rPr lang="en-US" altLang="zh-CN" dirty="0"/>
              <a:t>  Version:          18.06.1-ce</a:t>
            </a:r>
          </a:p>
          <a:p>
            <a:r>
              <a:rPr lang="en-US" altLang="zh-CN" dirty="0"/>
              <a:t>  API version:      1.38 (minimum version 1.12)</a:t>
            </a:r>
          </a:p>
          <a:p>
            <a:r>
              <a:rPr lang="en-US" altLang="zh-CN" dirty="0"/>
              <a:t>  Go version:       go1.10.3</a:t>
            </a:r>
          </a:p>
          <a:p>
            <a:r>
              <a:rPr lang="en-US" altLang="zh-CN" dirty="0"/>
              <a:t>  Git commit:       e68fc7a</a:t>
            </a:r>
          </a:p>
          <a:p>
            <a:r>
              <a:rPr lang="en-US" altLang="zh-CN" dirty="0"/>
              <a:t>  Built:            Tue Aug 21 17:25:29 2018</a:t>
            </a:r>
          </a:p>
          <a:p>
            <a:r>
              <a:rPr lang="en-US" altLang="zh-CN" dirty="0"/>
              <a:t>  OS/Arch:          </a:t>
            </a:r>
            <a:r>
              <a:rPr lang="en-US" altLang="zh-CN" dirty="0" err="1"/>
              <a:t>linux</a:t>
            </a:r>
            <a:r>
              <a:rPr lang="en-US" altLang="zh-CN" dirty="0"/>
              <a:t>/amd64</a:t>
            </a:r>
          </a:p>
          <a:p>
            <a:r>
              <a:rPr lang="en-US" altLang="zh-CN" dirty="0"/>
              <a:t>  Experimental:     false</a:t>
            </a:r>
            <a:endParaRPr lang="zh-CN" altLang="en-US" dirty="0"/>
          </a:p>
        </p:txBody>
      </p:sp>
    </p:spTree>
    <p:extLst>
      <p:ext uri="{BB962C8B-B14F-4D97-AF65-F5344CB8AC3E}">
        <p14:creationId xmlns:p14="http://schemas.microsoft.com/office/powerpoint/2010/main" val="17821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6081358F-D728-4DD6-956C-1235F1870086}"/>
              </a:ext>
            </a:extLst>
          </p:cNvPr>
          <p:cNvSpPr txBox="1"/>
          <p:nvPr/>
        </p:nvSpPr>
        <p:spPr>
          <a:xfrm>
            <a:off x="1950099" y="1651518"/>
            <a:ext cx="5990253" cy="461665"/>
          </a:xfrm>
          <a:prstGeom prst="rect">
            <a:avLst/>
          </a:prstGeom>
          <a:noFill/>
        </p:spPr>
        <p:txBody>
          <a:bodyPr wrap="square" rtlCol="0">
            <a:spAutoFit/>
          </a:bodyPr>
          <a:lstStyle/>
          <a:p>
            <a:r>
              <a:rPr lang="zh-CN" altLang="en-US" sz="2400" dirty="0">
                <a:latin typeface="Calibri" panose="020F0502020204030204" pitchFamily="34" charset="0"/>
                <a:cs typeface="Calibri" panose="020F0502020204030204" pitchFamily="34" charset="0"/>
              </a:rPr>
              <a:t> 卸载</a:t>
            </a:r>
          </a:p>
        </p:txBody>
      </p:sp>
      <p:sp>
        <p:nvSpPr>
          <p:cNvPr id="3" name="文本框 2">
            <a:extLst>
              <a:ext uri="{FF2B5EF4-FFF2-40B4-BE49-F238E27FC236}">
                <a16:creationId xmlns:a16="http://schemas.microsoft.com/office/drawing/2014/main" id="{17AE99DA-5C0A-4770-AF3A-3CFFB9111B1B}"/>
              </a:ext>
            </a:extLst>
          </p:cNvPr>
          <p:cNvSpPr txBox="1"/>
          <p:nvPr/>
        </p:nvSpPr>
        <p:spPr>
          <a:xfrm>
            <a:off x="2080727" y="2304661"/>
            <a:ext cx="7035282" cy="461665"/>
          </a:xfrm>
          <a:prstGeom prst="rect">
            <a:avLst/>
          </a:prstGeom>
          <a:solidFill>
            <a:schemeClr val="accent2">
              <a:lumMod val="20000"/>
              <a:lumOff val="80000"/>
            </a:schemeClr>
          </a:solidFill>
        </p:spPr>
        <p:txBody>
          <a:bodyPr wrap="square" rtlCol="0">
            <a:spAutoFit/>
          </a:bodyPr>
          <a:lstStyle/>
          <a:p>
            <a:r>
              <a:rPr lang="en-US" altLang="zh-CN" sz="2400" dirty="0" err="1">
                <a:latin typeface="Calibri" panose="020F0502020204030204" pitchFamily="34" charset="0"/>
                <a:cs typeface="Calibri" panose="020F0502020204030204" pitchFamily="34" charset="0"/>
              </a:rPr>
              <a:t>sudo</a:t>
            </a:r>
            <a:r>
              <a:rPr lang="en-US" altLang="zh-CN" sz="2400" dirty="0">
                <a:latin typeface="Calibri" panose="020F0502020204030204" pitchFamily="34" charset="0"/>
                <a:cs typeface="Calibri" panose="020F0502020204030204" pitchFamily="34" charset="0"/>
              </a:rPr>
              <a:t> yum remove docker-</a:t>
            </a:r>
            <a:r>
              <a:rPr lang="en-US" altLang="zh-CN" sz="2400" dirty="0" err="1">
                <a:latin typeface="Calibri" panose="020F0502020204030204" pitchFamily="34" charset="0"/>
                <a:cs typeface="Calibri" panose="020F0502020204030204" pitchFamily="34" charset="0"/>
              </a:rPr>
              <a:t>ce</a:t>
            </a:r>
            <a:endParaRPr lang="zh-CN" altLang="en-US" sz="24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D55644E7-9A3D-4D72-A006-AB87DC79D4FC}"/>
              </a:ext>
            </a:extLst>
          </p:cNvPr>
          <p:cNvSpPr txBox="1"/>
          <p:nvPr/>
        </p:nvSpPr>
        <p:spPr>
          <a:xfrm>
            <a:off x="1950099" y="3484602"/>
            <a:ext cx="5990253" cy="461665"/>
          </a:xfrm>
          <a:prstGeom prst="rect">
            <a:avLst/>
          </a:prstGeom>
          <a:noFill/>
        </p:spPr>
        <p:txBody>
          <a:bodyPr wrap="square" rtlCol="0">
            <a:spAutoFit/>
          </a:bodyPr>
          <a:lstStyle/>
          <a:p>
            <a:r>
              <a:rPr lang="zh-CN" altLang="en-US" sz="2400" dirty="0">
                <a:latin typeface="Calibri" panose="020F0502020204030204" pitchFamily="34" charset="0"/>
                <a:cs typeface="Calibri" panose="020F0502020204030204" pitchFamily="34" charset="0"/>
              </a:rPr>
              <a:t>清除缓存内容</a:t>
            </a:r>
          </a:p>
        </p:txBody>
      </p:sp>
      <p:sp>
        <p:nvSpPr>
          <p:cNvPr id="7" name="文本框 6">
            <a:extLst>
              <a:ext uri="{FF2B5EF4-FFF2-40B4-BE49-F238E27FC236}">
                <a16:creationId xmlns:a16="http://schemas.microsoft.com/office/drawing/2014/main" id="{66D2D9E0-2DC3-4C5B-93B7-913BA049B411}"/>
              </a:ext>
            </a:extLst>
          </p:cNvPr>
          <p:cNvSpPr txBox="1"/>
          <p:nvPr/>
        </p:nvSpPr>
        <p:spPr>
          <a:xfrm>
            <a:off x="2080727" y="4202878"/>
            <a:ext cx="7035282" cy="1200329"/>
          </a:xfrm>
          <a:prstGeom prst="rect">
            <a:avLst/>
          </a:prstGeom>
          <a:solidFill>
            <a:schemeClr val="accent1">
              <a:lumMod val="20000"/>
              <a:lumOff val="80000"/>
            </a:schemeClr>
          </a:solidFill>
        </p:spPr>
        <p:txBody>
          <a:bodyPr wrap="square" rtlCol="0">
            <a:spAutoFit/>
          </a:bodyPr>
          <a:lstStyle/>
          <a:p>
            <a:r>
              <a:rPr lang="en-US" altLang="zh-CN" sz="2400" dirty="0" err="1">
                <a:latin typeface="Calibri" panose="020F0502020204030204" pitchFamily="34" charset="0"/>
                <a:cs typeface="Calibri" panose="020F0502020204030204" pitchFamily="34" charset="0"/>
              </a:rPr>
              <a:t>sudo</a:t>
            </a:r>
            <a:r>
              <a:rPr lang="en-US" altLang="zh-CN" sz="2400" dirty="0">
                <a:latin typeface="Calibri" panose="020F0502020204030204" pitchFamily="34" charset="0"/>
                <a:cs typeface="Calibri" panose="020F0502020204030204" pitchFamily="34" charset="0"/>
              </a:rPr>
              <a:t> rm -rf /var/lib/docker/</a:t>
            </a:r>
          </a:p>
          <a:p>
            <a:r>
              <a:rPr lang="en-US" altLang="zh-CN" sz="2400" dirty="0" err="1">
                <a:latin typeface="Calibri" panose="020F0502020204030204" pitchFamily="34" charset="0"/>
                <a:cs typeface="Calibri" panose="020F0502020204030204" pitchFamily="34" charset="0"/>
              </a:rPr>
              <a:t>sudo</a:t>
            </a:r>
            <a:r>
              <a:rPr lang="en-US" altLang="zh-CN" sz="2400" dirty="0">
                <a:latin typeface="Calibri" panose="020F0502020204030204" pitchFamily="34" charset="0"/>
                <a:cs typeface="Calibri" panose="020F0502020204030204" pitchFamily="34" charset="0"/>
              </a:rPr>
              <a:t> rm -rf /</a:t>
            </a:r>
            <a:r>
              <a:rPr lang="en-US" altLang="zh-CN" sz="2400" dirty="0" err="1">
                <a:latin typeface="Calibri" panose="020F0502020204030204" pitchFamily="34" charset="0"/>
                <a:cs typeface="Calibri" panose="020F0502020204030204" pitchFamily="34" charset="0"/>
              </a:rPr>
              <a:t>etc</a:t>
            </a:r>
            <a:r>
              <a:rPr lang="en-US" altLang="zh-CN" sz="2400" dirty="0">
                <a:latin typeface="Calibri" panose="020F0502020204030204" pitchFamily="34" charset="0"/>
                <a:cs typeface="Calibri" panose="020F0502020204030204" pitchFamily="34" charset="0"/>
              </a:rPr>
              <a:t>/docker</a:t>
            </a:r>
          </a:p>
          <a:p>
            <a:r>
              <a:rPr lang="en-US" altLang="zh-CN" sz="2400" dirty="0" err="1">
                <a:latin typeface="Calibri" panose="020F0502020204030204" pitchFamily="34" charset="0"/>
                <a:cs typeface="Calibri" panose="020F0502020204030204" pitchFamily="34" charset="0"/>
              </a:rPr>
              <a:t>sudo</a:t>
            </a:r>
            <a:r>
              <a:rPr lang="en-US" altLang="zh-CN" sz="2400" dirty="0">
                <a:latin typeface="Calibri" panose="020F0502020204030204" pitchFamily="34" charset="0"/>
                <a:cs typeface="Calibri" panose="020F0502020204030204" pitchFamily="34" charset="0"/>
              </a:rPr>
              <a:t> rm -f /run/docker</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691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CECC63-2926-4A7D-B699-9A24CCC5D4CA}"/>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3BBF5A9-5AB0-4080-BA54-174F3347589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F2CD76B3-68E9-4163-857D-CB1FC6A51274}"/>
              </a:ext>
            </a:extLst>
          </p:cNvPr>
          <p:cNvSpPr txBox="1"/>
          <p:nvPr/>
        </p:nvSpPr>
        <p:spPr>
          <a:xfrm>
            <a:off x="1166327" y="1125479"/>
            <a:ext cx="5990253"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Hello World</a:t>
            </a:r>
            <a:endParaRPr lang="zh-CN" altLang="en-US" sz="24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481C7C1-73C1-408F-B8D3-2C054EF3623D}"/>
              </a:ext>
            </a:extLst>
          </p:cNvPr>
          <p:cNvSpPr txBox="1"/>
          <p:nvPr/>
        </p:nvSpPr>
        <p:spPr>
          <a:xfrm>
            <a:off x="1166327" y="1843373"/>
            <a:ext cx="10077061" cy="4154984"/>
          </a:xfrm>
          <a:prstGeom prst="rect">
            <a:avLst/>
          </a:prstGeom>
          <a:solidFill>
            <a:schemeClr val="accent2">
              <a:lumMod val="20000"/>
              <a:lumOff val="80000"/>
            </a:schemeClr>
          </a:solidFill>
        </p:spPr>
        <p:txBody>
          <a:bodyPr wrap="square" rtlCol="0">
            <a:spAutoFit/>
          </a:bodyPr>
          <a:lstStyle/>
          <a:p>
            <a:r>
              <a:rPr lang="en-US" altLang="zh-CN" sz="2400" dirty="0">
                <a:latin typeface="Calibri" panose="020F0502020204030204" pitchFamily="34" charset="0"/>
                <a:cs typeface="Calibri" panose="020F0502020204030204" pitchFamily="34" charset="0"/>
              </a:rPr>
              <a:t># docker run hello-world</a:t>
            </a:r>
          </a:p>
          <a:p>
            <a:r>
              <a:rPr lang="en-US" altLang="zh-CN" sz="2400" dirty="0">
                <a:latin typeface="Calibri" panose="020F0502020204030204" pitchFamily="34" charset="0"/>
                <a:cs typeface="Calibri" panose="020F0502020204030204" pitchFamily="34" charset="0"/>
              </a:rPr>
              <a:t>Unable to find image '</a:t>
            </a:r>
            <a:r>
              <a:rPr lang="en-US" altLang="zh-CN" sz="2400" dirty="0" err="1">
                <a:latin typeface="Calibri" panose="020F0502020204030204" pitchFamily="34" charset="0"/>
                <a:cs typeface="Calibri" panose="020F0502020204030204" pitchFamily="34" charset="0"/>
              </a:rPr>
              <a:t>hello-world:latest</a:t>
            </a:r>
            <a:r>
              <a:rPr lang="en-US" altLang="zh-CN" sz="2400" dirty="0">
                <a:latin typeface="Calibri" panose="020F0502020204030204" pitchFamily="34" charset="0"/>
                <a:cs typeface="Calibri" panose="020F0502020204030204" pitchFamily="34" charset="0"/>
              </a:rPr>
              <a:t>' locally</a:t>
            </a:r>
          </a:p>
          <a:p>
            <a:r>
              <a:rPr lang="en-US" altLang="zh-CN" sz="2400" dirty="0">
                <a:latin typeface="Calibri" panose="020F0502020204030204" pitchFamily="34" charset="0"/>
                <a:cs typeface="Calibri" panose="020F0502020204030204" pitchFamily="34" charset="0"/>
              </a:rPr>
              <a:t>latest: Pulling from library/hello-world</a:t>
            </a:r>
          </a:p>
          <a:p>
            <a:r>
              <a:rPr lang="en-US" altLang="zh-CN" sz="2400" dirty="0">
                <a:latin typeface="Calibri" panose="020F0502020204030204" pitchFamily="34" charset="0"/>
                <a:cs typeface="Calibri" panose="020F0502020204030204" pitchFamily="34" charset="0"/>
              </a:rPr>
              <a:t>d1725b59e92d: Pull complete</a:t>
            </a:r>
          </a:p>
          <a:p>
            <a:r>
              <a:rPr lang="en-US" altLang="zh-CN" sz="2400" dirty="0">
                <a:latin typeface="Calibri" panose="020F0502020204030204" pitchFamily="34" charset="0"/>
                <a:cs typeface="Calibri" panose="020F0502020204030204" pitchFamily="34" charset="0"/>
              </a:rPr>
              <a:t>Digest: sha256:0add3ace90ecb4adbf7777e9aacf18357296e799f81cabc9fde470971e499788</a:t>
            </a:r>
          </a:p>
          <a:p>
            <a:r>
              <a:rPr lang="en-US" altLang="zh-CN" sz="2400" dirty="0">
                <a:latin typeface="Calibri" panose="020F0502020204030204" pitchFamily="34" charset="0"/>
                <a:cs typeface="Calibri" panose="020F0502020204030204" pitchFamily="34" charset="0"/>
              </a:rPr>
              <a:t>Status: Downloaded newer image for </a:t>
            </a:r>
            <a:r>
              <a:rPr lang="en-US" altLang="zh-CN" sz="2400" dirty="0" err="1">
                <a:latin typeface="Calibri" panose="020F0502020204030204" pitchFamily="34" charset="0"/>
                <a:cs typeface="Calibri" panose="020F0502020204030204" pitchFamily="34" charset="0"/>
              </a:rPr>
              <a:t>hello-world:latest</a:t>
            </a:r>
            <a:endParaRPr lang="en-US" altLang="zh-CN" sz="2400" dirty="0">
              <a:latin typeface="Calibri" panose="020F0502020204030204" pitchFamily="34" charset="0"/>
              <a:cs typeface="Calibri" panose="020F0502020204030204" pitchFamily="34" charset="0"/>
            </a:endParaRP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Hello from Docker!</a:t>
            </a:r>
          </a:p>
          <a:p>
            <a:r>
              <a:rPr lang="en-US" altLang="zh-CN" sz="2400" dirty="0">
                <a:latin typeface="Calibri" panose="020F0502020204030204" pitchFamily="34" charset="0"/>
                <a:cs typeface="Calibri" panose="020F0502020204030204" pitchFamily="34" charset="0"/>
              </a:rPr>
              <a:t>This message shows that your installation appears to be working correctly.</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79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Title 1">
            <a:extLst>
              <a:ext uri="{FF2B5EF4-FFF2-40B4-BE49-F238E27FC236}">
                <a16:creationId xmlns:a16="http://schemas.microsoft.com/office/drawing/2014/main" id="{328F92F7-CF90-4397-83DA-A3225E0A9D55}"/>
              </a:ext>
            </a:extLst>
          </p:cNvPr>
          <p:cNvSpPr txBox="1">
            <a:spLocks/>
          </p:cNvSpPr>
          <p:nvPr/>
        </p:nvSpPr>
        <p:spPr>
          <a:xfrm>
            <a:off x="2165061" y="1115824"/>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三大核心</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cxnSp>
        <p:nvCxnSpPr>
          <p:cNvPr id="7" name="Straight Connector 19">
            <a:extLst>
              <a:ext uri="{FF2B5EF4-FFF2-40B4-BE49-F238E27FC236}">
                <a16:creationId xmlns:a16="http://schemas.microsoft.com/office/drawing/2014/main" id="{7FC8041E-E69C-42AD-B4E4-988882A0B61A}"/>
              </a:ext>
            </a:extLst>
          </p:cNvPr>
          <p:cNvCxnSpPr/>
          <p:nvPr/>
        </p:nvCxnSpPr>
        <p:spPr>
          <a:xfrm>
            <a:off x="2433708" y="5882539"/>
            <a:ext cx="3843580"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椭圆 7">
            <a:extLst>
              <a:ext uri="{FF2B5EF4-FFF2-40B4-BE49-F238E27FC236}">
                <a16:creationId xmlns:a16="http://schemas.microsoft.com/office/drawing/2014/main" id="{2663E545-3FAC-4F96-A3C4-44522B137622}"/>
              </a:ext>
            </a:extLst>
          </p:cNvPr>
          <p:cNvSpPr/>
          <p:nvPr/>
        </p:nvSpPr>
        <p:spPr>
          <a:xfrm>
            <a:off x="3754677" y="3259201"/>
            <a:ext cx="2428892" cy="242889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9B63E3B-00E3-402D-87FF-80FEDDFD587F}"/>
              </a:ext>
            </a:extLst>
          </p:cNvPr>
          <p:cNvSpPr/>
          <p:nvPr/>
        </p:nvSpPr>
        <p:spPr>
          <a:xfrm>
            <a:off x="4111867" y="2330507"/>
            <a:ext cx="1500198"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10" name="椭圆 9">
            <a:extLst>
              <a:ext uri="{FF2B5EF4-FFF2-40B4-BE49-F238E27FC236}">
                <a16:creationId xmlns:a16="http://schemas.microsoft.com/office/drawing/2014/main" id="{E05CE6D4-63CB-4F26-B99B-DE9EE1D914CB}"/>
              </a:ext>
            </a:extLst>
          </p:cNvPr>
          <p:cNvSpPr/>
          <p:nvPr/>
        </p:nvSpPr>
        <p:spPr>
          <a:xfrm>
            <a:off x="2897421" y="4259333"/>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11" name="椭圆 10">
            <a:extLst>
              <a:ext uri="{FF2B5EF4-FFF2-40B4-BE49-F238E27FC236}">
                <a16:creationId xmlns:a16="http://schemas.microsoft.com/office/drawing/2014/main" id="{223D88C2-86C3-44E1-9F28-59E61F914BE6}"/>
              </a:ext>
            </a:extLst>
          </p:cNvPr>
          <p:cNvSpPr/>
          <p:nvPr/>
        </p:nvSpPr>
        <p:spPr>
          <a:xfrm>
            <a:off x="5612065" y="4259333"/>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grpSp>
        <p:nvGrpSpPr>
          <p:cNvPr id="12" name="组合 11">
            <a:extLst>
              <a:ext uri="{FF2B5EF4-FFF2-40B4-BE49-F238E27FC236}">
                <a16:creationId xmlns:a16="http://schemas.microsoft.com/office/drawing/2014/main" id="{BACC6BDD-2E97-4A00-8F0A-0D71C3424038}"/>
              </a:ext>
            </a:extLst>
          </p:cNvPr>
          <p:cNvGrpSpPr/>
          <p:nvPr/>
        </p:nvGrpSpPr>
        <p:grpSpPr>
          <a:xfrm>
            <a:off x="7016620" y="4330771"/>
            <a:ext cx="3238915" cy="1357322"/>
            <a:chOff x="4762109" y="3734317"/>
            <a:chExt cx="3238915" cy="1357322"/>
          </a:xfrm>
        </p:grpSpPr>
        <p:sp>
          <p:nvSpPr>
            <p:cNvPr id="13" name="圆角矩形 7">
              <a:extLst>
                <a:ext uri="{FF2B5EF4-FFF2-40B4-BE49-F238E27FC236}">
                  <a16:creationId xmlns:a16="http://schemas.microsoft.com/office/drawing/2014/main" id="{BB54CFE7-4ED0-49DB-9327-CC63451903F6}"/>
                </a:ext>
              </a:extLst>
            </p:cNvPr>
            <p:cNvSpPr/>
            <p:nvPr/>
          </p:nvSpPr>
          <p:spPr>
            <a:xfrm>
              <a:off x="6286512" y="3734317"/>
              <a:ext cx="1714512" cy="571504"/>
            </a:xfrm>
            <a:prstGeom prst="roundRect">
              <a:avLst/>
            </a:prstGeom>
            <a:solidFill>
              <a:schemeClr val="accent6">
                <a:lumMod val="20000"/>
                <a:lumOff val="80000"/>
              </a:schemeClr>
            </a:solidFill>
            <a:ln>
              <a:solidFill>
                <a:srgbClr val="384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err="1">
                  <a:solidFill>
                    <a:srgbClr val="384C54"/>
                  </a:solidFill>
                </a:rPr>
                <a:t>docker</a:t>
              </a:r>
              <a:r>
                <a:rPr lang="en-US" altLang="zh-CN" sz="1700" dirty="0">
                  <a:solidFill>
                    <a:srgbClr val="384C54"/>
                  </a:solidFill>
                </a:rPr>
                <a:t> Hub</a:t>
              </a:r>
            </a:p>
            <a:p>
              <a:pPr algn="ctr"/>
              <a:r>
                <a:rPr lang="en-US" altLang="zh-CN" sz="1700" dirty="0">
                  <a:solidFill>
                    <a:srgbClr val="384C54"/>
                  </a:solidFill>
                </a:rPr>
                <a:t>(public registry)</a:t>
              </a:r>
              <a:endParaRPr lang="zh-CN" altLang="en-US" sz="1700" dirty="0">
                <a:solidFill>
                  <a:srgbClr val="384C54"/>
                </a:solidFill>
              </a:endParaRPr>
            </a:p>
          </p:txBody>
        </p:sp>
        <p:sp>
          <p:nvSpPr>
            <p:cNvPr id="14" name="圆角矩形 8">
              <a:extLst>
                <a:ext uri="{FF2B5EF4-FFF2-40B4-BE49-F238E27FC236}">
                  <a16:creationId xmlns:a16="http://schemas.microsoft.com/office/drawing/2014/main" id="{95DF49E4-DEE6-49F7-A322-B7BDDC3ACD51}"/>
                </a:ext>
              </a:extLst>
            </p:cNvPr>
            <p:cNvSpPr/>
            <p:nvPr/>
          </p:nvSpPr>
          <p:spPr>
            <a:xfrm>
              <a:off x="6286512" y="4520135"/>
              <a:ext cx="1714512" cy="571504"/>
            </a:xfrm>
            <a:prstGeom prst="roundRect">
              <a:avLst/>
            </a:prstGeom>
            <a:solidFill>
              <a:schemeClr val="bg2">
                <a:lumMod val="90000"/>
              </a:schemeClr>
            </a:solidFill>
            <a:ln>
              <a:solidFill>
                <a:srgbClr val="384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err="1">
                  <a:solidFill>
                    <a:srgbClr val="384C54"/>
                  </a:solidFill>
                </a:rPr>
                <a:t>Docker</a:t>
              </a:r>
              <a:r>
                <a:rPr lang="en-US" altLang="zh-CN" sz="1700" dirty="0">
                  <a:solidFill>
                    <a:srgbClr val="384C54"/>
                  </a:solidFill>
                </a:rPr>
                <a:t>-registry</a:t>
              </a:r>
            </a:p>
            <a:p>
              <a:pPr algn="ctr"/>
              <a:r>
                <a:rPr lang="en-US" altLang="zh-CN" sz="1700" dirty="0">
                  <a:solidFill>
                    <a:srgbClr val="384C54"/>
                  </a:solidFill>
                </a:rPr>
                <a:t>(private registry)</a:t>
              </a:r>
              <a:endParaRPr lang="zh-CN" altLang="en-US" sz="1700" dirty="0">
                <a:solidFill>
                  <a:srgbClr val="384C54"/>
                </a:solidFill>
              </a:endParaRPr>
            </a:p>
          </p:txBody>
        </p:sp>
        <p:cxnSp>
          <p:nvCxnSpPr>
            <p:cNvPr id="15" name="直接箭头连接符 14">
              <a:extLst>
                <a:ext uri="{FF2B5EF4-FFF2-40B4-BE49-F238E27FC236}">
                  <a16:creationId xmlns:a16="http://schemas.microsoft.com/office/drawing/2014/main" id="{DDAD4C20-FEFD-4A4D-97D5-9DDE50AB98A2}"/>
                </a:ext>
              </a:extLst>
            </p:cNvPr>
            <p:cNvCxnSpPr>
              <a:cxnSpLocks/>
              <a:endCxn id="13" idx="1"/>
            </p:cNvCxnSpPr>
            <p:nvPr/>
          </p:nvCxnSpPr>
          <p:spPr>
            <a:xfrm>
              <a:off x="4762109" y="4020069"/>
              <a:ext cx="1524403" cy="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810ADC8-6CEF-40EC-BA60-BC8D1E6EEE76}"/>
                </a:ext>
              </a:extLst>
            </p:cNvPr>
            <p:cNvCxnSpPr>
              <a:cxnSpLocks/>
              <a:endCxn id="14" idx="1"/>
            </p:cNvCxnSpPr>
            <p:nvPr/>
          </p:nvCxnSpPr>
          <p:spPr>
            <a:xfrm>
              <a:off x="4762109" y="4805887"/>
              <a:ext cx="1524403" cy="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pic>
        <p:nvPicPr>
          <p:cNvPr id="17" name="Picture 2" descr="pasted_image_0.png">
            <a:extLst>
              <a:ext uri="{FF2B5EF4-FFF2-40B4-BE49-F238E27FC236}">
                <a16:creationId xmlns:a16="http://schemas.microsoft.com/office/drawing/2014/main" id="{52DBCD55-DF4A-4C15-8CDD-3977840EA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27" y="2239192"/>
            <a:ext cx="10807623" cy="365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5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2"/>
                                        </p:tgtEl>
                                        <p:attrNameLst>
                                          <p:attrName>ppt_w</p:attrName>
                                        </p:attrNameLst>
                                      </p:cBhvr>
                                      <p:tavLst>
                                        <p:tav tm="0">
                                          <p:val>
                                            <p:strVal val="ppt_w"/>
                                          </p:val>
                                        </p:tav>
                                        <p:tav tm="100000">
                                          <p:val>
                                            <p:fltVal val="0"/>
                                          </p:val>
                                        </p:tav>
                                      </p:tavLst>
                                    </p:anim>
                                    <p:anim calcmode="lin" valueType="num">
                                      <p:cBhvr>
                                        <p:cTn id="7" dur="1000"/>
                                        <p:tgtEl>
                                          <p:spTgt spid="12"/>
                                        </p:tgtEl>
                                        <p:attrNameLst>
                                          <p:attrName>ppt_h</p:attrName>
                                        </p:attrNameLst>
                                      </p:cBhvr>
                                      <p:tavLst>
                                        <p:tav tm="0">
                                          <p:val>
                                            <p:strVal val="ppt_h"/>
                                          </p:val>
                                        </p:tav>
                                        <p:tav tm="100000">
                                          <p:val>
                                            <p:fltVal val="0"/>
                                          </p:val>
                                        </p:tav>
                                      </p:tavLst>
                                    </p:anim>
                                    <p:anim calcmode="lin" valueType="num">
                                      <p:cBhvr>
                                        <p:cTn id="8" dur="1000"/>
                                        <p:tgtEl>
                                          <p:spTgt spid="12"/>
                                        </p:tgtEl>
                                        <p:attrNameLst>
                                          <p:attrName>style.rotation</p:attrName>
                                        </p:attrNameLst>
                                      </p:cBhvr>
                                      <p:tavLst>
                                        <p:tav tm="0">
                                          <p:val>
                                            <p:fltVal val="0"/>
                                          </p:val>
                                        </p:tav>
                                        <p:tav tm="100000">
                                          <p:val>
                                            <p:fltVal val="90"/>
                                          </p:val>
                                        </p:tav>
                                      </p:tavLst>
                                    </p:anim>
                                    <p:animEffect transition="out" filter="fade">
                                      <p:cBhvr>
                                        <p:cTn id="9" dur="1000"/>
                                        <p:tgtEl>
                                          <p:spTgt spid="12"/>
                                        </p:tgtEl>
                                      </p:cBhvr>
                                    </p:animEffect>
                                    <p:set>
                                      <p:cBhvr>
                                        <p:cTn id="10" dur="1" fill="hold">
                                          <p:stCondLst>
                                            <p:cond delay="999"/>
                                          </p:stCondLst>
                                        </p:cTn>
                                        <p:tgtEl>
                                          <p:spTgt spid="12"/>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6"/>
                                        </p:tgtEl>
                                        <p:attrNameLst>
                                          <p:attrName>ppt_w</p:attrName>
                                        </p:attrNameLst>
                                      </p:cBhvr>
                                      <p:tavLst>
                                        <p:tav tm="0">
                                          <p:val>
                                            <p:strVal val="ppt_w"/>
                                          </p:val>
                                        </p:tav>
                                        <p:tav tm="100000">
                                          <p:val>
                                            <p:fltVal val="0"/>
                                          </p:val>
                                        </p:tav>
                                      </p:tavLst>
                                    </p:anim>
                                    <p:anim calcmode="lin" valueType="num">
                                      <p:cBhvr>
                                        <p:cTn id="13" dur="1000"/>
                                        <p:tgtEl>
                                          <p:spTgt spid="6"/>
                                        </p:tgtEl>
                                        <p:attrNameLst>
                                          <p:attrName>ppt_h</p:attrName>
                                        </p:attrNameLst>
                                      </p:cBhvr>
                                      <p:tavLst>
                                        <p:tav tm="0">
                                          <p:val>
                                            <p:strVal val="ppt_h"/>
                                          </p:val>
                                        </p:tav>
                                        <p:tav tm="100000">
                                          <p:val>
                                            <p:fltVal val="0"/>
                                          </p:val>
                                        </p:tav>
                                      </p:tavLst>
                                    </p:anim>
                                    <p:anim calcmode="lin" valueType="num">
                                      <p:cBhvr>
                                        <p:cTn id="14" dur="1000"/>
                                        <p:tgtEl>
                                          <p:spTgt spid="6"/>
                                        </p:tgtEl>
                                        <p:attrNameLst>
                                          <p:attrName>style.rotation</p:attrName>
                                        </p:attrNameLst>
                                      </p:cBhvr>
                                      <p:tavLst>
                                        <p:tav tm="0">
                                          <p:val>
                                            <p:fltVal val="0"/>
                                          </p:val>
                                        </p:tav>
                                        <p:tav tm="100000">
                                          <p:val>
                                            <p:fltVal val="90"/>
                                          </p:val>
                                        </p:tav>
                                      </p:tavLst>
                                    </p:anim>
                                    <p:animEffect transition="out" filter="fade">
                                      <p:cBhvr>
                                        <p:cTn id="15" dur="1000"/>
                                        <p:tgtEl>
                                          <p:spTgt spid="6"/>
                                        </p:tgtEl>
                                      </p:cBhvr>
                                    </p:animEffect>
                                    <p:set>
                                      <p:cBhvr>
                                        <p:cTn id="16" dur="1" fill="hold">
                                          <p:stCondLst>
                                            <p:cond delay="999"/>
                                          </p:stCondLst>
                                        </p:cTn>
                                        <p:tgtEl>
                                          <p:spTgt spid="6"/>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7"/>
                                        </p:tgtEl>
                                        <p:attrNameLst>
                                          <p:attrName>ppt_w</p:attrName>
                                        </p:attrNameLst>
                                      </p:cBhvr>
                                      <p:tavLst>
                                        <p:tav tm="0">
                                          <p:val>
                                            <p:strVal val="ppt_w"/>
                                          </p:val>
                                        </p:tav>
                                        <p:tav tm="100000">
                                          <p:val>
                                            <p:fltVal val="0"/>
                                          </p:val>
                                        </p:tav>
                                      </p:tavLst>
                                    </p:anim>
                                    <p:anim calcmode="lin" valueType="num">
                                      <p:cBhvr>
                                        <p:cTn id="19" dur="1000"/>
                                        <p:tgtEl>
                                          <p:spTgt spid="7"/>
                                        </p:tgtEl>
                                        <p:attrNameLst>
                                          <p:attrName>ppt_h</p:attrName>
                                        </p:attrNameLst>
                                      </p:cBhvr>
                                      <p:tavLst>
                                        <p:tav tm="0">
                                          <p:val>
                                            <p:strVal val="ppt_h"/>
                                          </p:val>
                                        </p:tav>
                                        <p:tav tm="100000">
                                          <p:val>
                                            <p:fltVal val="0"/>
                                          </p:val>
                                        </p:tav>
                                      </p:tavLst>
                                    </p:anim>
                                    <p:anim calcmode="lin" valueType="num">
                                      <p:cBhvr>
                                        <p:cTn id="20" dur="1000"/>
                                        <p:tgtEl>
                                          <p:spTgt spid="7"/>
                                        </p:tgtEl>
                                        <p:attrNameLst>
                                          <p:attrName>style.rotation</p:attrName>
                                        </p:attrNameLst>
                                      </p:cBhvr>
                                      <p:tavLst>
                                        <p:tav tm="0">
                                          <p:val>
                                            <p:fltVal val="0"/>
                                          </p:val>
                                        </p:tav>
                                        <p:tav tm="100000">
                                          <p:val>
                                            <p:fltVal val="90"/>
                                          </p:val>
                                        </p:tav>
                                      </p:tavLst>
                                    </p:anim>
                                    <p:animEffect transition="out" filter="fade">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par>
                                <p:cTn id="23" presetID="31" presetClass="exit" presetSubtype="0" fill="hold" grpId="0" nodeType="withEffect">
                                  <p:stCondLst>
                                    <p:cond delay="0"/>
                                  </p:stCondLst>
                                  <p:childTnLst>
                                    <p:anim calcmode="lin" valueType="num">
                                      <p:cBhvr>
                                        <p:cTn id="24" dur="1000"/>
                                        <p:tgtEl>
                                          <p:spTgt spid="8"/>
                                        </p:tgtEl>
                                        <p:attrNameLst>
                                          <p:attrName>ppt_w</p:attrName>
                                        </p:attrNameLst>
                                      </p:cBhvr>
                                      <p:tavLst>
                                        <p:tav tm="0">
                                          <p:val>
                                            <p:strVal val="ppt_w"/>
                                          </p:val>
                                        </p:tav>
                                        <p:tav tm="100000">
                                          <p:val>
                                            <p:fltVal val="0"/>
                                          </p:val>
                                        </p:tav>
                                      </p:tavLst>
                                    </p:anim>
                                    <p:anim calcmode="lin" valueType="num">
                                      <p:cBhvr>
                                        <p:cTn id="25" dur="1000"/>
                                        <p:tgtEl>
                                          <p:spTgt spid="8"/>
                                        </p:tgtEl>
                                        <p:attrNameLst>
                                          <p:attrName>ppt_h</p:attrName>
                                        </p:attrNameLst>
                                      </p:cBhvr>
                                      <p:tavLst>
                                        <p:tav tm="0">
                                          <p:val>
                                            <p:strVal val="ppt_h"/>
                                          </p:val>
                                        </p:tav>
                                        <p:tav tm="100000">
                                          <p:val>
                                            <p:fltVal val="0"/>
                                          </p:val>
                                        </p:tav>
                                      </p:tavLst>
                                    </p:anim>
                                    <p:anim calcmode="lin" valueType="num">
                                      <p:cBhvr>
                                        <p:cTn id="26" dur="1000"/>
                                        <p:tgtEl>
                                          <p:spTgt spid="8"/>
                                        </p:tgtEl>
                                        <p:attrNameLst>
                                          <p:attrName>style.rotation</p:attrName>
                                        </p:attrNameLst>
                                      </p:cBhvr>
                                      <p:tavLst>
                                        <p:tav tm="0">
                                          <p:val>
                                            <p:fltVal val="0"/>
                                          </p:val>
                                        </p:tav>
                                        <p:tav tm="100000">
                                          <p:val>
                                            <p:fltVal val="90"/>
                                          </p:val>
                                        </p:tav>
                                      </p:tavLst>
                                    </p:anim>
                                    <p:animEffect transition="out" filter="fade">
                                      <p:cBhvr>
                                        <p:cTn id="27" dur="1000"/>
                                        <p:tgtEl>
                                          <p:spTgt spid="8"/>
                                        </p:tgtEl>
                                      </p:cBhvr>
                                    </p:animEffect>
                                    <p:set>
                                      <p:cBhvr>
                                        <p:cTn id="28" dur="1" fill="hold">
                                          <p:stCondLst>
                                            <p:cond delay="999"/>
                                          </p:stCondLst>
                                        </p:cTn>
                                        <p:tgtEl>
                                          <p:spTgt spid="8"/>
                                        </p:tgtEl>
                                        <p:attrNameLst>
                                          <p:attrName>style.visibility</p:attrName>
                                        </p:attrNameLst>
                                      </p:cBhvr>
                                      <p:to>
                                        <p:strVal val="hidden"/>
                                      </p:to>
                                    </p:set>
                                  </p:childTnLst>
                                </p:cTn>
                              </p:par>
                              <p:par>
                                <p:cTn id="29" presetID="31" presetClass="exit" presetSubtype="0" fill="hold" grpId="0" nodeType="withEffect">
                                  <p:stCondLst>
                                    <p:cond delay="0"/>
                                  </p:stCondLst>
                                  <p:childTnLst>
                                    <p:anim calcmode="lin" valueType="num">
                                      <p:cBhvr>
                                        <p:cTn id="30" dur="1000"/>
                                        <p:tgtEl>
                                          <p:spTgt spid="9"/>
                                        </p:tgtEl>
                                        <p:attrNameLst>
                                          <p:attrName>ppt_w</p:attrName>
                                        </p:attrNameLst>
                                      </p:cBhvr>
                                      <p:tavLst>
                                        <p:tav tm="0">
                                          <p:val>
                                            <p:strVal val="ppt_w"/>
                                          </p:val>
                                        </p:tav>
                                        <p:tav tm="100000">
                                          <p:val>
                                            <p:fltVal val="0"/>
                                          </p:val>
                                        </p:tav>
                                      </p:tavLst>
                                    </p:anim>
                                    <p:anim calcmode="lin" valueType="num">
                                      <p:cBhvr>
                                        <p:cTn id="31" dur="1000"/>
                                        <p:tgtEl>
                                          <p:spTgt spid="9"/>
                                        </p:tgtEl>
                                        <p:attrNameLst>
                                          <p:attrName>ppt_h</p:attrName>
                                        </p:attrNameLst>
                                      </p:cBhvr>
                                      <p:tavLst>
                                        <p:tav tm="0">
                                          <p:val>
                                            <p:strVal val="ppt_h"/>
                                          </p:val>
                                        </p:tav>
                                        <p:tav tm="100000">
                                          <p:val>
                                            <p:fltVal val="0"/>
                                          </p:val>
                                        </p:tav>
                                      </p:tavLst>
                                    </p:anim>
                                    <p:anim calcmode="lin" valueType="num">
                                      <p:cBhvr>
                                        <p:cTn id="32" dur="1000"/>
                                        <p:tgtEl>
                                          <p:spTgt spid="9"/>
                                        </p:tgtEl>
                                        <p:attrNameLst>
                                          <p:attrName>style.rotation</p:attrName>
                                        </p:attrNameLst>
                                      </p:cBhvr>
                                      <p:tavLst>
                                        <p:tav tm="0">
                                          <p:val>
                                            <p:fltVal val="0"/>
                                          </p:val>
                                        </p:tav>
                                        <p:tav tm="100000">
                                          <p:val>
                                            <p:fltVal val="90"/>
                                          </p:val>
                                        </p:tav>
                                      </p:tavLst>
                                    </p:anim>
                                    <p:animEffect transition="out" filter="fade">
                                      <p:cBhvr>
                                        <p:cTn id="33" dur="1000"/>
                                        <p:tgtEl>
                                          <p:spTgt spid="9"/>
                                        </p:tgtEl>
                                      </p:cBhvr>
                                    </p:animEffect>
                                    <p:set>
                                      <p:cBhvr>
                                        <p:cTn id="34" dur="1" fill="hold">
                                          <p:stCondLst>
                                            <p:cond delay="999"/>
                                          </p:stCondLst>
                                        </p:cTn>
                                        <p:tgtEl>
                                          <p:spTgt spid="9"/>
                                        </p:tgtEl>
                                        <p:attrNameLst>
                                          <p:attrName>style.visibility</p:attrName>
                                        </p:attrNameLst>
                                      </p:cBhvr>
                                      <p:to>
                                        <p:strVal val="hidden"/>
                                      </p:to>
                                    </p:set>
                                  </p:childTnLst>
                                </p:cTn>
                              </p:par>
                              <p:par>
                                <p:cTn id="35" presetID="31" presetClass="exit" presetSubtype="0" fill="hold" grpId="0" nodeType="withEffect">
                                  <p:stCondLst>
                                    <p:cond delay="0"/>
                                  </p:stCondLst>
                                  <p:childTnLst>
                                    <p:anim calcmode="lin" valueType="num">
                                      <p:cBhvr>
                                        <p:cTn id="36" dur="1000"/>
                                        <p:tgtEl>
                                          <p:spTgt spid="10"/>
                                        </p:tgtEl>
                                        <p:attrNameLst>
                                          <p:attrName>ppt_w</p:attrName>
                                        </p:attrNameLst>
                                      </p:cBhvr>
                                      <p:tavLst>
                                        <p:tav tm="0">
                                          <p:val>
                                            <p:strVal val="ppt_w"/>
                                          </p:val>
                                        </p:tav>
                                        <p:tav tm="100000">
                                          <p:val>
                                            <p:fltVal val="0"/>
                                          </p:val>
                                        </p:tav>
                                      </p:tavLst>
                                    </p:anim>
                                    <p:anim calcmode="lin" valueType="num">
                                      <p:cBhvr>
                                        <p:cTn id="37" dur="1000"/>
                                        <p:tgtEl>
                                          <p:spTgt spid="10"/>
                                        </p:tgtEl>
                                        <p:attrNameLst>
                                          <p:attrName>ppt_h</p:attrName>
                                        </p:attrNameLst>
                                      </p:cBhvr>
                                      <p:tavLst>
                                        <p:tav tm="0">
                                          <p:val>
                                            <p:strVal val="ppt_h"/>
                                          </p:val>
                                        </p:tav>
                                        <p:tav tm="100000">
                                          <p:val>
                                            <p:fltVal val="0"/>
                                          </p:val>
                                        </p:tav>
                                      </p:tavLst>
                                    </p:anim>
                                    <p:anim calcmode="lin" valueType="num">
                                      <p:cBhvr>
                                        <p:cTn id="38" dur="1000"/>
                                        <p:tgtEl>
                                          <p:spTgt spid="10"/>
                                        </p:tgtEl>
                                        <p:attrNameLst>
                                          <p:attrName>style.rotation</p:attrName>
                                        </p:attrNameLst>
                                      </p:cBhvr>
                                      <p:tavLst>
                                        <p:tav tm="0">
                                          <p:val>
                                            <p:fltVal val="0"/>
                                          </p:val>
                                        </p:tav>
                                        <p:tav tm="100000">
                                          <p:val>
                                            <p:fltVal val="90"/>
                                          </p:val>
                                        </p:tav>
                                      </p:tavLst>
                                    </p:anim>
                                    <p:animEffect transition="out" filter="fade">
                                      <p:cBhvr>
                                        <p:cTn id="39" dur="1000"/>
                                        <p:tgtEl>
                                          <p:spTgt spid="10"/>
                                        </p:tgtEl>
                                      </p:cBhvr>
                                    </p:animEffect>
                                    <p:set>
                                      <p:cBhvr>
                                        <p:cTn id="40" dur="1" fill="hold">
                                          <p:stCondLst>
                                            <p:cond delay="999"/>
                                          </p:stCondLst>
                                        </p:cTn>
                                        <p:tgtEl>
                                          <p:spTgt spid="10"/>
                                        </p:tgtEl>
                                        <p:attrNameLst>
                                          <p:attrName>style.visibility</p:attrName>
                                        </p:attrNameLst>
                                      </p:cBhvr>
                                      <p:to>
                                        <p:strVal val="hidden"/>
                                      </p:to>
                                    </p:set>
                                  </p:childTnLst>
                                </p:cTn>
                              </p:par>
                              <p:par>
                                <p:cTn id="41" presetID="31" presetClass="exit" presetSubtype="0" fill="hold" grpId="0" nodeType="withEffect">
                                  <p:stCondLst>
                                    <p:cond delay="0"/>
                                  </p:stCondLst>
                                  <p:childTnLst>
                                    <p:anim calcmode="lin" valueType="num">
                                      <p:cBhvr>
                                        <p:cTn id="42" dur="1000"/>
                                        <p:tgtEl>
                                          <p:spTgt spid="11"/>
                                        </p:tgtEl>
                                        <p:attrNameLst>
                                          <p:attrName>ppt_w</p:attrName>
                                        </p:attrNameLst>
                                      </p:cBhvr>
                                      <p:tavLst>
                                        <p:tav tm="0">
                                          <p:val>
                                            <p:strVal val="ppt_w"/>
                                          </p:val>
                                        </p:tav>
                                        <p:tav tm="100000">
                                          <p:val>
                                            <p:fltVal val="0"/>
                                          </p:val>
                                        </p:tav>
                                      </p:tavLst>
                                    </p:anim>
                                    <p:anim calcmode="lin" valueType="num">
                                      <p:cBhvr>
                                        <p:cTn id="43" dur="1000"/>
                                        <p:tgtEl>
                                          <p:spTgt spid="11"/>
                                        </p:tgtEl>
                                        <p:attrNameLst>
                                          <p:attrName>ppt_h</p:attrName>
                                        </p:attrNameLst>
                                      </p:cBhvr>
                                      <p:tavLst>
                                        <p:tav tm="0">
                                          <p:val>
                                            <p:strVal val="ppt_h"/>
                                          </p:val>
                                        </p:tav>
                                        <p:tav tm="100000">
                                          <p:val>
                                            <p:fltVal val="0"/>
                                          </p:val>
                                        </p:tav>
                                      </p:tavLst>
                                    </p:anim>
                                    <p:anim calcmode="lin" valueType="num">
                                      <p:cBhvr>
                                        <p:cTn id="44" dur="1000"/>
                                        <p:tgtEl>
                                          <p:spTgt spid="11"/>
                                        </p:tgtEl>
                                        <p:attrNameLst>
                                          <p:attrName>style.rotation</p:attrName>
                                        </p:attrNameLst>
                                      </p:cBhvr>
                                      <p:tavLst>
                                        <p:tav tm="0">
                                          <p:val>
                                            <p:fltVal val="0"/>
                                          </p:val>
                                        </p:tav>
                                        <p:tav tm="100000">
                                          <p:val>
                                            <p:fltVal val="90"/>
                                          </p:val>
                                        </p:tav>
                                      </p:tavLst>
                                    </p:anim>
                                    <p:animEffect transition="out" filter="fade">
                                      <p:cBhvr>
                                        <p:cTn id="45" dur="1000"/>
                                        <p:tgtEl>
                                          <p:spTgt spid="11"/>
                                        </p:tgtEl>
                                      </p:cBhvr>
                                    </p:animEffect>
                                    <p:set>
                                      <p:cBhvr>
                                        <p:cTn id="46" dur="1" fill="hold">
                                          <p:stCondLst>
                                            <p:cond delay="9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circle(in)">
                                      <p:cBhvr>
                                        <p:cTn id="5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07BE66-8352-4C3F-AE21-20D7E27AE69F}"/>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A1E81B6D-F41B-41FE-9229-5CB874144E91}"/>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C63CBD9F-0ED8-458D-913A-8D11C53DC184}"/>
              </a:ext>
            </a:extLst>
          </p:cNvPr>
          <p:cNvSpPr txBox="1"/>
          <p:nvPr/>
        </p:nvSpPr>
        <p:spPr>
          <a:xfrm>
            <a:off x="2309138" y="1173711"/>
            <a:ext cx="8742056" cy="369332"/>
          </a:xfrm>
          <a:prstGeom prst="rect">
            <a:avLst/>
          </a:prstGeom>
          <a:noFill/>
        </p:spPr>
        <p:txBody>
          <a:bodyPr wrap="square" rtlCol="0">
            <a:spAutoFit/>
          </a:bodyPr>
          <a:lstStyle/>
          <a:p>
            <a:r>
              <a:rPr lang="zh-CN" altLang="en-US" dirty="0"/>
              <a:t>镜像是</a:t>
            </a:r>
            <a:r>
              <a:rPr lang="en-US" altLang="zh-CN" dirty="0"/>
              <a:t>Docker</a:t>
            </a:r>
            <a:r>
              <a:rPr lang="zh-CN" altLang="en-US" dirty="0"/>
              <a:t>容器的基石，容器是镜像的运行实例，有了镜像才能启动容器。</a:t>
            </a:r>
          </a:p>
        </p:txBody>
      </p:sp>
      <p:sp>
        <p:nvSpPr>
          <p:cNvPr id="7" name="文本框 6">
            <a:extLst>
              <a:ext uri="{FF2B5EF4-FFF2-40B4-BE49-F238E27FC236}">
                <a16:creationId xmlns:a16="http://schemas.microsoft.com/office/drawing/2014/main" id="{8AE722E4-52D1-4A49-84FC-E37C036CF023}"/>
              </a:ext>
            </a:extLst>
          </p:cNvPr>
          <p:cNvSpPr txBox="1"/>
          <p:nvPr/>
        </p:nvSpPr>
        <p:spPr>
          <a:xfrm>
            <a:off x="2364394" y="1885175"/>
            <a:ext cx="8686800" cy="1754326"/>
          </a:xfrm>
          <a:prstGeom prst="rect">
            <a:avLst/>
          </a:prstGeom>
          <a:solidFill>
            <a:schemeClr val="accent1">
              <a:lumMod val="20000"/>
              <a:lumOff val="80000"/>
            </a:schemeClr>
          </a:solidFill>
        </p:spPr>
        <p:txBody>
          <a:bodyPr wrap="square" rtlCol="0">
            <a:spAutoFit/>
          </a:bodyPr>
          <a:lstStyle/>
          <a:p>
            <a:pPr defTabSz="720000"/>
            <a:r>
              <a:rPr lang="zh-CN" altLang="en-US" dirty="0"/>
              <a:t>镜像的分层结构：</a:t>
            </a:r>
            <a:endParaRPr lang="en-US" altLang="zh-CN" dirty="0"/>
          </a:p>
          <a:p>
            <a:pPr defTabSz="432000"/>
            <a:r>
              <a:rPr lang="en-US" altLang="zh-CN" dirty="0"/>
              <a:t>	</a:t>
            </a:r>
            <a:r>
              <a:rPr lang="en-US" altLang="zh-CN" dirty="0" err="1"/>
              <a:t>DockerHub</a:t>
            </a:r>
            <a:r>
              <a:rPr lang="zh-CN" altLang="en-US" dirty="0"/>
              <a:t>中绝大多数的镜像都是通过在</a:t>
            </a:r>
            <a:r>
              <a:rPr lang="en-US" altLang="zh-CN" dirty="0"/>
              <a:t>base</a:t>
            </a:r>
            <a:r>
              <a:rPr lang="zh-CN" altLang="en-US" dirty="0"/>
              <a:t>镜像中安装和配置需要的软件构建出来的。</a:t>
            </a:r>
            <a:endParaRPr lang="en-US" altLang="zh-CN" dirty="0"/>
          </a:p>
          <a:p>
            <a:pPr defTabSz="432000"/>
            <a:r>
              <a:rPr lang="en-US" altLang="zh-CN" dirty="0"/>
              <a:t>	base</a:t>
            </a:r>
            <a:r>
              <a:rPr lang="zh-CN" altLang="en-US" dirty="0"/>
              <a:t>镜像是</a:t>
            </a:r>
            <a:r>
              <a:rPr lang="en-US" altLang="zh-CN" dirty="0"/>
              <a:t>from scratch</a:t>
            </a:r>
            <a:r>
              <a:rPr lang="zh-CN" altLang="en-US" dirty="0"/>
              <a:t>开始，新镜像是直接在</a:t>
            </a:r>
            <a:r>
              <a:rPr lang="en-US" altLang="zh-CN" dirty="0"/>
              <a:t>base</a:t>
            </a:r>
            <a:r>
              <a:rPr lang="zh-CN" altLang="en-US" dirty="0"/>
              <a:t>镜像上构建</a:t>
            </a:r>
            <a:r>
              <a:rPr lang="en-US" altLang="zh-CN" dirty="0"/>
              <a:t>from centos...... </a:t>
            </a:r>
            <a:r>
              <a:rPr lang="zh-CN" altLang="en-US" dirty="0"/>
              <a:t>新镜像是从</a:t>
            </a:r>
            <a:r>
              <a:rPr lang="en-US" altLang="zh-CN" dirty="0"/>
              <a:t>base</a:t>
            </a:r>
            <a:r>
              <a:rPr lang="zh-CN" altLang="en-US" dirty="0"/>
              <a:t>镜像一层一层叠加生成的，每安装一个软件就等于在现有的镜像上增加一层。 </a:t>
            </a:r>
            <a:r>
              <a:rPr lang="en-US" altLang="zh-CN" dirty="0"/>
              <a:t>Docker</a:t>
            </a:r>
            <a:r>
              <a:rPr lang="zh-CN" altLang="en-US" dirty="0"/>
              <a:t>镜像采用分层结构的好处就是共享资源。</a:t>
            </a:r>
          </a:p>
        </p:txBody>
      </p:sp>
      <p:sp>
        <p:nvSpPr>
          <p:cNvPr id="9" name="椭圆 8">
            <a:extLst>
              <a:ext uri="{FF2B5EF4-FFF2-40B4-BE49-F238E27FC236}">
                <a16:creationId xmlns:a16="http://schemas.microsoft.com/office/drawing/2014/main" id="{804EFB17-0FEA-4E84-BAEE-FA84892F3583}"/>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pic>
        <p:nvPicPr>
          <p:cNvPr id="3074" name="Picture 2" descr="1.png">
            <a:extLst>
              <a:ext uri="{FF2B5EF4-FFF2-40B4-BE49-F238E27FC236}">
                <a16:creationId xmlns:a16="http://schemas.microsoft.com/office/drawing/2014/main" id="{86811A56-BCA6-499D-AF9E-45126E677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44" y="3823159"/>
            <a:ext cx="8124694" cy="243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08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ECF2168A-5EBA-4EE5-B6CC-04B8971A702D}"/>
              </a:ext>
            </a:extLst>
          </p:cNvPr>
          <p:cNvSpPr txBox="1"/>
          <p:nvPr/>
        </p:nvSpPr>
        <p:spPr>
          <a:xfrm>
            <a:off x="2309138" y="1173711"/>
            <a:ext cx="5365102" cy="369332"/>
          </a:xfrm>
          <a:prstGeom prst="rect">
            <a:avLst/>
          </a:prstGeom>
          <a:noFill/>
        </p:spPr>
        <p:txBody>
          <a:bodyPr wrap="square" rtlCol="0">
            <a:spAutoFit/>
          </a:bodyPr>
          <a:lstStyle/>
          <a:p>
            <a:r>
              <a:rPr lang="zh-CN" altLang="en-US" dirty="0"/>
              <a:t>获取镜像</a:t>
            </a:r>
          </a:p>
        </p:txBody>
      </p:sp>
      <p:sp>
        <p:nvSpPr>
          <p:cNvPr id="3" name="文本框 2">
            <a:extLst>
              <a:ext uri="{FF2B5EF4-FFF2-40B4-BE49-F238E27FC236}">
                <a16:creationId xmlns:a16="http://schemas.microsoft.com/office/drawing/2014/main" id="{4F5510D4-F310-4B8E-AF20-D1DF871F044A}"/>
              </a:ext>
            </a:extLst>
          </p:cNvPr>
          <p:cNvSpPr txBox="1"/>
          <p:nvPr/>
        </p:nvSpPr>
        <p:spPr>
          <a:xfrm>
            <a:off x="2364394" y="1885175"/>
            <a:ext cx="8686800" cy="3139321"/>
          </a:xfrm>
          <a:prstGeom prst="rect">
            <a:avLst/>
          </a:prstGeom>
          <a:solidFill>
            <a:schemeClr val="accent1">
              <a:lumMod val="20000"/>
              <a:lumOff val="80000"/>
            </a:schemeClr>
          </a:solidFill>
        </p:spPr>
        <p:txBody>
          <a:bodyPr wrap="square" rtlCol="0">
            <a:spAutoFit/>
          </a:bodyPr>
          <a:lstStyle/>
          <a:p>
            <a:r>
              <a:rPr lang="en-US" altLang="zh-CN" dirty="0"/>
              <a:t>[root@dangmei-0004 ~]# docker pull ubuntu</a:t>
            </a:r>
          </a:p>
          <a:p>
            <a:r>
              <a:rPr lang="en-US" altLang="zh-CN" dirty="0"/>
              <a:t>Using default tag: latest</a:t>
            </a:r>
          </a:p>
          <a:p>
            <a:r>
              <a:rPr lang="en-US" altLang="zh-CN" dirty="0"/>
              <a:t>latest: Pulling from library/ubuntu</a:t>
            </a:r>
          </a:p>
          <a:p>
            <a:r>
              <a:rPr lang="en-US" altLang="zh-CN" dirty="0"/>
              <a:t>124c757242f8: Pull complete</a:t>
            </a:r>
          </a:p>
          <a:p>
            <a:r>
              <a:rPr lang="en-US" altLang="zh-CN" dirty="0"/>
              <a:t>9d866f8bde2a: Pull complete</a:t>
            </a:r>
          </a:p>
          <a:p>
            <a:r>
              <a:rPr lang="en-US" altLang="zh-CN" dirty="0"/>
              <a:t>fa3f2f277e67: Pull complete</a:t>
            </a:r>
          </a:p>
          <a:p>
            <a:r>
              <a:rPr lang="en-US" altLang="zh-CN" dirty="0"/>
              <a:t>398d32b153e8: Pull complete</a:t>
            </a:r>
          </a:p>
          <a:p>
            <a:r>
              <a:rPr lang="en-US" altLang="zh-CN" dirty="0"/>
              <a:t>afde35469481: Pull complete</a:t>
            </a:r>
          </a:p>
          <a:p>
            <a:r>
              <a:rPr lang="en-US" altLang="zh-CN" dirty="0"/>
              <a:t>Digest: sha256:de774a3145f7ca4f0bd144c7d4ffb2931e06634f11529653b23eba85aef8e378</a:t>
            </a:r>
          </a:p>
          <a:p>
            <a:r>
              <a:rPr lang="en-US" altLang="zh-CN" dirty="0"/>
              <a:t>Status: Downloaded newer image for </a:t>
            </a:r>
            <a:r>
              <a:rPr lang="en-US" altLang="zh-CN" dirty="0" err="1"/>
              <a:t>ubuntu:latest</a:t>
            </a:r>
            <a:endParaRPr lang="zh-CN" altLang="en-US" dirty="0"/>
          </a:p>
        </p:txBody>
      </p:sp>
      <p:sp>
        <p:nvSpPr>
          <p:cNvPr id="7" name="文本框 6">
            <a:extLst>
              <a:ext uri="{FF2B5EF4-FFF2-40B4-BE49-F238E27FC236}">
                <a16:creationId xmlns:a16="http://schemas.microsoft.com/office/drawing/2014/main" id="{A6B078BA-A8D6-4853-9182-C195AB912763}"/>
              </a:ext>
            </a:extLst>
          </p:cNvPr>
          <p:cNvSpPr txBox="1"/>
          <p:nvPr/>
        </p:nvSpPr>
        <p:spPr>
          <a:xfrm>
            <a:off x="2364394" y="5467888"/>
            <a:ext cx="8686800" cy="646331"/>
          </a:xfrm>
          <a:prstGeom prst="rect">
            <a:avLst/>
          </a:prstGeom>
          <a:solidFill>
            <a:schemeClr val="accent6">
              <a:lumMod val="40000"/>
              <a:lumOff val="60000"/>
            </a:schemeClr>
          </a:solidFill>
        </p:spPr>
        <p:txBody>
          <a:bodyPr wrap="square" rtlCol="0">
            <a:spAutoFit/>
          </a:bodyPr>
          <a:lstStyle/>
          <a:p>
            <a:r>
              <a:rPr lang="sv-SE" altLang="zh-CN"/>
              <a:t>$ sudo docker run -t -i ubuntu:18.04 /bin/bash</a:t>
            </a:r>
          </a:p>
          <a:p>
            <a:r>
              <a:rPr lang="sv-SE" altLang="zh-CN"/>
              <a:t>root@fe7fc4bd8fc9:/#</a:t>
            </a:r>
            <a:endParaRPr lang="zh-CN" altLang="en-US" dirty="0"/>
          </a:p>
        </p:txBody>
      </p:sp>
      <p:sp>
        <p:nvSpPr>
          <p:cNvPr id="8" name="椭圆 7">
            <a:extLst>
              <a:ext uri="{FF2B5EF4-FFF2-40B4-BE49-F238E27FC236}">
                <a16:creationId xmlns:a16="http://schemas.microsoft.com/office/drawing/2014/main" id="{31AD92DD-E535-42CC-927B-F9CFC0A80B7B}"/>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Tree>
    <p:extLst>
      <p:ext uri="{BB962C8B-B14F-4D97-AF65-F5344CB8AC3E}">
        <p14:creationId xmlns:p14="http://schemas.microsoft.com/office/powerpoint/2010/main" val="406738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75DAB4E4-96FF-467A-BDC4-AB2CDDA84E74}"/>
              </a:ext>
            </a:extLst>
          </p:cNvPr>
          <p:cNvSpPr txBox="1"/>
          <p:nvPr/>
        </p:nvSpPr>
        <p:spPr>
          <a:xfrm>
            <a:off x="1847461" y="1239828"/>
            <a:ext cx="6344816"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docker images </a:t>
            </a:r>
            <a:r>
              <a:rPr lang="zh-CN" altLang="en-US" sz="2400" dirty="0">
                <a:latin typeface="Calibri" panose="020F0502020204030204" pitchFamily="34" charset="0"/>
                <a:cs typeface="Calibri" panose="020F0502020204030204" pitchFamily="34" charset="0"/>
              </a:rPr>
              <a:t>显示本地已有的镜像</a:t>
            </a:r>
          </a:p>
        </p:txBody>
      </p:sp>
      <p:sp>
        <p:nvSpPr>
          <p:cNvPr id="3" name="文本框 2">
            <a:extLst>
              <a:ext uri="{FF2B5EF4-FFF2-40B4-BE49-F238E27FC236}">
                <a16:creationId xmlns:a16="http://schemas.microsoft.com/office/drawing/2014/main" id="{12086BA9-2DCF-43D7-806F-5EAD4EAB9C5E}"/>
              </a:ext>
            </a:extLst>
          </p:cNvPr>
          <p:cNvSpPr txBox="1"/>
          <p:nvPr/>
        </p:nvSpPr>
        <p:spPr>
          <a:xfrm>
            <a:off x="1847461" y="2416628"/>
            <a:ext cx="7697755" cy="2308324"/>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1. </a:t>
            </a:r>
            <a:r>
              <a:rPr lang="zh-CN" altLang="en-US" sz="2400" dirty="0">
                <a:latin typeface="Calibri" panose="020F0502020204030204" pitchFamily="34" charset="0"/>
                <a:cs typeface="Calibri" panose="020F0502020204030204" pitchFamily="34" charset="0"/>
              </a:rPr>
              <a:t>来自于哪个仓库， 比如 </a:t>
            </a:r>
            <a:r>
              <a:rPr lang="en-US" altLang="zh-CN" sz="2400" dirty="0">
                <a:latin typeface="Calibri" panose="020F0502020204030204" pitchFamily="34" charset="0"/>
                <a:cs typeface="Calibri" panose="020F0502020204030204" pitchFamily="34" charset="0"/>
              </a:rPr>
              <a:t>ubuntu </a:t>
            </a:r>
          </a:p>
          <a:p>
            <a:r>
              <a:rPr lang="en-US" altLang="zh-CN" sz="2400" dirty="0">
                <a:latin typeface="Calibri" panose="020F0502020204030204" pitchFamily="34" charset="0"/>
                <a:cs typeface="Calibri" panose="020F0502020204030204" pitchFamily="34" charset="0"/>
              </a:rPr>
              <a:t>2. </a:t>
            </a:r>
            <a:r>
              <a:rPr lang="zh-CN" altLang="en-US" sz="2400" dirty="0">
                <a:latin typeface="Calibri" panose="020F0502020204030204" pitchFamily="34" charset="0"/>
                <a:cs typeface="Calibri" panose="020F0502020204030204" pitchFamily="34" charset="0"/>
              </a:rPr>
              <a:t>镜像的标记， 比如 </a:t>
            </a:r>
            <a:r>
              <a:rPr lang="en-US" altLang="zh-CN" sz="2400" dirty="0">
                <a:latin typeface="Calibri" panose="020F0502020204030204" pitchFamily="34" charset="0"/>
                <a:cs typeface="Calibri" panose="020F0502020204030204" pitchFamily="34" charset="0"/>
              </a:rPr>
              <a:t>18.04 </a:t>
            </a:r>
          </a:p>
          <a:p>
            <a:r>
              <a:rPr lang="en-US" altLang="zh-CN" sz="2400" dirty="0">
                <a:latin typeface="Calibri" panose="020F0502020204030204" pitchFamily="34" charset="0"/>
                <a:cs typeface="Calibri" panose="020F0502020204030204" pitchFamily="34" charset="0"/>
              </a:rPr>
              <a:t>3. </a:t>
            </a:r>
            <a:r>
              <a:rPr lang="zh-CN" altLang="en-US" sz="2400" dirty="0">
                <a:latin typeface="Calibri" panose="020F0502020204030204" pitchFamily="34" charset="0"/>
                <a:cs typeface="Calibri" panose="020F0502020204030204" pitchFamily="34" charset="0"/>
              </a:rPr>
              <a:t>它的 </a:t>
            </a:r>
            <a:r>
              <a:rPr lang="en-US" altLang="zh-CN" sz="2400" dirty="0">
                <a:latin typeface="Calibri" panose="020F0502020204030204" pitchFamily="34" charset="0"/>
                <a:cs typeface="Calibri" panose="020F0502020204030204" pitchFamily="34" charset="0"/>
              </a:rPr>
              <a:t>ID </a:t>
            </a:r>
            <a:r>
              <a:rPr lang="zh-CN" altLang="en-US" sz="2400" dirty="0">
                <a:latin typeface="Calibri" panose="020F0502020204030204" pitchFamily="34" charset="0"/>
                <a:cs typeface="Calibri" panose="020F0502020204030204" pitchFamily="34" charset="0"/>
              </a:rPr>
              <a:t>号（唯一） </a:t>
            </a:r>
          </a:p>
          <a:p>
            <a:r>
              <a:rPr lang="en-US" altLang="zh-CN" sz="2400" dirty="0">
                <a:latin typeface="Calibri" panose="020F0502020204030204" pitchFamily="34" charset="0"/>
                <a:cs typeface="Calibri" panose="020F0502020204030204" pitchFamily="34" charset="0"/>
              </a:rPr>
              <a:t>4. </a:t>
            </a:r>
            <a:r>
              <a:rPr lang="zh-CN" altLang="en-US" sz="2400" dirty="0">
                <a:latin typeface="Calibri" panose="020F0502020204030204" pitchFamily="34" charset="0"/>
                <a:cs typeface="Calibri" panose="020F0502020204030204" pitchFamily="34" charset="0"/>
              </a:rPr>
              <a:t>创建时间 </a:t>
            </a:r>
          </a:p>
          <a:p>
            <a:r>
              <a:rPr lang="en-US" altLang="zh-CN" sz="2400" dirty="0">
                <a:latin typeface="Calibri" panose="020F0502020204030204" pitchFamily="34" charset="0"/>
                <a:cs typeface="Calibri" panose="020F0502020204030204" pitchFamily="34" charset="0"/>
              </a:rPr>
              <a:t>5. </a:t>
            </a:r>
            <a:r>
              <a:rPr lang="zh-CN" altLang="en-US" sz="2400" dirty="0">
                <a:latin typeface="Calibri" panose="020F0502020204030204" pitchFamily="34" charset="0"/>
                <a:cs typeface="Calibri" panose="020F0502020204030204" pitchFamily="34" charset="0"/>
              </a:rPr>
              <a:t>镜像大小 </a:t>
            </a:r>
          </a:p>
          <a:p>
            <a:endParaRPr lang="zh-CN" altLang="en-US" sz="2400" dirty="0">
              <a:latin typeface="Calibri" panose="020F0502020204030204" pitchFamily="34" charset="0"/>
              <a:cs typeface="Calibri" panose="020F0502020204030204" pitchFamily="34" charset="0"/>
            </a:endParaRPr>
          </a:p>
        </p:txBody>
      </p:sp>
      <p:sp>
        <p:nvSpPr>
          <p:cNvPr id="8" name="椭圆 7">
            <a:extLst>
              <a:ext uri="{FF2B5EF4-FFF2-40B4-BE49-F238E27FC236}">
                <a16:creationId xmlns:a16="http://schemas.microsoft.com/office/drawing/2014/main" id="{1F6E8FEC-E56E-427F-B08F-C00AC3801B26}"/>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Tree>
    <p:extLst>
      <p:ext uri="{BB962C8B-B14F-4D97-AF65-F5344CB8AC3E}">
        <p14:creationId xmlns:p14="http://schemas.microsoft.com/office/powerpoint/2010/main" val="240403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097F4426-6063-4090-A669-E3566CFFB23F}"/>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7" name="文本框 6">
            <a:extLst>
              <a:ext uri="{FF2B5EF4-FFF2-40B4-BE49-F238E27FC236}">
                <a16:creationId xmlns:a16="http://schemas.microsoft.com/office/drawing/2014/main" id="{8C1033AD-F6AD-480E-BBB3-36F4BC183508}"/>
              </a:ext>
            </a:extLst>
          </p:cNvPr>
          <p:cNvSpPr txBox="1"/>
          <p:nvPr/>
        </p:nvSpPr>
        <p:spPr>
          <a:xfrm>
            <a:off x="3013788" y="874534"/>
            <a:ext cx="6344816"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创建镜像</a:t>
            </a:r>
          </a:p>
        </p:txBody>
      </p:sp>
      <p:sp>
        <p:nvSpPr>
          <p:cNvPr id="2" name="文本框 1">
            <a:extLst>
              <a:ext uri="{FF2B5EF4-FFF2-40B4-BE49-F238E27FC236}">
                <a16:creationId xmlns:a16="http://schemas.microsoft.com/office/drawing/2014/main" id="{B19A3CFA-625C-4ECD-AE18-D621A632E056}"/>
              </a:ext>
            </a:extLst>
          </p:cNvPr>
          <p:cNvSpPr txBox="1"/>
          <p:nvPr/>
        </p:nvSpPr>
        <p:spPr>
          <a:xfrm>
            <a:off x="3013789" y="1273855"/>
            <a:ext cx="7641770" cy="923330"/>
          </a:xfrm>
          <a:prstGeom prst="rect">
            <a:avLst/>
          </a:prstGeom>
          <a:solidFill>
            <a:schemeClr val="accent6">
              <a:lumMod val="40000"/>
              <a:lumOff val="60000"/>
            </a:schemeClr>
          </a:solidFill>
        </p:spPr>
        <p:txBody>
          <a:bodyPr wrap="square" rtlCol="0">
            <a:spAutoFit/>
          </a:bodyPr>
          <a:lstStyle/>
          <a:p>
            <a:r>
              <a:rPr lang="en-US" altLang="zh-CN" dirty="0"/>
              <a:t>$ </a:t>
            </a:r>
            <a:r>
              <a:rPr lang="en-US" altLang="zh-CN" dirty="0" err="1"/>
              <a:t>sudo</a:t>
            </a:r>
            <a:r>
              <a:rPr lang="en-US" altLang="zh-CN" dirty="0"/>
              <a:t> docker run -t -</a:t>
            </a:r>
            <a:r>
              <a:rPr lang="en-US" altLang="zh-CN" dirty="0" err="1"/>
              <a:t>i</a:t>
            </a:r>
            <a:r>
              <a:rPr lang="en-US" altLang="zh-CN" dirty="0"/>
              <a:t> training/</a:t>
            </a:r>
            <a:r>
              <a:rPr lang="en-US" altLang="zh-CN" dirty="0" err="1"/>
              <a:t>sinatra</a:t>
            </a:r>
            <a:r>
              <a:rPr lang="en-US" altLang="zh-CN" dirty="0"/>
              <a:t> /bin/bash</a:t>
            </a:r>
          </a:p>
          <a:p>
            <a:r>
              <a:rPr lang="en-US" altLang="zh-CN" dirty="0"/>
              <a:t>root@132126d75eca:/#</a:t>
            </a:r>
          </a:p>
          <a:p>
            <a:r>
              <a:rPr lang="sv-SE" altLang="zh-CN" dirty="0"/>
              <a:t>root@0b2616b0e5a8:/# gem install json</a:t>
            </a:r>
            <a:endParaRPr lang="zh-CN" altLang="en-US" dirty="0"/>
          </a:p>
        </p:txBody>
      </p:sp>
      <p:sp>
        <p:nvSpPr>
          <p:cNvPr id="8" name="文本框 7">
            <a:extLst>
              <a:ext uri="{FF2B5EF4-FFF2-40B4-BE49-F238E27FC236}">
                <a16:creationId xmlns:a16="http://schemas.microsoft.com/office/drawing/2014/main" id="{8DF65E4E-3CE9-4253-A5D8-07E1CA051358}"/>
              </a:ext>
            </a:extLst>
          </p:cNvPr>
          <p:cNvSpPr txBox="1"/>
          <p:nvPr/>
        </p:nvSpPr>
        <p:spPr>
          <a:xfrm>
            <a:off x="3041781" y="2340992"/>
            <a:ext cx="6344816" cy="1477328"/>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注意：记住容器的 </a:t>
            </a:r>
            <a:r>
              <a:rPr lang="en-US" altLang="zh-CN" dirty="0">
                <a:latin typeface="Calibri" panose="020F0502020204030204" pitchFamily="34" charset="0"/>
                <a:cs typeface="Calibri" panose="020F0502020204030204" pitchFamily="34" charset="0"/>
              </a:rPr>
              <a:t>ID</a:t>
            </a:r>
            <a:r>
              <a:rPr lang="zh-CN" altLang="en-US" dirty="0">
                <a:latin typeface="Calibri" panose="020F0502020204030204" pitchFamily="34" charset="0"/>
                <a:cs typeface="Calibri" panose="020F0502020204030204" pitchFamily="34" charset="0"/>
              </a:rPr>
              <a:t>， 稍后还会用到。 </a:t>
            </a:r>
          </a:p>
          <a:p>
            <a:r>
              <a:rPr lang="zh-CN" altLang="en-US" dirty="0">
                <a:latin typeface="Calibri" panose="020F0502020204030204" pitchFamily="34" charset="0"/>
                <a:cs typeface="Calibri" panose="020F0502020204030204" pitchFamily="34" charset="0"/>
              </a:rPr>
              <a:t>	</a:t>
            </a:r>
          </a:p>
          <a:p>
            <a:r>
              <a:rPr lang="zh-CN" altLang="en-US" dirty="0">
                <a:latin typeface="Calibri" panose="020F0502020204030204" pitchFamily="34" charset="0"/>
                <a:cs typeface="Calibri" panose="020F0502020204030204" pitchFamily="34" charset="0"/>
              </a:rPr>
              <a:t>在容器中添加 </a:t>
            </a:r>
            <a:r>
              <a:rPr lang="en-US" altLang="zh-CN" dirty="0">
                <a:latin typeface="Calibri" panose="020F0502020204030204" pitchFamily="34" charset="0"/>
                <a:cs typeface="Calibri" panose="020F0502020204030204" pitchFamily="34" charset="0"/>
              </a:rPr>
              <a:t>json </a:t>
            </a:r>
            <a:r>
              <a:rPr lang="zh-CN" altLang="en-US" dirty="0">
                <a:latin typeface="Calibri" panose="020F0502020204030204" pitchFamily="34" charset="0"/>
                <a:cs typeface="Calibri" panose="020F0502020204030204" pitchFamily="34" charset="0"/>
              </a:rPr>
              <a:t>和 </a:t>
            </a:r>
            <a:r>
              <a:rPr lang="en-US" altLang="zh-CN" dirty="0">
                <a:latin typeface="Calibri" panose="020F0502020204030204" pitchFamily="34" charset="0"/>
                <a:cs typeface="Calibri" panose="020F0502020204030204" pitchFamily="34" charset="0"/>
              </a:rPr>
              <a:t>gem </a:t>
            </a:r>
            <a:r>
              <a:rPr lang="zh-CN" altLang="en-US" dirty="0">
                <a:latin typeface="Calibri" panose="020F0502020204030204" pitchFamily="34" charset="0"/>
                <a:cs typeface="Calibri" panose="020F0502020204030204" pitchFamily="34" charset="0"/>
              </a:rPr>
              <a:t>两个应用。当结束后， 我们使用 </a:t>
            </a:r>
            <a:r>
              <a:rPr lang="en-US" altLang="zh-CN" dirty="0">
                <a:latin typeface="Calibri" panose="020F0502020204030204" pitchFamily="34" charset="0"/>
                <a:cs typeface="Calibri" panose="020F0502020204030204" pitchFamily="34" charset="0"/>
              </a:rPr>
              <a:t>exit </a:t>
            </a:r>
            <a:r>
              <a:rPr lang="zh-CN" altLang="en-US" dirty="0">
                <a:latin typeface="Calibri" panose="020F0502020204030204" pitchFamily="34" charset="0"/>
                <a:cs typeface="Calibri" panose="020F0502020204030204" pitchFamily="34" charset="0"/>
              </a:rPr>
              <a:t>来退出， 现在我们的容器已经被我们改变了， 使用 </a:t>
            </a:r>
            <a:r>
              <a:rPr lang="en-US" altLang="zh-CN" dirty="0">
                <a:latin typeface="Calibri" panose="020F0502020204030204" pitchFamily="34" charset="0"/>
                <a:cs typeface="Calibri" panose="020F0502020204030204" pitchFamily="34" charset="0"/>
              </a:rPr>
              <a:t>docker commit </a:t>
            </a:r>
            <a:r>
              <a:rPr lang="zh-CN" altLang="en-US" dirty="0">
                <a:latin typeface="Calibri" panose="020F0502020204030204" pitchFamily="34" charset="0"/>
                <a:cs typeface="Calibri" panose="020F0502020204030204" pitchFamily="34" charset="0"/>
              </a:rPr>
              <a:t>命令来提交 更新后的副本。  </a:t>
            </a:r>
          </a:p>
        </p:txBody>
      </p:sp>
      <p:sp>
        <p:nvSpPr>
          <p:cNvPr id="9" name="文本框 8">
            <a:extLst>
              <a:ext uri="{FF2B5EF4-FFF2-40B4-BE49-F238E27FC236}">
                <a16:creationId xmlns:a16="http://schemas.microsoft.com/office/drawing/2014/main" id="{34130BB0-9D5A-4888-98F7-CFA72712ABA7}"/>
              </a:ext>
            </a:extLst>
          </p:cNvPr>
          <p:cNvSpPr txBox="1"/>
          <p:nvPr/>
        </p:nvSpPr>
        <p:spPr>
          <a:xfrm>
            <a:off x="3013788" y="3980133"/>
            <a:ext cx="7641771" cy="2308324"/>
          </a:xfrm>
          <a:prstGeom prst="rect">
            <a:avLst/>
          </a:prstGeom>
          <a:solidFill>
            <a:schemeClr val="accent1">
              <a:lumMod val="40000"/>
              <a:lumOff val="60000"/>
            </a:schemeClr>
          </a:solidFill>
        </p:spPr>
        <p:txBody>
          <a:bodyPr wrap="square" rtlCol="0">
            <a:spAutoFit/>
          </a:bodyPr>
          <a:lstStyle/>
          <a:p>
            <a:r>
              <a:rPr lang="en-US" altLang="zh-CN" dirty="0"/>
              <a:t>$ </a:t>
            </a:r>
            <a:r>
              <a:rPr lang="en-US" altLang="zh-CN" dirty="0" err="1"/>
              <a:t>sudo</a:t>
            </a:r>
            <a:r>
              <a:rPr lang="en-US" altLang="zh-CN" dirty="0"/>
              <a:t> docker commit -m "Added json gem" -a "Docker </a:t>
            </a:r>
            <a:r>
              <a:rPr lang="en-US" altLang="zh-CN" dirty="0" err="1"/>
              <a:t>Newbee</a:t>
            </a:r>
            <a:r>
              <a:rPr lang="en-US" altLang="zh-CN" dirty="0"/>
              <a:t>" 132126d75eca </a:t>
            </a:r>
            <a:r>
              <a:rPr lang="en-US" altLang="zh-CN" dirty="0" err="1"/>
              <a:t>ouruser</a:t>
            </a:r>
            <a:r>
              <a:rPr lang="en-US" altLang="zh-CN" dirty="0"/>
              <a:t>/sinatra:v2</a:t>
            </a:r>
          </a:p>
          <a:p>
            <a:r>
              <a:rPr lang="en-US" altLang="zh-CN" dirty="0"/>
              <a:t>sha256:6254e52003cdd847f1390b5da31ba59348dd8b60248a6fc488e4f61df4a974d2</a:t>
            </a:r>
          </a:p>
          <a:p>
            <a:endParaRPr lang="en-US" altLang="zh-CN" dirty="0"/>
          </a:p>
          <a:p>
            <a:endParaRPr lang="en-US" altLang="zh-CN" dirty="0"/>
          </a:p>
          <a:p>
            <a:r>
              <a:rPr lang="sv-SE" altLang="zh-CN" dirty="0"/>
              <a:t>$ sudo docker run -t -i ouruser/sinatra:v2 /bin/bash</a:t>
            </a:r>
          </a:p>
          <a:p>
            <a:r>
              <a:rPr lang="sv-SE" altLang="zh-CN" dirty="0"/>
              <a:t>root@108768150dcc:/#</a:t>
            </a:r>
            <a:endParaRPr lang="zh-CN" altLang="en-US" dirty="0"/>
          </a:p>
        </p:txBody>
      </p:sp>
    </p:spTree>
    <p:extLst>
      <p:ext uri="{BB962C8B-B14F-4D97-AF65-F5344CB8AC3E}">
        <p14:creationId xmlns:p14="http://schemas.microsoft.com/office/powerpoint/2010/main" val="215538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7000" b="-7000"/>
          </a:stretch>
        </a:blip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DA11F42-0B78-4A80-B5C3-19BE28FDA509}"/>
              </a:ext>
            </a:extLst>
          </p:cNvPr>
          <p:cNvPicPr>
            <a:picLocks noChangeAspect="1"/>
          </p:cNvPicPr>
          <p:nvPr/>
        </p:nvPicPr>
        <p:blipFill rotWithShape="1">
          <a:blip r:embed="rId3">
            <a:extLst>
              <a:ext uri="{28A0092B-C50C-407E-A947-70E740481C1C}">
                <a14:useLocalDpi xmlns:a14="http://schemas.microsoft.com/office/drawing/2010/main" val="0"/>
              </a:ext>
            </a:extLst>
          </a:blip>
          <a:srcRect t="14243" r="525" b="37273"/>
          <a:stretch/>
        </p:blipFill>
        <p:spPr>
          <a:xfrm>
            <a:off x="2164090" y="2135794"/>
            <a:ext cx="7573785" cy="3293470"/>
          </a:xfrm>
          <a:prstGeom prst="rect">
            <a:avLst/>
          </a:prstGeom>
        </p:spPr>
      </p:pic>
      <p:sp>
        <p:nvSpPr>
          <p:cNvPr id="9" name="矩形 8">
            <a:extLst>
              <a:ext uri="{FF2B5EF4-FFF2-40B4-BE49-F238E27FC236}">
                <a16:creationId xmlns:a16="http://schemas.microsoft.com/office/drawing/2014/main" id="{58ECF907-A687-4852-A863-03E1D5C6E74F}"/>
              </a:ext>
            </a:extLst>
          </p:cNvPr>
          <p:cNvSpPr/>
          <p:nvPr/>
        </p:nvSpPr>
        <p:spPr>
          <a:xfrm>
            <a:off x="0" y="-71423"/>
            <a:ext cx="12192000" cy="1500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ounded Rectangle 7">
            <a:extLst>
              <a:ext uri="{FF2B5EF4-FFF2-40B4-BE49-F238E27FC236}">
                <a16:creationId xmlns:a16="http://schemas.microsoft.com/office/drawing/2014/main" id="{FC821745-4097-48CD-9FAA-C36C4A84FB4E}"/>
              </a:ext>
            </a:extLst>
          </p:cNvPr>
          <p:cNvSpPr/>
          <p:nvPr/>
        </p:nvSpPr>
        <p:spPr>
          <a:xfrm>
            <a:off x="679094" y="1232793"/>
            <a:ext cx="3043820" cy="571504"/>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a:solidFill>
                  <a:srgbClr val="384C54"/>
                </a:solidFill>
                <a:latin typeface="微软雅黑" pitchFamily="34" charset="-122"/>
                <a:ea typeface="微软雅黑" pitchFamily="34" charset="-122"/>
              </a:rPr>
              <a:t>Docker</a:t>
            </a:r>
            <a:r>
              <a:rPr lang="zh-CN" altLang="en-US" sz="2000" dirty="0">
                <a:solidFill>
                  <a:srgbClr val="384C54"/>
                </a:solidFill>
                <a:latin typeface="微软雅黑" pitchFamily="34" charset="-122"/>
                <a:ea typeface="微软雅黑" pitchFamily="34" charset="-122"/>
              </a:rPr>
              <a:t>介绍及原理概述</a:t>
            </a:r>
            <a:endParaRPr lang="en-US" sz="2000" dirty="0">
              <a:solidFill>
                <a:srgbClr val="384C54"/>
              </a:solidFill>
              <a:latin typeface="微软雅黑" pitchFamily="34" charset="-122"/>
              <a:ea typeface="微软雅黑" pitchFamily="34" charset="-122"/>
            </a:endParaRPr>
          </a:p>
        </p:txBody>
      </p:sp>
      <p:sp>
        <p:nvSpPr>
          <p:cNvPr id="10" name="文本框 9">
            <a:extLst>
              <a:ext uri="{FF2B5EF4-FFF2-40B4-BE49-F238E27FC236}">
                <a16:creationId xmlns:a16="http://schemas.microsoft.com/office/drawing/2014/main" id="{4F295643-A625-49DB-9075-AD3C256D4E0E}"/>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1" name="直接连接符 10">
            <a:extLst>
              <a:ext uri="{FF2B5EF4-FFF2-40B4-BE49-F238E27FC236}">
                <a16:creationId xmlns:a16="http://schemas.microsoft.com/office/drawing/2014/main" id="{68D103B8-8A72-4663-BAD7-EFCF65759131}"/>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010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BCF435BE-84E3-41A8-9034-75FB66C1B0AF}"/>
              </a:ext>
            </a:extLst>
          </p:cNvPr>
          <p:cNvSpPr txBox="1"/>
          <p:nvPr/>
        </p:nvSpPr>
        <p:spPr>
          <a:xfrm>
            <a:off x="2743200" y="726678"/>
            <a:ext cx="6344816"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利用 </a:t>
            </a:r>
            <a:r>
              <a:rPr lang="en-US" altLang="zh-CN" dirty="0" err="1">
                <a:latin typeface="Calibri" panose="020F0502020204030204" pitchFamily="34" charset="0"/>
                <a:cs typeface="Calibri" panose="020F0502020204030204" pitchFamily="34" charset="0"/>
              </a:rPr>
              <a:t>Dockerfile</a:t>
            </a:r>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来创建镜像</a:t>
            </a:r>
          </a:p>
        </p:txBody>
      </p:sp>
      <p:sp>
        <p:nvSpPr>
          <p:cNvPr id="10" name="文本框 9">
            <a:extLst>
              <a:ext uri="{FF2B5EF4-FFF2-40B4-BE49-F238E27FC236}">
                <a16:creationId xmlns:a16="http://schemas.microsoft.com/office/drawing/2014/main" id="{09AC0B8E-A398-4DA2-B656-4DD079ABA1FE}"/>
              </a:ext>
            </a:extLst>
          </p:cNvPr>
          <p:cNvSpPr txBox="1"/>
          <p:nvPr/>
        </p:nvSpPr>
        <p:spPr>
          <a:xfrm>
            <a:off x="2743201" y="1125999"/>
            <a:ext cx="7641770" cy="923330"/>
          </a:xfrm>
          <a:prstGeom prst="rect">
            <a:avLst/>
          </a:prstGeom>
          <a:solidFill>
            <a:schemeClr val="bg2">
              <a:lumMod val="90000"/>
            </a:schemeClr>
          </a:solidFill>
        </p:spPr>
        <p:txBody>
          <a:bodyPr wrap="square" rtlCol="0">
            <a:spAutoFit/>
          </a:bodyPr>
          <a:lstStyle/>
          <a:p>
            <a:r>
              <a:rPr lang="sv-SE" altLang="zh-CN" dirty="0"/>
              <a:t>$ mkdir sinatra</a:t>
            </a:r>
          </a:p>
          <a:p>
            <a:r>
              <a:rPr lang="sv-SE" altLang="zh-CN" dirty="0"/>
              <a:t>$ cd sinatra</a:t>
            </a:r>
          </a:p>
          <a:p>
            <a:r>
              <a:rPr lang="sv-SE" altLang="zh-CN" dirty="0"/>
              <a:t>$ touch Dockerfile</a:t>
            </a:r>
            <a:endParaRPr lang="zh-CN" altLang="en-US" dirty="0"/>
          </a:p>
        </p:txBody>
      </p:sp>
      <p:sp>
        <p:nvSpPr>
          <p:cNvPr id="11" name="文本框 10">
            <a:extLst>
              <a:ext uri="{FF2B5EF4-FFF2-40B4-BE49-F238E27FC236}">
                <a16:creationId xmlns:a16="http://schemas.microsoft.com/office/drawing/2014/main" id="{D9EF55A8-F0EF-4EFF-BBA8-C3017A8472E8}"/>
              </a:ext>
            </a:extLst>
          </p:cNvPr>
          <p:cNvSpPr txBox="1"/>
          <p:nvPr/>
        </p:nvSpPr>
        <p:spPr>
          <a:xfrm>
            <a:off x="2771193" y="2193136"/>
            <a:ext cx="6344816" cy="369332"/>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Dockerfile</a:t>
            </a:r>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中每一条指令都创建镜像的一层， 例如：</a:t>
            </a:r>
          </a:p>
        </p:txBody>
      </p:sp>
      <p:sp>
        <p:nvSpPr>
          <p:cNvPr id="12" name="文本框 11">
            <a:extLst>
              <a:ext uri="{FF2B5EF4-FFF2-40B4-BE49-F238E27FC236}">
                <a16:creationId xmlns:a16="http://schemas.microsoft.com/office/drawing/2014/main" id="{91320389-E06D-491D-95F9-5C30A28242E9}"/>
              </a:ext>
            </a:extLst>
          </p:cNvPr>
          <p:cNvSpPr txBox="1"/>
          <p:nvPr/>
        </p:nvSpPr>
        <p:spPr>
          <a:xfrm>
            <a:off x="2743200" y="2625206"/>
            <a:ext cx="7641771" cy="1754326"/>
          </a:xfrm>
          <a:prstGeom prst="rect">
            <a:avLst/>
          </a:prstGeom>
          <a:solidFill>
            <a:schemeClr val="accent2">
              <a:lumMod val="20000"/>
              <a:lumOff val="80000"/>
            </a:schemeClr>
          </a:solidFill>
        </p:spPr>
        <p:txBody>
          <a:bodyPr wrap="square" rtlCol="0">
            <a:spAutoFit/>
          </a:bodyPr>
          <a:lstStyle/>
          <a:p>
            <a:r>
              <a:rPr lang="en-US" altLang="zh-CN" dirty="0"/>
              <a:t>#  This is a comment</a:t>
            </a:r>
          </a:p>
          <a:p>
            <a:r>
              <a:rPr lang="en-US" altLang="zh-CN" dirty="0"/>
              <a:t>FROM </a:t>
            </a:r>
            <a:r>
              <a:rPr lang="en-US" altLang="zh-CN" dirty="0" err="1"/>
              <a:t>ubuntu:latest</a:t>
            </a:r>
            <a:endParaRPr lang="en-US" altLang="zh-CN" dirty="0"/>
          </a:p>
          <a:p>
            <a:r>
              <a:rPr lang="en-US" altLang="zh-CN" dirty="0"/>
              <a:t>MAINTAINER Alexhendar </a:t>
            </a:r>
            <a:r>
              <a:rPr lang="en-US" altLang="zh-CN" dirty="0" err="1"/>
              <a:t>zhang</a:t>
            </a:r>
            <a:r>
              <a:rPr lang="en-US" altLang="zh-CN" dirty="0"/>
              <a:t> &lt;zhangjunyong@pdmi.cn&gt;</a:t>
            </a:r>
          </a:p>
          <a:p>
            <a:r>
              <a:rPr lang="en-US" altLang="zh-CN" dirty="0"/>
              <a:t>RUN apt-get -</a:t>
            </a:r>
            <a:r>
              <a:rPr lang="en-US" altLang="zh-CN" dirty="0" err="1"/>
              <a:t>qq</a:t>
            </a:r>
            <a:r>
              <a:rPr lang="en-US" altLang="zh-CN" dirty="0"/>
              <a:t> update</a:t>
            </a:r>
          </a:p>
          <a:p>
            <a:r>
              <a:rPr lang="en-US" altLang="zh-CN" dirty="0"/>
              <a:t>RUN apt-get -</a:t>
            </a:r>
            <a:r>
              <a:rPr lang="en-US" altLang="zh-CN" dirty="0" err="1"/>
              <a:t>qqy</a:t>
            </a:r>
            <a:r>
              <a:rPr lang="en-US" altLang="zh-CN" dirty="0"/>
              <a:t> install ruby ruby-dev</a:t>
            </a:r>
          </a:p>
          <a:p>
            <a:r>
              <a:rPr lang="en-US" altLang="zh-CN" dirty="0"/>
              <a:t>RUN gem install </a:t>
            </a:r>
            <a:r>
              <a:rPr lang="en-US" altLang="zh-CN" dirty="0" err="1"/>
              <a:t>sinatra</a:t>
            </a:r>
            <a:endParaRPr lang="zh-CN" altLang="en-US" dirty="0"/>
          </a:p>
        </p:txBody>
      </p:sp>
      <p:sp>
        <p:nvSpPr>
          <p:cNvPr id="13" name="文本框 12">
            <a:extLst>
              <a:ext uri="{FF2B5EF4-FFF2-40B4-BE49-F238E27FC236}">
                <a16:creationId xmlns:a16="http://schemas.microsoft.com/office/drawing/2014/main" id="{71748D61-D12A-4DD8-A08E-714D77897DF7}"/>
              </a:ext>
            </a:extLst>
          </p:cNvPr>
          <p:cNvSpPr txBox="1"/>
          <p:nvPr/>
        </p:nvSpPr>
        <p:spPr>
          <a:xfrm>
            <a:off x="2771193" y="4442270"/>
            <a:ext cx="6344816" cy="369332"/>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Dockerfile</a:t>
            </a:r>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基本的语法是</a:t>
            </a:r>
          </a:p>
        </p:txBody>
      </p:sp>
      <p:sp>
        <p:nvSpPr>
          <p:cNvPr id="14" name="文本框 13">
            <a:extLst>
              <a:ext uri="{FF2B5EF4-FFF2-40B4-BE49-F238E27FC236}">
                <a16:creationId xmlns:a16="http://schemas.microsoft.com/office/drawing/2014/main" id="{272F1C0E-D889-43C4-A69B-2233B6146012}"/>
              </a:ext>
            </a:extLst>
          </p:cNvPr>
          <p:cNvSpPr txBox="1"/>
          <p:nvPr/>
        </p:nvSpPr>
        <p:spPr>
          <a:xfrm>
            <a:off x="2743200" y="4874340"/>
            <a:ext cx="7641771" cy="1754326"/>
          </a:xfrm>
          <a:prstGeom prst="rect">
            <a:avLst/>
          </a:prstGeom>
          <a:solidFill>
            <a:schemeClr val="accent1">
              <a:lumMod val="40000"/>
              <a:lumOff val="60000"/>
            </a:schemeClr>
          </a:solidFill>
        </p:spPr>
        <p:txBody>
          <a:bodyPr wrap="square" rtlCol="0">
            <a:spAutoFit/>
          </a:bodyPr>
          <a:lstStyle/>
          <a:p>
            <a:r>
              <a:rPr lang="en-US" altLang="zh-CN" dirty="0"/>
              <a:t># </a:t>
            </a:r>
            <a:r>
              <a:rPr lang="zh-CN" altLang="en-US" dirty="0"/>
              <a:t>来注释</a:t>
            </a:r>
          </a:p>
          <a:p>
            <a:r>
              <a:rPr lang="en-US" altLang="zh-CN" dirty="0"/>
              <a:t>FROM </a:t>
            </a:r>
            <a:r>
              <a:rPr lang="zh-CN" altLang="en-US" dirty="0"/>
              <a:t>指令告诉 </a:t>
            </a:r>
            <a:r>
              <a:rPr lang="en-US" altLang="zh-CN" dirty="0"/>
              <a:t>Docker </a:t>
            </a:r>
            <a:r>
              <a:rPr lang="zh-CN" altLang="en-US" dirty="0"/>
              <a:t>使用哪个镜像作为基础</a:t>
            </a:r>
          </a:p>
          <a:p>
            <a:r>
              <a:rPr lang="zh-CN" altLang="en-US" dirty="0"/>
              <a:t>接着是维护者的信息</a:t>
            </a:r>
          </a:p>
          <a:p>
            <a:r>
              <a:rPr lang="en-US" altLang="zh-CN" dirty="0"/>
              <a:t>RUN </a:t>
            </a:r>
            <a:r>
              <a:rPr lang="zh-CN" altLang="en-US" dirty="0"/>
              <a:t>开头的指令会在创建中运行， 比如安装一个软件包， 在这里使用 </a:t>
            </a:r>
            <a:r>
              <a:rPr lang="en-US" altLang="zh-CN" dirty="0"/>
              <a:t>apt-get </a:t>
            </a:r>
            <a:r>
              <a:rPr lang="zh-CN" altLang="en-US" dirty="0"/>
              <a:t>来安装了一些软件</a:t>
            </a:r>
            <a:endParaRPr lang="en-US" altLang="zh-CN" dirty="0"/>
          </a:p>
          <a:p>
            <a:r>
              <a:rPr lang="en-US" altLang="zh-CN" dirty="0"/>
              <a:t>CMD   </a:t>
            </a:r>
            <a:r>
              <a:rPr lang="zh-CN" altLang="en-US" dirty="0"/>
              <a:t>启动程序</a:t>
            </a:r>
          </a:p>
        </p:txBody>
      </p:sp>
      <p:sp>
        <p:nvSpPr>
          <p:cNvPr id="15" name="椭圆 14">
            <a:extLst>
              <a:ext uri="{FF2B5EF4-FFF2-40B4-BE49-F238E27FC236}">
                <a16:creationId xmlns:a16="http://schemas.microsoft.com/office/drawing/2014/main" id="{CFC531E3-0E56-49FF-9E70-CCFB890EB12B}"/>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Tree>
    <p:extLst>
      <p:ext uri="{BB962C8B-B14F-4D97-AF65-F5344CB8AC3E}">
        <p14:creationId xmlns:p14="http://schemas.microsoft.com/office/powerpoint/2010/main" val="418592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DEB7063-7DCE-49B7-99D4-62F20BAAF8F0}"/>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6" name="直接连接符 15">
            <a:extLst>
              <a:ext uri="{FF2B5EF4-FFF2-40B4-BE49-F238E27FC236}">
                <a16:creationId xmlns:a16="http://schemas.microsoft.com/office/drawing/2014/main" id="{A4E72057-F6CD-469C-91CE-BE4F6746274F}"/>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17" name="文本框 16">
            <a:extLst>
              <a:ext uri="{FF2B5EF4-FFF2-40B4-BE49-F238E27FC236}">
                <a16:creationId xmlns:a16="http://schemas.microsoft.com/office/drawing/2014/main" id="{A0046D1D-DE0A-4136-B281-7575880AEED2}"/>
              </a:ext>
            </a:extLst>
          </p:cNvPr>
          <p:cNvSpPr txBox="1"/>
          <p:nvPr/>
        </p:nvSpPr>
        <p:spPr>
          <a:xfrm>
            <a:off x="2062065" y="2006101"/>
            <a:ext cx="8546840"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比如， 先下载了一个 </a:t>
            </a:r>
            <a:r>
              <a:rPr lang="en-US" altLang="zh-CN" dirty="0">
                <a:latin typeface="Calibri" panose="020F0502020204030204" pitchFamily="34" charset="0"/>
                <a:cs typeface="Calibri" panose="020F0502020204030204" pitchFamily="34" charset="0"/>
              </a:rPr>
              <a:t>ubuntu-18.04 </a:t>
            </a:r>
            <a:r>
              <a:rPr lang="zh-CN" altLang="en-US" dirty="0">
                <a:latin typeface="Calibri" panose="020F0502020204030204" pitchFamily="34" charset="0"/>
                <a:cs typeface="Calibri" panose="020F0502020204030204" pitchFamily="34" charset="0"/>
              </a:rPr>
              <a:t>的镜像， 之后使用以下命令导入</a:t>
            </a:r>
          </a:p>
        </p:txBody>
      </p:sp>
      <p:sp>
        <p:nvSpPr>
          <p:cNvPr id="18" name="文本框 17">
            <a:extLst>
              <a:ext uri="{FF2B5EF4-FFF2-40B4-BE49-F238E27FC236}">
                <a16:creationId xmlns:a16="http://schemas.microsoft.com/office/drawing/2014/main" id="{A57C364A-4058-4A48-8706-7D489DAFEC4D}"/>
              </a:ext>
            </a:extLst>
          </p:cNvPr>
          <p:cNvSpPr txBox="1"/>
          <p:nvPr/>
        </p:nvSpPr>
        <p:spPr>
          <a:xfrm>
            <a:off x="2062064" y="2909192"/>
            <a:ext cx="8546841" cy="369332"/>
          </a:xfrm>
          <a:prstGeom prst="rect">
            <a:avLst/>
          </a:prstGeom>
          <a:solidFill>
            <a:schemeClr val="bg2">
              <a:lumMod val="90000"/>
            </a:schemeClr>
          </a:solidFill>
        </p:spPr>
        <p:txBody>
          <a:bodyPr wrap="square" rtlCol="0">
            <a:spAutoFit/>
          </a:bodyPr>
          <a:lstStyle/>
          <a:p>
            <a:r>
              <a:rPr lang="sv-SE" altLang="zh-CN" dirty="0"/>
              <a:t>sudo cat ubuntu-18.04-x86_64-minimal.tar.gz |docker import - ubuntu:18.04</a:t>
            </a:r>
            <a:endParaRPr lang="zh-CN" altLang="en-US" dirty="0"/>
          </a:p>
        </p:txBody>
      </p:sp>
      <p:sp>
        <p:nvSpPr>
          <p:cNvPr id="19" name="文本框 18">
            <a:extLst>
              <a:ext uri="{FF2B5EF4-FFF2-40B4-BE49-F238E27FC236}">
                <a16:creationId xmlns:a16="http://schemas.microsoft.com/office/drawing/2014/main" id="{2F444E01-F096-4F1E-AF6C-CB93259880D9}"/>
              </a:ext>
            </a:extLst>
          </p:cNvPr>
          <p:cNvSpPr txBox="1"/>
          <p:nvPr/>
        </p:nvSpPr>
        <p:spPr>
          <a:xfrm>
            <a:off x="2062064" y="3824977"/>
            <a:ext cx="6344816"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然后查看新导入的镜像</a:t>
            </a:r>
          </a:p>
        </p:txBody>
      </p:sp>
      <p:sp>
        <p:nvSpPr>
          <p:cNvPr id="20" name="文本框 19">
            <a:extLst>
              <a:ext uri="{FF2B5EF4-FFF2-40B4-BE49-F238E27FC236}">
                <a16:creationId xmlns:a16="http://schemas.microsoft.com/office/drawing/2014/main" id="{0ED221ED-292E-4CB2-BF27-1310E197AFED}"/>
              </a:ext>
            </a:extLst>
          </p:cNvPr>
          <p:cNvSpPr txBox="1"/>
          <p:nvPr/>
        </p:nvSpPr>
        <p:spPr>
          <a:xfrm>
            <a:off x="2062064" y="4530012"/>
            <a:ext cx="7641771" cy="923330"/>
          </a:xfrm>
          <a:prstGeom prst="rect">
            <a:avLst/>
          </a:prstGeom>
          <a:solidFill>
            <a:schemeClr val="accent2">
              <a:lumMod val="20000"/>
              <a:lumOff val="80000"/>
            </a:schemeClr>
          </a:solidFill>
        </p:spPr>
        <p:txBody>
          <a:bodyPr wrap="square" rtlCol="0">
            <a:spAutoFit/>
          </a:bodyPr>
          <a:lstStyle/>
          <a:p>
            <a:r>
              <a:rPr lang="en-US" altLang="zh-CN" dirty="0"/>
              <a:t>docker images</a:t>
            </a:r>
          </a:p>
          <a:p>
            <a:r>
              <a:rPr lang="en-US" altLang="zh-CN" dirty="0"/>
              <a:t>REPOSITORY TAG IMAGE ID CREATED VIRTUAL SIZE</a:t>
            </a:r>
          </a:p>
          <a:p>
            <a:r>
              <a:rPr lang="en-US" altLang="zh-CN" dirty="0"/>
              <a:t>ubuntu 18.04 05ac7c0b9383 17 seconds ago 215.5 MB</a:t>
            </a:r>
            <a:endParaRPr lang="zh-CN" altLang="en-US" dirty="0"/>
          </a:p>
        </p:txBody>
      </p:sp>
      <p:sp>
        <p:nvSpPr>
          <p:cNvPr id="23" name="椭圆 22">
            <a:extLst>
              <a:ext uri="{FF2B5EF4-FFF2-40B4-BE49-F238E27FC236}">
                <a16:creationId xmlns:a16="http://schemas.microsoft.com/office/drawing/2014/main" id="{B671D743-0C90-45CF-B324-BD852148DA0C}"/>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2" name="文本框 1">
            <a:extLst>
              <a:ext uri="{FF2B5EF4-FFF2-40B4-BE49-F238E27FC236}">
                <a16:creationId xmlns:a16="http://schemas.microsoft.com/office/drawing/2014/main" id="{E6718666-F60C-45BA-8D97-745976E239C7}"/>
              </a:ext>
            </a:extLst>
          </p:cNvPr>
          <p:cNvSpPr txBox="1"/>
          <p:nvPr/>
        </p:nvSpPr>
        <p:spPr>
          <a:xfrm>
            <a:off x="653142" y="1045029"/>
            <a:ext cx="2920481"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从本地文件系统导入</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35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C8C63F9-6455-4E65-BB1E-2A1A79DA5C8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5E7D637C-FC7C-4177-BD8C-7B2DE5EDACF0}"/>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7B55C5F8-3F9D-429B-9105-3EDAF10F8815}"/>
              </a:ext>
            </a:extLst>
          </p:cNvPr>
          <p:cNvSpPr txBox="1"/>
          <p:nvPr/>
        </p:nvSpPr>
        <p:spPr>
          <a:xfrm>
            <a:off x="1722448" y="1451402"/>
            <a:ext cx="9075575" cy="646331"/>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用户可以通过 </a:t>
            </a:r>
            <a:r>
              <a:rPr lang="en-US" altLang="zh-CN" dirty="0">
                <a:latin typeface="Calibri" panose="020F0502020204030204" pitchFamily="34" charset="0"/>
                <a:cs typeface="Calibri" panose="020F0502020204030204" pitchFamily="34" charset="0"/>
              </a:rPr>
              <a:t>docker push </a:t>
            </a:r>
            <a:r>
              <a:rPr lang="zh-CN" altLang="en-US" dirty="0">
                <a:latin typeface="Calibri" panose="020F0502020204030204" pitchFamily="34" charset="0"/>
                <a:cs typeface="Calibri" panose="020F0502020204030204" pitchFamily="34" charset="0"/>
              </a:rPr>
              <a:t>命令， 把自己创建的镜像上传到仓库中来共享。 例如， 用户在 </a:t>
            </a:r>
            <a:r>
              <a:rPr lang="en-US" altLang="zh-CN" dirty="0">
                <a:latin typeface="Calibri" panose="020F0502020204030204" pitchFamily="34" charset="0"/>
                <a:cs typeface="Calibri" panose="020F0502020204030204" pitchFamily="34" charset="0"/>
              </a:rPr>
              <a:t>Docker Hub </a:t>
            </a:r>
            <a:r>
              <a:rPr lang="zh-CN" altLang="en-US" dirty="0">
                <a:latin typeface="Calibri" panose="020F0502020204030204" pitchFamily="34" charset="0"/>
                <a:cs typeface="Calibri" panose="020F0502020204030204" pitchFamily="34" charset="0"/>
              </a:rPr>
              <a:t>上 完成注册后， 可以推送自己的镜像到仓库中。</a:t>
            </a:r>
          </a:p>
        </p:txBody>
      </p:sp>
      <p:sp>
        <p:nvSpPr>
          <p:cNvPr id="9" name="文本框 8">
            <a:extLst>
              <a:ext uri="{FF2B5EF4-FFF2-40B4-BE49-F238E27FC236}">
                <a16:creationId xmlns:a16="http://schemas.microsoft.com/office/drawing/2014/main" id="{6B44BF3C-B366-4BDF-A245-E4247DE8E311}"/>
              </a:ext>
            </a:extLst>
          </p:cNvPr>
          <p:cNvSpPr txBox="1"/>
          <p:nvPr/>
        </p:nvSpPr>
        <p:spPr>
          <a:xfrm>
            <a:off x="1822579" y="2505922"/>
            <a:ext cx="8546841" cy="1200329"/>
          </a:xfrm>
          <a:prstGeom prst="rect">
            <a:avLst/>
          </a:prstGeom>
          <a:solidFill>
            <a:schemeClr val="bg2">
              <a:lumMod val="90000"/>
            </a:schemeClr>
          </a:solidFill>
        </p:spPr>
        <p:txBody>
          <a:bodyPr wrap="square" rtlCol="0">
            <a:spAutoFit/>
          </a:bodyPr>
          <a:lstStyle/>
          <a:p>
            <a:r>
              <a:rPr lang="en-US" altLang="zh-CN" dirty="0"/>
              <a:t>$ </a:t>
            </a:r>
            <a:r>
              <a:rPr lang="en-US" altLang="zh-CN" dirty="0" err="1"/>
              <a:t>sudo</a:t>
            </a:r>
            <a:r>
              <a:rPr lang="en-US" altLang="zh-CN" dirty="0"/>
              <a:t> docker push </a:t>
            </a:r>
            <a:r>
              <a:rPr lang="en-US" altLang="zh-CN" dirty="0" err="1"/>
              <a:t>alexhendar</a:t>
            </a:r>
            <a:r>
              <a:rPr lang="en-US" altLang="zh-CN" dirty="0"/>
              <a:t>/</a:t>
            </a:r>
            <a:r>
              <a:rPr lang="en-US" altLang="zh-CN" dirty="0" err="1"/>
              <a:t>sinatra</a:t>
            </a:r>
            <a:endParaRPr lang="en-US" altLang="zh-CN" dirty="0"/>
          </a:p>
          <a:p>
            <a:r>
              <a:rPr lang="en-US" altLang="zh-CN" dirty="0"/>
              <a:t>The push refers to a repository [</a:t>
            </a:r>
            <a:r>
              <a:rPr lang="en-US" altLang="zh-CN" dirty="0" err="1"/>
              <a:t>alexhendar</a:t>
            </a:r>
            <a:r>
              <a:rPr lang="en-US" altLang="zh-CN" dirty="0"/>
              <a:t>/</a:t>
            </a:r>
            <a:r>
              <a:rPr lang="en-US" altLang="zh-CN" dirty="0" err="1"/>
              <a:t>sinatra</a:t>
            </a:r>
            <a:r>
              <a:rPr lang="en-US" altLang="zh-CN" dirty="0"/>
              <a:t>] (</a:t>
            </a:r>
            <a:r>
              <a:rPr lang="en-US" altLang="zh-CN" dirty="0" err="1"/>
              <a:t>len</a:t>
            </a:r>
            <a:r>
              <a:rPr lang="en-US" altLang="zh-CN" dirty="0"/>
              <a:t>: 1)</a:t>
            </a:r>
          </a:p>
          <a:p>
            <a:r>
              <a:rPr lang="en-US" altLang="zh-CN" dirty="0"/>
              <a:t>Sending image list</a:t>
            </a:r>
          </a:p>
          <a:p>
            <a:r>
              <a:rPr lang="en-US" altLang="zh-CN" dirty="0"/>
              <a:t>Pushing repository </a:t>
            </a:r>
            <a:r>
              <a:rPr lang="en-US" altLang="zh-CN" dirty="0" err="1"/>
              <a:t>alexhendar</a:t>
            </a:r>
            <a:r>
              <a:rPr lang="en-US" altLang="zh-CN" dirty="0"/>
              <a:t>/</a:t>
            </a:r>
            <a:r>
              <a:rPr lang="en-US" altLang="zh-CN" dirty="0" err="1"/>
              <a:t>sinatra</a:t>
            </a:r>
            <a:r>
              <a:rPr lang="en-US" altLang="zh-CN" dirty="0"/>
              <a:t> (3 tags)</a:t>
            </a:r>
            <a:endParaRPr lang="zh-CN" altLang="en-US" dirty="0"/>
          </a:p>
        </p:txBody>
      </p:sp>
      <p:sp>
        <p:nvSpPr>
          <p:cNvPr id="12" name="椭圆 11">
            <a:extLst>
              <a:ext uri="{FF2B5EF4-FFF2-40B4-BE49-F238E27FC236}">
                <a16:creationId xmlns:a16="http://schemas.microsoft.com/office/drawing/2014/main" id="{89027396-3BA2-4D0B-AA4C-BB87F5BDD7AC}"/>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13" name="文本框 12">
            <a:extLst>
              <a:ext uri="{FF2B5EF4-FFF2-40B4-BE49-F238E27FC236}">
                <a16:creationId xmlns:a16="http://schemas.microsoft.com/office/drawing/2014/main" id="{6A0775EE-CCB0-4D48-974B-FE15C43A9664}"/>
              </a:ext>
            </a:extLst>
          </p:cNvPr>
          <p:cNvSpPr txBox="1"/>
          <p:nvPr/>
        </p:nvSpPr>
        <p:spPr>
          <a:xfrm>
            <a:off x="653142" y="1045029"/>
            <a:ext cx="2920481"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上传镜像</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767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2A98BE1-6510-4B6E-85C0-6D0868FF468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BDD73929-48DD-4D39-B084-8234E791DE6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B72D1A9C-E4A9-423D-8336-B714C18E4D9D}"/>
              </a:ext>
            </a:extLst>
          </p:cNvPr>
          <p:cNvSpPr txBox="1"/>
          <p:nvPr/>
        </p:nvSpPr>
        <p:spPr>
          <a:xfrm>
            <a:off x="1758632" y="1385258"/>
            <a:ext cx="9075575" cy="923330"/>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存出镜像 </a:t>
            </a:r>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如果要导出镜像到本地文件， 可以使用 </a:t>
            </a:r>
            <a:r>
              <a:rPr lang="en-US" altLang="zh-CN" dirty="0">
                <a:latin typeface="Calibri" panose="020F0502020204030204" pitchFamily="34" charset="0"/>
                <a:cs typeface="Calibri" panose="020F0502020204030204" pitchFamily="34" charset="0"/>
              </a:rPr>
              <a:t>docker save </a:t>
            </a:r>
            <a:r>
              <a:rPr lang="zh-CN" altLang="en-US" dirty="0">
                <a:latin typeface="Calibri" panose="020F0502020204030204" pitchFamily="34" charset="0"/>
                <a:cs typeface="Calibri" panose="020F0502020204030204" pitchFamily="34" charset="0"/>
              </a:rPr>
              <a:t>命令</a:t>
            </a:r>
          </a:p>
        </p:txBody>
      </p:sp>
      <p:sp>
        <p:nvSpPr>
          <p:cNvPr id="9" name="文本框 8">
            <a:extLst>
              <a:ext uri="{FF2B5EF4-FFF2-40B4-BE49-F238E27FC236}">
                <a16:creationId xmlns:a16="http://schemas.microsoft.com/office/drawing/2014/main" id="{6193AA72-8C2D-405D-9DB2-696E71B4FF66}"/>
              </a:ext>
            </a:extLst>
          </p:cNvPr>
          <p:cNvSpPr txBox="1"/>
          <p:nvPr/>
        </p:nvSpPr>
        <p:spPr>
          <a:xfrm>
            <a:off x="1813028" y="2308588"/>
            <a:ext cx="8546841" cy="1477328"/>
          </a:xfrm>
          <a:prstGeom prst="rect">
            <a:avLst/>
          </a:prstGeom>
          <a:solidFill>
            <a:schemeClr val="accent1">
              <a:lumMod val="40000"/>
              <a:lumOff val="60000"/>
            </a:schemeClr>
          </a:solidFill>
        </p:spPr>
        <p:txBody>
          <a:bodyPr wrap="square" rtlCol="0">
            <a:spAutoFit/>
          </a:bodyPr>
          <a:lstStyle/>
          <a:p>
            <a:r>
              <a:rPr lang="en-US" altLang="zh-CN" dirty="0"/>
              <a:t>$ </a:t>
            </a:r>
            <a:r>
              <a:rPr lang="en-US" altLang="zh-CN" dirty="0" err="1"/>
              <a:t>sudo</a:t>
            </a:r>
            <a:r>
              <a:rPr lang="en-US" altLang="zh-CN" dirty="0"/>
              <a:t> docker images</a:t>
            </a:r>
          </a:p>
          <a:p>
            <a:r>
              <a:rPr lang="en-US" altLang="zh-CN" dirty="0"/>
              <a:t>REPOSITORY TAG IMAGE ID CREATED VIRTUAL SIZE</a:t>
            </a:r>
          </a:p>
          <a:p>
            <a:r>
              <a:rPr lang="en-US" altLang="zh-CN" dirty="0"/>
              <a:t>ubuntu 18.04 c4ff7513909d 5 weeks ago 225.4 MB</a:t>
            </a:r>
          </a:p>
          <a:p>
            <a:r>
              <a:rPr lang="en-US" altLang="zh-CN" dirty="0"/>
              <a:t>...</a:t>
            </a:r>
          </a:p>
          <a:p>
            <a:r>
              <a:rPr lang="en-US" altLang="zh-CN" dirty="0"/>
              <a:t>$</a:t>
            </a:r>
            <a:r>
              <a:rPr lang="en-US" altLang="zh-CN" dirty="0" err="1"/>
              <a:t>sudo</a:t>
            </a:r>
            <a:r>
              <a:rPr lang="en-US" altLang="zh-CN" dirty="0"/>
              <a:t> docker save -o ubuntu_18.04.tar ubuntu:18.04</a:t>
            </a:r>
            <a:endParaRPr lang="zh-CN" altLang="en-US" dirty="0"/>
          </a:p>
        </p:txBody>
      </p:sp>
      <p:sp>
        <p:nvSpPr>
          <p:cNvPr id="10" name="椭圆 9">
            <a:extLst>
              <a:ext uri="{FF2B5EF4-FFF2-40B4-BE49-F238E27FC236}">
                <a16:creationId xmlns:a16="http://schemas.microsoft.com/office/drawing/2014/main" id="{34794DE5-961E-428C-950C-3ED27F053407}"/>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11" name="文本框 10">
            <a:extLst>
              <a:ext uri="{FF2B5EF4-FFF2-40B4-BE49-F238E27FC236}">
                <a16:creationId xmlns:a16="http://schemas.microsoft.com/office/drawing/2014/main" id="{27DE2693-C74A-48D5-844B-D2433CA80977}"/>
              </a:ext>
            </a:extLst>
          </p:cNvPr>
          <p:cNvSpPr txBox="1"/>
          <p:nvPr/>
        </p:nvSpPr>
        <p:spPr>
          <a:xfrm>
            <a:off x="615820" y="874534"/>
            <a:ext cx="2920481"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存出和载入镜像</a:t>
            </a:r>
            <a:endParaRPr lang="en-US" altLang="zh-CN"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C6B94E81-FD32-4544-B5D7-5F0B49B2E00D}"/>
              </a:ext>
            </a:extLst>
          </p:cNvPr>
          <p:cNvSpPr txBox="1"/>
          <p:nvPr/>
        </p:nvSpPr>
        <p:spPr>
          <a:xfrm>
            <a:off x="1813028" y="3963618"/>
            <a:ext cx="9075575" cy="646331"/>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载入镜像</a:t>
            </a: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可以使用 </a:t>
            </a:r>
            <a:r>
              <a:rPr lang="en-US" altLang="zh-CN" dirty="0">
                <a:latin typeface="Calibri" panose="020F0502020204030204" pitchFamily="34" charset="0"/>
                <a:cs typeface="Calibri" panose="020F0502020204030204" pitchFamily="34" charset="0"/>
              </a:rPr>
              <a:t>docker load </a:t>
            </a:r>
            <a:r>
              <a:rPr lang="zh-CN" altLang="en-US" dirty="0">
                <a:latin typeface="Calibri" panose="020F0502020204030204" pitchFamily="34" charset="0"/>
                <a:cs typeface="Calibri" panose="020F0502020204030204" pitchFamily="34" charset="0"/>
              </a:rPr>
              <a:t>从导出的本地文件中再导入到本地镜像库， 例如</a:t>
            </a:r>
          </a:p>
        </p:txBody>
      </p:sp>
      <p:sp>
        <p:nvSpPr>
          <p:cNvPr id="13" name="文本框 12">
            <a:extLst>
              <a:ext uri="{FF2B5EF4-FFF2-40B4-BE49-F238E27FC236}">
                <a16:creationId xmlns:a16="http://schemas.microsoft.com/office/drawing/2014/main" id="{0F550ACA-BDCC-414D-AA55-AB2334BC67E7}"/>
              </a:ext>
            </a:extLst>
          </p:cNvPr>
          <p:cNvSpPr txBox="1"/>
          <p:nvPr/>
        </p:nvSpPr>
        <p:spPr>
          <a:xfrm>
            <a:off x="1867424" y="4886948"/>
            <a:ext cx="8546841" cy="923330"/>
          </a:xfrm>
          <a:prstGeom prst="rect">
            <a:avLst/>
          </a:prstGeom>
          <a:solidFill>
            <a:schemeClr val="accent1">
              <a:lumMod val="40000"/>
              <a:lumOff val="60000"/>
            </a:schemeClr>
          </a:solidFill>
        </p:spPr>
        <p:txBody>
          <a:bodyPr wrap="square" rtlCol="0">
            <a:spAutoFit/>
          </a:bodyPr>
          <a:lstStyle/>
          <a:p>
            <a:r>
              <a:rPr lang="en-US" altLang="zh-CN" dirty="0"/>
              <a:t>$ </a:t>
            </a:r>
            <a:r>
              <a:rPr lang="en-US" altLang="zh-CN" dirty="0" err="1"/>
              <a:t>sudo</a:t>
            </a:r>
            <a:r>
              <a:rPr lang="en-US" altLang="zh-CN" dirty="0"/>
              <a:t> docker load --input ubuntu_18.04.tar</a:t>
            </a:r>
          </a:p>
          <a:p>
            <a:r>
              <a:rPr lang="zh-CN" altLang="en-US" dirty="0"/>
              <a:t>或者是</a:t>
            </a:r>
            <a:endParaRPr lang="en-US" altLang="zh-CN" dirty="0"/>
          </a:p>
          <a:p>
            <a:r>
              <a:rPr lang="en-US" altLang="zh-CN" dirty="0"/>
              <a:t>$ </a:t>
            </a:r>
            <a:r>
              <a:rPr lang="en-US" altLang="zh-CN" dirty="0" err="1"/>
              <a:t>sudo</a:t>
            </a:r>
            <a:r>
              <a:rPr lang="en-US" altLang="zh-CN" dirty="0"/>
              <a:t> docker load &lt; ubuntu_18.04.tar</a:t>
            </a:r>
            <a:endParaRPr lang="zh-CN" altLang="en-US" dirty="0"/>
          </a:p>
        </p:txBody>
      </p:sp>
    </p:spTree>
    <p:extLst>
      <p:ext uri="{BB962C8B-B14F-4D97-AF65-F5344CB8AC3E}">
        <p14:creationId xmlns:p14="http://schemas.microsoft.com/office/powerpoint/2010/main" val="328114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6BCE78-1948-4E9E-BB5D-48F8CBB8C74F}"/>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C767C0C3-296A-4271-A5A2-15001030EE5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5B0A965B-61DD-42F0-A995-3D3E1FDDCB4C}"/>
              </a:ext>
            </a:extLst>
          </p:cNvPr>
          <p:cNvSpPr txBox="1"/>
          <p:nvPr/>
        </p:nvSpPr>
        <p:spPr>
          <a:xfrm>
            <a:off x="1758632" y="1385258"/>
            <a:ext cx="9075575" cy="646331"/>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移除本地镜像</a:t>
            </a: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如果要导出镜像到本地文件， 可以使用 </a:t>
            </a:r>
            <a:r>
              <a:rPr lang="en-US" altLang="zh-CN" dirty="0">
                <a:latin typeface="Calibri" panose="020F0502020204030204" pitchFamily="34" charset="0"/>
                <a:cs typeface="Calibri" panose="020F0502020204030204" pitchFamily="34" charset="0"/>
              </a:rPr>
              <a:t>docker save </a:t>
            </a:r>
            <a:r>
              <a:rPr lang="zh-CN" altLang="en-US" dirty="0">
                <a:latin typeface="Calibri" panose="020F0502020204030204" pitchFamily="34" charset="0"/>
                <a:cs typeface="Calibri" panose="020F0502020204030204" pitchFamily="34" charset="0"/>
              </a:rPr>
              <a:t>命令</a:t>
            </a:r>
          </a:p>
        </p:txBody>
      </p:sp>
      <p:sp>
        <p:nvSpPr>
          <p:cNvPr id="9" name="文本框 8">
            <a:extLst>
              <a:ext uri="{FF2B5EF4-FFF2-40B4-BE49-F238E27FC236}">
                <a16:creationId xmlns:a16="http://schemas.microsoft.com/office/drawing/2014/main" id="{19E03784-4969-45D9-B457-2D3AE7F0B6EC}"/>
              </a:ext>
            </a:extLst>
          </p:cNvPr>
          <p:cNvSpPr txBox="1"/>
          <p:nvPr/>
        </p:nvSpPr>
        <p:spPr>
          <a:xfrm>
            <a:off x="1822579" y="2207688"/>
            <a:ext cx="8546841" cy="646331"/>
          </a:xfrm>
          <a:prstGeom prst="rect">
            <a:avLst/>
          </a:prstGeom>
          <a:solidFill>
            <a:schemeClr val="accent4">
              <a:lumMod val="40000"/>
              <a:lumOff val="60000"/>
            </a:schemeClr>
          </a:solidFill>
        </p:spPr>
        <p:txBody>
          <a:bodyPr wrap="square" rtlCol="0">
            <a:spAutoFit/>
          </a:bodyPr>
          <a:lstStyle/>
          <a:p>
            <a:r>
              <a:rPr lang="zh-CN" altLang="en-US" dirty="0"/>
              <a:t>如果要移除本地的镜像， 可以使用 </a:t>
            </a:r>
            <a:r>
              <a:rPr lang="en-US" altLang="zh-CN" dirty="0"/>
              <a:t>docker </a:t>
            </a:r>
            <a:r>
              <a:rPr lang="en-US" altLang="zh-CN" dirty="0" err="1"/>
              <a:t>rmi</a:t>
            </a:r>
            <a:r>
              <a:rPr lang="en-US" altLang="zh-CN" dirty="0"/>
              <a:t> </a:t>
            </a:r>
            <a:r>
              <a:rPr lang="zh-CN" altLang="en-US" dirty="0"/>
              <a:t>命令。 注意 </a:t>
            </a:r>
            <a:r>
              <a:rPr lang="en-US" altLang="zh-CN" dirty="0"/>
              <a:t>docker rm </a:t>
            </a:r>
            <a:r>
              <a:rPr lang="zh-CN" altLang="en-US" dirty="0"/>
              <a:t>命令是移除容器</a:t>
            </a:r>
          </a:p>
        </p:txBody>
      </p:sp>
      <p:sp>
        <p:nvSpPr>
          <p:cNvPr id="10" name="椭圆 9">
            <a:extLst>
              <a:ext uri="{FF2B5EF4-FFF2-40B4-BE49-F238E27FC236}">
                <a16:creationId xmlns:a16="http://schemas.microsoft.com/office/drawing/2014/main" id="{8836172F-371E-4EF5-8EFB-6250C3062EDA}"/>
              </a:ext>
            </a:extLst>
          </p:cNvPr>
          <p:cNvSpPr/>
          <p:nvPr/>
        </p:nvSpPr>
        <p:spPr>
          <a:xfrm>
            <a:off x="222250" y="476026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11" name="文本框 10">
            <a:extLst>
              <a:ext uri="{FF2B5EF4-FFF2-40B4-BE49-F238E27FC236}">
                <a16:creationId xmlns:a16="http://schemas.microsoft.com/office/drawing/2014/main" id="{ED970E60-4F0F-439F-8760-86AF672558FC}"/>
              </a:ext>
            </a:extLst>
          </p:cNvPr>
          <p:cNvSpPr txBox="1"/>
          <p:nvPr/>
        </p:nvSpPr>
        <p:spPr>
          <a:xfrm>
            <a:off x="615820" y="874534"/>
            <a:ext cx="2920481"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删除镜像</a:t>
            </a:r>
            <a:endParaRPr lang="en-US" altLang="zh-CN"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CB411F61-9D7C-4259-96B2-F235CA383774}"/>
              </a:ext>
            </a:extLst>
          </p:cNvPr>
          <p:cNvSpPr txBox="1"/>
          <p:nvPr/>
        </p:nvSpPr>
        <p:spPr>
          <a:xfrm>
            <a:off x="1822579" y="2988319"/>
            <a:ext cx="8546841" cy="2031325"/>
          </a:xfrm>
          <a:prstGeom prst="rect">
            <a:avLst/>
          </a:prstGeom>
          <a:solidFill>
            <a:schemeClr val="accent1">
              <a:lumMod val="40000"/>
              <a:lumOff val="60000"/>
            </a:schemeClr>
          </a:solidFill>
        </p:spPr>
        <p:txBody>
          <a:bodyPr wrap="square" rtlCol="0">
            <a:spAutoFit/>
          </a:bodyPr>
          <a:lstStyle/>
          <a:p>
            <a:r>
              <a:rPr lang="en-US" altLang="zh-CN" dirty="0"/>
              <a:t>$ </a:t>
            </a:r>
            <a:r>
              <a:rPr lang="en-US" altLang="zh-CN" dirty="0" err="1"/>
              <a:t>sudo</a:t>
            </a:r>
            <a:r>
              <a:rPr lang="en-US" altLang="zh-CN" dirty="0"/>
              <a:t> docker </a:t>
            </a:r>
            <a:r>
              <a:rPr lang="en-US" altLang="zh-CN" dirty="0" err="1"/>
              <a:t>rmi</a:t>
            </a:r>
            <a:r>
              <a:rPr lang="en-US" altLang="zh-CN" dirty="0"/>
              <a:t> </a:t>
            </a:r>
            <a:r>
              <a:rPr lang="en-US" altLang="zh-CN" dirty="0" err="1"/>
              <a:t>alexhendar</a:t>
            </a:r>
            <a:r>
              <a:rPr lang="en-US" altLang="zh-CN" dirty="0"/>
              <a:t>/</a:t>
            </a:r>
            <a:r>
              <a:rPr lang="en-US" altLang="zh-CN" dirty="0" err="1"/>
              <a:t>sinatra</a:t>
            </a:r>
            <a:endParaRPr lang="en-US" altLang="zh-CN" dirty="0"/>
          </a:p>
          <a:p>
            <a:r>
              <a:rPr lang="en-US" altLang="zh-CN" dirty="0"/>
              <a:t>Untagged: </a:t>
            </a:r>
            <a:r>
              <a:rPr lang="en-US" altLang="zh-CN" dirty="0" err="1"/>
              <a:t>alexhendar</a:t>
            </a:r>
            <a:r>
              <a:rPr lang="en-US" altLang="zh-CN" dirty="0"/>
              <a:t>/</a:t>
            </a:r>
            <a:r>
              <a:rPr lang="en-US" altLang="zh-CN" dirty="0" err="1"/>
              <a:t>sinatra:latest</a:t>
            </a:r>
            <a:endParaRPr lang="en-US" altLang="zh-CN" dirty="0"/>
          </a:p>
          <a:p>
            <a:r>
              <a:rPr lang="en-US" altLang="zh-CN" dirty="0"/>
              <a:t>Deleted: 5bc342fa0b91cabf65246837015197eecfa24b2213ed6a51a8974ae250fedd8d</a:t>
            </a:r>
          </a:p>
          <a:p>
            <a:r>
              <a:rPr lang="en-US" altLang="zh-CN" dirty="0"/>
              <a:t>Deleted: ed0fffdcdae5eb2c3a55549857a8be7fc8bc4241fb19ad714364cbfd7a56b22f</a:t>
            </a:r>
          </a:p>
          <a:p>
            <a:r>
              <a:rPr lang="en-US" altLang="zh-CN" dirty="0"/>
              <a:t>Deleted: 5c58979d73ae448df5af1d8142436d81116187a7633082650549c52c3a2418f0</a:t>
            </a:r>
            <a:endParaRPr lang="zh-CN" altLang="en-US" dirty="0"/>
          </a:p>
        </p:txBody>
      </p:sp>
      <p:sp>
        <p:nvSpPr>
          <p:cNvPr id="15" name="文本框 14">
            <a:extLst>
              <a:ext uri="{FF2B5EF4-FFF2-40B4-BE49-F238E27FC236}">
                <a16:creationId xmlns:a16="http://schemas.microsoft.com/office/drawing/2014/main" id="{1AC4CE9A-5FB9-4E38-A11D-5DC70C608BD5}"/>
              </a:ext>
            </a:extLst>
          </p:cNvPr>
          <p:cNvSpPr txBox="1"/>
          <p:nvPr/>
        </p:nvSpPr>
        <p:spPr>
          <a:xfrm>
            <a:off x="1822579" y="5434617"/>
            <a:ext cx="9075575" cy="369332"/>
          </a:xfrm>
          <a:prstGeom prst="rect">
            <a:avLst/>
          </a:prstGeom>
          <a:noFill/>
        </p:spPr>
        <p:txBody>
          <a:bodyPr wrap="square" rtlCol="0">
            <a:spAutoFit/>
          </a:bodyPr>
          <a:lstStyle/>
          <a:p>
            <a:r>
              <a:rPr lang="zh-CN" altLang="en-US" dirty="0">
                <a:latin typeface="Calibri" panose="020F0502020204030204" pitchFamily="34" charset="0"/>
                <a:cs typeface="Calibri" panose="020F0502020204030204" pitchFamily="34" charset="0"/>
              </a:rPr>
              <a:t>*注意：在删除镜像之前要先用 </a:t>
            </a:r>
            <a:r>
              <a:rPr lang="en-US" altLang="zh-CN" dirty="0">
                <a:latin typeface="Calibri" panose="020F0502020204030204" pitchFamily="34" charset="0"/>
                <a:cs typeface="Calibri" panose="020F0502020204030204" pitchFamily="34" charset="0"/>
              </a:rPr>
              <a:t>docker rm </a:t>
            </a:r>
            <a:r>
              <a:rPr lang="zh-CN" altLang="en-US" dirty="0">
                <a:latin typeface="Calibri" panose="020F0502020204030204" pitchFamily="34" charset="0"/>
                <a:cs typeface="Calibri" panose="020F0502020204030204" pitchFamily="34" charset="0"/>
              </a:rPr>
              <a:t>删掉依赖于这个镜像的所有容器。</a:t>
            </a:r>
          </a:p>
        </p:txBody>
      </p:sp>
    </p:spTree>
    <p:extLst>
      <p:ext uri="{BB962C8B-B14F-4D97-AF65-F5344CB8AC3E}">
        <p14:creationId xmlns:p14="http://schemas.microsoft.com/office/powerpoint/2010/main" val="166272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891EBF13-70ED-48A1-8FD8-63870DFDBEBD}"/>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容器是 </a:t>
            </a:r>
            <a:r>
              <a:rPr lang="en-US" altLang="zh-CN" dirty="0"/>
              <a:t>Docker </a:t>
            </a:r>
            <a:r>
              <a:rPr lang="zh-CN" altLang="en-US" dirty="0"/>
              <a:t>又一核心概念。 </a:t>
            </a:r>
          </a:p>
        </p:txBody>
      </p:sp>
      <p:sp>
        <p:nvSpPr>
          <p:cNvPr id="8" name="文本框 7">
            <a:extLst>
              <a:ext uri="{FF2B5EF4-FFF2-40B4-BE49-F238E27FC236}">
                <a16:creationId xmlns:a16="http://schemas.microsoft.com/office/drawing/2014/main" id="{0E19CEDE-B1D2-4519-99C9-324B4E2A5059}"/>
              </a:ext>
            </a:extLst>
          </p:cNvPr>
          <p:cNvSpPr txBox="1"/>
          <p:nvPr/>
        </p:nvSpPr>
        <p:spPr>
          <a:xfrm>
            <a:off x="1940766" y="2092176"/>
            <a:ext cx="9479903" cy="923330"/>
          </a:xfrm>
          <a:prstGeom prst="rect">
            <a:avLst/>
          </a:prstGeom>
          <a:noFill/>
        </p:spPr>
        <p:txBody>
          <a:bodyPr wrap="square" rtlCol="0">
            <a:spAutoFit/>
          </a:bodyPr>
          <a:lstStyle/>
          <a:p>
            <a:r>
              <a:rPr lang="zh-CN" altLang="en-US" dirty="0"/>
              <a:t>简单的说， 容器是独立运行的一个或一组应用， 以及它们的运行态环境。 对应的， 虚拟机可以理解为模拟 运行的一整套操作系统（提供了运行态环境和其他系统环境） 和跑在上面的应用。</a:t>
            </a:r>
          </a:p>
        </p:txBody>
      </p:sp>
      <p:pic>
        <p:nvPicPr>
          <p:cNvPr id="4098" name="Picture 2" descr="2.png">
            <a:extLst>
              <a:ext uri="{FF2B5EF4-FFF2-40B4-BE49-F238E27FC236}">
                <a16:creationId xmlns:a16="http://schemas.microsoft.com/office/drawing/2014/main" id="{1298FA36-86B5-4E55-AB39-439B3724F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686" y="3206030"/>
            <a:ext cx="9442983" cy="252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18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891EBF13-70ED-48A1-8FD8-63870DFDBEBD}"/>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启动容器</a:t>
            </a:r>
          </a:p>
        </p:txBody>
      </p:sp>
      <p:sp>
        <p:nvSpPr>
          <p:cNvPr id="8" name="文本框 7">
            <a:extLst>
              <a:ext uri="{FF2B5EF4-FFF2-40B4-BE49-F238E27FC236}">
                <a16:creationId xmlns:a16="http://schemas.microsoft.com/office/drawing/2014/main" id="{0E19CEDE-B1D2-4519-99C9-324B4E2A5059}"/>
              </a:ext>
            </a:extLst>
          </p:cNvPr>
          <p:cNvSpPr txBox="1"/>
          <p:nvPr/>
        </p:nvSpPr>
        <p:spPr>
          <a:xfrm>
            <a:off x="1786998" y="844723"/>
            <a:ext cx="9479903" cy="923330"/>
          </a:xfrm>
          <a:prstGeom prst="rect">
            <a:avLst/>
          </a:prstGeom>
          <a:noFill/>
        </p:spPr>
        <p:txBody>
          <a:bodyPr wrap="square" rtlCol="0">
            <a:spAutoFit/>
          </a:bodyPr>
          <a:lstStyle/>
          <a:p>
            <a:r>
              <a:rPr lang="zh-CN" altLang="en-US" dirty="0"/>
              <a:t>启动容器有两种方式， 一种是基于镜像新建一个容器并启动， 另外一个是将在终止状态（</a:t>
            </a:r>
            <a:r>
              <a:rPr lang="en-US" altLang="zh-CN" dirty="0"/>
              <a:t>stopped</a:t>
            </a:r>
            <a:r>
              <a:rPr lang="zh-CN" altLang="en-US" dirty="0"/>
              <a:t>） 的容器 重新启动。</a:t>
            </a:r>
            <a:endParaRPr lang="en-US" altLang="zh-CN" dirty="0"/>
          </a:p>
          <a:p>
            <a:r>
              <a:rPr lang="zh-CN" altLang="en-US" dirty="0"/>
              <a:t>因为 </a:t>
            </a:r>
            <a:r>
              <a:rPr lang="en-US" altLang="zh-CN" dirty="0"/>
              <a:t>Docker </a:t>
            </a:r>
            <a:r>
              <a:rPr lang="zh-CN" altLang="en-US" dirty="0"/>
              <a:t>的容器实在太轻量级了， 很多时候用户都是随时删除和新创建容器。</a:t>
            </a:r>
          </a:p>
        </p:txBody>
      </p:sp>
      <p:sp>
        <p:nvSpPr>
          <p:cNvPr id="11" name="文本框 10">
            <a:extLst>
              <a:ext uri="{FF2B5EF4-FFF2-40B4-BE49-F238E27FC236}">
                <a16:creationId xmlns:a16="http://schemas.microsoft.com/office/drawing/2014/main" id="{AE914BD9-783B-43A8-AEC4-6569B6017B7B}"/>
              </a:ext>
            </a:extLst>
          </p:cNvPr>
          <p:cNvSpPr txBox="1"/>
          <p:nvPr/>
        </p:nvSpPr>
        <p:spPr>
          <a:xfrm>
            <a:off x="1786998" y="2816644"/>
            <a:ext cx="8528179" cy="646331"/>
          </a:xfrm>
          <a:prstGeom prst="rect">
            <a:avLst/>
          </a:prstGeom>
          <a:solidFill>
            <a:schemeClr val="accent4">
              <a:lumMod val="40000"/>
              <a:lumOff val="60000"/>
            </a:schemeClr>
          </a:solidFill>
        </p:spPr>
        <p:txBody>
          <a:bodyPr wrap="square" rtlCol="0">
            <a:spAutoFit/>
          </a:bodyPr>
          <a:lstStyle/>
          <a:p>
            <a:r>
              <a:rPr lang="en-US" altLang="zh-CN"/>
              <a:t>$  sudo docker run ubuntu:18.04 /bin/echo 'Hello world'</a:t>
            </a:r>
          </a:p>
          <a:p>
            <a:r>
              <a:rPr lang="en-US" altLang="zh-CN"/>
              <a:t>Hello world</a:t>
            </a:r>
            <a:endParaRPr lang="zh-CN" altLang="en-US" dirty="0"/>
          </a:p>
        </p:txBody>
      </p:sp>
      <p:sp>
        <p:nvSpPr>
          <p:cNvPr id="14" name="文本框 13">
            <a:extLst>
              <a:ext uri="{FF2B5EF4-FFF2-40B4-BE49-F238E27FC236}">
                <a16:creationId xmlns:a16="http://schemas.microsoft.com/office/drawing/2014/main" id="{16646721-5ABB-4C49-B6E5-AD603BA74376}"/>
              </a:ext>
            </a:extLst>
          </p:cNvPr>
          <p:cNvSpPr txBox="1"/>
          <p:nvPr/>
        </p:nvSpPr>
        <p:spPr>
          <a:xfrm>
            <a:off x="1660848" y="2093531"/>
            <a:ext cx="9106677" cy="369332"/>
          </a:xfrm>
          <a:prstGeom prst="rect">
            <a:avLst/>
          </a:prstGeom>
          <a:noFill/>
        </p:spPr>
        <p:txBody>
          <a:bodyPr wrap="square" rtlCol="0">
            <a:spAutoFit/>
          </a:bodyPr>
          <a:lstStyle/>
          <a:p>
            <a:r>
              <a:rPr lang="en-US" altLang="zh-CN" dirty="0"/>
              <a:t>1</a:t>
            </a:r>
            <a:r>
              <a:rPr lang="zh-CN" altLang="en-US" dirty="0"/>
              <a:t>、新建并启动</a:t>
            </a:r>
          </a:p>
        </p:txBody>
      </p:sp>
      <p:sp>
        <p:nvSpPr>
          <p:cNvPr id="15" name="文本框 14">
            <a:extLst>
              <a:ext uri="{FF2B5EF4-FFF2-40B4-BE49-F238E27FC236}">
                <a16:creationId xmlns:a16="http://schemas.microsoft.com/office/drawing/2014/main" id="{EE7A7F47-FB82-4E51-9E80-F07A356BBE01}"/>
              </a:ext>
            </a:extLst>
          </p:cNvPr>
          <p:cNvSpPr txBox="1"/>
          <p:nvPr/>
        </p:nvSpPr>
        <p:spPr>
          <a:xfrm>
            <a:off x="1758632" y="3651600"/>
            <a:ext cx="8528179" cy="646331"/>
          </a:xfrm>
          <a:prstGeom prst="rect">
            <a:avLst/>
          </a:prstGeom>
          <a:solidFill>
            <a:schemeClr val="tx1"/>
          </a:solidFill>
        </p:spPr>
        <p:txBody>
          <a:bodyPr wrap="square" rtlCol="0">
            <a:spAutoFit/>
          </a:bodyPr>
          <a:lstStyle/>
          <a:p>
            <a:r>
              <a:rPr lang="sv-SE" altLang="zh-CN" dirty="0">
                <a:solidFill>
                  <a:schemeClr val="bg1"/>
                </a:solidFill>
              </a:rPr>
              <a:t>$ sudo docker run -t -i ubuntu:18.04 /bin/bash</a:t>
            </a:r>
          </a:p>
          <a:p>
            <a:r>
              <a:rPr lang="sv-SE" altLang="zh-CN" dirty="0">
                <a:solidFill>
                  <a:schemeClr val="bg1"/>
                </a:solidFill>
              </a:rPr>
              <a:t>root@af8bae53bdd3:/#</a:t>
            </a:r>
            <a:endParaRPr lang="zh-CN" altLang="en-US" dirty="0">
              <a:solidFill>
                <a:schemeClr val="bg1"/>
              </a:solidFill>
            </a:endParaRPr>
          </a:p>
        </p:txBody>
      </p:sp>
      <p:sp>
        <p:nvSpPr>
          <p:cNvPr id="13" name="文本框 12">
            <a:extLst>
              <a:ext uri="{FF2B5EF4-FFF2-40B4-BE49-F238E27FC236}">
                <a16:creationId xmlns:a16="http://schemas.microsoft.com/office/drawing/2014/main" id="{8E8BF9B0-70FC-4C31-89D4-B45EC9E15831}"/>
              </a:ext>
            </a:extLst>
          </p:cNvPr>
          <p:cNvSpPr txBox="1"/>
          <p:nvPr/>
        </p:nvSpPr>
        <p:spPr>
          <a:xfrm>
            <a:off x="1875452" y="4447765"/>
            <a:ext cx="8528179" cy="2246769"/>
          </a:xfrm>
          <a:prstGeom prst="rect">
            <a:avLst/>
          </a:prstGeom>
          <a:noFill/>
        </p:spPr>
        <p:txBody>
          <a:bodyPr wrap="square" rtlCol="0">
            <a:spAutoFit/>
          </a:bodyPr>
          <a:lstStyle/>
          <a:p>
            <a:pPr marL="342900" indent="-342900">
              <a:buClr>
                <a:srgbClr val="FFC000"/>
              </a:buClr>
              <a:buFont typeface="+mj-lt"/>
              <a:buAutoNum type="arabicPeriod"/>
            </a:pPr>
            <a:r>
              <a:rPr lang="zh-CN" altLang="en-US" sz="2000" dirty="0"/>
              <a:t>检查本地是否存在指定的镜像， 不存在就从公有仓库下载</a:t>
            </a:r>
          </a:p>
          <a:p>
            <a:pPr marL="342900" indent="-342900">
              <a:buClr>
                <a:srgbClr val="FFC000"/>
              </a:buClr>
              <a:buFont typeface="+mj-lt"/>
              <a:buAutoNum type="arabicPeriod"/>
            </a:pPr>
            <a:r>
              <a:rPr lang="zh-CN" altLang="en-US" sz="2000" dirty="0"/>
              <a:t>利用镜像创建并启动一个容器</a:t>
            </a:r>
          </a:p>
          <a:p>
            <a:pPr marL="342900" indent="-342900">
              <a:buClr>
                <a:srgbClr val="FFC000"/>
              </a:buClr>
              <a:buFont typeface="+mj-lt"/>
              <a:buAutoNum type="arabicPeriod"/>
            </a:pPr>
            <a:r>
              <a:rPr lang="zh-CN" altLang="en-US" sz="2000" dirty="0"/>
              <a:t>分配一个文件系统， 并在只读的镜像层外面挂载一层可读写层</a:t>
            </a:r>
          </a:p>
          <a:p>
            <a:pPr marL="342900" indent="-342900">
              <a:buClr>
                <a:srgbClr val="FFC000"/>
              </a:buClr>
              <a:buFont typeface="+mj-lt"/>
              <a:buAutoNum type="arabicPeriod"/>
            </a:pPr>
            <a:r>
              <a:rPr lang="zh-CN" altLang="en-US" sz="2000" dirty="0"/>
              <a:t>从宿主主机配置的网桥接口中桥接一个虚拟接口到容器中去</a:t>
            </a:r>
          </a:p>
          <a:p>
            <a:pPr marL="342900" indent="-342900">
              <a:buClr>
                <a:srgbClr val="FFC000"/>
              </a:buClr>
              <a:buFont typeface="+mj-lt"/>
              <a:buAutoNum type="arabicPeriod"/>
            </a:pPr>
            <a:r>
              <a:rPr lang="zh-CN" altLang="en-US" sz="2000" dirty="0"/>
              <a:t>从地址池配置一个 </a:t>
            </a:r>
            <a:r>
              <a:rPr lang="en-US" altLang="zh-CN" sz="2000" dirty="0" err="1"/>
              <a:t>ip</a:t>
            </a:r>
            <a:r>
              <a:rPr lang="en-US" altLang="zh-CN" sz="2000" dirty="0"/>
              <a:t> </a:t>
            </a:r>
            <a:r>
              <a:rPr lang="zh-CN" altLang="en-US" sz="2000" dirty="0"/>
              <a:t>地址给容器</a:t>
            </a:r>
          </a:p>
          <a:p>
            <a:pPr marL="342900" indent="-342900">
              <a:buClr>
                <a:srgbClr val="FFC000"/>
              </a:buClr>
              <a:buFont typeface="+mj-lt"/>
              <a:buAutoNum type="arabicPeriod"/>
            </a:pPr>
            <a:r>
              <a:rPr lang="zh-CN" altLang="en-US" sz="2000" dirty="0"/>
              <a:t>执行用户指定的应用程序</a:t>
            </a:r>
          </a:p>
          <a:p>
            <a:pPr marL="342900" indent="-342900">
              <a:buClr>
                <a:srgbClr val="FFC000"/>
              </a:buClr>
              <a:buFont typeface="+mj-lt"/>
              <a:buAutoNum type="arabicPeriod"/>
            </a:pPr>
            <a:r>
              <a:rPr lang="zh-CN" altLang="en-US" sz="2000" dirty="0"/>
              <a:t>执行完毕后容器被终止</a:t>
            </a:r>
          </a:p>
        </p:txBody>
      </p:sp>
    </p:spTree>
    <p:extLst>
      <p:ext uri="{BB962C8B-B14F-4D97-AF65-F5344CB8AC3E}">
        <p14:creationId xmlns:p14="http://schemas.microsoft.com/office/powerpoint/2010/main" val="61988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891EBF13-70ED-48A1-8FD8-63870DFDBEBD}"/>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9" name="文本框 8">
            <a:extLst>
              <a:ext uri="{FF2B5EF4-FFF2-40B4-BE49-F238E27FC236}">
                <a16:creationId xmlns:a16="http://schemas.microsoft.com/office/drawing/2014/main" id="{E3D7F377-8C30-4ADE-8F40-8DC207F48342}"/>
              </a:ext>
            </a:extLst>
          </p:cNvPr>
          <p:cNvSpPr txBox="1"/>
          <p:nvPr/>
        </p:nvSpPr>
        <p:spPr>
          <a:xfrm>
            <a:off x="696686" y="974276"/>
            <a:ext cx="9106677" cy="369332"/>
          </a:xfrm>
          <a:prstGeom prst="rect">
            <a:avLst/>
          </a:prstGeom>
          <a:noFill/>
        </p:spPr>
        <p:txBody>
          <a:bodyPr wrap="square" rtlCol="0">
            <a:spAutoFit/>
          </a:bodyPr>
          <a:lstStyle/>
          <a:p>
            <a:r>
              <a:rPr lang="zh-CN" altLang="en-US" dirty="0"/>
              <a:t>启动容器</a:t>
            </a:r>
          </a:p>
        </p:txBody>
      </p:sp>
      <p:sp>
        <p:nvSpPr>
          <p:cNvPr id="10" name="文本框 9">
            <a:extLst>
              <a:ext uri="{FF2B5EF4-FFF2-40B4-BE49-F238E27FC236}">
                <a16:creationId xmlns:a16="http://schemas.microsoft.com/office/drawing/2014/main" id="{578F5EA9-F716-4E23-89FD-0A6A394D12A8}"/>
              </a:ext>
            </a:extLst>
          </p:cNvPr>
          <p:cNvSpPr txBox="1"/>
          <p:nvPr/>
        </p:nvSpPr>
        <p:spPr>
          <a:xfrm>
            <a:off x="2076248" y="3105834"/>
            <a:ext cx="8528179" cy="646331"/>
          </a:xfrm>
          <a:prstGeom prst="rect">
            <a:avLst/>
          </a:prstGeom>
          <a:solidFill>
            <a:schemeClr val="accent4">
              <a:lumMod val="40000"/>
              <a:lumOff val="60000"/>
            </a:schemeClr>
          </a:solidFill>
        </p:spPr>
        <p:txBody>
          <a:bodyPr wrap="square" rtlCol="0">
            <a:spAutoFit/>
          </a:bodyPr>
          <a:lstStyle/>
          <a:p>
            <a:r>
              <a:rPr lang="en-US" altLang="zh-CN" dirty="0"/>
              <a:t>$  </a:t>
            </a:r>
            <a:r>
              <a:rPr lang="en-US" altLang="zh-CN" dirty="0" err="1"/>
              <a:t>sudo</a:t>
            </a:r>
            <a:r>
              <a:rPr lang="en-US" altLang="zh-CN" dirty="0"/>
              <a:t> docker start </a:t>
            </a:r>
            <a:r>
              <a:rPr lang="en-US" altLang="zh-CN" dirty="0" err="1"/>
              <a:t>epic_joliot</a:t>
            </a:r>
            <a:endParaRPr lang="en-US" altLang="zh-CN" dirty="0"/>
          </a:p>
          <a:p>
            <a:endParaRPr lang="zh-CN" altLang="en-US" dirty="0"/>
          </a:p>
        </p:txBody>
      </p:sp>
      <p:sp>
        <p:nvSpPr>
          <p:cNvPr id="11" name="文本框 10">
            <a:extLst>
              <a:ext uri="{FF2B5EF4-FFF2-40B4-BE49-F238E27FC236}">
                <a16:creationId xmlns:a16="http://schemas.microsoft.com/office/drawing/2014/main" id="{83146C2D-2FBA-4DB8-AA48-186A7ED6D59A}"/>
              </a:ext>
            </a:extLst>
          </p:cNvPr>
          <p:cNvSpPr txBox="1"/>
          <p:nvPr/>
        </p:nvSpPr>
        <p:spPr>
          <a:xfrm>
            <a:off x="1875452" y="1096010"/>
            <a:ext cx="9106677" cy="369332"/>
          </a:xfrm>
          <a:prstGeom prst="rect">
            <a:avLst/>
          </a:prstGeom>
          <a:noFill/>
        </p:spPr>
        <p:txBody>
          <a:bodyPr wrap="square" rtlCol="0">
            <a:spAutoFit/>
          </a:bodyPr>
          <a:lstStyle/>
          <a:p>
            <a:r>
              <a:rPr lang="en-US" altLang="zh-CN" dirty="0"/>
              <a:t>2</a:t>
            </a:r>
            <a:r>
              <a:rPr lang="zh-CN" altLang="en-US" dirty="0"/>
              <a:t>、直接启动</a:t>
            </a:r>
          </a:p>
        </p:txBody>
      </p:sp>
      <p:sp>
        <p:nvSpPr>
          <p:cNvPr id="12" name="文本框 11">
            <a:extLst>
              <a:ext uri="{FF2B5EF4-FFF2-40B4-BE49-F238E27FC236}">
                <a16:creationId xmlns:a16="http://schemas.microsoft.com/office/drawing/2014/main" id="{4CF66563-9516-4065-A8F7-DBB42C22C337}"/>
              </a:ext>
            </a:extLst>
          </p:cNvPr>
          <p:cNvSpPr txBox="1"/>
          <p:nvPr/>
        </p:nvSpPr>
        <p:spPr>
          <a:xfrm>
            <a:off x="2164700" y="4284662"/>
            <a:ext cx="8528179" cy="1477328"/>
          </a:xfrm>
          <a:prstGeom prst="rect">
            <a:avLst/>
          </a:prstGeom>
          <a:solidFill>
            <a:schemeClr val="tx1"/>
          </a:solidFill>
        </p:spPr>
        <p:txBody>
          <a:bodyPr wrap="square" rtlCol="0">
            <a:spAutoFit/>
          </a:bodyPr>
          <a:lstStyle/>
          <a:p>
            <a:r>
              <a:rPr lang="sv-SE" altLang="zh-CN" dirty="0">
                <a:solidFill>
                  <a:schemeClr val="bg1"/>
                </a:solidFill>
              </a:rPr>
              <a:t># docker attach epic_joliot</a:t>
            </a:r>
          </a:p>
          <a:p>
            <a:r>
              <a:rPr lang="sv-SE" altLang="zh-CN" dirty="0">
                <a:solidFill>
                  <a:schemeClr val="bg1"/>
                </a:solidFill>
              </a:rPr>
              <a:t>root@7529df34bb1c:/# </a:t>
            </a:r>
            <a:r>
              <a:rPr lang="en-US" altLang="zh-CN" dirty="0" err="1">
                <a:solidFill>
                  <a:schemeClr val="bg1"/>
                </a:solidFill>
              </a:rPr>
              <a:t>ps</a:t>
            </a:r>
            <a:endParaRPr lang="en-US" altLang="zh-CN" dirty="0">
              <a:solidFill>
                <a:schemeClr val="bg1"/>
              </a:solidFill>
            </a:endParaRPr>
          </a:p>
          <a:p>
            <a:r>
              <a:rPr lang="en-US" altLang="zh-CN" dirty="0">
                <a:solidFill>
                  <a:schemeClr val="bg1"/>
                </a:solidFill>
              </a:rPr>
              <a:t>  PID TTY          TIME CMD</a:t>
            </a:r>
          </a:p>
          <a:p>
            <a:r>
              <a:rPr lang="en-US" altLang="zh-CN" dirty="0">
                <a:solidFill>
                  <a:schemeClr val="bg1"/>
                </a:solidFill>
              </a:rPr>
              <a:t>    1 pts/0    00:00:00 bash</a:t>
            </a:r>
          </a:p>
          <a:p>
            <a:r>
              <a:rPr lang="en-US" altLang="zh-CN" dirty="0">
                <a:solidFill>
                  <a:schemeClr val="bg1"/>
                </a:solidFill>
              </a:rPr>
              <a:t>   12 pts/0    00:00:00 </a:t>
            </a:r>
            <a:r>
              <a:rPr lang="en-US" altLang="zh-CN" dirty="0" err="1">
                <a:solidFill>
                  <a:schemeClr val="bg1"/>
                </a:solidFill>
              </a:rPr>
              <a:t>ps</a:t>
            </a:r>
            <a:endParaRPr lang="zh-CN" altLang="en-US" dirty="0">
              <a:solidFill>
                <a:schemeClr val="bg1"/>
              </a:solidFill>
            </a:endParaRPr>
          </a:p>
        </p:txBody>
      </p:sp>
      <p:sp>
        <p:nvSpPr>
          <p:cNvPr id="2" name="文本框 1">
            <a:extLst>
              <a:ext uri="{FF2B5EF4-FFF2-40B4-BE49-F238E27FC236}">
                <a16:creationId xmlns:a16="http://schemas.microsoft.com/office/drawing/2014/main" id="{9C67B22E-0F52-4B17-976A-585CA3773308}"/>
              </a:ext>
            </a:extLst>
          </p:cNvPr>
          <p:cNvSpPr txBox="1"/>
          <p:nvPr/>
        </p:nvSpPr>
        <p:spPr>
          <a:xfrm>
            <a:off x="1982568" y="1823923"/>
            <a:ext cx="8999561" cy="923330"/>
          </a:xfrm>
          <a:prstGeom prst="rect">
            <a:avLst/>
          </a:prstGeom>
          <a:noFill/>
        </p:spPr>
        <p:txBody>
          <a:bodyPr wrap="square" rtlCol="0">
            <a:spAutoFit/>
          </a:bodyPr>
          <a:lstStyle/>
          <a:p>
            <a:r>
              <a:rPr lang="zh-CN" altLang="en-US" dirty="0"/>
              <a:t>可以利用 </a:t>
            </a:r>
            <a:r>
              <a:rPr lang="en-US" altLang="zh-CN" dirty="0"/>
              <a:t>docker start </a:t>
            </a:r>
            <a:r>
              <a:rPr lang="zh-CN" altLang="en-US" dirty="0"/>
              <a:t>命令， 直接将一个已经终止的容器启动运行。 容器的核心为所执行的应用程序， 所需要的资源都是应用程序运行所必需的。 除此之外， 并没有其它的资 源。 可以在伪终端中利用 </a:t>
            </a:r>
            <a:r>
              <a:rPr lang="en-US" altLang="zh-CN" dirty="0" err="1"/>
              <a:t>ps</a:t>
            </a:r>
            <a:r>
              <a:rPr lang="en-US" altLang="zh-CN" dirty="0"/>
              <a:t> </a:t>
            </a:r>
            <a:r>
              <a:rPr lang="zh-CN" altLang="en-US" dirty="0"/>
              <a:t>或 </a:t>
            </a:r>
            <a:r>
              <a:rPr lang="en-US" altLang="zh-CN" dirty="0"/>
              <a:t>top </a:t>
            </a:r>
            <a:r>
              <a:rPr lang="zh-CN" altLang="en-US" dirty="0"/>
              <a:t>来查看进程信息。</a:t>
            </a:r>
          </a:p>
        </p:txBody>
      </p:sp>
    </p:spTree>
    <p:extLst>
      <p:ext uri="{BB962C8B-B14F-4D97-AF65-F5344CB8AC3E}">
        <p14:creationId xmlns:p14="http://schemas.microsoft.com/office/powerpoint/2010/main" val="494244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891EBF13-70ED-48A1-8FD8-63870DFDBEBD}"/>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守护态运行</a:t>
            </a:r>
          </a:p>
        </p:txBody>
      </p:sp>
      <p:sp>
        <p:nvSpPr>
          <p:cNvPr id="8" name="文本框 7">
            <a:extLst>
              <a:ext uri="{FF2B5EF4-FFF2-40B4-BE49-F238E27FC236}">
                <a16:creationId xmlns:a16="http://schemas.microsoft.com/office/drawing/2014/main" id="{0E19CEDE-B1D2-4519-99C9-324B4E2A5059}"/>
              </a:ext>
            </a:extLst>
          </p:cNvPr>
          <p:cNvSpPr txBox="1"/>
          <p:nvPr/>
        </p:nvSpPr>
        <p:spPr>
          <a:xfrm>
            <a:off x="1758632" y="1457694"/>
            <a:ext cx="9479903" cy="646331"/>
          </a:xfrm>
          <a:prstGeom prst="rect">
            <a:avLst/>
          </a:prstGeom>
          <a:noFill/>
        </p:spPr>
        <p:txBody>
          <a:bodyPr wrap="square" rtlCol="0">
            <a:spAutoFit/>
          </a:bodyPr>
          <a:lstStyle/>
          <a:p>
            <a:r>
              <a:rPr lang="zh-CN" altLang="en-US" dirty="0"/>
              <a:t>更多的时候， 需要让 </a:t>
            </a:r>
            <a:r>
              <a:rPr lang="en-US" altLang="zh-CN" dirty="0"/>
              <a:t>Docker </a:t>
            </a:r>
            <a:r>
              <a:rPr lang="zh-CN" altLang="en-US" dirty="0"/>
              <a:t>容器在后台以守护态（</a:t>
            </a:r>
            <a:r>
              <a:rPr lang="en-US" altLang="zh-CN" dirty="0" err="1"/>
              <a:t>Daemonized</a:t>
            </a:r>
            <a:r>
              <a:rPr lang="zh-CN" altLang="en-US" dirty="0"/>
              <a:t>） 形式运行。 此时， 可以通过添加 </a:t>
            </a:r>
            <a:r>
              <a:rPr lang="en-US" altLang="zh-CN" dirty="0"/>
              <a:t>-d </a:t>
            </a:r>
            <a:r>
              <a:rPr lang="zh-CN" altLang="en-US" dirty="0"/>
              <a:t>参 数来实现。</a:t>
            </a:r>
          </a:p>
        </p:txBody>
      </p:sp>
      <p:sp>
        <p:nvSpPr>
          <p:cNvPr id="9" name="文本框 8">
            <a:extLst>
              <a:ext uri="{FF2B5EF4-FFF2-40B4-BE49-F238E27FC236}">
                <a16:creationId xmlns:a16="http://schemas.microsoft.com/office/drawing/2014/main" id="{843A3DAF-9B29-438F-9D75-4C4A6D933B12}"/>
              </a:ext>
            </a:extLst>
          </p:cNvPr>
          <p:cNvSpPr txBox="1"/>
          <p:nvPr/>
        </p:nvSpPr>
        <p:spPr>
          <a:xfrm>
            <a:off x="1875452" y="2164602"/>
            <a:ext cx="8546841" cy="2308324"/>
          </a:xfrm>
          <a:prstGeom prst="rect">
            <a:avLst/>
          </a:prstGeom>
          <a:solidFill>
            <a:schemeClr val="accent1">
              <a:lumMod val="40000"/>
              <a:lumOff val="60000"/>
            </a:schemeClr>
          </a:solidFill>
        </p:spPr>
        <p:txBody>
          <a:bodyPr wrap="square" rtlCol="0">
            <a:spAutoFit/>
          </a:bodyPr>
          <a:lstStyle/>
          <a:p>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run -d ubuntu:18.04 /bin/</a:t>
            </a:r>
            <a:r>
              <a:rPr lang="en-US" altLang="zh-CN" dirty="0" err="1">
                <a:latin typeface="Calibri" panose="020F0502020204030204" pitchFamily="34" charset="0"/>
                <a:cs typeface="Calibri" panose="020F0502020204030204" pitchFamily="34" charset="0"/>
              </a:rPr>
              <a:t>sh</a:t>
            </a:r>
            <a:r>
              <a:rPr lang="en-US" altLang="zh-CN" dirty="0">
                <a:latin typeface="Calibri" panose="020F0502020204030204" pitchFamily="34" charset="0"/>
                <a:cs typeface="Calibri" panose="020F0502020204030204" pitchFamily="34" charset="0"/>
              </a:rPr>
              <a:t> -c "while true; do echo hello world; sleep 1; done"</a:t>
            </a:r>
          </a:p>
          <a:p>
            <a:r>
              <a:rPr lang="en-US" altLang="zh-CN" dirty="0">
                <a:latin typeface="Calibri" panose="020F0502020204030204" pitchFamily="34" charset="0"/>
                <a:cs typeface="Calibri" panose="020F0502020204030204" pitchFamily="34" charset="0"/>
              </a:rPr>
              <a:t>D669467d14e642be690f1ad0933c37bce7299717585197d5d0a668009f391e84</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a:t>
            </a:r>
            <a:r>
              <a:rPr lang="en-US" altLang="zh-CN" dirty="0" err="1">
                <a:latin typeface="Calibri" panose="020F0502020204030204" pitchFamily="34" charset="0"/>
                <a:cs typeface="Calibri" panose="020F0502020204030204" pitchFamily="34" charset="0"/>
              </a:rPr>
              <a:t>ps</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CONTAINER ID IMAGE COMMAND CREATED STATUS PORTS NAMES</a:t>
            </a:r>
          </a:p>
          <a:p>
            <a:r>
              <a:rPr lang="en-US" altLang="zh-CN" dirty="0">
                <a:latin typeface="Calibri" panose="020F0502020204030204" pitchFamily="34" charset="0"/>
                <a:cs typeface="Calibri" panose="020F0502020204030204" pitchFamily="34" charset="0"/>
              </a:rPr>
              <a:t>d669467d14e6 ubuntu:18.04 "/bin/</a:t>
            </a:r>
            <a:r>
              <a:rPr lang="en-US" altLang="zh-CN" dirty="0" err="1">
                <a:latin typeface="Calibri" panose="020F0502020204030204" pitchFamily="34" charset="0"/>
                <a:cs typeface="Calibri" panose="020F0502020204030204" pitchFamily="34" charset="0"/>
              </a:rPr>
              <a:t>sh</a:t>
            </a:r>
            <a:r>
              <a:rPr lang="en-US" altLang="zh-CN" dirty="0">
                <a:latin typeface="Calibri" panose="020F0502020204030204" pitchFamily="34" charset="0"/>
                <a:cs typeface="Calibri" panose="020F0502020204030204" pitchFamily="34" charset="0"/>
              </a:rPr>
              <a:t> -c 'while t…" 18 seconds ago Up 17 seconds  </a:t>
            </a:r>
            <a:r>
              <a:rPr lang="en-US" altLang="zh-CN" dirty="0" err="1">
                <a:latin typeface="Calibri" panose="020F0502020204030204" pitchFamily="34" charset="0"/>
                <a:cs typeface="Calibri" panose="020F0502020204030204" pitchFamily="34" charset="0"/>
              </a:rPr>
              <a:t>peaceful_goldstine</a:t>
            </a:r>
            <a:endParaRPr lang="zh-CN" altLang="en-US"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9AB8B92C-6179-4969-AA25-6B3F1652CBA1}"/>
              </a:ext>
            </a:extLst>
          </p:cNvPr>
          <p:cNvSpPr txBox="1"/>
          <p:nvPr/>
        </p:nvSpPr>
        <p:spPr>
          <a:xfrm>
            <a:off x="1875452" y="4629461"/>
            <a:ext cx="9479903" cy="369332"/>
          </a:xfrm>
          <a:prstGeom prst="rect">
            <a:avLst/>
          </a:prstGeom>
          <a:noFill/>
        </p:spPr>
        <p:txBody>
          <a:bodyPr wrap="square" rtlCol="0">
            <a:spAutoFit/>
          </a:bodyPr>
          <a:lstStyle/>
          <a:p>
            <a:r>
              <a:rPr lang="zh-CN" altLang="en-US" dirty="0"/>
              <a:t>要获取容器的输出信息， 可以通过 </a:t>
            </a:r>
            <a:r>
              <a:rPr lang="en-US" altLang="zh-CN" dirty="0"/>
              <a:t>docker logs </a:t>
            </a:r>
            <a:r>
              <a:rPr lang="zh-CN" altLang="en-US" dirty="0"/>
              <a:t>命令</a:t>
            </a:r>
          </a:p>
        </p:txBody>
      </p:sp>
      <p:sp>
        <p:nvSpPr>
          <p:cNvPr id="11" name="文本框 10">
            <a:extLst>
              <a:ext uri="{FF2B5EF4-FFF2-40B4-BE49-F238E27FC236}">
                <a16:creationId xmlns:a16="http://schemas.microsoft.com/office/drawing/2014/main" id="{5D60A23D-4289-4E00-8D80-798E3913AE29}"/>
              </a:ext>
            </a:extLst>
          </p:cNvPr>
          <p:cNvSpPr txBox="1"/>
          <p:nvPr/>
        </p:nvSpPr>
        <p:spPr>
          <a:xfrm>
            <a:off x="1875452" y="5027109"/>
            <a:ext cx="8546841" cy="1477328"/>
          </a:xfrm>
          <a:prstGeom prst="rect">
            <a:avLst/>
          </a:prstGeom>
          <a:solidFill>
            <a:schemeClr val="accent4">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logs </a:t>
            </a:r>
            <a:r>
              <a:rPr lang="en-US" altLang="zh-CN" dirty="0" err="1">
                <a:latin typeface="Calibri" panose="020F0502020204030204" pitchFamily="34" charset="0"/>
                <a:cs typeface="Calibri" panose="020F0502020204030204" pitchFamily="34" charset="0"/>
              </a:rPr>
              <a:t>peaceful_goldstine</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hello world</a:t>
            </a:r>
          </a:p>
          <a:p>
            <a:r>
              <a:rPr lang="en-US" altLang="zh-CN" dirty="0">
                <a:latin typeface="Calibri" panose="020F0502020204030204" pitchFamily="34" charset="0"/>
                <a:cs typeface="Calibri" panose="020F0502020204030204" pitchFamily="34" charset="0"/>
              </a:rPr>
              <a:t>hello world</a:t>
            </a:r>
          </a:p>
          <a:p>
            <a:r>
              <a:rPr lang="en-US" altLang="zh-CN" dirty="0">
                <a:latin typeface="Calibri" panose="020F0502020204030204" pitchFamily="34" charset="0"/>
                <a:cs typeface="Calibri" panose="020F0502020204030204" pitchFamily="34" charset="0"/>
              </a:rPr>
              <a:t>hello world</a:t>
            </a:r>
          </a:p>
          <a:p>
            <a:r>
              <a:rPr lang="en-US" altLang="zh-CN" dirty="0">
                <a:latin typeface="Calibri" panose="020F0502020204030204" pitchFamily="34" charset="0"/>
                <a:cs typeface="Calibri" panose="020F0502020204030204" pitchFamily="34" charset="0"/>
              </a:rPr>
              <a:t>. .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5173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891EBF13-70ED-48A1-8FD8-63870DFDBEBD}"/>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终止容器</a:t>
            </a:r>
          </a:p>
        </p:txBody>
      </p:sp>
      <p:sp>
        <p:nvSpPr>
          <p:cNvPr id="8" name="文本框 7">
            <a:extLst>
              <a:ext uri="{FF2B5EF4-FFF2-40B4-BE49-F238E27FC236}">
                <a16:creationId xmlns:a16="http://schemas.microsoft.com/office/drawing/2014/main" id="{0E19CEDE-B1D2-4519-99C9-324B4E2A5059}"/>
              </a:ext>
            </a:extLst>
          </p:cNvPr>
          <p:cNvSpPr txBox="1"/>
          <p:nvPr/>
        </p:nvSpPr>
        <p:spPr>
          <a:xfrm>
            <a:off x="1758632" y="1158942"/>
            <a:ext cx="9479903" cy="1200329"/>
          </a:xfrm>
          <a:prstGeom prst="rect">
            <a:avLst/>
          </a:prstGeom>
          <a:noFill/>
        </p:spPr>
        <p:txBody>
          <a:bodyPr wrap="square" rtlCol="0">
            <a:spAutoFit/>
          </a:bodyPr>
          <a:lstStyle/>
          <a:p>
            <a:r>
              <a:rPr lang="zh-CN" altLang="en-US" dirty="0"/>
              <a:t>可以使用 </a:t>
            </a:r>
            <a:r>
              <a:rPr lang="en-US" altLang="zh-CN" dirty="0"/>
              <a:t>docker stop </a:t>
            </a:r>
            <a:r>
              <a:rPr lang="zh-CN" altLang="en-US" dirty="0"/>
              <a:t>来终止一个运行中的容器。 此外， 当</a:t>
            </a:r>
            <a:r>
              <a:rPr lang="en-US" altLang="zh-CN" dirty="0"/>
              <a:t>Docker</a:t>
            </a:r>
            <a:r>
              <a:rPr lang="zh-CN" altLang="en-US" dirty="0"/>
              <a:t>容器中指定的应用终结时， 容器也自动终止。 例如对于上一章节中只启动了一个终端的容 器， 用户通过 </a:t>
            </a:r>
            <a:r>
              <a:rPr lang="en-US" altLang="zh-CN" dirty="0"/>
              <a:t>exit </a:t>
            </a:r>
            <a:r>
              <a:rPr lang="zh-CN" altLang="en-US" dirty="0"/>
              <a:t>命令或 </a:t>
            </a:r>
            <a:r>
              <a:rPr lang="en-US" altLang="zh-CN" dirty="0" err="1"/>
              <a:t>Ctrl+d</a:t>
            </a:r>
            <a:r>
              <a:rPr lang="en-US" altLang="zh-CN" dirty="0"/>
              <a:t> </a:t>
            </a:r>
            <a:r>
              <a:rPr lang="zh-CN" altLang="en-US" dirty="0"/>
              <a:t>来退出终端时， 所创建的容器立刻终止。 终止状态的容器可以用 </a:t>
            </a:r>
            <a:r>
              <a:rPr lang="en-US" altLang="zh-CN" dirty="0"/>
              <a:t>docker </a:t>
            </a:r>
            <a:r>
              <a:rPr lang="en-US" altLang="zh-CN" dirty="0" err="1"/>
              <a:t>ps</a:t>
            </a:r>
            <a:r>
              <a:rPr lang="en-US" altLang="zh-CN" dirty="0"/>
              <a:t> -a </a:t>
            </a:r>
            <a:r>
              <a:rPr lang="zh-CN" altLang="en-US" dirty="0"/>
              <a:t>命令看到。 例如 </a:t>
            </a:r>
          </a:p>
        </p:txBody>
      </p:sp>
      <p:sp>
        <p:nvSpPr>
          <p:cNvPr id="9" name="文本框 8">
            <a:extLst>
              <a:ext uri="{FF2B5EF4-FFF2-40B4-BE49-F238E27FC236}">
                <a16:creationId xmlns:a16="http://schemas.microsoft.com/office/drawing/2014/main" id="{77E7B09A-E3A9-434F-B490-9B2C1189E8E3}"/>
              </a:ext>
            </a:extLst>
          </p:cNvPr>
          <p:cNvSpPr txBox="1"/>
          <p:nvPr/>
        </p:nvSpPr>
        <p:spPr>
          <a:xfrm>
            <a:off x="1875452" y="2649303"/>
            <a:ext cx="8546841" cy="1200329"/>
          </a:xfrm>
          <a:prstGeom prst="rect">
            <a:avLst/>
          </a:prstGeom>
          <a:solidFill>
            <a:schemeClr val="accent6">
              <a:lumMod val="40000"/>
              <a:lumOff val="60000"/>
            </a:schemeClr>
          </a:solidFill>
        </p:spPr>
        <p:txBody>
          <a:bodyPr wrap="square" rtlCol="0">
            <a:spAutoFit/>
          </a:bodyPr>
          <a:lstStyle/>
          <a:p>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a:t>
            </a:r>
            <a:r>
              <a:rPr lang="en-US" altLang="zh-CN" dirty="0" err="1">
                <a:latin typeface="Calibri" panose="020F0502020204030204" pitchFamily="34" charset="0"/>
                <a:cs typeface="Calibri" panose="020F0502020204030204" pitchFamily="34" charset="0"/>
              </a:rPr>
              <a:t>ps</a:t>
            </a:r>
            <a:r>
              <a:rPr lang="en-US" altLang="zh-CN" dirty="0">
                <a:latin typeface="Calibri" panose="020F0502020204030204" pitchFamily="34" charset="0"/>
                <a:cs typeface="Calibri" panose="020F0502020204030204" pitchFamily="34" charset="0"/>
              </a:rPr>
              <a:t> -a</a:t>
            </a:r>
          </a:p>
          <a:p>
            <a:r>
              <a:rPr lang="en-US" altLang="zh-CN" dirty="0">
                <a:latin typeface="Calibri" panose="020F0502020204030204" pitchFamily="34" charset="0"/>
                <a:cs typeface="Calibri" panose="020F0502020204030204" pitchFamily="34" charset="0"/>
              </a:rPr>
              <a:t>CONTAINER ID IMAGE COMMAND CREATED STATUS</a:t>
            </a:r>
          </a:p>
          <a:p>
            <a:r>
              <a:rPr lang="en-US" altLang="zh-CN" dirty="0">
                <a:latin typeface="Calibri" panose="020F0502020204030204" pitchFamily="34" charset="0"/>
                <a:cs typeface="Calibri" panose="020F0502020204030204" pitchFamily="34" charset="0"/>
              </a:rPr>
              <a:t>d669467d14e6        ubuntu:18.04         "/bin/</a:t>
            </a:r>
            <a:r>
              <a:rPr lang="en-US" altLang="zh-CN" dirty="0" err="1">
                <a:latin typeface="Calibri" panose="020F0502020204030204" pitchFamily="34" charset="0"/>
                <a:cs typeface="Calibri" panose="020F0502020204030204" pitchFamily="34" charset="0"/>
              </a:rPr>
              <a:t>sh</a:t>
            </a:r>
            <a:r>
              <a:rPr lang="en-US" altLang="zh-CN" dirty="0">
                <a:latin typeface="Calibri" panose="020F0502020204030204" pitchFamily="34" charset="0"/>
                <a:cs typeface="Calibri" panose="020F0502020204030204" pitchFamily="34" charset="0"/>
              </a:rPr>
              <a:t> -c 'while t…"   2 minutes ago       Up 2 minutes                                    </a:t>
            </a:r>
            <a:r>
              <a:rPr lang="en-US" altLang="zh-CN" dirty="0" err="1">
                <a:latin typeface="Calibri" panose="020F0502020204030204" pitchFamily="34" charset="0"/>
                <a:cs typeface="Calibri" panose="020F0502020204030204" pitchFamily="34" charset="0"/>
              </a:rPr>
              <a:t>peaceful_goldstine</a:t>
            </a:r>
            <a:endParaRPr lang="zh-CN" altLang="en-US"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23B809BE-AD4C-4556-8789-6A4AB74E2CBD}"/>
              </a:ext>
            </a:extLst>
          </p:cNvPr>
          <p:cNvSpPr txBox="1"/>
          <p:nvPr/>
        </p:nvSpPr>
        <p:spPr>
          <a:xfrm>
            <a:off x="1875452" y="4040815"/>
            <a:ext cx="9479903" cy="923330"/>
          </a:xfrm>
          <a:prstGeom prst="rect">
            <a:avLst/>
          </a:prstGeom>
          <a:noFill/>
        </p:spPr>
        <p:txBody>
          <a:bodyPr wrap="square" rtlCol="0">
            <a:spAutoFit/>
          </a:bodyPr>
          <a:lstStyle/>
          <a:p>
            <a:r>
              <a:rPr lang="zh-CN" altLang="en-US" dirty="0"/>
              <a:t>处于终止状态的容器， 可以通过 </a:t>
            </a:r>
            <a:r>
              <a:rPr lang="en-US" altLang="zh-CN" dirty="0"/>
              <a:t>docker start </a:t>
            </a:r>
            <a:r>
              <a:rPr lang="zh-CN" altLang="en-US" dirty="0"/>
              <a:t>命令来重新启动。</a:t>
            </a:r>
          </a:p>
          <a:p>
            <a:endParaRPr lang="zh-CN" altLang="en-US" dirty="0"/>
          </a:p>
          <a:p>
            <a:r>
              <a:rPr lang="zh-CN" altLang="en-US" dirty="0"/>
              <a:t>此外， </a:t>
            </a:r>
            <a:r>
              <a:rPr lang="en-US" altLang="zh-CN" dirty="0"/>
              <a:t>docker restart </a:t>
            </a:r>
            <a:r>
              <a:rPr lang="zh-CN" altLang="en-US" dirty="0"/>
              <a:t>命令会将一个运行态的容器终止， 然后再重新启动它。</a:t>
            </a:r>
          </a:p>
        </p:txBody>
      </p:sp>
      <p:sp>
        <p:nvSpPr>
          <p:cNvPr id="11" name="文本框 10">
            <a:extLst>
              <a:ext uri="{FF2B5EF4-FFF2-40B4-BE49-F238E27FC236}">
                <a16:creationId xmlns:a16="http://schemas.microsoft.com/office/drawing/2014/main" id="{74795DD3-1E82-4732-ACE7-7E7B69E4AF85}"/>
              </a:ext>
            </a:extLst>
          </p:cNvPr>
          <p:cNvSpPr txBox="1"/>
          <p:nvPr/>
        </p:nvSpPr>
        <p:spPr>
          <a:xfrm>
            <a:off x="1875452" y="5330064"/>
            <a:ext cx="8546841" cy="369332"/>
          </a:xfrm>
          <a:prstGeom prst="rect">
            <a:avLst/>
          </a:prstGeom>
          <a:solidFill>
            <a:schemeClr val="accent4">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stop </a:t>
            </a:r>
            <a:r>
              <a:rPr lang="en-US" altLang="zh-CN" dirty="0" err="1">
                <a:latin typeface="Calibri" panose="020F0502020204030204" pitchFamily="34" charset="0"/>
                <a:cs typeface="Calibri" panose="020F0502020204030204" pitchFamily="34" charset="0"/>
              </a:rPr>
              <a:t>peaceful_goldstine</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665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AFA3706-F21F-4F16-AE67-4ED7D82F3480}"/>
              </a:ext>
            </a:extLst>
          </p:cNvPr>
          <p:cNvSpPr>
            <a:spLocks noGrp="1" noChangeArrowheads="1"/>
          </p:cNvSpPr>
          <p:nvPr/>
        </p:nvSpPr>
        <p:spPr bwMode="auto">
          <a:xfrm>
            <a:off x="313690" y="836443"/>
            <a:ext cx="3287926" cy="66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pPr eaLnBrk="1" hangingPunct="1"/>
            <a:r>
              <a:rPr lang="zh-CN" altLang="en-US" dirty="0">
                <a:solidFill>
                  <a:schemeClr val="tx1">
                    <a:lumMod val="85000"/>
                    <a:lumOff val="15000"/>
                  </a:schemeClr>
                </a:solidFill>
              </a:rPr>
              <a:t>什么是</a:t>
            </a:r>
            <a:r>
              <a:rPr lang="en-US" altLang="zh-CN" dirty="0">
                <a:solidFill>
                  <a:schemeClr val="tx1">
                    <a:lumMod val="85000"/>
                    <a:lumOff val="15000"/>
                  </a:schemeClr>
                </a:solidFill>
                <a:latin typeface="Calibri" panose="020F0502020204030204" pitchFamily="34" charset="0"/>
                <a:cs typeface="Calibri" panose="020F0502020204030204" pitchFamily="34" charset="0"/>
              </a:rPr>
              <a:t>Docker</a:t>
            </a:r>
            <a:endParaRPr lang="zh-CN" altLang="en-US"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BD4B9D74-1304-4E27-B482-17DE4C6A98E2}"/>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AC3BA3A1-C7B6-4B1D-986C-35D6B27D8220}"/>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826B1654-6E7F-43F7-BAE3-D5A8BB4D216E}"/>
              </a:ext>
            </a:extLst>
          </p:cNvPr>
          <p:cNvSpPr txBox="1"/>
          <p:nvPr/>
        </p:nvSpPr>
        <p:spPr>
          <a:xfrm>
            <a:off x="660672" y="1641932"/>
            <a:ext cx="10655560" cy="452431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Docker </a:t>
            </a:r>
            <a:r>
              <a:rPr lang="zh-CN" altLang="en-US" sz="2400" dirty="0">
                <a:latin typeface="Calibri" panose="020F0502020204030204" pitchFamily="34" charset="0"/>
                <a:cs typeface="Calibri" panose="020F0502020204030204" pitchFamily="34" charset="0"/>
              </a:rPr>
              <a:t>是一个开源项目， 诞生于 </a:t>
            </a:r>
            <a:r>
              <a:rPr lang="en-US" altLang="zh-CN" sz="2400" dirty="0">
                <a:latin typeface="Calibri" panose="020F0502020204030204" pitchFamily="34" charset="0"/>
                <a:cs typeface="Calibri" panose="020F0502020204030204" pitchFamily="34" charset="0"/>
              </a:rPr>
              <a:t>2013 </a:t>
            </a:r>
            <a:r>
              <a:rPr lang="zh-CN" altLang="en-US" sz="2400" dirty="0">
                <a:latin typeface="Calibri" panose="020F0502020204030204" pitchFamily="34" charset="0"/>
                <a:cs typeface="Calibri" panose="020F0502020204030204" pitchFamily="34" charset="0"/>
              </a:rPr>
              <a:t>年初， 最初是 </a:t>
            </a:r>
            <a:r>
              <a:rPr lang="en-US" altLang="zh-CN" sz="2400" dirty="0" err="1">
                <a:latin typeface="Calibri" panose="020F0502020204030204" pitchFamily="34" charset="0"/>
                <a:cs typeface="Calibri" panose="020F0502020204030204" pitchFamily="34" charset="0"/>
              </a:rPr>
              <a:t>dotCloud</a:t>
            </a:r>
            <a:r>
              <a:rPr lang="en-US" altLang="zh-CN" sz="2400" dirty="0">
                <a:latin typeface="Calibri" panose="020F0502020204030204" pitchFamily="34" charset="0"/>
                <a:cs typeface="Calibri" panose="020F0502020204030204" pitchFamily="34" charset="0"/>
              </a:rPr>
              <a:t> </a:t>
            </a:r>
            <a:r>
              <a:rPr lang="zh-CN" altLang="en-US" sz="2400" dirty="0">
                <a:latin typeface="Calibri" panose="020F0502020204030204" pitchFamily="34" charset="0"/>
                <a:cs typeface="Calibri" panose="020F0502020204030204" pitchFamily="34" charset="0"/>
              </a:rPr>
              <a:t>公司内部的一个业余项目。 它基于 </a:t>
            </a:r>
            <a:r>
              <a:rPr lang="en-US" altLang="zh-CN" sz="2400" dirty="0">
                <a:latin typeface="Calibri" panose="020F0502020204030204" pitchFamily="34" charset="0"/>
                <a:cs typeface="Calibri" panose="020F0502020204030204" pitchFamily="34" charset="0"/>
              </a:rPr>
              <a:t>Google</a:t>
            </a:r>
            <a:r>
              <a:rPr lang="zh-CN" altLang="en-US" sz="2400" dirty="0">
                <a:latin typeface="Calibri" panose="020F0502020204030204" pitchFamily="34" charset="0"/>
                <a:cs typeface="Calibri" panose="020F0502020204030204" pitchFamily="34" charset="0"/>
              </a:rPr>
              <a:t>公司推出的 </a:t>
            </a:r>
            <a:r>
              <a:rPr lang="en-US" altLang="zh-CN" sz="2400" dirty="0">
                <a:latin typeface="Calibri" panose="020F0502020204030204" pitchFamily="34" charset="0"/>
                <a:cs typeface="Calibri" panose="020F0502020204030204" pitchFamily="34" charset="0"/>
              </a:rPr>
              <a:t>Go </a:t>
            </a:r>
            <a:r>
              <a:rPr lang="zh-CN" altLang="en-US" sz="2400" dirty="0">
                <a:latin typeface="Calibri" panose="020F0502020204030204" pitchFamily="34" charset="0"/>
                <a:cs typeface="Calibri" panose="020F0502020204030204" pitchFamily="34" charset="0"/>
              </a:rPr>
              <a:t>语言实现。 项目后来加入了 </a:t>
            </a:r>
            <a:r>
              <a:rPr lang="en-US" altLang="zh-CN" sz="2400" dirty="0">
                <a:latin typeface="Calibri" panose="020F0502020204030204" pitchFamily="34" charset="0"/>
                <a:cs typeface="Calibri" panose="020F0502020204030204" pitchFamily="34" charset="0"/>
              </a:rPr>
              <a:t>Linux </a:t>
            </a:r>
            <a:r>
              <a:rPr lang="zh-CN" altLang="en-US" sz="2400" dirty="0">
                <a:latin typeface="Calibri" panose="020F0502020204030204" pitchFamily="34" charset="0"/>
                <a:cs typeface="Calibri" panose="020F0502020204030204" pitchFamily="34" charset="0"/>
              </a:rPr>
              <a:t>基金会， 遵从了 </a:t>
            </a:r>
            <a:r>
              <a:rPr lang="en-US" altLang="zh-CN" sz="2400" dirty="0">
                <a:latin typeface="Calibri" panose="020F0502020204030204" pitchFamily="34" charset="0"/>
                <a:cs typeface="Calibri" panose="020F0502020204030204" pitchFamily="34" charset="0"/>
              </a:rPr>
              <a:t>Apache 2.0 </a:t>
            </a:r>
            <a:r>
              <a:rPr lang="zh-CN" altLang="en-US" sz="2400" dirty="0">
                <a:latin typeface="Calibri" panose="020F0502020204030204" pitchFamily="34" charset="0"/>
                <a:cs typeface="Calibri" panose="020F0502020204030204" pitchFamily="34" charset="0"/>
              </a:rPr>
              <a:t>协议， 项目代码在 </a:t>
            </a:r>
            <a:r>
              <a:rPr lang="en-US" altLang="zh-CN" sz="2400" dirty="0">
                <a:latin typeface="Calibri" panose="020F0502020204030204" pitchFamily="34" charset="0"/>
                <a:cs typeface="Calibri" panose="020F0502020204030204" pitchFamily="34" charset="0"/>
              </a:rPr>
              <a:t>GitHub</a:t>
            </a:r>
            <a:r>
              <a:rPr lang="zh-CN" altLang="en-US" sz="2400" dirty="0">
                <a:latin typeface="Calibri" panose="020F0502020204030204" pitchFamily="34" charset="0"/>
                <a:cs typeface="Calibri" panose="020F0502020204030204" pitchFamily="34" charset="0"/>
              </a:rPr>
              <a:t>上进行维护。</a:t>
            </a:r>
          </a:p>
          <a:p>
            <a:r>
              <a:rPr lang="en-US" altLang="zh-CN" sz="2400" dirty="0">
                <a:latin typeface="Calibri" panose="020F0502020204030204" pitchFamily="34" charset="0"/>
                <a:cs typeface="Calibri" panose="020F0502020204030204" pitchFamily="34" charset="0"/>
              </a:rPr>
              <a:t>        Docker </a:t>
            </a:r>
            <a:r>
              <a:rPr lang="zh-CN" altLang="en-US" sz="2400" dirty="0">
                <a:latin typeface="Calibri" panose="020F0502020204030204" pitchFamily="34" charset="0"/>
                <a:cs typeface="Calibri" panose="020F0502020204030204" pitchFamily="34" charset="0"/>
              </a:rPr>
              <a:t>自开源后受到广泛的关注和讨论， 以至于 </a:t>
            </a:r>
            <a:r>
              <a:rPr lang="en-US" altLang="zh-CN" sz="2400" dirty="0" err="1">
                <a:latin typeface="Calibri" panose="020F0502020204030204" pitchFamily="34" charset="0"/>
                <a:cs typeface="Calibri" panose="020F0502020204030204" pitchFamily="34" charset="0"/>
              </a:rPr>
              <a:t>dotCloud</a:t>
            </a:r>
            <a:r>
              <a:rPr lang="en-US" altLang="zh-CN" sz="2400" dirty="0">
                <a:latin typeface="Calibri" panose="020F0502020204030204" pitchFamily="34" charset="0"/>
                <a:cs typeface="Calibri" panose="020F0502020204030204" pitchFamily="34" charset="0"/>
              </a:rPr>
              <a:t> </a:t>
            </a:r>
            <a:r>
              <a:rPr lang="zh-CN" altLang="en-US" sz="2400" dirty="0">
                <a:latin typeface="Calibri" panose="020F0502020204030204" pitchFamily="34" charset="0"/>
                <a:cs typeface="Calibri" panose="020F0502020204030204" pitchFamily="34" charset="0"/>
              </a:rPr>
              <a:t>公司后来都改名为 </a:t>
            </a:r>
            <a:r>
              <a:rPr lang="en-US" altLang="zh-CN" sz="2400" dirty="0">
                <a:latin typeface="Calibri" panose="020F0502020204030204" pitchFamily="34" charset="0"/>
                <a:cs typeface="Calibri" panose="020F0502020204030204" pitchFamily="34" charset="0"/>
              </a:rPr>
              <a:t>Docker Inc</a:t>
            </a:r>
            <a:r>
              <a:rPr lang="zh-CN" altLang="en-US"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Redhat</a:t>
            </a:r>
            <a:r>
              <a:rPr lang="en-US" altLang="zh-CN" sz="2400" dirty="0">
                <a:latin typeface="Calibri" panose="020F0502020204030204" pitchFamily="34" charset="0"/>
                <a:cs typeface="Calibri" panose="020F0502020204030204" pitchFamily="34" charset="0"/>
              </a:rPr>
              <a:t> </a:t>
            </a:r>
            <a:r>
              <a:rPr lang="zh-CN" altLang="en-US" sz="2400" dirty="0">
                <a:latin typeface="Calibri" panose="020F0502020204030204" pitchFamily="34" charset="0"/>
                <a:cs typeface="Calibri" panose="020F0502020204030204" pitchFamily="34" charset="0"/>
              </a:rPr>
              <a:t>已经在其 </a:t>
            </a:r>
            <a:r>
              <a:rPr lang="en-US" altLang="zh-CN" sz="2400" dirty="0">
                <a:latin typeface="Calibri" panose="020F0502020204030204" pitchFamily="34" charset="0"/>
                <a:cs typeface="Calibri" panose="020F0502020204030204" pitchFamily="34" charset="0"/>
              </a:rPr>
              <a:t>RHEL6.5 </a:t>
            </a:r>
            <a:r>
              <a:rPr lang="zh-CN" altLang="en-US" sz="2400" dirty="0">
                <a:latin typeface="Calibri" panose="020F0502020204030204" pitchFamily="34" charset="0"/>
                <a:cs typeface="Calibri" panose="020F0502020204030204" pitchFamily="34" charset="0"/>
              </a:rPr>
              <a:t>中集中支持 </a:t>
            </a:r>
            <a:r>
              <a:rPr lang="en-US" altLang="zh-CN" sz="2400" dirty="0">
                <a:latin typeface="Calibri" panose="020F0502020204030204" pitchFamily="34" charset="0"/>
                <a:cs typeface="Calibri" panose="020F0502020204030204" pitchFamily="34" charset="0"/>
              </a:rPr>
              <a:t>Docker</a:t>
            </a:r>
            <a:r>
              <a:rPr lang="zh-CN" altLang="en-US" sz="24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Google </a:t>
            </a:r>
            <a:r>
              <a:rPr lang="zh-CN" altLang="en-US" sz="2400" dirty="0">
                <a:latin typeface="Calibri" panose="020F0502020204030204" pitchFamily="34" charset="0"/>
                <a:cs typeface="Calibri" panose="020F0502020204030204" pitchFamily="34" charset="0"/>
              </a:rPr>
              <a:t>也在其 </a:t>
            </a:r>
            <a:r>
              <a:rPr lang="en-US" altLang="zh-CN" sz="2400" dirty="0">
                <a:latin typeface="Calibri" panose="020F0502020204030204" pitchFamily="34" charset="0"/>
                <a:cs typeface="Calibri" panose="020F0502020204030204" pitchFamily="34" charset="0"/>
              </a:rPr>
              <a:t>PaaS </a:t>
            </a:r>
            <a:r>
              <a:rPr lang="zh-CN" altLang="en-US" sz="2400" dirty="0">
                <a:latin typeface="Calibri" panose="020F0502020204030204" pitchFamily="34" charset="0"/>
                <a:cs typeface="Calibri" panose="020F0502020204030204" pitchFamily="34" charset="0"/>
              </a:rPr>
              <a:t>产品中广泛应用。</a:t>
            </a:r>
          </a:p>
          <a:p>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Docker </a:t>
            </a:r>
            <a:r>
              <a:rPr lang="zh-CN" altLang="en-US" sz="2400" dirty="0">
                <a:latin typeface="Calibri" panose="020F0502020204030204" pitchFamily="34" charset="0"/>
                <a:cs typeface="Calibri" panose="020F0502020204030204" pitchFamily="34" charset="0"/>
              </a:rPr>
              <a:t>项目的目标是实现轻量级的操作系统虚拟化解决方案。 </a:t>
            </a:r>
            <a:r>
              <a:rPr lang="en-US" altLang="zh-CN" sz="2400" dirty="0">
                <a:latin typeface="Calibri" panose="020F0502020204030204" pitchFamily="34" charset="0"/>
                <a:cs typeface="Calibri" panose="020F0502020204030204" pitchFamily="34" charset="0"/>
              </a:rPr>
              <a:t>Docker </a:t>
            </a:r>
            <a:r>
              <a:rPr lang="zh-CN" altLang="en-US" sz="2400" dirty="0">
                <a:latin typeface="Calibri" panose="020F0502020204030204" pitchFamily="34" charset="0"/>
                <a:cs typeface="Calibri" panose="020F0502020204030204" pitchFamily="34" charset="0"/>
              </a:rPr>
              <a:t>的基础是 </a:t>
            </a:r>
            <a:r>
              <a:rPr lang="en-US" altLang="zh-CN" sz="2400" dirty="0">
                <a:latin typeface="Calibri" panose="020F0502020204030204" pitchFamily="34" charset="0"/>
                <a:cs typeface="Calibri" panose="020F0502020204030204" pitchFamily="34" charset="0"/>
              </a:rPr>
              <a:t>Linux </a:t>
            </a:r>
            <a:r>
              <a:rPr lang="zh-CN" altLang="en-US" sz="2400" dirty="0">
                <a:latin typeface="Calibri" panose="020F0502020204030204" pitchFamily="34" charset="0"/>
                <a:cs typeface="Calibri" panose="020F0502020204030204" pitchFamily="34" charset="0"/>
              </a:rPr>
              <a:t>容器（</a:t>
            </a:r>
            <a:r>
              <a:rPr lang="en-US" altLang="zh-CN" sz="2400" dirty="0">
                <a:latin typeface="Calibri" panose="020F0502020204030204" pitchFamily="34" charset="0"/>
                <a:cs typeface="Calibri" panose="020F0502020204030204" pitchFamily="34" charset="0"/>
              </a:rPr>
              <a:t>LXC</a:t>
            </a:r>
            <a:r>
              <a:rPr lang="zh-CN" altLang="en-US" sz="2400" dirty="0">
                <a:latin typeface="Calibri" panose="020F0502020204030204" pitchFamily="34" charset="0"/>
                <a:cs typeface="Calibri" panose="020F0502020204030204" pitchFamily="34" charset="0"/>
              </a:rPr>
              <a:t>） 等技术。在 </a:t>
            </a:r>
            <a:r>
              <a:rPr lang="en-US" altLang="zh-CN" sz="2400" dirty="0">
                <a:latin typeface="Calibri" panose="020F0502020204030204" pitchFamily="34" charset="0"/>
                <a:cs typeface="Calibri" panose="020F0502020204030204" pitchFamily="34" charset="0"/>
              </a:rPr>
              <a:t>LXC </a:t>
            </a:r>
            <a:r>
              <a:rPr lang="zh-CN" altLang="en-US" sz="2400" dirty="0">
                <a:latin typeface="Calibri" panose="020F0502020204030204" pitchFamily="34" charset="0"/>
                <a:cs typeface="Calibri" panose="020F0502020204030204" pitchFamily="34" charset="0"/>
              </a:rPr>
              <a:t>的基础上 </a:t>
            </a:r>
            <a:r>
              <a:rPr lang="en-US" altLang="zh-CN" sz="2400" dirty="0">
                <a:latin typeface="Calibri" panose="020F0502020204030204" pitchFamily="34" charset="0"/>
                <a:cs typeface="Calibri" panose="020F0502020204030204" pitchFamily="34" charset="0"/>
              </a:rPr>
              <a:t>Docker </a:t>
            </a:r>
            <a:r>
              <a:rPr lang="zh-CN" altLang="en-US" sz="2400" dirty="0">
                <a:latin typeface="Calibri" panose="020F0502020204030204" pitchFamily="34" charset="0"/>
                <a:cs typeface="Calibri" panose="020F0502020204030204" pitchFamily="34" charset="0"/>
              </a:rPr>
              <a:t>进行了进一步的封装， 让用户不需要去关心容器的管理， 使得操作更为简便。 用户操作 </a:t>
            </a:r>
            <a:r>
              <a:rPr lang="en-US" altLang="zh-CN" sz="2400" dirty="0">
                <a:latin typeface="Calibri" panose="020F0502020204030204" pitchFamily="34" charset="0"/>
                <a:cs typeface="Calibri" panose="020F0502020204030204" pitchFamily="34" charset="0"/>
              </a:rPr>
              <a:t>Docker </a:t>
            </a:r>
            <a:r>
              <a:rPr lang="zh-CN" altLang="en-US" sz="2400" dirty="0">
                <a:latin typeface="Calibri" panose="020F0502020204030204" pitchFamily="34" charset="0"/>
                <a:cs typeface="Calibri" panose="020F0502020204030204" pitchFamily="34" charset="0"/>
              </a:rPr>
              <a:t>的容器就像操作一个快速轻量级的虚拟机一样简单。下面的图片比较了 </a:t>
            </a:r>
            <a:r>
              <a:rPr lang="en-US" altLang="zh-CN" sz="2400" dirty="0">
                <a:latin typeface="Calibri" panose="020F0502020204030204" pitchFamily="34" charset="0"/>
                <a:cs typeface="Calibri" panose="020F0502020204030204" pitchFamily="34" charset="0"/>
              </a:rPr>
              <a:t>Docker </a:t>
            </a:r>
            <a:r>
              <a:rPr lang="zh-CN" altLang="en-US" sz="2400" dirty="0">
                <a:latin typeface="Calibri" panose="020F0502020204030204" pitchFamily="34" charset="0"/>
                <a:cs typeface="Calibri" panose="020F0502020204030204" pitchFamily="34" charset="0"/>
              </a:rPr>
              <a:t>和传统虚拟化方式的不同之处， </a:t>
            </a:r>
            <a:r>
              <a:rPr lang="zh-CN" altLang="en-US" sz="2400" b="1" dirty="0">
                <a:latin typeface="Calibri" panose="020F0502020204030204" pitchFamily="34" charset="0"/>
                <a:cs typeface="Calibri" panose="020F0502020204030204" pitchFamily="34" charset="0"/>
              </a:rPr>
              <a:t>可见容器是在操作系统层面上实现虚拟化， 直接复用本地主机的操作系统， 而传统方式则是在硬件层面实现</a:t>
            </a:r>
            <a:r>
              <a:rPr lang="zh-CN" alt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03506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C48A8DB-F1E1-4D21-AFD6-E12F98BD3B2C}"/>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0" name="直接连接符 9">
            <a:extLst>
              <a:ext uri="{FF2B5EF4-FFF2-40B4-BE49-F238E27FC236}">
                <a16:creationId xmlns:a16="http://schemas.microsoft.com/office/drawing/2014/main" id="{433049E2-EFB4-4E88-A968-D400E14F930F}"/>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11" name="椭圆 10">
            <a:extLst>
              <a:ext uri="{FF2B5EF4-FFF2-40B4-BE49-F238E27FC236}">
                <a16:creationId xmlns:a16="http://schemas.microsoft.com/office/drawing/2014/main" id="{D3BADDBF-BE44-40AF-9150-B5EBAEE20945}"/>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12" name="文本框 11">
            <a:extLst>
              <a:ext uri="{FF2B5EF4-FFF2-40B4-BE49-F238E27FC236}">
                <a16:creationId xmlns:a16="http://schemas.microsoft.com/office/drawing/2014/main" id="{58954DE9-FB62-4DBA-9603-43495C1342E7}"/>
              </a:ext>
            </a:extLst>
          </p:cNvPr>
          <p:cNvSpPr txBox="1"/>
          <p:nvPr/>
        </p:nvSpPr>
        <p:spPr>
          <a:xfrm>
            <a:off x="696686" y="974276"/>
            <a:ext cx="9106677" cy="369332"/>
          </a:xfrm>
          <a:prstGeom prst="rect">
            <a:avLst/>
          </a:prstGeom>
          <a:noFill/>
        </p:spPr>
        <p:txBody>
          <a:bodyPr wrap="square" rtlCol="0">
            <a:spAutoFit/>
          </a:bodyPr>
          <a:lstStyle/>
          <a:p>
            <a:r>
              <a:rPr lang="zh-CN" altLang="en-US" dirty="0"/>
              <a:t>进入容器</a:t>
            </a:r>
          </a:p>
        </p:txBody>
      </p:sp>
      <p:sp>
        <p:nvSpPr>
          <p:cNvPr id="13" name="文本框 12">
            <a:extLst>
              <a:ext uri="{FF2B5EF4-FFF2-40B4-BE49-F238E27FC236}">
                <a16:creationId xmlns:a16="http://schemas.microsoft.com/office/drawing/2014/main" id="{F9F0AE9A-2CF6-4AA8-B0A7-70B975FEFFA9}"/>
              </a:ext>
            </a:extLst>
          </p:cNvPr>
          <p:cNvSpPr txBox="1"/>
          <p:nvPr/>
        </p:nvSpPr>
        <p:spPr>
          <a:xfrm>
            <a:off x="1758632" y="1158942"/>
            <a:ext cx="9479903" cy="646331"/>
          </a:xfrm>
          <a:prstGeom prst="rect">
            <a:avLst/>
          </a:prstGeom>
          <a:noFill/>
        </p:spPr>
        <p:txBody>
          <a:bodyPr wrap="square" rtlCol="0">
            <a:spAutoFit/>
          </a:bodyPr>
          <a:lstStyle/>
          <a:p>
            <a:r>
              <a:rPr lang="zh-CN" altLang="en-US" dirty="0"/>
              <a:t>在使用 </a:t>
            </a:r>
            <a:r>
              <a:rPr lang="en-US" altLang="zh-CN" dirty="0"/>
              <a:t>-d </a:t>
            </a:r>
            <a:r>
              <a:rPr lang="zh-CN" altLang="en-US" dirty="0"/>
              <a:t>参数时， 容器启动后会进入后台。 某些时候需要进入容器进行操作， 有很多种方法， 包括使用 </a:t>
            </a:r>
            <a:r>
              <a:rPr lang="en-US" altLang="zh-CN" dirty="0"/>
              <a:t>docker attach </a:t>
            </a:r>
            <a:r>
              <a:rPr lang="zh-CN" altLang="en-US" dirty="0"/>
              <a:t>命令或 </a:t>
            </a:r>
            <a:r>
              <a:rPr lang="en-US" altLang="zh-CN" dirty="0" err="1"/>
              <a:t>nsenter</a:t>
            </a:r>
            <a:r>
              <a:rPr lang="en-US" altLang="zh-CN" dirty="0"/>
              <a:t> </a:t>
            </a:r>
            <a:r>
              <a:rPr lang="zh-CN" altLang="en-US" dirty="0"/>
              <a:t>工具等。</a:t>
            </a:r>
          </a:p>
        </p:txBody>
      </p:sp>
      <p:sp>
        <p:nvSpPr>
          <p:cNvPr id="14" name="文本框 13">
            <a:extLst>
              <a:ext uri="{FF2B5EF4-FFF2-40B4-BE49-F238E27FC236}">
                <a16:creationId xmlns:a16="http://schemas.microsoft.com/office/drawing/2014/main" id="{CF535F58-6EBD-456C-A3D2-E9A38DF87172}"/>
              </a:ext>
            </a:extLst>
          </p:cNvPr>
          <p:cNvSpPr txBox="1"/>
          <p:nvPr/>
        </p:nvSpPr>
        <p:spPr>
          <a:xfrm>
            <a:off x="1822579" y="1801522"/>
            <a:ext cx="8546841" cy="2031325"/>
          </a:xfrm>
          <a:prstGeom prst="rect">
            <a:avLst/>
          </a:prstGeom>
          <a:solidFill>
            <a:schemeClr val="accent4">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run -</a:t>
            </a:r>
            <a:r>
              <a:rPr lang="en-US" altLang="zh-CN" dirty="0" err="1">
                <a:latin typeface="Calibri" panose="020F0502020204030204" pitchFamily="34" charset="0"/>
                <a:cs typeface="Calibri" panose="020F0502020204030204" pitchFamily="34" charset="0"/>
              </a:rPr>
              <a:t>idt</a:t>
            </a:r>
            <a:r>
              <a:rPr lang="en-US" altLang="zh-CN" dirty="0">
                <a:latin typeface="Calibri" panose="020F0502020204030204" pitchFamily="34" charset="0"/>
                <a:cs typeface="Calibri" panose="020F0502020204030204" pitchFamily="34" charset="0"/>
              </a:rPr>
              <a:t> ubuntu</a:t>
            </a:r>
          </a:p>
          <a:p>
            <a:r>
              <a:rPr lang="en-US" altLang="zh-CN" dirty="0">
                <a:latin typeface="Calibri" panose="020F0502020204030204" pitchFamily="34" charset="0"/>
                <a:cs typeface="Calibri" panose="020F0502020204030204" pitchFamily="34" charset="0"/>
              </a:rPr>
              <a:t>243c32535da7d142fb0e6df616a3c3ada0b8ab417937c853a9e1c251f499f550</a:t>
            </a:r>
          </a:p>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a:t>
            </a:r>
            <a:r>
              <a:rPr lang="en-US" altLang="zh-CN" dirty="0" err="1">
                <a:latin typeface="Calibri" panose="020F0502020204030204" pitchFamily="34" charset="0"/>
                <a:cs typeface="Calibri" panose="020F0502020204030204" pitchFamily="34" charset="0"/>
              </a:rPr>
              <a:t>ps</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CONTAINER ID IMAGE COMMAND CREATED STATUS P</a:t>
            </a:r>
          </a:p>
          <a:p>
            <a:r>
              <a:rPr lang="en-US" altLang="zh-CN" dirty="0">
                <a:latin typeface="Calibri" panose="020F0502020204030204" pitchFamily="34" charset="0"/>
                <a:cs typeface="Calibri" panose="020F0502020204030204" pitchFamily="34" charset="0"/>
              </a:rPr>
              <a:t>243c32535da7 </a:t>
            </a:r>
            <a:r>
              <a:rPr lang="en-US" altLang="zh-CN" dirty="0" err="1">
                <a:latin typeface="Calibri" panose="020F0502020204030204" pitchFamily="34" charset="0"/>
                <a:cs typeface="Calibri" panose="020F0502020204030204" pitchFamily="34" charset="0"/>
              </a:rPr>
              <a:t>ubuntu:latest</a:t>
            </a:r>
            <a:r>
              <a:rPr lang="en-US" altLang="zh-CN" dirty="0">
                <a:latin typeface="Calibri" panose="020F0502020204030204" pitchFamily="34" charset="0"/>
                <a:cs typeface="Calibri" panose="020F0502020204030204" pitchFamily="34" charset="0"/>
              </a:rPr>
              <a:t> "/bin/bash" 18 seconds ago Up 17 seconds</a:t>
            </a:r>
          </a:p>
          <a:p>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attach </a:t>
            </a:r>
            <a:r>
              <a:rPr lang="en-US" altLang="zh-CN" dirty="0" err="1">
                <a:latin typeface="Calibri" panose="020F0502020204030204" pitchFamily="34" charset="0"/>
                <a:cs typeface="Calibri" panose="020F0502020204030204" pitchFamily="34" charset="0"/>
              </a:rPr>
              <a:t>nostalgic_hypatia</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root@243c32535da7:/#</a:t>
            </a:r>
            <a:endParaRPr lang="zh-CN" altLang="en-US"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B0005AAE-491E-455E-895C-5667931F1189}"/>
              </a:ext>
            </a:extLst>
          </p:cNvPr>
          <p:cNvSpPr txBox="1"/>
          <p:nvPr/>
        </p:nvSpPr>
        <p:spPr>
          <a:xfrm>
            <a:off x="1758632" y="3935124"/>
            <a:ext cx="9479903" cy="1200329"/>
          </a:xfrm>
          <a:prstGeom prst="rect">
            <a:avLst/>
          </a:prstGeom>
          <a:noFill/>
        </p:spPr>
        <p:txBody>
          <a:bodyPr wrap="square" rtlCol="0">
            <a:spAutoFit/>
          </a:bodyPr>
          <a:lstStyle/>
          <a:p>
            <a:r>
              <a:rPr lang="zh-CN" altLang="en-US" dirty="0"/>
              <a:t>但是使用 </a:t>
            </a:r>
            <a:r>
              <a:rPr lang="en-US" altLang="zh-CN" dirty="0"/>
              <a:t>attach </a:t>
            </a:r>
            <a:r>
              <a:rPr lang="zh-CN" altLang="en-US" dirty="0"/>
              <a:t>命令有时候并不方便。 当多个窗口同时 </a:t>
            </a:r>
            <a:r>
              <a:rPr lang="en-US" altLang="zh-CN" dirty="0"/>
              <a:t>attach </a:t>
            </a:r>
            <a:r>
              <a:rPr lang="zh-CN" altLang="en-US" dirty="0"/>
              <a:t>到同一个容器的时候， 所有窗口都会同步 显示。 当某个窗口因命令阻塞时</a:t>
            </a:r>
            <a:r>
              <a:rPr lang="en-US" altLang="zh-CN" dirty="0"/>
              <a:t>,</a:t>
            </a:r>
            <a:r>
              <a:rPr lang="zh-CN" altLang="en-US" dirty="0"/>
              <a:t>其他窗口也无法执行操作了</a:t>
            </a:r>
            <a:endParaRPr lang="en-US" altLang="zh-CN" dirty="0"/>
          </a:p>
          <a:p>
            <a:endParaRPr lang="en-US" altLang="zh-CN" dirty="0"/>
          </a:p>
          <a:p>
            <a:r>
              <a:rPr lang="nb-NO" altLang="zh-CN" dirty="0"/>
              <a:t>nsenter </a:t>
            </a:r>
            <a:r>
              <a:rPr lang="zh-CN" altLang="nb-NO" dirty="0"/>
              <a:t>工具在 </a:t>
            </a:r>
            <a:r>
              <a:rPr lang="nb-NO" altLang="zh-CN" dirty="0"/>
              <a:t>util-linux </a:t>
            </a:r>
            <a:r>
              <a:rPr lang="zh-CN" altLang="nb-NO" dirty="0"/>
              <a:t>包</a:t>
            </a:r>
            <a:r>
              <a:rPr lang="nb-NO" altLang="zh-CN" dirty="0"/>
              <a:t>2.23</a:t>
            </a:r>
            <a:r>
              <a:rPr lang="zh-CN" altLang="nb-NO" dirty="0"/>
              <a:t>版本后包含</a:t>
            </a:r>
            <a:r>
              <a:rPr lang="zh-CN" altLang="en-US" dirty="0"/>
              <a:t>。需要先安装。</a:t>
            </a:r>
          </a:p>
        </p:txBody>
      </p:sp>
      <p:sp>
        <p:nvSpPr>
          <p:cNvPr id="16" name="文本框 15">
            <a:extLst>
              <a:ext uri="{FF2B5EF4-FFF2-40B4-BE49-F238E27FC236}">
                <a16:creationId xmlns:a16="http://schemas.microsoft.com/office/drawing/2014/main" id="{B24ACC4F-07D0-48E9-82D9-CC542622BCE2}"/>
              </a:ext>
            </a:extLst>
          </p:cNvPr>
          <p:cNvSpPr txBox="1"/>
          <p:nvPr/>
        </p:nvSpPr>
        <p:spPr>
          <a:xfrm>
            <a:off x="1875452" y="5330064"/>
            <a:ext cx="8546841" cy="646331"/>
          </a:xfrm>
          <a:prstGeom prst="rect">
            <a:avLst/>
          </a:prstGeom>
          <a:solidFill>
            <a:schemeClr val="accent6">
              <a:lumMod val="60000"/>
              <a:lumOff val="4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PID=$(docker inspect --format "{{ .</a:t>
            </a:r>
            <a:r>
              <a:rPr lang="en-US" altLang="zh-CN" dirty="0" err="1">
                <a:latin typeface="Calibri" panose="020F0502020204030204" pitchFamily="34" charset="0"/>
                <a:cs typeface="Calibri" panose="020F0502020204030204" pitchFamily="34" charset="0"/>
              </a:rPr>
              <a:t>State.Pid</a:t>
            </a:r>
            <a:r>
              <a:rPr lang="en-US" altLang="zh-CN" dirty="0">
                <a:latin typeface="Calibri" panose="020F0502020204030204" pitchFamily="34" charset="0"/>
                <a:cs typeface="Calibri" panose="020F0502020204030204" pitchFamily="34" charset="0"/>
              </a:rPr>
              <a:t> }}" &lt;container&gt;) </a:t>
            </a:r>
          </a:p>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nsenter</a:t>
            </a:r>
            <a:r>
              <a:rPr lang="en-US" altLang="zh-CN" dirty="0">
                <a:latin typeface="Calibri" panose="020F0502020204030204" pitchFamily="34" charset="0"/>
                <a:cs typeface="Calibri" panose="020F0502020204030204" pitchFamily="34" charset="0"/>
              </a:rPr>
              <a:t> --target $PID --mount --</a:t>
            </a:r>
            <a:r>
              <a:rPr lang="en-US" altLang="zh-CN" dirty="0" err="1">
                <a:latin typeface="Calibri" panose="020F0502020204030204" pitchFamily="34" charset="0"/>
                <a:cs typeface="Calibri" panose="020F0502020204030204" pitchFamily="34" charset="0"/>
              </a:rPr>
              <a:t>uts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ipc</a:t>
            </a:r>
            <a:r>
              <a:rPr lang="en-US" altLang="zh-CN" dirty="0">
                <a:latin typeface="Calibri" panose="020F0502020204030204" pitchFamily="34" charset="0"/>
                <a:cs typeface="Calibri" panose="020F0502020204030204" pitchFamily="34" charset="0"/>
              </a:rPr>
              <a:t> --net --</a:t>
            </a:r>
            <a:r>
              <a:rPr lang="en-US" altLang="zh-CN" dirty="0" err="1">
                <a:latin typeface="Calibri" panose="020F0502020204030204" pitchFamily="34" charset="0"/>
                <a:cs typeface="Calibri" panose="020F0502020204030204" pitchFamily="34" charset="0"/>
              </a:rPr>
              <a:t>pid</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445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5E1D669-5A8C-4106-A968-8506307AA6E8}"/>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0" name="直接连接符 9">
            <a:extLst>
              <a:ext uri="{FF2B5EF4-FFF2-40B4-BE49-F238E27FC236}">
                <a16:creationId xmlns:a16="http://schemas.microsoft.com/office/drawing/2014/main" id="{3662D3A6-FBAE-4362-9706-C5E81A0F1127}"/>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11" name="椭圆 10">
            <a:extLst>
              <a:ext uri="{FF2B5EF4-FFF2-40B4-BE49-F238E27FC236}">
                <a16:creationId xmlns:a16="http://schemas.microsoft.com/office/drawing/2014/main" id="{F787E0E4-2FD8-4DB7-91CF-C9B960FC1433}"/>
              </a:ext>
            </a:extLst>
          </p:cNvPr>
          <p:cNvSpPr/>
          <p:nvPr/>
        </p:nvSpPr>
        <p:spPr>
          <a:xfrm>
            <a:off x="313689" y="5155328"/>
            <a:ext cx="1561763"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12" name="文本框 11">
            <a:extLst>
              <a:ext uri="{FF2B5EF4-FFF2-40B4-BE49-F238E27FC236}">
                <a16:creationId xmlns:a16="http://schemas.microsoft.com/office/drawing/2014/main" id="{BBCD1BF1-FF2C-48E1-8484-F220D11DF86D}"/>
              </a:ext>
            </a:extLst>
          </p:cNvPr>
          <p:cNvSpPr txBox="1"/>
          <p:nvPr/>
        </p:nvSpPr>
        <p:spPr>
          <a:xfrm>
            <a:off x="696686" y="974276"/>
            <a:ext cx="9106677" cy="369332"/>
          </a:xfrm>
          <a:prstGeom prst="rect">
            <a:avLst/>
          </a:prstGeom>
          <a:noFill/>
        </p:spPr>
        <p:txBody>
          <a:bodyPr wrap="square" rtlCol="0">
            <a:spAutoFit/>
          </a:bodyPr>
          <a:lstStyle/>
          <a:p>
            <a:r>
              <a:rPr lang="zh-CN" altLang="en-US" dirty="0"/>
              <a:t>删除容器</a:t>
            </a:r>
          </a:p>
        </p:txBody>
      </p:sp>
      <p:sp>
        <p:nvSpPr>
          <p:cNvPr id="13" name="文本框 12">
            <a:extLst>
              <a:ext uri="{FF2B5EF4-FFF2-40B4-BE49-F238E27FC236}">
                <a16:creationId xmlns:a16="http://schemas.microsoft.com/office/drawing/2014/main" id="{E356C65F-50EC-4905-B56B-14B7054D57C8}"/>
              </a:ext>
            </a:extLst>
          </p:cNvPr>
          <p:cNvSpPr txBox="1"/>
          <p:nvPr/>
        </p:nvSpPr>
        <p:spPr>
          <a:xfrm>
            <a:off x="1758632" y="1158942"/>
            <a:ext cx="9479903" cy="369332"/>
          </a:xfrm>
          <a:prstGeom prst="rect">
            <a:avLst/>
          </a:prstGeom>
          <a:noFill/>
        </p:spPr>
        <p:txBody>
          <a:bodyPr wrap="square" rtlCol="0">
            <a:spAutoFit/>
          </a:bodyPr>
          <a:lstStyle/>
          <a:p>
            <a:r>
              <a:rPr lang="zh-CN" altLang="en-US" dirty="0"/>
              <a:t>可以使用 </a:t>
            </a:r>
            <a:r>
              <a:rPr lang="en-US" altLang="zh-CN" dirty="0"/>
              <a:t>docker rm </a:t>
            </a:r>
            <a:r>
              <a:rPr lang="zh-CN" altLang="en-US" dirty="0"/>
              <a:t>来删除一个处于终止状态的容器。 例如</a:t>
            </a:r>
          </a:p>
        </p:txBody>
      </p:sp>
      <p:sp>
        <p:nvSpPr>
          <p:cNvPr id="14" name="文本框 13">
            <a:extLst>
              <a:ext uri="{FF2B5EF4-FFF2-40B4-BE49-F238E27FC236}">
                <a16:creationId xmlns:a16="http://schemas.microsoft.com/office/drawing/2014/main" id="{17906033-BFAD-4DF9-AF8E-20672F0D76BE}"/>
              </a:ext>
            </a:extLst>
          </p:cNvPr>
          <p:cNvSpPr txBox="1"/>
          <p:nvPr/>
        </p:nvSpPr>
        <p:spPr>
          <a:xfrm>
            <a:off x="1822579" y="1801522"/>
            <a:ext cx="8546841" cy="646331"/>
          </a:xfrm>
          <a:prstGeom prst="rect">
            <a:avLst/>
          </a:prstGeom>
          <a:solidFill>
            <a:schemeClr val="accent1">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rm </a:t>
            </a:r>
            <a:r>
              <a:rPr lang="en-US" altLang="zh-CN" dirty="0" err="1">
                <a:latin typeface="Calibri" panose="020F0502020204030204" pitchFamily="34" charset="0"/>
                <a:cs typeface="Calibri" panose="020F0502020204030204" pitchFamily="34" charset="0"/>
              </a:rPr>
              <a:t>trusting_newton</a:t>
            </a:r>
            <a:endParaRPr lang="en-US" altLang="zh-CN" dirty="0">
              <a:latin typeface="Calibri" panose="020F0502020204030204" pitchFamily="34" charset="0"/>
              <a:cs typeface="Calibri" panose="020F0502020204030204" pitchFamily="34" charset="0"/>
            </a:endParaRPr>
          </a:p>
          <a:p>
            <a:r>
              <a:rPr lang="en-US" altLang="zh-CN" dirty="0" err="1">
                <a:latin typeface="Calibri" panose="020F0502020204030204" pitchFamily="34" charset="0"/>
                <a:cs typeface="Calibri" panose="020F0502020204030204" pitchFamily="34" charset="0"/>
              </a:rPr>
              <a:t>trusting_newton</a:t>
            </a:r>
            <a:endParaRPr lang="zh-CN" altLang="en-US"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5F5E2881-7ECB-4D17-8F3D-EC1762545FEB}"/>
              </a:ext>
            </a:extLst>
          </p:cNvPr>
          <p:cNvSpPr txBox="1"/>
          <p:nvPr/>
        </p:nvSpPr>
        <p:spPr>
          <a:xfrm>
            <a:off x="1758631" y="2721101"/>
            <a:ext cx="9479903" cy="369332"/>
          </a:xfrm>
          <a:prstGeom prst="rect">
            <a:avLst/>
          </a:prstGeom>
          <a:noFill/>
        </p:spPr>
        <p:txBody>
          <a:bodyPr wrap="square" rtlCol="0">
            <a:spAutoFit/>
          </a:bodyPr>
          <a:lstStyle/>
          <a:p>
            <a:r>
              <a:rPr lang="zh-CN" altLang="en-US" dirty="0"/>
              <a:t>如果要删除一个运行中的容器</a:t>
            </a:r>
            <a:r>
              <a:rPr lang="en-US" altLang="zh-CN" dirty="0"/>
              <a:t>,</a:t>
            </a:r>
            <a:r>
              <a:rPr lang="zh-CN" altLang="en-US" dirty="0"/>
              <a:t>可以添加 </a:t>
            </a:r>
            <a:r>
              <a:rPr lang="en-US" altLang="zh-CN" dirty="0"/>
              <a:t>-f </a:t>
            </a:r>
            <a:r>
              <a:rPr lang="zh-CN" altLang="en-US" dirty="0"/>
              <a:t>参数。 </a:t>
            </a:r>
            <a:r>
              <a:rPr lang="en-US" altLang="zh-CN" dirty="0"/>
              <a:t>Docker </a:t>
            </a:r>
            <a:r>
              <a:rPr lang="zh-CN" altLang="en-US" dirty="0"/>
              <a:t>会发送 </a:t>
            </a:r>
            <a:r>
              <a:rPr lang="en-US" altLang="zh-CN" dirty="0"/>
              <a:t>SIGKILL </a:t>
            </a:r>
            <a:r>
              <a:rPr lang="zh-CN" altLang="en-US" dirty="0"/>
              <a:t>信号给容器。</a:t>
            </a:r>
          </a:p>
        </p:txBody>
      </p:sp>
      <p:sp>
        <p:nvSpPr>
          <p:cNvPr id="16" name="文本框 15">
            <a:extLst>
              <a:ext uri="{FF2B5EF4-FFF2-40B4-BE49-F238E27FC236}">
                <a16:creationId xmlns:a16="http://schemas.microsoft.com/office/drawing/2014/main" id="{2FD483C5-4C14-4B1B-BB1B-3753D8686141}"/>
              </a:ext>
            </a:extLst>
          </p:cNvPr>
          <p:cNvSpPr txBox="1"/>
          <p:nvPr/>
        </p:nvSpPr>
        <p:spPr>
          <a:xfrm>
            <a:off x="842022" y="3867761"/>
            <a:ext cx="11017186" cy="1200329"/>
          </a:xfrm>
          <a:prstGeom prst="rect">
            <a:avLst/>
          </a:prstGeom>
          <a:solidFill>
            <a:schemeClr val="accent6">
              <a:lumMod val="60000"/>
              <a:lumOff val="4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docker container ls</a:t>
            </a:r>
          </a:p>
          <a:p>
            <a:r>
              <a:rPr lang="en-US" altLang="zh-CN" dirty="0">
                <a:latin typeface="Calibri" panose="020F0502020204030204" pitchFamily="34" charset="0"/>
                <a:cs typeface="Calibri" panose="020F0502020204030204" pitchFamily="34" charset="0"/>
              </a:rPr>
              <a:t>CONTAINER ID        IMAGE               COMMAND                  CREATED             STATUS              PORTS                     NAMES</a:t>
            </a:r>
          </a:p>
          <a:p>
            <a:r>
              <a:rPr lang="en-US" altLang="zh-CN" dirty="0">
                <a:latin typeface="Calibri" panose="020F0502020204030204" pitchFamily="34" charset="0"/>
                <a:cs typeface="Calibri" panose="020F0502020204030204" pitchFamily="34" charset="0"/>
              </a:rPr>
              <a:t>8944348cbbf4        training/</a:t>
            </a:r>
            <a:r>
              <a:rPr lang="en-US" altLang="zh-CN" dirty="0" err="1">
                <a:latin typeface="Calibri" panose="020F0502020204030204" pitchFamily="34" charset="0"/>
                <a:cs typeface="Calibri" panose="020F0502020204030204" pitchFamily="34" charset="0"/>
              </a:rPr>
              <a:t>webapp</a:t>
            </a:r>
            <a:r>
              <a:rPr lang="en-US" altLang="zh-CN" dirty="0">
                <a:latin typeface="Calibri" panose="020F0502020204030204" pitchFamily="34" charset="0"/>
                <a:cs typeface="Calibri" panose="020F0502020204030204" pitchFamily="34" charset="0"/>
              </a:rPr>
              <a:t>     "python app.py"          24 hours ago        Up 24 hours         0.0.0.0:32769-&gt;5000</a:t>
            </a:r>
          </a:p>
          <a:p>
            <a:r>
              <a:rPr lang="en-US" altLang="zh-CN" dirty="0">
                <a:latin typeface="Calibri" panose="020F0502020204030204" pitchFamily="34" charset="0"/>
                <a:cs typeface="Calibri" panose="020F0502020204030204" pitchFamily="34" charset="0"/>
              </a:rPr>
              <a:t>66a72cff0971        registry            "/entrypoint.sh /</a:t>
            </a:r>
            <a:r>
              <a:rPr lang="en-US" altLang="zh-CN" dirty="0" err="1">
                <a:latin typeface="Calibri" panose="020F0502020204030204" pitchFamily="34" charset="0"/>
                <a:cs typeface="Calibri" panose="020F0502020204030204" pitchFamily="34" charset="0"/>
              </a:rPr>
              <a:t>etc</a:t>
            </a:r>
            <a:r>
              <a:rPr lang="en-US" altLang="zh-CN" dirty="0">
                <a:latin typeface="Calibri" panose="020F0502020204030204" pitchFamily="34" charset="0"/>
                <a:cs typeface="Calibri" panose="020F0502020204030204" pitchFamily="34" charset="0"/>
              </a:rPr>
              <a:t>…"   38 hours ago        Up 30 hours         0.0.0.0:5000-&gt;5000</a:t>
            </a:r>
          </a:p>
        </p:txBody>
      </p:sp>
      <p:sp>
        <p:nvSpPr>
          <p:cNvPr id="17" name="文本框 16">
            <a:extLst>
              <a:ext uri="{FF2B5EF4-FFF2-40B4-BE49-F238E27FC236}">
                <a16:creationId xmlns:a16="http://schemas.microsoft.com/office/drawing/2014/main" id="{9C2DD7BD-DFE2-45FD-803B-F3E3D30054EC}"/>
              </a:ext>
            </a:extLst>
          </p:cNvPr>
          <p:cNvSpPr txBox="1"/>
          <p:nvPr/>
        </p:nvSpPr>
        <p:spPr>
          <a:xfrm>
            <a:off x="1758631" y="3398236"/>
            <a:ext cx="9479903" cy="369332"/>
          </a:xfrm>
          <a:prstGeom prst="rect">
            <a:avLst/>
          </a:prstGeom>
          <a:noFill/>
        </p:spPr>
        <p:txBody>
          <a:bodyPr wrap="square" rtlCol="0">
            <a:spAutoFit/>
          </a:bodyPr>
          <a:lstStyle/>
          <a:p>
            <a:r>
              <a:rPr lang="zh-CN" altLang="en-US" dirty="0"/>
              <a:t>查看运行中的容器还可以用</a:t>
            </a:r>
            <a:r>
              <a:rPr lang="en-US" altLang="zh-CN" dirty="0"/>
              <a:t>docker container</a:t>
            </a:r>
            <a:r>
              <a:rPr lang="zh-CN" altLang="en-US" dirty="0"/>
              <a:t> 命令</a:t>
            </a:r>
          </a:p>
        </p:txBody>
      </p:sp>
    </p:spTree>
    <p:extLst>
      <p:ext uri="{BB962C8B-B14F-4D97-AF65-F5344CB8AC3E}">
        <p14:creationId xmlns:p14="http://schemas.microsoft.com/office/powerpoint/2010/main" val="2314106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仓库（</a:t>
            </a:r>
            <a:r>
              <a:rPr lang="en-US" altLang="zh-CN" dirty="0"/>
              <a:t>Repository</a:t>
            </a:r>
            <a:r>
              <a:rPr lang="zh-CN" altLang="en-US" dirty="0"/>
              <a:t>）</a:t>
            </a:r>
          </a:p>
        </p:txBody>
      </p:sp>
      <p:sp>
        <p:nvSpPr>
          <p:cNvPr id="8" name="文本框 7">
            <a:extLst>
              <a:ext uri="{FF2B5EF4-FFF2-40B4-BE49-F238E27FC236}">
                <a16:creationId xmlns:a16="http://schemas.microsoft.com/office/drawing/2014/main" id="{0E19CEDE-B1D2-4519-99C9-324B4E2A5059}"/>
              </a:ext>
            </a:extLst>
          </p:cNvPr>
          <p:cNvSpPr txBox="1"/>
          <p:nvPr/>
        </p:nvSpPr>
        <p:spPr>
          <a:xfrm>
            <a:off x="2062065" y="1659916"/>
            <a:ext cx="9479903" cy="1200329"/>
          </a:xfrm>
          <a:prstGeom prst="rect">
            <a:avLst/>
          </a:prstGeom>
          <a:noFill/>
        </p:spPr>
        <p:txBody>
          <a:bodyPr wrap="square" rtlCol="0">
            <a:spAutoFit/>
          </a:bodyPr>
          <a:lstStyle/>
          <a:p>
            <a:r>
              <a:rPr lang="zh-CN" altLang="en-US" dirty="0"/>
              <a:t>什么是仓库</a:t>
            </a:r>
            <a:r>
              <a:rPr lang="en-US" altLang="zh-CN" dirty="0"/>
              <a:t> ? </a:t>
            </a:r>
          </a:p>
          <a:p>
            <a:endParaRPr lang="en-US" altLang="zh-CN" dirty="0"/>
          </a:p>
          <a:p>
            <a:r>
              <a:rPr lang="zh-CN" altLang="en-US" dirty="0"/>
              <a:t>仓库（</a:t>
            </a:r>
            <a:r>
              <a:rPr lang="en-US" altLang="zh-CN" dirty="0"/>
              <a:t>Repository</a:t>
            </a:r>
            <a:r>
              <a:rPr lang="zh-CN" altLang="en-US" dirty="0"/>
              <a:t>） 是集中存放镜像的地方。</a:t>
            </a:r>
            <a:endParaRPr lang="en-US" altLang="zh-CN" dirty="0"/>
          </a:p>
          <a:p>
            <a:endParaRPr lang="zh-CN" altLang="en-US" dirty="0"/>
          </a:p>
        </p:txBody>
      </p:sp>
      <p:sp>
        <p:nvSpPr>
          <p:cNvPr id="9" name="椭圆 8">
            <a:extLst>
              <a:ext uri="{FF2B5EF4-FFF2-40B4-BE49-F238E27FC236}">
                <a16:creationId xmlns:a16="http://schemas.microsoft.com/office/drawing/2014/main" id="{E7ADBA60-47DC-41B1-8273-5B812CE747FC}"/>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10" name="文本框 9">
            <a:extLst>
              <a:ext uri="{FF2B5EF4-FFF2-40B4-BE49-F238E27FC236}">
                <a16:creationId xmlns:a16="http://schemas.microsoft.com/office/drawing/2014/main" id="{E3A44C77-7141-4E4F-9495-D88113B1D2DC}"/>
              </a:ext>
            </a:extLst>
          </p:cNvPr>
          <p:cNvSpPr txBox="1"/>
          <p:nvPr/>
        </p:nvSpPr>
        <p:spPr>
          <a:xfrm>
            <a:off x="2062065" y="2968054"/>
            <a:ext cx="9479903" cy="1200329"/>
          </a:xfrm>
          <a:prstGeom prst="rect">
            <a:avLst/>
          </a:prstGeom>
          <a:noFill/>
        </p:spPr>
        <p:txBody>
          <a:bodyPr wrap="square" rtlCol="0">
            <a:spAutoFit/>
          </a:bodyPr>
          <a:lstStyle/>
          <a:p>
            <a:r>
              <a:rPr lang="zh-CN" altLang="en-US" dirty="0"/>
              <a:t>一个容易混淆的概念是注册服务器（</a:t>
            </a:r>
            <a:r>
              <a:rPr lang="en-US" altLang="zh-CN" dirty="0"/>
              <a:t>Registry</a:t>
            </a:r>
            <a:r>
              <a:rPr lang="zh-CN" altLang="en-US" dirty="0"/>
              <a:t>） 。 实际上注册服务器是管理仓库的具体服务器， 每个服务器 上可以有多个仓库， 而每个仓库下面有多个镜像。 从这方面来说， 仓库可以被认为是一个具体的项目或目 录。 例如对于仓库地址 </a:t>
            </a:r>
            <a:r>
              <a:rPr lang="en-US" altLang="zh-CN" dirty="0"/>
              <a:t>dl.dockerpool.com/ubuntu </a:t>
            </a:r>
            <a:r>
              <a:rPr lang="zh-CN" altLang="en-US" dirty="0"/>
              <a:t>来说， </a:t>
            </a:r>
            <a:r>
              <a:rPr lang="en-US" altLang="zh-CN" dirty="0"/>
              <a:t>dl.dockerpool.com </a:t>
            </a:r>
            <a:r>
              <a:rPr lang="zh-CN" altLang="en-US" dirty="0"/>
              <a:t>是注册服务器地 址， </a:t>
            </a:r>
            <a:r>
              <a:rPr lang="en-US" altLang="zh-CN" dirty="0"/>
              <a:t>ubuntu </a:t>
            </a:r>
            <a:r>
              <a:rPr lang="zh-CN" altLang="en-US" dirty="0"/>
              <a:t>是仓库名。</a:t>
            </a:r>
          </a:p>
        </p:txBody>
      </p:sp>
    </p:spTree>
    <p:extLst>
      <p:ext uri="{BB962C8B-B14F-4D97-AF65-F5344CB8AC3E}">
        <p14:creationId xmlns:p14="http://schemas.microsoft.com/office/powerpoint/2010/main" val="149758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en-US" altLang="zh-CN" dirty="0"/>
              <a:t>Docker Hub</a:t>
            </a:r>
            <a:endParaRPr lang="zh-CN" altLang="en-US" dirty="0"/>
          </a:p>
        </p:txBody>
      </p:sp>
      <p:sp>
        <p:nvSpPr>
          <p:cNvPr id="8" name="文本框 7">
            <a:extLst>
              <a:ext uri="{FF2B5EF4-FFF2-40B4-BE49-F238E27FC236}">
                <a16:creationId xmlns:a16="http://schemas.microsoft.com/office/drawing/2014/main" id="{0E19CEDE-B1D2-4519-99C9-324B4E2A5059}"/>
              </a:ext>
            </a:extLst>
          </p:cNvPr>
          <p:cNvSpPr txBox="1"/>
          <p:nvPr/>
        </p:nvSpPr>
        <p:spPr>
          <a:xfrm>
            <a:off x="2090057" y="1241679"/>
            <a:ext cx="9479903" cy="881139"/>
          </a:xfrm>
          <a:prstGeom prst="rect">
            <a:avLst/>
          </a:prstGeom>
          <a:noFill/>
        </p:spPr>
        <p:txBody>
          <a:bodyPr wrap="square" rtlCol="0">
            <a:spAutoFit/>
          </a:bodyPr>
          <a:lstStyle/>
          <a:p>
            <a:pPr>
              <a:lnSpc>
                <a:spcPct val="150000"/>
              </a:lnSpc>
            </a:pPr>
            <a:r>
              <a:rPr lang="zh-CN" altLang="en-US" dirty="0"/>
              <a:t>目前 </a:t>
            </a:r>
            <a:r>
              <a:rPr lang="en-US" altLang="zh-CN" dirty="0"/>
              <a:t>Docker </a:t>
            </a:r>
            <a:r>
              <a:rPr lang="zh-CN" altLang="en-US" dirty="0"/>
              <a:t>官方维护了一个公共仓库 </a:t>
            </a:r>
            <a:r>
              <a:rPr lang="en-US" altLang="zh-CN" dirty="0"/>
              <a:t>Docker Hub</a:t>
            </a:r>
            <a:r>
              <a:rPr lang="zh-CN" altLang="en-US" dirty="0"/>
              <a:t>。</a:t>
            </a:r>
            <a:endParaRPr lang="en-US" altLang="zh-CN" dirty="0"/>
          </a:p>
          <a:p>
            <a:pPr>
              <a:lnSpc>
                <a:spcPct val="150000"/>
              </a:lnSpc>
            </a:pPr>
            <a:r>
              <a:rPr lang="zh-CN" altLang="en-US" dirty="0"/>
              <a:t>大部分需求，都可以通过在 </a:t>
            </a:r>
            <a:r>
              <a:rPr lang="en-US" altLang="zh-CN" dirty="0"/>
              <a:t>Docker Hub </a:t>
            </a:r>
            <a:r>
              <a:rPr lang="zh-CN" altLang="en-US" dirty="0"/>
              <a:t>中直接下载镜像来实现。</a:t>
            </a:r>
          </a:p>
        </p:txBody>
      </p:sp>
      <p:sp>
        <p:nvSpPr>
          <p:cNvPr id="9" name="椭圆 8">
            <a:extLst>
              <a:ext uri="{FF2B5EF4-FFF2-40B4-BE49-F238E27FC236}">
                <a16:creationId xmlns:a16="http://schemas.microsoft.com/office/drawing/2014/main" id="{E7ADBA60-47DC-41B1-8273-5B812CE747FC}"/>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10" name="文本框 9">
            <a:extLst>
              <a:ext uri="{FF2B5EF4-FFF2-40B4-BE49-F238E27FC236}">
                <a16:creationId xmlns:a16="http://schemas.microsoft.com/office/drawing/2014/main" id="{E3A44C77-7141-4E4F-9495-D88113B1D2DC}"/>
              </a:ext>
            </a:extLst>
          </p:cNvPr>
          <p:cNvSpPr txBox="1"/>
          <p:nvPr/>
        </p:nvSpPr>
        <p:spPr>
          <a:xfrm>
            <a:off x="1492899" y="2241907"/>
            <a:ext cx="9769150" cy="1754326"/>
          </a:xfrm>
          <a:prstGeom prst="rect">
            <a:avLst/>
          </a:prstGeom>
          <a:solidFill>
            <a:schemeClr val="accent4">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search centos</a:t>
            </a:r>
          </a:p>
          <a:p>
            <a:r>
              <a:rPr lang="en-US" altLang="zh-CN" dirty="0">
                <a:latin typeface="Calibri" panose="020F0502020204030204" pitchFamily="34" charset="0"/>
                <a:cs typeface="Calibri" panose="020F0502020204030204" pitchFamily="34" charset="0"/>
              </a:rPr>
              <a:t>NAME                               DESCRIPTION                                     STARS               OFFICIAL            AUTOMATED</a:t>
            </a:r>
          </a:p>
          <a:p>
            <a:r>
              <a:rPr lang="en-US" altLang="zh-CN" dirty="0">
                <a:latin typeface="Calibri" panose="020F0502020204030204" pitchFamily="34" charset="0"/>
                <a:cs typeface="Calibri" panose="020F0502020204030204" pitchFamily="34" charset="0"/>
              </a:rPr>
              <a:t>centos                             The official build of CentOS.                   4754                [OK]</a:t>
            </a:r>
          </a:p>
          <a:p>
            <a:r>
              <a:rPr lang="en-US" altLang="zh-CN" dirty="0">
                <a:latin typeface="Calibri" panose="020F0502020204030204" pitchFamily="34" charset="0"/>
                <a:cs typeface="Calibri" panose="020F0502020204030204" pitchFamily="34" charset="0"/>
              </a:rPr>
              <a:t>ansible/centos7-ansible            Ansible on Centos7                              118                                     [OK]</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5677F2D1-B081-4B8C-8836-E78044C8DC6B}"/>
              </a:ext>
            </a:extLst>
          </p:cNvPr>
          <p:cNvSpPr txBox="1"/>
          <p:nvPr/>
        </p:nvSpPr>
        <p:spPr>
          <a:xfrm>
            <a:off x="1786624" y="4073131"/>
            <a:ext cx="9479903" cy="2127634"/>
          </a:xfrm>
          <a:prstGeom prst="rect">
            <a:avLst/>
          </a:prstGeom>
          <a:noFill/>
        </p:spPr>
        <p:txBody>
          <a:bodyPr wrap="square" rtlCol="0">
            <a:spAutoFit/>
          </a:bodyPr>
          <a:lstStyle/>
          <a:p>
            <a:pPr>
              <a:lnSpc>
                <a:spcPct val="150000"/>
              </a:lnSpc>
            </a:pPr>
            <a:r>
              <a:rPr lang="zh-CN" altLang="en-US" dirty="0"/>
              <a:t>        根据是否是官方提供， 可将镜像资源分为两类。 一种是类似 </a:t>
            </a:r>
            <a:r>
              <a:rPr lang="en-US" altLang="zh-CN" dirty="0"/>
              <a:t>centos </a:t>
            </a:r>
            <a:r>
              <a:rPr lang="zh-CN" altLang="en-US" dirty="0"/>
              <a:t>这样的基础镜像， 被称为基础或根镜 像。 这些基础镜像是由 </a:t>
            </a:r>
            <a:r>
              <a:rPr lang="en-US" altLang="zh-CN" dirty="0"/>
              <a:t>Docker </a:t>
            </a:r>
            <a:r>
              <a:rPr lang="zh-CN" altLang="en-US" dirty="0"/>
              <a:t>公司创建、 验证、 支持、 提供。 这样的镜像往往使用单个单词作为名字。 还有一种类型， 比如 </a:t>
            </a:r>
            <a:r>
              <a:rPr lang="en-US" altLang="zh-CN" dirty="0" err="1"/>
              <a:t>tianon</a:t>
            </a:r>
            <a:r>
              <a:rPr lang="en-US" altLang="zh-CN" dirty="0"/>
              <a:t>/centos </a:t>
            </a:r>
            <a:r>
              <a:rPr lang="zh-CN" altLang="en-US" dirty="0"/>
              <a:t>镜像， 它是由 </a:t>
            </a:r>
            <a:r>
              <a:rPr lang="en-US" altLang="zh-CN" dirty="0"/>
              <a:t>Docker </a:t>
            </a:r>
            <a:r>
              <a:rPr lang="zh-CN" altLang="en-US" dirty="0"/>
              <a:t>的用户创建并维护的， 往往带有用户名称前 缀。 可以通过前缀 </a:t>
            </a:r>
            <a:r>
              <a:rPr lang="en-US" altLang="zh-CN" dirty="0" err="1"/>
              <a:t>user_name</a:t>
            </a:r>
            <a:r>
              <a:rPr lang="en-US" altLang="zh-CN" dirty="0"/>
              <a:t>/ </a:t>
            </a:r>
            <a:r>
              <a:rPr lang="zh-CN" altLang="en-US" dirty="0"/>
              <a:t>来指定使用某个用户提供的镜像， 比如 </a:t>
            </a:r>
            <a:r>
              <a:rPr lang="en-US" altLang="zh-CN" dirty="0" err="1"/>
              <a:t>tianon</a:t>
            </a:r>
            <a:r>
              <a:rPr lang="en-US" altLang="zh-CN" dirty="0"/>
              <a:t> </a:t>
            </a:r>
            <a:r>
              <a:rPr lang="zh-CN" altLang="en-US" dirty="0"/>
              <a:t>用户。 </a:t>
            </a:r>
          </a:p>
        </p:txBody>
      </p:sp>
    </p:spTree>
    <p:extLst>
      <p:ext uri="{BB962C8B-B14F-4D97-AF65-F5344CB8AC3E}">
        <p14:creationId xmlns:p14="http://schemas.microsoft.com/office/powerpoint/2010/main" val="132513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ECA09700-EC17-474F-96EC-3E88174897FE}"/>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2" name="直接连接符 11">
            <a:extLst>
              <a:ext uri="{FF2B5EF4-FFF2-40B4-BE49-F238E27FC236}">
                <a16:creationId xmlns:a16="http://schemas.microsoft.com/office/drawing/2014/main" id="{6308C76F-75A2-441C-9B12-181AD4C9D166}"/>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a:extLst>
              <a:ext uri="{FF2B5EF4-FFF2-40B4-BE49-F238E27FC236}">
                <a16:creationId xmlns:a16="http://schemas.microsoft.com/office/drawing/2014/main" id="{D14BF83F-8A86-4280-B337-82136808BA59}"/>
              </a:ext>
            </a:extLst>
          </p:cNvPr>
          <p:cNvSpPr txBox="1"/>
          <p:nvPr/>
        </p:nvSpPr>
        <p:spPr>
          <a:xfrm>
            <a:off x="696686" y="974276"/>
            <a:ext cx="9106677" cy="369332"/>
          </a:xfrm>
          <a:prstGeom prst="rect">
            <a:avLst/>
          </a:prstGeom>
          <a:noFill/>
        </p:spPr>
        <p:txBody>
          <a:bodyPr wrap="square" rtlCol="0">
            <a:spAutoFit/>
          </a:bodyPr>
          <a:lstStyle/>
          <a:p>
            <a:r>
              <a:rPr lang="zh-CN" altLang="en-US" dirty="0"/>
              <a:t>下载官方 </a:t>
            </a:r>
            <a:r>
              <a:rPr lang="en-US" altLang="zh-CN" dirty="0"/>
              <a:t>centos </a:t>
            </a:r>
            <a:r>
              <a:rPr lang="zh-CN" altLang="en-US" dirty="0"/>
              <a:t>镜像到本地</a:t>
            </a:r>
          </a:p>
        </p:txBody>
      </p:sp>
      <p:sp>
        <p:nvSpPr>
          <p:cNvPr id="15" name="椭圆 14">
            <a:extLst>
              <a:ext uri="{FF2B5EF4-FFF2-40B4-BE49-F238E27FC236}">
                <a16:creationId xmlns:a16="http://schemas.microsoft.com/office/drawing/2014/main" id="{D00329E0-4863-4E4E-9BEB-3D2191278C8A}"/>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16" name="文本框 15">
            <a:extLst>
              <a:ext uri="{FF2B5EF4-FFF2-40B4-BE49-F238E27FC236}">
                <a16:creationId xmlns:a16="http://schemas.microsoft.com/office/drawing/2014/main" id="{F7BC7729-ED8C-4A5D-9B5A-4EC12862BDED}"/>
              </a:ext>
            </a:extLst>
          </p:cNvPr>
          <p:cNvSpPr txBox="1"/>
          <p:nvPr/>
        </p:nvSpPr>
        <p:spPr>
          <a:xfrm>
            <a:off x="1497377" y="2110797"/>
            <a:ext cx="9769150" cy="1754326"/>
          </a:xfrm>
          <a:prstGeom prst="rect">
            <a:avLst/>
          </a:prstGeom>
          <a:solidFill>
            <a:schemeClr val="accent1">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pull centos</a:t>
            </a:r>
          </a:p>
          <a:p>
            <a:r>
              <a:rPr lang="en-US" altLang="zh-CN" dirty="0">
                <a:latin typeface="Calibri" panose="020F0502020204030204" pitchFamily="34" charset="0"/>
                <a:cs typeface="Calibri" panose="020F0502020204030204" pitchFamily="34" charset="0"/>
              </a:rPr>
              <a:t>Pulling repository centos</a:t>
            </a:r>
          </a:p>
          <a:p>
            <a:r>
              <a:rPr lang="en-US" altLang="zh-CN" dirty="0">
                <a:latin typeface="Calibri" panose="020F0502020204030204" pitchFamily="34" charset="0"/>
                <a:cs typeface="Calibri" panose="020F0502020204030204" pitchFamily="34" charset="0"/>
              </a:rPr>
              <a:t>0b443ba03958: Download complete</a:t>
            </a:r>
          </a:p>
          <a:p>
            <a:r>
              <a:rPr lang="en-US" altLang="zh-CN" dirty="0">
                <a:latin typeface="Calibri" panose="020F0502020204030204" pitchFamily="34" charset="0"/>
                <a:cs typeface="Calibri" panose="020F0502020204030204" pitchFamily="34" charset="0"/>
              </a:rPr>
              <a:t>539c0211cd76: Download complete</a:t>
            </a:r>
          </a:p>
          <a:p>
            <a:r>
              <a:rPr lang="en-US" altLang="zh-CN" dirty="0">
                <a:latin typeface="Calibri" panose="020F0502020204030204" pitchFamily="34" charset="0"/>
                <a:cs typeface="Calibri" panose="020F0502020204030204" pitchFamily="34" charset="0"/>
              </a:rPr>
              <a:t>511136ea3c5a: Download complete</a:t>
            </a:r>
          </a:p>
          <a:p>
            <a:r>
              <a:rPr lang="en-US" altLang="zh-CN" dirty="0">
                <a:latin typeface="Calibri" panose="020F0502020204030204" pitchFamily="34" charset="0"/>
                <a:cs typeface="Calibri" panose="020F0502020204030204" pitchFamily="34" charset="0"/>
              </a:rPr>
              <a:t>7064731afe90: Download complete</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4EC17678-4F83-4F5C-8AA6-D649B78813D1}"/>
              </a:ext>
            </a:extLst>
          </p:cNvPr>
          <p:cNvSpPr txBox="1"/>
          <p:nvPr/>
        </p:nvSpPr>
        <p:spPr>
          <a:xfrm>
            <a:off x="1497377" y="4039069"/>
            <a:ext cx="9479903" cy="465640"/>
          </a:xfrm>
          <a:prstGeom prst="rect">
            <a:avLst/>
          </a:prstGeom>
          <a:noFill/>
        </p:spPr>
        <p:txBody>
          <a:bodyPr wrap="square" rtlCol="0">
            <a:spAutoFit/>
          </a:bodyPr>
          <a:lstStyle/>
          <a:p>
            <a:pPr>
              <a:lnSpc>
                <a:spcPct val="150000"/>
              </a:lnSpc>
            </a:pPr>
            <a:r>
              <a:rPr lang="zh-CN" altLang="en-US" dirty="0"/>
              <a:t>用户也可以在登录后通过 </a:t>
            </a:r>
            <a:r>
              <a:rPr lang="en-US" altLang="zh-CN" dirty="0"/>
              <a:t>docker push </a:t>
            </a:r>
            <a:r>
              <a:rPr lang="zh-CN" altLang="en-US" dirty="0"/>
              <a:t>命令来将镜像推送到 </a:t>
            </a:r>
            <a:r>
              <a:rPr lang="en-US" altLang="zh-CN" dirty="0"/>
              <a:t>Docker Hub</a:t>
            </a:r>
            <a:endParaRPr lang="zh-CN" altLang="en-US" dirty="0"/>
          </a:p>
        </p:txBody>
      </p:sp>
    </p:spTree>
    <p:extLst>
      <p:ext uri="{BB962C8B-B14F-4D97-AF65-F5344CB8AC3E}">
        <p14:creationId xmlns:p14="http://schemas.microsoft.com/office/powerpoint/2010/main" val="28189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15"/>
                                        </p:tgtEl>
                                        <p:attrNameLst>
                                          <p:attrName>ppt_w</p:attrName>
                                        </p:attrNameLst>
                                      </p:cBhvr>
                                      <p:tavLst>
                                        <p:tav tm="0">
                                          <p:val>
                                            <p:strVal val="ppt_w"/>
                                          </p:val>
                                        </p:tav>
                                        <p:tav tm="100000">
                                          <p:val>
                                            <p:fltVal val="0"/>
                                          </p:val>
                                        </p:tav>
                                      </p:tavLst>
                                    </p:anim>
                                    <p:anim calcmode="lin" valueType="num">
                                      <p:cBhvr>
                                        <p:cTn id="7" dur="1000"/>
                                        <p:tgtEl>
                                          <p:spTgt spid="15"/>
                                        </p:tgtEl>
                                        <p:attrNameLst>
                                          <p:attrName>ppt_h</p:attrName>
                                        </p:attrNameLst>
                                      </p:cBhvr>
                                      <p:tavLst>
                                        <p:tav tm="0">
                                          <p:val>
                                            <p:strVal val="ppt_h"/>
                                          </p:val>
                                        </p:tav>
                                        <p:tav tm="100000">
                                          <p:val>
                                            <p:fltVal val="0"/>
                                          </p:val>
                                        </p:tav>
                                      </p:tavLst>
                                    </p:anim>
                                    <p:anim calcmode="lin" valueType="num">
                                      <p:cBhvr>
                                        <p:cTn id="8" dur="1000"/>
                                        <p:tgtEl>
                                          <p:spTgt spid="15"/>
                                        </p:tgtEl>
                                        <p:attrNameLst>
                                          <p:attrName>style.rotation</p:attrName>
                                        </p:attrNameLst>
                                      </p:cBhvr>
                                      <p:tavLst>
                                        <p:tav tm="0">
                                          <p:val>
                                            <p:fltVal val="0"/>
                                          </p:val>
                                        </p:tav>
                                        <p:tav tm="100000">
                                          <p:val>
                                            <p:fltVal val="90"/>
                                          </p:val>
                                        </p:tav>
                                      </p:tavLst>
                                    </p:anim>
                                    <p:animEffect transition="out" filter="fade">
                                      <p:cBhvr>
                                        <p:cTn id="9" dur="1000"/>
                                        <p:tgtEl>
                                          <p:spTgt spid="15"/>
                                        </p:tgtEl>
                                      </p:cBhvr>
                                    </p:animEffect>
                                    <p:set>
                                      <p:cBhvr>
                                        <p:cTn id="10"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自动创建</a:t>
            </a:r>
          </a:p>
        </p:txBody>
      </p:sp>
      <p:sp>
        <p:nvSpPr>
          <p:cNvPr id="8" name="文本框 7">
            <a:extLst>
              <a:ext uri="{FF2B5EF4-FFF2-40B4-BE49-F238E27FC236}">
                <a16:creationId xmlns:a16="http://schemas.microsoft.com/office/drawing/2014/main" id="{0E19CEDE-B1D2-4519-99C9-324B4E2A5059}"/>
              </a:ext>
            </a:extLst>
          </p:cNvPr>
          <p:cNvSpPr txBox="1"/>
          <p:nvPr/>
        </p:nvSpPr>
        <p:spPr>
          <a:xfrm>
            <a:off x="1875453" y="1449230"/>
            <a:ext cx="9479903" cy="881139"/>
          </a:xfrm>
          <a:prstGeom prst="rect">
            <a:avLst/>
          </a:prstGeom>
          <a:noFill/>
        </p:spPr>
        <p:txBody>
          <a:bodyPr wrap="square" rtlCol="0">
            <a:spAutoFit/>
          </a:bodyPr>
          <a:lstStyle/>
          <a:p>
            <a:pPr>
              <a:lnSpc>
                <a:spcPct val="150000"/>
              </a:lnSpc>
            </a:pPr>
            <a:r>
              <a:rPr lang="zh-CN" altLang="en-US" dirty="0"/>
              <a:t>自动创建（</a:t>
            </a:r>
            <a:r>
              <a:rPr lang="en-US" altLang="zh-CN" dirty="0"/>
              <a:t>Automated Builds</a:t>
            </a:r>
            <a:r>
              <a:rPr lang="zh-CN" altLang="en-US" dirty="0"/>
              <a:t>） 功能对于需要经常升级镜像内程序来说， 十分方便。 有时候， 用户创建了 镜像， 安装了某个软件， 如果软件发布新版本则需要手动更新镜像。</a:t>
            </a:r>
          </a:p>
        </p:txBody>
      </p:sp>
      <p:sp>
        <p:nvSpPr>
          <p:cNvPr id="9" name="椭圆 8">
            <a:extLst>
              <a:ext uri="{FF2B5EF4-FFF2-40B4-BE49-F238E27FC236}">
                <a16:creationId xmlns:a16="http://schemas.microsoft.com/office/drawing/2014/main" id="{E7ADBA60-47DC-41B1-8273-5B812CE747FC}"/>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10" name="文本框 9">
            <a:extLst>
              <a:ext uri="{FF2B5EF4-FFF2-40B4-BE49-F238E27FC236}">
                <a16:creationId xmlns:a16="http://schemas.microsoft.com/office/drawing/2014/main" id="{E3A44C77-7141-4E4F-9495-D88113B1D2DC}"/>
              </a:ext>
            </a:extLst>
          </p:cNvPr>
          <p:cNvSpPr txBox="1"/>
          <p:nvPr/>
        </p:nvSpPr>
        <p:spPr>
          <a:xfrm>
            <a:off x="1875452" y="2703394"/>
            <a:ext cx="9479903" cy="881139"/>
          </a:xfrm>
          <a:prstGeom prst="rect">
            <a:avLst/>
          </a:prstGeom>
          <a:noFill/>
        </p:spPr>
        <p:txBody>
          <a:bodyPr wrap="square" rtlCol="0">
            <a:spAutoFit/>
          </a:bodyPr>
          <a:lstStyle/>
          <a:p>
            <a:pPr>
              <a:lnSpc>
                <a:spcPct val="150000"/>
              </a:lnSpc>
            </a:pPr>
            <a:r>
              <a:rPr lang="zh-CN" altLang="en-US" dirty="0"/>
              <a:t>而自动创建允许用户通过 </a:t>
            </a:r>
            <a:r>
              <a:rPr lang="en-US" altLang="zh-CN" dirty="0"/>
              <a:t>Docker Hub </a:t>
            </a:r>
            <a:r>
              <a:rPr lang="zh-CN" altLang="en-US" dirty="0"/>
              <a:t>指定跟踪一个目标网站（目前支持 </a:t>
            </a:r>
            <a:r>
              <a:rPr lang="en-US" altLang="zh-CN" dirty="0"/>
              <a:t>GitHub </a:t>
            </a:r>
            <a:r>
              <a:rPr lang="zh-CN" altLang="en-US" dirty="0"/>
              <a:t>或 </a:t>
            </a:r>
            <a:r>
              <a:rPr lang="en-US" altLang="zh-CN" dirty="0" err="1"/>
              <a:t>BitBucket</a:t>
            </a:r>
            <a:r>
              <a:rPr lang="zh-CN" altLang="en-US" dirty="0"/>
              <a:t>） 上的项 目， 一旦项目发生新的提交， 则自动执行创建。</a:t>
            </a:r>
          </a:p>
        </p:txBody>
      </p:sp>
      <p:sp>
        <p:nvSpPr>
          <p:cNvPr id="2" name="文本框 1">
            <a:extLst>
              <a:ext uri="{FF2B5EF4-FFF2-40B4-BE49-F238E27FC236}">
                <a16:creationId xmlns:a16="http://schemas.microsoft.com/office/drawing/2014/main" id="{7A89D553-21DE-4C91-8407-A3BF79E8A3AA}"/>
              </a:ext>
            </a:extLst>
          </p:cNvPr>
          <p:cNvSpPr txBox="1"/>
          <p:nvPr/>
        </p:nvSpPr>
        <p:spPr>
          <a:xfrm>
            <a:off x="2090057" y="3916045"/>
            <a:ext cx="9339943" cy="2127634"/>
          </a:xfrm>
          <a:prstGeom prst="rect">
            <a:avLst/>
          </a:prstGeom>
          <a:noFill/>
        </p:spPr>
        <p:txBody>
          <a:bodyPr wrap="square" rtlCol="0">
            <a:spAutoFit/>
          </a:bodyPr>
          <a:lstStyle/>
          <a:p>
            <a:pPr>
              <a:lnSpc>
                <a:spcPct val="150000"/>
              </a:lnSpc>
            </a:pPr>
            <a:r>
              <a:rPr lang="en-US" altLang="zh-CN" dirty="0"/>
              <a:t>1. </a:t>
            </a:r>
            <a:r>
              <a:rPr lang="zh-CN" altLang="en-US" dirty="0"/>
              <a:t>创建并登录 </a:t>
            </a:r>
            <a:r>
              <a:rPr lang="en-US" altLang="zh-CN" dirty="0"/>
              <a:t>Docker Hub</a:t>
            </a:r>
            <a:r>
              <a:rPr lang="zh-CN" altLang="en-US" dirty="0"/>
              <a:t>， 以及目标网站； </a:t>
            </a:r>
          </a:p>
          <a:p>
            <a:pPr>
              <a:lnSpc>
                <a:spcPct val="150000"/>
              </a:lnSpc>
            </a:pPr>
            <a:r>
              <a:rPr lang="en-US" altLang="zh-CN" dirty="0"/>
              <a:t>2. </a:t>
            </a:r>
            <a:r>
              <a:rPr lang="zh-CN" altLang="en-US" dirty="0"/>
              <a:t>在目标网站中连接帐户到 </a:t>
            </a:r>
            <a:r>
              <a:rPr lang="en-US" altLang="zh-CN" dirty="0"/>
              <a:t>Docker Hub</a:t>
            </a:r>
            <a:r>
              <a:rPr lang="zh-CN" altLang="en-US" dirty="0"/>
              <a:t>； </a:t>
            </a:r>
          </a:p>
          <a:p>
            <a:pPr>
              <a:lnSpc>
                <a:spcPct val="150000"/>
              </a:lnSpc>
            </a:pPr>
            <a:r>
              <a:rPr lang="en-US" altLang="zh-CN" dirty="0"/>
              <a:t>3. </a:t>
            </a:r>
            <a:r>
              <a:rPr lang="zh-CN" altLang="en-US" dirty="0"/>
              <a:t>在 </a:t>
            </a:r>
            <a:r>
              <a:rPr lang="en-US" altLang="zh-CN" dirty="0"/>
              <a:t>Docker Hub </a:t>
            </a:r>
            <a:r>
              <a:rPr lang="zh-CN" altLang="en-US" dirty="0"/>
              <a:t>中 配置一个自动创建； </a:t>
            </a:r>
          </a:p>
          <a:p>
            <a:pPr>
              <a:lnSpc>
                <a:spcPct val="150000"/>
              </a:lnSpc>
            </a:pPr>
            <a:r>
              <a:rPr lang="en-US" altLang="zh-CN" dirty="0"/>
              <a:t>4. </a:t>
            </a:r>
            <a:r>
              <a:rPr lang="zh-CN" altLang="en-US" dirty="0"/>
              <a:t>选取一个目标网站中的项目（需要含 </a:t>
            </a:r>
            <a:r>
              <a:rPr lang="en-US" altLang="zh-CN" dirty="0" err="1"/>
              <a:t>Dockerfile</a:t>
            </a:r>
            <a:r>
              <a:rPr lang="zh-CN" altLang="en-US" dirty="0"/>
              <a:t>） 和分支； </a:t>
            </a:r>
          </a:p>
          <a:p>
            <a:pPr>
              <a:lnSpc>
                <a:spcPct val="150000"/>
              </a:lnSpc>
            </a:pPr>
            <a:r>
              <a:rPr lang="en-US" altLang="zh-CN" dirty="0"/>
              <a:t>5. </a:t>
            </a:r>
            <a:r>
              <a:rPr lang="zh-CN" altLang="en-US" dirty="0"/>
              <a:t>指定 </a:t>
            </a:r>
            <a:r>
              <a:rPr lang="en-US" altLang="zh-CN" dirty="0" err="1"/>
              <a:t>Dockerfile</a:t>
            </a:r>
            <a:r>
              <a:rPr lang="en-US" altLang="zh-CN" dirty="0"/>
              <a:t> </a:t>
            </a:r>
            <a:r>
              <a:rPr lang="zh-CN" altLang="en-US" dirty="0"/>
              <a:t>的位置， 并提交创建。 </a:t>
            </a:r>
          </a:p>
        </p:txBody>
      </p:sp>
    </p:spTree>
    <p:extLst>
      <p:ext uri="{BB962C8B-B14F-4D97-AF65-F5344CB8AC3E}">
        <p14:creationId xmlns:p14="http://schemas.microsoft.com/office/powerpoint/2010/main" val="175774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C4DFBF-F756-4B37-9616-B3C911B9809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B11F167-3A4C-4304-BD07-E77C4576E8C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CA77AEE2-4181-48BC-822F-E4720254BE46}"/>
              </a:ext>
            </a:extLst>
          </p:cNvPr>
          <p:cNvSpPr txBox="1"/>
          <p:nvPr/>
        </p:nvSpPr>
        <p:spPr>
          <a:xfrm>
            <a:off x="696686" y="974276"/>
            <a:ext cx="9106677" cy="369332"/>
          </a:xfrm>
          <a:prstGeom prst="rect">
            <a:avLst/>
          </a:prstGeom>
          <a:noFill/>
        </p:spPr>
        <p:txBody>
          <a:bodyPr wrap="square" rtlCol="0">
            <a:spAutoFit/>
          </a:bodyPr>
          <a:lstStyle/>
          <a:p>
            <a:r>
              <a:rPr lang="zh-CN" altLang="en-US" dirty="0"/>
              <a:t>私有仓库</a:t>
            </a:r>
          </a:p>
        </p:txBody>
      </p:sp>
      <p:sp>
        <p:nvSpPr>
          <p:cNvPr id="8" name="文本框 7">
            <a:extLst>
              <a:ext uri="{FF2B5EF4-FFF2-40B4-BE49-F238E27FC236}">
                <a16:creationId xmlns:a16="http://schemas.microsoft.com/office/drawing/2014/main" id="{0E19CEDE-B1D2-4519-99C9-324B4E2A5059}"/>
              </a:ext>
            </a:extLst>
          </p:cNvPr>
          <p:cNvSpPr txBox="1"/>
          <p:nvPr/>
        </p:nvSpPr>
        <p:spPr>
          <a:xfrm>
            <a:off x="2062064" y="1241679"/>
            <a:ext cx="9479903" cy="881139"/>
          </a:xfrm>
          <a:prstGeom prst="rect">
            <a:avLst/>
          </a:prstGeom>
          <a:noFill/>
        </p:spPr>
        <p:txBody>
          <a:bodyPr wrap="square" rtlCol="0">
            <a:spAutoFit/>
          </a:bodyPr>
          <a:lstStyle/>
          <a:p>
            <a:pPr>
              <a:lnSpc>
                <a:spcPct val="150000"/>
              </a:lnSpc>
            </a:pPr>
            <a:r>
              <a:rPr lang="en-US" altLang="zh-CN" dirty="0">
                <a:latin typeface="Calibri" panose="020F0502020204030204" pitchFamily="34" charset="0"/>
                <a:cs typeface="Calibri" panose="020F0502020204030204" pitchFamily="34" charset="0"/>
              </a:rPr>
              <a:t>docker-registry </a:t>
            </a:r>
            <a:r>
              <a:rPr lang="zh-CN" altLang="en-US" dirty="0">
                <a:latin typeface="Calibri" panose="020F0502020204030204" pitchFamily="34" charset="0"/>
                <a:cs typeface="Calibri" panose="020F0502020204030204" pitchFamily="34" charset="0"/>
              </a:rPr>
              <a:t>是官方提供的工具， 可以用于构建私有的镜像仓库。</a:t>
            </a:r>
            <a:endParaRPr lang="en-US" altLang="zh-CN" dirty="0">
              <a:latin typeface="Calibri" panose="020F0502020204030204" pitchFamily="34" charset="0"/>
              <a:cs typeface="Calibri" panose="020F0502020204030204" pitchFamily="34" charset="0"/>
            </a:endParaRPr>
          </a:p>
          <a:p>
            <a:pPr>
              <a:lnSpc>
                <a:spcPct val="150000"/>
              </a:lnSpc>
            </a:pPr>
            <a:r>
              <a:rPr lang="zh-CN" altLang="en-US" dirty="0">
                <a:latin typeface="Calibri" panose="020F0502020204030204" pitchFamily="34" charset="0"/>
                <a:cs typeface="Calibri" panose="020F0502020204030204" pitchFamily="34" charset="0"/>
              </a:rPr>
              <a:t>这将使用官方的 </a:t>
            </a:r>
            <a:r>
              <a:rPr lang="en-US" altLang="zh-CN" dirty="0">
                <a:latin typeface="Calibri" panose="020F0502020204030204" pitchFamily="34" charset="0"/>
                <a:cs typeface="Calibri" panose="020F0502020204030204" pitchFamily="34" charset="0"/>
              </a:rPr>
              <a:t>registry </a:t>
            </a:r>
            <a:r>
              <a:rPr lang="zh-CN" altLang="en-US" dirty="0">
                <a:latin typeface="Calibri" panose="020F0502020204030204" pitchFamily="34" charset="0"/>
                <a:cs typeface="Calibri" panose="020F0502020204030204" pitchFamily="34" charset="0"/>
              </a:rPr>
              <a:t>镜像来启动本地的私有仓库。</a:t>
            </a:r>
          </a:p>
        </p:txBody>
      </p:sp>
      <p:sp>
        <p:nvSpPr>
          <p:cNvPr id="9" name="椭圆 8">
            <a:extLst>
              <a:ext uri="{FF2B5EF4-FFF2-40B4-BE49-F238E27FC236}">
                <a16:creationId xmlns:a16="http://schemas.microsoft.com/office/drawing/2014/main" id="{E7ADBA60-47DC-41B1-8273-5B812CE747FC}"/>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10" name="文本框 9">
            <a:extLst>
              <a:ext uri="{FF2B5EF4-FFF2-40B4-BE49-F238E27FC236}">
                <a16:creationId xmlns:a16="http://schemas.microsoft.com/office/drawing/2014/main" id="{E3A44C77-7141-4E4F-9495-D88113B1D2DC}"/>
              </a:ext>
            </a:extLst>
          </p:cNvPr>
          <p:cNvSpPr txBox="1"/>
          <p:nvPr/>
        </p:nvSpPr>
        <p:spPr>
          <a:xfrm>
            <a:off x="2062063" y="2231600"/>
            <a:ext cx="9479903" cy="3139321"/>
          </a:xfrm>
          <a:prstGeom prst="rect">
            <a:avLst/>
          </a:prstGeom>
          <a:solidFill>
            <a:schemeClr val="accent6">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run -d -p 5000:5000 registry</a:t>
            </a:r>
          </a:p>
          <a:p>
            <a:r>
              <a:rPr lang="en-US" altLang="zh-CN" dirty="0">
                <a:latin typeface="Calibri" panose="020F0502020204030204" pitchFamily="34" charset="0"/>
                <a:cs typeface="Calibri" panose="020F0502020204030204" pitchFamily="34" charset="0"/>
              </a:rPr>
              <a:t>Unable to find image '</a:t>
            </a:r>
            <a:r>
              <a:rPr lang="en-US" altLang="zh-CN" dirty="0" err="1">
                <a:latin typeface="Calibri" panose="020F0502020204030204" pitchFamily="34" charset="0"/>
                <a:cs typeface="Calibri" panose="020F0502020204030204" pitchFamily="34" charset="0"/>
              </a:rPr>
              <a:t>registry:latest</a:t>
            </a:r>
            <a:r>
              <a:rPr lang="en-US" altLang="zh-CN" dirty="0">
                <a:latin typeface="Calibri" panose="020F0502020204030204" pitchFamily="34" charset="0"/>
                <a:cs typeface="Calibri" panose="020F0502020204030204" pitchFamily="34" charset="0"/>
              </a:rPr>
              <a:t>' locally</a:t>
            </a:r>
          </a:p>
          <a:p>
            <a:r>
              <a:rPr lang="en-US" altLang="zh-CN" dirty="0">
                <a:latin typeface="Calibri" panose="020F0502020204030204" pitchFamily="34" charset="0"/>
                <a:cs typeface="Calibri" panose="020F0502020204030204" pitchFamily="34" charset="0"/>
              </a:rPr>
              <a:t>latest: Pulling from library/registry</a:t>
            </a:r>
          </a:p>
          <a:p>
            <a:r>
              <a:rPr lang="en-US" altLang="zh-CN" dirty="0">
                <a:latin typeface="Calibri" panose="020F0502020204030204" pitchFamily="34" charset="0"/>
                <a:cs typeface="Calibri" panose="020F0502020204030204" pitchFamily="34" charset="0"/>
              </a:rPr>
              <a:t>d6a5679aa3cf: Pull complete</a:t>
            </a:r>
          </a:p>
          <a:p>
            <a:r>
              <a:rPr lang="en-US" altLang="zh-CN" dirty="0">
                <a:latin typeface="Calibri" panose="020F0502020204030204" pitchFamily="34" charset="0"/>
                <a:cs typeface="Calibri" panose="020F0502020204030204" pitchFamily="34" charset="0"/>
              </a:rPr>
              <a:t>ad0eac849f8f: Pull complete</a:t>
            </a:r>
          </a:p>
          <a:p>
            <a:r>
              <a:rPr lang="en-US" altLang="zh-CN" dirty="0">
                <a:latin typeface="Calibri" panose="020F0502020204030204" pitchFamily="34" charset="0"/>
                <a:cs typeface="Calibri" panose="020F0502020204030204" pitchFamily="34" charset="0"/>
              </a:rPr>
              <a:t>2261ba058a15: Pull complete</a:t>
            </a:r>
          </a:p>
          <a:p>
            <a:r>
              <a:rPr lang="en-US" altLang="zh-CN" dirty="0">
                <a:latin typeface="Calibri" panose="020F0502020204030204" pitchFamily="34" charset="0"/>
                <a:cs typeface="Calibri" panose="020F0502020204030204" pitchFamily="34" charset="0"/>
              </a:rPr>
              <a:t>f296fda86f10: Pull complete</a:t>
            </a:r>
          </a:p>
          <a:p>
            <a:r>
              <a:rPr lang="en-US" altLang="zh-CN" dirty="0">
                <a:latin typeface="Calibri" panose="020F0502020204030204" pitchFamily="34" charset="0"/>
                <a:cs typeface="Calibri" panose="020F0502020204030204" pitchFamily="34" charset="0"/>
              </a:rPr>
              <a:t>bcd4a541795b: Pull complete</a:t>
            </a:r>
          </a:p>
          <a:p>
            <a:r>
              <a:rPr lang="en-US" altLang="zh-CN" dirty="0">
                <a:latin typeface="Calibri" panose="020F0502020204030204" pitchFamily="34" charset="0"/>
                <a:cs typeface="Calibri" panose="020F0502020204030204" pitchFamily="34" charset="0"/>
              </a:rPr>
              <a:t>Digest: sha256:5a156ff125e5a12ac7fdec2b90b7e2ae5120fa249cf62248337b6d04abc574c8</a:t>
            </a:r>
          </a:p>
          <a:p>
            <a:r>
              <a:rPr lang="en-US" altLang="zh-CN" dirty="0">
                <a:latin typeface="Calibri" panose="020F0502020204030204" pitchFamily="34" charset="0"/>
                <a:cs typeface="Calibri" panose="020F0502020204030204" pitchFamily="34" charset="0"/>
              </a:rPr>
              <a:t>Status: Downloaded newer image for </a:t>
            </a:r>
            <a:r>
              <a:rPr lang="en-US" altLang="zh-CN" dirty="0" err="1">
                <a:latin typeface="Calibri" panose="020F0502020204030204" pitchFamily="34" charset="0"/>
                <a:cs typeface="Calibri" panose="020F0502020204030204" pitchFamily="34" charset="0"/>
              </a:rPr>
              <a:t>registry:latest</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66a72cff09714cf5d48984ee6ba42966b451062a6535636d7119248f21f8d951</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493DA7FD-7CC5-43D8-91CD-0D5777429723}"/>
              </a:ext>
            </a:extLst>
          </p:cNvPr>
          <p:cNvSpPr txBox="1"/>
          <p:nvPr/>
        </p:nvSpPr>
        <p:spPr>
          <a:xfrm>
            <a:off x="2062063" y="5479703"/>
            <a:ext cx="9479903" cy="881139"/>
          </a:xfrm>
          <a:prstGeom prst="rect">
            <a:avLst/>
          </a:prstGeom>
          <a:noFill/>
        </p:spPr>
        <p:txBody>
          <a:bodyPr wrap="square" rtlCol="0">
            <a:spAutoFit/>
          </a:bodyPr>
          <a:lstStyle/>
          <a:p>
            <a:pPr>
              <a:lnSpc>
                <a:spcPct val="150000"/>
              </a:lnSpc>
            </a:pPr>
            <a:r>
              <a:rPr lang="zh-CN" altLang="en-US" dirty="0">
                <a:latin typeface="Calibri" panose="020F0502020204030204" pitchFamily="34" charset="0"/>
                <a:cs typeface="Calibri" panose="020F0502020204030204" pitchFamily="34" charset="0"/>
              </a:rPr>
              <a:t>默认情况下， 仓库会被创建在容器的 </a:t>
            </a:r>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tmp</a:t>
            </a:r>
            <a:r>
              <a:rPr lang="en-US" altLang="zh-CN" dirty="0">
                <a:latin typeface="Calibri" panose="020F0502020204030204" pitchFamily="34" charset="0"/>
                <a:cs typeface="Calibri" panose="020F0502020204030204" pitchFamily="34" charset="0"/>
              </a:rPr>
              <a:t>/registry </a:t>
            </a:r>
            <a:r>
              <a:rPr lang="zh-CN" altLang="en-US" dirty="0">
                <a:latin typeface="Calibri" panose="020F0502020204030204" pitchFamily="34" charset="0"/>
                <a:cs typeface="Calibri" panose="020F0502020204030204" pitchFamily="34" charset="0"/>
              </a:rPr>
              <a:t>下。 可以通过 </a:t>
            </a:r>
            <a:r>
              <a:rPr lang="en-US" altLang="zh-CN" dirty="0">
                <a:latin typeface="Calibri" panose="020F0502020204030204" pitchFamily="34" charset="0"/>
                <a:cs typeface="Calibri" panose="020F0502020204030204" pitchFamily="34" charset="0"/>
              </a:rPr>
              <a:t>-v </a:t>
            </a:r>
            <a:r>
              <a:rPr lang="zh-CN" altLang="en-US" dirty="0">
                <a:latin typeface="Calibri" panose="020F0502020204030204" pitchFamily="34" charset="0"/>
                <a:cs typeface="Calibri" panose="020F0502020204030204" pitchFamily="34" charset="0"/>
              </a:rPr>
              <a:t>参数来将镜像文件存放在本地的 指定路径。 例如下面的例子将上传的镜像放到 </a:t>
            </a:r>
            <a:r>
              <a:rPr lang="en-US" altLang="zh-CN" dirty="0">
                <a:latin typeface="Calibri" panose="020F0502020204030204" pitchFamily="34" charset="0"/>
                <a:cs typeface="Calibri" panose="020F0502020204030204" pitchFamily="34" charset="0"/>
              </a:rPr>
              <a:t>/opt/data/registry </a:t>
            </a:r>
            <a:r>
              <a:rPr lang="zh-CN" altLang="en-US" dirty="0">
                <a:latin typeface="Calibri" panose="020F0502020204030204" pitchFamily="34" charset="0"/>
                <a:cs typeface="Calibri" panose="020F0502020204030204" pitchFamily="34" charset="0"/>
              </a:rPr>
              <a:t>目录。 </a:t>
            </a:r>
          </a:p>
        </p:txBody>
      </p:sp>
    </p:spTree>
    <p:extLst>
      <p:ext uri="{BB962C8B-B14F-4D97-AF65-F5344CB8AC3E}">
        <p14:creationId xmlns:p14="http://schemas.microsoft.com/office/powerpoint/2010/main" val="228674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039E96D2-D847-40AF-B4A1-1DD9C39160CC}"/>
              </a:ext>
            </a:extLst>
          </p:cNvPr>
          <p:cNvSpPr txBox="1"/>
          <p:nvPr/>
        </p:nvSpPr>
        <p:spPr>
          <a:xfrm>
            <a:off x="2062062" y="4386783"/>
            <a:ext cx="9479903" cy="2031325"/>
          </a:xfrm>
          <a:prstGeom prst="rect">
            <a:avLst/>
          </a:prstGeom>
          <a:solidFill>
            <a:schemeClr val="accent6">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docker tag </a:t>
            </a:r>
            <a:r>
              <a:rPr lang="en-US" altLang="zh-CN" dirty="0" err="1">
                <a:latin typeface="Calibri" panose="020F0502020204030204" pitchFamily="34" charset="0"/>
                <a:cs typeface="Calibri" panose="020F0502020204030204" pitchFamily="34" charset="0"/>
              </a:rPr>
              <a:t>ubuntu:latest</a:t>
            </a:r>
            <a:r>
              <a:rPr lang="en-US" altLang="zh-CN" dirty="0">
                <a:latin typeface="Calibri" panose="020F0502020204030204" pitchFamily="34" charset="0"/>
                <a:cs typeface="Calibri" panose="020F0502020204030204" pitchFamily="34" charset="0"/>
              </a:rPr>
              <a:t>  192.168.1.198:5000/ubuntu:18.4</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root ~ # docker images</a:t>
            </a:r>
          </a:p>
          <a:p>
            <a:r>
              <a:rPr lang="en-US" altLang="zh-CN" dirty="0">
                <a:latin typeface="Calibri" panose="020F0502020204030204" pitchFamily="34" charset="0"/>
                <a:cs typeface="Calibri" panose="020F0502020204030204" pitchFamily="34" charset="0"/>
              </a:rPr>
              <a:t>REPOSITORY TAG IMAGE ID CREATED VIRTUAL</a:t>
            </a:r>
          </a:p>
          <a:p>
            <a:r>
              <a:rPr lang="en-US" altLang="zh-CN" dirty="0">
                <a:latin typeface="Calibri" panose="020F0502020204030204" pitchFamily="34" charset="0"/>
                <a:cs typeface="Calibri" panose="020F0502020204030204" pitchFamily="34" charset="0"/>
              </a:rPr>
              <a:t>192.168.1.198:5000/ubuntu   18.4                cd6d8154f1e1        3 weeks ago         84.1MB</a:t>
            </a:r>
          </a:p>
          <a:p>
            <a:r>
              <a:rPr lang="en-US" altLang="zh-CN" dirty="0">
                <a:latin typeface="Calibri" panose="020F0502020204030204" pitchFamily="34" charset="0"/>
                <a:cs typeface="Calibri" panose="020F0502020204030204" pitchFamily="34" charset="0"/>
              </a:rPr>
              <a:t>ubuntu                      18.04               cd6d8154f1e1        3 weeks ago         84.1MB</a:t>
            </a:r>
          </a:p>
          <a:p>
            <a:r>
              <a:rPr lang="en-US" altLang="zh-CN" dirty="0">
                <a:latin typeface="Calibri" panose="020F0502020204030204" pitchFamily="34" charset="0"/>
                <a:cs typeface="Calibri" panose="020F0502020204030204" pitchFamily="34" charset="0"/>
              </a:rPr>
              <a:t>ubuntu                      latest              cd6d8154f1e1        3 weeks ago         84.1MB</a:t>
            </a:r>
            <a:endParaRPr lang="zh-CN" altLang="en-US"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A0412856-C5A3-4FB5-B5FC-FC9C77C14EB0}"/>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34B47888-1CFD-4395-8A02-58D04C2BDF54}"/>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A8849DF8-3C98-4A6A-8218-3A2EA7DF7813}"/>
              </a:ext>
            </a:extLst>
          </p:cNvPr>
          <p:cNvSpPr txBox="1"/>
          <p:nvPr/>
        </p:nvSpPr>
        <p:spPr>
          <a:xfrm>
            <a:off x="640702" y="793222"/>
            <a:ext cx="9106677" cy="369332"/>
          </a:xfrm>
          <a:prstGeom prst="rect">
            <a:avLst/>
          </a:prstGeom>
          <a:noFill/>
        </p:spPr>
        <p:txBody>
          <a:bodyPr wrap="square" rtlCol="0">
            <a:spAutoFit/>
          </a:bodyPr>
          <a:lstStyle/>
          <a:p>
            <a:r>
              <a:rPr lang="zh-CN" altLang="en-US" dirty="0"/>
              <a:t>在私有仓库上传、 下载、 搜索镜像</a:t>
            </a:r>
          </a:p>
        </p:txBody>
      </p:sp>
      <p:sp>
        <p:nvSpPr>
          <p:cNvPr id="7" name="文本框 6">
            <a:extLst>
              <a:ext uri="{FF2B5EF4-FFF2-40B4-BE49-F238E27FC236}">
                <a16:creationId xmlns:a16="http://schemas.microsoft.com/office/drawing/2014/main" id="{5C11C8A9-2751-454B-843A-9FDC4B9871AA}"/>
              </a:ext>
            </a:extLst>
          </p:cNvPr>
          <p:cNvSpPr txBox="1"/>
          <p:nvPr/>
        </p:nvSpPr>
        <p:spPr>
          <a:xfrm>
            <a:off x="2062064" y="1241679"/>
            <a:ext cx="9479903" cy="881139"/>
          </a:xfrm>
          <a:prstGeom prst="rect">
            <a:avLst/>
          </a:prstGeom>
          <a:noFill/>
        </p:spPr>
        <p:txBody>
          <a:bodyPr wrap="square" rtlCol="0">
            <a:spAutoFit/>
          </a:bodyPr>
          <a:lstStyle/>
          <a:p>
            <a:pPr>
              <a:lnSpc>
                <a:spcPct val="150000"/>
              </a:lnSpc>
            </a:pPr>
            <a:r>
              <a:rPr lang="zh-CN" altLang="en-US" dirty="0">
                <a:latin typeface="Calibri" panose="020F0502020204030204" pitchFamily="34" charset="0"/>
                <a:cs typeface="Calibri" panose="020F0502020204030204" pitchFamily="34" charset="0"/>
              </a:rPr>
              <a:t>创建好私有仓库之后， 就可以使用 </a:t>
            </a:r>
            <a:r>
              <a:rPr lang="en-US" altLang="zh-CN" dirty="0">
                <a:latin typeface="Calibri" panose="020F0502020204030204" pitchFamily="34" charset="0"/>
                <a:cs typeface="Calibri" panose="020F0502020204030204" pitchFamily="34" charset="0"/>
              </a:rPr>
              <a:t>docker tag </a:t>
            </a:r>
            <a:r>
              <a:rPr lang="zh-CN" altLang="en-US" dirty="0">
                <a:latin typeface="Calibri" panose="020F0502020204030204" pitchFamily="34" charset="0"/>
                <a:cs typeface="Calibri" panose="020F0502020204030204" pitchFamily="34" charset="0"/>
              </a:rPr>
              <a:t>来标记一个镜像， 然后推送它到仓库， 别的机器上就可以 下载下来了。 例如私有仓库地址为 </a:t>
            </a:r>
            <a:r>
              <a:rPr lang="en-US" altLang="zh-CN" dirty="0">
                <a:latin typeface="Calibri" panose="020F0502020204030204" pitchFamily="34" charset="0"/>
                <a:cs typeface="Calibri" panose="020F0502020204030204" pitchFamily="34" charset="0"/>
              </a:rPr>
              <a:t>192.168.7.26:5000 </a:t>
            </a:r>
            <a:r>
              <a:rPr lang="zh-CN" altLang="en-US" dirty="0">
                <a:latin typeface="Calibri" panose="020F0502020204030204" pitchFamily="34" charset="0"/>
                <a:cs typeface="Calibri" panose="020F0502020204030204" pitchFamily="34" charset="0"/>
              </a:rPr>
              <a:t>。</a:t>
            </a:r>
          </a:p>
        </p:txBody>
      </p:sp>
      <p:sp>
        <p:nvSpPr>
          <p:cNvPr id="8" name="椭圆 7">
            <a:extLst>
              <a:ext uri="{FF2B5EF4-FFF2-40B4-BE49-F238E27FC236}">
                <a16:creationId xmlns:a16="http://schemas.microsoft.com/office/drawing/2014/main" id="{E1B4E151-899A-40F4-AB00-713701374856}"/>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9" name="文本框 8">
            <a:extLst>
              <a:ext uri="{FF2B5EF4-FFF2-40B4-BE49-F238E27FC236}">
                <a16:creationId xmlns:a16="http://schemas.microsoft.com/office/drawing/2014/main" id="{8C64A10A-8D79-4369-9131-EB6A848FF0DB}"/>
              </a:ext>
            </a:extLst>
          </p:cNvPr>
          <p:cNvSpPr txBox="1"/>
          <p:nvPr/>
        </p:nvSpPr>
        <p:spPr>
          <a:xfrm>
            <a:off x="2062063" y="2231600"/>
            <a:ext cx="9479903" cy="1200329"/>
          </a:xfrm>
          <a:prstGeom prst="rect">
            <a:avLst/>
          </a:prstGeom>
          <a:solidFill>
            <a:schemeClr val="accent1">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images</a:t>
            </a:r>
          </a:p>
          <a:p>
            <a:r>
              <a:rPr lang="en-US" altLang="zh-CN" dirty="0">
                <a:latin typeface="Calibri" panose="020F0502020204030204" pitchFamily="34" charset="0"/>
                <a:cs typeface="Calibri" panose="020F0502020204030204" pitchFamily="34" charset="0"/>
              </a:rPr>
              <a:t>REPOSITORY TAG IMAGE ID CREATED VIRTUAL</a:t>
            </a:r>
          </a:p>
          <a:p>
            <a:r>
              <a:rPr lang="en-US" altLang="zh-CN" dirty="0">
                <a:latin typeface="Calibri" panose="020F0502020204030204" pitchFamily="34" charset="0"/>
                <a:cs typeface="Calibri" panose="020F0502020204030204" pitchFamily="34" charset="0"/>
              </a:rPr>
              <a:t>ubuntu latest cd6d8154f1e1 6 weeks ago 84.1MB</a:t>
            </a:r>
          </a:p>
          <a:p>
            <a:r>
              <a:rPr lang="en-US" altLang="zh-CN" dirty="0">
                <a:latin typeface="Calibri" panose="020F0502020204030204" pitchFamily="34" charset="0"/>
                <a:cs typeface="Calibri" panose="020F0502020204030204" pitchFamily="34" charset="0"/>
              </a:rPr>
              <a:t>ubuntu 18.04 cd6d8154f1e1 6 weeks ago	84.1MB</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E9736862-1B51-4321-BD70-36E40911739B}"/>
              </a:ext>
            </a:extLst>
          </p:cNvPr>
          <p:cNvSpPr txBox="1"/>
          <p:nvPr/>
        </p:nvSpPr>
        <p:spPr>
          <a:xfrm>
            <a:off x="2062063" y="3453998"/>
            <a:ext cx="9479903" cy="881139"/>
          </a:xfrm>
          <a:prstGeom prst="rect">
            <a:avLst/>
          </a:prstGeom>
          <a:noFill/>
        </p:spPr>
        <p:txBody>
          <a:bodyPr wrap="square" rtlCol="0">
            <a:spAutoFit/>
          </a:bodyPr>
          <a:lstStyle/>
          <a:p>
            <a:pPr>
              <a:lnSpc>
                <a:spcPct val="150000"/>
              </a:lnSpc>
            </a:pPr>
            <a:r>
              <a:rPr lang="zh-CN" altLang="en-US" dirty="0">
                <a:latin typeface="Calibri" panose="020F0502020204030204" pitchFamily="34" charset="0"/>
                <a:cs typeface="Calibri" panose="020F0502020204030204" pitchFamily="34" charset="0"/>
              </a:rPr>
              <a:t>使用 </a:t>
            </a:r>
            <a:r>
              <a:rPr lang="en-US" altLang="zh-CN" dirty="0">
                <a:latin typeface="Calibri" panose="020F0502020204030204" pitchFamily="34" charset="0"/>
                <a:cs typeface="Calibri" panose="020F0502020204030204" pitchFamily="34" charset="0"/>
              </a:rPr>
              <a:t>docker tag </a:t>
            </a:r>
            <a:r>
              <a:rPr lang="zh-CN" altLang="en-US" dirty="0">
                <a:latin typeface="Calibri" panose="020F0502020204030204" pitchFamily="34" charset="0"/>
                <a:cs typeface="Calibri" panose="020F0502020204030204" pitchFamily="34" charset="0"/>
              </a:rPr>
              <a:t>将 </a:t>
            </a:r>
            <a:r>
              <a:rPr lang="en-US" altLang="zh-CN" dirty="0">
                <a:latin typeface="Calibri" panose="020F0502020204030204" pitchFamily="34" charset="0"/>
                <a:cs typeface="Calibri" panose="020F0502020204030204" pitchFamily="34" charset="0"/>
              </a:rPr>
              <a:t>cd6d8154f1e1 </a:t>
            </a:r>
            <a:r>
              <a:rPr lang="zh-CN" altLang="en-US" dirty="0">
                <a:latin typeface="Calibri" panose="020F0502020204030204" pitchFamily="34" charset="0"/>
                <a:cs typeface="Calibri" panose="020F0502020204030204" pitchFamily="34" charset="0"/>
              </a:rPr>
              <a:t>这个镜像标记为 </a:t>
            </a:r>
            <a:r>
              <a:rPr lang="en-US" altLang="zh-CN" dirty="0">
                <a:latin typeface="Calibri" panose="020F0502020204030204" pitchFamily="34" charset="0"/>
                <a:cs typeface="Calibri" panose="020F0502020204030204" pitchFamily="34" charset="0"/>
              </a:rPr>
              <a:t>192.168.7.26:5000/test </a:t>
            </a:r>
            <a:r>
              <a:rPr lang="zh-CN" altLang="en-US" dirty="0">
                <a:latin typeface="Calibri" panose="020F0502020204030204" pitchFamily="34" charset="0"/>
                <a:cs typeface="Calibri" panose="020F0502020204030204" pitchFamily="34" charset="0"/>
              </a:rPr>
              <a:t>（格式为 </a:t>
            </a:r>
            <a:r>
              <a:rPr lang="en-US" altLang="zh-CN" dirty="0">
                <a:latin typeface="Calibri" panose="020F0502020204030204" pitchFamily="34" charset="0"/>
                <a:cs typeface="Calibri" panose="020F0502020204030204" pitchFamily="34" charset="0"/>
              </a:rPr>
              <a:t>docker tag IMAGE[:TAG][REGISTRYHOST/][USERNAME/]NAME[:TAG] </a:t>
            </a:r>
            <a:r>
              <a:rPr lang="zh-CN" alt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561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8"/>
                                        </p:tgtEl>
                                        <p:attrNameLst>
                                          <p:attrName>ppt_w</p:attrName>
                                        </p:attrNameLst>
                                      </p:cBhvr>
                                      <p:tavLst>
                                        <p:tav tm="0">
                                          <p:val>
                                            <p:strVal val="ppt_w"/>
                                          </p:val>
                                        </p:tav>
                                        <p:tav tm="100000">
                                          <p:val>
                                            <p:fltVal val="0"/>
                                          </p:val>
                                        </p:tav>
                                      </p:tavLst>
                                    </p:anim>
                                    <p:anim calcmode="lin" valueType="num">
                                      <p:cBhvr>
                                        <p:cTn id="7" dur="1000"/>
                                        <p:tgtEl>
                                          <p:spTgt spid="8"/>
                                        </p:tgtEl>
                                        <p:attrNameLst>
                                          <p:attrName>ppt_h</p:attrName>
                                        </p:attrNameLst>
                                      </p:cBhvr>
                                      <p:tavLst>
                                        <p:tav tm="0">
                                          <p:val>
                                            <p:strVal val="ppt_h"/>
                                          </p:val>
                                        </p:tav>
                                        <p:tav tm="100000">
                                          <p:val>
                                            <p:fltVal val="0"/>
                                          </p:val>
                                        </p:tav>
                                      </p:tavLst>
                                    </p:anim>
                                    <p:anim calcmode="lin" valueType="num">
                                      <p:cBhvr>
                                        <p:cTn id="8" dur="1000"/>
                                        <p:tgtEl>
                                          <p:spTgt spid="8"/>
                                        </p:tgtEl>
                                        <p:attrNameLst>
                                          <p:attrName>style.rotation</p:attrName>
                                        </p:attrNameLst>
                                      </p:cBhvr>
                                      <p:tavLst>
                                        <p:tav tm="0">
                                          <p:val>
                                            <p:fltVal val="0"/>
                                          </p:val>
                                        </p:tav>
                                        <p:tav tm="100000">
                                          <p:val>
                                            <p:fltVal val="90"/>
                                          </p:val>
                                        </p:tav>
                                      </p:tavLst>
                                    </p:anim>
                                    <p:animEffect transition="out" filter="fade">
                                      <p:cBhvr>
                                        <p:cTn id="9" dur="1000"/>
                                        <p:tgtEl>
                                          <p:spTgt spid="8"/>
                                        </p:tgtEl>
                                      </p:cBhvr>
                                    </p:animEffect>
                                    <p:set>
                                      <p:cBhvr>
                                        <p:cTn id="1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3480C6-A914-4EEB-A1B2-789EF4356818}"/>
              </a:ext>
            </a:extLst>
          </p:cNvPr>
          <p:cNvSpPr txBox="1"/>
          <p:nvPr/>
        </p:nvSpPr>
        <p:spPr>
          <a:xfrm>
            <a:off x="2062062" y="4386783"/>
            <a:ext cx="9479903" cy="1754326"/>
          </a:xfrm>
          <a:prstGeom prst="rect">
            <a:avLst/>
          </a:prstGeom>
          <a:solidFill>
            <a:schemeClr val="accent1">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systemctl</a:t>
            </a:r>
            <a:r>
              <a:rPr lang="en-US" altLang="zh-CN" dirty="0">
                <a:latin typeface="Calibri" panose="020F0502020204030204" pitchFamily="34" charset="0"/>
                <a:cs typeface="Calibri" panose="020F0502020204030204" pitchFamily="34" charset="0"/>
              </a:rPr>
              <a:t> restart docker</a:t>
            </a: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 docker push 192.168.1.198:5000/ubuntu</a:t>
            </a:r>
          </a:p>
          <a:p>
            <a:r>
              <a:rPr lang="en-US" altLang="zh-CN" dirty="0">
                <a:latin typeface="Calibri" panose="020F0502020204030204" pitchFamily="34" charset="0"/>
                <a:cs typeface="Calibri" panose="020F0502020204030204" pitchFamily="34" charset="0"/>
              </a:rPr>
              <a:t>The push refers to a repository [192.168.7.26:5000/test] (</a:t>
            </a:r>
            <a:r>
              <a:rPr lang="en-US" altLang="zh-CN" dirty="0" err="1">
                <a:latin typeface="Calibri" panose="020F0502020204030204" pitchFamily="34" charset="0"/>
                <a:cs typeface="Calibri" panose="020F0502020204030204" pitchFamily="34" charset="0"/>
              </a:rPr>
              <a:t>len</a:t>
            </a:r>
            <a:r>
              <a:rPr lang="en-US" altLang="zh-CN" dirty="0">
                <a:latin typeface="Calibri" panose="020F0502020204030204" pitchFamily="34" charset="0"/>
                <a:cs typeface="Calibri" panose="020F0502020204030204" pitchFamily="34" charset="0"/>
              </a:rPr>
              <a:t>: 1)</a:t>
            </a:r>
          </a:p>
          <a:p>
            <a:r>
              <a:rPr lang="en-US" altLang="zh-CN" dirty="0">
                <a:latin typeface="Calibri" panose="020F0502020204030204" pitchFamily="34" charset="0"/>
                <a:cs typeface="Calibri" panose="020F0502020204030204" pitchFamily="34" charset="0"/>
              </a:rPr>
              <a:t>Sending image list</a:t>
            </a:r>
          </a:p>
        </p:txBody>
      </p:sp>
      <p:sp>
        <p:nvSpPr>
          <p:cNvPr id="5" name="文本框 4">
            <a:extLst>
              <a:ext uri="{FF2B5EF4-FFF2-40B4-BE49-F238E27FC236}">
                <a16:creationId xmlns:a16="http://schemas.microsoft.com/office/drawing/2014/main" id="{F6124B74-1549-48CE-8383-AB18DC13CAF2}"/>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6" name="直接连接符 5">
            <a:extLst>
              <a:ext uri="{FF2B5EF4-FFF2-40B4-BE49-F238E27FC236}">
                <a16:creationId xmlns:a16="http://schemas.microsoft.com/office/drawing/2014/main" id="{18B32952-C85A-4B00-AE50-EA2E1358E7DC}"/>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1C009A93-8C76-49D3-8212-D8AA50E7808E}"/>
              </a:ext>
            </a:extLst>
          </p:cNvPr>
          <p:cNvSpPr txBox="1"/>
          <p:nvPr/>
        </p:nvSpPr>
        <p:spPr>
          <a:xfrm>
            <a:off x="640702" y="793222"/>
            <a:ext cx="9106677" cy="369332"/>
          </a:xfrm>
          <a:prstGeom prst="rect">
            <a:avLst/>
          </a:prstGeom>
          <a:noFill/>
        </p:spPr>
        <p:txBody>
          <a:bodyPr wrap="square" rtlCol="0">
            <a:spAutoFit/>
          </a:bodyPr>
          <a:lstStyle/>
          <a:p>
            <a:r>
              <a:rPr lang="zh-CN" altLang="en-US" dirty="0"/>
              <a:t>在私有仓库上传</a:t>
            </a:r>
          </a:p>
        </p:txBody>
      </p:sp>
      <p:sp>
        <p:nvSpPr>
          <p:cNvPr id="8" name="文本框 7">
            <a:extLst>
              <a:ext uri="{FF2B5EF4-FFF2-40B4-BE49-F238E27FC236}">
                <a16:creationId xmlns:a16="http://schemas.microsoft.com/office/drawing/2014/main" id="{B368DB11-23BE-432E-B839-D71D834F25EB}"/>
              </a:ext>
            </a:extLst>
          </p:cNvPr>
          <p:cNvSpPr txBox="1"/>
          <p:nvPr/>
        </p:nvSpPr>
        <p:spPr>
          <a:xfrm>
            <a:off x="2062064" y="1241679"/>
            <a:ext cx="9479903" cy="880369"/>
          </a:xfrm>
          <a:prstGeom prst="rect">
            <a:avLst/>
          </a:prstGeom>
          <a:noFill/>
        </p:spPr>
        <p:txBody>
          <a:bodyPr wrap="square" rtlCol="0">
            <a:spAutoFit/>
          </a:bodyPr>
          <a:lstStyle/>
          <a:p>
            <a:pPr>
              <a:lnSpc>
                <a:spcPct val="150000"/>
              </a:lnSpc>
            </a:pPr>
            <a:r>
              <a:rPr lang="zh-CN" altLang="en-US" dirty="0">
                <a:latin typeface="Calibri" panose="020F0502020204030204" pitchFamily="34" charset="0"/>
                <a:cs typeface="Calibri" panose="020F0502020204030204" pitchFamily="34" charset="0"/>
              </a:rPr>
              <a:t>设置连接私有仓库</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vim  /</a:t>
            </a:r>
            <a:r>
              <a:rPr lang="en-US" altLang="zh-CN" dirty="0" err="1">
                <a:latin typeface="Calibri" panose="020F0502020204030204" pitchFamily="34" charset="0"/>
                <a:cs typeface="Calibri" panose="020F0502020204030204" pitchFamily="34" charset="0"/>
              </a:rPr>
              <a:t>etc</a:t>
            </a:r>
            <a:r>
              <a:rPr lang="en-US" altLang="zh-CN" dirty="0">
                <a:latin typeface="Calibri" panose="020F0502020204030204" pitchFamily="34" charset="0"/>
                <a:cs typeface="Calibri" panose="020F0502020204030204" pitchFamily="34" charset="0"/>
              </a:rPr>
              <a:t>/docker/</a:t>
            </a:r>
            <a:r>
              <a:rPr lang="en-US" altLang="zh-CN" dirty="0" err="1">
                <a:latin typeface="Calibri" panose="020F0502020204030204" pitchFamily="34" charset="0"/>
                <a:cs typeface="Calibri" panose="020F0502020204030204" pitchFamily="34" charset="0"/>
              </a:rPr>
              <a:t>daemon.json</a:t>
            </a:r>
            <a:endParaRPr lang="zh-CN" altLang="en-US" dirty="0">
              <a:latin typeface="Calibri" panose="020F0502020204030204" pitchFamily="34" charset="0"/>
              <a:cs typeface="Calibri" panose="020F0502020204030204" pitchFamily="34" charset="0"/>
            </a:endParaRPr>
          </a:p>
        </p:txBody>
      </p:sp>
      <p:sp>
        <p:nvSpPr>
          <p:cNvPr id="9" name="椭圆 8">
            <a:extLst>
              <a:ext uri="{FF2B5EF4-FFF2-40B4-BE49-F238E27FC236}">
                <a16:creationId xmlns:a16="http://schemas.microsoft.com/office/drawing/2014/main" id="{78525864-DA81-4B92-A050-9E4CA12C7F23}"/>
              </a:ext>
            </a:extLst>
          </p:cNvPr>
          <p:cNvSpPr/>
          <p:nvPr/>
        </p:nvSpPr>
        <p:spPr>
          <a:xfrm>
            <a:off x="222250" y="4979862"/>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sp>
        <p:nvSpPr>
          <p:cNvPr id="10" name="文本框 9">
            <a:extLst>
              <a:ext uri="{FF2B5EF4-FFF2-40B4-BE49-F238E27FC236}">
                <a16:creationId xmlns:a16="http://schemas.microsoft.com/office/drawing/2014/main" id="{809A19C8-E165-40A3-BC81-66FC600FDE2B}"/>
              </a:ext>
            </a:extLst>
          </p:cNvPr>
          <p:cNvSpPr txBox="1"/>
          <p:nvPr/>
        </p:nvSpPr>
        <p:spPr>
          <a:xfrm>
            <a:off x="2062062" y="2069084"/>
            <a:ext cx="9479903" cy="1477328"/>
          </a:xfrm>
          <a:prstGeom prst="rect">
            <a:avLst/>
          </a:prstGeom>
          <a:solidFill>
            <a:schemeClr val="accent4">
              <a:lumMod val="20000"/>
              <a:lumOff val="8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a:t>
            </a:r>
          </a:p>
          <a:p>
            <a:r>
              <a:rPr lang="en-US" altLang="zh-CN" dirty="0">
                <a:latin typeface="Calibri" panose="020F0502020204030204" pitchFamily="34" charset="0"/>
                <a:cs typeface="Calibri" panose="020F0502020204030204" pitchFamily="34" charset="0"/>
              </a:rPr>
              <a:t>  "insecure-registries": [</a:t>
            </a:r>
          </a:p>
          <a:p>
            <a:r>
              <a:rPr lang="en-US" altLang="zh-CN" dirty="0">
                <a:latin typeface="Calibri" panose="020F0502020204030204" pitchFamily="34" charset="0"/>
                <a:cs typeface="Calibri" panose="020F0502020204030204" pitchFamily="34" charset="0"/>
              </a:rPr>
              <a:t>    "192.168.1.198:5000"</a:t>
            </a:r>
          </a:p>
          <a:p>
            <a:r>
              <a:rPr lang="en-US" altLang="zh-CN" dirty="0">
                <a:latin typeface="Calibri" panose="020F0502020204030204" pitchFamily="34" charset="0"/>
                <a:cs typeface="Calibri" panose="020F0502020204030204" pitchFamily="34" charset="0"/>
              </a:rPr>
              <a:t>  ]</a:t>
            </a:r>
          </a:p>
          <a:p>
            <a:r>
              <a:rPr lang="en-US" altLang="zh-CN" dirty="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1437CC41-2825-433E-840D-99B7AE1FA6AC}"/>
              </a:ext>
            </a:extLst>
          </p:cNvPr>
          <p:cNvSpPr txBox="1"/>
          <p:nvPr/>
        </p:nvSpPr>
        <p:spPr>
          <a:xfrm>
            <a:off x="2062060" y="3546412"/>
            <a:ext cx="9479903" cy="465448"/>
          </a:xfrm>
          <a:prstGeom prst="rect">
            <a:avLst/>
          </a:prstGeom>
          <a:noFill/>
        </p:spPr>
        <p:txBody>
          <a:bodyPr wrap="square" rtlCol="0">
            <a:spAutoFit/>
          </a:bodyPr>
          <a:lstStyle/>
          <a:p>
            <a:pPr>
              <a:lnSpc>
                <a:spcPct val="150000"/>
              </a:lnSpc>
            </a:pPr>
            <a:r>
              <a:rPr lang="zh-CN" altLang="en-US" dirty="0">
                <a:latin typeface="Calibri" panose="020F0502020204030204" pitchFamily="34" charset="0"/>
                <a:cs typeface="Calibri" panose="020F0502020204030204" pitchFamily="34" charset="0"/>
              </a:rPr>
              <a:t>重启</a:t>
            </a:r>
            <a:r>
              <a:rPr lang="en-US" altLang="zh-CN" dirty="0">
                <a:latin typeface="Calibri" panose="020F0502020204030204" pitchFamily="34" charset="0"/>
                <a:cs typeface="Calibri" panose="020F0502020204030204" pitchFamily="34" charset="0"/>
              </a:rPr>
              <a:t>docker,</a:t>
            </a:r>
            <a:r>
              <a:rPr lang="zh-CN" altLang="en-US" dirty="0">
                <a:latin typeface="Calibri" panose="020F0502020204030204" pitchFamily="34" charset="0"/>
                <a:cs typeface="Calibri" panose="020F0502020204030204" pitchFamily="34" charset="0"/>
              </a:rPr>
              <a:t>重新启动</a:t>
            </a:r>
            <a:r>
              <a:rPr lang="en-US" altLang="zh-CN" dirty="0">
                <a:latin typeface="Calibri" panose="020F0502020204030204" pitchFamily="34" charset="0"/>
                <a:cs typeface="Calibri" panose="020F0502020204030204" pitchFamily="34" charset="0"/>
              </a:rPr>
              <a:t>registry</a:t>
            </a:r>
            <a:endParaRPr lang="zh-CN" altLang="en-US"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EB22A8FC-9F56-4C86-ADF5-FB1A7D8B65C7}"/>
              </a:ext>
            </a:extLst>
          </p:cNvPr>
          <p:cNvSpPr txBox="1"/>
          <p:nvPr/>
        </p:nvSpPr>
        <p:spPr>
          <a:xfrm>
            <a:off x="2062060" y="1648899"/>
            <a:ext cx="9479903" cy="1477328"/>
          </a:xfrm>
          <a:prstGeom prst="rect">
            <a:avLst/>
          </a:prstGeom>
          <a:solidFill>
            <a:schemeClr val="accent6">
              <a:lumMod val="40000"/>
              <a:lumOff val="60000"/>
            </a:schemeClr>
          </a:solidFill>
        </p:spPr>
        <p:txBody>
          <a:bodyPr wrap="square" rtlCol="0">
            <a:spAutoFit/>
          </a:bodyPr>
          <a:lstStyle/>
          <a:p>
            <a:r>
              <a:rPr lang="it-IT" altLang="zh-CN" dirty="0">
                <a:latin typeface="Calibri" panose="020F0502020204030204" pitchFamily="34" charset="0"/>
                <a:cs typeface="Calibri" panose="020F0502020204030204" pitchFamily="34" charset="0"/>
              </a:rPr>
              <a:t># curl http://192.168.1.198:5000/v2/_catalog</a:t>
            </a:r>
          </a:p>
          <a:p>
            <a:r>
              <a:rPr lang="it-IT" altLang="zh-CN" dirty="0">
                <a:latin typeface="Calibri" panose="020F0502020204030204" pitchFamily="34" charset="0"/>
                <a:cs typeface="Calibri" panose="020F0502020204030204" pitchFamily="34" charset="0"/>
              </a:rPr>
              <a:t>{"repositories":["ubuntu"]}</a:t>
            </a:r>
          </a:p>
          <a:p>
            <a:endParaRPr lang="it-IT" altLang="zh-CN" dirty="0">
              <a:latin typeface="Calibri" panose="020F0502020204030204" pitchFamily="34" charset="0"/>
              <a:cs typeface="Calibri" panose="020F0502020204030204" pitchFamily="34" charset="0"/>
            </a:endParaRPr>
          </a:p>
          <a:p>
            <a:r>
              <a:rPr lang="it-IT" altLang="zh-CN" dirty="0">
                <a:latin typeface="Calibri" panose="020F0502020204030204" pitchFamily="34" charset="0"/>
                <a:cs typeface="Calibri" panose="020F0502020204030204" pitchFamily="34" charset="0"/>
              </a:rPr>
              <a:t># curl http://192.168.1.198:5000/v2/ubuntu/tags/list</a:t>
            </a:r>
          </a:p>
          <a:p>
            <a:r>
              <a:rPr lang="it-IT" altLang="zh-CN" dirty="0">
                <a:latin typeface="Calibri" panose="020F0502020204030204" pitchFamily="34" charset="0"/>
                <a:cs typeface="Calibri" panose="020F0502020204030204" pitchFamily="34" charset="0"/>
              </a:rPr>
              <a:t>{"name":"ubuntu","tags":["18.4"]}</a:t>
            </a:r>
            <a:endParaRPr lang="zh-CN" altLang="en-US"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D412CDA2-C62F-4B74-9FBE-20DA5BCE2D37}"/>
              </a:ext>
            </a:extLst>
          </p:cNvPr>
          <p:cNvSpPr txBox="1"/>
          <p:nvPr/>
        </p:nvSpPr>
        <p:spPr>
          <a:xfrm>
            <a:off x="2062060" y="3546412"/>
            <a:ext cx="9479903" cy="3139321"/>
          </a:xfrm>
          <a:prstGeom prst="rect">
            <a:avLst/>
          </a:prstGeom>
          <a:solidFill>
            <a:schemeClr val="accent1">
              <a:lumMod val="40000"/>
              <a:lumOff val="60000"/>
            </a:schemeClr>
          </a:solid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pull 192.168.7.26:5000/test</a:t>
            </a:r>
          </a:p>
          <a:p>
            <a:r>
              <a:rPr lang="en-US" altLang="zh-CN" dirty="0">
                <a:latin typeface="Calibri" panose="020F0502020204030204" pitchFamily="34" charset="0"/>
                <a:cs typeface="Calibri" panose="020F0502020204030204" pitchFamily="34" charset="0"/>
              </a:rPr>
              <a:t>Pulling repository 192.168.7.26:5000/test</a:t>
            </a:r>
          </a:p>
          <a:p>
            <a:r>
              <a:rPr lang="en-US" altLang="zh-CN" dirty="0">
                <a:latin typeface="Calibri" panose="020F0502020204030204" pitchFamily="34" charset="0"/>
                <a:cs typeface="Calibri" panose="020F0502020204030204" pitchFamily="34" charset="0"/>
              </a:rPr>
              <a:t>ba5877dc9bec: Download complete</a:t>
            </a:r>
          </a:p>
          <a:p>
            <a:r>
              <a:rPr lang="en-US" altLang="zh-CN" dirty="0">
                <a:latin typeface="Calibri" panose="020F0502020204030204" pitchFamily="34" charset="0"/>
                <a:cs typeface="Calibri" panose="020F0502020204030204" pitchFamily="34" charset="0"/>
              </a:rPr>
              <a:t>511136ea3c5a: Download complete</a:t>
            </a:r>
          </a:p>
          <a:p>
            <a:r>
              <a:rPr lang="en-US" altLang="zh-CN" dirty="0">
                <a:latin typeface="Calibri" panose="020F0502020204030204" pitchFamily="34" charset="0"/>
                <a:cs typeface="Calibri" panose="020F0502020204030204" pitchFamily="34" charset="0"/>
              </a:rPr>
              <a:t>9bad880da3d2: Download complete</a:t>
            </a:r>
          </a:p>
          <a:p>
            <a:r>
              <a:rPr lang="en-US" altLang="zh-CN" dirty="0">
                <a:latin typeface="Calibri" panose="020F0502020204030204" pitchFamily="34" charset="0"/>
                <a:cs typeface="Calibri" panose="020F0502020204030204" pitchFamily="34" charset="0"/>
              </a:rPr>
              <a:t>25f11f5fb0cb: Download complete</a:t>
            </a:r>
          </a:p>
          <a:p>
            <a:r>
              <a:rPr lang="en-US" altLang="zh-CN" dirty="0">
                <a:latin typeface="Calibri" panose="020F0502020204030204" pitchFamily="34" charset="0"/>
                <a:cs typeface="Calibri" panose="020F0502020204030204" pitchFamily="34" charset="0"/>
              </a:rPr>
              <a:t>ebc34468f71d: Download complete</a:t>
            </a:r>
          </a:p>
          <a:p>
            <a:r>
              <a:rPr lang="en-US" altLang="zh-CN" dirty="0">
                <a:latin typeface="Calibri" panose="020F0502020204030204" pitchFamily="34" charset="0"/>
                <a:cs typeface="Calibri" panose="020F0502020204030204" pitchFamily="34" charset="0"/>
              </a:rPr>
              <a:t>2318d26665ef: Download complete</a:t>
            </a:r>
          </a:p>
          <a:p>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sudo</a:t>
            </a:r>
            <a:r>
              <a:rPr lang="en-US" altLang="zh-CN" dirty="0">
                <a:latin typeface="Calibri" panose="020F0502020204030204" pitchFamily="34" charset="0"/>
                <a:cs typeface="Calibri" panose="020F0502020204030204" pitchFamily="34" charset="0"/>
              </a:rPr>
              <a:t> docker images</a:t>
            </a:r>
          </a:p>
          <a:p>
            <a:r>
              <a:rPr lang="en-US" altLang="zh-CN" dirty="0">
                <a:latin typeface="Calibri" panose="020F0502020204030204" pitchFamily="34" charset="0"/>
                <a:cs typeface="Calibri" panose="020F0502020204030204" pitchFamily="34" charset="0"/>
              </a:rPr>
              <a:t>REPOSITORY TAG IMAGE ID CREATED VIRTUA</a:t>
            </a:r>
          </a:p>
          <a:p>
            <a:r>
              <a:rPr lang="en-US" altLang="zh-CN" dirty="0">
                <a:latin typeface="Calibri" panose="020F0502020204030204" pitchFamily="34" charset="0"/>
                <a:cs typeface="Calibri" panose="020F0502020204030204" pitchFamily="34" charset="0"/>
              </a:rPr>
              <a:t>192.168.7.26:5000/test latest ba5877dc9bec 6 weeks ago</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413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with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animBg="1"/>
      <p:bldP spid="10" grpId="0" animBg="1"/>
      <p:bldP spid="11" grpId="0"/>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89AE813-80E3-4081-8951-08BEE9659DC0}"/>
              </a:ext>
            </a:extLst>
          </p:cNvPr>
          <p:cNvSpPr/>
          <p:nvPr/>
        </p:nvSpPr>
        <p:spPr>
          <a:xfrm>
            <a:off x="0" y="-71423"/>
            <a:ext cx="12192000" cy="1500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ounded Rectangle 7">
            <a:extLst>
              <a:ext uri="{FF2B5EF4-FFF2-40B4-BE49-F238E27FC236}">
                <a16:creationId xmlns:a16="http://schemas.microsoft.com/office/drawing/2014/main" id="{FF6AC7BC-2E8B-4F4F-A653-E6FB4DFF4472}"/>
              </a:ext>
            </a:extLst>
          </p:cNvPr>
          <p:cNvSpPr/>
          <p:nvPr/>
        </p:nvSpPr>
        <p:spPr>
          <a:xfrm>
            <a:off x="679094" y="1232793"/>
            <a:ext cx="3043820"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a:solidFill>
                  <a:srgbClr val="384C54"/>
                </a:solidFill>
                <a:latin typeface="微软雅黑" pitchFamily="34" charset="-122"/>
                <a:ea typeface="微软雅黑" pitchFamily="34" charset="-122"/>
              </a:rPr>
              <a:t>Docker </a:t>
            </a:r>
            <a:r>
              <a:rPr lang="zh-CN" altLang="en-US" sz="2000" dirty="0">
                <a:solidFill>
                  <a:srgbClr val="384C54"/>
                </a:solidFill>
                <a:latin typeface="微软雅黑" pitchFamily="34" charset="-122"/>
                <a:ea typeface="微软雅黑" pitchFamily="34" charset="-122"/>
              </a:rPr>
              <a:t>数据管理</a:t>
            </a:r>
            <a:endParaRPr lang="en-US" sz="2000" dirty="0">
              <a:solidFill>
                <a:srgbClr val="384C54"/>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110D7B56-D19C-4C67-A65A-8F634278FB31}"/>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D10E9CD4-D8F8-4631-9812-01068492B766}"/>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5650A6F6-D82A-45C1-B2A0-0A8F97AE44B0}"/>
              </a:ext>
            </a:extLst>
          </p:cNvPr>
          <p:cNvSpPr txBox="1"/>
          <p:nvPr/>
        </p:nvSpPr>
        <p:spPr>
          <a:xfrm>
            <a:off x="1371600" y="2135017"/>
            <a:ext cx="7884367" cy="646331"/>
          </a:xfrm>
          <a:prstGeom prst="rect">
            <a:avLst/>
          </a:prstGeom>
          <a:noFill/>
        </p:spPr>
        <p:txBody>
          <a:bodyPr wrap="square" rtlCol="0">
            <a:spAutoFit/>
          </a:bodyPr>
          <a:lstStyle/>
          <a:p>
            <a:r>
              <a:rPr lang="zh-CN" altLang="en-US" dirty="0"/>
              <a:t>这一章介绍如何在 </a:t>
            </a:r>
            <a:r>
              <a:rPr lang="en-US" altLang="zh-CN" dirty="0"/>
              <a:t>Docker </a:t>
            </a:r>
            <a:r>
              <a:rPr lang="zh-CN" altLang="en-US" dirty="0"/>
              <a:t>内部以及容器之间管理数据， 在容器中管理数据主要有两种方式：</a:t>
            </a:r>
          </a:p>
        </p:txBody>
      </p:sp>
      <p:sp>
        <p:nvSpPr>
          <p:cNvPr id="10" name="文本框 9">
            <a:extLst>
              <a:ext uri="{FF2B5EF4-FFF2-40B4-BE49-F238E27FC236}">
                <a16:creationId xmlns:a16="http://schemas.microsoft.com/office/drawing/2014/main" id="{5CEC4392-BFA0-40C4-B3EB-BFC22005B011}"/>
              </a:ext>
            </a:extLst>
          </p:cNvPr>
          <p:cNvSpPr txBox="1"/>
          <p:nvPr/>
        </p:nvSpPr>
        <p:spPr>
          <a:xfrm>
            <a:off x="1371600" y="3112068"/>
            <a:ext cx="8500188" cy="1123513"/>
          </a:xfrm>
          <a:prstGeom prst="rect">
            <a:avLst/>
          </a:prstGeom>
          <a:noFill/>
        </p:spPr>
        <p:txBody>
          <a:bodyPr wrap="square" rtlCol="0">
            <a:spAutoFit/>
          </a:bodyPr>
          <a:lstStyle/>
          <a:p>
            <a:pPr>
              <a:lnSpc>
                <a:spcPct val="200000"/>
              </a:lnSpc>
            </a:pPr>
            <a:r>
              <a:rPr lang="en-US" altLang="zh-CN" dirty="0"/>
              <a:t>1. </a:t>
            </a:r>
            <a:r>
              <a:rPr lang="zh-CN" altLang="en-US" dirty="0"/>
              <a:t>数据卷（</a:t>
            </a:r>
            <a:r>
              <a:rPr lang="en-US" altLang="zh-CN" dirty="0"/>
              <a:t>Data volumes</a:t>
            </a:r>
            <a:r>
              <a:rPr lang="zh-CN" altLang="en-US" dirty="0"/>
              <a:t>） </a:t>
            </a:r>
          </a:p>
          <a:p>
            <a:pPr>
              <a:lnSpc>
                <a:spcPct val="200000"/>
              </a:lnSpc>
            </a:pPr>
            <a:r>
              <a:rPr lang="en-US" altLang="zh-CN" dirty="0"/>
              <a:t>2. </a:t>
            </a:r>
            <a:r>
              <a:rPr lang="zh-CN" altLang="en-US" dirty="0"/>
              <a:t>数据卷容器（</a:t>
            </a:r>
            <a:r>
              <a:rPr lang="en-US" altLang="zh-CN" dirty="0"/>
              <a:t>Data volume containers</a:t>
            </a:r>
            <a:r>
              <a:rPr lang="zh-CN" altLang="en-US" dirty="0"/>
              <a:t>）</a:t>
            </a:r>
          </a:p>
        </p:txBody>
      </p:sp>
    </p:spTree>
    <p:extLst>
      <p:ext uri="{BB962C8B-B14F-4D97-AF65-F5344CB8AC3E}">
        <p14:creationId xmlns:p14="http://schemas.microsoft.com/office/powerpoint/2010/main" val="68713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CCBDC86-5507-4904-8923-1E10085B6CC3}"/>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37D45491-EF44-4445-BD8D-D480659B9AE1}"/>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19">
            <a:extLst>
              <a:ext uri="{FF2B5EF4-FFF2-40B4-BE49-F238E27FC236}">
                <a16:creationId xmlns:a16="http://schemas.microsoft.com/office/drawing/2014/main" id="{2CD28F25-87DB-417F-9EC6-4F1F1B37F59C}"/>
              </a:ext>
            </a:extLst>
          </p:cNvPr>
          <p:cNvCxnSpPr/>
          <p:nvPr/>
        </p:nvCxnSpPr>
        <p:spPr>
          <a:xfrm>
            <a:off x="2036605" y="4505166"/>
            <a:ext cx="3843580"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2" descr="http://img.blog.csdn.net/20140306094828703">
            <a:extLst>
              <a:ext uri="{FF2B5EF4-FFF2-40B4-BE49-F238E27FC236}">
                <a16:creationId xmlns:a16="http://schemas.microsoft.com/office/drawing/2014/main" id="{AA29D368-0D61-4628-B27C-7BF3676B5481}"/>
              </a:ext>
            </a:extLst>
          </p:cNvPr>
          <p:cNvPicPr>
            <a:picLocks noChangeAspect="1" noChangeArrowheads="1"/>
          </p:cNvPicPr>
          <p:nvPr/>
        </p:nvPicPr>
        <p:blipFill>
          <a:blip r:embed="rId3"/>
          <a:srcRect/>
          <a:stretch>
            <a:fillRect/>
          </a:stretch>
        </p:blipFill>
        <p:spPr bwMode="auto">
          <a:xfrm>
            <a:off x="1785938" y="1096010"/>
            <a:ext cx="8717218" cy="4214842"/>
          </a:xfrm>
          <a:prstGeom prst="rect">
            <a:avLst/>
          </a:prstGeom>
          <a:noFill/>
        </p:spPr>
      </p:pic>
      <p:grpSp>
        <p:nvGrpSpPr>
          <p:cNvPr id="10" name="组合 9">
            <a:extLst>
              <a:ext uri="{FF2B5EF4-FFF2-40B4-BE49-F238E27FC236}">
                <a16:creationId xmlns:a16="http://schemas.microsoft.com/office/drawing/2014/main" id="{1782CB66-0433-470E-B6CD-CDB5803F0943}"/>
              </a:ext>
            </a:extLst>
          </p:cNvPr>
          <p:cNvGrpSpPr/>
          <p:nvPr/>
        </p:nvGrpSpPr>
        <p:grpSpPr>
          <a:xfrm>
            <a:off x="1484441" y="1425696"/>
            <a:ext cx="9563003" cy="3958068"/>
            <a:chOff x="142844" y="1633525"/>
            <a:chExt cx="8763000" cy="3081359"/>
          </a:xfrm>
        </p:grpSpPr>
        <p:pic>
          <p:nvPicPr>
            <p:cNvPr id="11" name="Picture 1">
              <a:extLst>
                <a:ext uri="{FF2B5EF4-FFF2-40B4-BE49-F238E27FC236}">
                  <a16:creationId xmlns:a16="http://schemas.microsoft.com/office/drawing/2014/main" id="{73680B58-CE85-4C90-96B1-27B7E5E129F9}"/>
                </a:ext>
              </a:extLst>
            </p:cNvPr>
            <p:cNvPicPr>
              <a:picLocks noChangeAspect="1" noChangeArrowheads="1"/>
            </p:cNvPicPr>
            <p:nvPr/>
          </p:nvPicPr>
          <p:blipFill>
            <a:blip r:embed="rId4"/>
            <a:srcRect/>
            <a:stretch>
              <a:fillRect/>
            </a:stretch>
          </p:blipFill>
          <p:spPr bwMode="auto">
            <a:xfrm>
              <a:off x="142844" y="1752609"/>
              <a:ext cx="8763000" cy="2962275"/>
            </a:xfrm>
            <a:prstGeom prst="rect">
              <a:avLst/>
            </a:prstGeom>
            <a:noFill/>
            <a:ln w="9525">
              <a:noFill/>
              <a:miter lim="800000"/>
              <a:headEnd/>
              <a:tailEnd/>
            </a:ln>
            <a:effectLst/>
          </p:spPr>
        </p:pic>
        <p:sp>
          <p:nvSpPr>
            <p:cNvPr id="12" name="矩形 11">
              <a:extLst>
                <a:ext uri="{FF2B5EF4-FFF2-40B4-BE49-F238E27FC236}">
                  <a16:creationId xmlns:a16="http://schemas.microsoft.com/office/drawing/2014/main" id="{76A08C70-586B-445C-917E-C356C68C70DF}"/>
                </a:ext>
              </a:extLst>
            </p:cNvPr>
            <p:cNvSpPr/>
            <p:nvPr/>
          </p:nvSpPr>
          <p:spPr>
            <a:xfrm>
              <a:off x="147607" y="1633525"/>
              <a:ext cx="8748744" cy="142876"/>
            </a:xfrm>
            <a:prstGeom prst="rect">
              <a:avLst/>
            </a:prstGeom>
            <a:solidFill>
              <a:srgbClr val="384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221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7">
            <a:extLst>
              <a:ext uri="{FF2B5EF4-FFF2-40B4-BE49-F238E27FC236}">
                <a16:creationId xmlns:a16="http://schemas.microsoft.com/office/drawing/2014/main" id="{C14345B6-8B8D-46B2-8DD9-8A94770F9B87}"/>
              </a:ext>
            </a:extLst>
          </p:cNvPr>
          <p:cNvSpPr/>
          <p:nvPr/>
        </p:nvSpPr>
        <p:spPr>
          <a:xfrm>
            <a:off x="128588" y="6140510"/>
            <a:ext cx="2110759"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rgbClr val="384C54"/>
                </a:solidFill>
                <a:latin typeface="微软雅黑" pitchFamily="34" charset="-122"/>
                <a:ea typeface="微软雅黑" pitchFamily="34" charset="-122"/>
              </a:rPr>
              <a:t>数据卷</a:t>
            </a:r>
            <a:endParaRPr lang="en-US" sz="2000" dirty="0">
              <a:solidFill>
                <a:srgbClr val="384C54"/>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267006D2-0C6E-4A73-9C99-08D468DC361C}"/>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A8BEF8A8-1860-43EE-BD53-9E001CD716D6}"/>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AA974D2F-523D-4226-B0A1-4F588F7583D8}"/>
              </a:ext>
            </a:extLst>
          </p:cNvPr>
          <p:cNvSpPr txBox="1"/>
          <p:nvPr/>
        </p:nvSpPr>
        <p:spPr>
          <a:xfrm>
            <a:off x="1371600" y="1264934"/>
            <a:ext cx="7884367" cy="646331"/>
          </a:xfrm>
          <a:prstGeom prst="rect">
            <a:avLst/>
          </a:prstGeom>
          <a:noFill/>
        </p:spPr>
        <p:txBody>
          <a:bodyPr wrap="square" rtlCol="0">
            <a:spAutoFit/>
          </a:bodyPr>
          <a:lstStyle/>
          <a:p>
            <a:r>
              <a:rPr lang="zh-CN" altLang="en-US" dirty="0"/>
              <a:t>数据卷是一个可供一个或多个容器使用的特殊目录， 它绕过 </a:t>
            </a:r>
            <a:r>
              <a:rPr lang="en-US" altLang="zh-CN" dirty="0"/>
              <a:t>UFS</a:t>
            </a:r>
            <a:r>
              <a:rPr lang="zh-CN" altLang="en-US" dirty="0"/>
              <a:t>， 可以提供很多有用的特性：</a:t>
            </a:r>
          </a:p>
        </p:txBody>
      </p:sp>
      <p:sp>
        <p:nvSpPr>
          <p:cNvPr id="9" name="文本框 8">
            <a:extLst>
              <a:ext uri="{FF2B5EF4-FFF2-40B4-BE49-F238E27FC236}">
                <a16:creationId xmlns:a16="http://schemas.microsoft.com/office/drawing/2014/main" id="{A70C8259-CC1E-4117-A6D6-4AD9F307A262}"/>
              </a:ext>
            </a:extLst>
          </p:cNvPr>
          <p:cNvSpPr txBox="1"/>
          <p:nvPr/>
        </p:nvSpPr>
        <p:spPr>
          <a:xfrm>
            <a:off x="1371600" y="2233997"/>
            <a:ext cx="8500188" cy="2231508"/>
          </a:xfrm>
          <a:prstGeom prst="rect">
            <a:avLst/>
          </a:prstGeom>
          <a:noFill/>
        </p:spPr>
        <p:txBody>
          <a:bodyPr wrap="square" rtlCol="0">
            <a:spAutoFit/>
          </a:bodyPr>
          <a:lstStyle/>
          <a:p>
            <a:pPr marL="285750" indent="-285750">
              <a:lnSpc>
                <a:spcPct val="200000"/>
              </a:lnSpc>
              <a:buClr>
                <a:srgbClr val="FF0000"/>
              </a:buClr>
              <a:buFont typeface="Wingdings" panose="05000000000000000000" pitchFamily="2" charset="2"/>
              <a:buChar char="Ø"/>
            </a:pPr>
            <a:r>
              <a:rPr lang="zh-CN" altLang="en-US" dirty="0"/>
              <a:t>数据卷可以在容器之间共享和重用 </a:t>
            </a:r>
          </a:p>
          <a:p>
            <a:pPr marL="285750" indent="-285750">
              <a:lnSpc>
                <a:spcPct val="200000"/>
              </a:lnSpc>
              <a:buClr>
                <a:srgbClr val="FF0000"/>
              </a:buClr>
              <a:buFont typeface="Wingdings" panose="05000000000000000000" pitchFamily="2" charset="2"/>
              <a:buChar char="Ø"/>
            </a:pPr>
            <a:r>
              <a:rPr lang="zh-CN" altLang="en-US" dirty="0"/>
              <a:t>对数据卷的修改会立马生效 </a:t>
            </a:r>
          </a:p>
          <a:p>
            <a:pPr marL="285750" indent="-285750">
              <a:lnSpc>
                <a:spcPct val="200000"/>
              </a:lnSpc>
              <a:buClr>
                <a:srgbClr val="FF0000"/>
              </a:buClr>
              <a:buFont typeface="Wingdings" panose="05000000000000000000" pitchFamily="2" charset="2"/>
              <a:buChar char="Ø"/>
            </a:pPr>
            <a:r>
              <a:rPr lang="zh-CN" altLang="en-US" dirty="0"/>
              <a:t>对数据卷的更新， 不会影响镜像 </a:t>
            </a:r>
          </a:p>
          <a:p>
            <a:pPr marL="285750" indent="-285750">
              <a:lnSpc>
                <a:spcPct val="200000"/>
              </a:lnSpc>
              <a:buClr>
                <a:srgbClr val="FF0000"/>
              </a:buClr>
              <a:buFont typeface="Wingdings" panose="05000000000000000000" pitchFamily="2" charset="2"/>
              <a:buChar char="Ø"/>
            </a:pPr>
            <a:r>
              <a:rPr lang="zh-CN" altLang="en-US" dirty="0"/>
              <a:t>卷会一直存在， 直到没有容器使用</a:t>
            </a:r>
          </a:p>
        </p:txBody>
      </p:sp>
      <p:sp>
        <p:nvSpPr>
          <p:cNvPr id="10" name="文本框 9">
            <a:extLst>
              <a:ext uri="{FF2B5EF4-FFF2-40B4-BE49-F238E27FC236}">
                <a16:creationId xmlns:a16="http://schemas.microsoft.com/office/drawing/2014/main" id="{01E6E280-E25E-449B-8021-866A3830E16D}"/>
              </a:ext>
            </a:extLst>
          </p:cNvPr>
          <p:cNvSpPr txBox="1"/>
          <p:nvPr/>
        </p:nvSpPr>
        <p:spPr>
          <a:xfrm>
            <a:off x="1371599" y="4979842"/>
            <a:ext cx="7884367" cy="369332"/>
          </a:xfrm>
          <a:prstGeom prst="rect">
            <a:avLst/>
          </a:prstGeom>
          <a:noFill/>
        </p:spPr>
        <p:txBody>
          <a:bodyPr wrap="square" rtlCol="0">
            <a:spAutoFit/>
          </a:bodyPr>
          <a:lstStyle/>
          <a:p>
            <a:r>
              <a:rPr lang="zh-CN" altLang="en-US" dirty="0"/>
              <a:t>*数据卷的使用， 类似于 </a:t>
            </a:r>
            <a:r>
              <a:rPr lang="en-US" altLang="zh-CN" dirty="0"/>
              <a:t>Linux </a:t>
            </a:r>
            <a:r>
              <a:rPr lang="zh-CN" altLang="en-US" dirty="0"/>
              <a:t>下对目录或文件进行 </a:t>
            </a:r>
            <a:r>
              <a:rPr lang="en-US" altLang="zh-CN" dirty="0"/>
              <a:t>mount</a:t>
            </a:r>
            <a:r>
              <a:rPr lang="zh-CN" altLang="en-US" dirty="0"/>
              <a:t>。 </a:t>
            </a:r>
          </a:p>
        </p:txBody>
      </p:sp>
    </p:spTree>
    <p:extLst>
      <p:ext uri="{BB962C8B-B14F-4D97-AF65-F5344CB8AC3E}">
        <p14:creationId xmlns:p14="http://schemas.microsoft.com/office/powerpoint/2010/main" val="3856570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7">
            <a:extLst>
              <a:ext uri="{FF2B5EF4-FFF2-40B4-BE49-F238E27FC236}">
                <a16:creationId xmlns:a16="http://schemas.microsoft.com/office/drawing/2014/main" id="{F38AB498-C055-4A8F-AAEE-7CF45CFDB415}"/>
              </a:ext>
            </a:extLst>
          </p:cNvPr>
          <p:cNvSpPr/>
          <p:nvPr/>
        </p:nvSpPr>
        <p:spPr>
          <a:xfrm>
            <a:off x="128588" y="6140510"/>
            <a:ext cx="2110759"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rgbClr val="384C54"/>
                </a:solidFill>
                <a:latin typeface="微软雅黑" pitchFamily="34" charset="-122"/>
                <a:ea typeface="微软雅黑" pitchFamily="34" charset="-122"/>
              </a:rPr>
              <a:t>创建一个数据卷</a:t>
            </a:r>
            <a:endParaRPr lang="en-US" sz="2000" dirty="0">
              <a:solidFill>
                <a:srgbClr val="384C54"/>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268166CD-AEDA-4D97-B974-CC7C358AD3E1}"/>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6" name="直接连接符 5">
            <a:extLst>
              <a:ext uri="{FF2B5EF4-FFF2-40B4-BE49-F238E27FC236}">
                <a16:creationId xmlns:a16="http://schemas.microsoft.com/office/drawing/2014/main" id="{3D56EC58-0DC2-4CE8-A5C3-CCDFF372C289}"/>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29CBF72E-5D93-48B6-BB80-8840A8E818C1}"/>
              </a:ext>
            </a:extLst>
          </p:cNvPr>
          <p:cNvSpPr txBox="1"/>
          <p:nvPr/>
        </p:nvSpPr>
        <p:spPr>
          <a:xfrm>
            <a:off x="1502229" y="1264934"/>
            <a:ext cx="9218644" cy="646331"/>
          </a:xfrm>
          <a:prstGeom prst="rect">
            <a:avLst/>
          </a:prstGeom>
          <a:noFill/>
        </p:spPr>
        <p:txBody>
          <a:bodyPr wrap="square" rtlCol="0">
            <a:spAutoFit/>
          </a:bodyPr>
          <a:lstStyle/>
          <a:p>
            <a:r>
              <a:rPr lang="zh-CN" altLang="en-US" dirty="0"/>
              <a:t>在用 </a:t>
            </a:r>
            <a:r>
              <a:rPr lang="en-US" altLang="zh-CN" dirty="0"/>
              <a:t>docker run </a:t>
            </a:r>
            <a:r>
              <a:rPr lang="zh-CN" altLang="en-US" dirty="0"/>
              <a:t>命令的时候， 使用 </a:t>
            </a:r>
            <a:r>
              <a:rPr lang="en-US" altLang="zh-CN" dirty="0"/>
              <a:t>-v </a:t>
            </a:r>
            <a:r>
              <a:rPr lang="zh-CN" altLang="en-US" dirty="0"/>
              <a:t>标记来创建一个数据卷并挂载到容器里。 在一次 </a:t>
            </a:r>
            <a:r>
              <a:rPr lang="en-US" altLang="zh-CN" dirty="0"/>
              <a:t>run </a:t>
            </a:r>
            <a:r>
              <a:rPr lang="zh-CN" altLang="en-US" dirty="0"/>
              <a:t>中多次使用 可以挂载多个数据卷。</a:t>
            </a:r>
          </a:p>
        </p:txBody>
      </p:sp>
      <p:sp>
        <p:nvSpPr>
          <p:cNvPr id="8" name="文本框 7">
            <a:extLst>
              <a:ext uri="{FF2B5EF4-FFF2-40B4-BE49-F238E27FC236}">
                <a16:creationId xmlns:a16="http://schemas.microsoft.com/office/drawing/2014/main" id="{E0A142F8-3572-4680-93EA-60767F403B8F}"/>
              </a:ext>
            </a:extLst>
          </p:cNvPr>
          <p:cNvSpPr txBox="1"/>
          <p:nvPr/>
        </p:nvSpPr>
        <p:spPr>
          <a:xfrm>
            <a:off x="2326433" y="2474897"/>
            <a:ext cx="8500188" cy="1200329"/>
          </a:xfrm>
          <a:prstGeom prst="rect">
            <a:avLst/>
          </a:prstGeom>
          <a:solidFill>
            <a:schemeClr val="accent6">
              <a:lumMod val="40000"/>
              <a:lumOff val="60000"/>
            </a:schemeClr>
          </a:solidFill>
        </p:spPr>
        <p:txBody>
          <a:bodyPr wrap="square" rtlCol="0">
            <a:spAutoFit/>
          </a:bodyPr>
          <a:lstStyle/>
          <a:p>
            <a:pPr>
              <a:buClr>
                <a:srgbClr val="FF0000"/>
              </a:buClr>
            </a:pPr>
            <a:r>
              <a:rPr lang="en-US" altLang="zh-CN" dirty="0"/>
              <a:t>docker run  -it --name test1 -v /test1 ubuntu /bin/bash</a:t>
            </a:r>
          </a:p>
          <a:p>
            <a:pPr>
              <a:buClr>
                <a:srgbClr val="FF0000"/>
              </a:buClr>
            </a:pPr>
            <a:endParaRPr lang="en-US" altLang="zh-CN" dirty="0"/>
          </a:p>
          <a:p>
            <a:pPr>
              <a:buClr>
                <a:srgbClr val="FF0000"/>
              </a:buClr>
            </a:pPr>
            <a:r>
              <a:rPr lang="en-US" altLang="zh-CN" dirty="0"/>
              <a:t># docker inspect -f {{.</a:t>
            </a:r>
            <a:r>
              <a:rPr lang="en-US" altLang="zh-CN" dirty="0" err="1"/>
              <a:t>Config.Volumes</a:t>
            </a:r>
            <a:r>
              <a:rPr lang="en-US" altLang="zh-CN" dirty="0"/>
              <a:t>}} test1</a:t>
            </a:r>
          </a:p>
          <a:p>
            <a:pPr>
              <a:buClr>
                <a:srgbClr val="FF0000"/>
              </a:buClr>
            </a:pPr>
            <a:r>
              <a:rPr lang="en-US" altLang="zh-CN" dirty="0"/>
              <a:t>map[/test1:{}]</a:t>
            </a:r>
            <a:endParaRPr lang="zh-CN" altLang="en-US" dirty="0"/>
          </a:p>
        </p:txBody>
      </p:sp>
      <p:sp>
        <p:nvSpPr>
          <p:cNvPr id="10" name="文本框 9">
            <a:extLst>
              <a:ext uri="{FF2B5EF4-FFF2-40B4-BE49-F238E27FC236}">
                <a16:creationId xmlns:a16="http://schemas.microsoft.com/office/drawing/2014/main" id="{94796333-10DE-435C-BA3E-A87AA2862045}"/>
              </a:ext>
            </a:extLst>
          </p:cNvPr>
          <p:cNvSpPr txBox="1"/>
          <p:nvPr/>
        </p:nvSpPr>
        <p:spPr>
          <a:xfrm>
            <a:off x="1502229" y="1950664"/>
            <a:ext cx="9218644" cy="369332"/>
          </a:xfrm>
          <a:prstGeom prst="rect">
            <a:avLst/>
          </a:prstGeom>
          <a:noFill/>
        </p:spPr>
        <p:txBody>
          <a:bodyPr wrap="square" rtlCol="0">
            <a:spAutoFit/>
          </a:bodyPr>
          <a:lstStyle/>
          <a:p>
            <a:r>
              <a:rPr lang="zh-CN" altLang="en-US" dirty="0"/>
              <a:t>下面创建一个 </a:t>
            </a:r>
            <a:r>
              <a:rPr lang="en-US" altLang="zh-CN" dirty="0"/>
              <a:t>ubuntu </a:t>
            </a:r>
            <a:r>
              <a:rPr lang="zh-CN" altLang="en-US" dirty="0"/>
              <a:t>容器， 并加载一个数据卷到容器的 </a:t>
            </a:r>
            <a:r>
              <a:rPr lang="en-US" altLang="zh-CN" dirty="0"/>
              <a:t>/test1 </a:t>
            </a:r>
            <a:r>
              <a:rPr lang="zh-CN" altLang="en-US" dirty="0"/>
              <a:t>目录。</a:t>
            </a:r>
          </a:p>
        </p:txBody>
      </p:sp>
      <p:sp>
        <p:nvSpPr>
          <p:cNvPr id="11" name="文本框 10">
            <a:extLst>
              <a:ext uri="{FF2B5EF4-FFF2-40B4-BE49-F238E27FC236}">
                <a16:creationId xmlns:a16="http://schemas.microsoft.com/office/drawing/2014/main" id="{4DC122D5-BCD0-4AB2-92FC-D14E1B4E2911}"/>
              </a:ext>
            </a:extLst>
          </p:cNvPr>
          <p:cNvSpPr txBox="1"/>
          <p:nvPr/>
        </p:nvSpPr>
        <p:spPr>
          <a:xfrm>
            <a:off x="2326433" y="2359395"/>
            <a:ext cx="8500188" cy="4247317"/>
          </a:xfrm>
          <a:prstGeom prst="rect">
            <a:avLst/>
          </a:prstGeom>
          <a:solidFill>
            <a:schemeClr val="accent1">
              <a:lumMod val="40000"/>
              <a:lumOff val="60000"/>
            </a:schemeClr>
          </a:solidFill>
        </p:spPr>
        <p:txBody>
          <a:bodyPr wrap="square" rtlCol="0">
            <a:spAutoFit/>
          </a:bodyPr>
          <a:lstStyle/>
          <a:p>
            <a:pPr>
              <a:buClr>
                <a:srgbClr val="FF0000"/>
              </a:buClr>
            </a:pPr>
            <a:r>
              <a:rPr lang="en-US" altLang="zh-CN" dirty="0"/>
              <a:t># docker inspect test1|grep Mounts -A 10</a:t>
            </a:r>
          </a:p>
          <a:p>
            <a:pPr>
              <a:buClr>
                <a:srgbClr val="FF0000"/>
              </a:buClr>
            </a:pPr>
            <a:r>
              <a:rPr lang="en-US" altLang="zh-CN" dirty="0"/>
              <a:t>        "Mounts": [</a:t>
            </a:r>
          </a:p>
          <a:p>
            <a:pPr>
              <a:buClr>
                <a:srgbClr val="FF0000"/>
              </a:buClr>
            </a:pPr>
            <a:r>
              <a:rPr lang="en-US" altLang="zh-CN" dirty="0"/>
              <a:t>            {</a:t>
            </a:r>
          </a:p>
          <a:p>
            <a:pPr>
              <a:buClr>
                <a:srgbClr val="FF0000"/>
              </a:buClr>
            </a:pPr>
            <a:r>
              <a:rPr lang="en-US" altLang="zh-CN" dirty="0"/>
              <a:t>                "Type": "volume",</a:t>
            </a:r>
          </a:p>
          <a:p>
            <a:pPr>
              <a:buClr>
                <a:srgbClr val="FF0000"/>
              </a:buClr>
            </a:pPr>
            <a:r>
              <a:rPr lang="en-US" altLang="zh-CN" dirty="0"/>
              <a:t>                "Name": "27f09377f02e203f12bffda849e66caca988e2605abdde4dd4b8584336379edd",</a:t>
            </a:r>
          </a:p>
          <a:p>
            <a:pPr>
              <a:buClr>
                <a:srgbClr val="FF0000"/>
              </a:buClr>
            </a:pPr>
            <a:r>
              <a:rPr lang="en-US" altLang="zh-CN" dirty="0"/>
              <a:t>                "Source": "/var/lib/docker/volumes/27f09377f02e203f12bffda849e66caca988e2605abdde4dd4b8584336379edd/_data",</a:t>
            </a:r>
          </a:p>
          <a:p>
            <a:pPr>
              <a:buClr>
                <a:srgbClr val="FF0000"/>
              </a:buClr>
            </a:pPr>
            <a:r>
              <a:rPr lang="en-US" altLang="zh-CN" dirty="0"/>
              <a:t>                "Destination": "/test1",</a:t>
            </a:r>
          </a:p>
          <a:p>
            <a:pPr>
              <a:buClr>
                <a:srgbClr val="FF0000"/>
              </a:buClr>
            </a:pPr>
            <a:r>
              <a:rPr lang="en-US" altLang="zh-CN" dirty="0"/>
              <a:t>                "Driver": "local",</a:t>
            </a:r>
          </a:p>
          <a:p>
            <a:pPr>
              <a:buClr>
                <a:srgbClr val="FF0000"/>
              </a:buClr>
            </a:pPr>
            <a:r>
              <a:rPr lang="en-US" altLang="zh-CN" dirty="0"/>
              <a:t>                "Mode": "",</a:t>
            </a:r>
          </a:p>
          <a:p>
            <a:pPr>
              <a:buClr>
                <a:srgbClr val="FF0000"/>
              </a:buClr>
            </a:pPr>
            <a:r>
              <a:rPr lang="en-US" altLang="zh-CN" dirty="0"/>
              <a:t>                "RW": true,</a:t>
            </a:r>
          </a:p>
          <a:p>
            <a:pPr>
              <a:buClr>
                <a:srgbClr val="FF0000"/>
              </a:buClr>
            </a:pPr>
            <a:r>
              <a:rPr lang="en-US" altLang="zh-CN" dirty="0"/>
              <a:t>                "Propagation": ""</a:t>
            </a:r>
          </a:p>
          <a:p>
            <a:pPr>
              <a:buClr>
                <a:srgbClr val="FF0000"/>
              </a:buClr>
            </a:pPr>
            <a:r>
              <a:rPr lang="en-US" altLang="zh-CN" dirty="0"/>
              <a:t>            }</a:t>
            </a:r>
            <a:endParaRPr lang="zh-CN" altLang="en-US" dirty="0"/>
          </a:p>
        </p:txBody>
      </p:sp>
    </p:spTree>
    <p:extLst>
      <p:ext uri="{BB962C8B-B14F-4D97-AF65-F5344CB8AC3E}">
        <p14:creationId xmlns:p14="http://schemas.microsoft.com/office/powerpoint/2010/main" val="278939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7">
            <a:extLst>
              <a:ext uri="{FF2B5EF4-FFF2-40B4-BE49-F238E27FC236}">
                <a16:creationId xmlns:a16="http://schemas.microsoft.com/office/drawing/2014/main" id="{E9282E07-05F0-4D30-A88C-16A7CCCAFA5E}"/>
              </a:ext>
            </a:extLst>
          </p:cNvPr>
          <p:cNvSpPr/>
          <p:nvPr/>
        </p:nvSpPr>
        <p:spPr>
          <a:xfrm>
            <a:off x="128588" y="6140510"/>
            <a:ext cx="2110759"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rgbClr val="384C54"/>
                </a:solidFill>
                <a:latin typeface="微软雅黑" pitchFamily="34" charset="-122"/>
                <a:ea typeface="微软雅黑" pitchFamily="34" charset="-122"/>
              </a:rPr>
              <a:t>创建一个数据卷</a:t>
            </a:r>
            <a:endParaRPr lang="en-US" sz="2000" dirty="0">
              <a:solidFill>
                <a:srgbClr val="384C54"/>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82B563F1-78E8-4425-9BC4-DD21BBB0BE39}"/>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6" name="直接连接符 5">
            <a:extLst>
              <a:ext uri="{FF2B5EF4-FFF2-40B4-BE49-F238E27FC236}">
                <a16:creationId xmlns:a16="http://schemas.microsoft.com/office/drawing/2014/main" id="{006A4B21-E544-4107-8963-7728D1C43FDE}"/>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6A0A0C30-F142-4821-8C6E-D86F2143E7B7}"/>
              </a:ext>
            </a:extLst>
          </p:cNvPr>
          <p:cNvSpPr txBox="1"/>
          <p:nvPr/>
        </p:nvSpPr>
        <p:spPr>
          <a:xfrm>
            <a:off x="1502229" y="1264934"/>
            <a:ext cx="9218644" cy="369332"/>
          </a:xfrm>
          <a:prstGeom prst="rect">
            <a:avLst/>
          </a:prstGeom>
          <a:noFill/>
        </p:spPr>
        <p:txBody>
          <a:bodyPr wrap="square" rtlCol="0">
            <a:spAutoFit/>
          </a:bodyPr>
          <a:lstStyle/>
          <a:p>
            <a:r>
              <a:rPr lang="zh-CN" altLang="en-US" dirty="0"/>
              <a:t>找到对应的目录是：</a:t>
            </a:r>
          </a:p>
        </p:txBody>
      </p:sp>
      <p:sp>
        <p:nvSpPr>
          <p:cNvPr id="8" name="文本框 7">
            <a:extLst>
              <a:ext uri="{FF2B5EF4-FFF2-40B4-BE49-F238E27FC236}">
                <a16:creationId xmlns:a16="http://schemas.microsoft.com/office/drawing/2014/main" id="{569F33C7-616A-4EFD-881D-FB32E8347409}"/>
              </a:ext>
            </a:extLst>
          </p:cNvPr>
          <p:cNvSpPr txBox="1"/>
          <p:nvPr/>
        </p:nvSpPr>
        <p:spPr>
          <a:xfrm>
            <a:off x="1607977" y="1731415"/>
            <a:ext cx="8500188" cy="646331"/>
          </a:xfrm>
          <a:prstGeom prst="rect">
            <a:avLst/>
          </a:prstGeom>
          <a:solidFill>
            <a:schemeClr val="accent6">
              <a:lumMod val="40000"/>
              <a:lumOff val="6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/var/lib/docker/volumes/27f09377f02e203f12bffda849e66caca988e2605abdde4dd4b8584336379edd/_data</a:t>
            </a:r>
            <a:endParaRPr lang="zh-CN" alt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D320DF4-5C15-4162-B22F-3A87A66169A5}"/>
              </a:ext>
            </a:extLst>
          </p:cNvPr>
          <p:cNvSpPr txBox="1"/>
          <p:nvPr/>
        </p:nvSpPr>
        <p:spPr>
          <a:xfrm>
            <a:off x="1502229" y="2931788"/>
            <a:ext cx="9218644" cy="369332"/>
          </a:xfrm>
          <a:prstGeom prst="rect">
            <a:avLst/>
          </a:prstGeom>
          <a:noFill/>
        </p:spPr>
        <p:txBody>
          <a:bodyPr wrap="square" rtlCol="0">
            <a:spAutoFit/>
          </a:bodyPr>
          <a:lstStyle/>
          <a:p>
            <a:r>
              <a:rPr lang="zh-CN" altLang="en-US" dirty="0"/>
              <a:t>进入容器中创建一个文件：</a:t>
            </a:r>
          </a:p>
        </p:txBody>
      </p:sp>
      <p:sp>
        <p:nvSpPr>
          <p:cNvPr id="11" name="文本框 10">
            <a:extLst>
              <a:ext uri="{FF2B5EF4-FFF2-40B4-BE49-F238E27FC236}">
                <a16:creationId xmlns:a16="http://schemas.microsoft.com/office/drawing/2014/main" id="{9F369071-D7AC-4490-B154-79FF32B85FFC}"/>
              </a:ext>
            </a:extLst>
          </p:cNvPr>
          <p:cNvSpPr txBox="1"/>
          <p:nvPr/>
        </p:nvSpPr>
        <p:spPr>
          <a:xfrm>
            <a:off x="1623528" y="3462810"/>
            <a:ext cx="8500188" cy="1754326"/>
          </a:xfrm>
          <a:prstGeom prst="rect">
            <a:avLst/>
          </a:prstGeom>
          <a:solidFill>
            <a:schemeClr val="accent4">
              <a:lumMod val="20000"/>
              <a:lumOff val="8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root@5901ad70e723:/# cd /test1/</a:t>
            </a:r>
          </a:p>
          <a:p>
            <a:pPr>
              <a:buClr>
                <a:srgbClr val="FF0000"/>
              </a:buClr>
            </a:pPr>
            <a:r>
              <a:rPr lang="en-US" altLang="zh-CN" dirty="0">
                <a:latin typeface="Calibri" panose="020F0502020204030204" pitchFamily="34" charset="0"/>
                <a:cs typeface="Calibri" panose="020F0502020204030204" pitchFamily="34" charset="0"/>
              </a:rPr>
              <a:t>root@5901ad70e723:/test1# </a:t>
            </a:r>
            <a:r>
              <a:rPr lang="en-US" altLang="zh-CN" dirty="0" err="1">
                <a:latin typeface="Calibri" panose="020F0502020204030204" pitchFamily="34" charset="0"/>
                <a:cs typeface="Calibri" panose="020F0502020204030204" pitchFamily="34" charset="0"/>
              </a:rPr>
              <a:t>pwd</a:t>
            </a:r>
            <a:endParaRPr lang="en-US" altLang="zh-CN" dirty="0">
              <a:latin typeface="Calibri" panose="020F0502020204030204" pitchFamily="34" charset="0"/>
              <a:cs typeface="Calibri" panose="020F0502020204030204" pitchFamily="34" charset="0"/>
            </a:endParaRPr>
          </a:p>
          <a:p>
            <a:pPr>
              <a:buClr>
                <a:srgbClr val="FF0000"/>
              </a:buClr>
            </a:pPr>
            <a:r>
              <a:rPr lang="en-US" altLang="zh-CN" dirty="0">
                <a:latin typeface="Calibri" panose="020F0502020204030204" pitchFamily="34" charset="0"/>
                <a:cs typeface="Calibri" panose="020F0502020204030204" pitchFamily="34" charset="0"/>
              </a:rPr>
              <a:t>/test1</a:t>
            </a:r>
          </a:p>
          <a:p>
            <a:pPr>
              <a:buClr>
                <a:srgbClr val="FF0000"/>
              </a:buClr>
            </a:pPr>
            <a:r>
              <a:rPr lang="en-US" altLang="zh-CN" dirty="0">
                <a:latin typeface="Calibri" panose="020F0502020204030204" pitchFamily="34" charset="0"/>
                <a:cs typeface="Calibri" panose="020F0502020204030204" pitchFamily="34" charset="0"/>
              </a:rPr>
              <a:t>root@5901ad70e723:/test1# echo 123 &gt;a</a:t>
            </a:r>
          </a:p>
          <a:p>
            <a:pPr>
              <a:buClr>
                <a:srgbClr val="FF0000"/>
              </a:buClr>
            </a:pPr>
            <a:r>
              <a:rPr lang="en-US" altLang="zh-CN" dirty="0">
                <a:latin typeface="Calibri" panose="020F0502020204030204" pitchFamily="34" charset="0"/>
                <a:cs typeface="Calibri" panose="020F0502020204030204" pitchFamily="34" charset="0"/>
              </a:rPr>
              <a:t>root@5901ad70e723:/test1# cat a</a:t>
            </a:r>
          </a:p>
          <a:p>
            <a:pPr>
              <a:buClr>
                <a:srgbClr val="FF0000"/>
              </a:buClr>
            </a:pPr>
            <a:r>
              <a:rPr lang="en-US" altLang="zh-CN" dirty="0">
                <a:latin typeface="Calibri" panose="020F0502020204030204" pitchFamily="34" charset="0"/>
                <a:cs typeface="Calibri" panose="020F0502020204030204" pitchFamily="34" charset="0"/>
              </a:rPr>
              <a:t>123</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6107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7">
            <a:extLst>
              <a:ext uri="{FF2B5EF4-FFF2-40B4-BE49-F238E27FC236}">
                <a16:creationId xmlns:a16="http://schemas.microsoft.com/office/drawing/2014/main" id="{B18BFCA5-0B63-488D-AF36-F9B4387CB75F}"/>
              </a:ext>
            </a:extLst>
          </p:cNvPr>
          <p:cNvSpPr/>
          <p:nvPr/>
        </p:nvSpPr>
        <p:spPr>
          <a:xfrm>
            <a:off x="128588" y="6140510"/>
            <a:ext cx="2110759"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rgbClr val="384C54"/>
                </a:solidFill>
                <a:latin typeface="微软雅黑" pitchFamily="34" charset="-122"/>
                <a:ea typeface="微软雅黑" pitchFamily="34" charset="-122"/>
              </a:rPr>
              <a:t>创建一个数据卷</a:t>
            </a:r>
            <a:endParaRPr lang="en-US" sz="2000" dirty="0">
              <a:solidFill>
                <a:srgbClr val="384C54"/>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FD28AB87-ADC5-4EAE-9A9B-4A48AFC7F730}"/>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6" name="直接连接符 5">
            <a:extLst>
              <a:ext uri="{FF2B5EF4-FFF2-40B4-BE49-F238E27FC236}">
                <a16:creationId xmlns:a16="http://schemas.microsoft.com/office/drawing/2014/main" id="{A9286E67-52BE-4CA4-9979-532FFFDF8F68}"/>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3B7F2B5A-B53F-4724-AB53-D96B2A096516}"/>
              </a:ext>
            </a:extLst>
          </p:cNvPr>
          <p:cNvSpPr txBox="1"/>
          <p:nvPr/>
        </p:nvSpPr>
        <p:spPr>
          <a:xfrm>
            <a:off x="1502229" y="1264934"/>
            <a:ext cx="9218644" cy="369332"/>
          </a:xfrm>
          <a:prstGeom prst="rect">
            <a:avLst/>
          </a:prstGeom>
          <a:noFill/>
        </p:spPr>
        <p:txBody>
          <a:bodyPr wrap="square" rtlCol="0">
            <a:spAutoFit/>
          </a:bodyPr>
          <a:lstStyle/>
          <a:p>
            <a:r>
              <a:rPr lang="zh-CN" altLang="en-US" dirty="0"/>
              <a:t>在宿主机的对应的目录中查看：</a:t>
            </a:r>
          </a:p>
        </p:txBody>
      </p:sp>
      <p:sp>
        <p:nvSpPr>
          <p:cNvPr id="10" name="文本框 9">
            <a:extLst>
              <a:ext uri="{FF2B5EF4-FFF2-40B4-BE49-F238E27FC236}">
                <a16:creationId xmlns:a16="http://schemas.microsoft.com/office/drawing/2014/main" id="{6E69D7D8-F10A-4CCE-AC7D-BB4576B4EF7B}"/>
              </a:ext>
            </a:extLst>
          </p:cNvPr>
          <p:cNvSpPr txBox="1"/>
          <p:nvPr/>
        </p:nvSpPr>
        <p:spPr>
          <a:xfrm>
            <a:off x="1502229" y="2081880"/>
            <a:ext cx="8500188" cy="2031325"/>
          </a:xfrm>
          <a:prstGeom prst="rect">
            <a:avLst/>
          </a:prstGeom>
          <a:solidFill>
            <a:schemeClr val="accent4">
              <a:lumMod val="20000"/>
              <a:lumOff val="80000"/>
            </a:schemeClr>
          </a:solidFill>
        </p:spPr>
        <p:txBody>
          <a:bodyPr wrap="square" rtlCol="0">
            <a:spAutoFit/>
          </a:bodyPr>
          <a:lstStyle/>
          <a:p>
            <a:pPr>
              <a:buClr>
                <a:srgbClr val="FF0000"/>
              </a:buClr>
            </a:pPr>
            <a:r>
              <a:rPr lang="it-IT" altLang="zh-CN" dirty="0">
                <a:latin typeface="Calibri" panose="020F0502020204030204" pitchFamily="34" charset="0"/>
                <a:cs typeface="Calibri" panose="020F0502020204030204" pitchFamily="34" charset="0"/>
              </a:rPr>
              <a:t>[root@damei-0004 _data]# cd /var/lib/docker/volumes/08ca65fdcb4db0f1c59d5efea11781d0eeedea8bf0643b11b659ebe642ff5d8a/_data</a:t>
            </a:r>
          </a:p>
          <a:p>
            <a:pPr>
              <a:buClr>
                <a:srgbClr val="FF0000"/>
              </a:buClr>
            </a:pPr>
            <a:r>
              <a:rPr lang="it-IT" altLang="zh-CN" dirty="0">
                <a:latin typeface="Calibri" panose="020F0502020204030204" pitchFamily="34" charset="0"/>
                <a:cs typeface="Calibri" panose="020F0502020204030204" pitchFamily="34" charset="0"/>
              </a:rPr>
              <a:t>[root@damei-0004 _data]# ls</a:t>
            </a:r>
          </a:p>
          <a:p>
            <a:pPr>
              <a:buClr>
                <a:srgbClr val="FF0000"/>
              </a:buClr>
            </a:pPr>
            <a:r>
              <a:rPr lang="it-IT" altLang="zh-CN" dirty="0">
                <a:latin typeface="Calibri" panose="020F0502020204030204" pitchFamily="34" charset="0"/>
                <a:cs typeface="Calibri" panose="020F0502020204030204" pitchFamily="34" charset="0"/>
              </a:rPr>
              <a:t>a</a:t>
            </a:r>
          </a:p>
          <a:p>
            <a:pPr>
              <a:buClr>
                <a:srgbClr val="FF0000"/>
              </a:buClr>
            </a:pPr>
            <a:r>
              <a:rPr lang="it-IT" altLang="zh-CN" dirty="0">
                <a:latin typeface="Calibri" panose="020F0502020204030204" pitchFamily="34" charset="0"/>
                <a:cs typeface="Calibri" panose="020F0502020204030204" pitchFamily="34" charset="0"/>
              </a:rPr>
              <a:t>[root@damei-0004 _data]# cat a</a:t>
            </a:r>
          </a:p>
          <a:p>
            <a:pPr>
              <a:buClr>
                <a:srgbClr val="FF0000"/>
              </a:buClr>
            </a:pPr>
            <a:r>
              <a:rPr lang="it-IT" altLang="zh-CN" dirty="0">
                <a:latin typeface="Calibri" panose="020F0502020204030204" pitchFamily="34" charset="0"/>
                <a:cs typeface="Calibri" panose="020F0502020204030204" pitchFamily="34" charset="0"/>
              </a:rPr>
              <a:t>123</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51CE603A-56A5-48CF-94FB-D56E1313FDFD}"/>
              </a:ext>
            </a:extLst>
          </p:cNvPr>
          <p:cNvSpPr txBox="1"/>
          <p:nvPr/>
        </p:nvSpPr>
        <p:spPr>
          <a:xfrm>
            <a:off x="1502229" y="4850345"/>
            <a:ext cx="8500188" cy="646331"/>
          </a:xfrm>
          <a:prstGeom prst="rect">
            <a:avLst/>
          </a:prstGeom>
          <a:noFill/>
        </p:spPr>
        <p:txBody>
          <a:bodyPr wrap="square" rtlCol="0">
            <a:spAutoFit/>
          </a:bodyPr>
          <a:lstStyle/>
          <a:p>
            <a:r>
              <a:rPr lang="zh-CN" altLang="en-US" dirty="0"/>
              <a:t>*注意：也可以在 </a:t>
            </a:r>
            <a:r>
              <a:rPr lang="en-US" altLang="zh-CN" dirty="0" err="1"/>
              <a:t>Dockerfile</a:t>
            </a:r>
            <a:r>
              <a:rPr lang="en-US" altLang="zh-CN" dirty="0"/>
              <a:t> </a:t>
            </a:r>
            <a:r>
              <a:rPr lang="zh-CN" altLang="en-US" dirty="0"/>
              <a:t>中使用 </a:t>
            </a:r>
            <a:r>
              <a:rPr lang="en-US" altLang="zh-CN" dirty="0"/>
              <a:t>VOLUME </a:t>
            </a:r>
            <a:r>
              <a:rPr lang="zh-CN" altLang="en-US" dirty="0"/>
              <a:t>来添加一个或者多个新的卷到由该镜像创建的任意容器。 </a:t>
            </a:r>
          </a:p>
        </p:txBody>
      </p:sp>
    </p:spTree>
    <p:extLst>
      <p:ext uri="{BB962C8B-B14F-4D97-AF65-F5344CB8AC3E}">
        <p14:creationId xmlns:p14="http://schemas.microsoft.com/office/powerpoint/2010/main" val="1350265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7">
            <a:extLst>
              <a:ext uri="{FF2B5EF4-FFF2-40B4-BE49-F238E27FC236}">
                <a16:creationId xmlns:a16="http://schemas.microsoft.com/office/drawing/2014/main" id="{9B25669F-17CC-4EC1-9B8F-5444EFCDAAAE}"/>
              </a:ext>
            </a:extLst>
          </p:cNvPr>
          <p:cNvSpPr/>
          <p:nvPr/>
        </p:nvSpPr>
        <p:spPr>
          <a:xfrm>
            <a:off x="128588" y="6140510"/>
            <a:ext cx="4200816"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rgbClr val="384C54"/>
                </a:solidFill>
                <a:latin typeface="微软雅黑" pitchFamily="34" charset="-122"/>
                <a:ea typeface="微软雅黑" pitchFamily="34" charset="-122"/>
              </a:rPr>
              <a:t>挂载一个主机目录作为数据卷</a:t>
            </a:r>
            <a:endParaRPr lang="en-US" sz="2000" dirty="0">
              <a:solidFill>
                <a:srgbClr val="384C54"/>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39B63E99-A95F-4FF7-915E-BBEA901CDD31}"/>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8" name="直接连接符 7">
            <a:extLst>
              <a:ext uri="{FF2B5EF4-FFF2-40B4-BE49-F238E27FC236}">
                <a16:creationId xmlns:a16="http://schemas.microsoft.com/office/drawing/2014/main" id="{12BA043B-832D-4DE7-9CD2-DC41F7C4D6A2}"/>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DCCBD3C8-1740-42D3-8BA0-1ADA88CF2F6C}"/>
              </a:ext>
            </a:extLst>
          </p:cNvPr>
          <p:cNvSpPr txBox="1"/>
          <p:nvPr/>
        </p:nvSpPr>
        <p:spPr>
          <a:xfrm>
            <a:off x="1371601" y="966633"/>
            <a:ext cx="9218644" cy="369332"/>
          </a:xfrm>
          <a:prstGeom prst="rect">
            <a:avLst/>
          </a:prstGeom>
          <a:noFill/>
        </p:spPr>
        <p:txBody>
          <a:bodyPr wrap="square" rtlCol="0">
            <a:spAutoFit/>
          </a:bodyPr>
          <a:lstStyle/>
          <a:p>
            <a:r>
              <a:rPr lang="zh-CN" altLang="en-US" dirty="0"/>
              <a:t>使用 </a:t>
            </a:r>
            <a:r>
              <a:rPr lang="en-US" altLang="zh-CN" dirty="0"/>
              <a:t>-v </a:t>
            </a:r>
            <a:r>
              <a:rPr lang="zh-CN" altLang="en-US" dirty="0"/>
              <a:t>标记也可以指定挂载一个本地主机的目录到容器中去。</a:t>
            </a:r>
          </a:p>
        </p:txBody>
      </p:sp>
      <p:sp>
        <p:nvSpPr>
          <p:cNvPr id="10" name="文本框 9">
            <a:extLst>
              <a:ext uri="{FF2B5EF4-FFF2-40B4-BE49-F238E27FC236}">
                <a16:creationId xmlns:a16="http://schemas.microsoft.com/office/drawing/2014/main" id="{E78EF89C-61DB-436F-81E4-1107B84E3DEB}"/>
              </a:ext>
            </a:extLst>
          </p:cNvPr>
          <p:cNvSpPr txBox="1"/>
          <p:nvPr/>
        </p:nvSpPr>
        <p:spPr>
          <a:xfrm>
            <a:off x="1511559" y="1610467"/>
            <a:ext cx="8500188" cy="369332"/>
          </a:xfrm>
          <a:prstGeom prst="rect">
            <a:avLst/>
          </a:prstGeom>
          <a:solidFill>
            <a:schemeClr val="accent4">
              <a:lumMod val="20000"/>
              <a:lumOff val="8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  docker run -it --name test1 -v /data/web:/web ubuntu bash</a:t>
            </a:r>
            <a:endParaRPr lang="zh-CN" altLang="en-US"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42C1D136-1963-4E0C-B423-219DDBA87DF3}"/>
              </a:ext>
            </a:extLst>
          </p:cNvPr>
          <p:cNvSpPr txBox="1"/>
          <p:nvPr/>
        </p:nvSpPr>
        <p:spPr>
          <a:xfrm>
            <a:off x="1371601" y="2316050"/>
            <a:ext cx="9218644" cy="1296637"/>
          </a:xfrm>
          <a:prstGeom prst="rect">
            <a:avLst/>
          </a:prstGeom>
          <a:noFill/>
        </p:spPr>
        <p:txBody>
          <a:bodyPr wrap="square" rtlCol="0">
            <a:spAutoFit/>
          </a:bodyPr>
          <a:lstStyle/>
          <a:p>
            <a:pPr>
              <a:lnSpc>
                <a:spcPct val="150000"/>
              </a:lnSpc>
            </a:pPr>
            <a:r>
              <a:rPr lang="zh-CN" altLang="en-US" dirty="0"/>
              <a:t>上面的命令加载主机的</a:t>
            </a:r>
            <a:r>
              <a:rPr lang="en-US" altLang="zh-CN" dirty="0"/>
              <a:t>/data/web </a:t>
            </a:r>
            <a:r>
              <a:rPr lang="zh-CN" altLang="en-US" dirty="0"/>
              <a:t>目录到容器的</a:t>
            </a:r>
            <a:r>
              <a:rPr lang="en-US" altLang="zh-CN" dirty="0"/>
              <a:t>/web</a:t>
            </a:r>
            <a:r>
              <a:rPr lang="zh-CN" altLang="en-US" dirty="0"/>
              <a:t>目录。 这个功能在进行测试的时候十分 方便， 比如用户可以放置一些程序到本地目录中， 来查看容器是否正常工作。 本地目录的路径必须是绝对 路径， 如果目录不存在 </a:t>
            </a:r>
            <a:r>
              <a:rPr lang="en-US" altLang="zh-CN" dirty="0"/>
              <a:t>Docker </a:t>
            </a:r>
            <a:r>
              <a:rPr lang="zh-CN" altLang="en-US" dirty="0"/>
              <a:t>会自动为你创建它。</a:t>
            </a:r>
          </a:p>
        </p:txBody>
      </p:sp>
      <p:sp>
        <p:nvSpPr>
          <p:cNvPr id="13" name="文本框 12">
            <a:extLst>
              <a:ext uri="{FF2B5EF4-FFF2-40B4-BE49-F238E27FC236}">
                <a16:creationId xmlns:a16="http://schemas.microsoft.com/office/drawing/2014/main" id="{5C558769-95FE-46B9-AE0E-7EF74E5284A8}"/>
              </a:ext>
            </a:extLst>
          </p:cNvPr>
          <p:cNvSpPr txBox="1"/>
          <p:nvPr/>
        </p:nvSpPr>
        <p:spPr>
          <a:xfrm>
            <a:off x="1511559" y="3770205"/>
            <a:ext cx="8500188" cy="1477328"/>
          </a:xfrm>
          <a:prstGeom prst="rect">
            <a:avLst/>
          </a:prstGeom>
          <a:solidFill>
            <a:schemeClr val="accent1">
              <a:lumMod val="40000"/>
              <a:lumOff val="6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 docker run -it --name test1 -v /data/web:/web ubuntu bash</a:t>
            </a:r>
          </a:p>
          <a:p>
            <a:pPr>
              <a:buClr>
                <a:srgbClr val="FF0000"/>
              </a:buClr>
            </a:pPr>
            <a:r>
              <a:rPr lang="en-US" altLang="zh-CN" dirty="0">
                <a:latin typeface="Calibri" panose="020F0502020204030204" pitchFamily="34" charset="0"/>
                <a:cs typeface="Calibri" panose="020F0502020204030204" pitchFamily="34" charset="0"/>
              </a:rPr>
              <a:t>root@071fc3ed2094:/# cd /web/</a:t>
            </a:r>
          </a:p>
          <a:p>
            <a:pPr>
              <a:buClr>
                <a:srgbClr val="FF0000"/>
              </a:buClr>
            </a:pPr>
            <a:r>
              <a:rPr lang="en-US" altLang="zh-CN" dirty="0">
                <a:latin typeface="Calibri" panose="020F0502020204030204" pitchFamily="34" charset="0"/>
                <a:cs typeface="Calibri" panose="020F0502020204030204" pitchFamily="34" charset="0"/>
              </a:rPr>
              <a:t>root@071fc3ed2094:/web# echo 'Hello Volume' &gt; b.txt</a:t>
            </a:r>
          </a:p>
          <a:p>
            <a:pPr>
              <a:buClr>
                <a:srgbClr val="FF0000"/>
              </a:buClr>
            </a:pPr>
            <a:r>
              <a:rPr lang="en-US" altLang="zh-CN" dirty="0">
                <a:latin typeface="Calibri" panose="020F0502020204030204" pitchFamily="34" charset="0"/>
                <a:cs typeface="Calibri" panose="020F0502020204030204" pitchFamily="34" charset="0"/>
              </a:rPr>
              <a:t>root@071fc3ed2094:/web# cat b.txt</a:t>
            </a:r>
          </a:p>
          <a:p>
            <a:pPr>
              <a:buClr>
                <a:srgbClr val="FF0000"/>
              </a:buClr>
            </a:pPr>
            <a:r>
              <a:rPr lang="en-US" altLang="zh-CN" dirty="0">
                <a:latin typeface="Calibri" panose="020F0502020204030204" pitchFamily="34" charset="0"/>
                <a:cs typeface="Calibri" panose="020F0502020204030204" pitchFamily="34" charset="0"/>
              </a:rPr>
              <a:t>Hello Volume</a:t>
            </a:r>
            <a:endParaRPr lang="zh-CN" altLang="en-US"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2DADEBDC-352A-4713-9B1E-4767A36425D4}"/>
              </a:ext>
            </a:extLst>
          </p:cNvPr>
          <p:cNvSpPr txBox="1"/>
          <p:nvPr/>
        </p:nvSpPr>
        <p:spPr>
          <a:xfrm>
            <a:off x="4935894" y="5663682"/>
            <a:ext cx="6746033" cy="923330"/>
          </a:xfrm>
          <a:prstGeom prst="rect">
            <a:avLst/>
          </a:prstGeom>
          <a:noFill/>
        </p:spPr>
        <p:txBody>
          <a:bodyPr wrap="square" rtlCol="0">
            <a:spAutoFit/>
          </a:bodyPr>
          <a:lstStyle/>
          <a:p>
            <a:r>
              <a:rPr lang="zh-CN" altLang="en-US" dirty="0"/>
              <a:t>*注意：</a:t>
            </a:r>
            <a:r>
              <a:rPr lang="en-US" altLang="zh-CN" dirty="0" err="1"/>
              <a:t>Dockerfile</a:t>
            </a:r>
            <a:r>
              <a:rPr lang="en-US" altLang="zh-CN" dirty="0"/>
              <a:t> </a:t>
            </a:r>
            <a:r>
              <a:rPr lang="zh-CN" altLang="en-US" dirty="0"/>
              <a:t>中不支持这种用法， 这是因为 </a:t>
            </a:r>
            <a:r>
              <a:rPr lang="en-US" altLang="zh-CN" dirty="0" err="1"/>
              <a:t>Dockerfile</a:t>
            </a:r>
            <a:r>
              <a:rPr lang="en-US" altLang="zh-CN" dirty="0"/>
              <a:t> </a:t>
            </a:r>
            <a:r>
              <a:rPr lang="zh-CN" altLang="en-US" dirty="0"/>
              <a:t>是为了移植和分享用的。 然而， 不同操作系统 的路径格式不一样， 所以目前还不能支持。 </a:t>
            </a:r>
          </a:p>
        </p:txBody>
      </p:sp>
    </p:spTree>
    <p:extLst>
      <p:ext uri="{BB962C8B-B14F-4D97-AF65-F5344CB8AC3E}">
        <p14:creationId xmlns:p14="http://schemas.microsoft.com/office/powerpoint/2010/main" val="3314690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7">
            <a:extLst>
              <a:ext uri="{FF2B5EF4-FFF2-40B4-BE49-F238E27FC236}">
                <a16:creationId xmlns:a16="http://schemas.microsoft.com/office/drawing/2014/main" id="{2A06CC1C-AC82-4717-B00F-F6723177F7C9}"/>
              </a:ext>
            </a:extLst>
          </p:cNvPr>
          <p:cNvSpPr/>
          <p:nvPr/>
        </p:nvSpPr>
        <p:spPr>
          <a:xfrm>
            <a:off x="128588" y="6140510"/>
            <a:ext cx="2530636"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384C54"/>
                </a:solidFill>
                <a:latin typeface="微软雅黑" pitchFamily="34" charset="-122"/>
                <a:ea typeface="微软雅黑" pitchFamily="34" charset="-122"/>
              </a:rPr>
              <a:t>Docker </a:t>
            </a:r>
            <a:r>
              <a:rPr lang="zh-CN" altLang="en-US" sz="2000" dirty="0">
                <a:solidFill>
                  <a:srgbClr val="384C54"/>
                </a:solidFill>
                <a:latin typeface="微软雅黑" pitchFamily="34" charset="-122"/>
                <a:ea typeface="微软雅黑" pitchFamily="34" charset="-122"/>
              </a:rPr>
              <a:t>数据卷权限</a:t>
            </a:r>
            <a:endParaRPr lang="en-US" sz="2000" dirty="0">
              <a:solidFill>
                <a:srgbClr val="384C54"/>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273EE07B-6462-4667-813B-6CC9409E3297}"/>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8" name="直接连接符 7">
            <a:extLst>
              <a:ext uri="{FF2B5EF4-FFF2-40B4-BE49-F238E27FC236}">
                <a16:creationId xmlns:a16="http://schemas.microsoft.com/office/drawing/2014/main" id="{25149426-DAB8-47CE-AE7B-34603699210B}"/>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8C463BF1-6E8C-48A7-9C69-164C3D0E09CE}"/>
              </a:ext>
            </a:extLst>
          </p:cNvPr>
          <p:cNvSpPr txBox="1"/>
          <p:nvPr/>
        </p:nvSpPr>
        <p:spPr>
          <a:xfrm>
            <a:off x="1408923" y="2074402"/>
            <a:ext cx="9218644" cy="369332"/>
          </a:xfrm>
          <a:prstGeom prst="rect">
            <a:avLst/>
          </a:prstGeom>
          <a:noFill/>
        </p:spPr>
        <p:txBody>
          <a:bodyPr wrap="square" rtlCol="0">
            <a:spAutoFit/>
          </a:bodyPr>
          <a:lstStyle/>
          <a:p>
            <a:r>
              <a:rPr lang="en-US" altLang="zh-CN" dirty="0"/>
              <a:t>Docker </a:t>
            </a:r>
            <a:r>
              <a:rPr lang="zh-CN" altLang="en-US" dirty="0"/>
              <a:t>挂载数据卷的默认权限是读写， 用户也可以通过 </a:t>
            </a:r>
            <a:r>
              <a:rPr lang="en-US" altLang="zh-CN" dirty="0"/>
              <a:t>:</a:t>
            </a:r>
            <a:r>
              <a:rPr lang="en-US" altLang="zh-CN" dirty="0" err="1"/>
              <a:t>ro</a:t>
            </a:r>
            <a:r>
              <a:rPr lang="en-US" altLang="zh-CN" dirty="0"/>
              <a:t> </a:t>
            </a:r>
            <a:r>
              <a:rPr lang="zh-CN" altLang="en-US" dirty="0"/>
              <a:t>指定为只读。</a:t>
            </a:r>
          </a:p>
        </p:txBody>
      </p:sp>
      <p:sp>
        <p:nvSpPr>
          <p:cNvPr id="10" name="文本框 9">
            <a:extLst>
              <a:ext uri="{FF2B5EF4-FFF2-40B4-BE49-F238E27FC236}">
                <a16:creationId xmlns:a16="http://schemas.microsoft.com/office/drawing/2014/main" id="{4CA2A675-F6C1-478A-BB82-BC1B1DAB08B4}"/>
              </a:ext>
            </a:extLst>
          </p:cNvPr>
          <p:cNvSpPr txBox="1"/>
          <p:nvPr/>
        </p:nvSpPr>
        <p:spPr>
          <a:xfrm>
            <a:off x="1548881" y="2718236"/>
            <a:ext cx="8500188" cy="369332"/>
          </a:xfrm>
          <a:prstGeom prst="rect">
            <a:avLst/>
          </a:prstGeom>
          <a:solidFill>
            <a:schemeClr val="accent4">
              <a:lumMod val="20000"/>
              <a:lumOff val="8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 docker run -it --name test1 -v /data/web:/</a:t>
            </a:r>
            <a:r>
              <a:rPr lang="en-US" altLang="zh-CN" dirty="0" err="1">
                <a:latin typeface="Calibri" panose="020F0502020204030204" pitchFamily="34" charset="0"/>
                <a:cs typeface="Calibri" panose="020F0502020204030204" pitchFamily="34" charset="0"/>
              </a:rPr>
              <a:t>web:ro</a:t>
            </a:r>
            <a:r>
              <a:rPr lang="en-US" altLang="zh-CN" dirty="0">
                <a:latin typeface="Calibri" panose="020F0502020204030204" pitchFamily="34" charset="0"/>
                <a:cs typeface="Calibri" panose="020F0502020204030204" pitchFamily="34" charset="0"/>
              </a:rPr>
              <a:t> ubuntu bash</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9B8E2B47-DED3-4DE9-A0C0-D372BD0395F0}"/>
              </a:ext>
            </a:extLst>
          </p:cNvPr>
          <p:cNvSpPr txBox="1"/>
          <p:nvPr/>
        </p:nvSpPr>
        <p:spPr>
          <a:xfrm>
            <a:off x="1408923" y="3423819"/>
            <a:ext cx="9218644" cy="465640"/>
          </a:xfrm>
          <a:prstGeom prst="rect">
            <a:avLst/>
          </a:prstGeom>
          <a:noFill/>
        </p:spPr>
        <p:txBody>
          <a:bodyPr wrap="square" rtlCol="0">
            <a:spAutoFit/>
          </a:bodyPr>
          <a:lstStyle/>
          <a:p>
            <a:pPr>
              <a:lnSpc>
                <a:spcPct val="150000"/>
              </a:lnSpc>
            </a:pPr>
            <a:r>
              <a:rPr lang="zh-CN" altLang="en-US" dirty="0"/>
              <a:t>加了 </a:t>
            </a:r>
            <a:r>
              <a:rPr lang="en-US" altLang="zh-CN" dirty="0"/>
              <a:t>:</a:t>
            </a:r>
            <a:r>
              <a:rPr lang="en-US" altLang="zh-CN" dirty="0" err="1"/>
              <a:t>ro</a:t>
            </a:r>
            <a:r>
              <a:rPr lang="en-US" altLang="zh-CN" dirty="0"/>
              <a:t> </a:t>
            </a:r>
            <a:r>
              <a:rPr lang="zh-CN" altLang="en-US" dirty="0"/>
              <a:t>之后， 就挂载为只读了。 </a:t>
            </a:r>
          </a:p>
        </p:txBody>
      </p:sp>
    </p:spTree>
    <p:extLst>
      <p:ext uri="{BB962C8B-B14F-4D97-AF65-F5344CB8AC3E}">
        <p14:creationId xmlns:p14="http://schemas.microsoft.com/office/powerpoint/2010/main" val="2903918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7">
            <a:extLst>
              <a:ext uri="{FF2B5EF4-FFF2-40B4-BE49-F238E27FC236}">
                <a16:creationId xmlns:a16="http://schemas.microsoft.com/office/drawing/2014/main" id="{9CD79C32-2178-4AA1-96E2-D0CDA84AF02C}"/>
              </a:ext>
            </a:extLst>
          </p:cNvPr>
          <p:cNvSpPr/>
          <p:nvPr/>
        </p:nvSpPr>
        <p:spPr>
          <a:xfrm>
            <a:off x="128588" y="6140510"/>
            <a:ext cx="2530636"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rgbClr val="384C54"/>
                </a:solidFill>
                <a:latin typeface="微软雅黑" pitchFamily="34" charset="-122"/>
                <a:ea typeface="微软雅黑" pitchFamily="34" charset="-122"/>
              </a:rPr>
              <a:t>数据卷容器</a:t>
            </a:r>
            <a:endParaRPr lang="en-US" sz="2000" dirty="0">
              <a:solidFill>
                <a:srgbClr val="384C54"/>
              </a:solidFill>
              <a:latin typeface="微软雅黑" pitchFamily="34" charset="-122"/>
              <a:ea typeface="微软雅黑" pitchFamily="34" charset="-122"/>
            </a:endParaRPr>
          </a:p>
        </p:txBody>
      </p:sp>
      <p:sp>
        <p:nvSpPr>
          <p:cNvPr id="13" name="文本框 12">
            <a:extLst>
              <a:ext uri="{FF2B5EF4-FFF2-40B4-BE49-F238E27FC236}">
                <a16:creationId xmlns:a16="http://schemas.microsoft.com/office/drawing/2014/main" id="{32A10354-2AF7-4147-A869-A6A796C55395}"/>
              </a:ext>
            </a:extLst>
          </p:cNvPr>
          <p:cNvSpPr txBox="1"/>
          <p:nvPr/>
        </p:nvSpPr>
        <p:spPr>
          <a:xfrm>
            <a:off x="222250" y="137160"/>
            <a:ext cx="3808574"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14" name="直接连接符 13">
            <a:extLst>
              <a:ext uri="{FF2B5EF4-FFF2-40B4-BE49-F238E27FC236}">
                <a16:creationId xmlns:a16="http://schemas.microsoft.com/office/drawing/2014/main" id="{3B017D73-50E5-44BB-845C-8EF9AFC4C5E1}"/>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23A2A90D-BDCC-4133-876C-6C120FBE75E1}"/>
              </a:ext>
            </a:extLst>
          </p:cNvPr>
          <p:cNvSpPr txBox="1"/>
          <p:nvPr/>
        </p:nvSpPr>
        <p:spPr>
          <a:xfrm>
            <a:off x="1947523" y="1159501"/>
            <a:ext cx="9218644" cy="369332"/>
          </a:xfrm>
          <a:prstGeom prst="rect">
            <a:avLst/>
          </a:prstGeom>
          <a:noFill/>
        </p:spPr>
        <p:txBody>
          <a:bodyPr wrap="square" rtlCol="0">
            <a:spAutoFit/>
          </a:bodyPr>
          <a:lstStyle/>
          <a:p>
            <a:r>
              <a:rPr lang="zh-CN" altLang="en-US" dirty="0"/>
              <a:t>如果你有一些持续更新的数据需要在容器之间共享， 最好创建数据卷容器</a:t>
            </a:r>
          </a:p>
        </p:txBody>
      </p:sp>
      <p:sp>
        <p:nvSpPr>
          <p:cNvPr id="16" name="文本框 15">
            <a:extLst>
              <a:ext uri="{FF2B5EF4-FFF2-40B4-BE49-F238E27FC236}">
                <a16:creationId xmlns:a16="http://schemas.microsoft.com/office/drawing/2014/main" id="{2110B60E-D7E9-4133-BD5C-8ED983C48636}"/>
              </a:ext>
            </a:extLst>
          </p:cNvPr>
          <p:cNvSpPr txBox="1"/>
          <p:nvPr/>
        </p:nvSpPr>
        <p:spPr>
          <a:xfrm>
            <a:off x="1836355" y="3353747"/>
            <a:ext cx="8500188" cy="369332"/>
          </a:xfrm>
          <a:prstGeom prst="rect">
            <a:avLst/>
          </a:prstGeom>
          <a:solidFill>
            <a:schemeClr val="accent1">
              <a:lumMod val="40000"/>
              <a:lumOff val="6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 docker run  --name </a:t>
            </a:r>
            <a:r>
              <a:rPr lang="en-US" altLang="zh-CN" dirty="0" err="1">
                <a:latin typeface="Calibri" panose="020F0502020204030204" pitchFamily="34" charset="0"/>
                <a:cs typeface="Calibri" panose="020F0502020204030204" pitchFamily="34" charset="0"/>
              </a:rPr>
              <a:t>dbdata</a:t>
            </a:r>
            <a:r>
              <a:rPr lang="en-US" altLang="zh-CN" dirty="0">
                <a:latin typeface="Calibri" panose="020F0502020204030204" pitchFamily="34" charset="0"/>
                <a:cs typeface="Calibri" panose="020F0502020204030204" pitchFamily="34" charset="0"/>
              </a:rPr>
              <a:t> -v /data/web:/web ubuntu bash</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6F4C2509-A2BD-49F3-A10A-481C543719C1}"/>
              </a:ext>
            </a:extLst>
          </p:cNvPr>
          <p:cNvSpPr txBox="1"/>
          <p:nvPr/>
        </p:nvSpPr>
        <p:spPr>
          <a:xfrm>
            <a:off x="222250" y="1629550"/>
            <a:ext cx="9218644" cy="465640"/>
          </a:xfrm>
          <a:prstGeom prst="rect">
            <a:avLst/>
          </a:prstGeom>
          <a:noFill/>
        </p:spPr>
        <p:txBody>
          <a:bodyPr wrap="square" rtlCol="0">
            <a:spAutoFit/>
          </a:bodyPr>
          <a:lstStyle/>
          <a:p>
            <a:pPr>
              <a:lnSpc>
                <a:spcPct val="150000"/>
              </a:lnSpc>
            </a:pPr>
            <a:r>
              <a:rPr lang="zh-CN" altLang="en-US" dirty="0"/>
              <a:t>什么是数据卷容器？</a:t>
            </a:r>
          </a:p>
        </p:txBody>
      </p:sp>
      <p:sp>
        <p:nvSpPr>
          <p:cNvPr id="18" name="文本框 17">
            <a:extLst>
              <a:ext uri="{FF2B5EF4-FFF2-40B4-BE49-F238E27FC236}">
                <a16:creationId xmlns:a16="http://schemas.microsoft.com/office/drawing/2014/main" id="{BC7C7E23-6406-40F1-B38A-8160BF8E55C0}"/>
              </a:ext>
            </a:extLst>
          </p:cNvPr>
          <p:cNvSpPr txBox="1"/>
          <p:nvPr/>
        </p:nvSpPr>
        <p:spPr>
          <a:xfrm>
            <a:off x="1947523" y="2275883"/>
            <a:ext cx="9218644" cy="923330"/>
          </a:xfrm>
          <a:prstGeom prst="rect">
            <a:avLst/>
          </a:prstGeom>
          <a:noFill/>
        </p:spPr>
        <p:txBody>
          <a:bodyPr wrap="square" rtlCol="0">
            <a:spAutoFit/>
          </a:bodyPr>
          <a:lstStyle/>
          <a:p>
            <a:r>
              <a:rPr lang="zh-CN" altLang="en-US" dirty="0"/>
              <a:t>数据卷容器， 其实就是一个正常的容器， 专门用来提供数据卷供其它容器挂载的。 </a:t>
            </a:r>
          </a:p>
          <a:p>
            <a:r>
              <a:rPr lang="zh-CN" altLang="en-US" dirty="0"/>
              <a:t>	</a:t>
            </a:r>
          </a:p>
          <a:p>
            <a:r>
              <a:rPr lang="zh-CN" altLang="en-US" dirty="0"/>
              <a:t>首先， 创建一个命名的数据卷容器 </a:t>
            </a:r>
            <a:r>
              <a:rPr lang="en-US" altLang="zh-CN" dirty="0" err="1"/>
              <a:t>dbdata</a:t>
            </a:r>
            <a:r>
              <a:rPr lang="zh-CN" altLang="en-US" dirty="0"/>
              <a:t>：</a:t>
            </a:r>
          </a:p>
        </p:txBody>
      </p:sp>
      <p:sp>
        <p:nvSpPr>
          <p:cNvPr id="19" name="文本框 18">
            <a:extLst>
              <a:ext uri="{FF2B5EF4-FFF2-40B4-BE49-F238E27FC236}">
                <a16:creationId xmlns:a16="http://schemas.microsoft.com/office/drawing/2014/main" id="{3C37774A-F04A-46C8-929D-3B15673620A7}"/>
              </a:ext>
            </a:extLst>
          </p:cNvPr>
          <p:cNvSpPr txBox="1"/>
          <p:nvPr/>
        </p:nvSpPr>
        <p:spPr>
          <a:xfrm>
            <a:off x="1947523" y="3877613"/>
            <a:ext cx="9218644" cy="369332"/>
          </a:xfrm>
          <a:prstGeom prst="rect">
            <a:avLst/>
          </a:prstGeom>
          <a:noFill/>
        </p:spPr>
        <p:txBody>
          <a:bodyPr wrap="square" rtlCol="0">
            <a:spAutoFit/>
          </a:bodyPr>
          <a:lstStyle/>
          <a:p>
            <a:r>
              <a:rPr lang="zh-CN" altLang="en-US" dirty="0"/>
              <a:t>然后， 在其他容器中使用 </a:t>
            </a:r>
            <a:r>
              <a:rPr lang="en-US" altLang="zh-CN" dirty="0"/>
              <a:t>--volumes-from </a:t>
            </a:r>
            <a:r>
              <a:rPr lang="zh-CN" altLang="en-US" dirty="0"/>
              <a:t>来挂载 </a:t>
            </a:r>
            <a:r>
              <a:rPr lang="en-US" altLang="zh-CN" dirty="0" err="1"/>
              <a:t>dbdata</a:t>
            </a:r>
            <a:r>
              <a:rPr lang="en-US" altLang="zh-CN" dirty="0"/>
              <a:t> </a:t>
            </a:r>
            <a:r>
              <a:rPr lang="zh-CN" altLang="en-US" dirty="0"/>
              <a:t>容器中的数据卷。</a:t>
            </a:r>
          </a:p>
        </p:txBody>
      </p:sp>
      <p:sp>
        <p:nvSpPr>
          <p:cNvPr id="20" name="文本框 19">
            <a:extLst>
              <a:ext uri="{FF2B5EF4-FFF2-40B4-BE49-F238E27FC236}">
                <a16:creationId xmlns:a16="http://schemas.microsoft.com/office/drawing/2014/main" id="{F65B79DC-5862-49ED-96BE-55D0370C364F}"/>
              </a:ext>
            </a:extLst>
          </p:cNvPr>
          <p:cNvSpPr txBox="1"/>
          <p:nvPr/>
        </p:nvSpPr>
        <p:spPr>
          <a:xfrm>
            <a:off x="1836355" y="4377796"/>
            <a:ext cx="8500188" cy="646331"/>
          </a:xfrm>
          <a:prstGeom prst="rect">
            <a:avLst/>
          </a:prstGeom>
          <a:solidFill>
            <a:schemeClr val="accent2">
              <a:lumMod val="60000"/>
              <a:lumOff val="40000"/>
            </a:schemeClr>
          </a:solidFill>
        </p:spPr>
        <p:txBody>
          <a:bodyPr wrap="square" rtlCol="0">
            <a:spAutoFit/>
          </a:bodyPr>
          <a:lstStyle/>
          <a:p>
            <a:pPr>
              <a:buClr>
                <a:srgbClr val="FF0000"/>
              </a:buClr>
            </a:pPr>
            <a:r>
              <a:rPr lang="en-US" altLang="zh-CN" dirty="0">
                <a:latin typeface="Calibri" panose="020F0502020204030204" pitchFamily="34" charset="0"/>
                <a:cs typeface="Calibri" panose="020F0502020204030204" pitchFamily="34" charset="0"/>
              </a:rPr>
              <a:t>docker run  --name db1 -it --volumes-from </a:t>
            </a:r>
            <a:r>
              <a:rPr lang="en-US" altLang="zh-CN" dirty="0" err="1">
                <a:latin typeface="Calibri" panose="020F0502020204030204" pitchFamily="34" charset="0"/>
                <a:cs typeface="Calibri" panose="020F0502020204030204" pitchFamily="34" charset="0"/>
              </a:rPr>
              <a:t>dbdata</a:t>
            </a:r>
            <a:r>
              <a:rPr lang="en-US" altLang="zh-CN" dirty="0">
                <a:latin typeface="Calibri" panose="020F0502020204030204" pitchFamily="34" charset="0"/>
                <a:cs typeface="Calibri" panose="020F0502020204030204" pitchFamily="34" charset="0"/>
              </a:rPr>
              <a:t> ubuntu bash</a:t>
            </a:r>
          </a:p>
          <a:p>
            <a:pPr>
              <a:buClr>
                <a:srgbClr val="FF0000"/>
              </a:buClr>
            </a:pPr>
            <a:r>
              <a:rPr lang="en-US" altLang="zh-CN" dirty="0">
                <a:latin typeface="Calibri" panose="020F0502020204030204" pitchFamily="34" charset="0"/>
                <a:cs typeface="Calibri" panose="020F0502020204030204" pitchFamily="34" charset="0"/>
              </a:rPr>
              <a:t>docker run  --name db2 -it --volumes-from </a:t>
            </a:r>
            <a:r>
              <a:rPr lang="en-US" altLang="zh-CN" dirty="0" err="1">
                <a:latin typeface="Calibri" panose="020F0502020204030204" pitchFamily="34" charset="0"/>
                <a:cs typeface="Calibri" panose="020F0502020204030204" pitchFamily="34" charset="0"/>
              </a:rPr>
              <a:t>dbdata</a:t>
            </a:r>
            <a:r>
              <a:rPr lang="en-US" altLang="zh-CN" dirty="0">
                <a:latin typeface="Calibri" panose="020F0502020204030204" pitchFamily="34" charset="0"/>
                <a:cs typeface="Calibri" panose="020F0502020204030204" pitchFamily="34" charset="0"/>
              </a:rPr>
              <a:t> ubuntu bash</a:t>
            </a:r>
            <a:endParaRPr lang="zh-CN" altLang="en-US" dirty="0">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63C288FA-C57A-4AF4-ACB6-3895BE1746F9}"/>
              </a:ext>
            </a:extLst>
          </p:cNvPr>
          <p:cNvSpPr txBox="1"/>
          <p:nvPr/>
        </p:nvSpPr>
        <p:spPr>
          <a:xfrm>
            <a:off x="2844768" y="5955844"/>
            <a:ext cx="9218644" cy="369332"/>
          </a:xfrm>
          <a:prstGeom prst="rect">
            <a:avLst/>
          </a:prstGeom>
          <a:noFill/>
        </p:spPr>
        <p:txBody>
          <a:bodyPr wrap="square" rtlCol="0">
            <a:spAutoFit/>
          </a:bodyPr>
          <a:lstStyle/>
          <a:p>
            <a:r>
              <a:rPr lang="zh-CN" altLang="en-US" dirty="0"/>
              <a:t>*注意：使用 </a:t>
            </a:r>
            <a:r>
              <a:rPr lang="en-US" altLang="zh-CN" dirty="0"/>
              <a:t>--volumes-from </a:t>
            </a:r>
            <a:r>
              <a:rPr lang="zh-CN" altLang="en-US" dirty="0"/>
              <a:t>参数所挂载数据卷的容器自己并不需要保持在运行状态。</a:t>
            </a:r>
          </a:p>
        </p:txBody>
      </p:sp>
    </p:spTree>
    <p:extLst>
      <p:ext uri="{BB962C8B-B14F-4D97-AF65-F5344CB8AC3E}">
        <p14:creationId xmlns:p14="http://schemas.microsoft.com/office/powerpoint/2010/main" val="3351874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2">
            <a:extLst>
              <a:ext uri="{FF2B5EF4-FFF2-40B4-BE49-F238E27FC236}">
                <a16:creationId xmlns:a16="http://schemas.microsoft.com/office/drawing/2014/main" id="{CAC9CA14-BC2C-4139-A752-63A442BCEC6C}"/>
              </a:ext>
            </a:extLst>
          </p:cNvPr>
          <p:cNvSpPr>
            <a:spLocks noGrp="1" noChangeArrowheads="1"/>
          </p:cNvSpPr>
          <p:nvPr>
            <p:ph type="title"/>
          </p:nvPr>
        </p:nvSpPr>
        <p:spPr>
          <a:xfrm>
            <a:off x="3423777" y="635635"/>
            <a:ext cx="3975398" cy="852763"/>
          </a:xfrm>
        </p:spPr>
        <p:txBody>
          <a:bodyPr/>
          <a:lstStyle/>
          <a:p>
            <a:pPr eaLnBrk="1" hangingPunct="1"/>
            <a:r>
              <a:rPr lang="en-US" altLang="zh-CN" dirty="0">
                <a:latin typeface="Times New Roman" panose="02020603050405020304" pitchFamily="18" charset="0"/>
                <a:cs typeface="Times New Roman" panose="02020603050405020304" pitchFamily="18" charset="0"/>
              </a:rPr>
              <a:t>Docker</a:t>
            </a:r>
            <a:r>
              <a:rPr lang="zh-CN" altLang="en-US" dirty="0">
                <a:latin typeface="Times New Roman" panose="02020603050405020304" pitchFamily="18" charset="0"/>
                <a:cs typeface="Times New Roman" panose="02020603050405020304" pitchFamily="18" charset="0"/>
              </a:rPr>
              <a:t>的核心</a:t>
            </a:r>
          </a:p>
        </p:txBody>
      </p:sp>
      <p:cxnSp>
        <p:nvCxnSpPr>
          <p:cNvPr id="8" name="Straight Connector 19">
            <a:extLst>
              <a:ext uri="{FF2B5EF4-FFF2-40B4-BE49-F238E27FC236}">
                <a16:creationId xmlns:a16="http://schemas.microsoft.com/office/drawing/2014/main" id="{3648B199-B7C0-488A-8796-4982276015C4}"/>
              </a:ext>
            </a:extLst>
          </p:cNvPr>
          <p:cNvCxnSpPr/>
          <p:nvPr/>
        </p:nvCxnSpPr>
        <p:spPr>
          <a:xfrm>
            <a:off x="1677928" y="5307339"/>
            <a:ext cx="3843580"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组合 5">
            <a:extLst>
              <a:ext uri="{FF2B5EF4-FFF2-40B4-BE49-F238E27FC236}">
                <a16:creationId xmlns:a16="http://schemas.microsoft.com/office/drawing/2014/main" id="{B3A00F31-C189-44C3-AD38-F75F8891A042}"/>
              </a:ext>
            </a:extLst>
          </p:cNvPr>
          <p:cNvGrpSpPr/>
          <p:nvPr/>
        </p:nvGrpSpPr>
        <p:grpSpPr>
          <a:xfrm>
            <a:off x="1570137" y="1755307"/>
            <a:ext cx="2928958" cy="4000528"/>
            <a:chOff x="5338987" y="1617350"/>
            <a:chExt cx="3761928" cy="4000528"/>
          </a:xfrm>
        </p:grpSpPr>
        <p:grpSp>
          <p:nvGrpSpPr>
            <p:cNvPr id="10" name="组合 12">
              <a:extLst>
                <a:ext uri="{FF2B5EF4-FFF2-40B4-BE49-F238E27FC236}">
                  <a16:creationId xmlns:a16="http://schemas.microsoft.com/office/drawing/2014/main" id="{87E998A7-2D48-439A-AF27-EAEEF78F3F0A}"/>
                </a:ext>
              </a:extLst>
            </p:cNvPr>
            <p:cNvGrpSpPr/>
            <p:nvPr/>
          </p:nvGrpSpPr>
          <p:grpSpPr>
            <a:xfrm>
              <a:off x="5338987" y="1617350"/>
              <a:ext cx="3719397" cy="4000528"/>
              <a:chOff x="338327" y="1617350"/>
              <a:chExt cx="5025376" cy="4000528"/>
            </a:xfrm>
          </p:grpSpPr>
          <p:grpSp>
            <p:nvGrpSpPr>
              <p:cNvPr id="12" name="组合 17">
                <a:extLst>
                  <a:ext uri="{FF2B5EF4-FFF2-40B4-BE49-F238E27FC236}">
                    <a16:creationId xmlns:a16="http://schemas.microsoft.com/office/drawing/2014/main" id="{0C82EAF1-B5BD-4063-97E9-FD9BBD5783B9}"/>
                  </a:ext>
                </a:extLst>
              </p:cNvPr>
              <p:cNvGrpSpPr/>
              <p:nvPr/>
            </p:nvGrpSpPr>
            <p:grpSpPr>
              <a:xfrm>
                <a:off x="338327" y="1617350"/>
                <a:ext cx="5025376" cy="4000528"/>
                <a:chOff x="338327" y="1617351"/>
                <a:chExt cx="4225537" cy="3960764"/>
              </a:xfrm>
            </p:grpSpPr>
            <p:sp>
              <p:nvSpPr>
                <p:cNvPr id="14" name="Rounded Rectangle 9">
                  <a:extLst>
                    <a:ext uri="{FF2B5EF4-FFF2-40B4-BE49-F238E27FC236}">
                      <a16:creationId xmlns:a16="http://schemas.microsoft.com/office/drawing/2014/main" id="{06D9D5CC-B47E-4276-8A2F-5A9A8F45E307}"/>
                    </a:ext>
                  </a:extLst>
                </p:cNvPr>
                <p:cNvSpPr/>
                <p:nvPr/>
              </p:nvSpPr>
              <p:spPr>
                <a:xfrm>
                  <a:off x="338328" y="2279347"/>
                  <a:ext cx="4201377" cy="3298768"/>
                </a:xfrm>
                <a:prstGeom prst="roundRect">
                  <a:avLst>
                    <a:gd name="adj" fmla="val 3630"/>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n-US" altLang="zh-CN" sz="1600" dirty="0" err="1">
                      <a:solidFill>
                        <a:schemeClr val="tx1"/>
                      </a:solidFill>
                      <a:latin typeface="微软雅黑" pitchFamily="34" charset="-122"/>
                      <a:ea typeface="微软雅黑" pitchFamily="34" charset="-122"/>
                      <a:cs typeface="Arial Unicode MS" pitchFamily="34" charset="-122"/>
                    </a:rPr>
                    <a:t>Docker</a:t>
                  </a:r>
                  <a:r>
                    <a:rPr lang="zh-CN" altLang="en-US" sz="1600" dirty="0">
                      <a:solidFill>
                        <a:schemeClr val="tx1"/>
                      </a:solidFill>
                      <a:latin typeface="微软雅黑" pitchFamily="34" charset="-122"/>
                      <a:ea typeface="微软雅黑" pitchFamily="34" charset="-122"/>
                      <a:cs typeface="Arial Unicode MS" pitchFamily="34" charset="-122"/>
                    </a:rPr>
                    <a:t>镜像位于</a:t>
                  </a:r>
                  <a:r>
                    <a:rPr lang="en-US" altLang="zh-CN" sz="1600" dirty="0" err="1">
                      <a:solidFill>
                        <a:schemeClr val="tx1"/>
                      </a:solidFill>
                      <a:latin typeface="微软雅黑" pitchFamily="34" charset="-122"/>
                      <a:ea typeface="微软雅黑" pitchFamily="34" charset="-122"/>
                      <a:cs typeface="Arial Unicode MS" pitchFamily="34" charset="-122"/>
                    </a:rPr>
                    <a:t>bootfs</a:t>
                  </a:r>
                  <a:r>
                    <a:rPr lang="zh-CN" altLang="en-US" sz="1600" dirty="0">
                      <a:solidFill>
                        <a:schemeClr val="tx1"/>
                      </a:solidFill>
                      <a:latin typeface="微软雅黑" pitchFamily="34" charset="-122"/>
                      <a:ea typeface="微软雅黑" pitchFamily="34" charset="-122"/>
                      <a:cs typeface="Arial Unicode MS" pitchFamily="34" charset="-122"/>
                    </a:rPr>
                    <a:t>之上</a:t>
                  </a:r>
                  <a:endParaRPr lang="en-US" altLang="zh-CN"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endParaRPr lang="zh-CN" altLang="en-US"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r>
                    <a:rPr lang="zh-CN" altLang="en-US" sz="1600" dirty="0">
                      <a:solidFill>
                        <a:schemeClr val="tx1"/>
                      </a:solidFill>
                      <a:latin typeface="微软雅黑" pitchFamily="34" charset="-122"/>
                      <a:ea typeface="微软雅黑" pitchFamily="34" charset="-122"/>
                      <a:cs typeface="Arial Unicode MS" pitchFamily="34" charset="-122"/>
                    </a:rPr>
                    <a:t>每一层镜像的下面一层称为其父镜像</a:t>
                  </a:r>
                  <a:r>
                    <a:rPr lang="en-US" altLang="zh-CN" sz="1600" dirty="0">
                      <a:solidFill>
                        <a:schemeClr val="tx1"/>
                      </a:solidFill>
                      <a:latin typeface="微软雅黑" pitchFamily="34" charset="-122"/>
                      <a:ea typeface="微软雅黑" pitchFamily="34" charset="-122"/>
                      <a:cs typeface="Arial Unicode MS" pitchFamily="34" charset="-122"/>
                    </a:rPr>
                    <a:t>(</a:t>
                  </a:r>
                  <a:r>
                    <a:rPr lang="zh-CN" altLang="en-US" sz="1600" dirty="0">
                      <a:solidFill>
                        <a:schemeClr val="tx1"/>
                      </a:solidFill>
                      <a:latin typeface="微软雅黑" pitchFamily="34" charset="-122"/>
                      <a:ea typeface="微软雅黑" pitchFamily="34" charset="-122"/>
                      <a:cs typeface="Arial Unicode MS" pitchFamily="34" charset="-122"/>
                    </a:rPr>
                    <a:t>父子关系</a:t>
                  </a:r>
                  <a:r>
                    <a:rPr lang="en-US" altLang="zh-CN" sz="1600" dirty="0">
                      <a:solidFill>
                        <a:schemeClr val="tx1"/>
                      </a:solidFill>
                      <a:latin typeface="微软雅黑" pitchFamily="34" charset="-122"/>
                      <a:ea typeface="微软雅黑" pitchFamily="34" charset="-122"/>
                      <a:cs typeface="Arial Unicode MS" pitchFamily="34" charset="-122"/>
                    </a:rPr>
                    <a:t>)</a:t>
                  </a:r>
                </a:p>
                <a:p>
                  <a:pPr>
                    <a:buFont typeface="Arial" pitchFamily="34" charset="0"/>
                    <a:buChar char="•"/>
                  </a:pPr>
                  <a:endParaRPr lang="zh-CN" altLang="en-US"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r>
                    <a:rPr lang="zh-CN" altLang="en-US" sz="1600" dirty="0">
                      <a:solidFill>
                        <a:schemeClr val="tx1"/>
                      </a:solidFill>
                      <a:latin typeface="微软雅黑" pitchFamily="34" charset="-122"/>
                      <a:ea typeface="微软雅黑" pitchFamily="34" charset="-122"/>
                      <a:cs typeface="Arial Unicode MS" pitchFamily="34" charset="-122"/>
                    </a:rPr>
                    <a:t>第一层镜像为</a:t>
                  </a:r>
                  <a:r>
                    <a:rPr lang="en-US" altLang="zh-CN" sz="1600" dirty="0">
                      <a:solidFill>
                        <a:schemeClr val="tx1"/>
                      </a:solidFill>
                      <a:latin typeface="微软雅黑" pitchFamily="34" charset="-122"/>
                      <a:ea typeface="微软雅黑" pitchFamily="34" charset="-122"/>
                      <a:cs typeface="Arial Unicode MS" pitchFamily="34" charset="-122"/>
                    </a:rPr>
                    <a:t>Base Image</a:t>
                  </a:r>
                </a:p>
                <a:p>
                  <a:pPr>
                    <a:buFont typeface="Arial" pitchFamily="34" charset="0"/>
                    <a:buChar char="•"/>
                  </a:pPr>
                  <a:endParaRPr lang="zh-CN" altLang="en-US"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r>
                    <a:rPr lang="zh-CN" altLang="en-US" sz="1600" dirty="0">
                      <a:solidFill>
                        <a:schemeClr val="tx1"/>
                      </a:solidFill>
                      <a:latin typeface="微软雅黑" pitchFamily="34" charset="-122"/>
                      <a:ea typeface="微软雅黑" pitchFamily="34" charset="-122"/>
                      <a:cs typeface="Arial Unicode MS" pitchFamily="34" charset="-122"/>
                    </a:rPr>
                    <a:t>容器在最顶层</a:t>
                  </a:r>
                  <a:endParaRPr lang="en-US" altLang="zh-CN"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endParaRPr lang="zh-CN" altLang="en-US"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r>
                    <a:rPr lang="zh-CN" altLang="en-US" sz="1600" dirty="0">
                      <a:solidFill>
                        <a:schemeClr val="tx1"/>
                      </a:solidFill>
                      <a:latin typeface="微软雅黑" pitchFamily="34" charset="-122"/>
                      <a:ea typeface="微软雅黑" pitchFamily="34" charset="-122"/>
                      <a:cs typeface="Arial Unicode MS" pitchFamily="34" charset="-122"/>
                    </a:rPr>
                    <a:t>其下的所有层都为</a:t>
                  </a:r>
                  <a:r>
                    <a:rPr lang="en-US" altLang="zh-CN" sz="1600" dirty="0" err="1">
                      <a:solidFill>
                        <a:schemeClr val="tx1"/>
                      </a:solidFill>
                      <a:latin typeface="微软雅黑" pitchFamily="34" charset="-122"/>
                      <a:ea typeface="微软雅黑" pitchFamily="34" charset="-122"/>
                      <a:cs typeface="Arial Unicode MS" pitchFamily="34" charset="-122"/>
                    </a:rPr>
                    <a:t>readonly</a:t>
                  </a:r>
                  <a:endParaRPr lang="en-US" altLang="zh-CN"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endParaRPr lang="zh-CN" altLang="en-US" sz="1600" dirty="0">
                    <a:solidFill>
                      <a:schemeClr val="tx1"/>
                    </a:solidFill>
                    <a:latin typeface="微软雅黑" pitchFamily="34" charset="-122"/>
                    <a:ea typeface="微软雅黑" pitchFamily="34" charset="-122"/>
                    <a:cs typeface="Arial Unicode MS" pitchFamily="34" charset="-122"/>
                  </a:endParaRPr>
                </a:p>
                <a:p>
                  <a:pPr>
                    <a:buFont typeface="Arial" pitchFamily="34" charset="0"/>
                    <a:buChar char="•"/>
                  </a:pPr>
                  <a:r>
                    <a:rPr lang="en-US" altLang="zh-CN" sz="1600" dirty="0" err="1">
                      <a:solidFill>
                        <a:schemeClr val="tx1"/>
                      </a:solidFill>
                      <a:latin typeface="微软雅黑" pitchFamily="34" charset="-122"/>
                      <a:ea typeface="微软雅黑" pitchFamily="34" charset="-122"/>
                      <a:cs typeface="Arial Unicode MS" pitchFamily="34" charset="-122"/>
                    </a:rPr>
                    <a:t>Docker</a:t>
                  </a:r>
                  <a:r>
                    <a:rPr lang="zh-CN" altLang="en-US" sz="1600" dirty="0">
                      <a:solidFill>
                        <a:schemeClr val="tx1"/>
                      </a:solidFill>
                      <a:latin typeface="微软雅黑" pitchFamily="34" charset="-122"/>
                      <a:ea typeface="微软雅黑" pitchFamily="34" charset="-122"/>
                      <a:cs typeface="Arial Unicode MS" pitchFamily="34" charset="-122"/>
                    </a:rPr>
                    <a:t>将</a:t>
                  </a:r>
                  <a:r>
                    <a:rPr lang="en-US" altLang="zh-CN" sz="1600" dirty="0" err="1">
                      <a:solidFill>
                        <a:schemeClr val="tx1"/>
                      </a:solidFill>
                      <a:latin typeface="微软雅黑" pitchFamily="34" charset="-122"/>
                      <a:ea typeface="微软雅黑" pitchFamily="34" charset="-122"/>
                      <a:cs typeface="Arial Unicode MS" pitchFamily="34" charset="-122"/>
                    </a:rPr>
                    <a:t>readonly</a:t>
                  </a:r>
                  <a:r>
                    <a:rPr lang="zh-CN" altLang="en-US" sz="1600" dirty="0">
                      <a:solidFill>
                        <a:schemeClr val="tx1"/>
                      </a:solidFill>
                      <a:latin typeface="微软雅黑" pitchFamily="34" charset="-122"/>
                      <a:ea typeface="微软雅黑" pitchFamily="34" charset="-122"/>
                      <a:cs typeface="Arial Unicode MS" pitchFamily="34" charset="-122"/>
                    </a:rPr>
                    <a:t>的</a:t>
                  </a:r>
                  <a:r>
                    <a:rPr lang="en-US" altLang="zh-CN" sz="1600" dirty="0">
                      <a:solidFill>
                        <a:schemeClr val="tx1"/>
                      </a:solidFill>
                      <a:latin typeface="微软雅黑" pitchFamily="34" charset="-122"/>
                      <a:ea typeface="微软雅黑" pitchFamily="34" charset="-122"/>
                      <a:cs typeface="Arial Unicode MS" pitchFamily="34" charset="-122"/>
                    </a:rPr>
                    <a:t>FS</a:t>
                  </a:r>
                  <a:r>
                    <a:rPr lang="zh-CN" altLang="en-US" sz="1600" dirty="0">
                      <a:solidFill>
                        <a:schemeClr val="tx1"/>
                      </a:solidFill>
                      <a:latin typeface="微软雅黑" pitchFamily="34" charset="-122"/>
                      <a:ea typeface="微软雅黑" pitchFamily="34" charset="-122"/>
                      <a:cs typeface="Arial Unicode MS" pitchFamily="34" charset="-122"/>
                    </a:rPr>
                    <a:t>层称作 </a:t>
                  </a:r>
                  <a:r>
                    <a:rPr lang="en-US" altLang="zh-CN" sz="1600" dirty="0">
                      <a:solidFill>
                        <a:schemeClr val="tx1"/>
                      </a:solidFill>
                      <a:latin typeface="微软雅黑" pitchFamily="34" charset="-122"/>
                      <a:ea typeface="微软雅黑" pitchFamily="34" charset="-122"/>
                      <a:cs typeface="Arial Unicode MS" pitchFamily="34" charset="-122"/>
                    </a:rPr>
                    <a:t>"image"</a:t>
                  </a:r>
                  <a:endParaRPr lang="en-US" sz="1600" dirty="0">
                    <a:solidFill>
                      <a:schemeClr val="tx1"/>
                    </a:solidFill>
                    <a:latin typeface="微软雅黑" pitchFamily="34" charset="-122"/>
                    <a:ea typeface="微软雅黑" pitchFamily="34" charset="-122"/>
                    <a:cs typeface="Arial Unicode MS" pitchFamily="34" charset="-122"/>
                  </a:endParaRPr>
                </a:p>
              </p:txBody>
            </p:sp>
            <p:sp>
              <p:nvSpPr>
                <p:cNvPr id="15" name="Rounded Rectangle 7">
                  <a:extLst>
                    <a:ext uri="{FF2B5EF4-FFF2-40B4-BE49-F238E27FC236}">
                      <a16:creationId xmlns:a16="http://schemas.microsoft.com/office/drawing/2014/main" id="{0941E393-FF3C-4B15-8B19-796CBDCB6D8D}"/>
                    </a:ext>
                  </a:extLst>
                </p:cNvPr>
                <p:cNvSpPr/>
                <p:nvPr/>
              </p:nvSpPr>
              <p:spPr>
                <a:xfrm>
                  <a:off x="338327" y="1617351"/>
                  <a:ext cx="4225537" cy="547245"/>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84C54"/>
                    </a:solidFill>
                  </a:endParaRPr>
                </a:p>
              </p:txBody>
            </p:sp>
          </p:grpSp>
          <p:sp>
            <p:nvSpPr>
              <p:cNvPr id="13" name="Content Placeholder 2">
                <a:extLst>
                  <a:ext uri="{FF2B5EF4-FFF2-40B4-BE49-F238E27FC236}">
                    <a16:creationId xmlns:a16="http://schemas.microsoft.com/office/drawing/2014/main" id="{7B93E5D2-94EC-4044-ACCB-F7339BB5327F}"/>
                  </a:ext>
                </a:extLst>
              </p:cNvPr>
              <p:cNvSpPr txBox="1">
                <a:spLocks/>
              </p:cNvSpPr>
              <p:nvPr/>
            </p:nvSpPr>
            <p:spPr>
              <a:xfrm>
                <a:off x="514282" y="1723732"/>
                <a:ext cx="4772098" cy="3419780"/>
              </a:xfrm>
              <a:prstGeom prst="rect">
                <a:avLst/>
              </a:prstGeom>
            </p:spPr>
            <p:txBody>
              <a:bodyPr vert="horz" lIns="91440" tIns="45720" rIns="91440" bIns="45720" rtlCol="0">
                <a:normAutofit/>
              </a:bodyPr>
              <a:lstStyle/>
              <a:p>
                <a:pPr lvl="0" algn="ctr">
                  <a:spcBef>
                    <a:spcPct val="20000"/>
                  </a:spcBef>
                  <a:defRPr/>
                </a:pPr>
                <a:r>
                  <a:rPr lang="en-US" altLang="zh-CN" sz="2200" b="1" dirty="0" err="1">
                    <a:solidFill>
                      <a:srgbClr val="384C54"/>
                    </a:solidFill>
                  </a:rPr>
                  <a:t>Docker</a:t>
                </a:r>
                <a:r>
                  <a:rPr lang="en-US" altLang="zh-CN" sz="2200" b="1" dirty="0">
                    <a:solidFill>
                      <a:srgbClr val="384C54"/>
                    </a:solidFill>
                  </a:rPr>
                  <a:t> AUFS</a:t>
                </a:r>
                <a:r>
                  <a:rPr lang="zh-CN" altLang="en-US" sz="2200" b="1" dirty="0">
                    <a:solidFill>
                      <a:srgbClr val="384C54"/>
                    </a:solidFill>
                  </a:rPr>
                  <a:t>特性</a:t>
                </a:r>
                <a:endParaRPr kumimoji="0" lang="en-US" sz="2200" b="1" i="0" u="none" strike="noStrike" kern="1200" cap="none" spc="0" normalizeH="0" baseline="0" noProof="0" dirty="0">
                  <a:ln>
                    <a:noFill/>
                  </a:ln>
                  <a:solidFill>
                    <a:srgbClr val="384C54"/>
                  </a:solidFill>
                  <a:effectLst/>
                  <a:uLnTx/>
                  <a:uFillTx/>
                  <a:latin typeface="+mn-lt"/>
                  <a:ea typeface="+mn-ea"/>
                  <a:cs typeface="+mn-cs"/>
                </a:endParaRPr>
              </a:p>
            </p:txBody>
          </p:sp>
        </p:grpSp>
        <p:sp>
          <p:nvSpPr>
            <p:cNvPr id="11" name="矩形 10">
              <a:extLst>
                <a:ext uri="{FF2B5EF4-FFF2-40B4-BE49-F238E27FC236}">
                  <a16:creationId xmlns:a16="http://schemas.microsoft.com/office/drawing/2014/main" id="{40373CD2-7B75-44A5-A74C-6C30D8B5DC0B}"/>
                </a:ext>
              </a:extLst>
            </p:cNvPr>
            <p:cNvSpPr/>
            <p:nvPr/>
          </p:nvSpPr>
          <p:spPr>
            <a:xfrm>
              <a:off x="5357818" y="2169042"/>
              <a:ext cx="3743097" cy="116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2">
            <a:extLst>
              <a:ext uri="{FF2B5EF4-FFF2-40B4-BE49-F238E27FC236}">
                <a16:creationId xmlns:a16="http://schemas.microsoft.com/office/drawing/2014/main" id="{EEB99311-6393-4D48-A4C3-5B42C2DDAD40}"/>
              </a:ext>
            </a:extLst>
          </p:cNvPr>
          <p:cNvPicPr>
            <a:picLocks noChangeAspect="1" noChangeArrowheads="1"/>
          </p:cNvPicPr>
          <p:nvPr/>
        </p:nvPicPr>
        <p:blipFill>
          <a:blip r:embed="rId2"/>
          <a:srcRect/>
          <a:stretch>
            <a:fillRect/>
          </a:stretch>
        </p:blipFill>
        <p:spPr bwMode="auto">
          <a:xfrm>
            <a:off x="5070599" y="1683869"/>
            <a:ext cx="5048250" cy="3838575"/>
          </a:xfrm>
          <a:prstGeom prst="rect">
            <a:avLst/>
          </a:prstGeom>
          <a:noFill/>
          <a:ln w="9525">
            <a:noFill/>
            <a:miter lim="800000"/>
            <a:headEnd/>
            <a:tailEnd/>
          </a:ln>
          <a:effectLst/>
        </p:spPr>
      </p:pic>
    </p:spTree>
    <p:extLst>
      <p:ext uri="{BB962C8B-B14F-4D97-AF65-F5344CB8AC3E}">
        <p14:creationId xmlns:p14="http://schemas.microsoft.com/office/powerpoint/2010/main" val="3649484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5CA5AC-B4C5-4206-9AA7-829596DB3C44}"/>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067413A3-D0AE-449F-8299-8C7CFDB7D761}"/>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2">
            <a:extLst>
              <a:ext uri="{FF2B5EF4-FFF2-40B4-BE49-F238E27FC236}">
                <a16:creationId xmlns:a16="http://schemas.microsoft.com/office/drawing/2014/main" id="{E2D3B9D6-643A-4E1F-9AFC-58AE35E63B0C}"/>
              </a:ext>
            </a:extLst>
          </p:cNvPr>
          <p:cNvSpPr>
            <a:spLocks noGrp="1" noChangeArrowheads="1"/>
          </p:cNvSpPr>
          <p:nvPr>
            <p:ph type="title"/>
          </p:nvPr>
        </p:nvSpPr>
        <p:spPr>
          <a:xfrm>
            <a:off x="3750906" y="2303889"/>
            <a:ext cx="4394718" cy="1493670"/>
          </a:xfrm>
        </p:spPr>
        <p:txBody>
          <a:bodyPr>
            <a:normAutofit/>
          </a:bodyPr>
          <a:lstStyle/>
          <a:p>
            <a:pPr eaLnBrk="1" hangingPunct="1"/>
            <a:r>
              <a:rPr lang="en-US" altLang="zh-CN" sz="5400" dirty="0">
                <a:latin typeface="Times New Roman" panose="02020603050405020304" pitchFamily="18" charset="0"/>
                <a:cs typeface="Times New Roman" panose="02020603050405020304" pitchFamily="18" charset="0"/>
              </a:rPr>
              <a:t>Docker</a:t>
            </a:r>
            <a:r>
              <a:rPr lang="zh-CN" altLang="en-US" sz="5400" dirty="0">
                <a:latin typeface="Times New Roman" panose="02020603050405020304" pitchFamily="18" charset="0"/>
                <a:cs typeface="Times New Roman" panose="02020603050405020304" pitchFamily="18" charset="0"/>
              </a:rPr>
              <a:t>实战</a:t>
            </a:r>
            <a:endParaRPr lang="zh-CN" altLang="en-US" sz="5400" dirty="0"/>
          </a:p>
        </p:txBody>
      </p:sp>
    </p:spTree>
    <p:extLst>
      <p:ext uri="{BB962C8B-B14F-4D97-AF65-F5344CB8AC3E}">
        <p14:creationId xmlns:p14="http://schemas.microsoft.com/office/powerpoint/2010/main" val="1695641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2">
            <a:extLst>
              <a:ext uri="{FF2B5EF4-FFF2-40B4-BE49-F238E27FC236}">
                <a16:creationId xmlns:a16="http://schemas.microsoft.com/office/drawing/2014/main" id="{168B0E41-F82C-45AC-87B9-E4C521EED0E8}"/>
              </a:ext>
            </a:extLst>
          </p:cNvPr>
          <p:cNvSpPr>
            <a:spLocks noGrp="1" noChangeArrowheads="1"/>
          </p:cNvSpPr>
          <p:nvPr>
            <p:ph type="title"/>
          </p:nvPr>
        </p:nvSpPr>
        <p:spPr>
          <a:xfrm>
            <a:off x="3788229" y="801661"/>
            <a:ext cx="2883159" cy="588697"/>
          </a:xfrm>
        </p:spPr>
        <p:txBody>
          <a:bodyPr>
            <a:normAutofit fontScale="90000"/>
          </a:bodyPr>
          <a:lstStyle/>
          <a:p>
            <a:pPr eaLnBrk="1" hangingPunct="1"/>
            <a:r>
              <a:rPr lang="en-US" altLang="zh-CN" dirty="0">
                <a:latin typeface="Times New Roman" panose="02020603050405020304" pitchFamily="18" charset="0"/>
                <a:cs typeface="Times New Roman" panose="02020603050405020304" pitchFamily="18" charset="0"/>
              </a:rPr>
              <a:t>Docker</a:t>
            </a:r>
            <a:r>
              <a:rPr lang="zh-CN" altLang="en-US" dirty="0">
                <a:latin typeface="Times New Roman" panose="02020603050405020304" pitchFamily="18" charset="0"/>
                <a:cs typeface="Times New Roman" panose="02020603050405020304" pitchFamily="18" charset="0"/>
              </a:rPr>
              <a:t>优点</a:t>
            </a:r>
            <a:endParaRPr lang="zh-CN" altLang="en-US" dirty="0"/>
          </a:p>
        </p:txBody>
      </p:sp>
      <p:sp>
        <p:nvSpPr>
          <p:cNvPr id="7" name="Rectangle 3">
            <a:extLst>
              <a:ext uri="{FF2B5EF4-FFF2-40B4-BE49-F238E27FC236}">
                <a16:creationId xmlns:a16="http://schemas.microsoft.com/office/drawing/2014/main" id="{793D5E6B-E516-4E6B-AA29-67F3285C418A}"/>
              </a:ext>
            </a:extLst>
          </p:cNvPr>
          <p:cNvSpPr txBox="1">
            <a:spLocks noChangeArrowheads="1"/>
          </p:cNvSpPr>
          <p:nvPr/>
        </p:nvSpPr>
        <p:spPr>
          <a:xfrm>
            <a:off x="1971649" y="1719263"/>
            <a:ext cx="8229600" cy="513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rgbClr val="FF0000"/>
                </a:solidFill>
              </a:rPr>
              <a:t>快</a:t>
            </a:r>
            <a:r>
              <a:rPr lang="zh-CN" altLang="en-US" sz="2000" dirty="0"/>
              <a:t> ：运行时的性能可以获取极大提升</a:t>
            </a:r>
            <a:r>
              <a:rPr lang="en-US" altLang="zh-CN" sz="2000" dirty="0"/>
              <a:t>(</a:t>
            </a:r>
            <a:r>
              <a:rPr lang="zh-CN" altLang="en-US" sz="2000" dirty="0"/>
              <a:t>经典的案例是提升</a:t>
            </a:r>
            <a:r>
              <a:rPr lang="en-US" altLang="zh-CN" sz="2000" dirty="0"/>
              <a:t>97%)</a:t>
            </a:r>
            <a:r>
              <a:rPr lang="zh-CN" altLang="en-US" sz="2000" dirty="0"/>
              <a:t>，管理操作</a:t>
            </a:r>
            <a:r>
              <a:rPr lang="en-US" altLang="zh-CN" sz="2000" dirty="0"/>
              <a:t>(</a:t>
            </a:r>
            <a:r>
              <a:rPr lang="zh-CN" altLang="en-US" sz="2000" dirty="0"/>
              <a:t>启动，停止，开始，重启等等</a:t>
            </a:r>
            <a:r>
              <a:rPr lang="en-US" altLang="zh-CN" sz="2000" dirty="0"/>
              <a:t>) </a:t>
            </a:r>
            <a:r>
              <a:rPr lang="zh-CN" altLang="en-US" sz="2000" dirty="0"/>
              <a:t>都是以秒或毫秒为单位的。</a:t>
            </a:r>
            <a:endParaRPr lang="en-US" altLang="zh-CN" sz="2000" dirty="0"/>
          </a:p>
          <a:p>
            <a:endParaRPr lang="zh-CN" altLang="en-US" sz="2000" dirty="0"/>
          </a:p>
          <a:p>
            <a:r>
              <a:rPr lang="zh-CN" altLang="en-US" sz="2000" dirty="0">
                <a:solidFill>
                  <a:srgbClr val="FF0000"/>
                </a:solidFill>
              </a:rPr>
              <a:t>敏捷</a:t>
            </a:r>
            <a:r>
              <a:rPr lang="zh-CN" altLang="en-US" sz="2000" dirty="0"/>
              <a:t>：像虚拟机一样敏捷，而且会更便宜，在</a:t>
            </a:r>
            <a:r>
              <a:rPr lang="en-US" altLang="zh-CN" sz="2000" dirty="0"/>
              <a:t>bare metal(</a:t>
            </a:r>
            <a:r>
              <a:rPr lang="zh-CN" altLang="en-US" sz="2000" dirty="0"/>
              <a:t>裸机</a:t>
            </a:r>
            <a:r>
              <a:rPr lang="en-US" altLang="zh-CN" sz="2000" dirty="0"/>
              <a:t>)</a:t>
            </a:r>
            <a:r>
              <a:rPr lang="zh-CN" altLang="en-US" sz="2000" dirty="0"/>
              <a:t>上布署像点个按钮一样简单。</a:t>
            </a:r>
            <a:endParaRPr lang="en-US" altLang="zh-CN" sz="2000" dirty="0"/>
          </a:p>
          <a:p>
            <a:endParaRPr lang="zh-CN" altLang="en-US" sz="2000" dirty="0"/>
          </a:p>
          <a:p>
            <a:r>
              <a:rPr lang="zh-CN" altLang="en-US" sz="2000" dirty="0">
                <a:solidFill>
                  <a:srgbClr val="FF0000"/>
                </a:solidFill>
              </a:rPr>
              <a:t>灵活</a:t>
            </a:r>
            <a:r>
              <a:rPr lang="zh-CN" altLang="en-US" sz="2000" dirty="0"/>
              <a:t>：将应用和系统“容器化”，不添加额外的操作系统，</a:t>
            </a:r>
            <a:endParaRPr lang="en-US" altLang="zh-CN" sz="2000" dirty="0"/>
          </a:p>
          <a:p>
            <a:endParaRPr lang="zh-CN" altLang="en-US" sz="2000" dirty="0"/>
          </a:p>
          <a:p>
            <a:r>
              <a:rPr lang="zh-CN" altLang="en-US" sz="2000" dirty="0">
                <a:solidFill>
                  <a:srgbClr val="FF0000"/>
                </a:solidFill>
              </a:rPr>
              <a:t>轻量</a:t>
            </a:r>
            <a:r>
              <a:rPr lang="zh-CN" altLang="en-US" sz="2000" dirty="0"/>
              <a:t>：你会拥有足够的“操作系统”，仅需添加或减小镜像即可。在一台服务器上可以布署</a:t>
            </a:r>
            <a:r>
              <a:rPr lang="en-US" altLang="zh-CN" sz="2000" dirty="0"/>
              <a:t>100~1000</a:t>
            </a:r>
            <a:r>
              <a:rPr lang="zh-CN" altLang="en-US" sz="2000" dirty="0"/>
              <a:t>个</a:t>
            </a:r>
            <a:r>
              <a:rPr lang="en-US" altLang="zh-CN" sz="2000" dirty="0"/>
              <a:t>Containers</a:t>
            </a:r>
            <a:r>
              <a:rPr lang="zh-CN" altLang="en-US" sz="2000" dirty="0"/>
              <a:t>容器。</a:t>
            </a:r>
            <a:endParaRPr lang="en-US" altLang="zh-CN" sz="2000" dirty="0"/>
          </a:p>
          <a:p>
            <a:endParaRPr lang="zh-CN" altLang="en-US" sz="2000" dirty="0"/>
          </a:p>
          <a:p>
            <a:r>
              <a:rPr lang="zh-CN" altLang="en-US" sz="2000" dirty="0">
                <a:solidFill>
                  <a:srgbClr val="FF0000"/>
                </a:solidFill>
              </a:rPr>
              <a:t>便宜</a:t>
            </a:r>
            <a:r>
              <a:rPr lang="zh-CN" altLang="en-US" sz="2000" dirty="0"/>
              <a:t>：开源的，免费的，低成本的。</a:t>
            </a:r>
            <a:endParaRPr lang="en-US" altLang="zh-CN" sz="2000" dirty="0"/>
          </a:p>
        </p:txBody>
      </p:sp>
    </p:spTree>
    <p:extLst>
      <p:ext uri="{BB962C8B-B14F-4D97-AF65-F5344CB8AC3E}">
        <p14:creationId xmlns:p14="http://schemas.microsoft.com/office/powerpoint/2010/main" val="412737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586B333C-50EE-416E-8F1C-0DAC6FA5C09F}"/>
              </a:ext>
            </a:extLst>
          </p:cNvPr>
          <p:cNvSpPr txBox="1"/>
          <p:nvPr/>
        </p:nvSpPr>
        <p:spPr>
          <a:xfrm>
            <a:off x="3653032" y="697165"/>
            <a:ext cx="3944269" cy="461665"/>
          </a:xfrm>
          <a:prstGeom prst="rect">
            <a:avLst/>
          </a:prstGeom>
          <a:noFill/>
        </p:spPr>
        <p:txBody>
          <a:bodyPr wrap="square" rtlCol="0">
            <a:spAutoFit/>
          </a:bodyPr>
          <a:lstStyle/>
          <a:p>
            <a:r>
              <a:rPr lang="zh-CN" altLang="en-US" sz="2400" dirty="0"/>
              <a:t>为什么要使用</a:t>
            </a:r>
            <a:r>
              <a:rPr lang="en-US" altLang="zh-CN" sz="2400" dirty="0"/>
              <a:t>Docker</a:t>
            </a:r>
            <a:r>
              <a:rPr lang="zh-CN" altLang="en-US" sz="2400" dirty="0"/>
              <a:t>？</a:t>
            </a:r>
          </a:p>
        </p:txBody>
      </p:sp>
      <p:sp>
        <p:nvSpPr>
          <p:cNvPr id="8" name="文本框 7">
            <a:extLst>
              <a:ext uri="{FF2B5EF4-FFF2-40B4-BE49-F238E27FC236}">
                <a16:creationId xmlns:a16="http://schemas.microsoft.com/office/drawing/2014/main" id="{1A740D6C-988E-41FE-A9F4-72067642EF39}"/>
              </a:ext>
            </a:extLst>
          </p:cNvPr>
          <p:cNvSpPr txBox="1"/>
          <p:nvPr/>
        </p:nvSpPr>
        <p:spPr>
          <a:xfrm>
            <a:off x="2494650" y="1389018"/>
            <a:ext cx="6746628" cy="1477328"/>
          </a:xfrm>
          <a:prstGeom prst="rect">
            <a:avLst/>
          </a:prstGeom>
          <a:noFill/>
        </p:spPr>
        <p:txBody>
          <a:bodyPr wrap="square" rtlCol="0">
            <a:spAutoFit/>
          </a:bodyPr>
          <a:lstStyle/>
          <a:p>
            <a:r>
              <a:rPr lang="en-US" altLang="zh-CN" dirty="0"/>
              <a:t>Docker </a:t>
            </a:r>
            <a:r>
              <a:rPr lang="zh-CN" altLang="en-US" dirty="0"/>
              <a:t>在如下几个方面具有较大的优势：</a:t>
            </a:r>
            <a:endParaRPr lang="en-US" altLang="zh-CN" dirty="0"/>
          </a:p>
          <a:p>
            <a:pPr marL="342900" indent="-342900">
              <a:buClr>
                <a:schemeClr val="accent1">
                  <a:lumMod val="75000"/>
                </a:schemeClr>
              </a:buClr>
              <a:buFont typeface="+mj-lt"/>
              <a:buAutoNum type="arabicPeriod"/>
            </a:pPr>
            <a:r>
              <a:rPr lang="zh-CN" altLang="en-US" dirty="0"/>
              <a:t>更快速的交付和部署</a:t>
            </a:r>
            <a:endParaRPr lang="en-US" altLang="zh-CN" dirty="0"/>
          </a:p>
          <a:p>
            <a:pPr marL="342900" indent="-342900">
              <a:buClr>
                <a:schemeClr val="accent1">
                  <a:lumMod val="75000"/>
                </a:schemeClr>
              </a:buClr>
              <a:buFont typeface="+mj-lt"/>
              <a:buAutoNum type="arabicPeriod"/>
            </a:pPr>
            <a:r>
              <a:rPr lang="zh-CN" altLang="en-US" dirty="0"/>
              <a:t>更高效的虚拟化</a:t>
            </a:r>
            <a:endParaRPr lang="en-US" altLang="zh-CN" dirty="0"/>
          </a:p>
          <a:p>
            <a:pPr marL="342900" indent="-342900">
              <a:buClr>
                <a:schemeClr val="accent1">
                  <a:lumMod val="75000"/>
                </a:schemeClr>
              </a:buClr>
              <a:buFont typeface="+mj-lt"/>
              <a:buAutoNum type="arabicPeriod"/>
            </a:pPr>
            <a:r>
              <a:rPr lang="zh-CN" altLang="en-US" dirty="0"/>
              <a:t>更轻松的迁移和扩展</a:t>
            </a:r>
            <a:endParaRPr lang="en-US" altLang="zh-CN" dirty="0"/>
          </a:p>
          <a:p>
            <a:pPr marL="342900" indent="-342900">
              <a:buClr>
                <a:schemeClr val="accent1">
                  <a:lumMod val="75000"/>
                </a:schemeClr>
              </a:buClr>
              <a:buFont typeface="+mj-lt"/>
              <a:buAutoNum type="arabicPeriod"/>
            </a:pPr>
            <a:r>
              <a:rPr lang="zh-CN" altLang="en-US" dirty="0"/>
              <a:t>更简单的管理</a:t>
            </a:r>
          </a:p>
        </p:txBody>
      </p:sp>
      <p:graphicFrame>
        <p:nvGraphicFramePr>
          <p:cNvPr id="9" name="表格 8">
            <a:extLst>
              <a:ext uri="{FF2B5EF4-FFF2-40B4-BE49-F238E27FC236}">
                <a16:creationId xmlns:a16="http://schemas.microsoft.com/office/drawing/2014/main" id="{0F2ABFD2-878B-4C3E-BFF0-87EC990BA212}"/>
              </a:ext>
            </a:extLst>
          </p:cNvPr>
          <p:cNvGraphicFramePr>
            <a:graphicFrameLocks noGrp="1"/>
          </p:cNvGraphicFramePr>
          <p:nvPr>
            <p:extLst>
              <p:ext uri="{D42A27DB-BD31-4B8C-83A1-F6EECF244321}">
                <p14:modId xmlns:p14="http://schemas.microsoft.com/office/powerpoint/2010/main" val="271749625"/>
              </p:ext>
            </p:extLst>
          </p:nvPr>
        </p:nvGraphicFramePr>
        <p:xfrm>
          <a:off x="2055778" y="3962420"/>
          <a:ext cx="8382000" cy="2460989"/>
        </p:xfrm>
        <a:graphic>
          <a:graphicData uri="http://schemas.openxmlformats.org/drawingml/2006/table">
            <a:tbl>
              <a:tblPr/>
              <a:tblGrid>
                <a:gridCol w="2794000">
                  <a:extLst>
                    <a:ext uri="{9D8B030D-6E8A-4147-A177-3AD203B41FA5}">
                      <a16:colId xmlns:a16="http://schemas.microsoft.com/office/drawing/2014/main" val="1807687632"/>
                    </a:ext>
                  </a:extLst>
                </a:gridCol>
                <a:gridCol w="2794000">
                  <a:extLst>
                    <a:ext uri="{9D8B030D-6E8A-4147-A177-3AD203B41FA5}">
                      <a16:colId xmlns:a16="http://schemas.microsoft.com/office/drawing/2014/main" val="3017159385"/>
                    </a:ext>
                  </a:extLst>
                </a:gridCol>
                <a:gridCol w="2794000">
                  <a:extLst>
                    <a:ext uri="{9D8B030D-6E8A-4147-A177-3AD203B41FA5}">
                      <a16:colId xmlns:a16="http://schemas.microsoft.com/office/drawing/2014/main" val="3242406394"/>
                    </a:ext>
                  </a:extLst>
                </a:gridCol>
              </a:tblGrid>
              <a:tr h="435888">
                <a:tc>
                  <a:txBody>
                    <a:bodyPr/>
                    <a:lstStyle/>
                    <a:p>
                      <a:pPr algn="l"/>
                      <a:r>
                        <a:rPr lang="zh-CN" altLang="en-US" b="1">
                          <a:effectLst/>
                        </a:rPr>
                        <a:t>特性</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b="1">
                          <a:effectLst/>
                        </a:rPr>
                        <a:t>容器</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b="1">
                          <a:effectLst/>
                        </a:rPr>
                        <a:t>虚拟机</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756557103"/>
                  </a:ext>
                </a:extLst>
              </a:tr>
              <a:tr h="435888">
                <a:tc>
                  <a:txBody>
                    <a:bodyPr/>
                    <a:lstStyle/>
                    <a:p>
                      <a:pPr algn="l"/>
                      <a:r>
                        <a:rPr lang="zh-CN" altLang="en-US">
                          <a:effectLst/>
                        </a:rPr>
                        <a:t>启动</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a:effectLst/>
                        </a:rPr>
                        <a:t>秒级</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a:effectLst/>
                        </a:rPr>
                        <a:t>分钟级</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790988631"/>
                  </a:ext>
                </a:extLst>
              </a:tr>
              <a:tr h="435888">
                <a:tc>
                  <a:txBody>
                    <a:bodyPr/>
                    <a:lstStyle/>
                    <a:p>
                      <a:pPr algn="l"/>
                      <a:r>
                        <a:rPr lang="zh-CN" altLang="en-US">
                          <a:effectLst/>
                        </a:rPr>
                        <a:t>硬盘使用</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a:effectLst/>
                        </a:rPr>
                        <a:t>一般为 </a:t>
                      </a:r>
                      <a:r>
                        <a:rPr lang="en-US">
                          <a:effectLst/>
                        </a:rPr>
                        <a:t>MB</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a:effectLst/>
                        </a:rPr>
                        <a:t>一般为 </a:t>
                      </a:r>
                      <a:r>
                        <a:rPr lang="en-US">
                          <a:effectLst/>
                        </a:rPr>
                        <a:t>GB</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120246517"/>
                  </a:ext>
                </a:extLst>
              </a:tr>
              <a:tr h="435888">
                <a:tc>
                  <a:txBody>
                    <a:bodyPr/>
                    <a:lstStyle/>
                    <a:p>
                      <a:pPr algn="l"/>
                      <a:r>
                        <a:rPr lang="zh-CN" altLang="en-US">
                          <a:effectLst/>
                        </a:rPr>
                        <a:t>性能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a:effectLst/>
                        </a:rPr>
                        <a:t>接近原生</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a:effectLst/>
                        </a:rPr>
                        <a:t>弱于</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301574332"/>
                  </a:ext>
                </a:extLst>
              </a:tr>
              <a:tr h="717437">
                <a:tc>
                  <a:txBody>
                    <a:bodyPr/>
                    <a:lstStyle/>
                    <a:p>
                      <a:pPr algn="l"/>
                      <a:r>
                        <a:rPr lang="zh-CN" altLang="en-US">
                          <a:effectLst/>
                        </a:rPr>
                        <a:t>系统支持量</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a:effectLst/>
                        </a:rPr>
                        <a:t>单机支持上千个容器</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dirty="0">
                          <a:effectLst/>
                        </a:rPr>
                        <a:t>一般几十个</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893418896"/>
                  </a:ext>
                </a:extLst>
              </a:tr>
            </a:tbl>
          </a:graphicData>
        </a:graphic>
      </p:graphicFrame>
      <p:sp>
        <p:nvSpPr>
          <p:cNvPr id="10" name="Rectangle 1">
            <a:extLst>
              <a:ext uri="{FF2B5EF4-FFF2-40B4-BE49-F238E27FC236}">
                <a16:creationId xmlns:a16="http://schemas.microsoft.com/office/drawing/2014/main" id="{30EC25EE-BFD6-45FA-8138-0AE0E12CF361}"/>
              </a:ext>
            </a:extLst>
          </p:cNvPr>
          <p:cNvSpPr>
            <a:spLocks noChangeArrowheads="1"/>
          </p:cNvSpPr>
          <p:nvPr/>
        </p:nvSpPr>
        <p:spPr bwMode="auto">
          <a:xfrm>
            <a:off x="3855395" y="3326721"/>
            <a:ext cx="41699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对比传统虚拟机总结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48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2">
            <a:extLst>
              <a:ext uri="{FF2B5EF4-FFF2-40B4-BE49-F238E27FC236}">
                <a16:creationId xmlns:a16="http://schemas.microsoft.com/office/drawing/2014/main" id="{388F395E-FE01-481B-B923-29763F11DEB4}"/>
              </a:ext>
            </a:extLst>
          </p:cNvPr>
          <p:cNvSpPr>
            <a:spLocks noGrp="1" noChangeArrowheads="1"/>
          </p:cNvSpPr>
          <p:nvPr>
            <p:ph type="title"/>
          </p:nvPr>
        </p:nvSpPr>
        <p:spPr>
          <a:xfrm>
            <a:off x="3368351" y="756213"/>
            <a:ext cx="3296816" cy="679593"/>
          </a:xfrm>
        </p:spPr>
        <p:txBody>
          <a:bodyPr>
            <a:normAutofit fontScale="90000"/>
          </a:bodyPr>
          <a:lstStyle/>
          <a:p>
            <a:pPr eaLnBrk="1" hangingPunct="1"/>
            <a:r>
              <a:rPr lang="en-US" altLang="zh-CN" dirty="0"/>
              <a:t>Docker</a:t>
            </a:r>
            <a:r>
              <a:rPr lang="zh-CN" altLang="en-US" dirty="0"/>
              <a:t>的缺点</a:t>
            </a:r>
          </a:p>
        </p:txBody>
      </p:sp>
      <p:sp>
        <p:nvSpPr>
          <p:cNvPr id="7" name="Rectangle 3">
            <a:extLst>
              <a:ext uri="{FF2B5EF4-FFF2-40B4-BE49-F238E27FC236}">
                <a16:creationId xmlns:a16="http://schemas.microsoft.com/office/drawing/2014/main" id="{9F8DDFA4-981C-4FF4-9EC5-E6F95495B8E1}"/>
              </a:ext>
            </a:extLst>
          </p:cNvPr>
          <p:cNvSpPr txBox="1">
            <a:spLocks noChangeArrowheads="1"/>
          </p:cNvSpPr>
          <p:nvPr/>
        </p:nvSpPr>
        <p:spPr>
          <a:xfrm>
            <a:off x="1688841" y="1892935"/>
            <a:ext cx="82296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0099"/>
                </a:solidFill>
              </a:rPr>
              <a:t>主要体现在安全性</a:t>
            </a:r>
            <a:endParaRPr lang="zh-CN" altLang="en-US" dirty="0">
              <a:latin typeface="Times New Roman" panose="02020603050405020304" pitchFamily="18" charset="0"/>
              <a:cs typeface="Times New Roman" panose="02020603050405020304" pitchFamily="18" charset="0"/>
            </a:endParaRPr>
          </a:p>
          <a:p>
            <a:pPr lvl="1"/>
            <a:r>
              <a:rPr lang="en-US" altLang="zh-CN" sz="2000" dirty="0"/>
              <a:t>Docker</a:t>
            </a:r>
            <a:r>
              <a:rPr lang="zh-CN" altLang="en-US" sz="2000" dirty="0"/>
              <a:t>本身安全隔离是基于</a:t>
            </a:r>
            <a:r>
              <a:rPr lang="en-US" altLang="zh-CN" sz="2000" dirty="0"/>
              <a:t>Linux</a:t>
            </a:r>
            <a:r>
              <a:rPr lang="zh-CN" altLang="en-US" sz="2000" dirty="0"/>
              <a:t>内核的</a:t>
            </a:r>
            <a:r>
              <a:rPr lang="en-US" altLang="zh-CN" sz="2000" dirty="0"/>
              <a:t>Namespace/</a:t>
            </a:r>
            <a:r>
              <a:rPr lang="en-US" altLang="zh-CN" sz="2000" dirty="0" err="1"/>
              <a:t>cgroup</a:t>
            </a:r>
            <a:r>
              <a:rPr lang="zh-CN" altLang="en-US" sz="2000" dirty="0"/>
              <a:t>这些容器隔离和资源的组调度机制的，所有进程运行在同一个内核中，一旦有什么</a:t>
            </a:r>
            <a:r>
              <a:rPr lang="en-US" altLang="zh-CN" sz="2000" dirty="0"/>
              <a:t>Bug</a:t>
            </a:r>
            <a:r>
              <a:rPr lang="zh-CN" altLang="en-US" sz="2000" dirty="0"/>
              <a:t>被利用，突破这层隔离，就会危及到宿主机和其他容器</a:t>
            </a:r>
            <a:endParaRPr lang="en-US" altLang="zh-CN" sz="2000" dirty="0"/>
          </a:p>
          <a:p>
            <a:pPr lvl="1"/>
            <a:r>
              <a:rPr lang="zh-CN" altLang="en-US" sz="2000" dirty="0"/>
              <a:t>还缺少对于防止一个容器获取过量的资源而影响到其他应用方面的保护</a:t>
            </a:r>
            <a:endParaRPr lang="en-US" altLang="zh-CN" sz="2000" dirty="0"/>
          </a:p>
          <a:p>
            <a:pPr lvl="1"/>
            <a:endParaRPr lang="en-US" altLang="zh-CN" sz="2000" dirty="0"/>
          </a:p>
          <a:p>
            <a:r>
              <a:rPr lang="zh-CN" altLang="en-US" dirty="0">
                <a:solidFill>
                  <a:srgbClr val="000099"/>
                </a:solidFill>
              </a:rPr>
              <a:t>其他</a:t>
            </a:r>
            <a:endParaRPr lang="zh-CN" altLang="en-US" dirty="0">
              <a:latin typeface="Times New Roman" panose="02020603050405020304" pitchFamily="18" charset="0"/>
              <a:cs typeface="Times New Roman" panose="02020603050405020304" pitchFamily="18" charset="0"/>
            </a:endParaRPr>
          </a:p>
          <a:p>
            <a:pPr lvl="1"/>
            <a:r>
              <a:rPr lang="en-US" altLang="zh-CN" sz="2000"/>
              <a:t>Docker</a:t>
            </a:r>
            <a:r>
              <a:rPr lang="zh-CN" altLang="en-US" sz="2000" dirty="0"/>
              <a:t>还没有可视化界面，都是命令行指令</a:t>
            </a:r>
            <a:endParaRPr lang="en-US" altLang="zh-CN" sz="2000" dirty="0"/>
          </a:p>
        </p:txBody>
      </p:sp>
    </p:spTree>
    <p:extLst>
      <p:ext uri="{BB962C8B-B14F-4D97-AF65-F5344CB8AC3E}">
        <p14:creationId xmlns:p14="http://schemas.microsoft.com/office/powerpoint/2010/main" val="345025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06376A-6F87-4CB1-A801-1DDBC02CDAF8}"/>
              </a:ext>
            </a:extLst>
          </p:cNvPr>
          <p:cNvSpPr/>
          <p:nvPr/>
        </p:nvSpPr>
        <p:spPr>
          <a:xfrm>
            <a:off x="1051248" y="1017236"/>
            <a:ext cx="9874899" cy="646331"/>
          </a:xfrm>
          <a:prstGeom prst="rect">
            <a:avLst/>
          </a:prstGeom>
        </p:spPr>
        <p:txBody>
          <a:bodyPr wrap="square">
            <a:spAutoFit/>
          </a:bodyPr>
          <a:lstStyle/>
          <a:p>
            <a:r>
              <a:rPr lang="en-US" altLang="zh-CN" dirty="0">
                <a:solidFill>
                  <a:srgbClr val="000000"/>
                </a:solidFill>
                <a:latin typeface="Helvetica Neue"/>
              </a:rPr>
              <a:t>Docker</a:t>
            </a:r>
            <a:r>
              <a:rPr lang="zh-CN" altLang="en-US" dirty="0">
                <a:solidFill>
                  <a:srgbClr val="000000"/>
                </a:solidFill>
                <a:latin typeface="Helvetica Neue"/>
              </a:rPr>
              <a:t>使用</a:t>
            </a:r>
            <a:r>
              <a:rPr lang="en-US" altLang="zh-CN" dirty="0">
                <a:solidFill>
                  <a:srgbClr val="000000"/>
                </a:solidFill>
                <a:latin typeface="Helvetica Neue"/>
              </a:rPr>
              <a:t>C/S</a:t>
            </a:r>
            <a:r>
              <a:rPr lang="zh-CN" altLang="en-US" dirty="0">
                <a:solidFill>
                  <a:srgbClr val="000000"/>
                </a:solidFill>
                <a:latin typeface="Helvetica Neue"/>
              </a:rPr>
              <a:t>架构，</a:t>
            </a:r>
            <a:r>
              <a:rPr lang="en-US" altLang="zh-CN" dirty="0">
                <a:solidFill>
                  <a:srgbClr val="000000"/>
                </a:solidFill>
                <a:latin typeface="Helvetica Neue"/>
              </a:rPr>
              <a:t>Client </a:t>
            </a:r>
            <a:r>
              <a:rPr lang="zh-CN" altLang="en-US" dirty="0">
                <a:solidFill>
                  <a:srgbClr val="000000"/>
                </a:solidFill>
                <a:latin typeface="Helvetica Neue"/>
              </a:rPr>
              <a:t>通过接口与</a:t>
            </a:r>
            <a:r>
              <a:rPr lang="en-US" altLang="zh-CN" dirty="0">
                <a:solidFill>
                  <a:srgbClr val="000000"/>
                </a:solidFill>
                <a:latin typeface="Helvetica Neue"/>
              </a:rPr>
              <a:t>Server</a:t>
            </a:r>
            <a:r>
              <a:rPr lang="zh-CN" altLang="en-US" dirty="0">
                <a:solidFill>
                  <a:srgbClr val="000000"/>
                </a:solidFill>
                <a:latin typeface="Helvetica Neue"/>
              </a:rPr>
              <a:t>进程通信实现容器的构建，运行和发布。</a:t>
            </a:r>
            <a:r>
              <a:rPr lang="en-US" altLang="zh-CN" dirty="0">
                <a:solidFill>
                  <a:srgbClr val="000000"/>
                </a:solidFill>
                <a:latin typeface="Helvetica Neue"/>
              </a:rPr>
              <a:t>client</a:t>
            </a:r>
            <a:r>
              <a:rPr lang="zh-CN" altLang="en-US" dirty="0">
                <a:solidFill>
                  <a:srgbClr val="000000"/>
                </a:solidFill>
                <a:latin typeface="Helvetica Neue"/>
              </a:rPr>
              <a:t>和</a:t>
            </a:r>
            <a:r>
              <a:rPr lang="en-US" altLang="zh-CN" dirty="0">
                <a:solidFill>
                  <a:srgbClr val="000000"/>
                </a:solidFill>
                <a:latin typeface="Helvetica Neue"/>
              </a:rPr>
              <a:t>server</a:t>
            </a:r>
            <a:r>
              <a:rPr lang="zh-CN" altLang="en-US" dirty="0">
                <a:solidFill>
                  <a:srgbClr val="000000"/>
                </a:solidFill>
                <a:latin typeface="Helvetica Neue"/>
              </a:rPr>
              <a:t>可以运行在同一台集群，也可以通过跨主机实现远程通信。</a:t>
            </a:r>
            <a:endParaRPr lang="zh-CN" altLang="en-US" dirty="0"/>
          </a:p>
        </p:txBody>
      </p:sp>
      <p:pic>
        <p:nvPicPr>
          <p:cNvPr id="1026" name="Picture 2" descr="docker architecture">
            <a:extLst>
              <a:ext uri="{FF2B5EF4-FFF2-40B4-BE49-F238E27FC236}">
                <a16:creationId xmlns:a16="http://schemas.microsoft.com/office/drawing/2014/main" id="{F7661BE7-C281-4B8E-AC8D-E6ADB628B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853" y="1663567"/>
            <a:ext cx="9001125" cy="47053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79DEE51-B51C-4CE4-86E1-34FA096BEC01}"/>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7" name="直接连接符 6">
            <a:extLst>
              <a:ext uri="{FF2B5EF4-FFF2-40B4-BE49-F238E27FC236}">
                <a16:creationId xmlns:a16="http://schemas.microsoft.com/office/drawing/2014/main" id="{A688FF03-4048-4226-B4E7-5F32E6DED660}"/>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20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11" name="Rectangle 3">
            <a:extLst>
              <a:ext uri="{FF2B5EF4-FFF2-40B4-BE49-F238E27FC236}">
                <a16:creationId xmlns:a16="http://schemas.microsoft.com/office/drawing/2014/main" id="{1025550A-C816-4A99-A150-F68A7242052D}"/>
              </a:ext>
            </a:extLst>
          </p:cNvPr>
          <p:cNvSpPr>
            <a:spLocks noGrp="1" noChangeArrowheads="1"/>
          </p:cNvSpPr>
          <p:nvPr/>
        </p:nvSpPr>
        <p:spPr bwMode="auto">
          <a:xfrm>
            <a:off x="1758632" y="1857173"/>
            <a:ext cx="8362950" cy="321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anose="05000000000000000000" pitchFamily="2" charset="2"/>
              <a:buNone/>
              <a:defRPr/>
            </a:pPr>
            <a:endParaRPr lang="en-US" altLang="zh-CN" sz="2000" dirty="0"/>
          </a:p>
          <a:p>
            <a:pPr marL="0" indent="0">
              <a:buFont typeface="Wingdings" panose="05000000000000000000" pitchFamily="2" charset="2"/>
              <a:buNone/>
              <a:defRPr/>
            </a:pPr>
            <a:endParaRPr lang="zh-CN" altLang="en-US" sz="2000" dirty="0"/>
          </a:p>
          <a:p>
            <a:pPr>
              <a:defRPr/>
            </a:pPr>
            <a:r>
              <a:rPr lang="en-US" altLang="zh-CN" sz="2000" b="1" dirty="0">
                <a:solidFill>
                  <a:schemeClr val="tx2">
                    <a:lumMod val="50000"/>
                  </a:schemeClr>
                </a:solidFill>
              </a:rPr>
              <a:t>Docker Client </a:t>
            </a:r>
            <a:r>
              <a:rPr lang="zh-CN" altLang="en-US" sz="2000" dirty="0"/>
              <a:t>是用户界面，它支持用户与</a:t>
            </a:r>
            <a:r>
              <a:rPr lang="en-US" altLang="zh-CN" sz="2000" dirty="0"/>
              <a:t>Docker Daemon</a:t>
            </a:r>
            <a:r>
              <a:rPr lang="zh-CN" altLang="en-US" sz="2000" dirty="0"/>
              <a:t>之间通信。</a:t>
            </a:r>
          </a:p>
          <a:p>
            <a:pPr marL="0" indent="0">
              <a:buFont typeface="Wingdings" panose="05000000000000000000" pitchFamily="2" charset="2"/>
              <a:buNone/>
              <a:defRPr/>
            </a:pPr>
            <a:endParaRPr lang="zh-CN" altLang="en-US" sz="2000" dirty="0"/>
          </a:p>
          <a:p>
            <a:pPr>
              <a:defRPr/>
            </a:pPr>
            <a:r>
              <a:rPr lang="en-US" altLang="zh-CN" sz="2000" b="1" dirty="0">
                <a:solidFill>
                  <a:schemeClr val="tx2">
                    <a:lumMod val="50000"/>
                  </a:schemeClr>
                </a:solidFill>
              </a:rPr>
              <a:t>Docker Daemon</a:t>
            </a:r>
            <a:r>
              <a:rPr lang="zh-CN" altLang="en-US" sz="2000" dirty="0"/>
              <a:t>运行于主机上，处理服务请求。</a:t>
            </a:r>
          </a:p>
          <a:p>
            <a:pPr marL="0" indent="0">
              <a:buFont typeface="Wingdings" panose="05000000000000000000" pitchFamily="2" charset="2"/>
              <a:buNone/>
              <a:defRPr/>
            </a:pPr>
            <a:endParaRPr lang="zh-CN" altLang="en-US" sz="2000" dirty="0"/>
          </a:p>
          <a:p>
            <a:pPr>
              <a:defRPr/>
            </a:pPr>
            <a:r>
              <a:rPr lang="en-US" altLang="zh-CN" sz="2000" b="1" dirty="0">
                <a:solidFill>
                  <a:schemeClr val="tx2">
                    <a:lumMod val="50000"/>
                  </a:schemeClr>
                </a:solidFill>
              </a:rPr>
              <a:t>Docker Index</a:t>
            </a:r>
            <a:r>
              <a:rPr lang="zh-CN" altLang="en-US" sz="2000" dirty="0"/>
              <a:t>是中央</a:t>
            </a:r>
            <a:r>
              <a:rPr lang="en-US" altLang="zh-CN" sz="2000" dirty="0"/>
              <a:t>registry</a:t>
            </a:r>
            <a:r>
              <a:rPr lang="zh-CN" altLang="en-US" sz="2000" dirty="0"/>
              <a:t>，支持拥有公有与私有访问权限的</a:t>
            </a:r>
            <a:r>
              <a:rPr lang="en-US" altLang="zh-CN" sz="2000" dirty="0"/>
              <a:t>Docker</a:t>
            </a:r>
            <a:r>
              <a:rPr lang="zh-CN" altLang="en-US" sz="2000" dirty="0"/>
              <a:t>容器镜像的备份</a:t>
            </a:r>
          </a:p>
        </p:txBody>
      </p:sp>
      <p:sp>
        <p:nvSpPr>
          <p:cNvPr id="13" name="Rectangle 2">
            <a:extLst>
              <a:ext uri="{FF2B5EF4-FFF2-40B4-BE49-F238E27FC236}">
                <a16:creationId xmlns:a16="http://schemas.microsoft.com/office/drawing/2014/main" id="{ECB8C5AA-3E13-4A16-B419-E4FB94CE9947}"/>
              </a:ext>
            </a:extLst>
          </p:cNvPr>
          <p:cNvSpPr>
            <a:spLocks noGrp="1" noChangeArrowheads="1"/>
          </p:cNvSpPr>
          <p:nvPr/>
        </p:nvSpPr>
        <p:spPr bwMode="auto">
          <a:xfrm>
            <a:off x="3608151" y="749030"/>
            <a:ext cx="3600045" cy="7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pPr eaLnBrk="1" hangingPunct="1"/>
            <a:r>
              <a:rPr lang="zh-CN" altLang="en-US" dirty="0">
                <a:latin typeface="Times New Roman" panose="02020603050405020304" pitchFamily="18" charset="0"/>
                <a:cs typeface="Times New Roman" panose="02020603050405020304" pitchFamily="18" charset="0"/>
              </a:rPr>
              <a:t>三个基本组件</a:t>
            </a:r>
          </a:p>
        </p:txBody>
      </p:sp>
    </p:spTree>
    <p:extLst>
      <p:ext uri="{BB962C8B-B14F-4D97-AF65-F5344CB8AC3E}">
        <p14:creationId xmlns:p14="http://schemas.microsoft.com/office/powerpoint/2010/main" val="198851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2">
            <a:extLst>
              <a:ext uri="{FF2B5EF4-FFF2-40B4-BE49-F238E27FC236}">
                <a16:creationId xmlns:a16="http://schemas.microsoft.com/office/drawing/2014/main" id="{7247E8E5-3E03-4802-BA21-55D9A25B1630}"/>
              </a:ext>
            </a:extLst>
          </p:cNvPr>
          <p:cNvSpPr>
            <a:spLocks noGrp="1" noChangeArrowheads="1"/>
          </p:cNvSpPr>
          <p:nvPr>
            <p:ph type="title"/>
          </p:nvPr>
        </p:nvSpPr>
        <p:spPr>
          <a:xfrm>
            <a:off x="3295015" y="1223250"/>
            <a:ext cx="3732244" cy="959335"/>
          </a:xfrm>
        </p:spPr>
        <p:txBody>
          <a:bodyPr/>
          <a:lstStyle/>
          <a:p>
            <a:pPr eaLnBrk="1" hangingPunct="1"/>
            <a:r>
              <a:rPr lang="zh-CN" altLang="en-US" dirty="0">
                <a:latin typeface="Times New Roman" panose="02020603050405020304" pitchFamily="18" charset="0"/>
                <a:cs typeface="Times New Roman" panose="02020603050405020304" pitchFamily="18" charset="0"/>
              </a:rPr>
              <a:t>三个基本元素</a:t>
            </a:r>
          </a:p>
        </p:txBody>
      </p:sp>
      <p:sp>
        <p:nvSpPr>
          <p:cNvPr id="9" name="Rectangle 3">
            <a:extLst>
              <a:ext uri="{FF2B5EF4-FFF2-40B4-BE49-F238E27FC236}">
                <a16:creationId xmlns:a16="http://schemas.microsoft.com/office/drawing/2014/main" id="{1320F884-553B-4C6F-B528-75EA3C5A6E48}"/>
              </a:ext>
            </a:extLst>
          </p:cNvPr>
          <p:cNvSpPr txBox="1">
            <a:spLocks noChangeArrowheads="1"/>
          </p:cNvSpPr>
          <p:nvPr/>
        </p:nvSpPr>
        <p:spPr>
          <a:xfrm>
            <a:off x="1904974" y="2117271"/>
            <a:ext cx="8362950" cy="3915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zh-CN" altLang="en-US" sz="2000" dirty="0"/>
          </a:p>
          <a:p>
            <a:pPr>
              <a:defRPr/>
            </a:pPr>
            <a:r>
              <a:rPr lang="en-US" altLang="zh-CN" sz="2000" b="1" dirty="0">
                <a:solidFill>
                  <a:schemeClr val="tx2">
                    <a:lumMod val="50000"/>
                  </a:schemeClr>
                </a:solidFill>
              </a:rPr>
              <a:t>Docker Containers</a:t>
            </a:r>
            <a:r>
              <a:rPr lang="zh-CN" altLang="en-US" sz="2000" dirty="0"/>
              <a:t>负责应用程序的运行，包括操作系统、用户添加的文件以及元数据。</a:t>
            </a:r>
          </a:p>
          <a:p>
            <a:pPr marL="0" indent="0">
              <a:buFont typeface="Wingdings" panose="05000000000000000000" pitchFamily="2" charset="2"/>
              <a:buNone/>
              <a:defRPr/>
            </a:pPr>
            <a:endParaRPr lang="zh-CN" altLang="en-US" sz="2000" dirty="0"/>
          </a:p>
          <a:p>
            <a:pPr>
              <a:defRPr/>
            </a:pPr>
            <a:r>
              <a:rPr lang="en-US" altLang="zh-CN" sz="2000" b="1" dirty="0">
                <a:solidFill>
                  <a:schemeClr val="tx2">
                    <a:lumMod val="50000"/>
                  </a:schemeClr>
                </a:solidFill>
              </a:rPr>
              <a:t>Docker Images</a:t>
            </a:r>
            <a:r>
              <a:rPr lang="zh-CN" altLang="en-US" sz="2000" dirty="0"/>
              <a:t>是一个只读模板，用来运行</a:t>
            </a:r>
            <a:r>
              <a:rPr lang="en-US" altLang="zh-CN" sz="2000" dirty="0"/>
              <a:t>Docker</a:t>
            </a:r>
            <a:r>
              <a:rPr lang="zh-CN" altLang="en-US" sz="2000" dirty="0"/>
              <a:t>容器。</a:t>
            </a:r>
          </a:p>
          <a:p>
            <a:pPr marL="0" indent="0">
              <a:buFont typeface="Wingdings" panose="05000000000000000000" pitchFamily="2" charset="2"/>
              <a:buNone/>
              <a:defRPr/>
            </a:pPr>
            <a:endParaRPr lang="zh-CN" altLang="en-US" sz="2000" dirty="0"/>
          </a:p>
          <a:p>
            <a:pPr>
              <a:defRPr/>
            </a:pPr>
            <a:r>
              <a:rPr lang="en-US" altLang="zh-CN" sz="2000" b="1" dirty="0">
                <a:solidFill>
                  <a:schemeClr val="tx2">
                    <a:lumMod val="50000"/>
                  </a:schemeClr>
                </a:solidFill>
              </a:rPr>
              <a:t>Docker</a:t>
            </a:r>
            <a:r>
              <a:rPr lang="zh-CN" altLang="en-US" sz="2000" b="1" dirty="0">
                <a:solidFill>
                  <a:schemeClr val="tx2">
                    <a:lumMod val="50000"/>
                  </a:schemeClr>
                </a:solidFill>
              </a:rPr>
              <a:t>仓库  </a:t>
            </a:r>
            <a:r>
              <a:rPr lang="zh-CN" altLang="en-US" sz="2000" dirty="0"/>
              <a:t>仓库是集中存放镜像文件的场所。</a:t>
            </a:r>
            <a:endParaRPr lang="en-US" altLang="zh-CN" sz="2000" dirty="0"/>
          </a:p>
          <a:p>
            <a:pPr marL="0" indent="0">
              <a:buNone/>
              <a:defRPr/>
            </a:pPr>
            <a:r>
              <a:rPr lang="zh-CN" altLang="en-US" sz="2000" dirty="0"/>
              <a:t>      公开仓库（</a:t>
            </a:r>
            <a:r>
              <a:rPr lang="en-US" altLang="zh-CN" sz="2000" dirty="0"/>
              <a:t>Public</a:t>
            </a:r>
            <a:r>
              <a:rPr lang="zh-CN" altLang="en-US" sz="2000" dirty="0"/>
              <a:t>） </a:t>
            </a:r>
            <a:endParaRPr lang="en-US" altLang="zh-CN" sz="2000" dirty="0"/>
          </a:p>
          <a:p>
            <a:pPr marL="0" indent="0">
              <a:buNone/>
              <a:defRPr/>
            </a:pPr>
            <a:r>
              <a:rPr lang="zh-CN" altLang="en-US" sz="2000" dirty="0"/>
              <a:t>      私有仓库（</a:t>
            </a:r>
            <a:r>
              <a:rPr lang="en-US" altLang="zh-CN" sz="2000" dirty="0"/>
              <a:t>Private</a:t>
            </a:r>
            <a:r>
              <a:rPr lang="zh-CN" altLang="en-US" sz="2000" dirty="0"/>
              <a:t>）</a:t>
            </a:r>
          </a:p>
        </p:txBody>
      </p:sp>
    </p:spTree>
    <p:extLst>
      <p:ext uri="{BB962C8B-B14F-4D97-AF65-F5344CB8AC3E}">
        <p14:creationId xmlns:p14="http://schemas.microsoft.com/office/powerpoint/2010/main" val="114839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78F445-4C6C-45A0-A9FB-F249822DE445}"/>
              </a:ext>
            </a:extLst>
          </p:cNvPr>
          <p:cNvSpPr txBox="1"/>
          <p:nvPr/>
        </p:nvSpPr>
        <p:spPr>
          <a:xfrm>
            <a:off x="222250" y="137160"/>
            <a:ext cx="3072765" cy="461665"/>
          </a:xfrm>
          <a:prstGeom prst="rect">
            <a:avLst/>
          </a:prstGeom>
          <a:noFill/>
        </p:spPr>
        <p:txBody>
          <a:bodyPr wrap="square" rtlCol="0">
            <a:spAutoFit/>
          </a:bodyPr>
          <a:lstStyle/>
          <a:p>
            <a:r>
              <a:rPr kumimoji="1" lang="en-US" altLang="zh-CN"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Docker</a:t>
            </a:r>
            <a:r>
              <a:rPr kumimoji="1" lang="zh-CN" altLang="en-US" sz="24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实践</a:t>
            </a:r>
          </a:p>
        </p:txBody>
      </p:sp>
      <p:cxnSp>
        <p:nvCxnSpPr>
          <p:cNvPr id="5" name="直接连接符 4">
            <a:extLst>
              <a:ext uri="{FF2B5EF4-FFF2-40B4-BE49-F238E27FC236}">
                <a16:creationId xmlns:a16="http://schemas.microsoft.com/office/drawing/2014/main" id="{D4A5BB51-77D2-405A-8B97-C4D7FE465DBA}"/>
              </a:ext>
            </a:extLst>
          </p:cNvPr>
          <p:cNvCxnSpPr>
            <a:cxnSpLocks/>
          </p:cNvCxnSpPr>
          <p:nvPr/>
        </p:nvCxnSpPr>
        <p:spPr>
          <a:xfrm flipV="1">
            <a:off x="313690" y="597535"/>
            <a:ext cx="11545518" cy="38100"/>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2">
            <a:extLst>
              <a:ext uri="{FF2B5EF4-FFF2-40B4-BE49-F238E27FC236}">
                <a16:creationId xmlns:a16="http://schemas.microsoft.com/office/drawing/2014/main" id="{73A5EBAD-AA0D-4397-87BE-DF35406087C6}"/>
              </a:ext>
            </a:extLst>
          </p:cNvPr>
          <p:cNvSpPr>
            <a:spLocks noGrp="1" noChangeArrowheads="1"/>
          </p:cNvSpPr>
          <p:nvPr>
            <p:ph type="title"/>
          </p:nvPr>
        </p:nvSpPr>
        <p:spPr>
          <a:xfrm>
            <a:off x="4105470" y="679489"/>
            <a:ext cx="2528596" cy="689525"/>
          </a:xfrm>
        </p:spPr>
        <p:txBody>
          <a:bodyPr>
            <a:normAutofit fontScale="90000"/>
          </a:bodyPr>
          <a:lstStyle/>
          <a:p>
            <a:pPr eaLnBrk="1" hangingPunct="1"/>
            <a:r>
              <a:rPr lang="zh-CN" altLang="en-US" dirty="0">
                <a:latin typeface="Times New Roman" panose="02020603050405020304" pitchFamily="18" charset="0"/>
                <a:cs typeface="Times New Roman" panose="02020603050405020304" pitchFamily="18" charset="0"/>
              </a:rPr>
              <a:t>工作方式</a:t>
            </a:r>
          </a:p>
        </p:txBody>
      </p:sp>
      <p:pic>
        <p:nvPicPr>
          <p:cNvPr id="7" name="Picture 2" descr="C:\Users\rzh\Desktop\444.jpg">
            <a:extLst>
              <a:ext uri="{FF2B5EF4-FFF2-40B4-BE49-F238E27FC236}">
                <a16:creationId xmlns:a16="http://schemas.microsoft.com/office/drawing/2014/main" id="{9B29C9CE-6E99-482B-BB65-E60F0D6C7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253" y="1412868"/>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5839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4725</Words>
  <Application>Microsoft Office PowerPoint</Application>
  <PresentationFormat>宽屏</PresentationFormat>
  <Paragraphs>598</Paragraphs>
  <Slides>50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 Unicode MS</vt:lpstr>
      <vt:lpstr>Helvetica Neue</vt:lpstr>
      <vt:lpstr>等线</vt:lpstr>
      <vt:lpstr>等线 Light</vt:lpstr>
      <vt:lpstr>微软雅黑</vt:lpstr>
      <vt:lpstr>Arial</vt:lpstr>
      <vt:lpstr>Calibri</vt:lpstr>
      <vt:lpstr>Open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三个基本元素</vt:lpstr>
      <vt:lpstr>工作方式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Docker的核心</vt:lpstr>
      <vt:lpstr>Docker实战</vt:lpstr>
      <vt:lpstr>Docker优点</vt:lpstr>
      <vt:lpstr>Docker的缺点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俊永</dc:creator>
  <cp:lastModifiedBy>张 俊永</cp:lastModifiedBy>
  <cp:revision>134</cp:revision>
  <dcterms:created xsi:type="dcterms:W3CDTF">2018-09-29T16:14:57Z</dcterms:created>
  <dcterms:modified xsi:type="dcterms:W3CDTF">2018-10-06T01:48:48Z</dcterms:modified>
</cp:coreProperties>
</file>