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ppt/media/image10.jpg" ContentType="image/png"/>
  <Override PartName="/ppt/media/image13.jpg" ContentType="image/png"/>
  <Override PartName="/ppt/notesSlides/notesSlide1.xml" ContentType="application/vnd.openxmlformats-officedocument.presentationml.notesSlide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4" r:id="rId27"/>
    <p:sldId id="315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3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7CEA8-0E16-4852-AA6D-58F225880F3B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3910-86BD-45F2-87CB-3CC359CD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3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  <a:r>
              <a:rPr lang="en-US" altLang="zh-CN" dirty="0"/>
              <a:t>listen 80 </a:t>
            </a:r>
            <a:r>
              <a:rPr lang="zh-CN" altLang="en-US" dirty="0"/>
              <a:t>端口值是要与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en-US" altLang="zh-CN" dirty="0"/>
              <a:t>/</a:t>
            </a:r>
            <a:r>
              <a:rPr lang="en-US" altLang="zh-CN" dirty="0" err="1"/>
              <a:t>storage.conf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http.server_port</a:t>
            </a:r>
            <a:r>
              <a:rPr lang="en-US" altLang="zh-CN" dirty="0"/>
              <a:t>=80 (</a:t>
            </a:r>
            <a:r>
              <a:rPr lang="zh-CN" altLang="en-US" dirty="0"/>
              <a:t>前面改成</a:t>
            </a:r>
            <a:r>
              <a:rPr lang="en-US" altLang="zh-CN" dirty="0"/>
              <a:t>80</a:t>
            </a:r>
            <a:r>
              <a:rPr lang="zh-CN" altLang="en-US" dirty="0"/>
              <a:t>了</a:t>
            </a:r>
            <a:r>
              <a:rPr lang="en-US" altLang="zh-CN" dirty="0"/>
              <a:t>)</a:t>
            </a:r>
            <a:r>
              <a:rPr lang="zh-CN" altLang="en-US" dirty="0"/>
              <a:t>相对应。如果改成其它端口，则需要统一，同时在防火墙中打开该端口。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location </a:t>
            </a:r>
            <a:r>
              <a:rPr lang="zh-CN" altLang="en-US" dirty="0"/>
              <a:t>的配置，如果有多个</a:t>
            </a:r>
            <a:r>
              <a:rPr lang="en-US" altLang="zh-CN" dirty="0"/>
              <a:t>group</a:t>
            </a:r>
            <a:r>
              <a:rPr lang="zh-CN" altLang="en-US" dirty="0"/>
              <a:t>则配置</a:t>
            </a:r>
            <a:r>
              <a:rPr lang="en-US" altLang="zh-CN" dirty="0"/>
              <a:t>location ~/group([0-9])/M00 </a:t>
            </a:r>
            <a:r>
              <a:rPr lang="zh-CN" altLang="en-US" dirty="0"/>
              <a:t>，没有则不用配</a:t>
            </a:r>
            <a:r>
              <a:rPr lang="en-US" altLang="zh-CN" dirty="0"/>
              <a:t>group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3910-86BD-45F2-87CB-3CC359CD52F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0789-3212-4F4C-9CA1-D54D339E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2BF91-31F3-495F-8613-185E493A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353E2-1D4C-4519-A129-55C369A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3A89-E3D3-497B-9409-70730CE7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D7E19-CFA7-4492-903E-10FF6AC4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4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C5A3-46DB-4EB0-AE7B-CD32043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6DB18-DDF6-4D90-B243-7F7E2A14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91AF1-F9DB-4F48-AE3A-1A6FF0AF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01CBA-8CA9-404B-825E-876329D6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4BB2C-5A90-4AC7-8AE7-FCBD027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8F8BA-F8A9-44AF-AF3F-2F20C3716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9E8B4-A6BC-48F9-94CB-26105EE7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FAD9F-7407-4AF5-8C6A-B20E00A3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CD5CE-3913-4057-A15D-9E08C2B5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349B5-F74C-458A-A2DE-B3C1D936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6300F-76C1-4D3C-89CF-34BD4E39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0B57D-71F4-4BDA-B145-2F45646E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AC25A-B138-44E2-96F5-620C7EFA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2042F-4F91-418D-AA33-7B5A8540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130A-8314-430B-BA5E-3575228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3898-5F4D-4C59-B90C-73F19714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25A7A-2069-47E4-8BA4-4BAE1440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4448D-8268-4597-9B11-ABD0A57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9016E-F73B-4E82-BCF7-2F148200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40E2F-46B0-498B-BB83-FADAE62C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4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83F7-46DC-458E-BD67-DA0836C1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3F003-6FD6-49C1-889E-794B10BF8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B8C38-3FF0-4FA5-A168-67C9BD7D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DF682-B712-45F0-AFD5-D8A399D6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A1D61-9F2F-43AC-9E87-867DB301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F0C21-48F0-4669-BF58-40729927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0304-235D-465C-B616-FD212B92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1CB02-6F22-4A89-9AAB-A563D589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3F7D8-BED9-4990-AD6A-F48477EA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5CC296-B271-4A1D-8482-0ED2ADFB8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FC53F7-4F79-48FA-B202-1D51616A8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8D0B4-2F3E-47EF-B0A8-ACE84A43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B4C62-1398-4467-9C92-322E5C2C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41C31A-7599-4BAD-8458-A2CA58FB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7B5C-EA16-4F7B-BC6B-61685C3D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84B2C-9F96-449B-9CF9-7BE7EB9F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1F169-7AD4-4E09-A7BC-6056829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9731B-29D1-45C9-904C-569010C0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4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04FE9B-09F0-4714-BEC8-32458F2F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233C8B-68DB-4940-9161-719F8C5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E5A00-E9BF-4E98-B7FF-9E13AD3E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5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0A73-CE90-406B-A6CD-04222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D870A-923E-4172-A68C-BD41D78D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FB997-B144-44F0-B67D-8C5CAD63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86E61-D66C-415E-997A-0924BAA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30238-5DA9-4177-B66E-6634BD3E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7B464-1918-4BFB-9C49-297AFAF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1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415C7-0BBF-4536-933A-706692BD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D6BD27-9C39-4294-9106-26707258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5A274-839C-4F94-B1E8-C55FA76D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2ED9A-7046-4D35-AF0B-D05D22FE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F19A0-F34C-4BE8-B412-3F501D5E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22F70-5849-48A5-95FC-BF0F1385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BAD4D-7588-47AC-BEC7-CEE26875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C358F-26C4-4D7B-B109-8A092C2E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F4488-DCAA-454F-A3F9-C90BC7829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D44B-CAC3-4DB8-8061-7ACB5F5E306E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486F8-299E-49BE-9565-70C872DA3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B5B6C-25C3-4938-B86F-C9F85BBB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B19-B7A4-4822-B843-1728AC768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yfish100/libfastcommon/archive/V1.0.39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yfish100/fastdfs/archive/V5.11.tar.g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yfish100/fastdfs-nginx-module/archive/5e5f3566bbfa57418b5506aaefbe107a42c9fcb1.tar.gz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2CA841E-5A39-4817-BB8A-2F27E8932D7B}"/>
              </a:ext>
            </a:extLst>
          </p:cNvPr>
          <p:cNvSpPr/>
          <p:nvPr/>
        </p:nvSpPr>
        <p:spPr>
          <a:xfrm>
            <a:off x="1321837" y="315248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分布式文件系统及</a:t>
            </a:r>
            <a:br>
              <a:rPr lang="en-US" altLang="zh-CN" sz="4400" b="1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400" b="1" dirty="0" err="1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FastDFS</a:t>
            </a:r>
            <a:r>
              <a:rPr lang="zh-CN" altLang="en-US" sz="4400" b="1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6D3B17-2165-4884-BAA1-279B0D2413A8}"/>
              </a:ext>
            </a:extLst>
          </p:cNvPr>
          <p:cNvSpPr txBox="1"/>
          <p:nvPr/>
        </p:nvSpPr>
        <p:spPr>
          <a:xfrm>
            <a:off x="9526555" y="5206482"/>
            <a:ext cx="159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张俊永</a:t>
            </a:r>
          </a:p>
        </p:txBody>
      </p:sp>
    </p:spTree>
    <p:extLst>
      <p:ext uri="{BB962C8B-B14F-4D97-AF65-F5344CB8AC3E}">
        <p14:creationId xmlns:p14="http://schemas.microsoft.com/office/powerpoint/2010/main" val="14247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3ABE974-75FE-437A-9D48-F9D0A14720A5}"/>
              </a:ext>
            </a:extLst>
          </p:cNvPr>
          <p:cNvSpPr txBox="1"/>
          <p:nvPr/>
        </p:nvSpPr>
        <p:spPr>
          <a:xfrm>
            <a:off x="690465" y="1600375"/>
            <a:ext cx="1015170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vim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/hosts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172.22.46.40  master.alex.com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如果要本机访问虚拟机，在</a:t>
            </a:r>
            <a:r>
              <a:rPr lang="en-US" altLang="zh-CN" sz="2000" dirty="0"/>
              <a:t>C:\Windows\System32\drivers\etc\hosts</a:t>
            </a:r>
            <a:r>
              <a:rPr lang="zh-CN" altLang="en-US" sz="2000" dirty="0"/>
              <a:t>中同样增加一行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51E98-63A8-4DE5-AF9B-2BADBCDCCB81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9317EE-14FB-4AE8-A4A7-4EC54C3EF023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hosts</a:t>
            </a:r>
            <a:r>
              <a:rPr lang="zh-CN" altLang="en-US" dirty="0"/>
              <a:t>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2DA17B-3244-406C-BA2D-2E5A2638C92B}"/>
              </a:ext>
            </a:extLst>
          </p:cNvPr>
          <p:cNvSpPr txBox="1"/>
          <p:nvPr/>
        </p:nvSpPr>
        <p:spPr>
          <a:xfrm>
            <a:off x="1048139" y="4196290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下载安装 </a:t>
            </a:r>
            <a:r>
              <a:rPr lang="en-US" altLang="zh-CN" dirty="0" err="1"/>
              <a:t>libfastcommon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9EA9B-A4A8-40B1-99D2-331C2D1978B0}"/>
              </a:ext>
            </a:extLst>
          </p:cNvPr>
          <p:cNvSpPr/>
          <p:nvPr/>
        </p:nvSpPr>
        <p:spPr>
          <a:xfrm>
            <a:off x="768220" y="4027013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8A17B-0E1F-4DCA-8A17-B205CBDA7481}"/>
              </a:ext>
            </a:extLst>
          </p:cNvPr>
          <p:cNvSpPr txBox="1"/>
          <p:nvPr/>
        </p:nvSpPr>
        <p:spPr>
          <a:xfrm>
            <a:off x="768220" y="4734899"/>
            <a:ext cx="1015170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wget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https://github.com/happyfish100/libfastcommon/archive/V1.0.39.tar.gz</a:t>
            </a:r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tar </a:t>
            </a:r>
            <a:r>
              <a:rPr lang="en-US" altLang="zh-CN" sz="2000" dirty="0" err="1"/>
              <a:t>zxvf</a:t>
            </a:r>
            <a:r>
              <a:rPr lang="en-US" altLang="zh-CN" sz="2000" dirty="0"/>
              <a:t> V1.0.39.tar.gz</a:t>
            </a:r>
          </a:p>
          <a:p>
            <a:r>
              <a:rPr lang="en-US" altLang="zh-CN" sz="2000" dirty="0"/>
              <a:t>cd libfastcommon-1.0.39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 ./make.sh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./make.sh install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91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8D15EE2-D993-4067-AE43-5A8641882D43}"/>
              </a:ext>
            </a:extLst>
          </p:cNvPr>
          <p:cNvSpPr txBox="1"/>
          <p:nvPr/>
        </p:nvSpPr>
        <p:spPr>
          <a:xfrm>
            <a:off x="690465" y="1600375"/>
            <a:ext cx="10151706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wget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https://github.com/happyfish100/fastdfs/archive/V5.11.tar.gz</a:t>
            </a:r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tar -</a:t>
            </a:r>
            <a:r>
              <a:rPr lang="en-US" altLang="zh-CN" sz="2000" dirty="0" err="1"/>
              <a:t>zxvf</a:t>
            </a:r>
            <a:r>
              <a:rPr lang="en-US" altLang="zh-CN" sz="2000" dirty="0"/>
              <a:t> V5.11.tar.gz</a:t>
            </a:r>
          </a:p>
          <a:p>
            <a:r>
              <a:rPr lang="en-US" altLang="zh-CN" sz="2000" dirty="0"/>
              <a:t>cd fastdfs-5.11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./make.sh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./make.sh install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1EAEE3-646D-4062-9D7E-1365CFF00454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fastdfs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EF9F9-E824-4655-A7C2-E00E6350FB0E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AA117-880D-4B62-88F6-EEEEC2A73BC9}"/>
              </a:ext>
            </a:extLst>
          </p:cNvPr>
          <p:cNvSpPr txBox="1"/>
          <p:nvPr/>
        </p:nvSpPr>
        <p:spPr>
          <a:xfrm>
            <a:off x="691774" y="4483922"/>
            <a:ext cx="1015170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cp 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/*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</a:t>
            </a:r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fdfs_storaged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fdfs_tracker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7DEA33-845B-4137-9FCE-74F45DD4787C}"/>
              </a:ext>
            </a:extLst>
          </p:cNvPr>
          <p:cNvSpPr txBox="1"/>
          <p:nvPr/>
        </p:nvSpPr>
        <p:spPr>
          <a:xfrm>
            <a:off x="1049448" y="3826999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安装服务脚本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AF9B6-ED4A-47A0-98CD-8D3F16C68CB6}"/>
              </a:ext>
            </a:extLst>
          </p:cNvPr>
          <p:cNvSpPr/>
          <p:nvPr/>
        </p:nvSpPr>
        <p:spPr>
          <a:xfrm>
            <a:off x="757088" y="3625614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78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90816A-E279-41BB-814A-1EDB94003AEE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E39BB43-60C7-4BA3-9604-DF80708A3757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874E24B-1092-43D0-84EC-01297F334491}"/>
              </a:ext>
            </a:extLst>
          </p:cNvPr>
          <p:cNvSpPr txBox="1"/>
          <p:nvPr/>
        </p:nvSpPr>
        <p:spPr>
          <a:xfrm>
            <a:off x="690465" y="1600375"/>
            <a:ext cx="1015170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client.conf.sample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storage.conf.sample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tracker.conf.sample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DF9AF-37F4-419C-B40A-95AAB5689E39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0C3CA2-B958-4721-95A0-C740EEC16832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0D8B4B-1AE3-40B8-A82C-24216C92D95B}"/>
              </a:ext>
            </a:extLst>
          </p:cNvPr>
          <p:cNvSpPr txBox="1"/>
          <p:nvPr/>
        </p:nvSpPr>
        <p:spPr>
          <a:xfrm>
            <a:off x="690465" y="3849681"/>
            <a:ext cx="5159829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fdfs_appender_test</a:t>
            </a:r>
            <a:endParaRPr lang="en-US" altLang="zh-CN" sz="2000" dirty="0"/>
          </a:p>
          <a:p>
            <a:r>
              <a:rPr lang="en-US" altLang="zh-CN" sz="2000" dirty="0"/>
              <a:t>fdfs_appender_test1</a:t>
            </a:r>
          </a:p>
          <a:p>
            <a:r>
              <a:rPr lang="en-US" altLang="zh-CN" sz="2000" dirty="0" err="1"/>
              <a:t>fdfs_append_file</a:t>
            </a:r>
            <a:endParaRPr lang="en-US" altLang="zh-CN" sz="2000" dirty="0"/>
          </a:p>
          <a:p>
            <a:r>
              <a:rPr lang="en-US" altLang="zh-CN" sz="2000" dirty="0"/>
              <a:t>fdfs_crc32</a:t>
            </a:r>
          </a:p>
          <a:p>
            <a:r>
              <a:rPr lang="en-US" altLang="zh-CN" sz="2000" dirty="0" err="1"/>
              <a:t>fdfs_delete_file</a:t>
            </a:r>
            <a:endParaRPr lang="en-US" altLang="zh-CN" sz="2000" dirty="0"/>
          </a:p>
          <a:p>
            <a:r>
              <a:rPr lang="en-US" altLang="zh-CN" sz="2000" dirty="0" err="1"/>
              <a:t>fdfs_download_file</a:t>
            </a:r>
            <a:endParaRPr lang="en-US" altLang="zh-CN" sz="2000" dirty="0"/>
          </a:p>
          <a:p>
            <a:r>
              <a:rPr lang="en-US" altLang="zh-CN" sz="2000" dirty="0" err="1"/>
              <a:t>fdfs_file_info</a:t>
            </a:r>
            <a:endParaRPr lang="en-US" altLang="zh-CN" sz="2000" dirty="0"/>
          </a:p>
          <a:p>
            <a:r>
              <a:rPr lang="en-US" altLang="zh-CN" sz="2000" dirty="0" err="1"/>
              <a:t>fdfs_monitor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168D24-F360-48A7-9479-5C4BFF4FEAFB}"/>
              </a:ext>
            </a:extLst>
          </p:cNvPr>
          <p:cNvSpPr txBox="1"/>
          <p:nvPr/>
        </p:nvSpPr>
        <p:spPr>
          <a:xfrm>
            <a:off x="982825" y="3293734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命令工具在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 </a:t>
            </a:r>
            <a:r>
              <a:rPr lang="zh-CN" altLang="en-US" dirty="0"/>
              <a:t>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98FB0B-DCD3-4BD8-9CAF-2F61939DA66B}"/>
              </a:ext>
            </a:extLst>
          </p:cNvPr>
          <p:cNvSpPr/>
          <p:nvPr/>
        </p:nvSpPr>
        <p:spPr>
          <a:xfrm>
            <a:off x="690465" y="3092349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06A274-4F59-4A25-999E-ADE5AA16A297}"/>
              </a:ext>
            </a:extLst>
          </p:cNvPr>
          <p:cNvSpPr txBox="1"/>
          <p:nvPr/>
        </p:nvSpPr>
        <p:spPr>
          <a:xfrm>
            <a:off x="5862735" y="3849680"/>
            <a:ext cx="4979436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fdfs_storaged</a:t>
            </a:r>
            <a:endParaRPr lang="en-US" altLang="zh-CN" sz="2000" dirty="0"/>
          </a:p>
          <a:p>
            <a:r>
              <a:rPr lang="en-US" altLang="zh-CN" sz="2000" dirty="0" err="1"/>
              <a:t>fdfs_test</a:t>
            </a:r>
            <a:endParaRPr lang="en-US" altLang="zh-CN" sz="2000" dirty="0"/>
          </a:p>
          <a:p>
            <a:r>
              <a:rPr lang="en-US" altLang="zh-CN" sz="2000" dirty="0"/>
              <a:t>fdfs_test1</a:t>
            </a:r>
          </a:p>
          <a:p>
            <a:r>
              <a:rPr lang="en-US" altLang="zh-CN" sz="2000" dirty="0" err="1"/>
              <a:t>fdfs_trackerd</a:t>
            </a:r>
            <a:endParaRPr lang="en-US" altLang="zh-CN" sz="2000" dirty="0"/>
          </a:p>
          <a:p>
            <a:r>
              <a:rPr lang="en-US" altLang="zh-CN" sz="2000" dirty="0" err="1"/>
              <a:t>fdfs_upload_appender</a:t>
            </a:r>
            <a:endParaRPr lang="en-US" altLang="zh-CN" sz="2000" dirty="0"/>
          </a:p>
          <a:p>
            <a:r>
              <a:rPr lang="en-US" altLang="zh-CN" sz="2000" dirty="0" err="1"/>
              <a:t>fdfs_upload_file</a:t>
            </a:r>
            <a:endParaRPr lang="en-US" altLang="zh-CN" sz="2000" dirty="0"/>
          </a:p>
          <a:p>
            <a:r>
              <a:rPr lang="en-US" altLang="zh-CN" sz="2000" dirty="0"/>
              <a:t>stop.sh</a:t>
            </a:r>
          </a:p>
          <a:p>
            <a:r>
              <a:rPr lang="en-US" altLang="zh-CN" sz="2000" dirty="0"/>
              <a:t>restart.sh</a:t>
            </a:r>
          </a:p>
        </p:txBody>
      </p:sp>
    </p:spTree>
    <p:extLst>
      <p:ext uri="{BB962C8B-B14F-4D97-AF65-F5344CB8AC3E}">
        <p14:creationId xmlns:p14="http://schemas.microsoft.com/office/powerpoint/2010/main" val="12901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AA4C84-BEA5-4DC5-99A3-04A030E44835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E089CB-9DC8-46F8-9B1B-562EA4AD4DD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8197A57-966B-4777-9D33-58ADCBA6FBBC}"/>
              </a:ext>
            </a:extLst>
          </p:cNvPr>
          <p:cNvSpPr txBox="1"/>
          <p:nvPr/>
        </p:nvSpPr>
        <p:spPr>
          <a:xfrm>
            <a:off x="1744824" y="2570406"/>
            <a:ext cx="93026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fdfs_storaged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fdfs_tracker</a:t>
            </a:r>
            <a:r>
              <a:rPr lang="en-US" altLang="zh-CN" sz="2000" dirty="0"/>
              <a:t> </a:t>
            </a:r>
            <a:r>
              <a:rPr lang="zh-CN" altLang="en-US" sz="2000" dirty="0"/>
              <a:t>两个脚本中的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 </a:t>
            </a:r>
            <a:r>
              <a:rPr lang="zh-CN" altLang="en-US" sz="2000" dirty="0"/>
              <a:t>修改成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  <a:r>
              <a:rPr lang="zh-CN" altLang="en-US" sz="20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DFBD5C-407F-43C6-A48B-77BC447FBECD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配置程序路径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738E5-A0C7-4F97-BC3E-166B99D90A9F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33E2DC-59D8-45BD-94D6-24A09E496C65}"/>
              </a:ext>
            </a:extLst>
          </p:cNvPr>
          <p:cNvSpPr txBox="1"/>
          <p:nvPr/>
        </p:nvSpPr>
        <p:spPr>
          <a:xfrm>
            <a:off x="830424" y="1456853"/>
            <a:ext cx="106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FastDFS</a:t>
            </a:r>
            <a:r>
              <a:rPr lang="en-US" altLang="zh-CN" dirty="0"/>
              <a:t> </a:t>
            </a:r>
            <a:r>
              <a:rPr lang="zh-CN" altLang="en-US" dirty="0"/>
              <a:t>服务脚本设置的 </a:t>
            </a:r>
            <a:r>
              <a:rPr lang="en-US" altLang="zh-CN" dirty="0"/>
              <a:t>bin </a:t>
            </a:r>
            <a:r>
              <a:rPr lang="zh-CN" altLang="en-US" dirty="0"/>
              <a:t>目录是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</a:t>
            </a:r>
            <a:r>
              <a:rPr lang="zh-CN" altLang="en-US" dirty="0"/>
              <a:t>， 但实际命令安装在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 </a:t>
            </a:r>
            <a:r>
              <a:rPr lang="zh-CN" altLang="en-US" dirty="0"/>
              <a:t>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A3F1C3-DE18-4AA7-920C-B907EB9D01B3}"/>
              </a:ext>
            </a:extLst>
          </p:cNvPr>
          <p:cNvSpPr/>
          <p:nvPr/>
        </p:nvSpPr>
        <p:spPr>
          <a:xfrm>
            <a:off x="830424" y="2354962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4ED15D-0D53-49BF-BA3C-C7EBEBAA1C37}"/>
              </a:ext>
            </a:extLst>
          </p:cNvPr>
          <p:cNvSpPr/>
          <p:nvPr/>
        </p:nvSpPr>
        <p:spPr>
          <a:xfrm>
            <a:off x="830424" y="4300048"/>
            <a:ext cx="570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864F84-89D7-4A6D-BF4D-6D4AF2848D71}"/>
              </a:ext>
            </a:extLst>
          </p:cNvPr>
          <p:cNvSpPr txBox="1"/>
          <p:nvPr/>
        </p:nvSpPr>
        <p:spPr>
          <a:xfrm>
            <a:off x="1707902" y="4515492"/>
            <a:ext cx="930262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ln -s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fdfs_trackerd</a:t>
            </a:r>
            <a:r>
              <a:rPr lang="en-US" altLang="zh-CN" sz="2000" dirty="0"/>
              <a:t>  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</a:t>
            </a:r>
          </a:p>
          <a:p>
            <a:r>
              <a:rPr lang="en-US" altLang="zh-CN" sz="2000" dirty="0"/>
              <a:t># ln -s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fdfs_storaged</a:t>
            </a:r>
            <a:r>
              <a:rPr lang="en-US" altLang="zh-CN" sz="2000" dirty="0"/>
              <a:t>  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</a:t>
            </a:r>
          </a:p>
          <a:p>
            <a:r>
              <a:rPr lang="en-US" altLang="zh-CN" sz="2000" dirty="0"/>
              <a:t># ln -s /usr/bin/stop.sh        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</a:t>
            </a:r>
          </a:p>
          <a:p>
            <a:r>
              <a:rPr lang="en-US" altLang="zh-CN" sz="2000" dirty="0"/>
              <a:t># ln -s /usr/bin/restart.sh     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002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80A766-2A0B-4A54-9251-2B8D0105A615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跟踪器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(Tracker)</a:t>
            </a:r>
            <a:endParaRPr kumimoji="1"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C66CD6-9FDF-4272-BD95-FA3811AD4CA7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8B62E7-8C13-41A3-B116-4989B8B2BF0F}"/>
              </a:ext>
            </a:extLst>
          </p:cNvPr>
          <p:cNvSpPr txBox="1"/>
          <p:nvPr/>
        </p:nvSpPr>
        <p:spPr>
          <a:xfrm>
            <a:off x="1048138" y="2190863"/>
            <a:ext cx="998064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cd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endParaRPr lang="en-US" altLang="zh-CN" sz="2000" dirty="0"/>
          </a:p>
          <a:p>
            <a:r>
              <a:rPr lang="en-US" altLang="zh-CN" sz="2000" dirty="0"/>
              <a:t># cp </a:t>
            </a:r>
            <a:r>
              <a:rPr lang="en-US" altLang="zh-CN" sz="2000" dirty="0" err="1"/>
              <a:t>tracker.conf.sample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tracker.conf</a:t>
            </a:r>
            <a:endParaRPr lang="en-US" altLang="zh-CN" sz="2000" dirty="0"/>
          </a:p>
          <a:p>
            <a:r>
              <a:rPr lang="en-US" altLang="zh-CN" sz="2000" dirty="0"/>
              <a:t># vim </a:t>
            </a:r>
            <a:r>
              <a:rPr lang="en-US" altLang="zh-CN" sz="2000" dirty="0" err="1"/>
              <a:t>tracker.conf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E5E7B5-9749-4EB3-BDC0-D76BF09918C6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tracker.conf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AAD98C-5F6A-4D2E-8B10-DD21D02C9040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7FE04-7810-4E52-8DE7-FB22A5E6F2B5}"/>
              </a:ext>
            </a:extLst>
          </p:cNvPr>
          <p:cNvSpPr txBox="1"/>
          <p:nvPr/>
        </p:nvSpPr>
        <p:spPr>
          <a:xfrm>
            <a:off x="1048139" y="3926976"/>
            <a:ext cx="998064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配置文件是否不生效，</a:t>
            </a:r>
            <a:r>
              <a:rPr lang="en-US" altLang="zh-CN" sz="2000" dirty="0"/>
              <a:t>false </a:t>
            </a:r>
            <a:r>
              <a:rPr lang="zh-CN" altLang="en-US" sz="2000" dirty="0"/>
              <a:t>为生效</a:t>
            </a:r>
            <a:r>
              <a:rPr lang="en-US" altLang="zh-CN" sz="2000" dirty="0"/>
              <a:t>[default]</a:t>
            </a:r>
          </a:p>
          <a:p>
            <a:r>
              <a:rPr lang="en-US" altLang="zh-CN" sz="2000" dirty="0"/>
              <a:t>disabled=false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提供服务的端口</a:t>
            </a:r>
            <a:r>
              <a:rPr lang="en-US" altLang="zh-CN" sz="2000" dirty="0"/>
              <a:t>[default]</a:t>
            </a:r>
          </a:p>
          <a:p>
            <a:r>
              <a:rPr lang="en-US" altLang="zh-CN" sz="2000" dirty="0"/>
              <a:t>port=22122</a:t>
            </a:r>
          </a:p>
          <a:p>
            <a:r>
              <a:rPr lang="en-US" altLang="zh-CN" sz="2000" dirty="0"/>
              <a:t># Tracker </a:t>
            </a:r>
            <a:r>
              <a:rPr lang="zh-CN" altLang="en-US" sz="2000" dirty="0"/>
              <a:t>数据和日志目录地址</a:t>
            </a:r>
            <a:r>
              <a:rPr lang="en-US" altLang="zh-CN" sz="2000" dirty="0"/>
              <a:t>(</a:t>
            </a:r>
            <a:r>
              <a:rPr lang="zh-CN" altLang="en-US" sz="2000" dirty="0"/>
              <a:t>根目录必须存在</a:t>
            </a:r>
            <a:r>
              <a:rPr lang="en-US" altLang="zh-CN" sz="2000" dirty="0"/>
              <a:t>,</a:t>
            </a:r>
            <a:r>
              <a:rPr lang="zh-CN" altLang="en-US" sz="2000" dirty="0"/>
              <a:t>子目录会自动创建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base_path</a:t>
            </a:r>
            <a:r>
              <a:rPr lang="en-US" altLang="zh-CN" sz="2000" dirty="0"/>
              <a:t>=/data/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/tracker</a:t>
            </a:r>
          </a:p>
          <a:p>
            <a:r>
              <a:rPr lang="en-US" altLang="zh-CN" sz="2000" dirty="0"/>
              <a:t># HTTP </a:t>
            </a:r>
            <a:r>
              <a:rPr lang="zh-CN" altLang="en-US" sz="2000" dirty="0"/>
              <a:t>服务端口</a:t>
            </a:r>
          </a:p>
          <a:p>
            <a:r>
              <a:rPr lang="en-US" altLang="zh-CN" sz="2000" dirty="0" err="1"/>
              <a:t>http.server_port</a:t>
            </a:r>
            <a:r>
              <a:rPr lang="en-US" altLang="zh-CN" sz="2000" dirty="0"/>
              <a:t>=80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6DE521-4940-4186-AECE-BD46CCA235DC}"/>
              </a:ext>
            </a:extLst>
          </p:cNvPr>
          <p:cNvSpPr txBox="1"/>
          <p:nvPr/>
        </p:nvSpPr>
        <p:spPr>
          <a:xfrm>
            <a:off x="970384" y="1449953"/>
            <a:ext cx="9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zh-CN" altLang="en-US" dirty="0"/>
              <a:t>，复制 </a:t>
            </a:r>
            <a:r>
              <a:rPr lang="en-US" altLang="zh-CN" dirty="0" err="1"/>
              <a:t>FastDFS</a:t>
            </a:r>
            <a:r>
              <a:rPr lang="en-US" altLang="zh-CN" dirty="0"/>
              <a:t> </a:t>
            </a:r>
            <a:r>
              <a:rPr lang="zh-CN" altLang="en-US" dirty="0"/>
              <a:t>跟踪器样例配置文件 </a:t>
            </a:r>
            <a:r>
              <a:rPr lang="en-US" altLang="zh-CN" dirty="0" err="1"/>
              <a:t>tracker.conf.sample</a:t>
            </a:r>
            <a:r>
              <a:rPr lang="zh-CN" altLang="en-US" dirty="0"/>
              <a:t>，并重命名为 </a:t>
            </a:r>
            <a:r>
              <a:rPr lang="en-US" altLang="zh-CN" dirty="0" err="1"/>
              <a:t>tracker.conf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6CCD0-4377-4574-ADC3-27E36E642FE7}"/>
              </a:ext>
            </a:extLst>
          </p:cNvPr>
          <p:cNvSpPr txBox="1"/>
          <p:nvPr/>
        </p:nvSpPr>
        <p:spPr>
          <a:xfrm>
            <a:off x="970384" y="3429000"/>
            <a:ext cx="93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  <a:r>
              <a:rPr lang="en-US" altLang="zh-CN" dirty="0" err="1"/>
              <a:t>tracker.conf</a:t>
            </a:r>
            <a:r>
              <a:rPr lang="en-US" altLang="zh-CN" dirty="0"/>
              <a:t> </a:t>
            </a:r>
            <a:r>
              <a:rPr lang="zh-CN" altLang="en-US" dirty="0"/>
              <a:t>，修改以下内容，其它的默认即可</a:t>
            </a:r>
          </a:p>
        </p:txBody>
      </p:sp>
    </p:spTree>
    <p:extLst>
      <p:ext uri="{BB962C8B-B14F-4D97-AF65-F5344CB8AC3E}">
        <p14:creationId xmlns:p14="http://schemas.microsoft.com/office/powerpoint/2010/main" val="148828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916A58D-4365-4D8F-B870-2A44D83AE350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跟踪器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(Tracker)</a:t>
            </a:r>
            <a:endParaRPr kumimoji="1"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864506-1836-4821-B831-EF9FB8F11F7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0FDCBF2-F2EB-4A57-94B6-0D81537E8567}"/>
              </a:ext>
            </a:extLst>
          </p:cNvPr>
          <p:cNvSpPr txBox="1"/>
          <p:nvPr/>
        </p:nvSpPr>
        <p:spPr>
          <a:xfrm>
            <a:off x="821094" y="1316592"/>
            <a:ext cx="99806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sz="2000" dirty="0"/>
              <a:t>sudo mkdir -p /data/fastdfs/tracker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7AF911-A7A1-4442-BB4D-1A6E58020637}"/>
              </a:ext>
            </a:extLst>
          </p:cNvPr>
          <p:cNvSpPr txBox="1"/>
          <p:nvPr/>
        </p:nvSpPr>
        <p:spPr>
          <a:xfrm>
            <a:off x="821094" y="2330334"/>
            <a:ext cx="99806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添加</a:t>
            </a:r>
            <a:r>
              <a:rPr lang="en-US" altLang="zh-CN" sz="2000" dirty="0"/>
              <a:t>22122</a:t>
            </a:r>
            <a:r>
              <a:rPr lang="zh-CN" altLang="en-US" sz="2000" dirty="0"/>
              <a:t>端口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--zone=public --add-port=22122/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--permanent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更新防火墙规则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--reload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查看所有打开的端口： 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--zone=public --list-ports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8A65EB-9D78-467D-9658-3B632ED63BFE}"/>
              </a:ext>
            </a:extLst>
          </p:cNvPr>
          <p:cNvSpPr txBox="1"/>
          <p:nvPr/>
        </p:nvSpPr>
        <p:spPr>
          <a:xfrm>
            <a:off x="743339" y="1832358"/>
            <a:ext cx="93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防火墙中打开跟踪端口（默认的</a:t>
            </a:r>
            <a:r>
              <a:rPr lang="en-US" altLang="zh-CN" dirty="0"/>
              <a:t>22122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0AB358-4B6B-4B32-9BDB-E52A1B0ADC0E}"/>
              </a:ext>
            </a:extLst>
          </p:cNvPr>
          <p:cNvSpPr txBox="1"/>
          <p:nvPr/>
        </p:nvSpPr>
        <p:spPr>
          <a:xfrm>
            <a:off x="821094" y="874534"/>
            <a:ext cx="930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tracker</a:t>
            </a:r>
            <a:r>
              <a:rPr lang="zh-CN" altLang="en-US" dirty="0"/>
              <a:t>基础数据目录，即</a:t>
            </a:r>
            <a:r>
              <a:rPr lang="en-US" altLang="zh-CN" dirty="0" err="1"/>
              <a:t>base_path</a:t>
            </a:r>
            <a:r>
              <a:rPr lang="zh-CN" altLang="en-US" dirty="0"/>
              <a:t>对应的目录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72D141-8DC1-4963-B6D9-F647626E35AD}"/>
              </a:ext>
            </a:extLst>
          </p:cNvPr>
          <p:cNvSpPr txBox="1"/>
          <p:nvPr/>
        </p:nvSpPr>
        <p:spPr>
          <a:xfrm>
            <a:off x="821094" y="4553497"/>
            <a:ext cx="998064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sz="2000" dirty="0"/>
              <a:t>service fdfs_trackerd start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CB2834-ACDB-46AA-970F-D404FE14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5141299"/>
            <a:ext cx="11895851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DF1D63-676A-46C3-BCC6-1CD7A3B80460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跟踪器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(Tracker)</a:t>
            </a:r>
            <a:endParaRPr kumimoji="1"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90B7A9-979A-4FC9-B171-9D861D46653F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8FED015-902C-48A7-9A7C-501D5CB29595}"/>
              </a:ext>
            </a:extLst>
          </p:cNvPr>
          <p:cNvSpPr txBox="1"/>
          <p:nvPr/>
        </p:nvSpPr>
        <p:spPr>
          <a:xfrm>
            <a:off x="1096126" y="1456878"/>
            <a:ext cx="998064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systemctl</a:t>
            </a:r>
            <a:r>
              <a:rPr lang="en-US" altLang="zh-CN" sz="2000" dirty="0"/>
              <a:t> enable </a:t>
            </a:r>
            <a:r>
              <a:rPr lang="en-US" altLang="zh-CN" sz="2000" dirty="0" err="1"/>
              <a:t>fdfs_trackerd</a:t>
            </a:r>
            <a:endParaRPr lang="en-US" altLang="zh-CN" sz="2000" dirty="0"/>
          </a:p>
          <a:p>
            <a:r>
              <a:rPr lang="en-US" altLang="zh-CN" sz="2000" dirty="0" err="1"/>
              <a:t>fdfs_trackerd.service</a:t>
            </a:r>
            <a:r>
              <a:rPr lang="en-US" altLang="zh-CN" sz="2000" dirty="0"/>
              <a:t> is not a native service, redirecting to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Executing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fdfs_trackerd</a:t>
            </a:r>
            <a:r>
              <a:rPr lang="en-US" altLang="zh-CN" sz="2000" dirty="0"/>
              <a:t> on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8A594B-A313-419E-9A80-0B638F44E7D7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Tracker</a:t>
            </a:r>
            <a:r>
              <a:rPr lang="zh-CN" altLang="en-US" dirty="0"/>
              <a:t>开机启动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B36164-1843-4240-93BA-0A8EDF4E22CE}"/>
              </a:ext>
            </a:extLst>
          </p:cNvPr>
          <p:cNvSpPr/>
          <p:nvPr/>
        </p:nvSpPr>
        <p:spPr>
          <a:xfrm>
            <a:off x="755779" y="742067"/>
            <a:ext cx="2799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CD04518-A5BA-42CD-B834-6CCDB12FD1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779" y="3471156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  </a:t>
            </a:r>
            <a:r>
              <a:rPr lang="en-US" altLang="zh-CN" sz="2400" dirty="0"/>
              <a:t>${</a:t>
            </a:r>
            <a:r>
              <a:rPr lang="en-US" altLang="zh-CN" sz="2400" dirty="0" err="1"/>
              <a:t>base_path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    |__data</a:t>
            </a:r>
            <a:br>
              <a:rPr lang="en-US" altLang="zh-CN" sz="2400" dirty="0"/>
            </a:br>
            <a:r>
              <a:rPr lang="en-US" altLang="zh-CN" sz="2400" dirty="0"/>
              <a:t>    |     |__storage_groups.dat</a:t>
            </a:r>
            <a:r>
              <a:rPr lang="zh-CN" altLang="en-US" sz="2400" dirty="0"/>
              <a:t>：存储分组信息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|     |__storage_servers.dat</a:t>
            </a:r>
            <a:r>
              <a:rPr lang="zh-CN" altLang="en-US" sz="2400" dirty="0"/>
              <a:t>：存储服务器列表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|__logs</a:t>
            </a:r>
            <a:br>
              <a:rPr lang="en-US" altLang="zh-CN" sz="2400" dirty="0"/>
            </a:br>
            <a:r>
              <a:rPr lang="en-US" altLang="zh-CN" sz="2400" dirty="0"/>
              <a:t>          |__trackerd.log</a:t>
            </a:r>
            <a:r>
              <a:rPr lang="zh-CN" altLang="en-US" sz="2400" dirty="0"/>
              <a:t>：</a:t>
            </a:r>
            <a:r>
              <a:rPr lang="en-US" altLang="zh-CN" sz="2400" dirty="0"/>
              <a:t>tracker server</a:t>
            </a:r>
            <a:r>
              <a:rPr lang="zh-CN" altLang="en-US" sz="2400" dirty="0"/>
              <a:t>日志文件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76F0D9-0E9A-468A-8BD8-4250FD66BF7D}"/>
              </a:ext>
            </a:extLst>
          </p:cNvPr>
          <p:cNvSpPr txBox="1"/>
          <p:nvPr/>
        </p:nvSpPr>
        <p:spPr>
          <a:xfrm>
            <a:off x="1048139" y="2816066"/>
            <a:ext cx="595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tracker server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目录及文件结构 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F7A4E63-81BB-4A90-AF52-4E52AF96EC08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配置存储服务器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D9565A-EDA6-433C-AF0E-297BB4E970EC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8EEB6E-33B0-4199-9895-1C52624DA954}"/>
              </a:ext>
            </a:extLst>
          </p:cNvPr>
          <p:cNvSpPr txBox="1"/>
          <p:nvPr/>
        </p:nvSpPr>
        <p:spPr>
          <a:xfrm>
            <a:off x="674695" y="1867323"/>
            <a:ext cx="1029810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cd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endParaRPr lang="en-US" altLang="zh-CN" sz="2000" dirty="0"/>
          </a:p>
          <a:p>
            <a:r>
              <a:rPr lang="en-US" altLang="zh-CN" sz="2000" dirty="0"/>
              <a:t># cp </a:t>
            </a:r>
            <a:r>
              <a:rPr lang="en-US" altLang="zh-CN" sz="2000" dirty="0" err="1"/>
              <a:t>storage.conf.sample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storage.conf</a:t>
            </a:r>
            <a:endParaRPr lang="en-US" altLang="zh-CN" sz="2000" dirty="0"/>
          </a:p>
          <a:p>
            <a:r>
              <a:rPr lang="en-US" altLang="zh-CN" sz="2000" dirty="0"/>
              <a:t># vim </a:t>
            </a:r>
            <a:r>
              <a:rPr lang="en-US" altLang="zh-CN" sz="2000" dirty="0" err="1"/>
              <a:t>storage.conf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5E38C2-172B-48CC-862F-C24F0293277A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storage.conf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96D186-B6ED-421E-B432-04D7D0434F39}"/>
              </a:ext>
            </a:extLst>
          </p:cNvPr>
          <p:cNvSpPr/>
          <p:nvPr/>
        </p:nvSpPr>
        <p:spPr>
          <a:xfrm>
            <a:off x="313691" y="742067"/>
            <a:ext cx="7220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90333A-9FB1-4148-97F7-03800810A96C}"/>
              </a:ext>
            </a:extLst>
          </p:cNvPr>
          <p:cNvSpPr txBox="1"/>
          <p:nvPr/>
        </p:nvSpPr>
        <p:spPr>
          <a:xfrm>
            <a:off x="643812" y="3377998"/>
            <a:ext cx="10328988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Storage </a:t>
            </a:r>
            <a:r>
              <a:rPr lang="zh-CN" altLang="en-US" sz="2000" dirty="0"/>
              <a:t>数据和日志目录地址</a:t>
            </a:r>
            <a:r>
              <a:rPr lang="en-US" altLang="zh-CN" sz="2000" dirty="0"/>
              <a:t>(</a:t>
            </a:r>
            <a:r>
              <a:rPr lang="zh-CN" altLang="en-US" sz="2000" dirty="0"/>
              <a:t>根目录必须存在，子目录会自动生成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base_path</a:t>
            </a:r>
            <a:r>
              <a:rPr lang="en-US" altLang="zh-CN" sz="2000" dirty="0"/>
              <a:t>=/data/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/storage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逐一配置 </a:t>
            </a:r>
            <a:r>
              <a:rPr lang="en-US" altLang="zh-CN" sz="2000" dirty="0" err="1"/>
              <a:t>store_path_count</a:t>
            </a:r>
            <a:r>
              <a:rPr lang="en-US" altLang="zh-CN" sz="2000" dirty="0"/>
              <a:t> </a:t>
            </a:r>
            <a:r>
              <a:rPr lang="zh-CN" altLang="en-US" sz="2000" dirty="0"/>
              <a:t>个路径，索引号基于 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如果不配置 </a:t>
            </a:r>
            <a:r>
              <a:rPr lang="en-US" altLang="zh-CN" sz="2000" dirty="0"/>
              <a:t>store_path0</a:t>
            </a:r>
            <a:r>
              <a:rPr lang="zh-CN" altLang="en-US" sz="2000" dirty="0"/>
              <a:t>，那它就和 </a:t>
            </a:r>
            <a:r>
              <a:rPr lang="en-US" altLang="zh-CN" sz="2000" dirty="0" err="1"/>
              <a:t>base_path</a:t>
            </a:r>
            <a:r>
              <a:rPr lang="en-US" altLang="zh-CN" sz="2000" dirty="0"/>
              <a:t> </a:t>
            </a:r>
            <a:r>
              <a:rPr lang="zh-CN" altLang="en-US" sz="2000" dirty="0"/>
              <a:t>对应的路径一样。</a:t>
            </a:r>
          </a:p>
          <a:p>
            <a:r>
              <a:rPr lang="en-US" altLang="zh-CN" sz="2000" dirty="0"/>
              <a:t>store_path0=/data/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/file</a:t>
            </a:r>
          </a:p>
          <a:p>
            <a:r>
              <a:rPr lang="en-US" altLang="zh-CN" sz="2000" dirty="0"/>
              <a:t># </a:t>
            </a:r>
            <a:r>
              <a:rPr lang="en-US" altLang="zh-CN" sz="2000" dirty="0" err="1"/>
              <a:t>tracker_server</a:t>
            </a:r>
            <a:r>
              <a:rPr lang="en-US" altLang="zh-CN" sz="2000" dirty="0"/>
              <a:t> </a:t>
            </a:r>
            <a:r>
              <a:rPr lang="zh-CN" altLang="en-US" sz="2000" dirty="0"/>
              <a:t>的列表 ，会主动连接 </a:t>
            </a:r>
            <a:r>
              <a:rPr lang="en-US" altLang="zh-CN" sz="2000" dirty="0" err="1"/>
              <a:t>tracker_server</a:t>
            </a:r>
            <a:endParaRPr lang="en-US" altLang="zh-CN" sz="2000" dirty="0"/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有多个 </a:t>
            </a:r>
            <a:r>
              <a:rPr lang="en-US" altLang="zh-CN" sz="2000" dirty="0"/>
              <a:t>tracker server </a:t>
            </a:r>
            <a:r>
              <a:rPr lang="zh-CN" altLang="en-US" sz="2000" dirty="0"/>
              <a:t>时，每个 </a:t>
            </a:r>
            <a:r>
              <a:rPr lang="en-US" altLang="zh-CN" sz="2000" dirty="0"/>
              <a:t>tracker server </a:t>
            </a:r>
            <a:r>
              <a:rPr lang="zh-CN" altLang="en-US" sz="2000" dirty="0"/>
              <a:t>写一行，这里设置了域名，免得以后</a:t>
            </a:r>
            <a:r>
              <a:rPr lang="en-US" altLang="zh-CN" sz="2000" dirty="0"/>
              <a:t>IP</a:t>
            </a:r>
            <a:r>
              <a:rPr lang="zh-CN" altLang="en-US" sz="2000" dirty="0"/>
              <a:t>变动</a:t>
            </a:r>
          </a:p>
          <a:p>
            <a:r>
              <a:rPr lang="en-US" altLang="zh-CN" sz="2000" dirty="0"/>
              <a:t>tracker_server=master.alex.com:22122</a:t>
            </a:r>
          </a:p>
          <a:p>
            <a:r>
              <a:rPr lang="en-US" altLang="zh-CN" sz="2000" dirty="0"/>
              <a:t># HTTP </a:t>
            </a:r>
            <a:r>
              <a:rPr lang="zh-CN" altLang="en-US" sz="2000" dirty="0"/>
              <a:t>服务端口，参考</a:t>
            </a:r>
            <a:r>
              <a:rPr lang="en-US" altLang="zh-CN" sz="2000" dirty="0"/>
              <a:t>tracker</a:t>
            </a:r>
            <a:r>
              <a:rPr lang="zh-CN" altLang="en-US" sz="2000" dirty="0"/>
              <a:t>配置中的</a:t>
            </a:r>
            <a:r>
              <a:rPr lang="en-US" altLang="zh-CN" sz="2000" dirty="0" err="1"/>
              <a:t>http.server_port</a:t>
            </a:r>
            <a:endParaRPr lang="en-US" altLang="zh-CN" sz="2000" dirty="0"/>
          </a:p>
          <a:p>
            <a:r>
              <a:rPr lang="en-US" altLang="zh-CN" sz="2000" dirty="0" err="1"/>
              <a:t>http.server_port</a:t>
            </a:r>
            <a:r>
              <a:rPr lang="en-US" altLang="zh-CN" sz="2000" dirty="0"/>
              <a:t>=80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0E1781-9FAC-4B24-9EDF-6AF83F619D54}"/>
              </a:ext>
            </a:extLst>
          </p:cNvPr>
          <p:cNvSpPr txBox="1"/>
          <p:nvPr/>
        </p:nvSpPr>
        <p:spPr>
          <a:xfrm>
            <a:off x="643812" y="1449953"/>
            <a:ext cx="105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zh-CN" altLang="en-US" dirty="0"/>
              <a:t>，复制 </a:t>
            </a:r>
            <a:r>
              <a:rPr lang="en-US" altLang="zh-CN" dirty="0" err="1"/>
              <a:t>FastDFS</a:t>
            </a:r>
            <a:r>
              <a:rPr lang="en-US" altLang="zh-CN" dirty="0"/>
              <a:t> </a:t>
            </a:r>
            <a:r>
              <a:rPr lang="zh-CN" altLang="en-US" dirty="0"/>
              <a:t>跟踪器样例配置文件</a:t>
            </a:r>
            <a:r>
              <a:rPr lang="en-US" altLang="zh-CN" dirty="0" err="1"/>
              <a:t>storage.conf.sample</a:t>
            </a:r>
            <a:r>
              <a:rPr lang="zh-CN" altLang="en-US" dirty="0"/>
              <a:t>，并重命名为 </a:t>
            </a:r>
            <a:r>
              <a:rPr lang="en-US" altLang="zh-CN" dirty="0" err="1"/>
              <a:t>storage.conf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1C46E2-F624-421A-931D-9B21E162BBA9}"/>
              </a:ext>
            </a:extLst>
          </p:cNvPr>
          <p:cNvSpPr txBox="1"/>
          <p:nvPr/>
        </p:nvSpPr>
        <p:spPr>
          <a:xfrm>
            <a:off x="674695" y="2945826"/>
            <a:ext cx="93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  <a:r>
              <a:rPr lang="en-US" altLang="zh-CN" dirty="0" err="1"/>
              <a:t>tracker.conf</a:t>
            </a:r>
            <a:r>
              <a:rPr lang="en-US" altLang="zh-CN" dirty="0"/>
              <a:t> </a:t>
            </a:r>
            <a:r>
              <a:rPr lang="zh-CN" altLang="en-US" dirty="0"/>
              <a:t>，修改以下内容，其它的默认即可</a:t>
            </a:r>
          </a:p>
        </p:txBody>
      </p:sp>
    </p:spTree>
    <p:extLst>
      <p:ext uri="{BB962C8B-B14F-4D97-AF65-F5344CB8AC3E}">
        <p14:creationId xmlns:p14="http://schemas.microsoft.com/office/powerpoint/2010/main" val="18599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608511-2D82-40E7-851E-0B9C96A01017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配置存储服务器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49AB3F-FD88-46EB-8312-E7FF0DCA2A4B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2679530-155A-4D0B-B252-F60A8DC4FEC5}"/>
              </a:ext>
            </a:extLst>
          </p:cNvPr>
          <p:cNvSpPr txBox="1"/>
          <p:nvPr/>
        </p:nvSpPr>
        <p:spPr>
          <a:xfrm>
            <a:off x="674695" y="1867323"/>
            <a:ext cx="1032609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-p 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/storage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-p 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/file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30B00F-FB1C-463E-9A39-1032759378E6}"/>
              </a:ext>
            </a:extLst>
          </p:cNvPr>
          <p:cNvSpPr txBox="1"/>
          <p:nvPr/>
        </p:nvSpPr>
        <p:spPr>
          <a:xfrm>
            <a:off x="643812" y="3641913"/>
            <a:ext cx="1035698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</a:t>
            </a:r>
            <a:r>
              <a:rPr lang="zh-CN" altLang="en-US" sz="2000" dirty="0"/>
              <a:t>添加</a:t>
            </a:r>
            <a:r>
              <a:rPr lang="en-US" altLang="zh-CN" sz="2000" dirty="0"/>
              <a:t>23000</a:t>
            </a:r>
            <a:r>
              <a:rPr lang="zh-CN" altLang="en-US" sz="2000" dirty="0"/>
              <a:t>端口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--zone=public --add-port=23000/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--permanent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更新防火墙规则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--reload</a:t>
            </a:r>
          </a:p>
          <a:p>
            <a:r>
              <a:rPr lang="en-US" altLang="zh-CN" sz="2000" dirty="0"/>
              <a:t># </a:t>
            </a:r>
            <a:r>
              <a:rPr lang="zh-CN" altLang="en-US" sz="2000" dirty="0"/>
              <a:t>查看所有打开的端口： 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firewall-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--zone=public --list-ports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B9CA82-8617-4F7D-8753-18204BD1123E}"/>
              </a:ext>
            </a:extLst>
          </p:cNvPr>
          <p:cNvSpPr txBox="1"/>
          <p:nvPr/>
        </p:nvSpPr>
        <p:spPr>
          <a:xfrm>
            <a:off x="643812" y="1449953"/>
            <a:ext cx="105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Storage</a:t>
            </a:r>
            <a:r>
              <a:rPr lang="zh-CN" altLang="en-US" dirty="0"/>
              <a:t>基础数据目录，对应</a:t>
            </a:r>
            <a:r>
              <a:rPr lang="en-US" altLang="zh-CN" dirty="0" err="1"/>
              <a:t>base_path</a:t>
            </a:r>
            <a:r>
              <a:rPr lang="zh-CN" altLang="en-US" dirty="0"/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0205D-5C82-430D-A4D6-C2B64CF466B8}"/>
              </a:ext>
            </a:extLst>
          </p:cNvPr>
          <p:cNvSpPr txBox="1"/>
          <p:nvPr/>
        </p:nvSpPr>
        <p:spPr>
          <a:xfrm>
            <a:off x="674695" y="2945826"/>
            <a:ext cx="93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防火墙中打开存储器端口（默认的 </a:t>
            </a:r>
            <a:r>
              <a:rPr lang="en-US" altLang="zh-CN" dirty="0"/>
              <a:t>23000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6707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517060-57C9-4D5F-AD35-78D8E306D87C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配置存储服务器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2DA3AD-E087-4899-90F4-79304A69F1E5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3CCF88-E594-4368-930E-4354852AB931}"/>
              </a:ext>
            </a:extLst>
          </p:cNvPr>
          <p:cNvSpPr txBox="1"/>
          <p:nvPr/>
        </p:nvSpPr>
        <p:spPr>
          <a:xfrm>
            <a:off x="1096126" y="1456878"/>
            <a:ext cx="998064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service </a:t>
            </a:r>
            <a:r>
              <a:rPr lang="en-US" altLang="zh-CN" sz="2000" dirty="0" err="1"/>
              <a:t>fdfs_storaged</a:t>
            </a:r>
            <a:r>
              <a:rPr lang="en-US" altLang="zh-CN" sz="2000" dirty="0"/>
              <a:t>  start</a:t>
            </a:r>
          </a:p>
          <a:p>
            <a:r>
              <a:rPr lang="zh-CN" altLang="en-US" sz="2000" dirty="0"/>
              <a:t>或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systemctl</a:t>
            </a:r>
            <a:r>
              <a:rPr lang="en-US" altLang="zh-CN" sz="2000" dirty="0"/>
              <a:t> start </a:t>
            </a:r>
            <a:r>
              <a:rPr lang="en-US" altLang="zh-CN" sz="2000" dirty="0" err="1"/>
              <a:t>fdfs_storaged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85EB5-4829-4396-AB59-926230BA27ED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Storage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5F15F-3023-4BC9-871F-FAD23F89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0" y="4425677"/>
            <a:ext cx="11499577" cy="9754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0ACEA2-079B-4F83-91BD-1ADA652FD482}"/>
              </a:ext>
            </a:extLst>
          </p:cNvPr>
          <p:cNvSpPr txBox="1"/>
          <p:nvPr/>
        </p:nvSpPr>
        <p:spPr>
          <a:xfrm>
            <a:off x="1048139" y="2986007"/>
            <a:ext cx="97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 </a:t>
            </a:r>
            <a:r>
              <a:rPr lang="en-US" altLang="zh-CN" dirty="0" err="1"/>
              <a:t>FastDFS</a:t>
            </a:r>
            <a:r>
              <a:rPr lang="en-US" altLang="zh-CN" dirty="0"/>
              <a:t> Storage </a:t>
            </a:r>
            <a:r>
              <a:rPr lang="zh-CN" altLang="en-US" dirty="0"/>
              <a:t>是否已成功启动 ，</a:t>
            </a:r>
            <a:r>
              <a:rPr lang="en-US" altLang="zh-CN" dirty="0"/>
              <a:t>23000 </a:t>
            </a:r>
            <a:r>
              <a:rPr lang="zh-CN" altLang="en-US" dirty="0"/>
              <a:t>端口正在被监听，则算是</a:t>
            </a:r>
            <a:r>
              <a:rPr lang="en-US" altLang="zh-CN" dirty="0"/>
              <a:t>Storage </a:t>
            </a:r>
            <a:r>
              <a:rPr lang="zh-CN" altLang="en-US" dirty="0"/>
              <a:t>服务安装成功。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6AEE6C-BDBA-4679-8EA3-C2E8D0810135}"/>
              </a:ext>
            </a:extLst>
          </p:cNvPr>
          <p:cNvSpPr txBox="1"/>
          <p:nvPr/>
        </p:nvSpPr>
        <p:spPr>
          <a:xfrm>
            <a:off x="1048139" y="3605371"/>
            <a:ext cx="99806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netstat -</a:t>
            </a:r>
            <a:r>
              <a:rPr lang="en-US" altLang="zh-CN" sz="2000" dirty="0" err="1"/>
              <a:t>unltp|grep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fdfs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904D94-B92D-406E-8B6A-FFF3CE9E4D65}"/>
              </a:ext>
            </a:extLst>
          </p:cNvPr>
          <p:cNvSpPr/>
          <p:nvPr/>
        </p:nvSpPr>
        <p:spPr>
          <a:xfrm>
            <a:off x="313691" y="742067"/>
            <a:ext cx="7220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4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CADA95-35D2-4825-899E-5B80BFFA1AE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60106" y="566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FastDFS</a:t>
            </a:r>
            <a:r>
              <a:rPr lang="zh-CN" altLang="en-US" dirty="0"/>
              <a:t>官方说明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CAF37-BBA3-4D9E-BB6B-DFC808C6C3A1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F96F4F-A9A2-4243-8A74-A3E72E8A4F93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D9F6E1E-ACD7-4137-A590-874EA2F7F7E7}"/>
              </a:ext>
            </a:extLst>
          </p:cNvPr>
          <p:cNvSpPr txBox="1"/>
          <p:nvPr/>
        </p:nvSpPr>
        <p:spPr>
          <a:xfrm>
            <a:off x="805320" y="1539163"/>
            <a:ext cx="1056225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en-US" altLang="zh-CN" sz="2400" dirty="0" err="1"/>
              <a:t>FastDFS</a:t>
            </a:r>
            <a:r>
              <a:rPr lang="en-US" altLang="zh-CN" sz="2400" dirty="0"/>
              <a:t> is an open source high performance distributed file system (DFS). It's major functions include: file storing, file syncing and file accessing, and design for high capacity and load balance.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EE5BD0-63C7-4FA6-B119-92DBD03B1BDB}"/>
              </a:ext>
            </a:extLst>
          </p:cNvPr>
          <p:cNvSpPr txBox="1"/>
          <p:nvPr/>
        </p:nvSpPr>
        <p:spPr>
          <a:xfrm>
            <a:off x="805317" y="3026274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译文：</a:t>
            </a:r>
            <a:r>
              <a:rPr lang="en-US" altLang="zh-CN" sz="2400" dirty="0" err="1"/>
              <a:t>FastDFS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是一个开源的高性能分布式文件系统（</a:t>
            </a:r>
            <a:r>
              <a:rPr lang="en-US" altLang="zh-CN" sz="2400" dirty="0"/>
              <a:t>DFS</a:t>
            </a:r>
            <a:r>
              <a:rPr lang="zh-CN" altLang="en-US" sz="2400" dirty="0"/>
              <a:t>）。 它的主要功能包括：文件存储，文件同步和文件访问，以及高容量和负载平衡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BAFB6-5240-4D19-9BFD-678263D19319}"/>
              </a:ext>
            </a:extLst>
          </p:cNvPr>
          <p:cNvSpPr txBox="1"/>
          <p:nvPr/>
        </p:nvSpPr>
        <p:spPr>
          <a:xfrm>
            <a:off x="805318" y="6029632"/>
            <a:ext cx="775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代码地址：</a:t>
            </a:r>
            <a:r>
              <a:rPr lang="en-US" altLang="zh-CN" sz="2400" dirty="0"/>
              <a:t>https://github.com/happyfish100/fastdfs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75013-0F4E-4531-978B-53759751484A}"/>
              </a:ext>
            </a:extLst>
          </p:cNvPr>
          <p:cNvSpPr txBox="1"/>
          <p:nvPr/>
        </p:nvSpPr>
        <p:spPr>
          <a:xfrm>
            <a:off x="805318" y="4111338"/>
            <a:ext cx="10562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FastDFS</a:t>
            </a:r>
            <a:r>
              <a:rPr lang="zh-CN" altLang="en-US" sz="2400" dirty="0"/>
              <a:t>是为互联网应用量身定做的分布式文件系统，充分考虑了冗余备份、负载均衡、线性扩容等机制，并注重高可用、高性能等指标。和现有的类</a:t>
            </a:r>
            <a:r>
              <a:rPr lang="en-US" altLang="zh-CN" sz="2400" dirty="0"/>
              <a:t>Google FS</a:t>
            </a:r>
            <a:r>
              <a:rPr lang="zh-CN" altLang="en-US" sz="2400" dirty="0"/>
              <a:t>分布式文件系统相比，</a:t>
            </a:r>
            <a:r>
              <a:rPr lang="en-US" altLang="zh-CN" sz="2400" dirty="0" err="1"/>
              <a:t>FastDFS</a:t>
            </a:r>
            <a:r>
              <a:rPr lang="zh-CN" altLang="en-US" sz="2400" dirty="0"/>
              <a:t>的架构和设计理念有其独到之处，主要体现在轻量级、分组方式和对等结构三个方面。</a:t>
            </a:r>
          </a:p>
        </p:txBody>
      </p:sp>
    </p:spTree>
    <p:extLst>
      <p:ext uri="{BB962C8B-B14F-4D97-AF65-F5344CB8AC3E}">
        <p14:creationId xmlns:p14="http://schemas.microsoft.com/office/powerpoint/2010/main" val="109281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A1E4EE-39B6-4D3B-BF0F-5A71601C54EF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配置存储服务器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3AA73B-A45C-45A3-8E64-3D0A9546BD9F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DB3732-592D-49FA-A88F-76BC7B843FB7}"/>
              </a:ext>
            </a:extLst>
          </p:cNvPr>
          <p:cNvSpPr txBox="1"/>
          <p:nvPr/>
        </p:nvSpPr>
        <p:spPr>
          <a:xfrm>
            <a:off x="1096126" y="1456878"/>
            <a:ext cx="9980645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systemctl</a:t>
            </a:r>
            <a:r>
              <a:rPr lang="en-US" altLang="zh-CN" sz="2000" dirty="0"/>
              <a:t> enable </a:t>
            </a:r>
            <a:r>
              <a:rPr lang="en-US" altLang="zh-CN" sz="2000" dirty="0" err="1"/>
              <a:t>fdfs_storaged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fdfs_storaged.service</a:t>
            </a:r>
            <a:r>
              <a:rPr lang="en-US" altLang="zh-CN" sz="2000" dirty="0"/>
              <a:t> is not a native service, redirecting to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Executing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chkconfig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fdfs_storaged</a:t>
            </a:r>
            <a:r>
              <a:rPr lang="en-US" altLang="zh-CN" sz="2000" dirty="0"/>
              <a:t> on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5FD87-4DFE-41DB-A48B-A6798B07C866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Storage </a:t>
            </a:r>
            <a:r>
              <a:rPr lang="zh-CN" altLang="en-US" dirty="0"/>
              <a:t>开机启动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72676-821B-4193-BD30-021DEF432B7D}"/>
              </a:ext>
            </a:extLst>
          </p:cNvPr>
          <p:cNvSpPr txBox="1"/>
          <p:nvPr/>
        </p:nvSpPr>
        <p:spPr>
          <a:xfrm>
            <a:off x="1048139" y="2986007"/>
            <a:ext cx="97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Storage</a:t>
            </a:r>
            <a:r>
              <a:rPr lang="zh-CN" altLang="en-US" dirty="0"/>
              <a:t>和</a:t>
            </a:r>
            <a:r>
              <a:rPr lang="en-US" altLang="zh-CN" dirty="0"/>
              <a:t>Tracker</a:t>
            </a:r>
            <a:r>
              <a:rPr lang="zh-CN" altLang="en-US" dirty="0"/>
              <a:t>是否在通信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C68B16-C152-4391-90AE-16FB4F9B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890248"/>
            <a:ext cx="1178916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465174C-2FC3-4D00-B44B-05886D432B56}"/>
              </a:ext>
            </a:extLst>
          </p:cNvPr>
          <p:cNvSpPr txBox="1"/>
          <p:nvPr/>
        </p:nvSpPr>
        <p:spPr>
          <a:xfrm>
            <a:off x="222250" y="137160"/>
            <a:ext cx="445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配置存储服务器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CA24F0-257A-4969-8969-BDC26B758F85}"/>
              </a:ext>
            </a:extLst>
          </p:cNvPr>
          <p:cNvSpPr txBox="1"/>
          <p:nvPr/>
        </p:nvSpPr>
        <p:spPr>
          <a:xfrm>
            <a:off x="793101" y="1096010"/>
            <a:ext cx="1023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 </a:t>
            </a:r>
            <a:r>
              <a:rPr lang="en-US" altLang="zh-CN" dirty="0"/>
              <a:t>Tracker</a:t>
            </a:r>
            <a:r>
              <a:rPr lang="zh-CN" altLang="en-US" dirty="0"/>
              <a:t>，</a:t>
            </a:r>
            <a:r>
              <a:rPr lang="en-US" altLang="zh-CN" dirty="0"/>
              <a:t>Storage </a:t>
            </a:r>
            <a:r>
              <a:rPr lang="zh-CN" altLang="en-US" dirty="0"/>
              <a:t>启动成功后，在</a:t>
            </a:r>
            <a:r>
              <a:rPr lang="en-US" altLang="zh-CN" dirty="0" err="1"/>
              <a:t>base_path</a:t>
            </a:r>
            <a:r>
              <a:rPr lang="en-US" altLang="zh-CN" dirty="0"/>
              <a:t> </a:t>
            </a:r>
            <a:r>
              <a:rPr lang="zh-CN" altLang="en-US" dirty="0"/>
              <a:t>下创建了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logs</a:t>
            </a:r>
            <a:r>
              <a:rPr lang="zh-CN" altLang="en-US" dirty="0"/>
              <a:t>目录，记录着 </a:t>
            </a:r>
            <a:r>
              <a:rPr lang="en-US" altLang="zh-CN" dirty="0"/>
              <a:t>Storage Server </a:t>
            </a:r>
            <a:r>
              <a:rPr lang="zh-CN" altLang="en-US" dirty="0"/>
              <a:t>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store_path0 </a:t>
            </a:r>
            <a:r>
              <a:rPr lang="zh-CN" altLang="en-US" dirty="0"/>
              <a:t>目录下，创建了</a:t>
            </a:r>
            <a:r>
              <a:rPr lang="en-US" altLang="zh-CN" dirty="0"/>
              <a:t>N*N</a:t>
            </a:r>
            <a:r>
              <a:rPr lang="zh-CN" altLang="en-US" dirty="0"/>
              <a:t>个子目录：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A8723A-CA21-4599-BA2E-D81EF6C8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3330874"/>
            <a:ext cx="11895851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上传文件测试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272459-6633-4CA1-AD77-DBF9459185AA}"/>
              </a:ext>
            </a:extLst>
          </p:cNvPr>
          <p:cNvSpPr txBox="1"/>
          <p:nvPr/>
        </p:nvSpPr>
        <p:spPr>
          <a:xfrm>
            <a:off x="1096126" y="1456878"/>
            <a:ext cx="998064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cd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endParaRPr lang="en-US" altLang="zh-CN" sz="2000" dirty="0"/>
          </a:p>
          <a:p>
            <a:r>
              <a:rPr lang="en-US" altLang="zh-CN" sz="2000" dirty="0"/>
              <a:t>cp </a:t>
            </a:r>
            <a:r>
              <a:rPr lang="en-US" altLang="zh-CN" sz="2000" dirty="0" err="1"/>
              <a:t>client.conf.sample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client.conf</a:t>
            </a:r>
            <a:endParaRPr lang="en-US" altLang="zh-CN" sz="2000" dirty="0"/>
          </a:p>
          <a:p>
            <a:r>
              <a:rPr lang="en-US" altLang="zh-CN" sz="2000" dirty="0"/>
              <a:t>vim </a:t>
            </a:r>
            <a:r>
              <a:rPr lang="en-US" altLang="zh-CN" sz="2000" dirty="0" err="1"/>
              <a:t>client.conf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3B8D5-C3B5-4419-BBAC-1675C906E29D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 </a:t>
            </a:r>
            <a:r>
              <a:rPr lang="en-US" altLang="zh-CN" dirty="0"/>
              <a:t>Tracker </a:t>
            </a:r>
            <a:r>
              <a:rPr lang="zh-CN" altLang="en-US" dirty="0"/>
              <a:t>服务器中的客户端配置文件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251D04-FC62-4114-915F-E8B13EE8CECE}"/>
              </a:ext>
            </a:extLst>
          </p:cNvPr>
          <p:cNvSpPr txBox="1"/>
          <p:nvPr/>
        </p:nvSpPr>
        <p:spPr>
          <a:xfrm>
            <a:off x="1105676" y="3004338"/>
            <a:ext cx="9980645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Client </a:t>
            </a:r>
            <a:r>
              <a:rPr lang="zh-CN" altLang="en-US" sz="2000" dirty="0"/>
              <a:t>的数据和日志目录</a:t>
            </a:r>
          </a:p>
          <a:p>
            <a:r>
              <a:rPr lang="en-US" altLang="zh-CN" sz="2000" dirty="0" err="1"/>
              <a:t>base_path</a:t>
            </a:r>
            <a:r>
              <a:rPr lang="en-US" altLang="zh-CN" sz="2000" dirty="0"/>
              <a:t>=/data/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/client</a:t>
            </a:r>
          </a:p>
          <a:p>
            <a:endParaRPr lang="en-US" altLang="zh-CN" sz="2000" dirty="0"/>
          </a:p>
          <a:p>
            <a:r>
              <a:rPr lang="en-US" altLang="zh-CN" sz="2000" dirty="0"/>
              <a:t># Tracker</a:t>
            </a:r>
            <a:r>
              <a:rPr lang="zh-CN" altLang="en-US" sz="2000" dirty="0"/>
              <a:t>端口</a:t>
            </a:r>
          </a:p>
          <a:p>
            <a:r>
              <a:rPr lang="en-US" altLang="zh-CN" sz="2000" dirty="0"/>
              <a:t>tracker_server=master.alex.com:22122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51F10-0E18-4264-B957-03E43D75303C}"/>
              </a:ext>
            </a:extLst>
          </p:cNvPr>
          <p:cNvSpPr txBox="1"/>
          <p:nvPr/>
        </p:nvSpPr>
        <p:spPr>
          <a:xfrm>
            <a:off x="1105677" y="5167352"/>
            <a:ext cx="998064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</a:t>
            </a:r>
            <a:r>
              <a:rPr lang="en-US" altLang="zh-CN" sz="2000" dirty="0" err="1"/>
              <a:t>zjy@master</a:t>
            </a:r>
            <a:r>
              <a:rPr lang="en-US" altLang="zh-CN" sz="2000" dirty="0"/>
              <a:t> client]$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fdfs_upload_file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fdfs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client.conf</a:t>
            </a:r>
            <a:r>
              <a:rPr lang="en-US" altLang="zh-CN" sz="2000" dirty="0"/>
              <a:t> fast.jpeg</a:t>
            </a:r>
          </a:p>
          <a:p>
            <a:r>
              <a:rPr lang="en-US" altLang="zh-CN" sz="2000" dirty="0"/>
              <a:t>group1/M00/00/00/wKgz6lnduTeAMdrcAAEoRmXZPp870.jpeg</a:t>
            </a:r>
          </a:p>
          <a:p>
            <a:endParaRPr lang="en-US" altLang="zh-CN" sz="2000" dirty="0"/>
          </a:p>
          <a:p>
            <a:r>
              <a:rPr lang="en-US" altLang="zh-CN" sz="2000" dirty="0"/>
              <a:t>[group1/M00/00/00/rBYuKFuqWd6ALVhxAAWoc4Ciebo466.png]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3BD32-632C-43B9-AD9F-FA033FBCE2F7}"/>
              </a:ext>
            </a:extLst>
          </p:cNvPr>
          <p:cNvSpPr txBox="1"/>
          <p:nvPr/>
        </p:nvSpPr>
        <p:spPr>
          <a:xfrm>
            <a:off x="1048139" y="2546232"/>
            <a:ext cx="46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修改如下配置即可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E00B4E-4B24-45B7-BA5A-08332EF4EA4E}"/>
              </a:ext>
            </a:extLst>
          </p:cNvPr>
          <p:cNvSpPr txBox="1"/>
          <p:nvPr/>
        </p:nvSpPr>
        <p:spPr>
          <a:xfrm>
            <a:off x="1096126" y="4716787"/>
            <a:ext cx="46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内部执行如下命令上传</a:t>
            </a:r>
            <a:r>
              <a:rPr lang="en-US" altLang="zh-CN" dirty="0"/>
              <a:t>a.jpeg </a:t>
            </a: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19257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上传结果验证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FF4B0F-121B-4BF6-ADC8-616E7A6A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92" y="2909756"/>
            <a:ext cx="8196552" cy="15316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D8BC60-90F7-45E0-A3C6-550F00EBB367}"/>
              </a:ext>
            </a:extLst>
          </p:cNvPr>
          <p:cNvSpPr txBox="1"/>
          <p:nvPr/>
        </p:nvSpPr>
        <p:spPr>
          <a:xfrm>
            <a:off x="1175658" y="1585569"/>
            <a:ext cx="876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返回的文件</a:t>
            </a:r>
            <a:r>
              <a:rPr lang="en-US" altLang="zh-CN" sz="2400" dirty="0"/>
              <a:t>ID</a:t>
            </a:r>
            <a:r>
              <a:rPr lang="zh-CN" altLang="en-US" sz="2400" dirty="0"/>
              <a:t>由</a:t>
            </a:r>
            <a:r>
              <a:rPr lang="en-US" altLang="zh-CN" sz="2400" dirty="0"/>
              <a:t>group</a:t>
            </a:r>
            <a:r>
              <a:rPr lang="zh-CN" altLang="en-US" sz="2400" dirty="0"/>
              <a:t>、存储目录、两级子目录、</a:t>
            </a:r>
            <a:r>
              <a:rPr lang="en-US" altLang="zh-CN" sz="2400" dirty="0" err="1"/>
              <a:t>fileid</a:t>
            </a:r>
            <a:r>
              <a:rPr lang="zh-CN" altLang="en-US" sz="2400" dirty="0"/>
              <a:t>、文件后缀名（由客户端指定，主要用于区分文件类型）拼接而成</a:t>
            </a:r>
          </a:p>
        </p:txBody>
      </p:sp>
    </p:spTree>
    <p:extLst>
      <p:ext uri="{BB962C8B-B14F-4D97-AF65-F5344CB8AC3E}">
        <p14:creationId xmlns:p14="http://schemas.microsoft.com/office/powerpoint/2010/main" val="392498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587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-module</a:t>
            </a:r>
            <a:endParaRPr kumimoji="1"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4F18101-A415-4D59-91C1-224337060963}"/>
              </a:ext>
            </a:extLst>
          </p:cNvPr>
          <p:cNvSpPr txBox="1"/>
          <p:nvPr/>
        </p:nvSpPr>
        <p:spPr>
          <a:xfrm>
            <a:off x="1096126" y="1456878"/>
            <a:ext cx="998064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参考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介绍的手册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94AFA-04C5-460F-8F25-4F1C5386873D}"/>
              </a:ext>
            </a:extLst>
          </p:cNvPr>
          <p:cNvSpPr txBox="1"/>
          <p:nvPr/>
        </p:nvSpPr>
        <p:spPr>
          <a:xfrm>
            <a:off x="1048139" y="94345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安装配置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126D25-0D13-4003-BEF3-7F5C966C3A3B}"/>
              </a:ext>
            </a:extLst>
          </p:cNvPr>
          <p:cNvSpPr txBox="1"/>
          <p:nvPr/>
        </p:nvSpPr>
        <p:spPr>
          <a:xfrm>
            <a:off x="1048139" y="2550829"/>
            <a:ext cx="9980645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location /group1/M00 {           </a:t>
            </a:r>
          </a:p>
          <a:p>
            <a:r>
              <a:rPr lang="en-US" altLang="zh-CN" sz="2000" dirty="0"/>
              <a:t>  alias /data/</a:t>
            </a:r>
            <a:r>
              <a:rPr lang="en-US" altLang="zh-CN" sz="2000" dirty="0" err="1"/>
              <a:t>fastdfs</a:t>
            </a:r>
            <a:r>
              <a:rPr lang="en-US" altLang="zh-CN" sz="2000" dirty="0"/>
              <a:t>/file/data; </a:t>
            </a:r>
          </a:p>
          <a:p>
            <a:r>
              <a:rPr lang="en-US" altLang="zh-CN" sz="2000" dirty="0"/>
              <a:t>} </a:t>
            </a:r>
          </a:p>
          <a:p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systemctl</a:t>
            </a:r>
            <a:r>
              <a:rPr lang="en-US" altLang="zh-CN" sz="2000" dirty="0"/>
              <a:t> reload </a:t>
            </a:r>
            <a:r>
              <a:rPr lang="en-US" altLang="zh-CN" sz="2000" dirty="0" err="1"/>
              <a:t>nginx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5392D-3BBF-4C9A-BA73-C3347EB3A2DA}"/>
              </a:ext>
            </a:extLst>
          </p:cNvPr>
          <p:cNvSpPr txBox="1"/>
          <p:nvPr/>
        </p:nvSpPr>
        <p:spPr>
          <a:xfrm>
            <a:off x="1048139" y="5078013"/>
            <a:ext cx="998064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http://master.alex.com/group1/M00/00/00/rBYuKFuqWd6ALVhxAAWoc4Ciebo466.png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F4144F-BFF3-4FED-A445-D28B92F3D30D}"/>
              </a:ext>
            </a:extLst>
          </p:cNvPr>
          <p:cNvSpPr txBox="1"/>
          <p:nvPr/>
        </p:nvSpPr>
        <p:spPr>
          <a:xfrm>
            <a:off x="1048139" y="1996678"/>
            <a:ext cx="46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nginx.conf</a:t>
            </a:r>
            <a:r>
              <a:rPr lang="zh-CN" altLang="en-US" dirty="0"/>
              <a:t>如下配置即可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8F8492-D204-4C45-8192-3E81FB5F32A6}"/>
              </a:ext>
            </a:extLst>
          </p:cNvPr>
          <p:cNvSpPr txBox="1"/>
          <p:nvPr/>
        </p:nvSpPr>
        <p:spPr>
          <a:xfrm>
            <a:off x="1048139" y="4411442"/>
            <a:ext cx="46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在浏览器访问之前上传的图片、成功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22A0C0-5D69-46DC-BE1B-FB3DD2F568FC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F4EC78-B2D0-430B-931A-E40837BF1C5F}"/>
              </a:ext>
            </a:extLst>
          </p:cNvPr>
          <p:cNvSpPr/>
          <p:nvPr/>
        </p:nvSpPr>
        <p:spPr>
          <a:xfrm>
            <a:off x="680695" y="1952100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E0BC5-8B6A-437C-903A-ADAF4D7D01AC}"/>
              </a:ext>
            </a:extLst>
          </p:cNvPr>
          <p:cNvSpPr/>
          <p:nvPr/>
        </p:nvSpPr>
        <p:spPr>
          <a:xfrm>
            <a:off x="680695" y="4384561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CD841F-199A-4A6A-A625-BC20A5B0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" y="2505700"/>
            <a:ext cx="1073751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45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D65C7DC-CE55-48E3-A14F-25414E3BD320}"/>
              </a:ext>
            </a:extLst>
          </p:cNvPr>
          <p:cNvSpPr txBox="1"/>
          <p:nvPr/>
        </p:nvSpPr>
        <p:spPr>
          <a:xfrm>
            <a:off x="3315477" y="836881"/>
            <a:ext cx="504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-module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模块说明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836B6A-2AA5-4F9B-881A-F3121315ED96}"/>
              </a:ext>
            </a:extLst>
          </p:cNvPr>
          <p:cNvSpPr txBox="1"/>
          <p:nvPr/>
        </p:nvSpPr>
        <p:spPr>
          <a:xfrm>
            <a:off x="864417" y="1735494"/>
            <a:ext cx="10434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通过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服务器，将文件放在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服务器存储， 但是同组存储服务器之间需要进行文件复制， 有同步延迟的问题。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假设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服务器将文件上传到了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192.168.51.128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，上传成功后文件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已经返回给客户端。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　此时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存储集群机制会将这个文件同步到同组存储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192.168.51.129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，在文件还没有复制完成的情况下，客户端如果用这个文件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192.168.51.129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上取文件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就会出现文件无法访问的错误。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　而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-module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可以重定向文件链接到源服务器取文件，避免客户端由于复制延迟导致的文件无法访问错误。</a:t>
            </a:r>
          </a:p>
        </p:txBody>
      </p:sp>
    </p:spTree>
    <p:extLst>
      <p:ext uri="{BB962C8B-B14F-4D97-AF65-F5344CB8AC3E}">
        <p14:creationId xmlns:p14="http://schemas.microsoft.com/office/powerpoint/2010/main" val="38589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FAF31A-D7B6-4D44-AD1C-2116472AF2FF}"/>
              </a:ext>
            </a:extLst>
          </p:cNvPr>
          <p:cNvSpPr txBox="1"/>
          <p:nvPr/>
        </p:nvSpPr>
        <p:spPr>
          <a:xfrm>
            <a:off x="222250" y="137160"/>
            <a:ext cx="45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4C4A89-0819-4B19-A526-9713A93F642C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2239942-FAA3-43AE-BFB4-62F587C8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88" y="728371"/>
            <a:ext cx="10147585" cy="59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7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BBEEF8-F9DF-42CC-A0A8-B7615EB0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58" y="597535"/>
            <a:ext cx="4476750" cy="62030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FAF31A-D7B6-4D44-AD1C-2116472AF2FF}"/>
              </a:ext>
            </a:extLst>
          </p:cNvPr>
          <p:cNvSpPr txBox="1"/>
          <p:nvPr/>
        </p:nvSpPr>
        <p:spPr>
          <a:xfrm>
            <a:off x="222250" y="137160"/>
            <a:ext cx="45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4C4A89-0819-4B19-A526-9713A93F642C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3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8884156-BBBF-498D-B529-023483D9526D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465627-FB5E-4957-8AC7-9526445C6B2A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fastdfs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-module</a:t>
            </a:r>
            <a:r>
              <a:rPr lang="zh-CN" altLang="en-US" dirty="0"/>
              <a:t>、解压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5E9696-1644-4A18-A2F4-7D1F562EA291}"/>
              </a:ext>
            </a:extLst>
          </p:cNvPr>
          <p:cNvSpPr txBox="1"/>
          <p:nvPr/>
        </p:nvSpPr>
        <p:spPr>
          <a:xfrm>
            <a:off x="755781" y="1474237"/>
            <a:ext cx="10515600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这里为啥这么长一串呢，因为最新版的</a:t>
            </a:r>
            <a:r>
              <a:rPr lang="en-US" altLang="zh-CN" dirty="0"/>
              <a:t>master</a:t>
            </a:r>
            <a:r>
              <a:rPr lang="zh-CN" altLang="en-US" dirty="0"/>
              <a:t>与当前</a:t>
            </a:r>
            <a:r>
              <a:rPr lang="en-US" altLang="zh-CN" dirty="0" err="1"/>
              <a:t>nginx</a:t>
            </a:r>
            <a:r>
              <a:rPr lang="zh-CN" altLang="en-US" dirty="0"/>
              <a:t>有些版本问题。</a:t>
            </a:r>
            <a:endParaRPr lang="da-DK" altLang="zh-CN" dirty="0"/>
          </a:p>
          <a:p>
            <a:r>
              <a:rPr lang="da-DK" altLang="zh-CN" dirty="0"/>
              <a:t># wget </a:t>
            </a:r>
            <a:r>
              <a:rPr lang="da-DK" altLang="zh-CN" dirty="0">
                <a:hlinkClick r:id="rId2"/>
              </a:rPr>
              <a:t>https://github.com/happyfish100/fastdfs-nginx-module/archive/5e5f3566bbfa57418b5506aaefbe107a42c9fcb1.tar.gz</a:t>
            </a:r>
            <a:endParaRPr lang="da-DK" altLang="zh-CN" dirty="0"/>
          </a:p>
          <a:p>
            <a:endParaRPr lang="da-DK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解压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tar </a:t>
            </a:r>
            <a:r>
              <a:rPr lang="en-US" altLang="zh-CN" dirty="0" err="1"/>
              <a:t>zxvf</a:t>
            </a:r>
            <a:r>
              <a:rPr lang="en-US" altLang="zh-CN" dirty="0"/>
              <a:t> 5e5f3566bbfa57418b5506aaefbe107a42c9fcb1.tar.gz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重命名</a:t>
            </a:r>
          </a:p>
          <a:p>
            <a:r>
              <a:rPr lang="en-US" altLang="zh-CN" dirty="0"/>
              <a:t># mv fastdfs-nginx-module-5e5f3566bbfa57418b5506aaefbe107a42c9fcb1  </a:t>
            </a:r>
            <a:r>
              <a:rPr lang="en-US" altLang="zh-CN" dirty="0" err="1"/>
              <a:t>fastdfs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-module-master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6BD57-8530-418F-A5EB-99D250EC1B80}"/>
              </a:ext>
            </a:extLst>
          </p:cNvPr>
          <p:cNvSpPr/>
          <p:nvPr/>
        </p:nvSpPr>
        <p:spPr>
          <a:xfrm>
            <a:off x="680695" y="44950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40B79B-E7C9-4043-82B3-B4EF8A0D43C1}"/>
              </a:ext>
            </a:extLst>
          </p:cNvPr>
          <p:cNvSpPr txBox="1"/>
          <p:nvPr/>
        </p:nvSpPr>
        <p:spPr>
          <a:xfrm>
            <a:off x="964164" y="45301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776D9-E33A-4806-9BE7-52C381816FBA}"/>
              </a:ext>
            </a:extLst>
          </p:cNvPr>
          <p:cNvSpPr txBox="1"/>
          <p:nvPr/>
        </p:nvSpPr>
        <p:spPr>
          <a:xfrm>
            <a:off x="755781" y="5001131"/>
            <a:ext cx="105156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先停掉</a:t>
            </a:r>
            <a:r>
              <a:rPr lang="en-US" altLang="zh-CN" dirty="0" err="1"/>
              <a:t>nginx</a:t>
            </a:r>
            <a:r>
              <a:rPr lang="zh-CN" altLang="en-US" dirty="0"/>
              <a:t>服务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进入解压包目录</a:t>
            </a:r>
          </a:p>
          <a:p>
            <a:r>
              <a:rPr lang="en-US" altLang="zh-CN" dirty="0"/>
              <a:t># cd nginx-1.15.2/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8C0537-6511-4AA5-B3F4-6638EE9BC7E1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316847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6EFD453-3E9E-4273-993B-1F9F81D32E31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A0424B-F9C5-4A6C-8678-0542F6F84FF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5DFC6D-3A00-445A-BECF-F40E135AE9B3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D5EF55-95BC-4F04-B6E1-CFF2C32EAF2C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246FB-DFCA-4C15-B0C4-C5F98FD0A543}"/>
              </a:ext>
            </a:extLst>
          </p:cNvPr>
          <p:cNvSpPr txBox="1"/>
          <p:nvPr/>
        </p:nvSpPr>
        <p:spPr>
          <a:xfrm>
            <a:off x="755781" y="1520890"/>
            <a:ext cx="1051560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添加模块</a:t>
            </a:r>
          </a:p>
          <a:p>
            <a:r>
              <a:rPr lang="en-US" altLang="zh-CN" dirty="0"/>
              <a:t># ./configure </a:t>
            </a:r>
          </a:p>
          <a:p>
            <a:r>
              <a:rPr lang="en-US" altLang="zh-CN" dirty="0"/>
              <a:t>--prefix=/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sbin</a:t>
            </a:r>
            <a:r>
              <a:rPr lang="en-US" altLang="zh-CN" dirty="0"/>
              <a:t>-path=/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--modules-path=/</a:t>
            </a:r>
            <a:r>
              <a:rPr lang="en-US" altLang="zh-CN" dirty="0" err="1"/>
              <a:t>usr</a:t>
            </a:r>
            <a:r>
              <a:rPr lang="en-US" altLang="zh-CN" dirty="0"/>
              <a:t>/lib64/</a:t>
            </a:r>
            <a:r>
              <a:rPr lang="en-US" altLang="zh-CN" dirty="0" err="1"/>
              <a:t>nginx</a:t>
            </a:r>
            <a:r>
              <a:rPr lang="en-US" altLang="zh-CN" dirty="0"/>
              <a:t>/modules </a:t>
            </a:r>
          </a:p>
          <a:p>
            <a:r>
              <a:rPr lang="en-US" altLang="zh-CN" dirty="0"/>
              <a:t>--conf-path=/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--error-log-path=/var/log/</a:t>
            </a:r>
            <a:r>
              <a:rPr lang="en-US" altLang="zh-CN" dirty="0" err="1"/>
              <a:t>nginx</a:t>
            </a:r>
            <a:r>
              <a:rPr lang="en-US" altLang="zh-CN" dirty="0"/>
              <a:t>/error.log </a:t>
            </a:r>
          </a:p>
          <a:p>
            <a:r>
              <a:rPr lang="en-US" altLang="zh-CN" dirty="0"/>
              <a:t>--http-log-path=/var/log/</a:t>
            </a:r>
            <a:r>
              <a:rPr lang="en-US" altLang="zh-CN" dirty="0" err="1"/>
              <a:t>nginx</a:t>
            </a:r>
            <a:r>
              <a:rPr lang="en-US" altLang="zh-CN" dirty="0"/>
              <a:t>/access.log 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pid</a:t>
            </a:r>
            <a:r>
              <a:rPr lang="en-US" altLang="zh-CN" dirty="0"/>
              <a:t>-path=/var/run/</a:t>
            </a:r>
            <a:r>
              <a:rPr lang="en-US" altLang="zh-CN" dirty="0" err="1"/>
              <a:t>nginx.pid</a:t>
            </a:r>
            <a:r>
              <a:rPr lang="en-US" altLang="zh-CN" dirty="0"/>
              <a:t> --user=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--group=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compat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--with-file-</a:t>
            </a:r>
            <a:r>
              <a:rPr lang="en-US" altLang="zh-CN" dirty="0" err="1"/>
              <a:t>aio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--with-threads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http_stub_status_module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http_realip_module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http_ssl_module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--with-</a:t>
            </a:r>
            <a:r>
              <a:rPr lang="en-US" altLang="zh-CN" dirty="0" err="1"/>
              <a:t>http_gzip_static_module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--add-module=../</a:t>
            </a:r>
            <a:r>
              <a:rPr lang="en-US" altLang="zh-CN" b="1" dirty="0" err="1">
                <a:solidFill>
                  <a:srgbClr val="FF0000"/>
                </a:solidFill>
              </a:rPr>
              <a:t>fastdfs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nginx</a:t>
            </a:r>
            <a:r>
              <a:rPr lang="en-US" altLang="zh-CN" b="1" dirty="0">
                <a:solidFill>
                  <a:srgbClr val="FF0000"/>
                </a:solidFill>
              </a:rPr>
              <a:t>-module/</a:t>
            </a:r>
            <a:r>
              <a:rPr lang="en-US" altLang="zh-CN" b="1" dirty="0" err="1">
                <a:solidFill>
                  <a:srgbClr val="FF0000"/>
                </a:solidFill>
              </a:rPr>
              <a:t>src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3092F2-3B50-43A7-8005-6FF17ECDD79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09176" y="1630959"/>
            <a:ext cx="8229600" cy="475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dirty="0" err="1"/>
              <a:t>FastDFS</a:t>
            </a:r>
            <a:r>
              <a:rPr lang="zh-CN" altLang="en-US" sz="2400" dirty="0"/>
              <a:t>是一个轻量级的开源分布式文件系统</a:t>
            </a:r>
          </a:p>
          <a:p>
            <a:pPr eaLnBrk="1" hangingPunct="1"/>
            <a:r>
              <a:rPr lang="zh-CN" altLang="en-US" sz="2400" dirty="0"/>
              <a:t>主要解决了大容量的文件存储和高并发访问的问题，文件存取时实现了负载均衡</a:t>
            </a:r>
          </a:p>
          <a:p>
            <a:pPr eaLnBrk="1" hangingPunct="1"/>
            <a:r>
              <a:rPr lang="zh-CN" altLang="en-US" sz="2400" dirty="0"/>
              <a:t>实现了软件方式的</a:t>
            </a:r>
            <a:r>
              <a:rPr lang="en-US" altLang="zh-CN" sz="2400" dirty="0"/>
              <a:t>RAID</a:t>
            </a:r>
            <a:r>
              <a:rPr lang="zh-CN" altLang="en-US" sz="2400" dirty="0"/>
              <a:t>，可以使用廉价的硬盘进行存储</a:t>
            </a:r>
          </a:p>
          <a:p>
            <a:pPr eaLnBrk="1" hangingPunct="1"/>
            <a:r>
              <a:rPr lang="zh-CN" altLang="en-US" sz="2400" dirty="0"/>
              <a:t>支持存储服务器在线扩容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支持主从文件</a:t>
            </a:r>
          </a:p>
          <a:p>
            <a:pPr eaLnBrk="1" hangingPunct="1"/>
            <a:r>
              <a:rPr lang="zh-CN" altLang="en-US" sz="2400" dirty="0"/>
              <a:t>支持相同内容的文件只保存一份，节约磁盘空间</a:t>
            </a:r>
          </a:p>
          <a:p>
            <a:pPr eaLnBrk="1" hangingPunct="1"/>
            <a:r>
              <a:rPr lang="zh-CN" altLang="en-US" sz="2400" dirty="0"/>
              <a:t>只能通过</a:t>
            </a:r>
            <a:r>
              <a:rPr lang="en-US" altLang="zh-CN" sz="2400" dirty="0"/>
              <a:t>Client API</a:t>
            </a:r>
            <a:r>
              <a:rPr lang="zh-CN" altLang="en-US" sz="2400" dirty="0"/>
              <a:t>访问，不支持</a:t>
            </a:r>
            <a:r>
              <a:rPr lang="en-US" altLang="zh-CN" sz="2400" dirty="0"/>
              <a:t>POSIX</a:t>
            </a:r>
            <a:r>
              <a:rPr lang="zh-CN" altLang="en-US" sz="2400" dirty="0"/>
              <a:t>访问方式</a:t>
            </a:r>
          </a:p>
          <a:p>
            <a:pPr eaLnBrk="1" hangingPunct="1"/>
            <a:r>
              <a:rPr lang="zh-CN" altLang="en-US" sz="2400" dirty="0"/>
              <a:t>特别适合大中型网站使用，用来存储资源文件（如：图片、文档、音频、视频等等）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DA204D-8469-4B6B-812A-7E4460A41A8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60106" y="566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FastDFS</a:t>
            </a:r>
            <a:r>
              <a:rPr lang="zh-CN" altLang="en-US" dirty="0"/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DEF4EE-FB93-4E8D-8CF2-C7F862829DA5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4937C2-A107-43E2-8417-1E0C9665D66F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921582-2AE4-44F4-9DFB-2577804A482C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AA215EA-1E31-49C0-B74C-6858AB45BFC4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7CA7A43-7037-447A-8F9F-E0BC6B4BC265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4F3613-02C5-49CE-AD99-9CE059673BE7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编译安装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2D0B35-300B-469B-9213-93056F021C81}"/>
              </a:ext>
            </a:extLst>
          </p:cNvPr>
          <p:cNvSpPr txBox="1"/>
          <p:nvPr/>
        </p:nvSpPr>
        <p:spPr>
          <a:xfrm>
            <a:off x="755781" y="1520890"/>
            <a:ext cx="105156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重新编译、安装</a:t>
            </a:r>
          </a:p>
          <a:p>
            <a:r>
              <a:rPr lang="en-US" altLang="zh-CN" dirty="0"/>
              <a:t># make &amp;&amp; make install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B0FFF6-C51B-494B-84D4-B3552378405A}"/>
              </a:ext>
            </a:extLst>
          </p:cNvPr>
          <p:cNvSpPr txBox="1"/>
          <p:nvPr/>
        </p:nvSpPr>
        <p:spPr>
          <a:xfrm>
            <a:off x="1048139" y="2429852"/>
            <a:ext cx="696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Nginx</a:t>
            </a:r>
            <a:r>
              <a:rPr lang="zh-CN" altLang="en-US" dirty="0"/>
              <a:t>的模块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FEFDE0-B8F4-4357-A782-4D8CA73A0DEF}"/>
              </a:ext>
            </a:extLst>
          </p:cNvPr>
          <p:cNvSpPr/>
          <p:nvPr/>
        </p:nvSpPr>
        <p:spPr>
          <a:xfrm>
            <a:off x="680695" y="2385205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EF577-EC8A-447F-B5E4-5E3C8C36A2EB}"/>
              </a:ext>
            </a:extLst>
          </p:cNvPr>
          <p:cNvSpPr txBox="1"/>
          <p:nvPr/>
        </p:nvSpPr>
        <p:spPr>
          <a:xfrm>
            <a:off x="755781" y="2891517"/>
            <a:ext cx="10515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nginx</a:t>
            </a:r>
            <a:r>
              <a:rPr lang="en-US" altLang="zh-CN" dirty="0"/>
              <a:t> -V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E7969D-4107-4759-8369-78683647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6" y="4059150"/>
            <a:ext cx="1182726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4ECCE3-CB19-4C13-8C75-69C6ED7EDE0B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1CB63E-E910-4F14-8A11-A52CBC03AD5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87A26E8-851E-4970-ACD1-C18069F2716E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E4385-6D13-4A14-BAFA-86AF15E2D17E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复制 </a:t>
            </a:r>
            <a:r>
              <a:rPr lang="en-US" altLang="zh-CN" dirty="0" err="1"/>
              <a:t>fastdfs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-module </a:t>
            </a:r>
            <a:r>
              <a:rPr lang="zh-CN" altLang="en-US" dirty="0"/>
              <a:t>源码中的配置文件到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7BD048-2EF3-4EA4-89EB-DA457BB5EB48}"/>
              </a:ext>
            </a:extLst>
          </p:cNvPr>
          <p:cNvSpPr txBox="1"/>
          <p:nvPr/>
        </p:nvSpPr>
        <p:spPr>
          <a:xfrm>
            <a:off x="755781" y="1520890"/>
            <a:ext cx="10515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cd </a:t>
            </a:r>
            <a:r>
              <a:rPr lang="en-US" altLang="zh-CN" dirty="0" err="1"/>
              <a:t>fastdfs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-module-master/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cp </a:t>
            </a:r>
            <a:r>
              <a:rPr lang="en-US" altLang="zh-CN" dirty="0" err="1"/>
              <a:t>mod_fastdfs.conf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en-US" altLang="zh-CN" dirty="0"/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5CE37B-B7E3-42C0-9CC7-F705062C6123}"/>
              </a:ext>
            </a:extLst>
          </p:cNvPr>
          <p:cNvSpPr txBox="1"/>
          <p:nvPr/>
        </p:nvSpPr>
        <p:spPr>
          <a:xfrm>
            <a:off x="755781" y="2605009"/>
            <a:ext cx="105156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连接超时时间</a:t>
            </a:r>
          </a:p>
          <a:p>
            <a:r>
              <a:rPr lang="en-US" altLang="zh-CN" dirty="0" err="1"/>
              <a:t>connect_timeout</a:t>
            </a:r>
            <a:r>
              <a:rPr lang="en-US" altLang="zh-CN" dirty="0"/>
              <a:t>=10</a:t>
            </a:r>
          </a:p>
          <a:p>
            <a:endParaRPr lang="en-US" altLang="zh-CN" dirty="0"/>
          </a:p>
          <a:p>
            <a:r>
              <a:rPr lang="en-US" altLang="zh-CN" dirty="0"/>
              <a:t># Tracker Server</a:t>
            </a:r>
          </a:p>
          <a:p>
            <a:r>
              <a:rPr lang="en-US" altLang="zh-CN" dirty="0"/>
              <a:t>tracker_server=master.alex.com:22122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StorageServer</a:t>
            </a:r>
            <a:r>
              <a:rPr lang="en-US" altLang="zh-CN" dirty="0"/>
              <a:t> </a:t>
            </a:r>
            <a:r>
              <a:rPr lang="zh-CN" altLang="en-US" dirty="0"/>
              <a:t>默认端口</a:t>
            </a:r>
          </a:p>
          <a:p>
            <a:r>
              <a:rPr lang="en-US" altLang="zh-CN" dirty="0" err="1"/>
              <a:t>storage_server_port</a:t>
            </a:r>
            <a:r>
              <a:rPr lang="en-US" altLang="zh-CN" dirty="0"/>
              <a:t>=23000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如果文件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 err="1"/>
              <a:t>uri</a:t>
            </a:r>
            <a:r>
              <a:rPr lang="zh-CN" altLang="en-US" dirty="0"/>
              <a:t>中包含</a:t>
            </a:r>
            <a:r>
              <a:rPr lang="en-US" altLang="zh-CN" dirty="0"/>
              <a:t>/group**</a:t>
            </a:r>
            <a:r>
              <a:rPr lang="zh-CN" altLang="en-US" dirty="0"/>
              <a:t>，则要设置为</a:t>
            </a:r>
            <a:r>
              <a:rPr lang="en-US" altLang="zh-CN" dirty="0"/>
              <a:t>true</a:t>
            </a:r>
          </a:p>
          <a:p>
            <a:r>
              <a:rPr lang="en-US" altLang="zh-CN" dirty="0" err="1"/>
              <a:t>url_have_group_name</a:t>
            </a:r>
            <a:r>
              <a:rPr lang="en-US" altLang="zh-CN" dirty="0"/>
              <a:t> = true</a:t>
            </a:r>
          </a:p>
          <a:p>
            <a:endParaRPr lang="en-US" altLang="zh-CN" dirty="0"/>
          </a:p>
          <a:p>
            <a:r>
              <a:rPr lang="en-US" altLang="zh-CN" dirty="0"/>
              <a:t># Storage </a:t>
            </a:r>
            <a:r>
              <a:rPr lang="zh-CN" altLang="en-US" dirty="0"/>
              <a:t>配置的</a:t>
            </a:r>
            <a:r>
              <a:rPr lang="en-US" altLang="zh-CN" dirty="0"/>
              <a:t>store_path0</a:t>
            </a:r>
            <a:r>
              <a:rPr lang="zh-CN" altLang="en-US" dirty="0"/>
              <a:t>路径，必须和</a:t>
            </a:r>
            <a:r>
              <a:rPr lang="en-US" altLang="zh-CN" dirty="0" err="1"/>
              <a:t>storage.conf</a:t>
            </a:r>
            <a:r>
              <a:rPr lang="zh-CN" altLang="en-US" dirty="0"/>
              <a:t>中的一致</a:t>
            </a:r>
          </a:p>
          <a:p>
            <a:r>
              <a:rPr lang="en-US" altLang="zh-CN" dirty="0"/>
              <a:t>store_path0=/data/</a:t>
            </a:r>
            <a:r>
              <a:rPr lang="en-US" altLang="zh-CN" dirty="0" err="1"/>
              <a:t>fastdfs</a:t>
            </a:r>
            <a:r>
              <a:rPr lang="en-US" altLang="zh-CN" dirty="0"/>
              <a:t>/file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6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AB361F-6554-4749-A525-D71CCE76EA2A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B782C4-9AF3-440D-A70E-A80246F24F7C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9EFC0B-B228-4892-A1DE-ADAE670D32BC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796F9-40E0-4A71-BB41-AF50DE8C3B69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复制 </a:t>
            </a:r>
            <a:r>
              <a:rPr lang="en-US" altLang="zh-CN" dirty="0" err="1"/>
              <a:t>FastDFS</a:t>
            </a:r>
            <a:r>
              <a:rPr lang="en-US" altLang="zh-CN" dirty="0"/>
              <a:t> </a:t>
            </a:r>
            <a:r>
              <a:rPr lang="zh-CN" altLang="en-US" dirty="0"/>
              <a:t>的部分配置文件到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805B1C-CBFC-49D6-8506-B6386FD93F88}"/>
              </a:ext>
            </a:extLst>
          </p:cNvPr>
          <p:cNvSpPr txBox="1"/>
          <p:nvPr/>
        </p:nvSpPr>
        <p:spPr>
          <a:xfrm>
            <a:off x="755781" y="1520890"/>
            <a:ext cx="105156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cd fastdfs-5.11/conf/</a:t>
            </a:r>
          </a:p>
          <a:p>
            <a:endParaRPr lang="en-US" altLang="zh-CN" dirty="0"/>
          </a:p>
          <a:p>
            <a:r>
              <a:rPr lang="en-US" altLang="zh-CN" dirty="0"/>
              <a:t># cp anti-steal.jpg </a:t>
            </a:r>
            <a:r>
              <a:rPr lang="en-US" altLang="zh-CN" dirty="0" err="1"/>
              <a:t>http.conf</a:t>
            </a:r>
            <a:r>
              <a:rPr lang="en-US" altLang="zh-CN" dirty="0"/>
              <a:t> </a:t>
            </a:r>
            <a:r>
              <a:rPr lang="en-US" altLang="zh-CN" dirty="0" err="1"/>
              <a:t>mime.types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fdfs</a:t>
            </a:r>
            <a:r>
              <a:rPr lang="en-US" altLang="zh-CN" dirty="0"/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6FCDAA-21F0-42C9-8B88-4563D01E3A5B}"/>
              </a:ext>
            </a:extLst>
          </p:cNvPr>
          <p:cNvSpPr txBox="1"/>
          <p:nvPr/>
        </p:nvSpPr>
        <p:spPr>
          <a:xfrm>
            <a:off x="755781" y="3760066"/>
            <a:ext cx="105156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80</a:t>
            </a:r>
            <a:r>
              <a:rPr lang="zh-CN" altLang="en-US" dirty="0"/>
              <a:t>端口下添加</a:t>
            </a:r>
            <a:r>
              <a:rPr lang="en-US" altLang="zh-CN" dirty="0" err="1"/>
              <a:t>fastdfs-nginx</a:t>
            </a:r>
            <a:r>
              <a:rPr lang="zh-CN" altLang="en-US" dirty="0"/>
              <a:t>模块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location ~/group([0-9])/M00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ngx_fastdfs_module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AE7916-6014-403A-AFFF-ACB549AB67EF}"/>
              </a:ext>
            </a:extLst>
          </p:cNvPr>
          <p:cNvSpPr/>
          <p:nvPr/>
        </p:nvSpPr>
        <p:spPr>
          <a:xfrm>
            <a:off x="680695" y="3024530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6B9B73-0ACA-4051-AC55-774EAAF78D8F}"/>
              </a:ext>
            </a:extLst>
          </p:cNvPr>
          <p:cNvSpPr txBox="1"/>
          <p:nvPr/>
        </p:nvSpPr>
        <p:spPr>
          <a:xfrm>
            <a:off x="964164" y="3059668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nginx</a:t>
            </a:r>
            <a:r>
              <a:rPr lang="zh-CN" altLang="en-US" dirty="0"/>
              <a:t>，修改</a:t>
            </a:r>
            <a:r>
              <a:rPr lang="en-US" altLang="zh-CN" dirty="0" err="1"/>
              <a:t>nginx.conf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9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78857-898D-48D4-946F-B5ADE6D9C848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2A0228-40C0-4BE6-9D01-0CAF8A60A29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96AF74E-B27E-42BF-89A5-0F4016250D07}"/>
              </a:ext>
            </a:extLst>
          </p:cNvPr>
          <p:cNvSpPr/>
          <p:nvPr/>
        </p:nvSpPr>
        <p:spPr>
          <a:xfrm>
            <a:off x="680695" y="898436"/>
            <a:ext cx="3674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0E3EB9-316C-4C61-B0A0-DE6BADC92BAF}"/>
              </a:ext>
            </a:extLst>
          </p:cNvPr>
          <p:cNvSpPr txBox="1"/>
          <p:nvPr/>
        </p:nvSpPr>
        <p:spPr>
          <a:xfrm>
            <a:off x="964164" y="933574"/>
            <a:ext cx="90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/data/</a:t>
            </a:r>
            <a:r>
              <a:rPr lang="en-US" altLang="zh-CN" dirty="0" err="1"/>
              <a:t>fastdfs</a:t>
            </a:r>
            <a:r>
              <a:rPr lang="en-US" altLang="zh-CN" dirty="0"/>
              <a:t>/file </a:t>
            </a:r>
            <a:r>
              <a:rPr lang="zh-CN" altLang="en-US" dirty="0"/>
              <a:t>文件存储目录下创建软连接，将其链接到实际存放数据的目录</a:t>
            </a:r>
            <a:r>
              <a:rPr lang="en-US" altLang="zh-CN" dirty="0"/>
              <a:t>(</a:t>
            </a:r>
            <a:r>
              <a:rPr lang="zh-CN" altLang="en-US" dirty="0"/>
              <a:t>这一步可以省略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0F63B-FBAB-44C4-99B6-6D91EBC22630}"/>
              </a:ext>
            </a:extLst>
          </p:cNvPr>
          <p:cNvSpPr txBox="1"/>
          <p:nvPr/>
        </p:nvSpPr>
        <p:spPr>
          <a:xfrm>
            <a:off x="755781" y="1765788"/>
            <a:ext cx="10515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 ln -s /data/</a:t>
            </a:r>
            <a:r>
              <a:rPr lang="en-US" altLang="zh-CN" dirty="0" err="1"/>
              <a:t>fastdfs</a:t>
            </a:r>
            <a:r>
              <a:rPr lang="en-US" altLang="zh-CN" dirty="0"/>
              <a:t>/file/data/ /data/</a:t>
            </a:r>
            <a:r>
              <a:rPr lang="en-US" altLang="zh-CN" dirty="0" err="1"/>
              <a:t>fastdfs</a:t>
            </a:r>
            <a:r>
              <a:rPr lang="en-US" altLang="zh-CN" dirty="0"/>
              <a:t>/file/data/M00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6CF990-317E-4200-A360-0084FC8560F3}"/>
              </a:ext>
            </a:extLst>
          </p:cNvPr>
          <p:cNvSpPr txBox="1"/>
          <p:nvPr/>
        </p:nvSpPr>
        <p:spPr>
          <a:xfrm>
            <a:off x="755781" y="3760066"/>
            <a:ext cx="10515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4171B9-FA12-4FC4-9F8C-11693760EE42}"/>
              </a:ext>
            </a:extLst>
          </p:cNvPr>
          <p:cNvSpPr/>
          <p:nvPr/>
        </p:nvSpPr>
        <p:spPr>
          <a:xfrm>
            <a:off x="513184" y="3024530"/>
            <a:ext cx="534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D8E64-F67E-4ADA-B4CE-5B02C993FF10}"/>
              </a:ext>
            </a:extLst>
          </p:cNvPr>
          <p:cNvSpPr txBox="1"/>
          <p:nvPr/>
        </p:nvSpPr>
        <p:spPr>
          <a:xfrm>
            <a:off x="964164" y="3059668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nginx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A79FE1-BA43-4F6E-BA41-A0D35920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1" y="4695775"/>
            <a:ext cx="10323975" cy="13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5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271950-C433-4AC1-9C66-283E5FCD833C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72A8AB-E32C-4F44-BBD1-345776DAAC1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B1E84EB-E7EE-4197-84AD-9056B1C8EC50}"/>
              </a:ext>
            </a:extLst>
          </p:cNvPr>
          <p:cNvSpPr/>
          <p:nvPr/>
        </p:nvSpPr>
        <p:spPr>
          <a:xfrm>
            <a:off x="419878" y="898436"/>
            <a:ext cx="6282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668A8-DF28-481B-B093-56A74E720D17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在地址栏访问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68F84F-8DE0-4EA5-ABCF-062255538882}"/>
              </a:ext>
            </a:extLst>
          </p:cNvPr>
          <p:cNvSpPr txBox="1"/>
          <p:nvPr/>
        </p:nvSpPr>
        <p:spPr>
          <a:xfrm>
            <a:off x="755781" y="2392397"/>
            <a:ext cx="10515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http://master.alex.com/group1/M00/00/00/rBYuKFuqW-WAThePAAWoc4Ciebo801.png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33639D-08CB-402E-BC59-4261D1A5429B}"/>
              </a:ext>
            </a:extLst>
          </p:cNvPr>
          <p:cNvSpPr txBox="1"/>
          <p:nvPr/>
        </p:nvSpPr>
        <p:spPr>
          <a:xfrm>
            <a:off x="734007" y="1448127"/>
            <a:ext cx="1053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能下载文件就算安装成功。注意和第三点中直接使用</a:t>
            </a:r>
            <a:r>
              <a:rPr lang="en-US" altLang="zh-CN" dirty="0" err="1"/>
              <a:t>nginx</a:t>
            </a:r>
            <a:r>
              <a:rPr lang="zh-CN" altLang="en-US" dirty="0"/>
              <a:t>路由访问不同的是，这里配置 </a:t>
            </a:r>
            <a:r>
              <a:rPr lang="en-US" altLang="zh-CN" dirty="0" err="1"/>
              <a:t>fastdfs</a:t>
            </a:r>
            <a:r>
              <a:rPr lang="en-US" altLang="zh-CN" dirty="0"/>
              <a:t>-</a:t>
            </a:r>
            <a:r>
              <a:rPr lang="en-US" altLang="zh-CN" dirty="0" err="1"/>
              <a:t>nginx</a:t>
            </a:r>
            <a:r>
              <a:rPr lang="en-US" altLang="zh-CN" dirty="0"/>
              <a:t>-module </a:t>
            </a:r>
            <a:r>
              <a:rPr lang="zh-CN" altLang="en-US" dirty="0"/>
              <a:t>模块，可以重定向文件链接到源服务器取文件。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D178FB-C685-43DF-8B11-CF74DC952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" y="2906950"/>
            <a:ext cx="1175867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86C5820-3BC7-4922-8FE7-6176A98D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458353"/>
            <a:ext cx="6983963" cy="72237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FA0E8C-36E1-4697-84F1-2A0EF465C354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 </a:t>
            </a:r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F85225-121C-4197-BDD4-A42E7A17B08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4671651-DB42-468A-9F04-2EF8604A3F52}"/>
              </a:ext>
            </a:extLst>
          </p:cNvPr>
          <p:cNvSpPr txBox="1"/>
          <p:nvPr/>
        </p:nvSpPr>
        <p:spPr>
          <a:xfrm>
            <a:off x="964164" y="933574"/>
            <a:ext cx="90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最终的部署结构图，可以按照下面的结构搭建环境</a:t>
            </a:r>
          </a:p>
        </p:txBody>
      </p:sp>
    </p:spTree>
    <p:extLst>
      <p:ext uri="{BB962C8B-B14F-4D97-AF65-F5344CB8AC3E}">
        <p14:creationId xmlns:p14="http://schemas.microsoft.com/office/powerpoint/2010/main" val="861630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32FE53-05F9-4992-BCC4-653A1780C0BC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6EEAEB-41B9-4A0D-8650-142401F926E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BA41E71-3A00-451E-BBB7-2D842317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58" y="1362240"/>
            <a:ext cx="6348010" cy="4282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CA597D-0D61-446D-A2D7-3A236631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2" y="1362240"/>
            <a:ext cx="11377646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1E37FB-E871-444C-9CDA-5CAAA1DFE777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677937B-0BBD-40CD-8413-CF128EA5F215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C8DB067-C2BA-44CE-862E-1B3FD0A9700C}"/>
              </a:ext>
            </a:extLst>
          </p:cNvPr>
          <p:cNvSpPr txBox="1"/>
          <p:nvPr/>
        </p:nvSpPr>
        <p:spPr>
          <a:xfrm>
            <a:off x="4413159" y="828367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上传文件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EADE7-8DEC-4C4E-B8DA-FDF594FF2785}"/>
              </a:ext>
            </a:extLst>
          </p:cNvPr>
          <p:cNvSpPr txBox="1"/>
          <p:nvPr/>
        </p:nvSpPr>
        <p:spPr>
          <a:xfrm>
            <a:off x="823982" y="1742055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首先，初始化</a:t>
            </a:r>
            <a:r>
              <a:rPr lang="en-US" altLang="zh-CN" dirty="0"/>
              <a:t>tracker Server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地址，获取到</a:t>
            </a:r>
            <a:r>
              <a:rPr lang="en-US" altLang="zh-CN" dirty="0"/>
              <a:t>Storage</a:t>
            </a:r>
            <a:r>
              <a:rPr lang="zh-CN" altLang="en-US" dirty="0"/>
              <a:t>，后续的操作都是跟</a:t>
            </a:r>
            <a:r>
              <a:rPr lang="en-US" altLang="zh-CN" dirty="0"/>
              <a:t>storage</a:t>
            </a:r>
            <a:r>
              <a:rPr lang="zh-CN" altLang="en-US" dirty="0"/>
              <a:t>交互。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700580-CD3B-4989-BD60-42BB67AEF83F}"/>
              </a:ext>
            </a:extLst>
          </p:cNvPr>
          <p:cNvSpPr txBox="1"/>
          <p:nvPr/>
        </p:nvSpPr>
        <p:spPr>
          <a:xfrm>
            <a:off x="889297" y="2677886"/>
            <a:ext cx="10820621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public static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//=========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var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List&lt;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var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IPAddress.Parse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("172.22.46.40"), 22122);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trackerIPs.Add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ConnectionManager.Initialize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return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("group1");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49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65EF2D-A108-4F97-A29C-D66996C228D4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41F25DB-7807-40A0-AFAB-9D843B7B4943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DC2CD12-CB5E-4929-8C5B-630BA58CF797}"/>
              </a:ext>
            </a:extLst>
          </p:cNvPr>
          <p:cNvSpPr txBox="1"/>
          <p:nvPr/>
        </p:nvSpPr>
        <p:spPr>
          <a:xfrm>
            <a:off x="590717" y="1002871"/>
            <a:ext cx="1039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上传文件，并输出文件名。使用</a:t>
            </a:r>
            <a:r>
              <a:rPr lang="en-US" altLang="zh-CN" dirty="0" err="1"/>
              <a:t>UploadSlaveFile</a:t>
            </a:r>
            <a:r>
              <a:rPr lang="zh-CN" altLang="en-US" dirty="0"/>
              <a:t>上传文件的从文件</a:t>
            </a:r>
            <a:r>
              <a:rPr lang="en-US" altLang="zh-CN" dirty="0"/>
              <a:t>[</a:t>
            </a:r>
            <a:r>
              <a:rPr lang="zh-CN" altLang="en-US" dirty="0"/>
              <a:t>关联文件</a:t>
            </a:r>
            <a:r>
              <a:rPr lang="en-US" altLang="zh-CN" dirty="0"/>
              <a:t>]</a:t>
            </a:r>
            <a:r>
              <a:rPr lang="zh-CN" altLang="en-US" dirty="0"/>
              <a:t>，并指定 从文件扩展名以作为区分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3D9662-D0E5-4653-B39C-6CFC72F29FEE}"/>
              </a:ext>
            </a:extLst>
          </p:cNvPr>
          <p:cNvSpPr txBox="1"/>
          <p:nvPr/>
        </p:nvSpPr>
        <p:spPr>
          <a:xfrm>
            <a:off x="721346" y="2090058"/>
            <a:ext cx="10820621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UploadFile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var node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FastDFSInit.GetStorageNode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byte[] content = null;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if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File.Exists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(@"D:\tmp\browsefile-2.jpg"))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(@"D:\tmp\browsefile-2.jpg",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FileMode.Open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using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reader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  content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reader.ReadBytes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((int)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streamUpload.Length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string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FastDFSClient.UploadFile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(node, content, "jpg");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: " +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59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B1A206-6265-47A9-B8A7-BBFF7B1080BB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3331D1-7258-4EFA-A1A4-5A2A62E6D38C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87D1451-3124-4345-8D20-7873F35197A6}"/>
              </a:ext>
            </a:extLst>
          </p:cNvPr>
          <p:cNvSpPr txBox="1"/>
          <p:nvPr/>
        </p:nvSpPr>
        <p:spPr>
          <a:xfrm>
            <a:off x="590717" y="1002871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UploadSlaveFile</a:t>
            </a:r>
            <a:r>
              <a:rPr lang="zh-CN" altLang="en-US" dirty="0"/>
              <a:t>上传文件的从文件</a:t>
            </a:r>
            <a:r>
              <a:rPr lang="en-US" altLang="zh-CN" dirty="0"/>
              <a:t>[</a:t>
            </a:r>
            <a:r>
              <a:rPr lang="zh-CN" altLang="en-US" dirty="0"/>
              <a:t>关联文件</a:t>
            </a:r>
            <a:r>
              <a:rPr lang="en-US" altLang="zh-CN" dirty="0"/>
              <a:t>]</a:t>
            </a:r>
            <a:r>
              <a:rPr lang="zh-CN" altLang="en-US" dirty="0"/>
              <a:t>，并指定 从文件扩展名以作为区分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175403-F9FF-4500-978A-D6301C44AE8F}"/>
              </a:ext>
            </a:extLst>
          </p:cNvPr>
          <p:cNvSpPr txBox="1"/>
          <p:nvPr/>
        </p:nvSpPr>
        <p:spPr>
          <a:xfrm>
            <a:off x="590717" y="2183364"/>
            <a:ext cx="10820621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if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File.Exists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(@"D:\tmp\browsefile-3.jpg"))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(@"D:\tmp\browsefile-3.jpg",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FileMode.Open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using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reader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  content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reader.ReadBytes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((int)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streamUpload.Length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//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从文件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slavefileName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FastDFSClient.UploadSlaveFile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("group1", content,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"-1024x1024", "jpg");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slavefileName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: " +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slavefileName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2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设计理念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5B105EDA-81BE-4B3A-BEEC-21619A4B88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37849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系统架构－架构图</a:t>
            </a:r>
          </a:p>
        </p:txBody>
      </p:sp>
      <p:pic>
        <p:nvPicPr>
          <p:cNvPr id="10" name="图片 9" descr="arch.jpg">
            <a:extLst>
              <a:ext uri="{FF2B5EF4-FFF2-40B4-BE49-F238E27FC236}">
                <a16:creationId xmlns:a16="http://schemas.microsoft.com/office/drawing/2014/main" id="{509B6A68-8BEC-494B-889D-D028DFF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18293"/>
            <a:ext cx="55721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26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5A8F49-2E0A-4A13-88AB-30D900798DC2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814CBCE-6627-44F1-8FCE-88778C36AB78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B37B4D-F75C-485B-A70A-D3DCF548CBEF}"/>
              </a:ext>
            </a:extLst>
          </p:cNvPr>
          <p:cNvSpPr txBox="1"/>
          <p:nvPr/>
        </p:nvSpPr>
        <p:spPr>
          <a:xfrm>
            <a:off x="4313632" y="635635"/>
            <a:ext cx="300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主从文件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3D59A8-6A0C-45D7-B8D6-44326D2EC997}"/>
              </a:ext>
            </a:extLst>
          </p:cNvPr>
          <p:cNvSpPr txBox="1"/>
          <p:nvPr/>
        </p:nvSpPr>
        <p:spPr>
          <a:xfrm>
            <a:off x="676138" y="1220410"/>
            <a:ext cx="10820621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什么是主从文件？ 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主从文件是指文件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有关联的文件，一个主文件可以对应多个从文件。      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 =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主文件名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主文件扩展名      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从文件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 =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主文件名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从文件后缀名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从文件扩展名 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使用主从文件的一个典型例子：以图片为例，主文件为原始图片，从文件为该图片的一张或多张缩略图。 						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中的主从文件只是在文件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上有联系。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端没有记录主从文件对应关系，因此删除主文件，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不会自动删除从文件。 </a:t>
            </a: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删除主文件后，从文件的级联删除，需要由应用端来实现。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主文件及其从文件均存放到同一个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中。 主从文件的生成顺序：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先上传主文件（如原文件），得到主文件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   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然后上传从文件（如缩略图），指定主文件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和从文件后缀名（当然还可以同时指定从文件扩展名），得到从文件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5468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70B021-E2BB-469A-96F3-0E3401023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0" y="1158375"/>
            <a:ext cx="7629525" cy="1800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209726-DAAE-476C-AC54-7E41FD667148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612489-1458-425B-93CB-9EE0AF65810D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A77750-FF66-486C-A72E-C18E4087E034}"/>
              </a:ext>
            </a:extLst>
          </p:cNvPr>
          <p:cNvSpPr txBox="1"/>
          <p:nvPr/>
        </p:nvSpPr>
        <p:spPr>
          <a:xfrm>
            <a:off x="861305" y="766812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BE5409-6FEF-4EDF-9231-160BDB2621C6}"/>
              </a:ext>
            </a:extLst>
          </p:cNvPr>
          <p:cNvSpPr txBox="1"/>
          <p:nvPr/>
        </p:nvSpPr>
        <p:spPr>
          <a:xfrm>
            <a:off x="861305" y="3158417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磁盘目录验证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B9BB75-D865-46E0-8ADE-B627EA439C1E}"/>
              </a:ext>
            </a:extLst>
          </p:cNvPr>
          <p:cNvSpPr txBox="1"/>
          <p:nvPr/>
        </p:nvSpPr>
        <p:spPr>
          <a:xfrm>
            <a:off x="974950" y="3638939"/>
            <a:ext cx="762952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cd /data/</a:t>
            </a:r>
            <a:r>
              <a:rPr lang="en-US" altLang="zh-CN" dirty="0" err="1"/>
              <a:t>fastdfs</a:t>
            </a:r>
            <a:r>
              <a:rPr lang="en-US" altLang="zh-CN" dirty="0"/>
              <a:t>/file/data/00/00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353B09-9959-454C-962B-3C3DD40D7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8" y="4490988"/>
            <a:ext cx="1104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356D9C-9519-47BA-975F-5E404474F7CF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5DCE4FC-1224-4C93-AB88-54A1D230E52A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AEA3E3-41C8-4FE9-8782-9CFAD8BFA5A8}"/>
              </a:ext>
            </a:extLst>
          </p:cNvPr>
          <p:cNvSpPr txBox="1"/>
          <p:nvPr/>
        </p:nvSpPr>
        <p:spPr>
          <a:xfrm>
            <a:off x="1987309" y="746825"/>
            <a:ext cx="845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upload_file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与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upload_appender_file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比较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47123-2219-42AE-8C79-4B6C8B424EDE}"/>
              </a:ext>
            </a:extLst>
          </p:cNvPr>
          <p:cNvSpPr txBox="1"/>
          <p:nvPr/>
        </p:nvSpPr>
        <p:spPr>
          <a:xfrm>
            <a:off x="1113232" y="2183649"/>
            <a:ext cx="9710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前者上传的文件上传后不能修改，后者可以修改。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前者上传的文件如果需要更新，可通过删除后再上传的途径来达到更新的目的。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性能上无明显差异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如无特殊需要，不建议使用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appender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类型的文件</a:t>
            </a:r>
          </a:p>
        </p:txBody>
      </p:sp>
    </p:spTree>
    <p:extLst>
      <p:ext uri="{BB962C8B-B14F-4D97-AF65-F5344CB8AC3E}">
        <p14:creationId xmlns:p14="http://schemas.microsoft.com/office/powerpoint/2010/main" val="2831031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3FBE7D-99AC-4E36-A1AA-09444DE392E5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7EA378-78C7-42D7-BD21-A298D7BC744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87CC60E-4F53-435A-88D0-BC2FFE6EBFA5}"/>
              </a:ext>
            </a:extLst>
          </p:cNvPr>
          <p:cNvSpPr txBox="1"/>
          <p:nvPr/>
        </p:nvSpPr>
        <p:spPr>
          <a:xfrm>
            <a:off x="4413159" y="828367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批量上传文件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EF7D5D-76FE-4E05-B571-130B1FE5C497}"/>
              </a:ext>
            </a:extLst>
          </p:cNvPr>
          <p:cNvSpPr txBox="1"/>
          <p:nvPr/>
        </p:nvSpPr>
        <p:spPr>
          <a:xfrm>
            <a:off x="823982" y="1742055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首先，初始化</a:t>
            </a:r>
            <a:r>
              <a:rPr lang="en-US" altLang="zh-CN" dirty="0"/>
              <a:t>tracker Server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地址，获取到</a:t>
            </a:r>
            <a:r>
              <a:rPr lang="en-US" altLang="zh-CN" dirty="0"/>
              <a:t>Storage</a:t>
            </a:r>
            <a:r>
              <a:rPr lang="zh-CN" altLang="en-US" dirty="0"/>
              <a:t>，后续的操作都是跟</a:t>
            </a:r>
            <a:r>
              <a:rPr lang="en-US" altLang="zh-CN" dirty="0"/>
              <a:t>storage</a:t>
            </a:r>
            <a:r>
              <a:rPr lang="zh-CN" altLang="en-US" dirty="0"/>
              <a:t>交互。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7695F-24CC-438A-8D1B-05DF7A30B16B}"/>
              </a:ext>
            </a:extLst>
          </p:cNvPr>
          <p:cNvSpPr txBox="1"/>
          <p:nvPr/>
        </p:nvSpPr>
        <p:spPr>
          <a:xfrm>
            <a:off x="889297" y="2677886"/>
            <a:ext cx="10820621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public static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//=========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var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List&lt;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var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IPAddress.Parse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("172.22.46.40"), 22122);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trackerIPs.Add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ConnectionManager.Initialize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trackerIPs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return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("group1");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5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5765C5-79B0-489F-812B-ADD9A10F8118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E390BB0-590A-45EE-A975-E6CEF443DDFE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CBE748-078C-4D70-BCD3-10A2AE9364FC}"/>
              </a:ext>
            </a:extLst>
          </p:cNvPr>
          <p:cNvSpPr txBox="1"/>
          <p:nvPr/>
        </p:nvSpPr>
        <p:spPr>
          <a:xfrm>
            <a:off x="581387" y="765111"/>
            <a:ext cx="10820621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BatchUploadFile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{var node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FastDFSInit.GetStorageNode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byte[] content = null;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null;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string[] _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FileEntries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Directory.GetFiles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(@"D:\projects\04git\resources\imgs\refs", "*.jpg");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start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DateTime.Now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foreach (string file in _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FileEntries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string name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Path.GetFileName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(file); content = null;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FileStream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(file,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FileMode.Open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using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reader = new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BinaryReader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  content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reader.ReadBytes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((int)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streamUpload.Length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FastDFSClient.UploadFile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(node, content, "jpg");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: " +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end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DateTime.Now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TimeSpan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consume = ((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TimeSpan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)(end - start));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double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consumeSeconds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Math.Ceiling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consume.TotalSeconds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耗时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" +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consumeSeconds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+ "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72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A499B3-FCCE-44E7-9A46-8DEF7179CC95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3F5CD0B-9119-4AB4-A3CB-02A35598721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4FF6FD5-8C5A-43D6-AAF0-93A72867521F}"/>
              </a:ext>
            </a:extLst>
          </p:cNvPr>
          <p:cNvSpPr txBox="1"/>
          <p:nvPr/>
        </p:nvSpPr>
        <p:spPr>
          <a:xfrm>
            <a:off x="861305" y="766812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CBBAC-F4E0-4439-B310-A0FAA393FCEB}"/>
              </a:ext>
            </a:extLst>
          </p:cNvPr>
          <p:cNvSpPr txBox="1"/>
          <p:nvPr/>
        </p:nvSpPr>
        <p:spPr>
          <a:xfrm>
            <a:off x="861305" y="3429000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磁盘目录验证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BBB5F-B036-4BDD-90CA-EE2D7F4D69CC}"/>
              </a:ext>
            </a:extLst>
          </p:cNvPr>
          <p:cNvSpPr txBox="1"/>
          <p:nvPr/>
        </p:nvSpPr>
        <p:spPr>
          <a:xfrm>
            <a:off x="974950" y="3909522"/>
            <a:ext cx="762952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cd /data/</a:t>
            </a:r>
            <a:r>
              <a:rPr lang="en-US" altLang="zh-CN" dirty="0" err="1"/>
              <a:t>fastdfs</a:t>
            </a:r>
            <a:r>
              <a:rPr lang="en-US" altLang="zh-CN" dirty="0"/>
              <a:t>/file/data/00/00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EFB552-019F-4040-A11B-86705762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5" y="1174331"/>
            <a:ext cx="9365046" cy="18377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572D21-869F-4D57-9381-35477DFA7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5" y="4551797"/>
            <a:ext cx="10621798" cy="15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5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817CA-7597-4754-9CBF-B38E65B96742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763422-6D32-4381-9861-3E9FB9E750B7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C609C8F-C688-47F4-97DB-5B39BCD42469}"/>
              </a:ext>
            </a:extLst>
          </p:cNvPr>
          <p:cNvSpPr txBox="1"/>
          <p:nvPr/>
        </p:nvSpPr>
        <p:spPr>
          <a:xfrm>
            <a:off x="3993281" y="651242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获取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9518E-576B-4D54-B256-E3A1E6F4BF1D}"/>
              </a:ext>
            </a:extLst>
          </p:cNvPr>
          <p:cNvSpPr txBox="1"/>
          <p:nvPr/>
        </p:nvSpPr>
        <p:spPr>
          <a:xfrm>
            <a:off x="823982" y="1742055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 </a:t>
            </a:r>
            <a:r>
              <a:rPr lang="en-US" altLang="zh-CN" dirty="0" err="1"/>
              <a:t>FastDFSClient.GetFileInfo</a:t>
            </a:r>
            <a:r>
              <a:rPr lang="en-US" altLang="zh-CN" dirty="0"/>
              <a:t> </a:t>
            </a:r>
            <a:r>
              <a:rPr lang="zh-CN" altLang="en-US" dirty="0"/>
              <a:t>获取文件信息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73B16-B86A-4218-9BDF-33DEE5FBC30F}"/>
              </a:ext>
            </a:extLst>
          </p:cNvPr>
          <p:cNvSpPr txBox="1"/>
          <p:nvPr/>
        </p:nvSpPr>
        <p:spPr>
          <a:xfrm>
            <a:off x="823982" y="2304662"/>
            <a:ext cx="10820621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GetFileInfo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//===========================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========================================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var node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FastDFSInit.GetStorageNode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//===========================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查询文件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=======================================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"M00/00/00/rBYuKFursrOASzN1ADerODGPsgc245.jpg";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var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fileInfo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FastDFSClient.GetFileInfo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(node,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:{0}",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:{0}",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fileInfo.FileSize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CreateTime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:{0}",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fileInfo.CreateTime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("Crc32:{0}", fileInfo.Crc32);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0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576D8-0B16-4DCE-9937-B5775EFCF570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28AB2B-6E24-4773-A893-5D1DB6217F4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4BC8C65-BA22-4EB6-B05F-6F55C4A52E9E}"/>
              </a:ext>
            </a:extLst>
          </p:cNvPr>
          <p:cNvSpPr txBox="1"/>
          <p:nvPr/>
        </p:nvSpPr>
        <p:spPr>
          <a:xfrm>
            <a:off x="833313" y="1307987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10C07D-CEC9-4DD1-9BDB-688C06A7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7" y="2000054"/>
            <a:ext cx="9092781" cy="18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8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CFCCE2-4912-4F0D-9A8B-A252F9B01D3E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067988-D280-437E-B967-DD613745C402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EECDAF5-EC63-4851-B113-501567293B19}"/>
              </a:ext>
            </a:extLst>
          </p:cNvPr>
          <p:cNvSpPr txBox="1"/>
          <p:nvPr/>
        </p:nvSpPr>
        <p:spPr>
          <a:xfrm>
            <a:off x="3993281" y="651242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删除文件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B589E-E0CC-4EF1-9997-87A4CC5F13F8}"/>
              </a:ext>
            </a:extLst>
          </p:cNvPr>
          <p:cNvSpPr txBox="1"/>
          <p:nvPr/>
        </p:nvSpPr>
        <p:spPr>
          <a:xfrm>
            <a:off x="823982" y="1742055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 </a:t>
            </a:r>
            <a:r>
              <a:rPr lang="en-US" altLang="zh-CN" dirty="0" err="1"/>
              <a:t>FastDFSClient.RemoveFile</a:t>
            </a:r>
            <a:r>
              <a:rPr lang="en-US" altLang="zh-CN" dirty="0"/>
              <a:t> </a:t>
            </a:r>
            <a:r>
              <a:rPr lang="zh-CN" altLang="en-US" dirty="0"/>
              <a:t>删除文件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A23D4-763C-47A0-B21B-49BA820DA2B6}"/>
              </a:ext>
            </a:extLst>
          </p:cNvPr>
          <p:cNvSpPr txBox="1"/>
          <p:nvPr/>
        </p:nvSpPr>
        <p:spPr>
          <a:xfrm>
            <a:off x="823982" y="2304662"/>
            <a:ext cx="1082062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DeleteFile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//===========================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========================================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var node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FastDFSInit.GetStorageNode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//===========================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RemoveFile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=======================================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"M00/00/00/rBYuKFursrOAVzM1AAELWOG_y-4972.jpg";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FastDFSClient.RemoveFile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("group1",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8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4CDAEE3-7EBE-46C6-9D51-D0D4FBA8D139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64BBB9-2053-496C-B858-AF79C980A08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6F2966-2544-4324-89F0-403B334EBFDE}"/>
              </a:ext>
            </a:extLst>
          </p:cNvPr>
          <p:cNvSpPr txBox="1"/>
          <p:nvPr/>
        </p:nvSpPr>
        <p:spPr>
          <a:xfrm>
            <a:off x="833313" y="1307987"/>
            <a:ext cx="30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3889C4-7AD8-4CFA-9871-6C2A2B26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3" y="1793518"/>
            <a:ext cx="102679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相关术语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2AB6CD3C-9B37-4C3E-952C-53A0169BAEA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77063" y="63601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相关术语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E13BE0-99E1-4104-BF9D-C978FC1F0D8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51058" y="1661478"/>
            <a:ext cx="998442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 </a:t>
            </a:r>
            <a:r>
              <a:rPr lang="en-US" altLang="zh-CN" sz="2400" dirty="0"/>
              <a:t>Tracker Server</a:t>
            </a:r>
            <a:r>
              <a:rPr lang="zh-CN" altLang="en-US" sz="2400" dirty="0"/>
              <a:t>：跟踪服务器，主要做调度工作，在访问上起负载均衡的作用。记录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的状态，是连接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的枢纽。</a:t>
            </a: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：存储服务器，文件和</a:t>
            </a:r>
            <a:r>
              <a:rPr lang="en-US" altLang="zh-CN" sz="2400" dirty="0"/>
              <a:t>meta data</a:t>
            </a:r>
            <a:r>
              <a:rPr lang="zh-CN" altLang="en-US" sz="2400" dirty="0"/>
              <a:t>都保存到存储服务器上</a:t>
            </a: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dirty="0"/>
              <a:t>group</a:t>
            </a:r>
            <a:r>
              <a:rPr lang="zh-CN" altLang="en-US" sz="2400" dirty="0"/>
              <a:t>：组，也可称为卷。同组内服务器上的文件是完全相同的</a:t>
            </a:r>
          </a:p>
          <a:p>
            <a:pPr eaLnBrk="1" hangingPunct="1"/>
            <a:r>
              <a:rPr lang="zh-CN" altLang="en-US" sz="2400" dirty="0"/>
              <a:t> 文件标识：包括两部分：组名和文件名（包含路径）</a:t>
            </a: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dirty="0"/>
              <a:t>meta data</a:t>
            </a:r>
            <a:r>
              <a:rPr lang="zh-CN" altLang="en-US" sz="2400" dirty="0"/>
              <a:t>：文件相关属性，键值对（</a:t>
            </a:r>
            <a:r>
              <a:rPr lang="en-US" altLang="zh-CN" sz="2400" dirty="0"/>
              <a:t>Key Value Pair</a:t>
            </a:r>
            <a:r>
              <a:rPr lang="zh-CN" altLang="en-US" sz="2400" dirty="0"/>
              <a:t>）方式，如：</a:t>
            </a:r>
            <a:r>
              <a:rPr lang="en-US" altLang="zh-CN" sz="2400" dirty="0"/>
              <a:t>width=1024,heigth=768</a:t>
            </a:r>
          </a:p>
        </p:txBody>
      </p:sp>
    </p:spTree>
    <p:extLst>
      <p:ext uri="{BB962C8B-B14F-4D97-AF65-F5344CB8AC3E}">
        <p14:creationId xmlns:p14="http://schemas.microsoft.com/office/powerpoint/2010/main" val="969751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4CDAEE3-7EBE-46C6-9D51-D0D4FBA8D139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.NET 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客户端存储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64BBB9-2053-496C-B858-AF79C980A08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3D2AB26-CB9C-49B2-BB2D-37BA939DF78C}"/>
              </a:ext>
            </a:extLst>
          </p:cNvPr>
          <p:cNvSpPr txBox="1"/>
          <p:nvPr/>
        </p:nvSpPr>
        <p:spPr>
          <a:xfrm>
            <a:off x="3993281" y="651242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断点续传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FB108D-D657-44D3-8A84-EAE44460448A}"/>
              </a:ext>
            </a:extLst>
          </p:cNvPr>
          <p:cNvSpPr txBox="1"/>
          <p:nvPr/>
        </p:nvSpPr>
        <p:spPr>
          <a:xfrm>
            <a:off x="867747" y="1558212"/>
            <a:ext cx="10114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支持断点续传需要客户进行切片上传，并且切片字节大小小于等于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配置的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buff_size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，默认是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256k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当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接收客户端上传数据时，如果出现超时的情况会对文件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和接收时记录的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进行比较，当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offset&gt;start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并且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offset &lt; end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时即写入文件的数据是应接收的一部分数据时，会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truncate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。所以当切片大小小于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buff_size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时，每次写入时如果发生异常，因未达到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buff_size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，所以服务端还未写入文件，不会产生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truncate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问题。注意发生异常，下次传输时，需根据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fileid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获取服务端的文件大小，然后对文件流进行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skip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之后，继续上传即可。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AAC31-13ED-4801-A6ED-5B3102F81F17}"/>
              </a:ext>
            </a:extLst>
          </p:cNvPr>
          <p:cNvSpPr txBox="1"/>
          <p:nvPr/>
        </p:nvSpPr>
        <p:spPr>
          <a:xfrm>
            <a:off x="1562878" y="5435444"/>
            <a:ext cx="872412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FastDFSClient.AppendFile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("group1",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content);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03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4CDAEE3-7EBE-46C6-9D51-D0D4FBA8D139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64BBB9-2053-496C-B858-AF79C980A08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323992-5606-4BBD-89BA-4F0BAF69FB17}"/>
              </a:ext>
            </a:extLst>
          </p:cNvPr>
          <p:cNvSpPr txBox="1"/>
          <p:nvPr/>
        </p:nvSpPr>
        <p:spPr>
          <a:xfrm>
            <a:off x="3993281" y="651242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文件同步机制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05D50-9FF6-4529-A34A-9601FBD2BD49}"/>
              </a:ext>
            </a:extLst>
          </p:cNvPr>
          <p:cNvSpPr txBox="1"/>
          <p:nvPr/>
        </p:nvSpPr>
        <p:spPr>
          <a:xfrm>
            <a:off x="858417" y="1334277"/>
            <a:ext cx="10114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采用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binlog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文件记录更新操作，根据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binlog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进行文件同步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同一组内的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之间是对等的，文件上传、删除等操作可以在任意一台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上进行；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文件同步只在同组内的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之间进行，采用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方式，即源服务器同步给目标服务器；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源头数据才需要同步，备份数据不需要再次同步，否则就构成环路了；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上述第二条规则有个例外，就是新增加一台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时，由已有的一台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将已有的所有数据（包括源头数据和备份数据）同步给该新增服务器。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中由专门的线程根据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binlog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进行文件同步。为了最大程度地避免相互影响以及出于系统简洁性考虑，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对组内除自己以外的每台服务器都会启动一个线程来进行文件同步。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文件同步采用增量同步方式，系统记录已同步的位置（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binlog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文件偏移量）到标识文件中。标识文件名格式：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dest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storage IP}_{port}.mark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，例如：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192.168.1.14_23000.mark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6197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9F860B-F053-49FA-8BFF-534127B92BE4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119230-C1A0-48FD-BCB0-32945460AFA7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7EF5A41-6500-4D03-80E6-AEF9628845AC}"/>
              </a:ext>
            </a:extLst>
          </p:cNvPr>
          <p:cNvSpPr txBox="1"/>
          <p:nvPr/>
        </p:nvSpPr>
        <p:spPr>
          <a:xfrm>
            <a:off x="3993281" y="651242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分组存储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E99281-FB6D-4382-BB04-3A471AFDB893}"/>
              </a:ext>
            </a:extLst>
          </p:cNvPr>
          <p:cNvSpPr txBox="1"/>
          <p:nvPr/>
        </p:nvSpPr>
        <p:spPr>
          <a:xfrm>
            <a:off x="858417" y="1334277"/>
            <a:ext cx="101143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采用了分组存储方式。集群由一个或多个组构成，集群存储总容量为集群中所有组的存储容量之和。一个组由一台或多台存储服务器组成，同组内的多台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之间是互备关系，同组存储服务器上的文件是完全一致的。文件上传、下载、删除等操作可以在组内任意一台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上进行。类似木桶短板效应，一个组的存储容量为该组内存储服务器容量最小的那个，由此可见组内存储服务器的软硬件配置最好是一致的。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采用分组存储方式的好处是灵活、可控性较强。比如上传文件时，可以由客户端直接指定上传到的组。一个分组的存储服务器访问压力较大时，可以在该组增加存储服务器来扩充服务能力（纵向扩容）。当系统容量不足时，可以增加组来扩充存储容量（横向扩容）。采用这样的分组存储方式，可以使用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对文件进行管理，使用主流的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Web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如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等进行文件下载。</a:t>
            </a:r>
          </a:p>
        </p:txBody>
      </p:sp>
    </p:spTree>
    <p:extLst>
      <p:ext uri="{BB962C8B-B14F-4D97-AF65-F5344CB8AC3E}">
        <p14:creationId xmlns:p14="http://schemas.microsoft.com/office/powerpoint/2010/main" val="2623712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1EF8F3-1008-4BA2-9E8C-505869A7CA32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598266B-910C-4281-8263-F46110390DC0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02A8723-A12B-42AD-9AB5-075481DB1F5A}"/>
              </a:ext>
            </a:extLst>
          </p:cNvPr>
          <p:cNvSpPr txBox="1"/>
          <p:nvPr/>
        </p:nvSpPr>
        <p:spPr>
          <a:xfrm>
            <a:off x="4329183" y="970393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对等结构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E324F1-3888-48EB-A028-D37A80DAAADF}"/>
              </a:ext>
            </a:extLst>
          </p:cNvPr>
          <p:cNvSpPr txBox="1"/>
          <p:nvPr/>
        </p:nvSpPr>
        <p:spPr>
          <a:xfrm>
            <a:off x="793103" y="1912775"/>
            <a:ext cx="10114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集群中的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也可以有多台，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均不存在单点问题。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之间是对等关系，组内的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之间也是对等关系。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传统的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Master-Slave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结构中的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是单点，写操作仅针对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。如果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失效，需要将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Slave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提升为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，实现逻辑会比较复杂。和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Master-Slave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结构相比，对等结构中所有结点的地位是相同的，每个结点都是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，不存在单点问题。</a:t>
            </a:r>
          </a:p>
        </p:txBody>
      </p:sp>
    </p:spTree>
    <p:extLst>
      <p:ext uri="{BB962C8B-B14F-4D97-AF65-F5344CB8AC3E}">
        <p14:creationId xmlns:p14="http://schemas.microsoft.com/office/powerpoint/2010/main" val="1312315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7013D2-AECA-400B-8DF0-3E9748AE626E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5A7683-7BB0-4338-8C75-2E128F77BD0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4193213-D409-4A4D-981A-14AA7AD33415}"/>
              </a:ext>
            </a:extLst>
          </p:cNvPr>
          <p:cNvSpPr txBox="1"/>
          <p:nvPr/>
        </p:nvSpPr>
        <p:spPr>
          <a:xfrm>
            <a:off x="3806669" y="775729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小文件合并存储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4AA22-1918-4AC8-8042-1A04E3D384E2}"/>
              </a:ext>
            </a:extLst>
          </p:cNvPr>
          <p:cNvSpPr txBox="1"/>
          <p:nvPr/>
        </p:nvSpPr>
        <p:spPr>
          <a:xfrm>
            <a:off x="811763" y="1237394"/>
            <a:ext cx="101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将小文件合并存储主要解决如下几个问题：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E65EC9-E231-44AD-9DE2-D3C21875C8B3}"/>
              </a:ext>
            </a:extLst>
          </p:cNvPr>
          <p:cNvSpPr txBox="1"/>
          <p:nvPr/>
        </p:nvSpPr>
        <p:spPr>
          <a:xfrm>
            <a:off x="811763" y="1707502"/>
            <a:ext cx="1090748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本地文件系统</a:t>
            </a:r>
            <a:r>
              <a:rPr lang="en-US" altLang="zh-CN" dirty="0" err="1"/>
              <a:t>inode</a:t>
            </a:r>
            <a:r>
              <a:rPr lang="zh-CN" altLang="en-US" dirty="0"/>
              <a:t>数量有限，从而存储的小文件数量也就受到限制。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多级目录</a:t>
            </a:r>
            <a:r>
              <a:rPr lang="en-US" altLang="zh-CN" dirty="0"/>
              <a:t>+</a:t>
            </a:r>
            <a:r>
              <a:rPr lang="zh-CN" altLang="en-US" dirty="0"/>
              <a:t>目录里很多文件，导致访问文件的开销很大（可能导致很多次</a:t>
            </a:r>
            <a:r>
              <a:rPr lang="en-US" altLang="zh-CN" dirty="0"/>
              <a:t>IO</a:t>
            </a:r>
            <a:r>
              <a:rPr lang="zh-CN" altLang="en-US" dirty="0"/>
              <a:t>）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按小文件存储，备份与恢复的效率低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E50BAA-B1F4-468D-8BBC-FE8F9C581AA4}"/>
              </a:ext>
            </a:extLst>
          </p:cNvPr>
          <p:cNvSpPr txBox="1"/>
          <p:nvPr/>
        </p:nvSpPr>
        <p:spPr>
          <a:xfrm>
            <a:off x="811763" y="2798716"/>
            <a:ext cx="101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V3.0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版本里引入小文件合并存储的机制，可将多个小文件存储到一个大的文件（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trunk file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），为了支持这个机制，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生成的文件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fileid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需要额外增加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个字节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7BC8B-86A3-46C5-AD34-0BFE08848FBC}"/>
              </a:ext>
            </a:extLst>
          </p:cNvPr>
          <p:cNvSpPr txBox="1"/>
          <p:nvPr/>
        </p:nvSpPr>
        <p:spPr>
          <a:xfrm>
            <a:off x="811762" y="3576631"/>
            <a:ext cx="1090748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 trunk file id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文件在</a:t>
            </a:r>
            <a:r>
              <a:rPr lang="en-US" altLang="zh-CN" dirty="0"/>
              <a:t>trunk file</a:t>
            </a:r>
            <a:r>
              <a:rPr lang="zh-CN" altLang="en-US" dirty="0"/>
              <a:t>内部的</a:t>
            </a:r>
            <a:r>
              <a:rPr lang="en-US" altLang="zh-CN" dirty="0"/>
              <a:t>offset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文件占用的存储空间大小 （字节对齐及删除空间复用，文件占用存储空间</a:t>
            </a:r>
            <a:r>
              <a:rPr lang="en-US" altLang="zh-CN" dirty="0"/>
              <a:t>&gt;=</a:t>
            </a:r>
            <a:r>
              <a:rPr lang="zh-CN" altLang="en-US" dirty="0"/>
              <a:t>文件大小）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FC6B7F-1E1D-434B-B1AB-C07B81570797}"/>
              </a:ext>
            </a:extLst>
          </p:cNvPr>
          <p:cNvSpPr txBox="1"/>
          <p:nvPr/>
        </p:nvSpPr>
        <p:spPr>
          <a:xfrm>
            <a:off x="811762" y="4602073"/>
            <a:ext cx="11047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每个</a:t>
            </a:r>
            <a:r>
              <a:rPr lang="en-US" altLang="zh-CN" dirty="0"/>
              <a:t>trunk file</a:t>
            </a:r>
            <a:r>
              <a:rPr lang="zh-CN" altLang="en-US" dirty="0"/>
              <a:t>由一个</a:t>
            </a:r>
            <a:r>
              <a:rPr lang="en-US" altLang="zh-CN" dirty="0"/>
              <a:t>id</a:t>
            </a:r>
            <a:r>
              <a:rPr lang="zh-CN" altLang="en-US" dirty="0"/>
              <a:t>唯一标识，</a:t>
            </a:r>
            <a:r>
              <a:rPr lang="en-US" altLang="zh-CN" dirty="0"/>
              <a:t>trunk file</a:t>
            </a:r>
            <a:r>
              <a:rPr lang="zh-CN" altLang="en-US" dirty="0"/>
              <a:t>由</a:t>
            </a:r>
            <a:r>
              <a:rPr lang="en-US" altLang="zh-CN" dirty="0"/>
              <a:t>group</a:t>
            </a:r>
            <a:r>
              <a:rPr lang="zh-CN" altLang="en-US" dirty="0"/>
              <a:t>内的</a:t>
            </a:r>
            <a:r>
              <a:rPr lang="en-US" altLang="zh-CN" dirty="0"/>
              <a:t>trunk server</a:t>
            </a:r>
            <a:r>
              <a:rPr lang="zh-CN" altLang="en-US" dirty="0"/>
              <a:t>负责创建（</a:t>
            </a:r>
            <a:r>
              <a:rPr lang="en-US" altLang="zh-CN" dirty="0"/>
              <a:t>trunk server</a:t>
            </a:r>
            <a:r>
              <a:rPr lang="zh-CN" altLang="en-US" dirty="0"/>
              <a:t>是</a:t>
            </a:r>
            <a:r>
              <a:rPr lang="en-US" altLang="zh-CN" dirty="0"/>
              <a:t>tracker</a:t>
            </a:r>
            <a:r>
              <a:rPr lang="zh-CN" altLang="en-US" dirty="0"/>
              <a:t>选出来的），并同步到</a:t>
            </a:r>
            <a:r>
              <a:rPr lang="en-US" altLang="zh-CN" dirty="0"/>
              <a:t>group</a:t>
            </a:r>
            <a:r>
              <a:rPr lang="zh-CN" altLang="en-US" dirty="0"/>
              <a:t>内其他的</a:t>
            </a:r>
            <a:r>
              <a:rPr lang="en-US" altLang="zh-CN" dirty="0"/>
              <a:t>storage</a:t>
            </a:r>
            <a:r>
              <a:rPr lang="zh-CN" altLang="en-US" dirty="0"/>
              <a:t>，文件存储合并存储到</a:t>
            </a:r>
            <a:r>
              <a:rPr lang="en-US" altLang="zh-CN" dirty="0"/>
              <a:t>trunk file</a:t>
            </a:r>
            <a:r>
              <a:rPr lang="zh-CN" altLang="en-US" dirty="0"/>
              <a:t>后，根据其</a:t>
            </a:r>
            <a:r>
              <a:rPr lang="en-US" altLang="zh-CN" dirty="0"/>
              <a:t>offset</a:t>
            </a:r>
            <a:r>
              <a:rPr lang="zh-CN" altLang="en-US" dirty="0"/>
              <a:t>就能从</a:t>
            </a:r>
            <a:r>
              <a:rPr lang="en-US" altLang="zh-CN" dirty="0"/>
              <a:t>trunk file</a:t>
            </a:r>
            <a:r>
              <a:rPr lang="zh-CN" altLang="en-US" dirty="0"/>
              <a:t>读取到文件。</a:t>
            </a:r>
          </a:p>
          <a:p>
            <a:endParaRPr lang="zh-CN" altLang="en-US" dirty="0"/>
          </a:p>
          <a:p>
            <a:r>
              <a:rPr lang="zh-CN" altLang="en-US" dirty="0"/>
              <a:t>        文件在</a:t>
            </a:r>
            <a:r>
              <a:rPr lang="en-US" altLang="zh-CN" dirty="0"/>
              <a:t>trunk file</a:t>
            </a:r>
            <a:r>
              <a:rPr lang="zh-CN" altLang="en-US" dirty="0"/>
              <a:t>内的</a:t>
            </a:r>
            <a:r>
              <a:rPr lang="en-US" altLang="zh-CN" dirty="0"/>
              <a:t>offset</a:t>
            </a:r>
            <a:r>
              <a:rPr lang="zh-CN" altLang="en-US" dirty="0"/>
              <a:t>编码到文件名，决定了其在</a:t>
            </a:r>
            <a:r>
              <a:rPr lang="en-US" altLang="zh-CN" dirty="0"/>
              <a:t>trunk file</a:t>
            </a:r>
            <a:r>
              <a:rPr lang="zh-CN" altLang="en-US" dirty="0"/>
              <a:t>内的位置是不能更改的，也就不能通过</a:t>
            </a:r>
            <a:r>
              <a:rPr lang="en-US" altLang="zh-CN" dirty="0"/>
              <a:t>compact</a:t>
            </a:r>
            <a:r>
              <a:rPr lang="zh-CN" altLang="en-US" dirty="0"/>
              <a:t>的方式回收</a:t>
            </a:r>
            <a:r>
              <a:rPr lang="en-US" altLang="zh-CN" dirty="0"/>
              <a:t>trunk file</a:t>
            </a:r>
            <a:r>
              <a:rPr lang="zh-CN" altLang="en-US" dirty="0"/>
              <a:t>内删除文件的空间。但当</a:t>
            </a:r>
            <a:r>
              <a:rPr lang="en-US" altLang="zh-CN" dirty="0"/>
              <a:t>trunk file</a:t>
            </a:r>
            <a:r>
              <a:rPr lang="zh-CN" altLang="en-US" dirty="0"/>
              <a:t>内有文件删除时，其删除的空间是可以被复用的，比如一个</a:t>
            </a:r>
            <a:r>
              <a:rPr lang="en-US" altLang="zh-CN" dirty="0"/>
              <a:t>100KB</a:t>
            </a:r>
            <a:r>
              <a:rPr lang="zh-CN" altLang="en-US" dirty="0"/>
              <a:t>的文件被删除，接下来存储一个</a:t>
            </a:r>
            <a:r>
              <a:rPr lang="en-US" altLang="zh-CN" dirty="0"/>
              <a:t>99KB</a:t>
            </a:r>
            <a:r>
              <a:rPr lang="zh-CN" altLang="en-US" dirty="0"/>
              <a:t>的文件就可以直接复用这片删除的存储空间。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380322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9B340A-18DE-4BE1-8839-31124CAFB003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92BEACA-C4C1-4CCC-8E1F-64E5DE7B285F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40288C0-55F1-4F53-BB76-EDCD4D91441B}"/>
              </a:ext>
            </a:extLst>
          </p:cNvPr>
          <p:cNvSpPr txBox="1"/>
          <p:nvPr/>
        </p:nvSpPr>
        <p:spPr>
          <a:xfrm>
            <a:off x="4329183" y="970393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访问支持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670ECE-8A8E-4666-8452-80A49CE79FED}"/>
              </a:ext>
            </a:extLst>
          </p:cNvPr>
          <p:cNvSpPr txBox="1"/>
          <p:nvPr/>
        </p:nvSpPr>
        <p:spPr>
          <a:xfrm>
            <a:off x="721568" y="1432058"/>
            <a:ext cx="10748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都内置了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协议的支持，客户端可以通过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协议来下载文件，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tracker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在接收到请求时，通过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redirect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机制将请求重定向至文件所在的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上；除了内置的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协议外，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还提供了通过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扩展模块下载文件的支持。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C9BADA-C6E0-49D3-8187-A9124891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31" y="3088723"/>
            <a:ext cx="7959207" cy="37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2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7AF9BA-5A8C-49F2-BAD2-B1CA0C4501C9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深入学习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B6C0B7-527B-4587-9C64-5FE18E7C0268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FAF64CD-9ACB-4683-B838-5ECEFB6182AB}"/>
              </a:ext>
            </a:extLst>
          </p:cNvPr>
          <p:cNvSpPr txBox="1"/>
          <p:nvPr/>
        </p:nvSpPr>
        <p:spPr>
          <a:xfrm>
            <a:off x="4310522" y="635635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其他特性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13AC49-2BEB-4F8C-AA39-1F9909E9A9FC}"/>
              </a:ext>
            </a:extLst>
          </p:cNvPr>
          <p:cNvSpPr txBox="1"/>
          <p:nvPr/>
        </p:nvSpPr>
        <p:spPr>
          <a:xfrm>
            <a:off x="609379" y="1134110"/>
            <a:ext cx="10748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提供了设置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获取文件扩展属性的接口（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setmeta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getmeta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，扩展属性以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key-value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对的方式存储在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上的同名文件（拥有特殊的前缀或后缀），比如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/group/M00/00/01/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some_file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为原始文件，则该文件的扩展属性存储在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/group/M00/00/01/.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some_file.meta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文件（真实情况不一定是这样，但机制类似），这样根据文件名就能定位到存储扩展属性的文件。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以上两个接口作者不建议使用，额外的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文件会进一步“放大”海量小文件存储问题，同时由于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非常小，其存储空间利用率也不高，比如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100bytes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文件也需要占用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4K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block_size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）的存储空间。</a:t>
            </a: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FastDFS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还提供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appender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的支持，通过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upload_appender_file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接口存储，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appender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允许在创建后，对该文件进行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append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操作。实际上，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appender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与普通文件的存储方式是相同的，不同的是，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appender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不能被合并存储到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trunk file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25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4CDAEE3-7EBE-46C6-9D51-D0D4FBA8D139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其他讨论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64BBB9-2053-496C-B858-AF79C980A086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A0D8905-7643-4C29-990B-6C44D020E4D2}"/>
              </a:ext>
            </a:extLst>
          </p:cNvPr>
          <p:cNvSpPr txBox="1"/>
          <p:nvPr/>
        </p:nvSpPr>
        <p:spPr>
          <a:xfrm>
            <a:off x="4310522" y="635635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数据安全性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068D05-7E5F-4141-BBB3-DCD0BADE56BB}"/>
              </a:ext>
            </a:extLst>
          </p:cNvPr>
          <p:cNvSpPr txBox="1"/>
          <p:nvPr/>
        </p:nvSpPr>
        <p:spPr>
          <a:xfrm>
            <a:off x="525404" y="1805914"/>
            <a:ext cx="10748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写一份即成功：从源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写完文件至同步到组内其他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的时间窗口内，一旦源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出现故障，就可能导致用户数据丢失，而数据的丢失对存储系统来说通常是不可接受的。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缺乏自动化恢复机制：当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的某块磁盘故障时，只能换存磁盘，然后手动恢复数据；由于按机器备份，似乎也不可能有自动化恢复机制，除非有预先准备好的热备磁盘，缺乏自动化恢复机制会增加系统运维工作。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数据恢复效率低：恢复数据时，只能从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内其他的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读取，同时由于小文件的访问效率本身较低，按文件恢复的效率也会很低，低的恢复效率也就意味着数据处于不安全状态的时间更长。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缺乏多机房容灾支持：目前要做多机房容灾，只能额外做工具来将数据同步到备份的集群，无自动化机制。</a:t>
            </a:r>
          </a:p>
        </p:txBody>
      </p:sp>
    </p:spTree>
    <p:extLst>
      <p:ext uri="{BB962C8B-B14F-4D97-AF65-F5344CB8AC3E}">
        <p14:creationId xmlns:p14="http://schemas.microsoft.com/office/powerpoint/2010/main" val="1149998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29EB92-9091-4320-882A-9990D316B7AB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其他讨论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935594A-28B8-4753-BD96-A5AC1EFCB7CB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1AA49CC-005C-4D42-B8C4-3AB46F617A32}"/>
              </a:ext>
            </a:extLst>
          </p:cNvPr>
          <p:cNvSpPr txBox="1"/>
          <p:nvPr/>
        </p:nvSpPr>
        <p:spPr>
          <a:xfrm>
            <a:off x="4310522" y="635635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存储空间利用率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3E1CDB-594D-4528-A5D2-3EC5A095D379}"/>
              </a:ext>
            </a:extLst>
          </p:cNvPr>
          <p:cNvSpPr txBox="1"/>
          <p:nvPr/>
        </p:nvSpPr>
        <p:spPr>
          <a:xfrm>
            <a:off x="525404" y="1805914"/>
            <a:ext cx="1074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单机存储的文件数受限于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inode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数量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每个文件对应一个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本地文件系统的文件，平均每个文件会存在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block_size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的存储空间浪费。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文件合并存储能有效解决上述两个问题，但由于合并存储没有空间回收机制，删除文件的空间不保证一定能复用，也存在空间浪费的问题</a:t>
            </a:r>
          </a:p>
        </p:txBody>
      </p:sp>
    </p:spTree>
    <p:extLst>
      <p:ext uri="{BB962C8B-B14F-4D97-AF65-F5344CB8AC3E}">
        <p14:creationId xmlns:p14="http://schemas.microsoft.com/office/powerpoint/2010/main" val="3257217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2F8B00-BD59-40FA-9F5F-245060862921}"/>
              </a:ext>
            </a:extLst>
          </p:cNvPr>
          <p:cNvSpPr txBox="1"/>
          <p:nvPr/>
        </p:nvSpPr>
        <p:spPr>
          <a:xfrm>
            <a:off x="222250" y="137160"/>
            <a:ext cx="493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其他讨论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C54B54-E786-4028-8EC4-EA24ED956B0B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7EC2562-6092-459E-98CB-BE9252A0BB4B}"/>
              </a:ext>
            </a:extLst>
          </p:cNvPr>
          <p:cNvSpPr txBox="1"/>
          <p:nvPr/>
        </p:nvSpPr>
        <p:spPr>
          <a:xfrm>
            <a:off x="4310522" y="635635"/>
            <a:ext cx="334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负载均衡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E6E960-8302-472F-89B1-286CC7018521}"/>
              </a:ext>
            </a:extLst>
          </p:cNvPr>
          <p:cNvSpPr txBox="1"/>
          <p:nvPr/>
        </p:nvSpPr>
        <p:spPr>
          <a:xfrm>
            <a:off x="478751" y="1899221"/>
            <a:ext cx="10748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机制本身可用来做负载均衡，但这只是一种静态的负载均衡机制，需要预先知道应用的访问特性；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同时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机制也导致不可能在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之间迁移数据来做动态负载均衡。</a:t>
            </a:r>
          </a:p>
        </p:txBody>
      </p:sp>
    </p:spTree>
    <p:extLst>
      <p:ext uri="{BB962C8B-B14F-4D97-AF65-F5344CB8AC3E}">
        <p14:creationId xmlns:p14="http://schemas.microsoft.com/office/powerpoint/2010/main" val="28516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的存储策略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825D84C1-842E-4236-9F24-339D70B8C5B2}"/>
              </a:ext>
            </a:extLst>
          </p:cNvPr>
          <p:cNvSpPr>
            <a:spLocks noGrp="1"/>
          </p:cNvSpPr>
          <p:nvPr/>
        </p:nvSpPr>
        <p:spPr bwMode="auto">
          <a:xfrm>
            <a:off x="1384041" y="5032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存储策略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0668127-F5B4-4444-8E07-BB4FE6877FE6}"/>
              </a:ext>
            </a:extLst>
          </p:cNvPr>
          <p:cNvSpPr>
            <a:spLocks noGrp="1"/>
          </p:cNvSpPr>
          <p:nvPr/>
        </p:nvSpPr>
        <p:spPr bwMode="auto">
          <a:xfrm>
            <a:off x="615600" y="1646237"/>
            <a:ext cx="109416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dirty="0"/>
              <a:t>        为了支持大容量，存储节点（服务器）采用了分卷（或分组）的组织方式。存储系统由一个或多个卷组成，卷与卷之间的文件是相互独立的，所有卷的文件容量累加就是整个存储系统中的文件容量。一个卷可以由一台或多台存储服务器组成，一个卷下的存储服务器中的文件都是相同的，卷中的多台存储服务器起到了冗余备份和负载均衡的作用。</a:t>
            </a:r>
          </a:p>
          <a:p>
            <a:pPr marL="0" indent="0" eaLnBrk="1" hangingPunct="1">
              <a:buNone/>
            </a:pPr>
            <a:r>
              <a:rPr lang="zh-CN" altLang="en-US" sz="2400" dirty="0"/>
              <a:t>	</a:t>
            </a:r>
          </a:p>
          <a:p>
            <a:pPr marL="0" indent="0" eaLnBrk="1" hangingPunct="1">
              <a:buNone/>
            </a:pPr>
            <a:r>
              <a:rPr lang="zh-CN" altLang="en-US" sz="2400" dirty="0"/>
              <a:t>       在卷中增加服务器时，同步已有的文件由系统自动完成，同步完成后，系统自动将新增服务器切换到线上提供服务。当存储空间不足或即将耗尽时，可以动态添加卷。只需要增加一台或多台服务器，并将它们配置为一个新的卷，这样就扩大了存储系统的容量。</a:t>
            </a:r>
          </a:p>
        </p:txBody>
      </p:sp>
    </p:spTree>
    <p:extLst>
      <p:ext uri="{BB962C8B-B14F-4D97-AF65-F5344CB8AC3E}">
        <p14:creationId xmlns:p14="http://schemas.microsoft.com/office/powerpoint/2010/main" val="3378636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3D44E57-4122-4D61-B06A-3D2584FFAB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37985" y="3429000"/>
            <a:ext cx="2281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ED2B12-6DD6-4732-9F90-359574A7E8E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06534" y="5126477"/>
            <a:ext cx="2567374" cy="55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谢谢</a:t>
            </a:r>
            <a:r>
              <a:rPr lang="zh-CN" altLang="en-US" sz="3600" dirty="0">
                <a:solidFill>
                  <a:schemeClr val="bg1"/>
                </a:solidFill>
              </a:rPr>
              <a:t>大家！</a:t>
            </a:r>
          </a:p>
        </p:txBody>
      </p:sp>
    </p:spTree>
    <p:extLst>
      <p:ext uri="{BB962C8B-B14F-4D97-AF65-F5344CB8AC3E}">
        <p14:creationId xmlns:p14="http://schemas.microsoft.com/office/powerpoint/2010/main" val="28729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的上传过程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3166206-2B5A-4AF0-82C3-82474C778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8" y="747809"/>
            <a:ext cx="9629358" cy="52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5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的文件同步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A798AD7-6686-42B3-9DD9-6FDE2D2A1E4B}"/>
              </a:ext>
            </a:extLst>
          </p:cNvPr>
          <p:cNvSpPr txBox="1"/>
          <p:nvPr/>
        </p:nvSpPr>
        <p:spPr>
          <a:xfrm>
            <a:off x="718457" y="2096663"/>
            <a:ext cx="10496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写文件时，客户端将文件写至</a:t>
            </a:r>
            <a:r>
              <a:rPr lang="en-US" altLang="zh-CN" sz="2400" dirty="0"/>
              <a:t>group</a:t>
            </a:r>
            <a:r>
              <a:rPr lang="zh-CN" altLang="en-US" sz="2400" dirty="0"/>
              <a:t>内一个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即认为写文件成功，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写完文件后，会由后台线程将文件同步至同</a:t>
            </a:r>
            <a:r>
              <a:rPr lang="en-US" altLang="zh-CN" sz="2400" dirty="0"/>
              <a:t>group</a:t>
            </a:r>
            <a:r>
              <a:rPr lang="zh-CN" altLang="en-US" sz="2400" dirty="0"/>
              <a:t>内其他的</a:t>
            </a:r>
            <a:r>
              <a:rPr lang="en-US" altLang="zh-CN" sz="2400" dirty="0"/>
              <a:t>storage server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	</a:t>
            </a:r>
          </a:p>
          <a:p>
            <a:r>
              <a:rPr lang="zh-CN" altLang="en-US" sz="2400" dirty="0"/>
              <a:t>        每个</a:t>
            </a:r>
            <a:r>
              <a:rPr lang="en-US" altLang="zh-CN" sz="2400" dirty="0"/>
              <a:t>storage</a:t>
            </a:r>
            <a:r>
              <a:rPr lang="zh-CN" altLang="en-US" sz="2400" dirty="0"/>
              <a:t>写文件后，同时会写一份</a:t>
            </a:r>
            <a:r>
              <a:rPr lang="en-US" altLang="zh-CN" sz="2400" dirty="0" err="1"/>
              <a:t>binlog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binlog</a:t>
            </a:r>
            <a:r>
              <a:rPr lang="zh-CN" altLang="en-US" sz="2400" dirty="0"/>
              <a:t>里不包含文件数据，只包含文件名等元信息，这份</a:t>
            </a:r>
            <a:r>
              <a:rPr lang="en-US" altLang="zh-CN" sz="2400" dirty="0" err="1"/>
              <a:t>binlog</a:t>
            </a:r>
            <a:r>
              <a:rPr lang="zh-CN" altLang="en-US" sz="2400" dirty="0"/>
              <a:t>用于后台同步，</a:t>
            </a:r>
            <a:r>
              <a:rPr lang="en-US" altLang="zh-CN" sz="2400" dirty="0"/>
              <a:t>storage</a:t>
            </a:r>
            <a:r>
              <a:rPr lang="zh-CN" altLang="en-US" sz="2400" dirty="0"/>
              <a:t>会记录向</a:t>
            </a:r>
            <a:r>
              <a:rPr lang="en-US" altLang="zh-CN" sz="2400" dirty="0"/>
              <a:t>group</a:t>
            </a:r>
            <a:r>
              <a:rPr lang="zh-CN" altLang="en-US" sz="2400" dirty="0"/>
              <a:t>内其他</a:t>
            </a:r>
            <a:r>
              <a:rPr lang="en-US" altLang="zh-CN" sz="2400" dirty="0"/>
              <a:t>storage</a:t>
            </a:r>
            <a:r>
              <a:rPr lang="zh-CN" altLang="en-US" sz="2400" dirty="0"/>
              <a:t>同步的进度，以便重启后能接上次的进度继续同步；进度以时间戳的方式进行记录，所以最好能保证集群内所有</a:t>
            </a:r>
            <a:r>
              <a:rPr lang="en-US" altLang="zh-CN" sz="2400" dirty="0"/>
              <a:t>server</a:t>
            </a:r>
            <a:r>
              <a:rPr lang="zh-CN" altLang="en-US" sz="2400" dirty="0"/>
              <a:t>的时钟保持同步。</a:t>
            </a:r>
          </a:p>
          <a:p>
            <a:r>
              <a:rPr lang="zh-CN" altLang="en-US" sz="2400" dirty="0"/>
              <a:t>	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storage</a:t>
            </a:r>
            <a:r>
              <a:rPr lang="zh-CN" altLang="en-US" sz="2400" dirty="0"/>
              <a:t>的同步进度会作为元数据的一部分汇报到</a:t>
            </a:r>
            <a:r>
              <a:rPr lang="en-US" altLang="zh-CN" sz="2400" dirty="0"/>
              <a:t>tracker</a:t>
            </a:r>
            <a:r>
              <a:rPr lang="zh-CN" altLang="en-US" sz="2400" dirty="0"/>
              <a:t>上，</a:t>
            </a:r>
            <a:r>
              <a:rPr lang="en-US" altLang="zh-CN" sz="2400" dirty="0" err="1"/>
              <a:t>tracke</a:t>
            </a:r>
            <a:r>
              <a:rPr lang="zh-CN" altLang="en-US" sz="2400" dirty="0"/>
              <a:t>在选择读</a:t>
            </a:r>
            <a:r>
              <a:rPr lang="en-US" altLang="zh-CN" sz="2400" dirty="0"/>
              <a:t>storage</a:t>
            </a:r>
            <a:r>
              <a:rPr lang="zh-CN" altLang="en-US" sz="2400" dirty="0"/>
              <a:t>的时候会以同步进度作为参考。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6FABEE-72F6-4296-AFBE-817C13FE2329}"/>
              </a:ext>
            </a:extLst>
          </p:cNvPr>
          <p:cNvSpPr>
            <a:spLocks noGrp="1"/>
          </p:cNvSpPr>
          <p:nvPr/>
        </p:nvSpPr>
        <p:spPr bwMode="auto">
          <a:xfrm>
            <a:off x="1402702" y="63563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文件同步</a:t>
            </a:r>
          </a:p>
        </p:txBody>
      </p:sp>
    </p:spTree>
    <p:extLst>
      <p:ext uri="{BB962C8B-B14F-4D97-AF65-F5344CB8AC3E}">
        <p14:creationId xmlns:p14="http://schemas.microsoft.com/office/powerpoint/2010/main" val="239668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BFA8E1-FD08-41C4-B079-4A4FC9B52846}"/>
              </a:ext>
            </a:extLst>
          </p:cNvPr>
          <p:cNvSpPr txBox="1"/>
          <p:nvPr/>
        </p:nvSpPr>
        <p:spPr>
          <a:xfrm>
            <a:off x="222250" y="137160"/>
            <a:ext cx="3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FastDFS</a:t>
            </a:r>
            <a:r>
              <a:rPr kumimoji="1"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的文件下载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52905B-07D8-4FA2-AFAF-876666066D39}"/>
              </a:ext>
            </a:extLst>
          </p:cNvPr>
          <p:cNvCxnSpPr>
            <a:cxnSpLocks/>
          </p:cNvCxnSpPr>
          <p:nvPr/>
        </p:nvCxnSpPr>
        <p:spPr>
          <a:xfrm flipV="1">
            <a:off x="313690" y="597535"/>
            <a:ext cx="11545518" cy="38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7E4CCAD-6AC4-45BE-A96F-81E0A760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3" y="885778"/>
            <a:ext cx="10523592" cy="52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7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5259</Words>
  <Application>Microsoft Office PowerPoint</Application>
  <PresentationFormat>宽屏</PresentationFormat>
  <Paragraphs>536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等线</vt:lpstr>
      <vt:lpstr>等线 Light</vt:lpstr>
      <vt:lpstr>华文行楷</vt:lpstr>
      <vt:lpstr>华文新魏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俊永</dc:creator>
  <cp:lastModifiedBy>张 俊永</cp:lastModifiedBy>
  <cp:revision>85</cp:revision>
  <dcterms:created xsi:type="dcterms:W3CDTF">2018-09-26T17:13:57Z</dcterms:created>
  <dcterms:modified xsi:type="dcterms:W3CDTF">2018-10-04T15:50:12Z</dcterms:modified>
</cp:coreProperties>
</file>