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1153" r:id="rId2"/>
    <p:sldId id="1130" r:id="rId3"/>
    <p:sldId id="1131" r:id="rId4"/>
    <p:sldId id="1132" r:id="rId5"/>
    <p:sldId id="1133" r:id="rId6"/>
    <p:sldId id="1134" r:id="rId7"/>
    <p:sldId id="1135" r:id="rId8"/>
    <p:sldId id="1136" r:id="rId9"/>
    <p:sldId id="1137" r:id="rId10"/>
    <p:sldId id="1138" r:id="rId11"/>
    <p:sldId id="1139" r:id="rId12"/>
    <p:sldId id="1140" r:id="rId13"/>
    <p:sldId id="1142" r:id="rId14"/>
    <p:sldId id="1141" r:id="rId15"/>
    <p:sldId id="1154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5F-4B84-89E4-D7B9C5FB175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5F-4B84-89E4-D7B9C5FB175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5F-4B84-89E4-D7B9C5FB175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5F-4B84-89E4-D7B9C5FB175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5F-4B84-89E4-D7B9C5FB1750}"/>
              </c:ext>
            </c:extLst>
          </c:dPt>
          <c:dLbls>
            <c:dLbl>
              <c:idx val="0"/>
              <c:layout>
                <c:manualLayout>
                  <c:x val="6.3185978892362502E-3"/>
                  <c:y val="1.11878379101761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ctr" rtl="0">
                      <a:defRPr lang="zh-CN" sz="1195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defRPr>
                    </a:pPr>
                    <a:r>
                      <a:rPr lang="zh-CN" altLang="en-US"/>
                      <a:t>发现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ctr" rtl="0">
                    <a:defRPr lang="zh-CN" sz="1195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ea"/>
                      <a:sym typeface="+mn-lt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5F-4B84-89E4-D7B9C5FB1750}"/>
                </c:ext>
              </c:extLst>
            </c:dLbl>
            <c:dLbl>
              <c:idx val="1"/>
              <c:layout>
                <c:manualLayout>
                  <c:x val="-1.12197131243037E-2"/>
                  <c:y val="2.3879205165354501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ctr" rtl="0">
                      <a:defRPr lang="zh-CN" sz="1195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defRPr>
                    </a:pPr>
                    <a:r>
                      <a:rPr lang="zh-CN" altLang="en-US"/>
                      <a:t>监视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ctr" rtl="0">
                    <a:defRPr lang="zh-CN" sz="1195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ea"/>
                      <a:sym typeface="+mn-lt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5F-4B84-89E4-D7B9C5FB1750}"/>
                </c:ext>
              </c:extLst>
            </c:dLbl>
            <c:dLbl>
              <c:idx val="2"/>
              <c:layout>
                <c:manualLayout>
                  <c:x val="2.0343239294615699E-2"/>
                  <c:y val="-1.23163624652383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ctr" rtl="0">
                      <a:defRPr lang="zh-CN" sz="1195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defRPr>
                    </a:pPr>
                    <a:r>
                      <a:rPr lang="zh-CN" altLang="en-US"/>
                      <a:t>防护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ctr" rtl="0">
                    <a:defRPr lang="zh-CN" sz="1195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ea"/>
                      <a:sym typeface="+mn-lt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921481602994101"/>
                      <c:h val="0.11508940803826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15F-4B84-89E4-D7B9C5FB1750}"/>
                </c:ext>
              </c:extLst>
            </c:dLbl>
            <c:dLbl>
              <c:idx val="3"/>
              <c:layout>
                <c:manualLayout>
                  <c:x val="7.7060435161432498E-3"/>
                  <c:y val="7.4728918631857804E-3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报告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1363887673763"/>
                      <c:h val="9.28427441133438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15F-4B84-89E4-D7B9C5FB1750}"/>
                </c:ext>
              </c:extLst>
            </c:dLbl>
            <c:dLbl>
              <c:idx val="4"/>
              <c:layout>
                <c:manualLayout>
                  <c:x val="-2.52443545296831E-2"/>
                  <c:y val="2.9719568375922101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ctr" rtl="0">
                      <a:defRPr lang="zh-CN" sz="1195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ea"/>
                        <a:sym typeface="+mn-lt"/>
                      </a:defRPr>
                    </a:pPr>
                    <a:r>
                      <a:rPr lang="zh-CN" altLang="en-US"/>
                      <a:t>部署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ctr" rtl="0">
                    <a:defRPr lang="zh-CN" sz="1195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ea"/>
                      <a:sym typeface="+mn-lt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15F-4B84-89E4-D7B9C5FB17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部署</c:v>
                </c:pt>
                <c:pt idx="1">
                  <c:v>发现</c:v>
                </c:pt>
                <c:pt idx="2">
                  <c:v>监视</c:v>
                </c:pt>
                <c:pt idx="3">
                  <c:v>防护</c:v>
                </c:pt>
                <c:pt idx="4">
                  <c:v>报告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15F-4B84-89E4-D7B9C5FB175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7BFE7-296D-4524-80BE-F12BD7FED955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F5C9B-2B98-4D81-91E9-B8DC84A0A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1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31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90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4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9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11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4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4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50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98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AE2AB82-71B4-4B96-92A2-A28649D4F06A}" type="slidenum">
              <a:rPr lang="zh-CN" altLang="en-US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1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219EC-1E81-4AB3-8CC6-32BC44B14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9BB76A-1E52-4490-A6CA-3089361EB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67E2C-885B-4533-86DF-91DEC848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225-E7F5-411F-8626-D704DCBBAA83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7702D-9DB5-421A-B996-94CBD3D7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E2A20-C9B2-4C7C-9C46-B088917F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EA6-A32F-4910-9198-6CFA1AA01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86454-06BF-4004-9A0E-B974E6AC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E2B3AA-ACD7-4125-824F-95034B718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46B75-906A-4DBB-9FC9-F10FD6D7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225-E7F5-411F-8626-D704DCBBAA83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4CA61-5D4E-4175-A172-559A8B69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8632A-B0F8-4E89-BFA4-6C0A29B7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EA6-A32F-4910-9198-6CFA1AA01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09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BCDC93-2A24-4A15-B2C1-99A68802A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B778B4-935B-41C3-8963-E95DF019A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0FF43-B3A8-4944-890D-9A15D6CB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225-E7F5-411F-8626-D704DCBBAA83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86F81-24A7-41FD-B5FB-706B9E4D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87DD4-22D5-4037-816A-97BC8F4D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EA6-A32F-4910-9198-6CFA1AA01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39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5083389" y="6453485"/>
            <a:ext cx="2743201" cy="189311"/>
          </a:xfrm>
          <a:prstGeom prst="rect">
            <a:avLst/>
          </a:prstGeom>
        </p:spPr>
        <p:txBody>
          <a:bodyPr lIns="76535" tIns="38268" rIns="76535" bIns="38268"/>
          <a:lstStyle/>
          <a:p>
            <a:pPr lvl="0"/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719403" y="164638"/>
            <a:ext cx="9601067" cy="683447"/>
          </a:xfrm>
          <a:prstGeom prst="rect">
            <a:avLst/>
          </a:prstGeom>
        </p:spPr>
        <p:txBody>
          <a:bodyPr lIns="76535" tIns="38268" rIns="76535" bIns="38268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 dirty="0" err="1">
                <a:solidFill>
                  <a:srgbClr val="FFFFFF"/>
                </a:solidFill>
              </a:rPr>
              <a:t>单击此处编辑母版标题样式</a:t>
            </a:r>
            <a:endParaRPr sz="3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136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E16A3-6C25-438D-BE56-79DF4228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9CEDF-889E-4A77-943C-29EF95DE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FE7F4-CE5A-4934-8E71-2F3C6CED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225-E7F5-411F-8626-D704DCBBAA83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8A717-2D1E-4552-94FC-6F29E647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A0971-B44A-4992-9483-E69AEAE9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EA6-A32F-4910-9198-6CFA1AA01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8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44AF2-7B98-4368-9966-92DEDE8F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89CB69-CD0D-4646-80F7-C520EE03E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32654-47EC-45C3-9374-014124B9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225-E7F5-411F-8626-D704DCBBAA83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76592-A319-4A99-A0C4-DC25BF95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78959-2BED-43AA-8AEC-479E1FB5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EA6-A32F-4910-9198-6CFA1AA01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1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C9E20-22BA-46FF-9A31-118E6EC0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ABD86-AB52-4081-B411-52DB36C67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3B744-5CF5-48C4-B091-3F5E13053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04650-DE42-4713-9D5D-FE517186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225-E7F5-411F-8626-D704DCBBAA83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002ADD-D1FF-4157-BB38-59A08B05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8871BF-41F7-4F78-9AAE-52FD5B38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EA6-A32F-4910-9198-6CFA1AA01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62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8F7C8-6443-4E9D-B04F-1CA82093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2A610B-1946-4410-B0F2-BECB40F52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5A393-3F19-4398-AB18-A4A01EA49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B89A7D-BB01-4A30-9539-D61B25E16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72FE4E-E27E-495A-A87D-082311E7E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61EE9C-FE5D-434A-B1C7-2BD5B6B6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225-E7F5-411F-8626-D704DCBBAA83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5EBD81-3341-4D14-8742-D7D03F53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5F66E5-C105-4575-A8DD-DC9C7557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EA6-A32F-4910-9198-6CFA1AA01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9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3CDA0-FCEC-472E-9F25-0412179C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AAE248-E870-4CA6-ADE0-1DAC8D32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225-E7F5-411F-8626-D704DCBBAA83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779316-FDD7-46AC-A55A-0185A964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E8CF17-F2B2-47F6-9F9F-0BB87FFD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EA6-A32F-4910-9198-6CFA1AA01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41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D3C0E-BA53-4956-BDED-1930A2A1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225-E7F5-411F-8626-D704DCBBAA83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88C180-F8AD-4827-9CE2-58E6823C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EA5373-6E98-4B66-BEC3-151AD334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EA6-A32F-4910-9198-6CFA1AA01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0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8481C-360E-46EC-AC43-50C54253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4F424-6488-41B1-958E-A095E6812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D01983-1427-4F52-AFE9-6D6455B26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894E46-43FF-42F1-ABD7-287F0F4F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225-E7F5-411F-8626-D704DCBBAA83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A2186-2A00-4CAA-86C7-403217AC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DF7E2-130C-472E-938B-EE8FD937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EA6-A32F-4910-9198-6CFA1AA01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20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ECD92-0B54-476A-A863-8BA7B3D2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AA8270-5A3A-4025-A7B3-B7DCF7CCD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50618-9429-4D85-85F5-F3BBA8CA4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597E8-4A82-48DE-BB27-45111486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225-E7F5-411F-8626-D704DCBBAA83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FC83A-B7DA-4CFC-98A4-695C1A31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1B758C-FE8F-4E6B-A963-F0A3E27A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EA6-A32F-4910-9198-6CFA1AA01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2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5D6A3D-E3AD-437D-859C-175F5CDC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FDD09-60F0-42A4-8F7F-F0BD2CCDA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1A3B5-4B8A-4856-8B80-4185F8B79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90225-E7F5-411F-8626-D704DCBBAA83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5361E-5816-4F16-8581-29079A70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17E16-5B1F-4322-85B2-D7C18CB12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F6EA6-A32F-4910-9198-6CFA1AA01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0E1B356E-5ED4-47B9-B14E-2CD095AC50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libri" charset="0"/>
              </a:rPr>
              <a:t>																			Kubernetes API</a:t>
            </a: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7B61ED6D-6A2F-4B70-90DA-061D58864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" b="193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3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609600" y="97367"/>
            <a:ext cx="8568267" cy="643467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监控系统</a:t>
            </a:r>
            <a:r>
              <a:rPr lang="x-none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x-none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42" y="903827"/>
            <a:ext cx="7680853" cy="5369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609600" y="97367"/>
            <a:ext cx="8568267" cy="643467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监控系统</a:t>
            </a:r>
            <a:r>
              <a:rPr lang="x-none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方案</a:t>
            </a:r>
            <a:endParaRPr lang="x-none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46" y="898448"/>
            <a:ext cx="9745961" cy="54108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609600" y="97367"/>
            <a:ext cx="8568267" cy="643467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监控系统</a:t>
            </a:r>
            <a:r>
              <a:rPr lang="x-none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en-US" b="1" dirty="0">
                <a:latin typeface="+mn-lt"/>
                <a:ea typeface="+mn-ea"/>
                <a:cs typeface="+mn-ea"/>
                <a:sym typeface="+mn-lt"/>
              </a:rPr>
              <a:t>Prometheus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x-none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5467" y="1124744"/>
            <a:ext cx="8074421" cy="3601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67" dirty="0">
                <a:cs typeface="+mn-ea"/>
                <a:sym typeface="+mn-lt"/>
              </a:rPr>
              <a:t>Prometheus</a:t>
            </a:r>
            <a:r>
              <a:rPr lang="zh-CN" altLang="en-US" sz="2267" dirty="0">
                <a:cs typeface="+mn-ea"/>
                <a:sym typeface="+mn-lt"/>
              </a:rPr>
              <a:t>是一个开源的系统监控和报警工具</a:t>
            </a:r>
            <a:endParaRPr lang="en-US" altLang="zh-CN" sz="2267" dirty="0">
              <a:cs typeface="+mn-ea"/>
              <a:sym typeface="+mn-lt"/>
            </a:endParaRPr>
          </a:p>
          <a:p>
            <a:endParaRPr lang="en-US" altLang="zh-CN" sz="1867" dirty="0">
              <a:cs typeface="+mn-ea"/>
              <a:sym typeface="+mn-lt"/>
            </a:endParaRPr>
          </a:p>
          <a:p>
            <a:endParaRPr lang="en-US" altLang="zh-CN" sz="1867" dirty="0">
              <a:cs typeface="+mn-ea"/>
              <a:sym typeface="+mn-lt"/>
            </a:endParaRPr>
          </a:p>
          <a:p>
            <a:r>
              <a:rPr lang="zh-CN" altLang="en-US" sz="1867" dirty="0">
                <a:cs typeface="+mn-ea"/>
                <a:sym typeface="+mn-lt"/>
              </a:rPr>
              <a:t>特点：</a:t>
            </a:r>
          </a:p>
          <a:p>
            <a:endParaRPr lang="zh-CN" altLang="en-US" sz="1867" dirty="0">
              <a:cs typeface="+mn-ea"/>
              <a:sym typeface="+mn-lt"/>
            </a:endParaRP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zh-CN" altLang="en-US" sz="1867" dirty="0">
                <a:cs typeface="+mn-ea"/>
                <a:sym typeface="+mn-lt"/>
              </a:rPr>
              <a:t>多维数据模型（时序列数据由</a:t>
            </a:r>
            <a:r>
              <a:rPr lang="en-US" altLang="zh-CN" sz="1867" dirty="0">
                <a:cs typeface="+mn-ea"/>
                <a:sym typeface="+mn-lt"/>
              </a:rPr>
              <a:t>metric</a:t>
            </a:r>
            <a:r>
              <a:rPr lang="zh-CN" altLang="en-US" sz="1867" dirty="0">
                <a:cs typeface="+mn-ea"/>
                <a:sym typeface="+mn-lt"/>
              </a:rPr>
              <a:t>名和一组</a:t>
            </a:r>
            <a:r>
              <a:rPr lang="en-US" altLang="zh-CN" sz="1867" dirty="0">
                <a:cs typeface="+mn-ea"/>
                <a:sym typeface="+mn-lt"/>
              </a:rPr>
              <a:t>key/value</a:t>
            </a:r>
            <a:r>
              <a:rPr lang="zh-CN" altLang="en-US" sz="1867" dirty="0">
                <a:cs typeface="+mn-ea"/>
                <a:sym typeface="+mn-lt"/>
              </a:rPr>
              <a:t>组成）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zh-CN" altLang="en-US" sz="1867" dirty="0">
                <a:cs typeface="+mn-ea"/>
                <a:sym typeface="+mn-lt"/>
              </a:rPr>
              <a:t>在多维度上灵活的查询语言</a:t>
            </a:r>
            <a:r>
              <a:rPr lang="en-US" altLang="zh-CN" sz="1867" dirty="0">
                <a:cs typeface="+mn-ea"/>
                <a:sym typeface="+mn-lt"/>
              </a:rPr>
              <a:t>(</a:t>
            </a:r>
            <a:r>
              <a:rPr lang="en-US" altLang="zh-CN" sz="1867" dirty="0" err="1">
                <a:cs typeface="+mn-ea"/>
                <a:sym typeface="+mn-lt"/>
              </a:rPr>
              <a:t>PromQl</a:t>
            </a:r>
            <a:r>
              <a:rPr lang="en-US" altLang="zh-CN" sz="1867" dirty="0">
                <a:cs typeface="+mn-ea"/>
                <a:sym typeface="+mn-lt"/>
              </a:rPr>
              <a:t>)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zh-CN" altLang="en-US" sz="1867" dirty="0">
                <a:cs typeface="+mn-ea"/>
                <a:sym typeface="+mn-lt"/>
              </a:rPr>
              <a:t>不依赖分布式存储，单主节点工作</a:t>
            </a:r>
            <a:endParaRPr lang="en-US" altLang="zh-CN" sz="1867" dirty="0">
              <a:cs typeface="+mn-ea"/>
              <a:sym typeface="+mn-lt"/>
            </a:endParaRP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zh-CN" altLang="en-US" sz="1867" dirty="0">
                <a:cs typeface="+mn-ea"/>
                <a:sym typeface="+mn-lt"/>
              </a:rPr>
              <a:t>通过基于</a:t>
            </a:r>
            <a:r>
              <a:rPr lang="en-US" altLang="zh-CN" sz="1867" dirty="0">
                <a:cs typeface="+mn-ea"/>
                <a:sym typeface="+mn-lt"/>
              </a:rPr>
              <a:t>HTTP</a:t>
            </a:r>
            <a:r>
              <a:rPr lang="zh-CN" altLang="en-US" sz="1867" dirty="0">
                <a:cs typeface="+mn-ea"/>
                <a:sym typeface="+mn-lt"/>
              </a:rPr>
              <a:t>的</a:t>
            </a:r>
            <a:r>
              <a:rPr lang="en-US" altLang="zh-CN" sz="1867" dirty="0">
                <a:cs typeface="+mn-ea"/>
                <a:sym typeface="+mn-lt"/>
              </a:rPr>
              <a:t>pull</a:t>
            </a:r>
            <a:r>
              <a:rPr lang="zh-CN" altLang="en-US" sz="1867" dirty="0">
                <a:cs typeface="+mn-ea"/>
                <a:sym typeface="+mn-lt"/>
              </a:rPr>
              <a:t>方式采集时序数据</a:t>
            </a:r>
            <a:endParaRPr lang="en-US" altLang="zh-CN" sz="1867" dirty="0">
              <a:cs typeface="+mn-ea"/>
              <a:sym typeface="+mn-lt"/>
            </a:endParaRP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zh-CN" altLang="en-US" sz="1867" dirty="0">
                <a:cs typeface="+mn-ea"/>
                <a:sym typeface="+mn-lt"/>
              </a:rPr>
              <a:t>可以通过</a:t>
            </a:r>
            <a:r>
              <a:rPr lang="en-US" altLang="zh-CN" sz="1867" dirty="0">
                <a:cs typeface="+mn-ea"/>
                <a:sym typeface="+mn-lt"/>
              </a:rPr>
              <a:t>push gateway</a:t>
            </a:r>
            <a:r>
              <a:rPr lang="zh-CN" altLang="en-US" sz="1867" dirty="0">
                <a:cs typeface="+mn-ea"/>
                <a:sym typeface="+mn-lt"/>
              </a:rPr>
              <a:t>进行时序列数据推送</a:t>
            </a:r>
            <a:r>
              <a:rPr lang="en-US" altLang="zh-CN" sz="1867" dirty="0">
                <a:cs typeface="+mn-ea"/>
                <a:sym typeface="+mn-lt"/>
              </a:rPr>
              <a:t>(pushing)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zh-CN" altLang="en-US" sz="1867" dirty="0">
                <a:cs typeface="+mn-ea"/>
                <a:sym typeface="+mn-lt"/>
              </a:rPr>
              <a:t>可以通过服务发现或者静态配置去获取要采集的目标服务器</a:t>
            </a:r>
            <a:endParaRPr lang="en-US" altLang="zh-CN" sz="1867" dirty="0">
              <a:cs typeface="+mn-ea"/>
              <a:sym typeface="+mn-lt"/>
            </a:endParaRP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zh-CN" altLang="en-US" sz="1867" dirty="0">
                <a:cs typeface="+mn-ea"/>
                <a:sym typeface="+mn-lt"/>
              </a:rPr>
              <a:t>多种可视化图表及仪表盘支持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609600" y="97367"/>
            <a:ext cx="8568267" cy="643467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监控系统</a:t>
            </a:r>
            <a:r>
              <a:rPr lang="x-none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en-US" b="1" dirty="0">
                <a:latin typeface="+mn-lt"/>
                <a:ea typeface="+mn-ea"/>
                <a:cs typeface="+mn-ea"/>
                <a:sym typeface="+mn-lt"/>
              </a:rPr>
              <a:t>Prometheus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组件</a:t>
            </a:r>
            <a:endParaRPr lang="x-none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7435" y="770116"/>
            <a:ext cx="10849205" cy="5796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867" dirty="0">
              <a:cs typeface="+mn-ea"/>
              <a:sym typeface="+mn-lt"/>
            </a:endParaRP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altLang="zh-CN" sz="1600" dirty="0">
                <a:cs typeface="+mn-ea"/>
                <a:sym typeface="+mn-lt"/>
              </a:rPr>
              <a:t>Prometheus server </a:t>
            </a:r>
          </a:p>
          <a:p>
            <a:r>
              <a:rPr lang="en-US" altLang="zh-CN" sz="1600" dirty="0">
                <a:cs typeface="+mn-ea"/>
                <a:sym typeface="+mn-lt"/>
              </a:rPr>
              <a:t>	</a:t>
            </a:r>
            <a:r>
              <a:rPr lang="zh-CN" altLang="en-US" sz="1600" dirty="0">
                <a:cs typeface="+mn-ea"/>
                <a:sym typeface="+mn-lt"/>
              </a:rPr>
              <a:t>主要负责数据采集和存储，提供</a:t>
            </a:r>
            <a:r>
              <a:rPr lang="en-US" altLang="zh-CN" sz="1600" dirty="0" err="1">
                <a:cs typeface="+mn-ea"/>
                <a:sym typeface="+mn-lt"/>
              </a:rPr>
              <a:t>PromQL</a:t>
            </a:r>
            <a:r>
              <a:rPr lang="zh-CN" altLang="en-US" sz="1600" dirty="0">
                <a:cs typeface="+mn-ea"/>
                <a:sym typeface="+mn-lt"/>
              </a:rPr>
              <a:t>查询语言的支持</a:t>
            </a:r>
            <a:endParaRPr lang="en-US" altLang="zh-CN" sz="1600" dirty="0">
              <a:cs typeface="+mn-ea"/>
              <a:sym typeface="+mn-lt"/>
            </a:endParaRPr>
          </a:p>
          <a:p>
            <a:endParaRPr lang="en-US" altLang="zh-CN" sz="1600" dirty="0">
              <a:cs typeface="+mn-ea"/>
              <a:sym typeface="+mn-lt"/>
            </a:endParaRP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zh-CN" altLang="en-US" sz="1600" dirty="0">
                <a:cs typeface="+mn-ea"/>
                <a:sym typeface="+mn-lt"/>
              </a:rPr>
              <a:t>客户端</a:t>
            </a:r>
            <a:r>
              <a:rPr lang="en-US" altLang="zh-CN" sz="1600" dirty="0" err="1">
                <a:cs typeface="+mn-ea"/>
                <a:sym typeface="+mn-lt"/>
              </a:rPr>
              <a:t>sdk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官方提供的客户端类库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	go</a:t>
            </a:r>
            <a:r>
              <a:rPr lang="zh-CN" altLang="en-US" sz="1600" dirty="0">
                <a:cs typeface="+mn-ea"/>
                <a:sym typeface="+mn-lt"/>
              </a:rPr>
              <a:t>、</a:t>
            </a:r>
            <a:r>
              <a:rPr lang="en-US" altLang="zh-CN" sz="1600" dirty="0">
                <a:cs typeface="+mn-ea"/>
                <a:sym typeface="+mn-lt"/>
              </a:rPr>
              <a:t>java</a:t>
            </a:r>
            <a:r>
              <a:rPr lang="zh-CN" altLang="en-US" sz="1600" dirty="0">
                <a:cs typeface="+mn-ea"/>
                <a:sym typeface="+mn-lt"/>
              </a:rPr>
              <a:t>、</a:t>
            </a:r>
            <a:r>
              <a:rPr lang="en-US" altLang="zh-CN" sz="1600" dirty="0" err="1">
                <a:cs typeface="+mn-ea"/>
                <a:sym typeface="+mn-lt"/>
              </a:rPr>
              <a:t>scala</a:t>
            </a:r>
            <a:r>
              <a:rPr lang="zh-CN" altLang="en-US" sz="1600" dirty="0">
                <a:cs typeface="+mn-ea"/>
                <a:sym typeface="+mn-lt"/>
              </a:rPr>
              <a:t>、</a:t>
            </a:r>
            <a:r>
              <a:rPr lang="en-US" altLang="zh-CN" sz="1600" dirty="0">
                <a:cs typeface="+mn-ea"/>
                <a:sym typeface="+mn-lt"/>
              </a:rPr>
              <a:t>python</a:t>
            </a:r>
            <a:r>
              <a:rPr lang="zh-CN" altLang="en-US" sz="1600" dirty="0">
                <a:cs typeface="+mn-ea"/>
                <a:sym typeface="+mn-lt"/>
              </a:rPr>
              <a:t>、</a:t>
            </a:r>
            <a:r>
              <a:rPr lang="en-US" altLang="zh-CN" sz="1600" dirty="0">
                <a:cs typeface="+mn-ea"/>
                <a:sym typeface="+mn-lt"/>
              </a:rPr>
              <a:t>ruby</a:t>
            </a:r>
            <a:r>
              <a:rPr lang="zh-CN" altLang="en-US" sz="1600" dirty="0">
                <a:cs typeface="+mn-ea"/>
                <a:sym typeface="+mn-lt"/>
              </a:rPr>
              <a:t>，其他还有很多第三方开发的类库，支持</a:t>
            </a:r>
            <a:r>
              <a:rPr lang="en-US" altLang="zh-CN" sz="1600" dirty="0" err="1">
                <a:cs typeface="+mn-ea"/>
                <a:sym typeface="+mn-lt"/>
              </a:rPr>
              <a:t>nodejs</a:t>
            </a:r>
            <a:r>
              <a:rPr lang="zh-CN" altLang="en-US" sz="1600" dirty="0">
                <a:cs typeface="+mn-ea"/>
                <a:sym typeface="+mn-lt"/>
              </a:rPr>
              <a:t>、</a:t>
            </a:r>
            <a:r>
              <a:rPr lang="en-US" altLang="zh-CN" sz="1600" dirty="0" err="1">
                <a:cs typeface="+mn-ea"/>
                <a:sym typeface="+mn-lt"/>
              </a:rPr>
              <a:t>php</a:t>
            </a:r>
            <a:r>
              <a:rPr lang="zh-CN" altLang="en-US" sz="1600" dirty="0">
                <a:cs typeface="+mn-ea"/>
                <a:sym typeface="+mn-lt"/>
              </a:rPr>
              <a:t>、</a:t>
            </a:r>
            <a:r>
              <a:rPr lang="en-US" altLang="zh-CN" sz="1600" dirty="0" err="1">
                <a:cs typeface="+mn-ea"/>
                <a:sym typeface="+mn-lt"/>
              </a:rPr>
              <a:t>erlang</a:t>
            </a:r>
            <a:r>
              <a:rPr lang="zh-CN" altLang="en-US" sz="1600" dirty="0">
                <a:cs typeface="+mn-ea"/>
                <a:sym typeface="+mn-lt"/>
              </a:rPr>
              <a:t>等</a:t>
            </a:r>
            <a:endParaRPr lang="en-US" altLang="zh-CN" sz="1600" dirty="0">
              <a:cs typeface="+mn-ea"/>
              <a:sym typeface="+mn-lt"/>
            </a:endParaRPr>
          </a:p>
          <a:p>
            <a:endParaRPr lang="en-US" altLang="zh-CN" sz="1600" dirty="0">
              <a:cs typeface="+mn-ea"/>
              <a:sym typeface="+mn-lt"/>
            </a:endParaRP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altLang="zh-CN" sz="1600" dirty="0">
                <a:cs typeface="+mn-ea"/>
                <a:sym typeface="+mn-lt"/>
              </a:rPr>
              <a:t>Push Gateway </a:t>
            </a:r>
          </a:p>
          <a:p>
            <a:r>
              <a:rPr lang="en-US" altLang="zh-CN" sz="1600" dirty="0">
                <a:cs typeface="+mn-ea"/>
                <a:sym typeface="+mn-lt"/>
              </a:rPr>
              <a:t>	</a:t>
            </a:r>
            <a:r>
              <a:rPr lang="zh-CN" altLang="en-US" sz="1600" dirty="0">
                <a:cs typeface="+mn-ea"/>
                <a:sym typeface="+mn-lt"/>
              </a:rPr>
              <a:t>支持临时性</a:t>
            </a:r>
            <a:r>
              <a:rPr lang="en-US" altLang="zh-CN" sz="1600" dirty="0">
                <a:cs typeface="+mn-ea"/>
                <a:sym typeface="+mn-lt"/>
              </a:rPr>
              <a:t>Job</a:t>
            </a:r>
            <a:r>
              <a:rPr lang="zh-CN" altLang="en-US" sz="1600" dirty="0">
                <a:cs typeface="+mn-ea"/>
                <a:sym typeface="+mn-lt"/>
              </a:rPr>
              <a:t>主动推送指标的中间网关</a:t>
            </a:r>
            <a:endParaRPr lang="en-US" altLang="zh-CN" sz="1600" dirty="0">
              <a:cs typeface="+mn-ea"/>
              <a:sym typeface="+mn-lt"/>
            </a:endParaRPr>
          </a:p>
          <a:p>
            <a:endParaRPr lang="en-US" altLang="zh-CN" sz="1600" dirty="0">
              <a:cs typeface="+mn-ea"/>
              <a:sym typeface="+mn-lt"/>
            </a:endParaRP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altLang="zh-CN" sz="1600" dirty="0" err="1">
                <a:cs typeface="+mn-ea"/>
                <a:sym typeface="+mn-lt"/>
              </a:rPr>
              <a:t>PromDash</a:t>
            </a:r>
            <a:r>
              <a:rPr lang="en-US" altLang="zh-CN" sz="1600" dirty="0">
                <a:cs typeface="+mn-ea"/>
                <a:sym typeface="+mn-lt"/>
              </a:rPr>
              <a:t> </a:t>
            </a:r>
          </a:p>
          <a:p>
            <a:r>
              <a:rPr lang="en-US" altLang="zh-CN" sz="1600" dirty="0">
                <a:cs typeface="+mn-ea"/>
                <a:sym typeface="+mn-lt"/>
              </a:rPr>
              <a:t>	</a:t>
            </a:r>
            <a:r>
              <a:rPr lang="zh-CN" altLang="en-US" sz="1600" dirty="0">
                <a:cs typeface="+mn-ea"/>
                <a:sym typeface="+mn-lt"/>
              </a:rPr>
              <a:t>使用</a:t>
            </a:r>
            <a:r>
              <a:rPr lang="en-US" altLang="zh-CN" sz="1600" dirty="0">
                <a:cs typeface="+mn-ea"/>
                <a:sym typeface="+mn-lt"/>
              </a:rPr>
              <a:t>rails</a:t>
            </a:r>
            <a:r>
              <a:rPr lang="zh-CN" altLang="en-US" sz="1600" dirty="0">
                <a:cs typeface="+mn-ea"/>
                <a:sym typeface="+mn-lt"/>
              </a:rPr>
              <a:t>开发的</a:t>
            </a:r>
            <a:r>
              <a:rPr lang="en-US" altLang="zh-CN" sz="1600" dirty="0">
                <a:cs typeface="+mn-ea"/>
                <a:sym typeface="+mn-lt"/>
              </a:rPr>
              <a:t>dashboard</a:t>
            </a:r>
            <a:r>
              <a:rPr lang="zh-CN" altLang="en-US" sz="1600" dirty="0">
                <a:cs typeface="+mn-ea"/>
                <a:sym typeface="+mn-lt"/>
              </a:rPr>
              <a:t>，用于可视化指标数据</a:t>
            </a:r>
            <a:endParaRPr lang="en-US" altLang="zh-CN" sz="1600" dirty="0">
              <a:cs typeface="+mn-ea"/>
              <a:sym typeface="+mn-lt"/>
            </a:endParaRPr>
          </a:p>
          <a:p>
            <a:endParaRPr lang="en-US" altLang="zh-CN" sz="1600" dirty="0">
              <a:cs typeface="+mn-ea"/>
              <a:sym typeface="+mn-lt"/>
            </a:endParaRP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altLang="zh-CN" sz="1600" dirty="0">
                <a:cs typeface="+mn-ea"/>
                <a:sym typeface="+mn-lt"/>
              </a:rPr>
              <a:t>exporters </a:t>
            </a:r>
          </a:p>
          <a:p>
            <a:r>
              <a:rPr lang="en-US" altLang="zh-CN" sz="1600" dirty="0">
                <a:cs typeface="+mn-ea"/>
                <a:sym typeface="+mn-lt"/>
              </a:rPr>
              <a:t>	</a:t>
            </a:r>
            <a:r>
              <a:rPr lang="zh-CN" altLang="en-US" sz="1600" dirty="0">
                <a:cs typeface="+mn-ea"/>
                <a:sym typeface="+mn-lt"/>
              </a:rPr>
              <a:t>支持其他数据源的指标导入到</a:t>
            </a:r>
            <a:r>
              <a:rPr lang="en-US" altLang="zh-CN" sz="1600" dirty="0">
                <a:cs typeface="+mn-ea"/>
                <a:sym typeface="+mn-lt"/>
              </a:rPr>
              <a:t>Prometheus</a:t>
            </a:r>
            <a:r>
              <a:rPr lang="zh-CN" altLang="en-US" sz="1600" dirty="0">
                <a:cs typeface="+mn-ea"/>
                <a:sym typeface="+mn-lt"/>
              </a:rPr>
              <a:t>，支持数据库、硬件、消息中间件、存储系统、</a:t>
            </a:r>
            <a:r>
              <a:rPr lang="en-US" altLang="zh-CN" sz="1600" dirty="0">
                <a:cs typeface="+mn-ea"/>
                <a:sym typeface="+mn-lt"/>
              </a:rPr>
              <a:t>http</a:t>
            </a:r>
            <a:r>
              <a:rPr lang="zh-CN" altLang="en-US" sz="1600" dirty="0">
                <a:cs typeface="+mn-ea"/>
                <a:sym typeface="+mn-lt"/>
              </a:rPr>
              <a:t>服务器、</a:t>
            </a:r>
            <a:r>
              <a:rPr lang="en-US" altLang="zh-CN" sz="1600" dirty="0" err="1">
                <a:cs typeface="+mn-ea"/>
                <a:sym typeface="+mn-lt"/>
              </a:rPr>
              <a:t>jmx</a:t>
            </a:r>
            <a:r>
              <a:rPr lang="zh-CN" altLang="en-US" sz="1600" dirty="0">
                <a:cs typeface="+mn-ea"/>
                <a:sym typeface="+mn-lt"/>
              </a:rPr>
              <a:t>等</a:t>
            </a:r>
            <a:endParaRPr lang="en-US" altLang="zh-CN" sz="1600" dirty="0">
              <a:cs typeface="+mn-ea"/>
              <a:sym typeface="+mn-lt"/>
            </a:endParaRPr>
          </a:p>
          <a:p>
            <a:endParaRPr lang="en-US" altLang="zh-CN" sz="1600" dirty="0">
              <a:cs typeface="+mn-ea"/>
              <a:sym typeface="+mn-lt"/>
            </a:endParaRP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altLang="zh-CN" sz="1600" dirty="0" err="1">
                <a:cs typeface="+mn-ea"/>
                <a:sym typeface="+mn-lt"/>
              </a:rPr>
              <a:t>alertmanager</a:t>
            </a:r>
            <a:r>
              <a:rPr lang="en-US" altLang="zh-CN" sz="1600" dirty="0">
                <a:cs typeface="+mn-ea"/>
                <a:sym typeface="+mn-lt"/>
              </a:rPr>
              <a:t> </a:t>
            </a:r>
          </a:p>
          <a:p>
            <a:r>
              <a:rPr lang="en-US" altLang="zh-CN" sz="1600" dirty="0">
                <a:cs typeface="+mn-ea"/>
                <a:sym typeface="+mn-lt"/>
              </a:rPr>
              <a:t>	</a:t>
            </a:r>
            <a:r>
              <a:rPr lang="zh-CN" altLang="en-US" sz="1600" dirty="0">
                <a:cs typeface="+mn-ea"/>
                <a:sym typeface="+mn-lt"/>
              </a:rPr>
              <a:t>实验性组件、用来进行报警</a:t>
            </a:r>
            <a:endParaRPr lang="en-US" altLang="zh-CN" sz="1600" dirty="0">
              <a:cs typeface="+mn-ea"/>
              <a:sym typeface="+mn-lt"/>
            </a:endParaRPr>
          </a:p>
          <a:p>
            <a:endParaRPr lang="en-US" altLang="zh-CN" sz="1600" dirty="0">
              <a:cs typeface="+mn-ea"/>
              <a:sym typeface="+mn-lt"/>
            </a:endParaRP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altLang="zh-CN" sz="1600" dirty="0" err="1">
                <a:cs typeface="+mn-ea"/>
                <a:sym typeface="+mn-lt"/>
              </a:rPr>
              <a:t>prometheus_cli</a:t>
            </a:r>
            <a:r>
              <a:rPr lang="en-US" altLang="zh-CN" sz="1600" dirty="0">
                <a:cs typeface="+mn-ea"/>
                <a:sym typeface="+mn-lt"/>
              </a:rPr>
              <a:t> </a:t>
            </a:r>
          </a:p>
          <a:p>
            <a:r>
              <a:rPr lang="en-US" altLang="zh-CN" sz="1600" dirty="0">
                <a:cs typeface="+mn-ea"/>
                <a:sym typeface="+mn-lt"/>
              </a:rPr>
              <a:t>	</a:t>
            </a:r>
            <a:r>
              <a:rPr lang="zh-CN" altLang="en-US" sz="1600" dirty="0">
                <a:cs typeface="+mn-ea"/>
                <a:sym typeface="+mn-lt"/>
              </a:rPr>
              <a:t>命令行工具</a:t>
            </a:r>
            <a:endParaRPr lang="en-US" altLang="zh-CN" sz="1600" dirty="0">
              <a:cs typeface="+mn-ea"/>
              <a:sym typeface="+mn-lt"/>
            </a:endParaRPr>
          </a:p>
          <a:p>
            <a:endParaRPr lang="en-US" altLang="zh-CN" sz="1600" dirty="0">
              <a:cs typeface="+mn-ea"/>
              <a:sym typeface="+mn-lt"/>
            </a:endParaRP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zh-CN" altLang="en-US" sz="1600" dirty="0">
                <a:cs typeface="+mn-ea"/>
                <a:sym typeface="+mn-lt"/>
              </a:rPr>
              <a:t>其他辅助性工具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609600" y="97367"/>
            <a:ext cx="8568267" cy="643467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监控系统</a:t>
            </a:r>
            <a:r>
              <a:rPr lang="x-none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en-US" b="1" dirty="0">
                <a:latin typeface="+mn-lt"/>
                <a:ea typeface="+mn-ea"/>
                <a:cs typeface="+mn-ea"/>
                <a:sym typeface="+mn-lt"/>
              </a:rPr>
              <a:t>Prometheus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架构</a:t>
            </a:r>
            <a:endParaRPr lang="x-none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45" y="1000463"/>
            <a:ext cx="9313035" cy="52128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rometheus architecture">
            <a:extLst>
              <a:ext uri="{FF2B5EF4-FFF2-40B4-BE49-F238E27FC236}">
                <a16:creationId xmlns:a16="http://schemas.microsoft.com/office/drawing/2014/main" id="{2094FE66-7662-410C-8F77-6AF406F9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0"/>
            <a:ext cx="11423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F3C8-70A5-4E7C-9F96-7D0F975F86FA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756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ea typeface="宋体" panose="02010600030101010101" pitchFamily="2" charset="-122"/>
              </a:rPr>
              <a:t>Common Kubernetes Cluster Setup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A5B265-3126-4E93-9B58-2CDE8147B564}"/>
              </a:ext>
            </a:extLst>
          </p:cNvPr>
          <p:cNvSpPr/>
          <p:nvPr/>
        </p:nvSpPr>
        <p:spPr>
          <a:xfrm>
            <a:off x="2359025" y="1830388"/>
            <a:ext cx="2992438" cy="19431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Hexagon 6">
            <a:extLst>
              <a:ext uri="{FF2B5EF4-FFF2-40B4-BE49-F238E27FC236}">
                <a16:creationId xmlns:a16="http://schemas.microsoft.com/office/drawing/2014/main" id="{F10F4911-15ED-46A9-822A-8EDA41272AC4}"/>
              </a:ext>
            </a:extLst>
          </p:cNvPr>
          <p:cNvSpPr/>
          <p:nvPr/>
        </p:nvSpPr>
        <p:spPr>
          <a:xfrm>
            <a:off x="3098800" y="2636838"/>
            <a:ext cx="806450" cy="696912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5" name="Hexagon 7">
            <a:extLst>
              <a:ext uri="{FF2B5EF4-FFF2-40B4-BE49-F238E27FC236}">
                <a16:creationId xmlns:a16="http://schemas.microsoft.com/office/drawing/2014/main" id="{E60FF457-5300-477A-9DDB-2F760A30A697}"/>
              </a:ext>
            </a:extLst>
          </p:cNvPr>
          <p:cNvSpPr/>
          <p:nvPr/>
        </p:nvSpPr>
        <p:spPr>
          <a:xfrm>
            <a:off x="2420938" y="2252663"/>
            <a:ext cx="808037" cy="696912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6" name="Hexagon 8">
            <a:extLst>
              <a:ext uri="{FF2B5EF4-FFF2-40B4-BE49-F238E27FC236}">
                <a16:creationId xmlns:a16="http://schemas.microsoft.com/office/drawing/2014/main" id="{DE51A705-A14F-4DFB-936D-75CD3D1DDECE}"/>
              </a:ext>
            </a:extLst>
          </p:cNvPr>
          <p:cNvSpPr/>
          <p:nvPr/>
        </p:nvSpPr>
        <p:spPr>
          <a:xfrm>
            <a:off x="3098800" y="1892300"/>
            <a:ext cx="806450" cy="696913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7" name="Hexagon 9">
            <a:extLst>
              <a:ext uri="{FF2B5EF4-FFF2-40B4-BE49-F238E27FC236}">
                <a16:creationId xmlns:a16="http://schemas.microsoft.com/office/drawing/2014/main" id="{94BE0922-A446-45E5-B282-7A878A4ED15A}"/>
              </a:ext>
            </a:extLst>
          </p:cNvPr>
          <p:cNvSpPr/>
          <p:nvPr/>
        </p:nvSpPr>
        <p:spPr>
          <a:xfrm>
            <a:off x="3770313" y="2265363"/>
            <a:ext cx="808037" cy="69532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  <p:sp>
        <p:nvSpPr>
          <p:cNvPr id="8" name="Hexagon 10">
            <a:extLst>
              <a:ext uri="{FF2B5EF4-FFF2-40B4-BE49-F238E27FC236}">
                <a16:creationId xmlns:a16="http://schemas.microsoft.com/office/drawing/2014/main" id="{605784D8-9AE0-4D87-870D-5684600C7674}"/>
              </a:ext>
            </a:extLst>
          </p:cNvPr>
          <p:cNvSpPr/>
          <p:nvPr/>
        </p:nvSpPr>
        <p:spPr>
          <a:xfrm>
            <a:off x="4449763" y="1895475"/>
            <a:ext cx="808037" cy="69532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  <p:sp>
        <p:nvSpPr>
          <p:cNvPr id="9" name="Hexagon 11">
            <a:extLst>
              <a:ext uri="{FF2B5EF4-FFF2-40B4-BE49-F238E27FC236}">
                <a16:creationId xmlns:a16="http://schemas.microsoft.com/office/drawing/2014/main" id="{7537F18E-1D26-43DA-871D-81B083DBEDBC}"/>
              </a:ext>
            </a:extLst>
          </p:cNvPr>
          <p:cNvSpPr/>
          <p:nvPr/>
        </p:nvSpPr>
        <p:spPr>
          <a:xfrm>
            <a:off x="3770313" y="3008313"/>
            <a:ext cx="808037" cy="696912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  <p:sp>
        <p:nvSpPr>
          <p:cNvPr id="10" name="Hexagon 12">
            <a:extLst>
              <a:ext uri="{FF2B5EF4-FFF2-40B4-BE49-F238E27FC236}">
                <a16:creationId xmlns:a16="http://schemas.microsoft.com/office/drawing/2014/main" id="{0B8DF185-7B99-4F59-8BD7-8B822FD77C9A}"/>
              </a:ext>
            </a:extLst>
          </p:cNvPr>
          <p:cNvSpPr/>
          <p:nvPr/>
        </p:nvSpPr>
        <p:spPr>
          <a:xfrm>
            <a:off x="7510463" y="5008563"/>
            <a:ext cx="806450" cy="696912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001EB253-8CE8-4FE0-A0A1-36A268E9F6E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81288" y="2941638"/>
            <a:ext cx="512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HA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C0CD1459-D534-4CEE-AE4A-6E463232A98B}"/>
              </a:ext>
            </a:extLst>
          </p:cNvPr>
          <p:cNvSpPr/>
          <p:nvPr/>
        </p:nvSpPr>
        <p:spPr>
          <a:xfrm>
            <a:off x="5413375" y="1830388"/>
            <a:ext cx="2992438" cy="1547812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Hexagon 52">
            <a:extLst>
              <a:ext uri="{FF2B5EF4-FFF2-40B4-BE49-F238E27FC236}">
                <a16:creationId xmlns:a16="http://schemas.microsoft.com/office/drawing/2014/main" id="{C41B3DD2-8166-4187-83D8-2134E3003892}"/>
              </a:ext>
            </a:extLst>
          </p:cNvPr>
          <p:cNvSpPr/>
          <p:nvPr/>
        </p:nvSpPr>
        <p:spPr>
          <a:xfrm>
            <a:off x="6151563" y="2636838"/>
            <a:ext cx="808037" cy="696912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4" name="Hexagon 53">
            <a:extLst>
              <a:ext uri="{FF2B5EF4-FFF2-40B4-BE49-F238E27FC236}">
                <a16:creationId xmlns:a16="http://schemas.microsoft.com/office/drawing/2014/main" id="{29ECD038-8D5D-4DB3-8EBC-A2D724EEE4F2}"/>
              </a:ext>
            </a:extLst>
          </p:cNvPr>
          <p:cNvSpPr/>
          <p:nvPr/>
        </p:nvSpPr>
        <p:spPr>
          <a:xfrm>
            <a:off x="5475288" y="2252663"/>
            <a:ext cx="808037" cy="696912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5" name="Hexagon 54">
            <a:extLst>
              <a:ext uri="{FF2B5EF4-FFF2-40B4-BE49-F238E27FC236}">
                <a16:creationId xmlns:a16="http://schemas.microsoft.com/office/drawing/2014/main" id="{5255A20F-AAC9-492E-8A66-6A3DBE8C1328}"/>
              </a:ext>
            </a:extLst>
          </p:cNvPr>
          <p:cNvSpPr/>
          <p:nvPr/>
        </p:nvSpPr>
        <p:spPr>
          <a:xfrm>
            <a:off x="6151563" y="1892300"/>
            <a:ext cx="808037" cy="696913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6" name="Hexagon 55">
            <a:extLst>
              <a:ext uri="{FF2B5EF4-FFF2-40B4-BE49-F238E27FC236}">
                <a16:creationId xmlns:a16="http://schemas.microsoft.com/office/drawing/2014/main" id="{1AE1472E-0B69-48D0-85D2-8AD4DFF86121}"/>
              </a:ext>
            </a:extLst>
          </p:cNvPr>
          <p:cNvSpPr/>
          <p:nvPr/>
        </p:nvSpPr>
        <p:spPr>
          <a:xfrm>
            <a:off x="6824663" y="2265363"/>
            <a:ext cx="808037" cy="69532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  <p:sp>
        <p:nvSpPr>
          <p:cNvPr id="17" name="Hexagon 56">
            <a:extLst>
              <a:ext uri="{FF2B5EF4-FFF2-40B4-BE49-F238E27FC236}">
                <a16:creationId xmlns:a16="http://schemas.microsoft.com/office/drawing/2014/main" id="{30DB0E44-5B26-4E0B-9BF8-7AA724440676}"/>
              </a:ext>
            </a:extLst>
          </p:cNvPr>
          <p:cNvSpPr/>
          <p:nvPr/>
        </p:nvSpPr>
        <p:spPr>
          <a:xfrm>
            <a:off x="7504113" y="1895475"/>
            <a:ext cx="808037" cy="69532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  <p:sp>
        <p:nvSpPr>
          <p:cNvPr id="18" name="Hexagon 58">
            <a:extLst>
              <a:ext uri="{FF2B5EF4-FFF2-40B4-BE49-F238E27FC236}">
                <a16:creationId xmlns:a16="http://schemas.microsoft.com/office/drawing/2014/main" id="{F37CB7AB-A209-4AAC-84EB-AA449C5A3605}"/>
              </a:ext>
            </a:extLst>
          </p:cNvPr>
          <p:cNvSpPr/>
          <p:nvPr/>
        </p:nvSpPr>
        <p:spPr>
          <a:xfrm>
            <a:off x="7504113" y="2636838"/>
            <a:ext cx="808037" cy="696912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  <p:sp>
        <p:nvSpPr>
          <p:cNvPr id="19" name="TextBox 59">
            <a:extLst>
              <a:ext uri="{FF2B5EF4-FFF2-40B4-BE49-F238E27FC236}">
                <a16:creationId xmlns:a16="http://schemas.microsoft.com/office/drawing/2014/main" id="{791204A5-E7D2-4736-9896-E146B73FD8B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735638" y="2941638"/>
            <a:ext cx="512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HA</a:t>
            </a:r>
          </a:p>
        </p:txBody>
      </p:sp>
      <p:sp>
        <p:nvSpPr>
          <p:cNvPr id="20" name="Rectangle 69">
            <a:extLst>
              <a:ext uri="{FF2B5EF4-FFF2-40B4-BE49-F238E27FC236}">
                <a16:creationId xmlns:a16="http://schemas.microsoft.com/office/drawing/2014/main" id="{094F0B85-103A-4A26-9FE7-2AF23138D422}"/>
              </a:ext>
            </a:extLst>
          </p:cNvPr>
          <p:cNvSpPr/>
          <p:nvPr/>
        </p:nvSpPr>
        <p:spPr>
          <a:xfrm>
            <a:off x="8467725" y="1830388"/>
            <a:ext cx="2990850" cy="1547812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Hexagon 70">
            <a:extLst>
              <a:ext uri="{FF2B5EF4-FFF2-40B4-BE49-F238E27FC236}">
                <a16:creationId xmlns:a16="http://schemas.microsoft.com/office/drawing/2014/main" id="{4BD86F6D-698A-4954-B7C2-59C02D78CA63}"/>
              </a:ext>
            </a:extLst>
          </p:cNvPr>
          <p:cNvSpPr/>
          <p:nvPr/>
        </p:nvSpPr>
        <p:spPr>
          <a:xfrm>
            <a:off x="9205913" y="2636838"/>
            <a:ext cx="808037" cy="696912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22" name="Hexagon 71">
            <a:extLst>
              <a:ext uri="{FF2B5EF4-FFF2-40B4-BE49-F238E27FC236}">
                <a16:creationId xmlns:a16="http://schemas.microsoft.com/office/drawing/2014/main" id="{CADD6196-6844-4E83-8552-962D8F8D6F8A}"/>
              </a:ext>
            </a:extLst>
          </p:cNvPr>
          <p:cNvSpPr/>
          <p:nvPr/>
        </p:nvSpPr>
        <p:spPr>
          <a:xfrm>
            <a:off x="8529638" y="2252663"/>
            <a:ext cx="806450" cy="696912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23" name="Hexagon 72">
            <a:extLst>
              <a:ext uri="{FF2B5EF4-FFF2-40B4-BE49-F238E27FC236}">
                <a16:creationId xmlns:a16="http://schemas.microsoft.com/office/drawing/2014/main" id="{E97017FC-6E2B-4D14-A6EF-486D95790560}"/>
              </a:ext>
            </a:extLst>
          </p:cNvPr>
          <p:cNvSpPr/>
          <p:nvPr/>
        </p:nvSpPr>
        <p:spPr>
          <a:xfrm>
            <a:off x="9205913" y="1892300"/>
            <a:ext cx="808037" cy="696913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24" name="Hexagon 73">
            <a:extLst>
              <a:ext uri="{FF2B5EF4-FFF2-40B4-BE49-F238E27FC236}">
                <a16:creationId xmlns:a16="http://schemas.microsoft.com/office/drawing/2014/main" id="{690FF4BF-0FE3-4F9C-B38C-C148531489EB}"/>
              </a:ext>
            </a:extLst>
          </p:cNvPr>
          <p:cNvSpPr/>
          <p:nvPr/>
        </p:nvSpPr>
        <p:spPr>
          <a:xfrm>
            <a:off x="9879013" y="2265363"/>
            <a:ext cx="808037" cy="69532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  <p:sp>
        <p:nvSpPr>
          <p:cNvPr id="25" name="Hexagon 74">
            <a:extLst>
              <a:ext uri="{FF2B5EF4-FFF2-40B4-BE49-F238E27FC236}">
                <a16:creationId xmlns:a16="http://schemas.microsoft.com/office/drawing/2014/main" id="{F2B976B6-FC81-445F-B0DA-F0C6B290091A}"/>
              </a:ext>
            </a:extLst>
          </p:cNvPr>
          <p:cNvSpPr/>
          <p:nvPr/>
        </p:nvSpPr>
        <p:spPr>
          <a:xfrm>
            <a:off x="10558463" y="1895475"/>
            <a:ext cx="806450" cy="69532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  <p:sp>
        <p:nvSpPr>
          <p:cNvPr id="26" name="TextBox 76">
            <a:extLst>
              <a:ext uri="{FF2B5EF4-FFF2-40B4-BE49-F238E27FC236}">
                <a16:creationId xmlns:a16="http://schemas.microsoft.com/office/drawing/2014/main" id="{AFBF572D-DF6E-4B37-AF0C-6F5132FD918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789988" y="2941638"/>
            <a:ext cx="511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HA</a:t>
            </a:r>
          </a:p>
        </p:txBody>
      </p:sp>
      <p:sp>
        <p:nvSpPr>
          <p:cNvPr id="27" name="Rectangle 77">
            <a:extLst>
              <a:ext uri="{FF2B5EF4-FFF2-40B4-BE49-F238E27FC236}">
                <a16:creationId xmlns:a16="http://schemas.microsoft.com/office/drawing/2014/main" id="{0530CE1C-56B4-4624-9109-D4BD4A4338E8}"/>
              </a:ext>
            </a:extLst>
          </p:cNvPr>
          <p:cNvSpPr/>
          <p:nvPr/>
        </p:nvSpPr>
        <p:spPr>
          <a:xfrm>
            <a:off x="3035300" y="3840163"/>
            <a:ext cx="2316163" cy="15494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Hexagon 78">
            <a:extLst>
              <a:ext uri="{FF2B5EF4-FFF2-40B4-BE49-F238E27FC236}">
                <a16:creationId xmlns:a16="http://schemas.microsoft.com/office/drawing/2014/main" id="{E0450281-0929-47A9-863C-C2A285BC1788}"/>
              </a:ext>
            </a:extLst>
          </p:cNvPr>
          <p:cNvSpPr/>
          <p:nvPr/>
        </p:nvSpPr>
        <p:spPr>
          <a:xfrm>
            <a:off x="3775075" y="4646613"/>
            <a:ext cx="808038" cy="696912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29" name="Hexagon 79">
            <a:extLst>
              <a:ext uri="{FF2B5EF4-FFF2-40B4-BE49-F238E27FC236}">
                <a16:creationId xmlns:a16="http://schemas.microsoft.com/office/drawing/2014/main" id="{CE40328F-7EFA-4C0B-92CA-4FA7CBD16237}"/>
              </a:ext>
            </a:extLst>
          </p:cNvPr>
          <p:cNvSpPr/>
          <p:nvPr/>
        </p:nvSpPr>
        <p:spPr>
          <a:xfrm>
            <a:off x="3097213" y="4264025"/>
            <a:ext cx="808037" cy="695325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0" name="Hexagon 80">
            <a:extLst>
              <a:ext uri="{FF2B5EF4-FFF2-40B4-BE49-F238E27FC236}">
                <a16:creationId xmlns:a16="http://schemas.microsoft.com/office/drawing/2014/main" id="{13C016D6-7669-4844-B3A9-60E08BF2C204}"/>
              </a:ext>
            </a:extLst>
          </p:cNvPr>
          <p:cNvSpPr/>
          <p:nvPr/>
        </p:nvSpPr>
        <p:spPr>
          <a:xfrm>
            <a:off x="3775075" y="3903663"/>
            <a:ext cx="808038" cy="695325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1" name="Hexagon 81">
            <a:extLst>
              <a:ext uri="{FF2B5EF4-FFF2-40B4-BE49-F238E27FC236}">
                <a16:creationId xmlns:a16="http://schemas.microsoft.com/office/drawing/2014/main" id="{46EE6D6B-F02C-4833-9173-F5D94934CEEE}"/>
              </a:ext>
            </a:extLst>
          </p:cNvPr>
          <p:cNvSpPr/>
          <p:nvPr/>
        </p:nvSpPr>
        <p:spPr>
          <a:xfrm>
            <a:off x="4448175" y="4275138"/>
            <a:ext cx="806450" cy="696912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  <p:sp>
        <p:nvSpPr>
          <p:cNvPr id="32" name="TextBox 83">
            <a:extLst>
              <a:ext uri="{FF2B5EF4-FFF2-40B4-BE49-F238E27FC236}">
                <a16:creationId xmlns:a16="http://schemas.microsoft.com/office/drawing/2014/main" id="{BDD788B0-04F8-4569-AF37-649B5722DBF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357563" y="4953000"/>
            <a:ext cx="512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HA</a:t>
            </a:r>
          </a:p>
        </p:txBody>
      </p:sp>
      <p:sp>
        <p:nvSpPr>
          <p:cNvPr id="33" name="Rectangle 84">
            <a:extLst>
              <a:ext uri="{FF2B5EF4-FFF2-40B4-BE49-F238E27FC236}">
                <a16:creationId xmlns:a16="http://schemas.microsoft.com/office/drawing/2014/main" id="{9BDED059-3AE8-4E5A-97B2-D63B51885957}"/>
              </a:ext>
            </a:extLst>
          </p:cNvPr>
          <p:cNvSpPr/>
          <p:nvPr/>
        </p:nvSpPr>
        <p:spPr>
          <a:xfrm>
            <a:off x="5413375" y="3444875"/>
            <a:ext cx="3679825" cy="2359025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Hexagon 85">
            <a:extLst>
              <a:ext uri="{FF2B5EF4-FFF2-40B4-BE49-F238E27FC236}">
                <a16:creationId xmlns:a16="http://schemas.microsoft.com/office/drawing/2014/main" id="{525CBCA3-08B6-481D-80B6-25FA9B5DD5DE}"/>
              </a:ext>
            </a:extLst>
          </p:cNvPr>
          <p:cNvSpPr/>
          <p:nvPr/>
        </p:nvSpPr>
        <p:spPr>
          <a:xfrm>
            <a:off x="6151563" y="4251325"/>
            <a:ext cx="808037" cy="696913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5" name="Hexagon 86">
            <a:extLst>
              <a:ext uri="{FF2B5EF4-FFF2-40B4-BE49-F238E27FC236}">
                <a16:creationId xmlns:a16="http://schemas.microsoft.com/office/drawing/2014/main" id="{B60EEA0D-2175-4C27-B79D-F2D53F634E2C}"/>
              </a:ext>
            </a:extLst>
          </p:cNvPr>
          <p:cNvSpPr/>
          <p:nvPr/>
        </p:nvSpPr>
        <p:spPr>
          <a:xfrm>
            <a:off x="5475288" y="3867150"/>
            <a:ext cx="808037" cy="696913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6" name="Hexagon 87">
            <a:extLst>
              <a:ext uri="{FF2B5EF4-FFF2-40B4-BE49-F238E27FC236}">
                <a16:creationId xmlns:a16="http://schemas.microsoft.com/office/drawing/2014/main" id="{14BB6114-6FC0-433A-BB66-2219147ED40E}"/>
              </a:ext>
            </a:extLst>
          </p:cNvPr>
          <p:cNvSpPr/>
          <p:nvPr/>
        </p:nvSpPr>
        <p:spPr>
          <a:xfrm>
            <a:off x="6151563" y="3508375"/>
            <a:ext cx="808037" cy="695325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7" name="Hexagon 88">
            <a:extLst>
              <a:ext uri="{FF2B5EF4-FFF2-40B4-BE49-F238E27FC236}">
                <a16:creationId xmlns:a16="http://schemas.microsoft.com/office/drawing/2014/main" id="{F7824C93-6D24-47C6-BDFF-3970B61FCA0C}"/>
              </a:ext>
            </a:extLst>
          </p:cNvPr>
          <p:cNvSpPr/>
          <p:nvPr/>
        </p:nvSpPr>
        <p:spPr>
          <a:xfrm>
            <a:off x="6824663" y="3879850"/>
            <a:ext cx="808037" cy="69532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  <p:sp>
        <p:nvSpPr>
          <p:cNvPr id="38" name="Hexagon 89">
            <a:extLst>
              <a:ext uri="{FF2B5EF4-FFF2-40B4-BE49-F238E27FC236}">
                <a16:creationId xmlns:a16="http://schemas.microsoft.com/office/drawing/2014/main" id="{2E6E0674-CEE3-414B-829C-9A174898BBEA}"/>
              </a:ext>
            </a:extLst>
          </p:cNvPr>
          <p:cNvSpPr/>
          <p:nvPr/>
        </p:nvSpPr>
        <p:spPr>
          <a:xfrm>
            <a:off x="7504113" y="3509963"/>
            <a:ext cx="808037" cy="69532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  <p:sp>
        <p:nvSpPr>
          <p:cNvPr id="39" name="Hexagon 90">
            <a:extLst>
              <a:ext uri="{FF2B5EF4-FFF2-40B4-BE49-F238E27FC236}">
                <a16:creationId xmlns:a16="http://schemas.microsoft.com/office/drawing/2014/main" id="{222DE90D-B5AB-45E2-A255-A8933D9D0C82}"/>
              </a:ext>
            </a:extLst>
          </p:cNvPr>
          <p:cNvSpPr/>
          <p:nvPr/>
        </p:nvSpPr>
        <p:spPr>
          <a:xfrm>
            <a:off x="6824663" y="4622800"/>
            <a:ext cx="808037" cy="696913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  <p:sp>
        <p:nvSpPr>
          <p:cNvPr id="40" name="Hexagon 91">
            <a:extLst>
              <a:ext uri="{FF2B5EF4-FFF2-40B4-BE49-F238E27FC236}">
                <a16:creationId xmlns:a16="http://schemas.microsoft.com/office/drawing/2014/main" id="{4D7BFFD9-B76A-4E04-B73E-6F4282AED7CF}"/>
              </a:ext>
            </a:extLst>
          </p:cNvPr>
          <p:cNvSpPr/>
          <p:nvPr/>
        </p:nvSpPr>
        <p:spPr>
          <a:xfrm>
            <a:off x="7504113" y="4251325"/>
            <a:ext cx="808037" cy="696913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  <p:sp>
        <p:nvSpPr>
          <p:cNvPr id="41" name="TextBox 92">
            <a:extLst>
              <a:ext uri="{FF2B5EF4-FFF2-40B4-BE49-F238E27FC236}">
                <a16:creationId xmlns:a16="http://schemas.microsoft.com/office/drawing/2014/main" id="{74110F30-4ACE-4743-909D-1E4834519C2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735638" y="4556125"/>
            <a:ext cx="512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HA</a:t>
            </a:r>
          </a:p>
        </p:txBody>
      </p:sp>
      <p:sp>
        <p:nvSpPr>
          <p:cNvPr id="42" name="Hexagon 93">
            <a:extLst>
              <a:ext uri="{FF2B5EF4-FFF2-40B4-BE49-F238E27FC236}">
                <a16:creationId xmlns:a16="http://schemas.microsoft.com/office/drawing/2014/main" id="{26F57862-FFF5-42E7-B20F-A993E70E8D5B}"/>
              </a:ext>
            </a:extLst>
          </p:cNvPr>
          <p:cNvSpPr/>
          <p:nvPr/>
        </p:nvSpPr>
        <p:spPr>
          <a:xfrm>
            <a:off x="8183563" y="3881438"/>
            <a:ext cx="806450" cy="69532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  <p:sp>
        <p:nvSpPr>
          <p:cNvPr id="43" name="Hexagon 94">
            <a:extLst>
              <a:ext uri="{FF2B5EF4-FFF2-40B4-BE49-F238E27FC236}">
                <a16:creationId xmlns:a16="http://schemas.microsoft.com/office/drawing/2014/main" id="{87195CBF-E83F-4874-8035-D10644721D28}"/>
              </a:ext>
            </a:extLst>
          </p:cNvPr>
          <p:cNvSpPr/>
          <p:nvPr/>
        </p:nvSpPr>
        <p:spPr>
          <a:xfrm>
            <a:off x="8196263" y="4622800"/>
            <a:ext cx="806450" cy="69532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  <p:sp>
        <p:nvSpPr>
          <p:cNvPr id="44" name="Rectangle 95">
            <a:extLst>
              <a:ext uri="{FF2B5EF4-FFF2-40B4-BE49-F238E27FC236}">
                <a16:creationId xmlns:a16="http://schemas.microsoft.com/office/drawing/2014/main" id="{CFB991EB-298F-41FC-B1ED-47A532EC87CC}"/>
              </a:ext>
            </a:extLst>
          </p:cNvPr>
          <p:cNvSpPr/>
          <p:nvPr/>
        </p:nvSpPr>
        <p:spPr>
          <a:xfrm>
            <a:off x="9155113" y="3444875"/>
            <a:ext cx="2303462" cy="1201738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Hexagon 98">
            <a:extLst>
              <a:ext uri="{FF2B5EF4-FFF2-40B4-BE49-F238E27FC236}">
                <a16:creationId xmlns:a16="http://schemas.microsoft.com/office/drawing/2014/main" id="{7407B28C-4652-471C-B2A7-6AF87BEA6786}"/>
              </a:ext>
            </a:extLst>
          </p:cNvPr>
          <p:cNvSpPr/>
          <p:nvPr/>
        </p:nvSpPr>
        <p:spPr>
          <a:xfrm>
            <a:off x="9217025" y="3508375"/>
            <a:ext cx="808038" cy="695325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46" name="Hexagon 99">
            <a:extLst>
              <a:ext uri="{FF2B5EF4-FFF2-40B4-BE49-F238E27FC236}">
                <a16:creationId xmlns:a16="http://schemas.microsoft.com/office/drawing/2014/main" id="{87157C41-68B0-4A3F-A7E5-635FE938F1F3}"/>
              </a:ext>
            </a:extLst>
          </p:cNvPr>
          <p:cNvSpPr/>
          <p:nvPr/>
        </p:nvSpPr>
        <p:spPr>
          <a:xfrm>
            <a:off x="9890125" y="3879850"/>
            <a:ext cx="808038" cy="69532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  <p:sp>
        <p:nvSpPr>
          <p:cNvPr id="47" name="TextBox 2">
            <a:extLst>
              <a:ext uri="{FF2B5EF4-FFF2-40B4-BE49-F238E27FC236}">
                <a16:creationId xmlns:a16="http://schemas.microsoft.com/office/drawing/2014/main" id="{0F9C12B4-3C82-478F-B5B0-2DD1EA676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5470525"/>
            <a:ext cx="49593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The                                  host the control plane,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often in HA and on separated hardware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(usually underutilized or, worse, overutilized)</a:t>
            </a:r>
            <a:r>
              <a:rPr lang="en-GB" altLang="zh-CN" sz="2000"/>
              <a:t> 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3EAA9146-37BB-4066-A582-9E09872B3AD1}"/>
              </a:ext>
            </a:extLst>
          </p:cNvPr>
          <p:cNvSpPr txBox="1"/>
          <p:nvPr/>
        </p:nvSpPr>
        <p:spPr>
          <a:xfrm>
            <a:off x="558801" y="5468938"/>
            <a:ext cx="2114550" cy="3270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bIns="36000" anchor="ctr"/>
          <a:lstStyle>
            <a:defPPr>
              <a:defRPr lang="en-US"/>
            </a:defPPr>
            <a:lvl1pPr algn="ctr">
              <a:defRPr sz="8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</a:rPr>
              <a:t>green machines</a:t>
            </a:r>
          </a:p>
        </p:txBody>
      </p:sp>
      <p:sp>
        <p:nvSpPr>
          <p:cNvPr id="49" name="TextBox 101">
            <a:extLst>
              <a:ext uri="{FF2B5EF4-FFF2-40B4-BE49-F238E27FC236}">
                <a16:creationId xmlns:a16="http://schemas.microsoft.com/office/drawing/2014/main" id="{648ADA51-C7C9-4D9F-9268-88FEB94B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5961063"/>
            <a:ext cx="6035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zh-CN" sz="2000">
                <a:ea typeface="宋体" panose="02010600030101010101" pitchFamily="2" charset="-122"/>
              </a:rPr>
              <a:t>The                               host the actual workload and</a:t>
            </a:r>
          </a:p>
          <a:p>
            <a:pPr algn="r" eaLnBrk="1" hangingPunct="1"/>
            <a:r>
              <a:rPr lang="en-US" altLang="zh-CN" sz="2000">
                <a:ea typeface="宋体" panose="02010600030101010101" pitchFamily="2" charset="-122"/>
              </a:rPr>
              <a:t>are managed by Kubernetes (usually pretty well utilized)</a:t>
            </a:r>
          </a:p>
        </p:txBody>
      </p:sp>
      <p:sp>
        <p:nvSpPr>
          <p:cNvPr id="50" name="TextBox 102">
            <a:extLst>
              <a:ext uri="{FF2B5EF4-FFF2-40B4-BE49-F238E27FC236}">
                <a16:creationId xmlns:a16="http://schemas.microsoft.com/office/drawing/2014/main" id="{C6CEC523-7FA5-4453-A6B8-BA4D0633E7CE}"/>
              </a:ext>
            </a:extLst>
          </p:cNvPr>
          <p:cNvSpPr txBox="1"/>
          <p:nvPr/>
        </p:nvSpPr>
        <p:spPr>
          <a:xfrm>
            <a:off x="6770688" y="6027738"/>
            <a:ext cx="1685925" cy="2603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bIns="36000" anchor="ctr"/>
          <a:lstStyle>
            <a:defPPr>
              <a:defRPr lang="en-US"/>
            </a:defPPr>
            <a:lvl1pPr algn="ctr">
              <a:defRPr sz="800"/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blue machines</a:t>
            </a:r>
          </a:p>
        </p:txBody>
      </p:sp>
      <p:sp>
        <p:nvSpPr>
          <p:cNvPr id="51" name="Hexagon 106">
            <a:extLst>
              <a:ext uri="{FF2B5EF4-FFF2-40B4-BE49-F238E27FC236}">
                <a16:creationId xmlns:a16="http://schemas.microsoft.com/office/drawing/2014/main" id="{049225C8-786D-4C89-B6E3-6B9AE587CE35}"/>
              </a:ext>
            </a:extLst>
          </p:cNvPr>
          <p:cNvSpPr/>
          <p:nvPr/>
        </p:nvSpPr>
        <p:spPr>
          <a:xfrm>
            <a:off x="4449763" y="2636838"/>
            <a:ext cx="808037" cy="696912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  <p:sp>
        <p:nvSpPr>
          <p:cNvPr id="52" name="Rectangle 107">
            <a:extLst>
              <a:ext uri="{FF2B5EF4-FFF2-40B4-BE49-F238E27FC236}">
                <a16:creationId xmlns:a16="http://schemas.microsoft.com/office/drawing/2014/main" id="{56BFD4C7-0259-4734-9F2B-5DC09B1C9EE8}"/>
              </a:ext>
            </a:extLst>
          </p:cNvPr>
          <p:cNvSpPr/>
          <p:nvPr/>
        </p:nvSpPr>
        <p:spPr>
          <a:xfrm>
            <a:off x="9155113" y="4710113"/>
            <a:ext cx="1638300" cy="1201737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Hexagon 108">
            <a:extLst>
              <a:ext uri="{FF2B5EF4-FFF2-40B4-BE49-F238E27FC236}">
                <a16:creationId xmlns:a16="http://schemas.microsoft.com/office/drawing/2014/main" id="{FFB73B49-9123-4261-BACB-1E588D5AF7DB}"/>
              </a:ext>
            </a:extLst>
          </p:cNvPr>
          <p:cNvSpPr/>
          <p:nvPr/>
        </p:nvSpPr>
        <p:spPr>
          <a:xfrm>
            <a:off x="9217025" y="4772025"/>
            <a:ext cx="808038" cy="696913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54" name="Hexagon 109">
            <a:extLst>
              <a:ext uri="{FF2B5EF4-FFF2-40B4-BE49-F238E27FC236}">
                <a16:creationId xmlns:a16="http://schemas.microsoft.com/office/drawing/2014/main" id="{94670540-68FF-46E6-8646-62FAE81A3253}"/>
              </a:ext>
            </a:extLst>
          </p:cNvPr>
          <p:cNvSpPr/>
          <p:nvPr/>
        </p:nvSpPr>
        <p:spPr>
          <a:xfrm>
            <a:off x="9890125" y="5145088"/>
            <a:ext cx="808038" cy="69532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  <p:sp>
        <p:nvSpPr>
          <p:cNvPr id="55" name="Hexagon 57">
            <a:extLst>
              <a:ext uri="{FF2B5EF4-FFF2-40B4-BE49-F238E27FC236}">
                <a16:creationId xmlns:a16="http://schemas.microsoft.com/office/drawing/2014/main" id="{C4180E69-0538-4FD2-801D-E2747ECCBB1F}"/>
              </a:ext>
            </a:extLst>
          </p:cNvPr>
          <p:cNvSpPr/>
          <p:nvPr/>
        </p:nvSpPr>
        <p:spPr>
          <a:xfrm>
            <a:off x="10556875" y="3511550"/>
            <a:ext cx="808038" cy="69532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22687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2660651" y="3939117"/>
            <a:ext cx="7160683" cy="0"/>
          </a:xfrm>
          <a:prstGeom prst="line">
            <a:avLst/>
          </a:prstGeom>
          <a:ln>
            <a:solidFill>
              <a:srgbClr val="572D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2660651" y="5075767"/>
            <a:ext cx="7160683" cy="0"/>
          </a:xfrm>
          <a:prstGeom prst="line">
            <a:avLst/>
          </a:prstGeom>
          <a:ln>
            <a:solidFill>
              <a:srgbClr val="572D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65601" y="4158827"/>
            <a:ext cx="385148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3" b="1" dirty="0">
                <a:solidFill>
                  <a:srgbClr val="572D7C"/>
                </a:solidFill>
                <a:cs typeface="+mn-ea"/>
                <a:sym typeface="+mn-lt"/>
              </a:rPr>
              <a:t>平台安全</a:t>
            </a:r>
          </a:p>
        </p:txBody>
      </p:sp>
      <p:sp>
        <p:nvSpPr>
          <p:cNvPr id="9" name="六边形 8"/>
          <p:cNvSpPr/>
          <p:nvPr/>
        </p:nvSpPr>
        <p:spPr>
          <a:xfrm rot="5400000">
            <a:off x="4881034" y="880534"/>
            <a:ext cx="2429933" cy="2226733"/>
          </a:xfrm>
          <a:prstGeom prst="hexagon">
            <a:avLst/>
          </a:prstGeom>
          <a:solidFill>
            <a:srgbClr val="401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4342" name="文本框 9"/>
          <p:cNvSpPr txBox="1">
            <a:spLocks noChangeArrowheads="1"/>
          </p:cNvSpPr>
          <p:nvPr/>
        </p:nvSpPr>
        <p:spPr bwMode="auto">
          <a:xfrm>
            <a:off x="5056717" y="1377951"/>
            <a:ext cx="2664883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7200" b="1" dirty="0">
                <a:solidFill>
                  <a:schemeClr val="bg1"/>
                </a:solidFill>
                <a:cs typeface="+mn-ea"/>
                <a:sym typeface="+mn-lt"/>
              </a:rPr>
              <a:t>   4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609600" y="97367"/>
            <a:ext cx="8568267" cy="643467"/>
          </a:xfrm>
          <a:noFill/>
        </p:spPr>
        <p:txBody>
          <a:bodyPr>
            <a:normAutofit fontScale="90000"/>
          </a:bodyPr>
          <a:lstStyle/>
          <a:p>
            <a:r>
              <a:rPr lang="x-none" b="1" dirty="0">
                <a:latin typeface="+mn-lt"/>
                <a:ea typeface="+mn-ea"/>
                <a:cs typeface="+mn-ea"/>
                <a:sym typeface="+mn-lt"/>
              </a:rPr>
              <a:t>集群安全机制——</a:t>
            </a:r>
            <a:r>
              <a:rPr lang="x-none" altLang="zh-CN" b="1" dirty="0">
                <a:latin typeface="+mn-lt"/>
                <a:ea typeface="+mn-ea"/>
                <a:cs typeface="+mn-ea"/>
                <a:sym typeface="+mn-lt"/>
              </a:rPr>
              <a:t>Authentication</a:t>
            </a:r>
            <a:r>
              <a:rPr lang="zh-CN" altLang="x-none" b="1" dirty="0">
                <a:latin typeface="+mn-lt"/>
                <a:ea typeface="+mn-ea"/>
                <a:cs typeface="+mn-ea"/>
                <a:sym typeface="+mn-lt"/>
              </a:rPr>
              <a:t>认证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0447" y="933027"/>
            <a:ext cx="10882207" cy="91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x-none" altLang="zh-CN" sz="1867" dirty="0">
                <a:cs typeface="+mn-ea"/>
                <a:sym typeface="+mn-lt"/>
              </a:rPr>
              <a:t>Kubernetes 中的所有资源访问和变更都是通过kube-apiserver提供的REST API实现的，所以集群安全的关键是如何识别并</a:t>
            </a:r>
            <a:r>
              <a:rPr lang="x-none" altLang="zh-CN" sz="1867" b="1" dirty="0">
                <a:cs typeface="+mn-ea"/>
                <a:sym typeface="+mn-lt"/>
              </a:rPr>
              <a:t>认证客户端身份（</a:t>
            </a:r>
            <a:r>
              <a:rPr lang="x-none" altLang="zh-CN" sz="1867" dirty="0">
                <a:cs typeface="+mn-ea"/>
                <a:sym typeface="+mn-lt"/>
              </a:rPr>
              <a:t>Authentication）和</a:t>
            </a:r>
            <a:r>
              <a:rPr lang="x-none" altLang="zh-CN" sz="1867" b="1" dirty="0">
                <a:cs typeface="+mn-ea"/>
                <a:sym typeface="+mn-lt"/>
              </a:rPr>
              <a:t>访问权限的授权</a:t>
            </a:r>
            <a:r>
              <a:rPr lang="x-none" altLang="zh-CN" sz="1867" dirty="0">
                <a:cs typeface="+mn-ea"/>
                <a:sym typeface="+mn-lt"/>
              </a:rPr>
              <a:t>（Authorization）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9600" y="2373207"/>
            <a:ext cx="9613053" cy="210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latinLnBrk="0" hangingPunct="1">
              <a:lnSpc>
                <a:spcPct val="150000"/>
              </a:lnSpc>
            </a:pPr>
            <a:r>
              <a:rPr lang="x-none" altLang="zh-CN" sz="1867" dirty="0">
                <a:cs typeface="+mn-ea"/>
                <a:sym typeface="+mn-lt"/>
              </a:rPr>
              <a:t>Kubernetes提供了以下三种客户端认证方式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zh-CN" sz="1867" dirty="0">
                <a:cs typeface="+mn-ea"/>
                <a:sym typeface="+mn-lt"/>
              </a:rPr>
              <a:t>HTTPS证书认证：基于CA证书签名的双向数字证书认证方式。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zh-CN" sz="1867" dirty="0">
                <a:cs typeface="+mn-ea"/>
                <a:sym typeface="+mn-lt"/>
              </a:rPr>
              <a:t>HTTP Token认证：通过一个Token来识别用户。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zh-CN" sz="1867" dirty="0">
                <a:cs typeface="+mn-ea"/>
                <a:sym typeface="+mn-lt"/>
              </a:rPr>
              <a:t>HTTP Base认证：用户名+密码的方式认证。</a:t>
            </a:r>
          </a:p>
          <a:p>
            <a:endParaRPr lang="x-none" altLang="zh-CN" sz="1867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609600" y="97367"/>
            <a:ext cx="8568267" cy="643467"/>
          </a:xfrm>
          <a:noFill/>
        </p:spPr>
        <p:txBody>
          <a:bodyPr>
            <a:normAutofit fontScale="90000"/>
          </a:bodyPr>
          <a:lstStyle/>
          <a:p>
            <a:r>
              <a:rPr lang="x-none" b="1" dirty="0">
                <a:latin typeface="+mn-lt"/>
                <a:ea typeface="+mn-ea"/>
                <a:cs typeface="+mn-ea"/>
                <a:sym typeface="+mn-lt"/>
              </a:rPr>
              <a:t>集群安全机制——</a:t>
            </a:r>
            <a:r>
              <a:rPr lang="x-none" altLang="zh-CN" b="1" dirty="0">
                <a:latin typeface="+mn-lt"/>
                <a:ea typeface="+mn-ea"/>
                <a:cs typeface="+mn-ea"/>
                <a:sym typeface="+mn-lt"/>
              </a:rPr>
              <a:t>Authorization</a:t>
            </a:r>
            <a:r>
              <a:rPr lang="zh-CN" altLang="x-none" b="1" dirty="0">
                <a:latin typeface="+mn-lt"/>
                <a:ea typeface="+mn-ea"/>
                <a:cs typeface="+mn-ea"/>
                <a:sym typeface="+mn-lt"/>
              </a:rPr>
              <a:t>授权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9600" y="740834"/>
            <a:ext cx="11631507" cy="177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x-none" altLang="zh-CN" sz="1867" dirty="0">
                <a:cs typeface="+mn-ea"/>
                <a:sym typeface="+mn-lt"/>
              </a:rPr>
              <a:t>API Server 授权支持以下几种：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zh-CN" sz="1867" dirty="0">
                <a:cs typeface="+mn-ea"/>
                <a:sym typeface="+mn-lt"/>
              </a:rPr>
              <a:t>AlwaysDeny 拒绝所有请求，一般用于测试。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zh-CN" sz="1867" dirty="0">
                <a:cs typeface="+mn-ea"/>
                <a:sym typeface="+mn-lt"/>
              </a:rPr>
              <a:t>AlwaysAllow 表示接受所有的请求。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zh-CN" sz="1867" dirty="0">
                <a:cs typeface="+mn-ea"/>
                <a:sym typeface="+mn-lt"/>
              </a:rPr>
              <a:t>ABAC 基于属性的访问控制。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9601" y="2565401"/>
            <a:ext cx="112395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zh-CN" sz="1867" dirty="0">
                <a:cs typeface="+mn-ea"/>
                <a:sym typeface="+mn-lt"/>
              </a:rPr>
              <a:t>当授权模式为ABAC是需要在kube-apiserver启动命令行中加入--authorization-policy-file=FILE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6620" y="2950633"/>
            <a:ext cx="6476068" cy="3540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zh-CN" sz="1867" dirty="0">
                <a:cs typeface="+mn-ea"/>
                <a:sym typeface="+mn-lt"/>
              </a:rPr>
              <a:t>示例：alice拥有所有的操作权限</a:t>
            </a:r>
          </a:p>
          <a:p>
            <a:pPr algn="l"/>
            <a:r>
              <a:rPr lang="x-none" altLang="zh-CN" sz="1867" dirty="0">
                <a:cs typeface="+mn-ea"/>
                <a:sym typeface="+mn-lt"/>
              </a:rPr>
              <a:t>{</a:t>
            </a:r>
          </a:p>
          <a:p>
            <a:pPr algn="l"/>
            <a:r>
              <a:rPr lang="x-none" altLang="zh-CN" sz="1867" dirty="0">
                <a:cs typeface="+mn-ea"/>
                <a:sym typeface="+mn-lt"/>
              </a:rPr>
              <a:t>    "apiVersion": "abac.authorization.kubernetes.io/v1beta1",</a:t>
            </a:r>
          </a:p>
          <a:p>
            <a:pPr algn="l"/>
            <a:r>
              <a:rPr lang="x-none" altLang="zh-CN" sz="1867" dirty="0">
                <a:cs typeface="+mn-ea"/>
                <a:sym typeface="+mn-lt"/>
              </a:rPr>
              <a:t>    "kind": "Policy",</a:t>
            </a:r>
          </a:p>
          <a:p>
            <a:pPr algn="l"/>
            <a:r>
              <a:rPr lang="x-none" altLang="zh-CN" sz="1867" dirty="0">
                <a:cs typeface="+mn-ea"/>
                <a:sym typeface="+mn-lt"/>
              </a:rPr>
              <a:t>    "spec": {</a:t>
            </a:r>
          </a:p>
          <a:p>
            <a:pPr algn="l"/>
            <a:r>
              <a:rPr lang="x-none" altLang="zh-CN" sz="1867" dirty="0">
                <a:cs typeface="+mn-ea"/>
                <a:sym typeface="+mn-lt"/>
              </a:rPr>
              <a:t>        "user": "alice",</a:t>
            </a:r>
          </a:p>
          <a:p>
            <a:pPr algn="l"/>
            <a:r>
              <a:rPr lang="x-none" altLang="zh-CN" sz="1867" dirty="0">
                <a:cs typeface="+mn-ea"/>
                <a:sym typeface="+mn-lt"/>
              </a:rPr>
              <a:t>        "namespace": "*",</a:t>
            </a:r>
          </a:p>
          <a:p>
            <a:pPr algn="l"/>
            <a:r>
              <a:rPr lang="x-none" altLang="zh-CN" sz="1867" dirty="0">
                <a:cs typeface="+mn-ea"/>
                <a:sym typeface="+mn-lt"/>
              </a:rPr>
              <a:t>        "resource": "*",</a:t>
            </a:r>
          </a:p>
          <a:p>
            <a:pPr algn="l"/>
            <a:r>
              <a:rPr lang="x-none" altLang="zh-CN" sz="1867" dirty="0">
                <a:cs typeface="+mn-ea"/>
                <a:sym typeface="+mn-lt"/>
              </a:rPr>
              <a:t>        "apiGroup": "*"</a:t>
            </a:r>
          </a:p>
          <a:p>
            <a:pPr algn="l"/>
            <a:r>
              <a:rPr lang="x-none" altLang="zh-CN" sz="1867" dirty="0">
                <a:cs typeface="+mn-ea"/>
                <a:sym typeface="+mn-lt"/>
              </a:rPr>
              <a:t>    }</a:t>
            </a:r>
          </a:p>
          <a:p>
            <a:pPr algn="l"/>
            <a:r>
              <a:rPr lang="x-none" altLang="zh-CN" sz="1867" dirty="0">
                <a:cs typeface="+mn-ea"/>
                <a:sym typeface="+mn-lt"/>
              </a:rPr>
              <a:t>}</a:t>
            </a:r>
          </a:p>
          <a:p>
            <a:endParaRPr lang="x-none" altLang="zh-CN" sz="1867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609600" y="97367"/>
            <a:ext cx="8568267" cy="643467"/>
          </a:xfrm>
          <a:noFill/>
        </p:spPr>
        <p:txBody>
          <a:bodyPr>
            <a:normAutofit fontScale="90000"/>
          </a:bodyPr>
          <a:lstStyle/>
          <a:p>
            <a:r>
              <a:rPr lang="x-none" b="1" dirty="0">
                <a:latin typeface="+mn-lt"/>
                <a:ea typeface="+mn-ea"/>
                <a:cs typeface="+mn-ea"/>
                <a:sym typeface="+mn-lt"/>
              </a:rPr>
              <a:t>集群安全机制——Admission Control准入控制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5020" y="740834"/>
            <a:ext cx="1007872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867" dirty="0">
                <a:cs typeface="+mn-ea"/>
                <a:sym typeface="+mn-lt"/>
              </a:rPr>
              <a:t>当一个请求通过了认证和鉴权之后还需要通过Admission Control才能访问到API Server。</a:t>
            </a:r>
          </a:p>
        </p:txBody>
      </p:sp>
      <p:graphicFrame>
        <p:nvGraphicFramePr>
          <p:cNvPr id="6" name="表格 5"/>
          <p:cNvGraphicFramePr/>
          <p:nvPr>
            <p:extLst/>
          </p:nvPr>
        </p:nvGraphicFramePr>
        <p:xfrm>
          <a:off x="795020" y="1557021"/>
          <a:ext cx="10781453" cy="43743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3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控制器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300">
                          <a:latin typeface="+mn-lt"/>
                          <a:ea typeface="+mn-ea"/>
                          <a:cs typeface="+mn-ea"/>
                          <a:sym typeface="+mn-lt"/>
                        </a:rPr>
                        <a:t>说明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sz="1300">
                          <a:latin typeface="+mn-lt"/>
                          <a:ea typeface="+mn-ea"/>
                          <a:cs typeface="+mn-ea"/>
                          <a:sym typeface="+mn-lt"/>
                        </a:rPr>
                        <a:t>AlwaysAdmit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x-none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允许所有请求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sz="1300">
                          <a:latin typeface="+mn-lt"/>
                          <a:ea typeface="+mn-ea"/>
                          <a:cs typeface="+mn-ea"/>
                          <a:sym typeface="+mn-lt"/>
                        </a:rPr>
                        <a:t>AlwaysPullImages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x-none" sz="13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在每个新的Pod都会去下载镜像，类容器中配置了imagePullPolicy=Always。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sz="1300">
                          <a:latin typeface="+mn-lt"/>
                          <a:ea typeface="+mn-ea"/>
                          <a:cs typeface="+mn-ea"/>
                          <a:sym typeface="+mn-lt"/>
                        </a:rPr>
                        <a:t>DenyExecOnPrivileged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x-none" sz="13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拦截所有在</a:t>
                      </a:r>
                      <a:r>
                        <a:rPr sz="1300">
                          <a:latin typeface="+mn-lt"/>
                          <a:ea typeface="+mn-ea"/>
                          <a:cs typeface="+mn-ea"/>
                          <a:sym typeface="+mn-lt"/>
                        </a:rPr>
                        <a:t>privileged container</a:t>
                      </a:r>
                      <a:r>
                        <a:rPr lang="x-none" sz="13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执行命令的请求。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x-none" sz="1300">
                          <a:latin typeface="+mn-lt"/>
                          <a:ea typeface="+mn-ea"/>
                          <a:cs typeface="+mn-ea"/>
                          <a:sym typeface="+mn-lt"/>
                        </a:rPr>
                        <a:t>Service Account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x-none" sz="13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实现了serviceAccount自动化。如果你需要使用Service Account则需要开启。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sz="1300">
                          <a:latin typeface="+mn-lt"/>
                          <a:ea typeface="+mn-ea"/>
                          <a:cs typeface="+mn-ea"/>
                          <a:sym typeface="+mn-lt"/>
                        </a:rPr>
                        <a:t>SecurityContextDeny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x-none" sz="1300">
                          <a:latin typeface="+mn-lt"/>
                          <a:ea typeface="+mn-ea"/>
                          <a:cs typeface="+mn-ea"/>
                          <a:sym typeface="+mn-lt"/>
                        </a:rPr>
                        <a:t>使用了该插件Pod中定义的securityContext（定义了容器在操作系统中的安全设定如：uid,gid,capabilities、SELinux）全部选项将失效。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609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sz="1300">
                          <a:latin typeface="+mn-lt"/>
                          <a:ea typeface="+mn-ea"/>
                          <a:cs typeface="+mn-ea"/>
                          <a:sym typeface="+mn-lt"/>
                        </a:rPr>
                        <a:t>ResourceQuota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x-none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用于配额管理使用，作用于Namasapce上，它会观察所有的请求，确保不会超额，建议配置在参数列表的最后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sz="1300">
                          <a:latin typeface="+mn-lt"/>
                          <a:ea typeface="+mn-ea"/>
                          <a:cs typeface="+mn-ea"/>
                          <a:sym typeface="+mn-lt"/>
                        </a:rPr>
                        <a:t>LimitRanger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x-none" sz="13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用于配额管理，作用于Pod与Container上。确保配额不会超标。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30000"/>
                        </a:lnSpc>
                        <a:buNone/>
                      </a:pPr>
                      <a:r>
                        <a:rPr sz="1300">
                          <a:latin typeface="+mn-lt"/>
                          <a:ea typeface="+mn-ea"/>
                          <a:cs typeface="+mn-ea"/>
                          <a:sym typeface="+mn-lt"/>
                        </a:rPr>
                        <a:t>NamespaceLifecycle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x-none" sz="13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如果尝试在一个不存在的namasapce上创建对象，请求会被拒绝。当删除一个Namespace时，会删除Namesapce中所有的资源对象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44356" y="1148927"/>
            <a:ext cx="161775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x-none" altLang="zh-CN" sz="1867" dirty="0">
                <a:cs typeface="+mn-ea"/>
                <a:sym typeface="+mn-lt"/>
              </a:rPr>
              <a:t>常用的配置项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609600" y="97367"/>
            <a:ext cx="8568267" cy="643467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应用</a:t>
            </a:r>
            <a:r>
              <a:rPr lang="x-none" b="1" dirty="0">
                <a:latin typeface="+mn-lt"/>
                <a:ea typeface="+mn-ea"/>
                <a:cs typeface="+mn-ea"/>
                <a:sym typeface="+mn-lt"/>
              </a:rPr>
              <a:t>安全机制——</a:t>
            </a:r>
            <a:r>
              <a:rPr lang="en-US" b="1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ppSafe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架构</a:t>
            </a:r>
            <a:endParaRPr lang="x-none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93" y="740701"/>
            <a:ext cx="8336356" cy="5509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609600" y="97367"/>
            <a:ext cx="8568267" cy="643467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应用</a:t>
            </a:r>
            <a:r>
              <a:rPr lang="x-none" b="1" dirty="0">
                <a:latin typeface="+mn-lt"/>
                <a:ea typeface="+mn-ea"/>
                <a:cs typeface="+mn-ea"/>
                <a:sym typeface="+mn-lt"/>
              </a:rPr>
              <a:t>安全机制——</a:t>
            </a:r>
            <a:r>
              <a:rPr lang="en-US" b="1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ppSafe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工作流程</a:t>
            </a:r>
            <a:endParaRPr lang="x-none" b="1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Content Placeholder 27"/>
          <p:cNvGraphicFramePr>
            <a:graphicFrameLocks noGrp="1"/>
          </p:cNvGraphicFramePr>
          <p:nvPr>
            <p:ph idx="1"/>
          </p:nvPr>
        </p:nvGraphicFramePr>
        <p:xfrm>
          <a:off x="3130920" y="1154438"/>
          <a:ext cx="6036993" cy="4558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ounded Rectangular Callout 33"/>
          <p:cNvSpPr/>
          <p:nvPr/>
        </p:nvSpPr>
        <p:spPr>
          <a:xfrm>
            <a:off x="1498307" y="1245709"/>
            <a:ext cx="2544195" cy="964847"/>
          </a:xfrm>
          <a:prstGeom prst="wedgeRoundRectCallout">
            <a:avLst>
              <a:gd name="adj1" fmla="val 83490"/>
              <a:gd name="adj2" fmla="val 68068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AppSoar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Swarm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endParaRPr lang="en-US" sz="16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Kubernetes,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Mesos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…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UCP, GKE, AWS ECS…</a:t>
            </a:r>
          </a:p>
        </p:txBody>
      </p:sp>
      <p:sp>
        <p:nvSpPr>
          <p:cNvPr id="6" name="Rounded Rectangular Callout 34"/>
          <p:cNvSpPr/>
          <p:nvPr/>
        </p:nvSpPr>
        <p:spPr>
          <a:xfrm>
            <a:off x="1498306" y="4898854"/>
            <a:ext cx="3338841" cy="930413"/>
          </a:xfrm>
          <a:prstGeom prst="wedgeRoundRectCallout">
            <a:avLst>
              <a:gd name="adj1" fmla="val 85530"/>
              <a:gd name="adj2" fmla="val -43130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针对违反规则的网络会话或漏洞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攻击进行阻止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修复，保护整个容器安全</a:t>
            </a:r>
            <a:endParaRPr lang="en-US" sz="16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Rounded Rectangular Callout 35"/>
          <p:cNvSpPr/>
          <p:nvPr/>
        </p:nvSpPr>
        <p:spPr>
          <a:xfrm>
            <a:off x="8448314" y="1634491"/>
            <a:ext cx="2352209" cy="1152128"/>
          </a:xfrm>
          <a:prstGeom prst="wedgeRoundRectCallout">
            <a:avLst>
              <a:gd name="adj1" fmla="val -103812"/>
              <a:gd name="adj2" fmla="val 12912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主机（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VM/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物理机），容器，应用、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CPU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，内存，网络流量，镜像扫描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9" name="Rounded Rectangular Callout 36"/>
          <p:cNvSpPr/>
          <p:nvPr/>
        </p:nvSpPr>
        <p:spPr>
          <a:xfrm>
            <a:off x="8411373" y="4174827"/>
            <a:ext cx="2389151" cy="748117"/>
          </a:xfrm>
          <a:prstGeom prst="wedgeRoundRectCallout">
            <a:avLst>
              <a:gd name="adj1" fmla="val -80299"/>
              <a:gd name="adj2" fmla="val -48655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针对安全策略实时监控应用状况</a:t>
            </a:r>
            <a:endParaRPr lang="en-US" sz="16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535" y="3194083"/>
            <a:ext cx="1973515" cy="692923"/>
          </a:xfrm>
          <a:prstGeom prst="rect">
            <a:avLst/>
          </a:prstGeom>
        </p:spPr>
      </p:pic>
      <p:sp>
        <p:nvSpPr>
          <p:cNvPr id="11" name="Rounded Rectangular Callout 33"/>
          <p:cNvSpPr/>
          <p:nvPr/>
        </p:nvSpPr>
        <p:spPr>
          <a:xfrm>
            <a:off x="1498307" y="3074651"/>
            <a:ext cx="2533516" cy="768085"/>
          </a:xfrm>
          <a:prstGeom prst="wedgeRoundRectCallout">
            <a:avLst>
              <a:gd name="adj1" fmla="val 74518"/>
              <a:gd name="adj2" fmla="val 52634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Syslog, REST API,</a:t>
            </a:r>
          </a:p>
          <a:p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Splunk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 plug-in…</a:t>
            </a:r>
            <a:endParaRPr lang="en-US" sz="16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609600" y="97367"/>
            <a:ext cx="8568267" cy="643467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应用</a:t>
            </a:r>
            <a:r>
              <a:rPr lang="x-none" b="1" dirty="0">
                <a:latin typeface="+mn-lt"/>
                <a:ea typeface="+mn-ea"/>
                <a:cs typeface="+mn-ea"/>
                <a:sym typeface="+mn-lt"/>
              </a:rPr>
              <a:t>安全机制——</a:t>
            </a:r>
            <a:r>
              <a:rPr lang="en-US" b="1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ppSafe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解决方案</a:t>
            </a:r>
            <a:endParaRPr lang="x-none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1550" y="1028733"/>
            <a:ext cx="9260941" cy="362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731603" y="4913292"/>
            <a:ext cx="9644984" cy="1528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867" dirty="0">
                <a:cs typeface="+mn-ea"/>
                <a:sym typeface="+mn-lt"/>
              </a:rPr>
              <a:t>1</a:t>
            </a:r>
            <a:r>
              <a:rPr lang="zh-CN" altLang="en-US" sz="1867" dirty="0">
                <a:cs typeface="+mn-ea"/>
                <a:sym typeface="+mn-lt"/>
              </a:rPr>
              <a:t>、</a:t>
            </a:r>
            <a:r>
              <a:rPr lang="en-US" altLang="zh-CN" sz="1867" dirty="0" err="1">
                <a:cs typeface="+mn-ea"/>
                <a:sym typeface="+mn-lt"/>
              </a:rPr>
              <a:t>Node.js</a:t>
            </a:r>
            <a:r>
              <a:rPr lang="zh-CN" altLang="en-US" sz="1867" dirty="0">
                <a:cs typeface="+mn-ea"/>
                <a:sym typeface="+mn-lt"/>
              </a:rPr>
              <a:t>应用（</a:t>
            </a:r>
            <a:r>
              <a:rPr lang="en-US" altLang="zh-CN" sz="1867" dirty="0">
                <a:cs typeface="+mn-ea"/>
                <a:sym typeface="+mn-lt"/>
              </a:rPr>
              <a:t>3</a:t>
            </a:r>
            <a:r>
              <a:rPr lang="zh-CN" altLang="en-US" sz="1867" dirty="0">
                <a:cs typeface="+mn-ea"/>
                <a:sym typeface="+mn-lt"/>
              </a:rPr>
              <a:t>个</a:t>
            </a:r>
            <a:r>
              <a:rPr lang="en-US" altLang="zh-CN" sz="1867" dirty="0" err="1">
                <a:cs typeface="+mn-ea"/>
                <a:sym typeface="+mn-lt"/>
              </a:rPr>
              <a:t>Node.js</a:t>
            </a:r>
            <a:r>
              <a:rPr lang="en-US" altLang="zh-CN" sz="1867" dirty="0">
                <a:cs typeface="+mn-ea"/>
                <a:sym typeface="+mn-lt"/>
              </a:rPr>
              <a:t> Web</a:t>
            </a:r>
            <a:r>
              <a:rPr lang="zh-CN" altLang="en-US" sz="1867" dirty="0">
                <a:cs typeface="+mn-ea"/>
                <a:sym typeface="+mn-lt"/>
              </a:rPr>
              <a:t>服务、</a:t>
            </a:r>
            <a:r>
              <a:rPr lang="en-US" altLang="zh-CN" sz="1867" dirty="0">
                <a:cs typeface="+mn-ea"/>
                <a:sym typeface="+mn-lt"/>
              </a:rPr>
              <a:t>1</a:t>
            </a:r>
            <a:r>
              <a:rPr lang="zh-CN" altLang="en-US" sz="1867" dirty="0">
                <a:cs typeface="+mn-ea"/>
                <a:sym typeface="+mn-lt"/>
              </a:rPr>
              <a:t>个</a:t>
            </a:r>
            <a:r>
              <a:rPr lang="en-US" altLang="zh-CN" sz="1867" dirty="0" err="1">
                <a:cs typeface="+mn-ea"/>
                <a:sym typeface="+mn-lt"/>
              </a:rPr>
              <a:t>Nginx</a:t>
            </a:r>
            <a:r>
              <a:rPr lang="zh-CN" altLang="en-US" sz="1867" dirty="0">
                <a:cs typeface="+mn-ea"/>
                <a:sym typeface="+mn-lt"/>
              </a:rPr>
              <a:t>代代理服务、一个数据库服务</a:t>
            </a:r>
            <a:endParaRPr lang="en-US" altLang="zh-CN" sz="1867" dirty="0">
              <a:cs typeface="+mn-ea"/>
              <a:sym typeface="+mn-lt"/>
            </a:endParaRPr>
          </a:p>
          <a:p>
            <a:pPr>
              <a:buNone/>
            </a:pPr>
            <a:endParaRPr lang="en-US" altLang="zh-CN" sz="1867" dirty="0">
              <a:cs typeface="+mn-ea"/>
              <a:sym typeface="+mn-lt"/>
            </a:endParaRPr>
          </a:p>
          <a:p>
            <a:pPr>
              <a:buNone/>
            </a:pPr>
            <a:r>
              <a:rPr lang="en-US" altLang="zh-CN" sz="1867" dirty="0">
                <a:cs typeface="+mn-ea"/>
                <a:sym typeface="+mn-lt"/>
              </a:rPr>
              <a:t>2</a:t>
            </a:r>
            <a:r>
              <a:rPr lang="zh-CN" altLang="en-US" sz="1867" dirty="0">
                <a:cs typeface="+mn-ea"/>
                <a:sym typeface="+mn-lt"/>
              </a:rPr>
              <a:t>、</a:t>
            </a:r>
            <a:r>
              <a:rPr lang="en-US" altLang="zh-CN" sz="1867" dirty="0" err="1">
                <a:cs typeface="+mn-ea"/>
                <a:sym typeface="+mn-lt"/>
              </a:rPr>
              <a:t>Wordpress</a:t>
            </a:r>
            <a:r>
              <a:rPr lang="zh-CN" altLang="en-US" sz="1867" dirty="0">
                <a:cs typeface="+mn-ea"/>
                <a:sym typeface="+mn-lt"/>
              </a:rPr>
              <a:t>应用（</a:t>
            </a:r>
            <a:r>
              <a:rPr lang="en-US" altLang="zh-CN" sz="1867" dirty="0">
                <a:cs typeface="+mn-ea"/>
                <a:sym typeface="+mn-lt"/>
              </a:rPr>
              <a:t>1</a:t>
            </a:r>
            <a:r>
              <a:rPr lang="zh-CN" altLang="en-US" sz="1867" dirty="0">
                <a:cs typeface="+mn-ea"/>
                <a:sym typeface="+mn-lt"/>
              </a:rPr>
              <a:t>个</a:t>
            </a:r>
            <a:r>
              <a:rPr lang="en-US" altLang="zh-CN" sz="1867" dirty="0" err="1">
                <a:cs typeface="+mn-ea"/>
                <a:sym typeface="+mn-lt"/>
              </a:rPr>
              <a:t>Wordpress</a:t>
            </a:r>
            <a:r>
              <a:rPr lang="zh-CN" altLang="en-US" sz="1867" dirty="0">
                <a:cs typeface="+mn-ea"/>
                <a:sym typeface="+mn-lt"/>
              </a:rPr>
              <a:t>服务、一个数据库服务）</a:t>
            </a:r>
            <a:endParaRPr lang="en-US" altLang="zh-CN" sz="1867" dirty="0">
              <a:cs typeface="+mn-ea"/>
              <a:sym typeface="+mn-lt"/>
            </a:endParaRPr>
          </a:p>
          <a:p>
            <a:pPr>
              <a:buNone/>
            </a:pPr>
            <a:endParaRPr lang="en-US" altLang="zh-CN" sz="1867" dirty="0">
              <a:cs typeface="+mn-ea"/>
              <a:sym typeface="+mn-lt"/>
            </a:endParaRPr>
          </a:p>
          <a:p>
            <a:pPr>
              <a:buNone/>
            </a:pPr>
            <a:r>
              <a:rPr lang="en-US" altLang="zh-CN" sz="1867" dirty="0">
                <a:cs typeface="+mn-ea"/>
                <a:sym typeface="+mn-lt"/>
              </a:rPr>
              <a:t>3</a:t>
            </a:r>
            <a:r>
              <a:rPr lang="zh-CN" altLang="en-US" sz="1867" dirty="0">
                <a:cs typeface="+mn-ea"/>
                <a:sym typeface="+mn-lt"/>
              </a:rPr>
              <a:t>、自动分组：发现  </a:t>
            </a:r>
            <a:r>
              <a:rPr lang="en-US" altLang="zh-CN" sz="1867" dirty="0">
                <a:cs typeface="+mn-ea"/>
                <a:sym typeface="+mn-lt"/>
              </a:rPr>
              <a:t>—  </a:t>
            </a:r>
            <a:r>
              <a:rPr lang="zh-CN" altLang="en-US" sz="1867" dirty="0">
                <a:cs typeface="+mn-ea"/>
                <a:sym typeface="+mn-lt"/>
              </a:rPr>
              <a:t>监视  </a:t>
            </a:r>
            <a:r>
              <a:rPr lang="en-US" altLang="zh-CN" sz="1867" dirty="0">
                <a:cs typeface="+mn-ea"/>
                <a:sym typeface="+mn-lt"/>
              </a:rPr>
              <a:t>—   </a:t>
            </a:r>
            <a:r>
              <a:rPr lang="zh-CN" altLang="en-US" sz="1867" dirty="0">
                <a:cs typeface="+mn-ea"/>
                <a:sym typeface="+mn-lt"/>
              </a:rPr>
              <a:t>防护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2660651" y="3939117"/>
            <a:ext cx="7160683" cy="0"/>
          </a:xfrm>
          <a:prstGeom prst="line">
            <a:avLst/>
          </a:prstGeom>
          <a:ln>
            <a:solidFill>
              <a:srgbClr val="572D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2660651" y="5075767"/>
            <a:ext cx="7160683" cy="0"/>
          </a:xfrm>
          <a:prstGeom prst="line">
            <a:avLst/>
          </a:prstGeom>
          <a:ln>
            <a:solidFill>
              <a:srgbClr val="572D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65601" y="4158827"/>
            <a:ext cx="370586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3" b="1" dirty="0">
                <a:solidFill>
                  <a:srgbClr val="572D7C"/>
                </a:solidFill>
                <a:cs typeface="+mn-ea"/>
                <a:sym typeface="+mn-lt"/>
              </a:rPr>
              <a:t>容器与应用监控</a:t>
            </a:r>
          </a:p>
        </p:txBody>
      </p:sp>
      <p:sp>
        <p:nvSpPr>
          <p:cNvPr id="9" name="六边形 8"/>
          <p:cNvSpPr/>
          <p:nvPr/>
        </p:nvSpPr>
        <p:spPr>
          <a:xfrm rot="5400000">
            <a:off x="4881034" y="880534"/>
            <a:ext cx="2429933" cy="2226733"/>
          </a:xfrm>
          <a:prstGeom prst="hexagon">
            <a:avLst/>
          </a:prstGeom>
          <a:solidFill>
            <a:srgbClr val="401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4342" name="文本框 9"/>
          <p:cNvSpPr txBox="1">
            <a:spLocks noChangeArrowheads="1"/>
          </p:cNvSpPr>
          <p:nvPr/>
        </p:nvSpPr>
        <p:spPr bwMode="auto">
          <a:xfrm>
            <a:off x="5056717" y="1377951"/>
            <a:ext cx="2664883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7200" b="1" dirty="0">
                <a:solidFill>
                  <a:schemeClr val="bg1"/>
                </a:solidFill>
                <a:cs typeface="+mn-ea"/>
                <a:sym typeface="+mn-lt"/>
              </a:rPr>
              <a:t>   5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591</Words>
  <Application>Microsoft Office PowerPoint</Application>
  <PresentationFormat>宽屏</PresentationFormat>
  <Paragraphs>171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集群安全机制——Authentication认证</vt:lpstr>
      <vt:lpstr>集群安全机制——Authorization授权</vt:lpstr>
      <vt:lpstr>集群安全机制——Admission Control准入控制</vt:lpstr>
      <vt:lpstr>应用安全机制——AppSafe架构</vt:lpstr>
      <vt:lpstr>应用安全机制——AppSafe工作流程</vt:lpstr>
      <vt:lpstr>应用安全机制——AppSafe解决方案</vt:lpstr>
      <vt:lpstr>PowerPoint 演示文稿</vt:lpstr>
      <vt:lpstr>监控系统——介绍</vt:lpstr>
      <vt:lpstr>监控系统——方案</vt:lpstr>
      <vt:lpstr>监控系统——Prometheus介绍</vt:lpstr>
      <vt:lpstr>监控系统——Prometheus组件</vt:lpstr>
      <vt:lpstr>监控系统——Prometheus架构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俊永 张</dc:creator>
  <cp:lastModifiedBy>俊永 张</cp:lastModifiedBy>
  <cp:revision>1</cp:revision>
  <dcterms:created xsi:type="dcterms:W3CDTF">2019-05-01T18:27:20Z</dcterms:created>
  <dcterms:modified xsi:type="dcterms:W3CDTF">2019-05-01T18:31:26Z</dcterms:modified>
</cp:coreProperties>
</file>