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40.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41.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76"/>
  </p:notesMasterIdLst>
  <p:sldIdLst>
    <p:sldId id="256" r:id="rId2"/>
    <p:sldId id="258" r:id="rId3"/>
    <p:sldId id="260" r:id="rId4"/>
    <p:sldId id="259" r:id="rId5"/>
    <p:sldId id="671" r:id="rId6"/>
    <p:sldId id="374" r:id="rId7"/>
    <p:sldId id="660" r:id="rId8"/>
    <p:sldId id="661" r:id="rId9"/>
    <p:sldId id="662" r:id="rId10"/>
    <p:sldId id="672" r:id="rId11"/>
    <p:sldId id="673" r:id="rId12"/>
    <p:sldId id="674" r:id="rId13"/>
    <p:sldId id="663" r:id="rId14"/>
    <p:sldId id="664" r:id="rId15"/>
    <p:sldId id="666" r:id="rId16"/>
    <p:sldId id="667" r:id="rId17"/>
    <p:sldId id="261" r:id="rId18"/>
    <p:sldId id="266" r:id="rId19"/>
    <p:sldId id="568" r:id="rId20"/>
    <p:sldId id="571" r:id="rId21"/>
    <p:sldId id="572" r:id="rId22"/>
    <p:sldId id="573" r:id="rId23"/>
    <p:sldId id="574" r:id="rId24"/>
    <p:sldId id="262" r:id="rId25"/>
    <p:sldId id="301" r:id="rId26"/>
    <p:sldId id="302" r:id="rId27"/>
    <p:sldId id="427" r:id="rId28"/>
    <p:sldId id="306" r:id="rId29"/>
    <p:sldId id="428" r:id="rId30"/>
    <p:sldId id="575" r:id="rId31"/>
    <p:sldId id="429" r:id="rId32"/>
    <p:sldId id="430" r:id="rId33"/>
    <p:sldId id="576" r:id="rId34"/>
    <p:sldId id="431" r:id="rId35"/>
    <p:sldId id="502" r:id="rId36"/>
    <p:sldId id="307" r:id="rId37"/>
    <p:sldId id="577" r:id="rId38"/>
    <p:sldId id="467" r:id="rId39"/>
    <p:sldId id="468" r:id="rId40"/>
    <p:sldId id="470" r:id="rId41"/>
    <p:sldId id="471" r:id="rId42"/>
    <p:sldId id="578" r:id="rId43"/>
    <p:sldId id="579" r:id="rId44"/>
    <p:sldId id="580" r:id="rId45"/>
    <p:sldId id="581" r:id="rId46"/>
    <p:sldId id="484" r:id="rId47"/>
    <p:sldId id="627" r:id="rId48"/>
    <p:sldId id="628" r:id="rId49"/>
    <p:sldId id="629" r:id="rId50"/>
    <p:sldId id="630" r:id="rId51"/>
    <p:sldId id="633" r:id="rId52"/>
    <p:sldId id="634" r:id="rId53"/>
    <p:sldId id="635" r:id="rId54"/>
    <p:sldId id="636" r:id="rId55"/>
    <p:sldId id="637" r:id="rId56"/>
    <p:sldId id="638" r:id="rId57"/>
    <p:sldId id="639" r:id="rId58"/>
    <p:sldId id="641" r:id="rId59"/>
    <p:sldId id="640" r:id="rId60"/>
    <p:sldId id="645" r:id="rId61"/>
    <p:sldId id="646" r:id="rId62"/>
    <p:sldId id="647" r:id="rId63"/>
    <p:sldId id="489" r:id="rId64"/>
    <p:sldId id="503" r:id="rId65"/>
    <p:sldId id="504" r:id="rId66"/>
    <p:sldId id="505" r:id="rId67"/>
    <p:sldId id="648" r:id="rId68"/>
    <p:sldId id="507" r:id="rId69"/>
    <p:sldId id="649" r:id="rId70"/>
    <p:sldId id="650" r:id="rId71"/>
    <p:sldId id="651" r:id="rId72"/>
    <p:sldId id="653" r:id="rId73"/>
    <p:sldId id="654" r:id="rId74"/>
    <p:sldId id="257" r:id="rId7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5">
          <p15:clr>
            <a:srgbClr val="A4A3A4"/>
          </p15:clr>
        </p15:guide>
        <p15:guide id="2" pos="37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15D98"/>
    <a:srgbClr val="9025DB"/>
    <a:srgbClr val="E1D5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09"/>
  </p:normalViewPr>
  <p:slideViewPr>
    <p:cSldViewPr snapToGrid="0" showGuides="1">
      <p:cViewPr varScale="1">
        <p:scale>
          <a:sx n="71" d="100"/>
          <a:sy n="71" d="100"/>
        </p:scale>
        <p:origin x="516" y="72"/>
      </p:cViewPr>
      <p:guideLst>
        <p:guide orient="horz" pos="2175"/>
        <p:guide pos="374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2F78BF-E1C5-4E2B-A804-4CCAAED06C5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2018/10/6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529C286-D3D0-4116-81BA-9AC5C0BE0039}"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91735486"/>
      </p:ext>
    </p:extLst>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a:t>
            </a:fld>
            <a:endParaRPr lang="zh-CN" altLang="en-US" sz="1200" dirty="0"/>
          </a:p>
        </p:txBody>
      </p:sp>
    </p:spTree>
    <p:extLst>
      <p:ext uri="{BB962C8B-B14F-4D97-AF65-F5344CB8AC3E}">
        <p14:creationId xmlns:p14="http://schemas.microsoft.com/office/powerpoint/2010/main" val="336707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2F78BF-E1C5-4E2B-A804-4CCAAED06C5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2018/10/6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136880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22531"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22532"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25</a:t>
            </a:fld>
            <a:endParaRPr lang="zh-CN" altLang="en-US" sz="1200" dirty="0"/>
          </a:p>
        </p:txBody>
      </p:sp>
    </p:spTree>
    <p:extLst>
      <p:ext uri="{BB962C8B-B14F-4D97-AF65-F5344CB8AC3E}">
        <p14:creationId xmlns:p14="http://schemas.microsoft.com/office/powerpoint/2010/main" val="225943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2457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2458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26</a:t>
            </a:fld>
            <a:endParaRPr lang="zh-CN" altLang="en-US" sz="1200" dirty="0"/>
          </a:p>
        </p:txBody>
      </p:sp>
    </p:spTree>
    <p:extLst>
      <p:ext uri="{BB962C8B-B14F-4D97-AF65-F5344CB8AC3E}">
        <p14:creationId xmlns:p14="http://schemas.microsoft.com/office/powerpoint/2010/main" val="338097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26627"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26628"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27</a:t>
            </a:fld>
            <a:endParaRPr lang="zh-CN" altLang="en-US" sz="1200" dirty="0"/>
          </a:p>
        </p:txBody>
      </p:sp>
    </p:spTree>
    <p:extLst>
      <p:ext uri="{BB962C8B-B14F-4D97-AF65-F5344CB8AC3E}">
        <p14:creationId xmlns:p14="http://schemas.microsoft.com/office/powerpoint/2010/main" val="1604978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28675"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28676"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28</a:t>
            </a:fld>
            <a:endParaRPr lang="zh-CN" altLang="en-US" sz="1200" dirty="0"/>
          </a:p>
        </p:txBody>
      </p:sp>
    </p:spTree>
    <p:extLst>
      <p:ext uri="{BB962C8B-B14F-4D97-AF65-F5344CB8AC3E}">
        <p14:creationId xmlns:p14="http://schemas.microsoft.com/office/powerpoint/2010/main" val="1996460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3072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3072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29</a:t>
            </a:fld>
            <a:endParaRPr lang="zh-CN" altLang="en-US" sz="1200" dirty="0"/>
          </a:p>
        </p:txBody>
      </p:sp>
    </p:spTree>
    <p:extLst>
      <p:ext uri="{BB962C8B-B14F-4D97-AF65-F5344CB8AC3E}">
        <p14:creationId xmlns:p14="http://schemas.microsoft.com/office/powerpoint/2010/main" val="1343735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3072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3072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30</a:t>
            </a:fld>
            <a:endParaRPr lang="zh-CN" altLang="en-US" sz="1200" dirty="0"/>
          </a:p>
        </p:txBody>
      </p:sp>
    </p:spTree>
    <p:extLst>
      <p:ext uri="{BB962C8B-B14F-4D97-AF65-F5344CB8AC3E}">
        <p14:creationId xmlns:p14="http://schemas.microsoft.com/office/powerpoint/2010/main" val="3770972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p:sp>
      <p:sp>
        <p:nvSpPr>
          <p:cNvPr id="32770"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32771"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32772"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31</a:t>
            </a:fld>
            <a:endParaRPr lang="zh-CN" altLang="en-US" sz="1200" dirty="0"/>
          </a:p>
        </p:txBody>
      </p:sp>
    </p:spTree>
    <p:extLst>
      <p:ext uri="{BB962C8B-B14F-4D97-AF65-F5344CB8AC3E}">
        <p14:creationId xmlns:p14="http://schemas.microsoft.com/office/powerpoint/2010/main" val="217504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3481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3482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32</a:t>
            </a:fld>
            <a:endParaRPr lang="zh-CN" altLang="en-US" sz="1200" dirty="0"/>
          </a:p>
        </p:txBody>
      </p:sp>
    </p:spTree>
    <p:extLst>
      <p:ext uri="{BB962C8B-B14F-4D97-AF65-F5344CB8AC3E}">
        <p14:creationId xmlns:p14="http://schemas.microsoft.com/office/powerpoint/2010/main" val="303827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3481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3482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33</a:t>
            </a:fld>
            <a:endParaRPr lang="zh-CN" altLang="en-US" sz="1200" dirty="0"/>
          </a:p>
        </p:txBody>
      </p:sp>
    </p:spTree>
    <p:extLst>
      <p:ext uri="{BB962C8B-B14F-4D97-AF65-F5344CB8AC3E}">
        <p14:creationId xmlns:p14="http://schemas.microsoft.com/office/powerpoint/2010/main" val="7628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2F78BF-E1C5-4E2B-A804-4CCAAED06C5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2018/10/6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908903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p:sp>
      <p:sp>
        <p:nvSpPr>
          <p:cNvPr id="4608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4608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4608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35</a:t>
            </a:fld>
            <a:endParaRPr lang="zh-CN" altLang="en-US" sz="1200" dirty="0"/>
          </a:p>
        </p:txBody>
      </p:sp>
    </p:spTree>
    <p:extLst>
      <p:ext uri="{BB962C8B-B14F-4D97-AF65-F5344CB8AC3E}">
        <p14:creationId xmlns:p14="http://schemas.microsoft.com/office/powerpoint/2010/main" val="848267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48131"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48132"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36</a:t>
            </a:fld>
            <a:endParaRPr lang="zh-CN" altLang="en-US" sz="1200" dirty="0"/>
          </a:p>
        </p:txBody>
      </p:sp>
    </p:spTree>
    <p:extLst>
      <p:ext uri="{BB962C8B-B14F-4D97-AF65-F5344CB8AC3E}">
        <p14:creationId xmlns:p14="http://schemas.microsoft.com/office/powerpoint/2010/main" val="320678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48131"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48132"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37</a:t>
            </a:fld>
            <a:endParaRPr lang="zh-CN" altLang="en-US" sz="1200" dirty="0"/>
          </a:p>
        </p:txBody>
      </p:sp>
    </p:spTree>
    <p:extLst>
      <p:ext uri="{BB962C8B-B14F-4D97-AF65-F5344CB8AC3E}">
        <p14:creationId xmlns:p14="http://schemas.microsoft.com/office/powerpoint/2010/main" val="3902496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noTextEdit="1"/>
          </p:cNvSpPr>
          <p:nvPr>
            <p:ph type="sldImg"/>
          </p:nvPr>
        </p:nvSpPr>
        <p:spPr/>
      </p:sp>
      <p:sp>
        <p:nvSpPr>
          <p:cNvPr id="88066"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88067"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88068"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39</a:t>
            </a:fld>
            <a:endParaRPr lang="zh-CN" altLang="en-US" sz="1200" dirty="0"/>
          </a:p>
        </p:txBody>
      </p:sp>
    </p:spTree>
    <p:extLst>
      <p:ext uri="{BB962C8B-B14F-4D97-AF65-F5344CB8AC3E}">
        <p14:creationId xmlns:p14="http://schemas.microsoft.com/office/powerpoint/2010/main" val="1054165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noTextEdit="1"/>
          </p:cNvSpPr>
          <p:nvPr>
            <p:ph type="sldImg"/>
          </p:nvPr>
        </p:nvSpPr>
        <p:spPr/>
      </p:sp>
      <p:sp>
        <p:nvSpPr>
          <p:cNvPr id="90114"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0115"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0116"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40</a:t>
            </a:fld>
            <a:endParaRPr lang="zh-CN" altLang="en-US" sz="1200" dirty="0"/>
          </a:p>
        </p:txBody>
      </p:sp>
    </p:spTree>
    <p:extLst>
      <p:ext uri="{BB962C8B-B14F-4D97-AF65-F5344CB8AC3E}">
        <p14:creationId xmlns:p14="http://schemas.microsoft.com/office/powerpoint/2010/main" val="202299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41</a:t>
            </a:fld>
            <a:endParaRPr lang="zh-CN" altLang="en-US" sz="1200" dirty="0"/>
          </a:p>
        </p:txBody>
      </p:sp>
    </p:spTree>
    <p:extLst>
      <p:ext uri="{BB962C8B-B14F-4D97-AF65-F5344CB8AC3E}">
        <p14:creationId xmlns:p14="http://schemas.microsoft.com/office/powerpoint/2010/main" val="1706627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42</a:t>
            </a:fld>
            <a:endParaRPr lang="zh-CN" altLang="en-US" sz="1200" dirty="0"/>
          </a:p>
        </p:txBody>
      </p:sp>
    </p:spTree>
    <p:extLst>
      <p:ext uri="{BB962C8B-B14F-4D97-AF65-F5344CB8AC3E}">
        <p14:creationId xmlns:p14="http://schemas.microsoft.com/office/powerpoint/2010/main" val="1982415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43</a:t>
            </a:fld>
            <a:endParaRPr lang="zh-CN" altLang="en-US" sz="1200" dirty="0"/>
          </a:p>
        </p:txBody>
      </p:sp>
    </p:spTree>
    <p:extLst>
      <p:ext uri="{BB962C8B-B14F-4D97-AF65-F5344CB8AC3E}">
        <p14:creationId xmlns:p14="http://schemas.microsoft.com/office/powerpoint/2010/main" val="1625892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44</a:t>
            </a:fld>
            <a:endParaRPr lang="zh-CN" altLang="en-US" sz="1200" dirty="0"/>
          </a:p>
        </p:txBody>
      </p:sp>
    </p:spTree>
    <p:extLst>
      <p:ext uri="{BB962C8B-B14F-4D97-AF65-F5344CB8AC3E}">
        <p14:creationId xmlns:p14="http://schemas.microsoft.com/office/powerpoint/2010/main" val="992572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45</a:t>
            </a:fld>
            <a:endParaRPr lang="zh-CN" altLang="en-US" sz="1200" dirty="0"/>
          </a:p>
        </p:txBody>
      </p:sp>
    </p:spTree>
    <p:extLst>
      <p:ext uri="{BB962C8B-B14F-4D97-AF65-F5344CB8AC3E}">
        <p14:creationId xmlns:p14="http://schemas.microsoft.com/office/powerpoint/2010/main" val="21644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2F78BF-E1C5-4E2B-A804-4CCAAED06C5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2018/10/6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2751453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47</a:t>
            </a:fld>
            <a:endParaRPr lang="zh-CN" altLang="en-US" sz="1200" dirty="0"/>
          </a:p>
        </p:txBody>
      </p:sp>
    </p:spTree>
    <p:extLst>
      <p:ext uri="{BB962C8B-B14F-4D97-AF65-F5344CB8AC3E}">
        <p14:creationId xmlns:p14="http://schemas.microsoft.com/office/powerpoint/2010/main" val="3036425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48</a:t>
            </a:fld>
            <a:endParaRPr lang="zh-CN" altLang="en-US" sz="1200" dirty="0"/>
          </a:p>
        </p:txBody>
      </p:sp>
    </p:spTree>
    <p:extLst>
      <p:ext uri="{BB962C8B-B14F-4D97-AF65-F5344CB8AC3E}">
        <p14:creationId xmlns:p14="http://schemas.microsoft.com/office/powerpoint/2010/main" val="1295128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50</a:t>
            </a:fld>
            <a:endParaRPr lang="zh-CN" altLang="en-US" sz="1200" dirty="0"/>
          </a:p>
        </p:txBody>
      </p:sp>
    </p:spTree>
    <p:extLst>
      <p:ext uri="{BB962C8B-B14F-4D97-AF65-F5344CB8AC3E}">
        <p14:creationId xmlns:p14="http://schemas.microsoft.com/office/powerpoint/2010/main" val="1947197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51</a:t>
            </a:fld>
            <a:endParaRPr lang="zh-CN" altLang="en-US" sz="1200" dirty="0"/>
          </a:p>
        </p:txBody>
      </p:sp>
    </p:spTree>
    <p:extLst>
      <p:ext uri="{BB962C8B-B14F-4D97-AF65-F5344CB8AC3E}">
        <p14:creationId xmlns:p14="http://schemas.microsoft.com/office/powerpoint/2010/main" val="157701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53</a:t>
            </a:fld>
            <a:endParaRPr lang="zh-CN" altLang="en-US" sz="1200" dirty="0"/>
          </a:p>
        </p:txBody>
      </p:sp>
    </p:spTree>
    <p:extLst>
      <p:ext uri="{BB962C8B-B14F-4D97-AF65-F5344CB8AC3E}">
        <p14:creationId xmlns:p14="http://schemas.microsoft.com/office/powerpoint/2010/main" val="4178784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54</a:t>
            </a:fld>
            <a:endParaRPr lang="zh-CN" altLang="en-US" sz="1200" dirty="0"/>
          </a:p>
        </p:txBody>
      </p:sp>
    </p:spTree>
    <p:extLst>
      <p:ext uri="{BB962C8B-B14F-4D97-AF65-F5344CB8AC3E}">
        <p14:creationId xmlns:p14="http://schemas.microsoft.com/office/powerpoint/2010/main" val="2424903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55</a:t>
            </a:fld>
            <a:endParaRPr lang="zh-CN" altLang="en-US" sz="1200" dirty="0"/>
          </a:p>
        </p:txBody>
      </p:sp>
    </p:spTree>
    <p:extLst>
      <p:ext uri="{BB962C8B-B14F-4D97-AF65-F5344CB8AC3E}">
        <p14:creationId xmlns:p14="http://schemas.microsoft.com/office/powerpoint/2010/main" val="2374222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56</a:t>
            </a:fld>
            <a:endParaRPr lang="zh-CN" altLang="en-US" sz="1200" dirty="0"/>
          </a:p>
        </p:txBody>
      </p:sp>
    </p:spTree>
    <p:extLst>
      <p:ext uri="{BB962C8B-B14F-4D97-AF65-F5344CB8AC3E}">
        <p14:creationId xmlns:p14="http://schemas.microsoft.com/office/powerpoint/2010/main" val="1858099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58</a:t>
            </a:fld>
            <a:endParaRPr lang="zh-CN" altLang="en-US" sz="1200" dirty="0"/>
          </a:p>
        </p:txBody>
      </p:sp>
    </p:spTree>
    <p:extLst>
      <p:ext uri="{BB962C8B-B14F-4D97-AF65-F5344CB8AC3E}">
        <p14:creationId xmlns:p14="http://schemas.microsoft.com/office/powerpoint/2010/main" val="3727080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59</a:t>
            </a:fld>
            <a:endParaRPr lang="zh-CN" altLang="en-US" sz="1200" dirty="0"/>
          </a:p>
        </p:txBody>
      </p:sp>
    </p:spTree>
    <p:extLst>
      <p:ext uri="{BB962C8B-B14F-4D97-AF65-F5344CB8AC3E}">
        <p14:creationId xmlns:p14="http://schemas.microsoft.com/office/powerpoint/2010/main" val="413560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10</a:t>
            </a:fld>
            <a:endParaRPr lang="zh-CN" altLang="en-US" sz="1200" dirty="0"/>
          </a:p>
        </p:txBody>
      </p:sp>
    </p:spTree>
    <p:extLst>
      <p:ext uri="{BB962C8B-B14F-4D97-AF65-F5344CB8AC3E}">
        <p14:creationId xmlns:p14="http://schemas.microsoft.com/office/powerpoint/2010/main" val="1248007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60</a:t>
            </a:fld>
            <a:endParaRPr lang="zh-CN" altLang="en-US" sz="1200" dirty="0"/>
          </a:p>
        </p:txBody>
      </p:sp>
    </p:spTree>
    <p:extLst>
      <p:ext uri="{BB962C8B-B14F-4D97-AF65-F5344CB8AC3E}">
        <p14:creationId xmlns:p14="http://schemas.microsoft.com/office/powerpoint/2010/main" val="1600846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61</a:t>
            </a:fld>
            <a:endParaRPr lang="zh-CN" altLang="en-US" sz="1200" dirty="0"/>
          </a:p>
        </p:txBody>
      </p:sp>
    </p:spTree>
    <p:extLst>
      <p:ext uri="{BB962C8B-B14F-4D97-AF65-F5344CB8AC3E}">
        <p14:creationId xmlns:p14="http://schemas.microsoft.com/office/powerpoint/2010/main" val="2486383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921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921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62</a:t>
            </a:fld>
            <a:endParaRPr lang="zh-CN" altLang="en-US" sz="1200" dirty="0"/>
          </a:p>
        </p:txBody>
      </p:sp>
    </p:spTree>
    <p:extLst>
      <p:ext uri="{BB962C8B-B14F-4D97-AF65-F5344CB8AC3E}">
        <p14:creationId xmlns:p14="http://schemas.microsoft.com/office/powerpoint/2010/main" val="21881856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noTextEdit="1"/>
          </p:cNvSpPr>
          <p:nvPr>
            <p:ph type="sldImg"/>
          </p:nvPr>
        </p:nvSpPr>
        <p:spPr/>
      </p:sp>
      <p:sp>
        <p:nvSpPr>
          <p:cNvPr id="115714"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15715"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15716"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64</a:t>
            </a:fld>
            <a:endParaRPr lang="zh-CN" altLang="en-US" sz="1200" dirty="0"/>
          </a:p>
        </p:txBody>
      </p:sp>
    </p:spTree>
    <p:extLst>
      <p:ext uri="{BB962C8B-B14F-4D97-AF65-F5344CB8AC3E}">
        <p14:creationId xmlns:p14="http://schemas.microsoft.com/office/powerpoint/2010/main" val="1285543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TextEdit="1"/>
          </p:cNvSpPr>
          <p:nvPr>
            <p:ph type="sldImg"/>
          </p:nvPr>
        </p:nvSpPr>
        <p:spPr/>
      </p:sp>
      <p:sp>
        <p:nvSpPr>
          <p:cNvPr id="117762"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17763"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17764"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65</a:t>
            </a:fld>
            <a:endParaRPr lang="zh-CN" altLang="en-US" sz="1200" dirty="0"/>
          </a:p>
        </p:txBody>
      </p:sp>
    </p:spTree>
    <p:extLst>
      <p:ext uri="{BB962C8B-B14F-4D97-AF65-F5344CB8AC3E}">
        <p14:creationId xmlns:p14="http://schemas.microsoft.com/office/powerpoint/2010/main" val="3824439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p:cNvSpPr>
            <a:spLocks noGrp="1" noRot="1" noChangeAspect="1" noTextEdit="1"/>
          </p:cNvSpPr>
          <p:nvPr>
            <p:ph type="sldImg"/>
          </p:nvPr>
        </p:nvSpPr>
        <p:spPr/>
      </p:sp>
      <p:sp>
        <p:nvSpPr>
          <p:cNvPr id="119810"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19811"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19812"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66</a:t>
            </a:fld>
            <a:endParaRPr lang="zh-CN" altLang="en-US" sz="1200" dirty="0"/>
          </a:p>
        </p:txBody>
      </p:sp>
    </p:spTree>
    <p:extLst>
      <p:ext uri="{BB962C8B-B14F-4D97-AF65-F5344CB8AC3E}">
        <p14:creationId xmlns:p14="http://schemas.microsoft.com/office/powerpoint/2010/main" val="28937111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p:cNvSpPr>
            <a:spLocks noGrp="1" noRot="1" noChangeAspect="1" noTextEdit="1"/>
          </p:cNvSpPr>
          <p:nvPr>
            <p:ph type="sldImg"/>
          </p:nvPr>
        </p:nvSpPr>
        <p:spPr/>
      </p:sp>
      <p:sp>
        <p:nvSpPr>
          <p:cNvPr id="119810"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19811"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19812"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67</a:t>
            </a:fld>
            <a:endParaRPr lang="zh-CN" altLang="en-US" sz="1200" dirty="0"/>
          </a:p>
        </p:txBody>
      </p:sp>
    </p:spTree>
    <p:extLst>
      <p:ext uri="{BB962C8B-B14F-4D97-AF65-F5344CB8AC3E}">
        <p14:creationId xmlns:p14="http://schemas.microsoft.com/office/powerpoint/2010/main" val="2418668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68</a:t>
            </a:fld>
            <a:endParaRPr lang="zh-CN" altLang="en-US" sz="1200" dirty="0"/>
          </a:p>
        </p:txBody>
      </p:sp>
    </p:spTree>
    <p:extLst>
      <p:ext uri="{BB962C8B-B14F-4D97-AF65-F5344CB8AC3E}">
        <p14:creationId xmlns:p14="http://schemas.microsoft.com/office/powerpoint/2010/main" val="11578227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69</a:t>
            </a:fld>
            <a:endParaRPr lang="zh-CN" altLang="en-US" sz="1200" dirty="0"/>
          </a:p>
        </p:txBody>
      </p:sp>
    </p:spTree>
    <p:extLst>
      <p:ext uri="{BB962C8B-B14F-4D97-AF65-F5344CB8AC3E}">
        <p14:creationId xmlns:p14="http://schemas.microsoft.com/office/powerpoint/2010/main" val="2528443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70</a:t>
            </a:fld>
            <a:endParaRPr lang="zh-CN" altLang="en-US" sz="1200" dirty="0"/>
          </a:p>
        </p:txBody>
      </p:sp>
    </p:spTree>
    <p:extLst>
      <p:ext uri="{BB962C8B-B14F-4D97-AF65-F5344CB8AC3E}">
        <p14:creationId xmlns:p14="http://schemas.microsoft.com/office/powerpoint/2010/main" val="237537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11</a:t>
            </a:fld>
            <a:endParaRPr lang="zh-CN" altLang="en-US" sz="1200" dirty="0"/>
          </a:p>
        </p:txBody>
      </p:sp>
    </p:spTree>
    <p:extLst>
      <p:ext uri="{BB962C8B-B14F-4D97-AF65-F5344CB8AC3E}">
        <p14:creationId xmlns:p14="http://schemas.microsoft.com/office/powerpoint/2010/main" val="15641187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71</a:t>
            </a:fld>
            <a:endParaRPr lang="zh-CN" altLang="en-US" sz="1200" dirty="0"/>
          </a:p>
        </p:txBody>
      </p:sp>
    </p:spTree>
    <p:extLst>
      <p:ext uri="{BB962C8B-B14F-4D97-AF65-F5344CB8AC3E}">
        <p14:creationId xmlns:p14="http://schemas.microsoft.com/office/powerpoint/2010/main" val="8541923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72</a:t>
            </a:fld>
            <a:endParaRPr lang="zh-CN" altLang="en-US" sz="1200" dirty="0"/>
          </a:p>
        </p:txBody>
      </p:sp>
    </p:spTree>
    <p:extLst>
      <p:ext uri="{BB962C8B-B14F-4D97-AF65-F5344CB8AC3E}">
        <p14:creationId xmlns:p14="http://schemas.microsoft.com/office/powerpoint/2010/main" val="34903257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73</a:t>
            </a:fld>
            <a:endParaRPr lang="zh-CN" altLang="en-US" sz="1200" dirty="0"/>
          </a:p>
        </p:txBody>
      </p:sp>
    </p:spTree>
    <p:extLst>
      <p:ext uri="{BB962C8B-B14F-4D97-AF65-F5344CB8AC3E}">
        <p14:creationId xmlns:p14="http://schemas.microsoft.com/office/powerpoint/2010/main" val="356910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a:xfrm>
            <a:off x="685800" y="4400550"/>
            <a:ext cx="5486400" cy="3600450"/>
          </a:xfrm>
          <a:prstGeom prst="rect">
            <a:avLst/>
          </a:prstGeom>
          <a:noFill/>
          <a:ln w="9525">
            <a:noFill/>
          </a:ln>
        </p:spPr>
        <p:txBody>
          <a:bodyPr anchor="t"/>
          <a:lstStyle/>
          <a:p>
            <a:pPr lvl="0"/>
            <a:endParaRPr lang="zh-CN" altLang="en-US" dirty="0"/>
          </a:p>
        </p:txBody>
      </p:sp>
      <p:sp>
        <p:nvSpPr>
          <p:cNvPr id="121859" name="日期占位符 3"/>
          <p:cNvSpPr txBox="1">
            <a:spLocks noGrp="1"/>
          </p:cNvSpPr>
          <p:nvPr>
            <p:ph type="dt" sz="half"/>
          </p:nvPr>
        </p:nvSpPr>
        <p:spPr>
          <a:xfrm>
            <a:off x="3884613" y="0"/>
            <a:ext cx="2971800" cy="458788"/>
          </a:xfrm>
          <a:prstGeom prst="rect">
            <a:avLst/>
          </a:prstGeom>
          <a:noFill/>
          <a:ln w="9525">
            <a:noFill/>
          </a:ln>
        </p:spPr>
        <p:txBody>
          <a:bodyPr vert="horz" wrap="square" lIns="91440" tIns="45720" rIns="91440" bIns="45720" anchor="t"/>
          <a:lstStyle/>
          <a:p>
            <a:pPr lvl="0" indent="0" algn="r">
              <a:buFont typeface="Arial" panose="020B0604020202020204" pitchFamily="34" charset="0"/>
              <a:buChar char="•"/>
            </a:pPr>
            <a:fld id="{BB962C8B-B14F-4D97-AF65-F5344CB8AC3E}" type="datetime1">
              <a:rPr lang="zh-CN" altLang="en-US" dirty="0"/>
              <a:t>2018/10/6</a:t>
            </a:fld>
            <a:endParaRPr lang="zh-CN" altLang="en-US" sz="1200" dirty="0"/>
          </a:p>
        </p:txBody>
      </p:sp>
      <p:sp>
        <p:nvSpPr>
          <p:cNvPr id="121860" name="灯片编号占位符 4"/>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buFont typeface="Arial" panose="020B0604020202020204" pitchFamily="34" charset="0"/>
              <a:buChar char="•"/>
            </a:pPr>
            <a:fld id="{9A0DB2DC-4C9A-4742-B13C-FB6460FD3503}" type="slidenum">
              <a:rPr lang="zh-CN" altLang="en-US" dirty="0"/>
              <a:t>12</a:t>
            </a:fld>
            <a:endParaRPr lang="zh-CN" altLang="en-US" sz="1200" dirty="0"/>
          </a:p>
        </p:txBody>
      </p:sp>
    </p:spTree>
    <p:extLst>
      <p:ext uri="{BB962C8B-B14F-4D97-AF65-F5344CB8AC3E}">
        <p14:creationId xmlns:p14="http://schemas.microsoft.com/office/powerpoint/2010/main" val="130029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2F78BF-E1C5-4E2B-A804-4CCAAED06C5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2018/10/6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363277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2F78BF-E1C5-4E2B-A804-4CCAAED06C5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2018/10/6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328783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2F78BF-E1C5-4E2B-A804-4CCAAED06C5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2018/10/6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111290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401452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96346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3645640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extLst>
      <p:ext uri="{BB962C8B-B14F-4D97-AF65-F5344CB8AC3E}">
        <p14:creationId xmlns:p14="http://schemas.microsoft.com/office/powerpoint/2010/main" val="410541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125090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258726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137186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217220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40005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83126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320890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228B8F-AE59-40CA-ABFA-2C72421C40AF}" type="datetimeFigureOut">
              <a:rPr lang="zh-CN" altLang="en-US" smtClean="0"/>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68613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28B8F-AE59-40CA-ABFA-2C72421C40AF}" type="datetimeFigureOut">
              <a:rPr lang="zh-CN" altLang="en-US" smtClean="0"/>
              <a:t>2018/10/6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7DB93-686C-42A2-8D3E-97EE0E2AE7AC}" type="slidenum">
              <a:rPr lang="zh-CN" altLang="en-US" smtClean="0"/>
              <a:t>‹#›</a:t>
            </a:fld>
            <a:endParaRPr lang="zh-CN" altLang="en-US"/>
          </a:p>
        </p:txBody>
      </p:sp>
    </p:spTree>
    <p:extLst>
      <p:ext uri="{BB962C8B-B14F-4D97-AF65-F5344CB8AC3E}">
        <p14:creationId xmlns:p14="http://schemas.microsoft.com/office/powerpoint/2010/main" val="27166604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notesSlide" Target="../notesSlides/notesSlide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12.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s/_rels/slide15.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notesSlide" Target="../notesSlides/notesSlide9.xml"/><Relationship Id="rId2" Type="http://schemas.openxmlformats.org/officeDocument/2006/relationships/tags" Target="../tags/tag57.xml"/><Relationship Id="rId16" Type="http://schemas.openxmlformats.org/officeDocument/2006/relationships/slideLayout" Target="../slideLayouts/slideLayout12.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73.xml"/><Relationship Id="rId7" Type="http://schemas.openxmlformats.org/officeDocument/2006/relationships/slideLayout" Target="../slideLayouts/slideLayout1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slideLayout" Target="../slideLayouts/slideLayout12.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s>
</file>

<file path=ppt/slides/_rels/slide19.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7.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slideLayout" Target="../slideLayouts/slideLayout12.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slideLayout" Target="../slideLayouts/slideLayout1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22.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image" Target="../media/image8.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slideLayout" Target="../slideLayouts/slideLayout12.xml"/><Relationship Id="rId2" Type="http://schemas.openxmlformats.org/officeDocument/2006/relationships/tags" Target="../tags/tag106.xml"/><Relationship Id="rId16" Type="http://schemas.openxmlformats.org/officeDocument/2006/relationships/tags" Target="../tags/tag120.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notesSlide" Target="../notesSlides/notesSlide12.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36.xml"/><Relationship Id="rId7" Type="http://schemas.openxmlformats.org/officeDocument/2006/relationships/slideLayout" Target="../slideLayouts/slideLayout12.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notesSlide" Target="../notesSlides/notesSlide30.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slideLayout" Target="../slideLayouts/slideLayout12.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Layout" Target="../slideLayouts/slideLayout1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50.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tags" Target="../tags/tag170.xml"/><Relationship Id="rId18" Type="http://schemas.openxmlformats.org/officeDocument/2006/relationships/tags" Target="../tags/tag175.xml"/><Relationship Id="rId26" Type="http://schemas.openxmlformats.org/officeDocument/2006/relationships/notesSlide" Target="../notesSlides/notesSlide32.xml"/><Relationship Id="rId3" Type="http://schemas.openxmlformats.org/officeDocument/2006/relationships/tags" Target="../tags/tag160.xml"/><Relationship Id="rId21" Type="http://schemas.openxmlformats.org/officeDocument/2006/relationships/tags" Target="../tags/tag178.xml"/><Relationship Id="rId7" Type="http://schemas.openxmlformats.org/officeDocument/2006/relationships/tags" Target="../tags/tag164.xml"/><Relationship Id="rId12" Type="http://schemas.openxmlformats.org/officeDocument/2006/relationships/tags" Target="../tags/tag169.xml"/><Relationship Id="rId17" Type="http://schemas.openxmlformats.org/officeDocument/2006/relationships/tags" Target="../tags/tag174.xml"/><Relationship Id="rId25" Type="http://schemas.openxmlformats.org/officeDocument/2006/relationships/slideLayout" Target="../slideLayouts/slideLayout12.xml"/><Relationship Id="rId2" Type="http://schemas.openxmlformats.org/officeDocument/2006/relationships/tags" Target="../tags/tag159.xml"/><Relationship Id="rId16" Type="http://schemas.openxmlformats.org/officeDocument/2006/relationships/tags" Target="../tags/tag173.xml"/><Relationship Id="rId20" Type="http://schemas.openxmlformats.org/officeDocument/2006/relationships/tags" Target="../tags/tag177.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24" Type="http://schemas.openxmlformats.org/officeDocument/2006/relationships/tags" Target="../tags/tag181.xml"/><Relationship Id="rId5" Type="http://schemas.openxmlformats.org/officeDocument/2006/relationships/tags" Target="../tags/tag162.xml"/><Relationship Id="rId15" Type="http://schemas.openxmlformats.org/officeDocument/2006/relationships/tags" Target="../tags/tag172.xml"/><Relationship Id="rId23" Type="http://schemas.openxmlformats.org/officeDocument/2006/relationships/tags" Target="../tags/tag180.xml"/><Relationship Id="rId10" Type="http://schemas.openxmlformats.org/officeDocument/2006/relationships/tags" Target="../tags/tag167.xml"/><Relationship Id="rId19" Type="http://schemas.openxmlformats.org/officeDocument/2006/relationships/tags" Target="../tags/tag176.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tags" Target="../tags/tag171.xml"/><Relationship Id="rId22" Type="http://schemas.openxmlformats.org/officeDocument/2006/relationships/tags" Target="../tags/tag179.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notesSlide" Target="../notesSlides/notesSlide3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slideLayout" Target="../slideLayouts/slideLayout12.xml"/><Relationship Id="rId5" Type="http://schemas.openxmlformats.org/officeDocument/2006/relationships/tags" Target="../tags/tag186.xml"/><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notesSlide" Target="../notesSlides/notesSlide38.xml"/><Relationship Id="rId3" Type="http://schemas.openxmlformats.org/officeDocument/2006/relationships/tags" Target="../tags/tag194.xml"/><Relationship Id="rId21" Type="http://schemas.openxmlformats.org/officeDocument/2006/relationships/tags" Target="../tags/tag212.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slideLayout" Target="../slideLayouts/slideLayout12.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tags" Target="../tags/tag215.xm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10" Type="http://schemas.openxmlformats.org/officeDocument/2006/relationships/tags" Target="../tags/tag201.xml"/><Relationship Id="rId19" Type="http://schemas.openxmlformats.org/officeDocument/2006/relationships/tags" Target="../tags/tag210.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6" Type="http://schemas.openxmlformats.org/officeDocument/2006/relationships/slideLayout" Target="../slideLayouts/slideLayout1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60.xml.rels><?xml version="1.0" encoding="UTF-8" standalone="yes"?>
<Relationships xmlns="http://schemas.openxmlformats.org/package/2006/relationships"><Relationship Id="rId8" Type="http://schemas.openxmlformats.org/officeDocument/2006/relationships/tags" Target="../tags/tag22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5" Type="http://schemas.openxmlformats.org/officeDocument/2006/relationships/tags" Target="../tags/tag220.xml"/><Relationship Id="rId10" Type="http://schemas.openxmlformats.org/officeDocument/2006/relationships/notesSlide" Target="../notesSlides/notesSlide40.xml"/><Relationship Id="rId4" Type="http://schemas.openxmlformats.org/officeDocument/2006/relationships/tags" Target="../tags/tag219.xml"/><Relationship Id="rId9"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8" Type="http://schemas.openxmlformats.org/officeDocument/2006/relationships/tags" Target="../tags/tag231.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5" Type="http://schemas.openxmlformats.org/officeDocument/2006/relationships/tags" Target="../tags/tag228.xml"/><Relationship Id="rId10" Type="http://schemas.openxmlformats.org/officeDocument/2006/relationships/notesSlide" Target="../notesSlides/notesSlide41.xml"/><Relationship Id="rId4" Type="http://schemas.openxmlformats.org/officeDocument/2006/relationships/tags" Target="../tags/tag227.xml"/><Relationship Id="rId9"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notesSlide" Target="../notesSlides/notesSlide42.xml"/><Relationship Id="rId5" Type="http://schemas.openxmlformats.org/officeDocument/2006/relationships/slideLayout" Target="../slideLayouts/slideLayout12.xml"/><Relationship Id="rId4" Type="http://schemas.openxmlformats.org/officeDocument/2006/relationships/tags" Target="../tags/tag2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EA7E0"/>
        </a:solidFill>
        <a:effectLst/>
      </p:bgPr>
    </p:bg>
    <p:spTree>
      <p:nvGrpSpPr>
        <p:cNvPr id="1" name=""/>
        <p:cNvGrpSpPr/>
        <p:nvPr/>
      </p:nvGrpSpPr>
      <p:grpSpPr>
        <a:xfrm>
          <a:off x="0" y="0"/>
          <a:ext cx="0" cy="0"/>
          <a:chOff x="0" y="0"/>
          <a:chExt cx="0" cy="0"/>
        </a:xfrm>
      </p:grpSpPr>
      <p:sp>
        <p:nvSpPr>
          <p:cNvPr id="3074" name="Freeform 5"/>
          <p:cNvSpPr/>
          <p:nvPr/>
        </p:nvSpPr>
        <p:spPr>
          <a:xfrm>
            <a:off x="3449638" y="0"/>
            <a:ext cx="3968750" cy="4102100"/>
          </a:xfrm>
          <a:custGeom>
            <a:avLst/>
            <a:gdLst/>
            <a:ahLst/>
            <a:cxnLst>
              <a:cxn ang="0">
                <a:pos x="0" y="0"/>
              </a:cxn>
              <a:cxn ang="0">
                <a:pos x="2147483646" y="2147483646"/>
              </a:cxn>
              <a:cxn ang="0">
                <a:pos x="2147483646" y="2147483646"/>
              </a:cxn>
              <a:cxn ang="0">
                <a:pos x="0" y="0"/>
              </a:cxn>
            </a:cxnLst>
            <a:rect l="0" t="0" r="0" b="0"/>
            <a:pathLst>
              <a:path w="2500" h="2581">
                <a:moveTo>
                  <a:pt x="0" y="0"/>
                </a:moveTo>
                <a:lnTo>
                  <a:pt x="2500" y="2581"/>
                </a:lnTo>
                <a:lnTo>
                  <a:pt x="2220" y="1975"/>
                </a:lnTo>
                <a:lnTo>
                  <a:pt x="0" y="0"/>
                </a:lnTo>
                <a:close/>
              </a:path>
            </a:pathLst>
          </a:custGeom>
          <a:solidFill>
            <a:srgbClr val="008DCA"/>
          </a:solidFill>
          <a:ln w="9525">
            <a:noFill/>
          </a:ln>
        </p:spPr>
        <p:txBody>
          <a:bodyPr/>
          <a:lstStyle/>
          <a:p>
            <a:endParaRPr lang="zh-CN" altLang="en-US"/>
          </a:p>
        </p:txBody>
      </p:sp>
      <p:sp>
        <p:nvSpPr>
          <p:cNvPr id="3075" name="Freeform 6"/>
          <p:cNvSpPr/>
          <p:nvPr/>
        </p:nvSpPr>
        <p:spPr>
          <a:xfrm>
            <a:off x="8740775" y="4630738"/>
            <a:ext cx="2811463" cy="2227262"/>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1771" h="1401">
                <a:moveTo>
                  <a:pt x="1771" y="932"/>
                </a:moveTo>
                <a:lnTo>
                  <a:pt x="345" y="0"/>
                </a:lnTo>
                <a:lnTo>
                  <a:pt x="0" y="541"/>
                </a:lnTo>
                <a:lnTo>
                  <a:pt x="742" y="1401"/>
                </a:lnTo>
                <a:lnTo>
                  <a:pt x="1771" y="932"/>
                </a:lnTo>
                <a:close/>
              </a:path>
            </a:pathLst>
          </a:custGeom>
          <a:solidFill>
            <a:srgbClr val="0073AB"/>
          </a:solidFill>
          <a:ln w="9525">
            <a:noFill/>
          </a:ln>
        </p:spPr>
        <p:txBody>
          <a:bodyPr/>
          <a:lstStyle/>
          <a:p>
            <a:endParaRPr lang="zh-CN" altLang="en-US" dirty="0"/>
          </a:p>
        </p:txBody>
      </p:sp>
      <p:sp>
        <p:nvSpPr>
          <p:cNvPr id="3076" name="Freeform 7"/>
          <p:cNvSpPr/>
          <p:nvPr/>
        </p:nvSpPr>
        <p:spPr>
          <a:xfrm>
            <a:off x="7521575" y="850900"/>
            <a:ext cx="4670425" cy="2598738"/>
          </a:xfrm>
          <a:custGeom>
            <a:avLst/>
            <a:gdLst/>
            <a:ahLst/>
            <a:cxnLst>
              <a:cxn ang="0">
                <a:pos x="0" y="0"/>
              </a:cxn>
              <a:cxn ang="0">
                <a:pos x="2147483646" y="2147483646"/>
              </a:cxn>
              <a:cxn ang="0">
                <a:pos x="2147483646" y="2147483646"/>
              </a:cxn>
              <a:cxn ang="0">
                <a:pos x="0" y="0"/>
              </a:cxn>
            </a:cxnLst>
            <a:rect l="0" t="0" r="0" b="0"/>
            <a:pathLst>
              <a:path w="2942" h="1635">
                <a:moveTo>
                  <a:pt x="0" y="0"/>
                </a:moveTo>
                <a:lnTo>
                  <a:pt x="2942" y="990"/>
                </a:lnTo>
                <a:lnTo>
                  <a:pt x="1881" y="1635"/>
                </a:lnTo>
                <a:lnTo>
                  <a:pt x="0" y="0"/>
                </a:lnTo>
                <a:close/>
              </a:path>
            </a:pathLst>
          </a:custGeom>
          <a:solidFill>
            <a:srgbClr val="DFEEFA"/>
          </a:solidFill>
          <a:ln w="9525">
            <a:noFill/>
          </a:ln>
        </p:spPr>
        <p:txBody>
          <a:bodyPr/>
          <a:lstStyle/>
          <a:p>
            <a:endParaRPr lang="zh-CN" altLang="en-US"/>
          </a:p>
        </p:txBody>
      </p:sp>
      <p:sp>
        <p:nvSpPr>
          <p:cNvPr id="3077" name="Freeform 8"/>
          <p:cNvSpPr/>
          <p:nvPr/>
        </p:nvSpPr>
        <p:spPr>
          <a:xfrm>
            <a:off x="7026275" y="11113"/>
            <a:ext cx="5165725" cy="2413000"/>
          </a:xfrm>
          <a:custGeom>
            <a:avLst/>
            <a:gdLst/>
            <a:ahLst/>
            <a:cxnLst>
              <a:cxn ang="0">
                <a:pos x="0" y="0"/>
              </a:cxn>
              <a:cxn ang="0">
                <a:pos x="2147483646" y="2147483646"/>
              </a:cxn>
              <a:cxn ang="0">
                <a:pos x="2147483646" y="2147483646"/>
              </a:cxn>
              <a:cxn ang="0">
                <a:pos x="0" y="0"/>
              </a:cxn>
            </a:cxnLst>
            <a:rect l="0" t="0" r="0" b="0"/>
            <a:pathLst>
              <a:path w="3254" h="1518">
                <a:moveTo>
                  <a:pt x="0" y="0"/>
                </a:moveTo>
                <a:lnTo>
                  <a:pt x="312" y="528"/>
                </a:lnTo>
                <a:lnTo>
                  <a:pt x="3254" y="1518"/>
                </a:lnTo>
                <a:lnTo>
                  <a:pt x="0" y="0"/>
                </a:lnTo>
                <a:close/>
              </a:path>
            </a:pathLst>
          </a:custGeom>
          <a:solidFill>
            <a:srgbClr val="FFFFFF"/>
          </a:solidFill>
          <a:ln w="9525">
            <a:noFill/>
          </a:ln>
        </p:spPr>
        <p:txBody>
          <a:bodyPr/>
          <a:lstStyle/>
          <a:p>
            <a:endParaRPr lang="zh-CN" altLang="en-US"/>
          </a:p>
        </p:txBody>
      </p:sp>
      <p:sp>
        <p:nvSpPr>
          <p:cNvPr id="3078" name="Freeform 9"/>
          <p:cNvSpPr/>
          <p:nvPr/>
        </p:nvSpPr>
        <p:spPr>
          <a:xfrm>
            <a:off x="8543925" y="3140075"/>
            <a:ext cx="1963738" cy="1490663"/>
          </a:xfrm>
          <a:custGeom>
            <a:avLst/>
            <a:gdLst/>
            <a:ahLst/>
            <a:cxnLst>
              <a:cxn ang="0">
                <a:pos x="2147483646" y="2147483646"/>
              </a:cxn>
              <a:cxn ang="0">
                <a:pos x="2147483646" y="2147483646"/>
              </a:cxn>
              <a:cxn ang="0">
                <a:pos x="0" y="0"/>
              </a:cxn>
              <a:cxn ang="0">
                <a:pos x="2147483646" y="2147483646"/>
              </a:cxn>
            </a:cxnLst>
            <a:rect l="0" t="0" r="0" b="0"/>
            <a:pathLst>
              <a:path w="1237" h="938">
                <a:moveTo>
                  <a:pt x="469" y="938"/>
                </a:moveTo>
                <a:lnTo>
                  <a:pt x="1237" y="195"/>
                </a:lnTo>
                <a:lnTo>
                  <a:pt x="0" y="0"/>
                </a:lnTo>
                <a:lnTo>
                  <a:pt x="469" y="938"/>
                </a:lnTo>
                <a:close/>
              </a:path>
            </a:pathLst>
          </a:custGeom>
          <a:solidFill>
            <a:srgbClr val="2EA7E0"/>
          </a:solidFill>
          <a:ln w="9525">
            <a:noFill/>
          </a:ln>
        </p:spPr>
        <p:txBody>
          <a:bodyPr/>
          <a:lstStyle/>
          <a:p>
            <a:endParaRPr lang="zh-CN" altLang="en-US"/>
          </a:p>
        </p:txBody>
      </p:sp>
      <p:sp>
        <p:nvSpPr>
          <p:cNvPr id="3079" name="Freeform 10"/>
          <p:cNvSpPr/>
          <p:nvPr/>
        </p:nvSpPr>
        <p:spPr>
          <a:xfrm>
            <a:off x="7831138" y="3140075"/>
            <a:ext cx="1457325" cy="2351088"/>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918" h="1479">
                <a:moveTo>
                  <a:pt x="0" y="1355"/>
                </a:moveTo>
                <a:lnTo>
                  <a:pt x="449" y="0"/>
                </a:lnTo>
                <a:lnTo>
                  <a:pt x="918" y="938"/>
                </a:lnTo>
                <a:lnTo>
                  <a:pt x="573" y="1479"/>
                </a:lnTo>
                <a:lnTo>
                  <a:pt x="0" y="1355"/>
                </a:lnTo>
                <a:close/>
              </a:path>
            </a:pathLst>
          </a:custGeom>
          <a:solidFill>
            <a:srgbClr val="008DCA"/>
          </a:solidFill>
          <a:ln w="9525">
            <a:noFill/>
          </a:ln>
        </p:spPr>
        <p:txBody>
          <a:bodyPr/>
          <a:lstStyle/>
          <a:p>
            <a:endParaRPr lang="zh-CN" altLang="en-US"/>
          </a:p>
        </p:txBody>
      </p:sp>
      <p:sp>
        <p:nvSpPr>
          <p:cNvPr id="3080" name="Freeform 11"/>
          <p:cNvSpPr/>
          <p:nvPr/>
        </p:nvSpPr>
        <p:spPr>
          <a:xfrm>
            <a:off x="6973888" y="3140075"/>
            <a:ext cx="1570037" cy="2152650"/>
          </a:xfrm>
          <a:custGeom>
            <a:avLst/>
            <a:gdLst/>
            <a:ahLst/>
            <a:cxnLst>
              <a:cxn ang="0">
                <a:pos x="0" y="0"/>
              </a:cxn>
              <a:cxn ang="0">
                <a:pos x="2147483646" y="2147483646"/>
              </a:cxn>
              <a:cxn ang="0">
                <a:pos x="2147483646" y="0"/>
              </a:cxn>
              <a:cxn ang="0">
                <a:pos x="0" y="0"/>
              </a:cxn>
            </a:cxnLst>
            <a:rect l="0" t="0" r="0" b="0"/>
            <a:pathLst>
              <a:path w="989" h="1355">
                <a:moveTo>
                  <a:pt x="0" y="0"/>
                </a:moveTo>
                <a:lnTo>
                  <a:pt x="540" y="1355"/>
                </a:lnTo>
                <a:lnTo>
                  <a:pt x="989" y="0"/>
                </a:lnTo>
                <a:lnTo>
                  <a:pt x="0" y="0"/>
                </a:lnTo>
                <a:close/>
              </a:path>
            </a:pathLst>
          </a:custGeom>
          <a:solidFill>
            <a:srgbClr val="0073AB"/>
          </a:solidFill>
          <a:ln w="9525">
            <a:noFill/>
          </a:ln>
        </p:spPr>
        <p:txBody>
          <a:bodyPr/>
          <a:lstStyle/>
          <a:p>
            <a:endParaRPr lang="zh-CN" altLang="en-US"/>
          </a:p>
        </p:txBody>
      </p:sp>
      <p:sp>
        <p:nvSpPr>
          <p:cNvPr id="3081" name="Freeform 12"/>
          <p:cNvSpPr/>
          <p:nvPr/>
        </p:nvSpPr>
        <p:spPr>
          <a:xfrm>
            <a:off x="9288463" y="3449638"/>
            <a:ext cx="1466850" cy="2135187"/>
          </a:xfrm>
          <a:custGeom>
            <a:avLst/>
            <a:gdLst/>
            <a:ahLst/>
            <a:cxnLst>
              <a:cxn ang="0">
                <a:pos x="0" y="2147483646"/>
              </a:cxn>
              <a:cxn ang="0">
                <a:pos x="2147483646" y="0"/>
              </a:cxn>
              <a:cxn ang="0">
                <a:pos x="2147483646" y="2147483646"/>
              </a:cxn>
              <a:cxn ang="0">
                <a:pos x="0" y="2147483646"/>
              </a:cxn>
            </a:cxnLst>
            <a:rect l="0" t="0" r="0" b="0"/>
            <a:pathLst>
              <a:path w="924" h="1343">
                <a:moveTo>
                  <a:pt x="0" y="743"/>
                </a:moveTo>
                <a:lnTo>
                  <a:pt x="768" y="0"/>
                </a:lnTo>
                <a:lnTo>
                  <a:pt x="924" y="1343"/>
                </a:lnTo>
                <a:lnTo>
                  <a:pt x="0" y="743"/>
                </a:lnTo>
                <a:close/>
              </a:path>
            </a:pathLst>
          </a:custGeom>
          <a:solidFill>
            <a:srgbClr val="82C1EA"/>
          </a:solidFill>
          <a:ln w="9525">
            <a:noFill/>
          </a:ln>
        </p:spPr>
        <p:txBody>
          <a:bodyPr/>
          <a:lstStyle/>
          <a:p>
            <a:endParaRPr lang="zh-CN" altLang="en-US"/>
          </a:p>
        </p:txBody>
      </p:sp>
      <p:sp>
        <p:nvSpPr>
          <p:cNvPr id="3082" name="Freeform 13"/>
          <p:cNvSpPr/>
          <p:nvPr/>
        </p:nvSpPr>
        <p:spPr>
          <a:xfrm>
            <a:off x="7521575" y="850900"/>
            <a:ext cx="2986088" cy="2598738"/>
          </a:xfrm>
          <a:custGeom>
            <a:avLst/>
            <a:gdLst/>
            <a:ahLst/>
            <a:cxnLst>
              <a:cxn ang="0">
                <a:pos x="2147483646" y="2147483646"/>
              </a:cxn>
              <a:cxn ang="0">
                <a:pos x="0" y="0"/>
              </a:cxn>
              <a:cxn ang="0">
                <a:pos x="2147483646" y="2147483646"/>
              </a:cxn>
              <a:cxn ang="0">
                <a:pos x="2147483646" y="2147483646"/>
              </a:cxn>
            </a:cxnLst>
            <a:rect l="0" t="0" r="0" b="0"/>
            <a:pathLst>
              <a:path w="1881" h="1635">
                <a:moveTo>
                  <a:pt x="1881" y="1635"/>
                </a:moveTo>
                <a:lnTo>
                  <a:pt x="0" y="0"/>
                </a:lnTo>
                <a:lnTo>
                  <a:pt x="644" y="1440"/>
                </a:lnTo>
                <a:lnTo>
                  <a:pt x="1881" y="1635"/>
                </a:lnTo>
                <a:close/>
              </a:path>
            </a:pathLst>
          </a:custGeom>
          <a:solidFill>
            <a:srgbClr val="BBDCF4"/>
          </a:solidFill>
          <a:ln w="9525">
            <a:noFill/>
          </a:ln>
        </p:spPr>
        <p:txBody>
          <a:bodyPr/>
          <a:lstStyle/>
          <a:p>
            <a:endParaRPr lang="zh-CN" altLang="en-US"/>
          </a:p>
        </p:txBody>
      </p:sp>
      <p:sp>
        <p:nvSpPr>
          <p:cNvPr id="3083" name="Freeform 14"/>
          <p:cNvSpPr/>
          <p:nvPr/>
        </p:nvSpPr>
        <p:spPr>
          <a:xfrm>
            <a:off x="6973888" y="850900"/>
            <a:ext cx="1570037" cy="2289175"/>
          </a:xfrm>
          <a:custGeom>
            <a:avLst/>
            <a:gdLst/>
            <a:ahLst/>
            <a:cxnLst>
              <a:cxn ang="0">
                <a:pos x="2147483646" y="2147483646"/>
              </a:cxn>
              <a:cxn ang="0">
                <a:pos x="0" y="2147483646"/>
              </a:cxn>
              <a:cxn ang="0">
                <a:pos x="2147483646" y="0"/>
              </a:cxn>
              <a:cxn ang="0">
                <a:pos x="2147483646" y="2147483646"/>
              </a:cxn>
            </a:cxnLst>
            <a:rect l="0" t="0" r="0" b="0"/>
            <a:pathLst>
              <a:path w="989" h="1440">
                <a:moveTo>
                  <a:pt x="989" y="1440"/>
                </a:moveTo>
                <a:lnTo>
                  <a:pt x="0" y="1440"/>
                </a:lnTo>
                <a:lnTo>
                  <a:pt x="345" y="0"/>
                </a:lnTo>
                <a:lnTo>
                  <a:pt x="989" y="1440"/>
                </a:lnTo>
                <a:close/>
              </a:path>
            </a:pathLst>
          </a:custGeom>
          <a:solidFill>
            <a:srgbClr val="82C1EA"/>
          </a:solidFill>
          <a:ln w="9525">
            <a:noFill/>
          </a:ln>
        </p:spPr>
        <p:txBody>
          <a:bodyPr/>
          <a:lstStyle/>
          <a:p>
            <a:endParaRPr lang="zh-CN" altLang="en-US"/>
          </a:p>
        </p:txBody>
      </p:sp>
      <p:sp>
        <p:nvSpPr>
          <p:cNvPr id="3084" name="Freeform 15"/>
          <p:cNvSpPr/>
          <p:nvPr/>
        </p:nvSpPr>
        <p:spPr>
          <a:xfrm>
            <a:off x="3449638" y="0"/>
            <a:ext cx="4071937" cy="3140075"/>
          </a:xfrm>
          <a:custGeom>
            <a:avLst/>
            <a:gdLst/>
            <a:ahLst/>
            <a:cxnLst>
              <a:cxn ang="0">
                <a:pos x="2147483646" y="2147483646"/>
              </a:cxn>
              <a:cxn ang="0">
                <a:pos x="0" y="0"/>
              </a:cxn>
              <a:cxn ang="0">
                <a:pos x="2147483646" y="2147483646"/>
              </a:cxn>
              <a:cxn ang="0">
                <a:pos x="2147483646" y="2147483646"/>
              </a:cxn>
              <a:cxn ang="0">
                <a:pos x="2147483646" y="2147483646"/>
              </a:cxn>
            </a:cxnLst>
            <a:rect l="0" t="0" r="0" b="0"/>
            <a:pathLst>
              <a:path w="2565" h="1975">
                <a:moveTo>
                  <a:pt x="2253" y="7"/>
                </a:moveTo>
                <a:lnTo>
                  <a:pt x="0" y="0"/>
                </a:lnTo>
                <a:lnTo>
                  <a:pt x="2220" y="1975"/>
                </a:lnTo>
                <a:lnTo>
                  <a:pt x="2565" y="535"/>
                </a:lnTo>
                <a:lnTo>
                  <a:pt x="2253" y="7"/>
                </a:lnTo>
                <a:close/>
              </a:path>
            </a:pathLst>
          </a:custGeom>
          <a:solidFill>
            <a:srgbClr val="BBDCF4"/>
          </a:solidFill>
          <a:ln w="9525">
            <a:noFill/>
          </a:ln>
        </p:spPr>
        <p:txBody>
          <a:bodyPr/>
          <a:lstStyle/>
          <a:p>
            <a:endParaRPr lang="zh-CN" altLang="en-US"/>
          </a:p>
        </p:txBody>
      </p:sp>
      <p:sp>
        <p:nvSpPr>
          <p:cNvPr id="3085" name="Freeform 16"/>
          <p:cNvSpPr/>
          <p:nvPr/>
        </p:nvSpPr>
        <p:spPr>
          <a:xfrm>
            <a:off x="10507663" y="2424113"/>
            <a:ext cx="1684337" cy="2528887"/>
          </a:xfrm>
          <a:custGeom>
            <a:avLst/>
            <a:gdLst/>
            <a:ahLst/>
            <a:cxnLst>
              <a:cxn ang="0">
                <a:pos x="2147483646" y="0"/>
              </a:cxn>
              <a:cxn ang="0">
                <a:pos x="2147483646" y="2147483646"/>
              </a:cxn>
              <a:cxn ang="0">
                <a:pos x="0" y="2147483646"/>
              </a:cxn>
              <a:cxn ang="0">
                <a:pos x="2147483646" y="0"/>
              </a:cxn>
            </a:cxnLst>
            <a:rect l="0" t="0" r="0" b="0"/>
            <a:pathLst>
              <a:path w="1061" h="1590">
                <a:moveTo>
                  <a:pt x="1061" y="0"/>
                </a:moveTo>
                <a:lnTo>
                  <a:pt x="111" y="1590"/>
                </a:lnTo>
                <a:lnTo>
                  <a:pt x="0" y="645"/>
                </a:lnTo>
                <a:lnTo>
                  <a:pt x="1061" y="0"/>
                </a:lnTo>
                <a:close/>
              </a:path>
            </a:pathLst>
          </a:custGeom>
          <a:solidFill>
            <a:srgbClr val="008DCA"/>
          </a:solidFill>
          <a:ln w="9525">
            <a:noFill/>
          </a:ln>
        </p:spPr>
        <p:txBody>
          <a:bodyPr/>
          <a:lstStyle/>
          <a:p>
            <a:endParaRPr lang="zh-CN" altLang="en-US"/>
          </a:p>
        </p:txBody>
      </p:sp>
      <p:sp>
        <p:nvSpPr>
          <p:cNvPr id="3086" name="TextBox 14"/>
          <p:cNvSpPr/>
          <p:nvPr/>
        </p:nvSpPr>
        <p:spPr>
          <a:xfrm>
            <a:off x="307975" y="4876800"/>
            <a:ext cx="8836025" cy="1106457"/>
          </a:xfrm>
          <a:prstGeom prst="rect">
            <a:avLst/>
          </a:prstGeom>
          <a:noFill/>
          <a:ln w="9525">
            <a:noFill/>
          </a:ln>
        </p:spPr>
        <p:txBody>
          <a:bodyPr wrap="square" anchor="t">
            <a:spAutoFit/>
          </a:bodyPr>
          <a:lstStyle/>
          <a:p>
            <a:pPr>
              <a:lnSpc>
                <a:spcPct val="120000"/>
              </a:lnSpc>
              <a:buFont typeface="Arial" panose="020B0604020202020204" pitchFamily="34" charset="0"/>
              <a:buNone/>
            </a:pPr>
            <a:r>
              <a:rPr lang="en-US" altLang="zh-CN" sz="6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Training </a:t>
            </a:r>
            <a:endParaRPr lang="en-US" altLang="zh-CN" sz="6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9660591" y="5743588"/>
            <a:ext cx="1748118" cy="830997"/>
          </a:xfrm>
          <a:prstGeom prst="rect">
            <a:avLst/>
          </a:prstGeom>
          <a:noFill/>
        </p:spPr>
        <p:txBody>
          <a:bodyPr wrap="square" rtlCol="0">
            <a:spAutoFit/>
          </a:bodyPr>
          <a:lstStyle/>
          <a:p>
            <a:r>
              <a:rPr lang="zh-CN" altLang="en-US" sz="4800" dirty="0" smtClean="0">
                <a:solidFill>
                  <a:schemeClr val="bg1">
                    <a:lumMod val="85000"/>
                  </a:schemeClr>
                </a:solidFill>
              </a:rPr>
              <a:t>李辉</a:t>
            </a:r>
            <a:endParaRPr lang="zh-CN" altLang="en-US" sz="4800" dirty="0">
              <a:solidFill>
                <a:schemeClr val="bg1">
                  <a:lumMod val="85000"/>
                </a:schemeClr>
              </a:solidFill>
            </a:endParaRP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选主流程(basic paxos)</a:t>
            </a:r>
          </a:p>
        </p:txBody>
      </p:sp>
      <p:sp>
        <p:nvSpPr>
          <p:cNvPr id="33" name="文本框 32"/>
          <p:cNvSpPr txBox="1"/>
          <p:nvPr/>
        </p:nvSpPr>
        <p:spPr>
          <a:xfrm>
            <a:off x="1101090" y="1344295"/>
            <a:ext cx="287020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选主流程(basic paxos)</a:t>
            </a:r>
          </a:p>
        </p:txBody>
      </p:sp>
      <p:sp>
        <p:nvSpPr>
          <p:cNvPr id="2" name="文本框 1"/>
          <p:cNvSpPr txBox="1"/>
          <p:nvPr/>
        </p:nvSpPr>
        <p:spPr>
          <a:xfrm>
            <a:off x="899160" y="2815590"/>
            <a:ext cx="4810760" cy="2306955"/>
          </a:xfrm>
          <a:prstGeom prst="rect">
            <a:avLst/>
          </a:prstGeom>
          <a:solidFill>
            <a:schemeClr val="bg1"/>
          </a:solidFill>
          <a:ln w="38100">
            <a:solidFill>
              <a:srgbClr val="00B0F0"/>
            </a:solidFill>
          </a:ln>
        </p:spPr>
        <p:txBody>
          <a:bodyPr wrap="square" rtlCol="0" anchor="t">
            <a:spAutoFit/>
          </a:bodyPr>
          <a:lstStyle/>
          <a:p>
            <a:pPr>
              <a:lnSpc>
                <a:spcPct val="150000"/>
              </a:lnSpc>
            </a:pPr>
            <a:r>
              <a:rPr lang="en-US" altLang="zh-CN" sz="1600" dirty="0">
                <a:latin typeface="+mn-ea"/>
                <a:ea typeface="+mn-ea"/>
                <a:cs typeface="+mn-ea"/>
              </a:rPr>
              <a:t>     </a:t>
            </a:r>
            <a:r>
              <a:rPr lang="zh-CN" altLang="en-US" sz="1600" dirty="0">
                <a:latin typeface="+mn-ea"/>
                <a:ea typeface="+mn-ea"/>
                <a:cs typeface="+mn-ea"/>
              </a:rPr>
              <a:t>当leader崩溃或者leader失去大多数的follower，这时候zk进入恢复模式，恢复模式需要重新选举出一个新的leader，让所有的Server都恢复到一个正确的状态。Zk的选举算法有两种：一种是基于basic paxos实现的，另外一种是基于fast paxos算法实现的。系统默认的选举算法为fast paxos。</a:t>
            </a:r>
          </a:p>
        </p:txBody>
      </p:sp>
      <p:sp>
        <p:nvSpPr>
          <p:cNvPr id="3" name="文本框 2"/>
          <p:cNvSpPr txBox="1"/>
          <p:nvPr/>
        </p:nvSpPr>
        <p:spPr>
          <a:xfrm>
            <a:off x="5951855" y="1712595"/>
            <a:ext cx="5770245" cy="4939030"/>
          </a:xfrm>
          <a:prstGeom prst="rect">
            <a:avLst/>
          </a:prstGeom>
          <a:noFill/>
          <a:ln w="38100">
            <a:solidFill>
              <a:srgbClr val="F15D98"/>
            </a:solidFill>
          </a:ln>
        </p:spPr>
        <p:txBody>
          <a:bodyPr wrap="square" rtlCol="0" anchor="t">
            <a:spAutoFit/>
          </a:bodyPr>
          <a:lstStyle/>
          <a:p>
            <a:endParaRPr lang="zh-CN" altLang="en-US" sz="1800" dirty="0">
              <a:latin typeface="+mn-ea"/>
              <a:ea typeface="+mn-ea"/>
              <a:cs typeface="+mn-ea"/>
            </a:endParaRPr>
          </a:p>
          <a:p>
            <a:pPr>
              <a:lnSpc>
                <a:spcPct val="150000"/>
              </a:lnSpc>
            </a:pPr>
            <a:r>
              <a:rPr lang="zh-CN" altLang="en-US" sz="1800" b="1" dirty="0">
                <a:solidFill>
                  <a:srgbClr val="00B0F0"/>
                </a:solidFill>
                <a:latin typeface="+mn-ea"/>
                <a:ea typeface="+mn-ea"/>
                <a:cs typeface="+mn-ea"/>
              </a:rPr>
              <a:t>1.</a:t>
            </a:r>
            <a:r>
              <a:rPr lang="zh-CN" altLang="en-US" sz="1800" dirty="0">
                <a:latin typeface="+mn-ea"/>
                <a:ea typeface="+mn-ea"/>
                <a:cs typeface="+mn-ea"/>
              </a:rPr>
              <a:t> 选举线程由当前Server发起选举的线程担任，其主要功能是对投票结果进行统计，并选出推荐的Server； </a:t>
            </a:r>
          </a:p>
          <a:p>
            <a:pPr>
              <a:lnSpc>
                <a:spcPct val="150000"/>
              </a:lnSpc>
            </a:pPr>
            <a:r>
              <a:rPr lang="zh-CN" altLang="en-US" sz="1800" b="1" dirty="0">
                <a:solidFill>
                  <a:srgbClr val="00B0F0"/>
                </a:solidFill>
                <a:latin typeface="+mn-ea"/>
                <a:ea typeface="+mn-ea"/>
                <a:cs typeface="+mn-ea"/>
              </a:rPr>
              <a:t>2.</a:t>
            </a:r>
            <a:r>
              <a:rPr lang="zh-CN" altLang="en-US" sz="1800" dirty="0">
                <a:latin typeface="+mn-ea"/>
                <a:ea typeface="+mn-ea"/>
                <a:cs typeface="+mn-ea"/>
              </a:rPr>
              <a:t> 选举线程首先向所有Server发起一次询问(包括自己)； </a:t>
            </a:r>
          </a:p>
          <a:p>
            <a:pPr>
              <a:lnSpc>
                <a:spcPct val="150000"/>
              </a:lnSpc>
            </a:pPr>
            <a:r>
              <a:rPr lang="zh-CN" altLang="en-US" sz="1800" b="1" dirty="0">
                <a:solidFill>
                  <a:srgbClr val="00B0F0"/>
                </a:solidFill>
                <a:latin typeface="+mn-ea"/>
                <a:ea typeface="+mn-ea"/>
                <a:cs typeface="+mn-ea"/>
              </a:rPr>
              <a:t>3.</a:t>
            </a:r>
            <a:r>
              <a:rPr lang="zh-CN" altLang="en-US" sz="1800" dirty="0">
                <a:latin typeface="+mn-ea"/>
                <a:ea typeface="+mn-ea"/>
                <a:cs typeface="+mn-ea"/>
              </a:rPr>
              <a:t> 选举线程收到回复后，验证是否是自己发起的询问(验证zxid是否一致)，然后获取对方的id(myid)，并存储到当前询问对象列表中，最后获取对方提议的leader相关信息(id,zxid)，并将这些信息存储到当次选举的投票记录表中； </a:t>
            </a:r>
          </a:p>
          <a:p>
            <a:pPr>
              <a:lnSpc>
                <a:spcPct val="150000"/>
              </a:lnSpc>
            </a:pPr>
            <a:r>
              <a:rPr lang="zh-CN" altLang="en-US" sz="1800" b="1" dirty="0">
                <a:solidFill>
                  <a:srgbClr val="00B0F0"/>
                </a:solidFill>
                <a:latin typeface="+mn-ea"/>
                <a:ea typeface="+mn-ea"/>
                <a:cs typeface="+mn-ea"/>
              </a:rPr>
              <a:t>4.</a:t>
            </a:r>
            <a:r>
              <a:rPr lang="zh-CN" altLang="en-US" sz="1800" dirty="0">
                <a:latin typeface="+mn-ea"/>
                <a:ea typeface="+mn-ea"/>
                <a:cs typeface="+mn-ea"/>
              </a:rPr>
              <a:t> 收到所有Server回复以后，就计算出zxid最大的那个Server，并将这个Server相关信息设置成下一次要投票的Server；</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选主流程(basic paxos)</a:t>
            </a:r>
          </a:p>
        </p:txBody>
      </p:sp>
      <p:sp>
        <p:nvSpPr>
          <p:cNvPr id="33" name="文本框 32"/>
          <p:cNvSpPr txBox="1"/>
          <p:nvPr/>
        </p:nvSpPr>
        <p:spPr>
          <a:xfrm>
            <a:off x="1101090" y="1344295"/>
            <a:ext cx="2778125"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sym typeface="+mn-ea"/>
              </a:rPr>
              <a:t>选主流程(basic paxos)</a:t>
            </a:r>
          </a:p>
        </p:txBody>
      </p:sp>
      <p:sp>
        <p:nvSpPr>
          <p:cNvPr id="2" name="文本框 1"/>
          <p:cNvSpPr txBox="1"/>
          <p:nvPr/>
        </p:nvSpPr>
        <p:spPr>
          <a:xfrm>
            <a:off x="1101090" y="2096770"/>
            <a:ext cx="6694170" cy="3415030"/>
          </a:xfrm>
          <a:prstGeom prst="rect">
            <a:avLst/>
          </a:prstGeom>
          <a:noFill/>
          <a:ln w="28575">
            <a:solidFill>
              <a:srgbClr val="E1D50F"/>
            </a:solidFill>
          </a:ln>
        </p:spPr>
        <p:txBody>
          <a:bodyPr wrap="square" rtlCol="0" anchor="t">
            <a:spAutoFit/>
          </a:bodyPr>
          <a:lstStyle/>
          <a:p>
            <a:pPr>
              <a:lnSpc>
                <a:spcPct val="150000"/>
              </a:lnSpc>
            </a:pPr>
            <a:r>
              <a:rPr lang="en-US" altLang="zh-CN" sz="1600">
                <a:latin typeface="+mn-ea"/>
                <a:ea typeface="+mn-ea"/>
                <a:cs typeface="+mn-ea"/>
              </a:rPr>
              <a:t>     </a:t>
            </a:r>
            <a:r>
              <a:rPr lang="zh-CN" altLang="en-US" sz="1600">
                <a:latin typeface="+mn-ea"/>
                <a:ea typeface="+mn-ea"/>
                <a:cs typeface="+mn-ea"/>
              </a:rPr>
              <a:t>线程将当前zxid最大的Server设置为当前Server要推荐的Leader，如果此时获胜的Server获得n/2 + 1的Server票数，设置当前推荐的leader为获胜的Server，将根据获胜的Server相关信息设置自己的状态，否则，继续这个过程，直到leader被选举出来。 通过流程分析我们可以得出：要使Leader获得多数Server的支持，则Server总数必须是奇数2n+1，且存活的Server的数目不得少于n+1. 每个Server启动后都会重复以上流程。在恢复模式下，如果是刚从崩溃状态恢复的或者刚启动的server还会从磁盘快照中恢复数据和会话信息，zk会记录事务日志并定期进行快照，方便在恢复时进行状态恢复。选主的具体流程图所示： </a:t>
            </a:r>
          </a:p>
        </p:txBody>
      </p:sp>
      <p:pic>
        <p:nvPicPr>
          <p:cNvPr id="3" name="图片 2" descr="1"/>
          <p:cNvPicPr>
            <a:picLocks noChangeAspect="1"/>
          </p:cNvPicPr>
          <p:nvPr/>
        </p:nvPicPr>
        <p:blipFill>
          <a:blip r:embed="rId3"/>
          <a:stretch>
            <a:fillRect/>
          </a:stretch>
        </p:blipFill>
        <p:spPr>
          <a:xfrm>
            <a:off x="8159115" y="1031240"/>
            <a:ext cx="2949575" cy="5747385"/>
          </a:xfrm>
          <a:prstGeom prst="rect">
            <a:avLst/>
          </a:prstGeom>
          <a:ln w="38100">
            <a:solidFill>
              <a:srgbClr val="F15D98"/>
            </a:solidFill>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选主流程</a:t>
            </a:r>
            <a:r>
              <a:rPr lang="zh-CN" altLang="en-US" b="1">
                <a:solidFill>
                  <a:schemeClr val="bg1"/>
                </a:solidFill>
                <a:latin typeface="+mn-ea"/>
                <a:ea typeface="+mn-ea"/>
                <a:sym typeface="+mn-ea"/>
              </a:rPr>
              <a:t>（fast paxos）</a:t>
            </a:r>
            <a:endParaRPr lang="zh-CN" altLang="zh-CN" dirty="0">
              <a:latin typeface="Arial" panose="020B0604020202020204" pitchFamily="34" charset="0"/>
              <a:ea typeface="宋体" panose="02010600030101010101" pitchFamily="2" charset="-122"/>
            </a:endParaRPr>
          </a:p>
        </p:txBody>
      </p:sp>
      <p:sp>
        <p:nvSpPr>
          <p:cNvPr id="33" name="文本框 32"/>
          <p:cNvSpPr txBox="1"/>
          <p:nvPr/>
        </p:nvSpPr>
        <p:spPr>
          <a:xfrm>
            <a:off x="1101090" y="1344295"/>
            <a:ext cx="287020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选主流程（fast paxos）</a:t>
            </a:r>
          </a:p>
        </p:txBody>
      </p:sp>
      <p:sp>
        <p:nvSpPr>
          <p:cNvPr id="2" name="文本框 1"/>
          <p:cNvSpPr txBox="1"/>
          <p:nvPr/>
        </p:nvSpPr>
        <p:spPr>
          <a:xfrm>
            <a:off x="922655" y="2344420"/>
            <a:ext cx="5450205" cy="2168525"/>
          </a:xfrm>
          <a:prstGeom prst="rect">
            <a:avLst/>
          </a:prstGeom>
          <a:noFill/>
          <a:ln w="38100">
            <a:solidFill>
              <a:srgbClr val="00B0F0"/>
            </a:solidFill>
          </a:ln>
        </p:spPr>
        <p:txBody>
          <a:bodyPr wrap="square" rtlCol="0" anchor="t">
            <a:spAutoFit/>
          </a:bodyPr>
          <a:lstStyle/>
          <a:p>
            <a:pPr>
              <a:lnSpc>
                <a:spcPct val="150000"/>
              </a:lnSpc>
            </a:pPr>
            <a:r>
              <a:rPr lang="zh-CN" altLang="en-US">
                <a:latin typeface="+mn-ea"/>
                <a:ea typeface="+mn-ea"/>
                <a:cs typeface="+mn-ea"/>
              </a:rPr>
              <a:t>fast paxos流程是在选举过程中，某Server首先向所有Server提议自己要成为leader，当其它Server收到提议以后，解决epoch和 zxid的冲突，并接受对方的提议，然后向对方发送接受提议完成的消息，重复这个流程，最后一定能选举出Leader。</a:t>
            </a:r>
          </a:p>
        </p:txBody>
      </p:sp>
      <p:pic>
        <p:nvPicPr>
          <p:cNvPr id="3" name="图片 2"/>
          <p:cNvPicPr>
            <a:picLocks noChangeAspect="1"/>
          </p:cNvPicPr>
          <p:nvPr/>
        </p:nvPicPr>
        <p:blipFill>
          <a:blip r:embed="rId3"/>
          <a:stretch>
            <a:fillRect/>
          </a:stretch>
        </p:blipFill>
        <p:spPr>
          <a:xfrm>
            <a:off x="6666230" y="1712595"/>
            <a:ext cx="4844415" cy="4054475"/>
          </a:xfrm>
          <a:prstGeom prst="rect">
            <a:avLst/>
          </a:prstGeom>
          <a:ln w="38100">
            <a:solidFill>
              <a:srgbClr val="00B0F0"/>
            </a:solidFill>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13" name="文本框 12"/>
          <p:cNvSpPr txBox="1"/>
          <p:nvPr/>
        </p:nvSpPr>
        <p:spPr>
          <a:xfrm>
            <a:off x="1233805" y="1371600"/>
            <a:ext cx="267589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Zookeeper分布式锁</a:t>
            </a:r>
          </a:p>
        </p:txBody>
      </p:sp>
      <p:sp>
        <p:nvSpPr>
          <p:cNvPr id="4" name="文本框 3"/>
          <p:cNvSpPr txBox="1"/>
          <p:nvPr/>
        </p:nvSpPr>
        <p:spPr>
          <a:xfrm>
            <a:off x="852805" y="2202180"/>
            <a:ext cx="6593205" cy="3461385"/>
          </a:xfrm>
          <a:prstGeom prst="rect">
            <a:avLst/>
          </a:prstGeom>
          <a:noFill/>
          <a:ln w="38100">
            <a:solidFill>
              <a:srgbClr val="00B0F0"/>
            </a:solidFill>
          </a:ln>
        </p:spPr>
        <p:txBody>
          <a:bodyPr wrap="square" rtlCol="0" anchor="t">
            <a:spAutoFit/>
          </a:bodyPr>
          <a:lstStyle/>
          <a:p>
            <a:pPr>
              <a:lnSpc>
                <a:spcPct val="150000"/>
              </a:lnSpc>
            </a:pPr>
            <a:r>
              <a:rPr lang="en-US" altLang="zh-CN"/>
              <a:t>    </a:t>
            </a:r>
            <a:r>
              <a:rPr lang="zh-CN" altLang="en-US" sz="1600">
                <a:latin typeface="+mn-ea"/>
                <a:ea typeface="+mn-ea"/>
                <a:cs typeface="+mn-ea"/>
              </a:rPr>
              <a:t>有了zookeeper的一致性文件系统，锁的问题变得容易。锁服务可以分为两类，一个是保持独占，另一个是控制时序。 </a:t>
            </a:r>
          </a:p>
          <a:p>
            <a:pPr>
              <a:lnSpc>
                <a:spcPct val="150000"/>
              </a:lnSpc>
            </a:pPr>
            <a:r>
              <a:rPr lang="zh-CN" altLang="en-US" sz="1600">
                <a:latin typeface="+mn-ea"/>
                <a:ea typeface="+mn-ea"/>
                <a:cs typeface="+mn-ea"/>
              </a:rPr>
              <a:t>    对于第一类，我们将zookeeper上的一个znode看作是一把锁，通过createznode的方式来实现。所有客户端都去创建。 /distribute_lock 节点，最终成功创建的那个客户端也即拥有了这把锁。用完删除掉自己创建的distribute_lock 节点就释放出锁。 </a:t>
            </a:r>
          </a:p>
          <a:p>
            <a:pPr>
              <a:lnSpc>
                <a:spcPct val="150000"/>
              </a:lnSpc>
            </a:pPr>
            <a:r>
              <a:rPr lang="zh-CN" altLang="en-US" sz="1600">
                <a:latin typeface="+mn-ea"/>
                <a:ea typeface="+mn-ea"/>
                <a:cs typeface="+mn-ea"/>
              </a:rPr>
              <a:t>   对于第二类， /distribute_lock 已经预先存在，所有客户端在它下面创建临时顺序编号目录节点，和选master一样，编号最小的获得锁，用完删除，依次方便。</a:t>
            </a:r>
          </a:p>
        </p:txBody>
      </p:sp>
      <p:pic>
        <p:nvPicPr>
          <p:cNvPr id="6" name="图片 5"/>
          <p:cNvPicPr>
            <a:picLocks noChangeAspect="1"/>
          </p:cNvPicPr>
          <p:nvPr/>
        </p:nvPicPr>
        <p:blipFill>
          <a:blip r:embed="rId3"/>
          <a:stretch>
            <a:fillRect/>
          </a:stretch>
        </p:blipFill>
        <p:spPr>
          <a:xfrm>
            <a:off x="7537450" y="1370965"/>
            <a:ext cx="4791075" cy="5208905"/>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13" name="文本框 12"/>
          <p:cNvSpPr txBox="1"/>
          <p:nvPr/>
        </p:nvSpPr>
        <p:spPr>
          <a:xfrm>
            <a:off x="1233805" y="1371600"/>
            <a:ext cx="267589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Zookeeper队列管理</a:t>
            </a:r>
          </a:p>
        </p:txBody>
      </p:sp>
      <p:grpSp>
        <p:nvGrpSpPr>
          <p:cNvPr id="2" name="组合 1"/>
          <p:cNvGrpSpPr/>
          <p:nvPr>
            <p:custDataLst>
              <p:tags r:id="rId1"/>
            </p:custDataLst>
          </p:nvPr>
        </p:nvGrpSpPr>
        <p:grpSpPr>
          <a:xfrm>
            <a:off x="2501265" y="2820035"/>
            <a:ext cx="3058795" cy="1927860"/>
            <a:chOff x="1304924" y="3171825"/>
            <a:chExt cx="2647951" cy="1745305"/>
          </a:xfrm>
        </p:grpSpPr>
        <p:cxnSp>
          <p:nvCxnSpPr>
            <p:cNvPr id="3" name="直接连接符 2"/>
            <p:cNvCxnSpPr/>
            <p:nvPr>
              <p:custDataLst>
                <p:tags r:id="rId7"/>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8"/>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8" name="任意多边形 7"/>
            <p:cNvSpPr/>
            <p:nvPr>
              <p:custDataLst>
                <p:tags r:id="rId9"/>
              </p:custDataLst>
            </p:nvPr>
          </p:nvSpPr>
          <p:spPr>
            <a:xfrm>
              <a:off x="1304924" y="3171825"/>
              <a:ext cx="2647951" cy="1745305"/>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fontScale="90000"/>
            </a:bodyPr>
            <a:lstStyle/>
            <a:p>
              <a:pPr algn="ctr">
                <a:lnSpc>
                  <a:spcPct val="150000"/>
                </a:lnSpc>
              </a:pPr>
              <a:r>
                <a:rPr lang="zh-CN" altLang="en-US" dirty="0">
                  <a:solidFill>
                    <a:schemeClr val="bg1"/>
                  </a:solidFill>
                </a:rPr>
                <a:t>同步队列，当一个队列的成员都聚齐时，这个队列才可用，否则一直等待所有成员到达</a:t>
              </a:r>
            </a:p>
          </p:txBody>
        </p:sp>
        <p:sp>
          <p:nvSpPr>
            <p:cNvPr id="11" name="文本框 10"/>
            <p:cNvSpPr txBox="1"/>
            <p:nvPr>
              <p:custDataLst>
                <p:tags r:id="rId10"/>
              </p:custDataLst>
            </p:nvPr>
          </p:nvSpPr>
          <p:spPr>
            <a:xfrm>
              <a:off x="3295650" y="4539734"/>
              <a:ext cx="476250" cy="369332"/>
            </a:xfrm>
            <a:prstGeom prst="rect">
              <a:avLst/>
            </a:prstGeom>
            <a:noFill/>
          </p:spPr>
          <p:txBody>
            <a:bodyPr wrap="square" rtlCol="0" anchor="ctr">
              <a:normAutofit/>
            </a:bodyPr>
            <a:lstStyle/>
            <a:p>
              <a:pPr algn="ctr"/>
              <a:r>
                <a:rPr lang="en-US" altLang="zh-CN" dirty="0" smtClean="0"/>
                <a:t>A</a:t>
              </a:r>
              <a:endParaRPr lang="zh-CN" altLang="en-US" dirty="0"/>
            </a:p>
          </p:txBody>
        </p:sp>
      </p:grpSp>
      <p:grpSp>
        <p:nvGrpSpPr>
          <p:cNvPr id="12" name="组合 11"/>
          <p:cNvGrpSpPr/>
          <p:nvPr>
            <p:custDataLst>
              <p:tags r:id="rId2"/>
            </p:custDataLst>
          </p:nvPr>
        </p:nvGrpSpPr>
        <p:grpSpPr>
          <a:xfrm>
            <a:off x="7225665" y="2819400"/>
            <a:ext cx="2846070" cy="1928495"/>
            <a:chOff x="1304924" y="3171825"/>
            <a:chExt cx="2647951" cy="1745305"/>
          </a:xfrm>
        </p:grpSpPr>
        <p:cxnSp>
          <p:nvCxnSpPr>
            <p:cNvPr id="14" name="直接连接符 13"/>
            <p:cNvCxnSpPr/>
            <p:nvPr>
              <p:custDataLst>
                <p:tags r:id="rId3"/>
              </p:custDataLst>
            </p:nvPr>
          </p:nvCxnSpPr>
          <p:spPr>
            <a:xfrm>
              <a:off x="1390650" y="4791075"/>
              <a:ext cx="1866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1304924" y="4907605"/>
              <a:ext cx="250507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7" name="任意多边形 16"/>
            <p:cNvSpPr/>
            <p:nvPr>
              <p:custDataLst>
                <p:tags r:id="rId5"/>
              </p:custDataLst>
            </p:nvPr>
          </p:nvSpPr>
          <p:spPr>
            <a:xfrm>
              <a:off x="1304924" y="3171825"/>
              <a:ext cx="2647951" cy="1745305"/>
            </a:xfrm>
            <a:custGeom>
              <a:avLst/>
              <a:gdLst>
                <a:gd name="connsiteX0" fmla="*/ 1 w 2647951"/>
                <a:gd name="connsiteY0" fmla="*/ 0 h 1743075"/>
                <a:gd name="connsiteX1" fmla="*/ 2647951 w 2647951"/>
                <a:gd name="connsiteY1" fmla="*/ 0 h 1743075"/>
                <a:gd name="connsiteX2" fmla="*/ 2647951 w 2647951"/>
                <a:gd name="connsiteY2" fmla="*/ 1266825 h 1743075"/>
                <a:gd name="connsiteX3" fmla="*/ 297057 w 2647951"/>
                <a:gd name="connsiteY3" fmla="*/ 1266825 h 1743075"/>
                <a:gd name="connsiteX4" fmla="*/ 233437 w 2647951"/>
                <a:gd name="connsiteY4" fmla="*/ 1329240 h 1743075"/>
                <a:gd name="connsiteX5" fmla="*/ 0 w 2647951"/>
                <a:gd name="connsiteY5" fmla="*/ 1743075 h 1743075"/>
                <a:gd name="connsiteX6" fmla="*/ 0 w 2647951"/>
                <a:gd name="connsiteY6" fmla="*/ 1114425 h 1743075"/>
                <a:gd name="connsiteX7" fmla="*/ 1 w 2647951"/>
                <a:gd name="connsiteY7" fmla="*/ 1114425 h 1743075"/>
                <a:gd name="connsiteX0-1" fmla="*/ 1 w 2647951"/>
                <a:gd name="connsiteY0-2" fmla="*/ 0 h 1743075"/>
                <a:gd name="connsiteX1-3" fmla="*/ 2647951 w 2647951"/>
                <a:gd name="connsiteY1-4" fmla="*/ 0 h 1743075"/>
                <a:gd name="connsiteX2-5" fmla="*/ 2647951 w 2647951"/>
                <a:gd name="connsiteY2-6" fmla="*/ 1266825 h 1743075"/>
                <a:gd name="connsiteX3-7" fmla="*/ 297057 w 2647951"/>
                <a:gd name="connsiteY3-8" fmla="*/ 1266825 h 1743075"/>
                <a:gd name="connsiteX4-9" fmla="*/ 233437 w 2647951"/>
                <a:gd name="connsiteY4-10" fmla="*/ 1329240 h 1743075"/>
                <a:gd name="connsiteX5-11" fmla="*/ 0 w 2647951"/>
                <a:gd name="connsiteY5-12" fmla="*/ 1743075 h 1743075"/>
                <a:gd name="connsiteX6-13" fmla="*/ 0 w 2647951"/>
                <a:gd name="connsiteY6-14" fmla="*/ 1114425 h 1743075"/>
                <a:gd name="connsiteX7-15" fmla="*/ 1 w 2647951"/>
                <a:gd name="connsiteY7-16" fmla="*/ 1114425 h 1743075"/>
                <a:gd name="connsiteX8" fmla="*/ 1 w 2647951"/>
                <a:gd name="connsiteY8" fmla="*/ 0 h 1743075"/>
                <a:gd name="connsiteX0-17" fmla="*/ 1 w 2647951"/>
                <a:gd name="connsiteY0-18" fmla="*/ 0 h 1743075"/>
                <a:gd name="connsiteX1-19" fmla="*/ 2647951 w 2647951"/>
                <a:gd name="connsiteY1-20" fmla="*/ 0 h 1743075"/>
                <a:gd name="connsiteX2-21" fmla="*/ 2647951 w 2647951"/>
                <a:gd name="connsiteY2-22" fmla="*/ 1266825 h 1743075"/>
                <a:gd name="connsiteX3-23" fmla="*/ 516132 w 2647951"/>
                <a:gd name="connsiteY3-24" fmla="*/ 1323975 h 1743075"/>
                <a:gd name="connsiteX4-25" fmla="*/ 233437 w 2647951"/>
                <a:gd name="connsiteY4-26" fmla="*/ 1329240 h 1743075"/>
                <a:gd name="connsiteX5-27" fmla="*/ 0 w 2647951"/>
                <a:gd name="connsiteY5-28" fmla="*/ 1743075 h 1743075"/>
                <a:gd name="connsiteX6-29" fmla="*/ 0 w 2647951"/>
                <a:gd name="connsiteY6-30" fmla="*/ 1114425 h 1743075"/>
                <a:gd name="connsiteX7-31" fmla="*/ 1 w 2647951"/>
                <a:gd name="connsiteY7-32" fmla="*/ 1114425 h 1743075"/>
                <a:gd name="connsiteX8-33" fmla="*/ 1 w 2647951"/>
                <a:gd name="connsiteY8-34" fmla="*/ 0 h 1743075"/>
                <a:gd name="connsiteX0-35" fmla="*/ 1 w 2647951"/>
                <a:gd name="connsiteY0-36" fmla="*/ 0 h 1743075"/>
                <a:gd name="connsiteX1-37" fmla="*/ 2647951 w 2647951"/>
                <a:gd name="connsiteY1-38" fmla="*/ 0 h 1743075"/>
                <a:gd name="connsiteX2-39" fmla="*/ 2647951 w 2647951"/>
                <a:gd name="connsiteY2-40" fmla="*/ 1266825 h 1743075"/>
                <a:gd name="connsiteX3-41" fmla="*/ 516132 w 2647951"/>
                <a:gd name="connsiteY3-42" fmla="*/ 1323975 h 1743075"/>
                <a:gd name="connsiteX4-43" fmla="*/ 233437 w 2647951"/>
                <a:gd name="connsiteY4-44" fmla="*/ 1329240 h 1743075"/>
                <a:gd name="connsiteX5-45" fmla="*/ 0 w 2647951"/>
                <a:gd name="connsiteY5-46" fmla="*/ 1743075 h 1743075"/>
                <a:gd name="connsiteX6-47" fmla="*/ 0 w 2647951"/>
                <a:gd name="connsiteY6-48" fmla="*/ 1114425 h 1743075"/>
                <a:gd name="connsiteX7-49" fmla="*/ 1 w 2647951"/>
                <a:gd name="connsiteY7-50" fmla="*/ 1114425 h 1743075"/>
                <a:gd name="connsiteX8-51" fmla="*/ 1 w 2647951"/>
                <a:gd name="connsiteY8-52" fmla="*/ 0 h 1743075"/>
                <a:gd name="connsiteX0-53" fmla="*/ 1 w 2647951"/>
                <a:gd name="connsiteY0-54" fmla="*/ 0 h 1745366"/>
                <a:gd name="connsiteX1-55" fmla="*/ 2647951 w 2647951"/>
                <a:gd name="connsiteY1-56" fmla="*/ 0 h 1745366"/>
                <a:gd name="connsiteX2-57" fmla="*/ 2647951 w 2647951"/>
                <a:gd name="connsiteY2-58" fmla="*/ 1266825 h 1745366"/>
                <a:gd name="connsiteX3-59" fmla="*/ 516132 w 2647951"/>
                <a:gd name="connsiteY3-60" fmla="*/ 1323975 h 1745366"/>
                <a:gd name="connsiteX4-61" fmla="*/ 0 w 2647951"/>
                <a:gd name="connsiteY4-62" fmla="*/ 1743075 h 1745366"/>
                <a:gd name="connsiteX5-63" fmla="*/ 0 w 2647951"/>
                <a:gd name="connsiteY5-64" fmla="*/ 1114425 h 1745366"/>
                <a:gd name="connsiteX6-65" fmla="*/ 1 w 2647951"/>
                <a:gd name="connsiteY6-66" fmla="*/ 1114425 h 1745366"/>
                <a:gd name="connsiteX7-67" fmla="*/ 1 w 2647951"/>
                <a:gd name="connsiteY7-68" fmla="*/ 0 h 1745366"/>
                <a:gd name="connsiteX0-69" fmla="*/ 1 w 2647951"/>
                <a:gd name="connsiteY0-70" fmla="*/ 0 h 1745305"/>
                <a:gd name="connsiteX1-71" fmla="*/ 2647951 w 2647951"/>
                <a:gd name="connsiteY1-72" fmla="*/ 0 h 1745305"/>
                <a:gd name="connsiteX2-73" fmla="*/ 2638426 w 2647951"/>
                <a:gd name="connsiteY2-74" fmla="*/ 1333500 h 1745305"/>
                <a:gd name="connsiteX3-75" fmla="*/ 516132 w 2647951"/>
                <a:gd name="connsiteY3-76" fmla="*/ 1323975 h 1745305"/>
                <a:gd name="connsiteX4-77" fmla="*/ 0 w 2647951"/>
                <a:gd name="connsiteY4-78" fmla="*/ 1743075 h 1745305"/>
                <a:gd name="connsiteX5-79" fmla="*/ 0 w 2647951"/>
                <a:gd name="connsiteY5-80" fmla="*/ 1114425 h 1745305"/>
                <a:gd name="connsiteX6-81" fmla="*/ 1 w 2647951"/>
                <a:gd name="connsiteY6-82" fmla="*/ 1114425 h 1745305"/>
                <a:gd name="connsiteX7-83" fmla="*/ 1 w 2647951"/>
                <a:gd name="connsiteY7-84" fmla="*/ 0 h 1745305"/>
              </a:gdLst>
              <a:ahLst/>
              <a:cxnLst>
                <a:cxn ang="0">
                  <a:pos x="connsiteX0-69" y="connsiteY0-70"/>
                </a:cxn>
                <a:cxn ang="0">
                  <a:pos x="connsiteX1-71" y="connsiteY1-72"/>
                </a:cxn>
                <a:cxn ang="0">
                  <a:pos x="connsiteX2-73" y="connsiteY2-74"/>
                </a:cxn>
                <a:cxn ang="0">
                  <a:pos x="connsiteX3-75" y="connsiteY3-76"/>
                </a:cxn>
                <a:cxn ang="0">
                  <a:pos x="connsiteX4-77" y="connsiteY4-78"/>
                </a:cxn>
                <a:cxn ang="0">
                  <a:pos x="connsiteX5-79" y="connsiteY5-80"/>
                </a:cxn>
                <a:cxn ang="0">
                  <a:pos x="connsiteX6-81" y="connsiteY6-82"/>
                </a:cxn>
                <a:cxn ang="0">
                  <a:pos x="connsiteX7-83" y="connsiteY7-84"/>
                </a:cxn>
              </a:cxnLst>
              <a:rect l="l" t="t" r="r" b="b"/>
              <a:pathLst>
                <a:path w="2647951" h="1745305">
                  <a:moveTo>
                    <a:pt x="1" y="0"/>
                  </a:moveTo>
                  <a:lnTo>
                    <a:pt x="2647951" y="0"/>
                  </a:lnTo>
                  <a:lnTo>
                    <a:pt x="2638426" y="1333500"/>
                  </a:lnTo>
                  <a:cubicBezTo>
                    <a:pt x="2246610" y="1544638"/>
                    <a:pt x="955870" y="1255713"/>
                    <a:pt x="516132" y="1323975"/>
                  </a:cubicBezTo>
                  <a:cubicBezTo>
                    <a:pt x="76394" y="1392237"/>
                    <a:pt x="86022" y="1778000"/>
                    <a:pt x="0" y="1743075"/>
                  </a:cubicBezTo>
                  <a:lnTo>
                    <a:pt x="0" y="1114425"/>
                  </a:lnTo>
                  <a:lnTo>
                    <a:pt x="1" y="1114425"/>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bIns="504000" rtlCol="0" anchor="ctr">
              <a:normAutofit/>
            </a:bodyPr>
            <a:lstStyle/>
            <a:p>
              <a:pPr algn="ctr">
                <a:lnSpc>
                  <a:spcPct val="150000"/>
                </a:lnSpc>
              </a:pPr>
              <a:r>
                <a:rPr lang="zh-CN" altLang="en-US" dirty="0">
                  <a:solidFill>
                    <a:schemeClr val="bg1"/>
                  </a:solidFill>
                </a:rPr>
                <a:t>队列按照 FIFO 方式进行入队和出队操作</a:t>
              </a:r>
            </a:p>
          </p:txBody>
        </p:sp>
        <p:sp>
          <p:nvSpPr>
            <p:cNvPr id="29" name="文本框 28"/>
            <p:cNvSpPr txBox="1"/>
            <p:nvPr>
              <p:custDataLst>
                <p:tags r:id="rId6"/>
              </p:custDataLst>
            </p:nvPr>
          </p:nvSpPr>
          <p:spPr>
            <a:xfrm>
              <a:off x="3295650" y="4539734"/>
              <a:ext cx="476250" cy="369332"/>
            </a:xfrm>
            <a:prstGeom prst="rect">
              <a:avLst/>
            </a:prstGeom>
            <a:noFill/>
          </p:spPr>
          <p:txBody>
            <a:bodyPr wrap="square" rtlCol="0" anchor="ctr">
              <a:normAutofit/>
            </a:bodyPr>
            <a:lstStyle/>
            <a:p>
              <a:pPr algn="ctr"/>
              <a:r>
                <a:rPr lang="en-US" altLang="zh-CN" dirty="0" smtClean="0"/>
                <a:t>B</a:t>
              </a:r>
              <a:endParaRPr lang="zh-CN" altLang="en-US" dirty="0"/>
            </a:p>
          </p:txBody>
        </p:sp>
      </p:grpSp>
      <p:sp>
        <p:nvSpPr>
          <p:cNvPr id="30" name="文本框 29"/>
          <p:cNvSpPr txBox="1"/>
          <p:nvPr/>
        </p:nvSpPr>
        <p:spPr>
          <a:xfrm>
            <a:off x="2483485" y="4925695"/>
            <a:ext cx="7428230" cy="1753235"/>
          </a:xfrm>
          <a:prstGeom prst="rect">
            <a:avLst/>
          </a:prstGeom>
          <a:noFill/>
          <a:ln w="28575">
            <a:solidFill>
              <a:srgbClr val="00B0F0"/>
            </a:solidFill>
          </a:ln>
        </p:spPr>
        <p:txBody>
          <a:bodyPr wrap="square" rtlCol="0" anchor="t">
            <a:spAutoFit/>
          </a:bodyPr>
          <a:lstStyle/>
          <a:p>
            <a:pPr>
              <a:lnSpc>
                <a:spcPct val="150000"/>
              </a:lnSpc>
            </a:pPr>
            <a:r>
              <a:rPr lang="en-US" altLang="zh-CN">
                <a:latin typeface="+mn-ea"/>
                <a:ea typeface="+mn-ea"/>
                <a:cs typeface="+mn-ea"/>
              </a:rPr>
              <a:t>      </a:t>
            </a:r>
            <a:r>
              <a:rPr lang="zh-CN" altLang="en-US">
                <a:latin typeface="+mn-ea"/>
                <a:ea typeface="+mn-ea"/>
                <a:cs typeface="+mn-ea"/>
              </a:rPr>
              <a:t>第一类，在约定目录下创建临时目录节点，监听节点数目是否是我们要求的数目。 </a:t>
            </a:r>
          </a:p>
          <a:p>
            <a:pPr>
              <a:lnSpc>
                <a:spcPct val="150000"/>
              </a:lnSpc>
            </a:pPr>
            <a:r>
              <a:rPr lang="zh-CN" altLang="en-US">
                <a:latin typeface="+mn-ea"/>
                <a:ea typeface="+mn-ea"/>
                <a:cs typeface="+mn-ea"/>
              </a:rPr>
              <a:t>     第二类，和分布式锁服务中的控制时序场景基本原理一致，入列有编号，出列按编号。</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13" name="文本框 12"/>
          <p:cNvSpPr txBox="1"/>
          <p:nvPr/>
        </p:nvSpPr>
        <p:spPr>
          <a:xfrm>
            <a:off x="1233805" y="1371600"/>
            <a:ext cx="267589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分布式与数据复制</a:t>
            </a:r>
          </a:p>
        </p:txBody>
      </p:sp>
      <p:sp>
        <p:nvSpPr>
          <p:cNvPr id="4" name="文本框 3"/>
          <p:cNvSpPr txBox="1"/>
          <p:nvPr/>
        </p:nvSpPr>
        <p:spPr>
          <a:xfrm>
            <a:off x="2152650" y="2019935"/>
            <a:ext cx="7720965" cy="922020"/>
          </a:xfrm>
          <a:prstGeom prst="rect">
            <a:avLst/>
          </a:prstGeom>
          <a:noFill/>
          <a:ln>
            <a:solidFill>
              <a:srgbClr val="F15D98"/>
            </a:solidFill>
          </a:ln>
        </p:spPr>
        <p:txBody>
          <a:bodyPr wrap="square" rtlCol="0" anchor="t">
            <a:spAutoFit/>
          </a:bodyPr>
          <a:lstStyle/>
          <a:p>
            <a:pPr>
              <a:lnSpc>
                <a:spcPct val="150000"/>
              </a:lnSpc>
            </a:pPr>
            <a:r>
              <a:rPr lang="en-US" altLang="zh-CN" dirty="0">
                <a:latin typeface="+mn-ea"/>
                <a:ea typeface="+mn-ea"/>
                <a:cs typeface="+mn-ea"/>
              </a:rPr>
              <a:t>       </a:t>
            </a:r>
            <a:r>
              <a:rPr lang="zh-CN" altLang="en-US" dirty="0" smtClean="0">
                <a:latin typeface="+mn-ea"/>
                <a:ea typeface="+mn-ea"/>
                <a:cs typeface="+mn-ea"/>
              </a:rPr>
              <a:t>Zookeeper为</a:t>
            </a:r>
            <a:r>
              <a:rPr lang="zh-CN" altLang="en-US" dirty="0">
                <a:latin typeface="+mn-ea"/>
                <a:ea typeface="+mn-ea"/>
                <a:cs typeface="+mn-ea"/>
              </a:rPr>
              <a:t>一个集群提供一致的数据服务，自然，它要在所有机器间做数据复制。数据复制的好处：</a:t>
            </a:r>
          </a:p>
        </p:txBody>
      </p:sp>
      <p:grpSp>
        <p:nvGrpSpPr>
          <p:cNvPr id="6" name="组合 5"/>
          <p:cNvGrpSpPr/>
          <p:nvPr>
            <p:custDataLst>
              <p:tags r:id="rId1"/>
            </p:custDataLst>
          </p:nvPr>
        </p:nvGrpSpPr>
        <p:grpSpPr>
          <a:xfrm>
            <a:off x="1133475" y="3371850"/>
            <a:ext cx="3035935" cy="1666240"/>
            <a:chOff x="914399" y="2914650"/>
            <a:chExt cx="3035935" cy="1666240"/>
          </a:xfrm>
        </p:grpSpPr>
        <p:sp>
          <p:nvSpPr>
            <p:cNvPr id="7" name="椭圆 6"/>
            <p:cNvSpPr/>
            <p:nvPr>
              <p:custDataLst>
                <p:tags r:id="rId12"/>
              </p:custDataLst>
            </p:nvPr>
          </p:nvSpPr>
          <p:spPr>
            <a:xfrm>
              <a:off x="914399" y="3138488"/>
              <a:ext cx="1019175" cy="1019175"/>
            </a:xfrm>
            <a:prstGeom prst="ellipse">
              <a:avLst/>
            </a:prstGeom>
            <a:ln>
              <a:noFill/>
            </a:ln>
          </p:spPr>
          <p:style>
            <a:lnRef idx="2">
              <a:srgbClr val="83B40D">
                <a:shade val="50000"/>
              </a:srgbClr>
            </a:lnRef>
            <a:fillRef idx="1">
              <a:srgbClr val="83B40D"/>
            </a:fillRef>
            <a:effectRef idx="0">
              <a:srgbClr val="83B40D"/>
            </a:effectRef>
            <a:fontRef idx="minor">
              <a:srgbClr val="FFFFFF"/>
            </a:fontRef>
          </p:style>
          <p:txBody>
            <a:bodyPr rtlCol="0" anchor="ctr">
              <a:normAutofit/>
            </a:bodyPr>
            <a:lstStyle/>
            <a:p>
              <a:pPr algn="ctr"/>
              <a:endParaRPr lang="zh-CN" altLang="en-US"/>
            </a:p>
          </p:txBody>
        </p:sp>
        <p:sp>
          <p:nvSpPr>
            <p:cNvPr id="9" name="五角星 8"/>
            <p:cNvSpPr/>
            <p:nvPr>
              <p:custDataLst>
                <p:tags r:id="rId13"/>
              </p:custDataLst>
            </p:nvPr>
          </p:nvSpPr>
          <p:spPr>
            <a:xfrm>
              <a:off x="1038224" y="3224213"/>
              <a:ext cx="771525" cy="771525"/>
            </a:xfrm>
            <a:prstGeom prst="star5">
              <a:avLst/>
            </a:prstGeom>
            <a:solidFill>
              <a:srgbClr val="FFFFFF"/>
            </a:solidFill>
            <a:ln>
              <a:noFill/>
            </a:ln>
          </p:spPr>
          <p:style>
            <a:lnRef idx="2">
              <a:srgbClr val="83B40D">
                <a:shade val="50000"/>
              </a:srgbClr>
            </a:lnRef>
            <a:fillRef idx="1">
              <a:srgbClr val="83B40D"/>
            </a:fillRef>
            <a:effectRef idx="0">
              <a:srgbClr val="83B40D"/>
            </a:effectRef>
            <a:fontRef idx="minor">
              <a:srgbClr val="FFFFFF"/>
            </a:fontRef>
          </p:style>
          <p:txBody>
            <a:bodyPr rtlCol="0" anchor="ctr">
              <a:normAutofit fontScale="87500" lnSpcReduction="20000"/>
            </a:bodyPr>
            <a:lstStyle/>
            <a:p>
              <a:pPr algn="ctr"/>
              <a:r>
                <a:rPr lang="en-US" altLang="zh-CN" dirty="0" smtClean="0">
                  <a:solidFill>
                    <a:srgbClr val="83B40D"/>
                  </a:solidFill>
                </a:rPr>
                <a:t>A</a:t>
              </a:r>
              <a:endParaRPr lang="zh-CN" altLang="en-US" dirty="0">
                <a:solidFill>
                  <a:srgbClr val="83B40D"/>
                </a:solidFill>
              </a:endParaRPr>
            </a:p>
          </p:txBody>
        </p:sp>
        <p:cxnSp>
          <p:nvCxnSpPr>
            <p:cNvPr id="10" name="直接连接符 9"/>
            <p:cNvCxnSpPr/>
            <p:nvPr>
              <p:custDataLst>
                <p:tags r:id="rId14"/>
              </p:custDataLst>
            </p:nvPr>
          </p:nvCxnSpPr>
          <p:spPr>
            <a:xfrm>
              <a:off x="2076450" y="2914650"/>
              <a:ext cx="0" cy="1466850"/>
            </a:xfrm>
            <a:prstGeom prst="line">
              <a:avLst/>
            </a:prstGeom>
          </p:spPr>
          <p:style>
            <a:lnRef idx="1">
              <a:srgbClr val="83B40D"/>
            </a:lnRef>
            <a:fillRef idx="0">
              <a:srgbClr val="83B40D"/>
            </a:fillRef>
            <a:effectRef idx="0">
              <a:srgbClr val="83B40D"/>
            </a:effectRef>
            <a:fontRef idx="minor">
              <a:srgbClr val="5F5F5F"/>
            </a:fontRef>
          </p:style>
        </p:cxnSp>
        <p:sp>
          <p:nvSpPr>
            <p:cNvPr id="15" name="文本框 14"/>
            <p:cNvSpPr txBox="1"/>
            <p:nvPr>
              <p:custDataLst>
                <p:tags r:id="rId15"/>
              </p:custDataLst>
            </p:nvPr>
          </p:nvSpPr>
          <p:spPr>
            <a:xfrm>
              <a:off x="2184399" y="3004185"/>
              <a:ext cx="1765935" cy="1576705"/>
            </a:xfrm>
            <a:prstGeom prst="rect">
              <a:avLst/>
            </a:prstGeom>
            <a:noFill/>
          </p:spPr>
          <p:txBody>
            <a:bodyPr wrap="square" rtlCol="0" anchor="ctr"/>
            <a:lstStyle/>
            <a:p>
              <a:pPr>
                <a:lnSpc>
                  <a:spcPct val="150000"/>
                </a:lnSpc>
              </a:pPr>
              <a:r>
                <a:rPr lang="zh-CN" altLang="en-US" sz="1400" dirty="0">
                  <a:latin typeface="+mn-ea"/>
                  <a:ea typeface="+mn-ea"/>
                </a:rPr>
                <a:t>容错：一个节点出错，不致于让整个系统停止工作，别的节点可以接管它的工作；</a:t>
              </a:r>
            </a:p>
          </p:txBody>
        </p:sp>
      </p:grpSp>
      <p:grpSp>
        <p:nvGrpSpPr>
          <p:cNvPr id="18" name="组合 17"/>
          <p:cNvGrpSpPr/>
          <p:nvPr>
            <p:custDataLst>
              <p:tags r:id="rId2"/>
            </p:custDataLst>
          </p:nvPr>
        </p:nvGrpSpPr>
        <p:grpSpPr>
          <a:xfrm>
            <a:off x="4676775" y="3371850"/>
            <a:ext cx="3289300" cy="1666874"/>
            <a:chOff x="914399" y="2914650"/>
            <a:chExt cx="3254355" cy="1554493"/>
          </a:xfrm>
        </p:grpSpPr>
        <p:sp>
          <p:nvSpPr>
            <p:cNvPr id="19" name="椭圆 18"/>
            <p:cNvSpPr/>
            <p:nvPr>
              <p:custDataLst>
                <p:tags r:id="rId8"/>
              </p:custDataLst>
            </p:nvPr>
          </p:nvSpPr>
          <p:spPr>
            <a:xfrm>
              <a:off x="914399" y="3138488"/>
              <a:ext cx="1019175" cy="1019175"/>
            </a:xfrm>
            <a:prstGeom prst="ellipse">
              <a:avLst/>
            </a:prstGeom>
            <a:ln>
              <a:noFill/>
            </a:ln>
          </p:spPr>
          <p:style>
            <a:lnRef idx="2">
              <a:srgbClr val="83B40D">
                <a:shade val="50000"/>
              </a:srgbClr>
            </a:lnRef>
            <a:fillRef idx="1">
              <a:srgbClr val="83B40D"/>
            </a:fillRef>
            <a:effectRef idx="0">
              <a:srgbClr val="83B40D"/>
            </a:effectRef>
            <a:fontRef idx="minor">
              <a:srgbClr val="FFFFFF"/>
            </a:fontRef>
          </p:style>
          <p:txBody>
            <a:bodyPr rtlCol="0" anchor="ctr">
              <a:normAutofit/>
            </a:bodyPr>
            <a:lstStyle/>
            <a:p>
              <a:pPr algn="ctr"/>
              <a:endParaRPr lang="zh-CN" altLang="en-US"/>
            </a:p>
          </p:txBody>
        </p:sp>
        <p:sp>
          <p:nvSpPr>
            <p:cNvPr id="20" name="五角星 19"/>
            <p:cNvSpPr/>
            <p:nvPr>
              <p:custDataLst>
                <p:tags r:id="rId9"/>
              </p:custDataLst>
            </p:nvPr>
          </p:nvSpPr>
          <p:spPr>
            <a:xfrm>
              <a:off x="1038224" y="3224213"/>
              <a:ext cx="771525" cy="771525"/>
            </a:xfrm>
            <a:prstGeom prst="star5">
              <a:avLst/>
            </a:prstGeom>
            <a:solidFill>
              <a:srgbClr val="FFFFFF"/>
            </a:solidFill>
            <a:ln>
              <a:noFill/>
            </a:ln>
          </p:spPr>
          <p:style>
            <a:lnRef idx="2">
              <a:srgbClr val="83B40D">
                <a:shade val="50000"/>
              </a:srgbClr>
            </a:lnRef>
            <a:fillRef idx="1">
              <a:srgbClr val="83B40D"/>
            </a:fillRef>
            <a:effectRef idx="0">
              <a:srgbClr val="83B40D"/>
            </a:effectRef>
            <a:fontRef idx="minor">
              <a:srgbClr val="FFFFFF"/>
            </a:fontRef>
          </p:style>
          <p:txBody>
            <a:bodyPr rtlCol="0" anchor="ctr">
              <a:normAutofit fontScale="92500" lnSpcReduction="20000"/>
            </a:bodyPr>
            <a:lstStyle/>
            <a:p>
              <a:pPr algn="ctr"/>
              <a:r>
                <a:rPr lang="en-US" altLang="zh-CN" dirty="0" smtClean="0">
                  <a:solidFill>
                    <a:srgbClr val="83B40D"/>
                  </a:solidFill>
                </a:rPr>
                <a:t>B</a:t>
              </a:r>
              <a:endParaRPr lang="zh-CN" altLang="en-US" dirty="0">
                <a:solidFill>
                  <a:srgbClr val="83B40D"/>
                </a:solidFill>
              </a:endParaRPr>
            </a:p>
          </p:txBody>
        </p:sp>
        <p:cxnSp>
          <p:nvCxnSpPr>
            <p:cNvPr id="21" name="直接连接符 20"/>
            <p:cNvCxnSpPr/>
            <p:nvPr>
              <p:custDataLst>
                <p:tags r:id="rId10"/>
              </p:custDataLst>
            </p:nvPr>
          </p:nvCxnSpPr>
          <p:spPr>
            <a:xfrm>
              <a:off x="2076450" y="2914650"/>
              <a:ext cx="0" cy="1466850"/>
            </a:xfrm>
            <a:prstGeom prst="line">
              <a:avLst/>
            </a:prstGeom>
          </p:spPr>
          <p:style>
            <a:lnRef idx="1">
              <a:srgbClr val="83B40D"/>
            </a:lnRef>
            <a:fillRef idx="0">
              <a:srgbClr val="83B40D"/>
            </a:fillRef>
            <a:effectRef idx="0">
              <a:srgbClr val="83B40D"/>
            </a:effectRef>
            <a:fontRef idx="minor">
              <a:srgbClr val="5F5F5F"/>
            </a:fontRef>
          </p:style>
        </p:cxnSp>
        <p:sp>
          <p:nvSpPr>
            <p:cNvPr id="22" name="文本框 21"/>
            <p:cNvSpPr txBox="1"/>
            <p:nvPr>
              <p:custDataLst>
                <p:tags r:id="rId11"/>
              </p:custDataLst>
            </p:nvPr>
          </p:nvSpPr>
          <p:spPr>
            <a:xfrm>
              <a:off x="2184100" y="3004070"/>
              <a:ext cx="1984654" cy="1465073"/>
            </a:xfrm>
            <a:prstGeom prst="rect">
              <a:avLst/>
            </a:prstGeom>
            <a:noFill/>
          </p:spPr>
          <p:txBody>
            <a:bodyPr wrap="square" rtlCol="0" anchor="ctr"/>
            <a:lstStyle/>
            <a:p>
              <a:pPr>
                <a:lnSpc>
                  <a:spcPct val="150000"/>
                </a:lnSpc>
              </a:pPr>
              <a:r>
                <a:rPr lang="zh-CN" altLang="en-US" sz="1400" dirty="0">
                  <a:latin typeface="+mn-ea"/>
                  <a:ea typeface="+mn-ea"/>
                  <a:cs typeface="+mn-ea"/>
                </a:rPr>
                <a:t>提高系统的扩展能力 ：把负载分布到多个节点上，或者增加节点来提高系统的负载能力；</a:t>
              </a:r>
            </a:p>
          </p:txBody>
        </p:sp>
      </p:grpSp>
      <p:grpSp>
        <p:nvGrpSpPr>
          <p:cNvPr id="23" name="组合 22"/>
          <p:cNvGrpSpPr/>
          <p:nvPr>
            <p:custDataLst>
              <p:tags r:id="rId3"/>
            </p:custDataLst>
          </p:nvPr>
        </p:nvGrpSpPr>
        <p:grpSpPr>
          <a:xfrm>
            <a:off x="8220075" y="3371850"/>
            <a:ext cx="3157855" cy="1572895"/>
            <a:chOff x="914399" y="2914650"/>
            <a:chExt cx="3157855" cy="1572895"/>
          </a:xfrm>
        </p:grpSpPr>
        <p:sp>
          <p:nvSpPr>
            <p:cNvPr id="24" name="椭圆 23"/>
            <p:cNvSpPr/>
            <p:nvPr>
              <p:custDataLst>
                <p:tags r:id="rId4"/>
              </p:custDataLst>
            </p:nvPr>
          </p:nvSpPr>
          <p:spPr>
            <a:xfrm>
              <a:off x="914399" y="3138488"/>
              <a:ext cx="1019175" cy="1019175"/>
            </a:xfrm>
            <a:prstGeom prst="ellipse">
              <a:avLst/>
            </a:prstGeom>
            <a:ln>
              <a:noFill/>
            </a:ln>
          </p:spPr>
          <p:style>
            <a:lnRef idx="2">
              <a:srgbClr val="83B40D">
                <a:shade val="50000"/>
              </a:srgbClr>
            </a:lnRef>
            <a:fillRef idx="1">
              <a:srgbClr val="83B40D"/>
            </a:fillRef>
            <a:effectRef idx="0">
              <a:srgbClr val="83B40D"/>
            </a:effectRef>
            <a:fontRef idx="minor">
              <a:srgbClr val="FFFFFF"/>
            </a:fontRef>
          </p:style>
          <p:txBody>
            <a:bodyPr rtlCol="0" anchor="ctr">
              <a:normAutofit/>
            </a:bodyPr>
            <a:lstStyle/>
            <a:p>
              <a:pPr algn="ctr"/>
              <a:endParaRPr lang="zh-CN" altLang="en-US"/>
            </a:p>
          </p:txBody>
        </p:sp>
        <p:sp>
          <p:nvSpPr>
            <p:cNvPr id="25" name="五角星 24"/>
            <p:cNvSpPr/>
            <p:nvPr>
              <p:custDataLst>
                <p:tags r:id="rId5"/>
              </p:custDataLst>
            </p:nvPr>
          </p:nvSpPr>
          <p:spPr>
            <a:xfrm>
              <a:off x="1038224" y="3224213"/>
              <a:ext cx="771525" cy="771525"/>
            </a:xfrm>
            <a:prstGeom prst="star5">
              <a:avLst/>
            </a:prstGeom>
            <a:solidFill>
              <a:srgbClr val="FFFFFF"/>
            </a:solidFill>
            <a:ln>
              <a:noFill/>
            </a:ln>
          </p:spPr>
          <p:style>
            <a:lnRef idx="2">
              <a:srgbClr val="83B40D">
                <a:shade val="50000"/>
              </a:srgbClr>
            </a:lnRef>
            <a:fillRef idx="1">
              <a:srgbClr val="83B40D"/>
            </a:fillRef>
            <a:effectRef idx="0">
              <a:srgbClr val="83B40D"/>
            </a:effectRef>
            <a:fontRef idx="minor">
              <a:srgbClr val="FFFFFF"/>
            </a:fontRef>
          </p:style>
          <p:txBody>
            <a:bodyPr rtlCol="0" anchor="ctr">
              <a:normAutofit fontScale="87500" lnSpcReduction="20000"/>
            </a:bodyPr>
            <a:lstStyle/>
            <a:p>
              <a:pPr algn="ctr"/>
              <a:r>
                <a:rPr lang="en-US" altLang="zh-CN" dirty="0" smtClean="0">
                  <a:solidFill>
                    <a:srgbClr val="83B40D"/>
                  </a:solidFill>
                </a:rPr>
                <a:t>C</a:t>
              </a:r>
              <a:endParaRPr lang="zh-CN" altLang="en-US" dirty="0">
                <a:solidFill>
                  <a:srgbClr val="83B40D"/>
                </a:solidFill>
              </a:endParaRPr>
            </a:p>
          </p:txBody>
        </p:sp>
        <p:cxnSp>
          <p:nvCxnSpPr>
            <p:cNvPr id="26" name="直接连接符 25"/>
            <p:cNvCxnSpPr/>
            <p:nvPr>
              <p:custDataLst>
                <p:tags r:id="rId6"/>
              </p:custDataLst>
            </p:nvPr>
          </p:nvCxnSpPr>
          <p:spPr>
            <a:xfrm>
              <a:off x="2076450" y="2914650"/>
              <a:ext cx="0" cy="1466850"/>
            </a:xfrm>
            <a:prstGeom prst="line">
              <a:avLst/>
            </a:prstGeom>
          </p:spPr>
          <p:style>
            <a:lnRef idx="1">
              <a:srgbClr val="83B40D"/>
            </a:lnRef>
            <a:fillRef idx="0">
              <a:srgbClr val="83B40D"/>
            </a:fillRef>
            <a:effectRef idx="0">
              <a:srgbClr val="83B40D"/>
            </a:effectRef>
            <a:fontRef idx="minor">
              <a:srgbClr val="5F5F5F"/>
            </a:fontRef>
          </p:style>
        </p:cxnSp>
        <p:sp>
          <p:nvSpPr>
            <p:cNvPr id="27" name="文本框 26"/>
            <p:cNvSpPr txBox="1"/>
            <p:nvPr>
              <p:custDataLst>
                <p:tags r:id="rId7"/>
              </p:custDataLst>
            </p:nvPr>
          </p:nvSpPr>
          <p:spPr>
            <a:xfrm>
              <a:off x="2184399" y="3004185"/>
              <a:ext cx="1887855" cy="1483360"/>
            </a:xfrm>
            <a:prstGeom prst="rect">
              <a:avLst/>
            </a:prstGeom>
            <a:noFill/>
          </p:spPr>
          <p:txBody>
            <a:bodyPr wrap="square" rtlCol="0" anchor="ctr">
              <a:normAutofit fontScale="87500" lnSpcReduction="10000"/>
            </a:bodyPr>
            <a:lstStyle/>
            <a:p>
              <a:pPr>
                <a:lnSpc>
                  <a:spcPct val="150000"/>
                </a:lnSpc>
              </a:pPr>
              <a:r>
                <a:rPr lang="zh-CN" altLang="en-US" dirty="0">
                  <a:latin typeface="+mn-ea"/>
                  <a:ea typeface="+mn-ea"/>
                </a:rPr>
                <a:t>提高性能：让客户端本地访问就近的节点，提高用户访问速度</a:t>
              </a:r>
            </a:p>
          </p:txBody>
        </p:sp>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13" name="文本框 12"/>
          <p:cNvSpPr txBox="1"/>
          <p:nvPr/>
        </p:nvSpPr>
        <p:spPr>
          <a:xfrm>
            <a:off x="1233805" y="1371600"/>
            <a:ext cx="267589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分布式与数据复制</a:t>
            </a:r>
          </a:p>
        </p:txBody>
      </p:sp>
      <p:sp>
        <p:nvSpPr>
          <p:cNvPr id="4" name="文本框 3"/>
          <p:cNvSpPr txBox="1"/>
          <p:nvPr/>
        </p:nvSpPr>
        <p:spPr>
          <a:xfrm>
            <a:off x="1233805" y="1930400"/>
            <a:ext cx="7066280" cy="506730"/>
          </a:xfrm>
          <a:prstGeom prst="rect">
            <a:avLst/>
          </a:prstGeom>
          <a:noFill/>
          <a:ln>
            <a:solidFill>
              <a:srgbClr val="F15D98"/>
            </a:solidFill>
          </a:ln>
        </p:spPr>
        <p:txBody>
          <a:bodyPr wrap="square" rtlCol="0" anchor="t">
            <a:spAutoFit/>
          </a:bodyPr>
          <a:lstStyle/>
          <a:p>
            <a:pPr>
              <a:lnSpc>
                <a:spcPct val="150000"/>
              </a:lnSpc>
            </a:pPr>
            <a:r>
              <a:rPr lang="en-US" altLang="zh-CN">
                <a:latin typeface="+mn-ea"/>
                <a:ea typeface="+mn-ea"/>
                <a:cs typeface="+mn-ea"/>
              </a:rPr>
              <a:t>   </a:t>
            </a:r>
            <a:r>
              <a:rPr>
                <a:latin typeface="+mn-ea"/>
                <a:ea typeface="+mn-ea"/>
                <a:cs typeface="+mn-ea"/>
              </a:rPr>
              <a:t>从客户端读写访问的透明度来看，数据复制集群系统分下面两种</a:t>
            </a:r>
            <a:r>
              <a:rPr lang="zh-CN">
                <a:latin typeface="+mn-ea"/>
                <a:ea typeface="+mn-ea"/>
                <a:cs typeface="+mn-ea"/>
              </a:rPr>
              <a:t>：</a:t>
            </a:r>
          </a:p>
        </p:txBody>
      </p:sp>
      <p:sp>
        <p:nvSpPr>
          <p:cNvPr id="34" name="菱形 33"/>
          <p:cNvSpPr/>
          <p:nvPr>
            <p:custDataLst>
              <p:tags r:id="rId1"/>
            </p:custDataLst>
          </p:nvPr>
        </p:nvSpPr>
        <p:spPr>
          <a:xfrm>
            <a:off x="1267460" y="2628265"/>
            <a:ext cx="1831975" cy="1831975"/>
          </a:xfrm>
          <a:prstGeom prst="diamond">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5" name="菱形 34"/>
          <p:cNvSpPr/>
          <p:nvPr>
            <p:custDataLst>
              <p:tags r:id="rId2"/>
            </p:custDataLst>
          </p:nvPr>
        </p:nvSpPr>
        <p:spPr>
          <a:xfrm>
            <a:off x="1514475" y="2875280"/>
            <a:ext cx="1337945" cy="133794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sym typeface="Arial" panose="020B0604020202020204" pitchFamily="34" charset="0"/>
              </a:rPr>
              <a:t>写主</a:t>
            </a:r>
          </a:p>
        </p:txBody>
      </p:sp>
      <p:sp>
        <p:nvSpPr>
          <p:cNvPr id="36" name="文本框 35"/>
          <p:cNvSpPr txBox="1"/>
          <p:nvPr>
            <p:custDataLst>
              <p:tags r:id="rId3"/>
            </p:custDataLst>
          </p:nvPr>
        </p:nvSpPr>
        <p:spPr>
          <a:xfrm>
            <a:off x="758825" y="4589145"/>
            <a:ext cx="2849880" cy="1542415"/>
          </a:xfrm>
          <a:prstGeom prst="rect">
            <a:avLst/>
          </a:prstGeom>
          <a:noFill/>
        </p:spPr>
        <p:txBody>
          <a:bodyPr wrap="square" rtlCol="0">
            <a:normAutofit fontScale="90000" lnSpcReduction="20000"/>
          </a:bodyPr>
          <a:lstStyle/>
          <a:p>
            <a:pPr algn="l">
              <a:lnSpc>
                <a:spcPct val="130000"/>
              </a:lnSpc>
            </a:pPr>
            <a:r>
              <a:rPr lang="en-US" altLang="fr-FR" smtClean="0">
                <a:solidFill>
                  <a:schemeClr val="accent1"/>
                </a:solidFill>
                <a:sym typeface="Arial" panose="020B0604020202020204" pitchFamily="34" charset="0"/>
              </a:rPr>
              <a:t>   </a:t>
            </a:r>
            <a:r>
              <a:rPr lang="en-US" altLang="fr-FR" smtClean="0">
                <a:solidFill>
                  <a:schemeClr val="accent1"/>
                </a:solidFill>
                <a:latin typeface="+mn-ea"/>
                <a:ea typeface="+mn-ea"/>
                <a:cs typeface="+mn-ea"/>
                <a:sym typeface="Arial" panose="020B0604020202020204" pitchFamily="34" charset="0"/>
              </a:rPr>
              <a:t>  </a:t>
            </a:r>
            <a:r>
              <a:rPr lang="fr-FR" altLang="zh-CN" smtClean="0">
                <a:solidFill>
                  <a:schemeClr val="accent1"/>
                </a:solidFill>
                <a:latin typeface="+mn-ea"/>
                <a:ea typeface="+mn-ea"/>
                <a:cs typeface="+mn-ea"/>
                <a:sym typeface="Arial" panose="020B0604020202020204" pitchFamily="34" charset="0"/>
              </a:rPr>
              <a:t>对数据的修改提交给指定的节点。读无此限制，可以读取任何一个节点。这种情况下客户端需要对读与写进行区别，俗称读写分离</a:t>
            </a:r>
            <a:r>
              <a:rPr lang="zh-CN" altLang="fr-FR" smtClean="0">
                <a:solidFill>
                  <a:schemeClr val="accent1"/>
                </a:solidFill>
                <a:latin typeface="+mn-ea"/>
                <a:ea typeface="+mn-ea"/>
                <a:cs typeface="+mn-ea"/>
                <a:sym typeface="Arial" panose="020B0604020202020204" pitchFamily="34" charset="0"/>
              </a:rPr>
              <a:t>。</a:t>
            </a:r>
          </a:p>
        </p:txBody>
      </p:sp>
      <p:sp>
        <p:nvSpPr>
          <p:cNvPr id="37" name="菱形 36"/>
          <p:cNvSpPr/>
          <p:nvPr>
            <p:custDataLst>
              <p:tags r:id="rId4"/>
            </p:custDataLst>
          </p:nvPr>
        </p:nvSpPr>
        <p:spPr>
          <a:xfrm>
            <a:off x="4920615" y="2628900"/>
            <a:ext cx="1831975" cy="1831975"/>
          </a:xfrm>
          <a:prstGeom prst="diamond">
            <a:avLst/>
          </a:prstGeom>
          <a:solidFill>
            <a:schemeClr val="accent2">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8" name="菱形 37"/>
          <p:cNvSpPr/>
          <p:nvPr>
            <p:custDataLst>
              <p:tags r:id="rId5"/>
            </p:custDataLst>
          </p:nvPr>
        </p:nvSpPr>
        <p:spPr>
          <a:xfrm>
            <a:off x="5168265" y="2875915"/>
            <a:ext cx="1337945" cy="133794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0000" lnSpcReduction="20000"/>
          </a:bodyPr>
          <a:lstStyle/>
          <a:p>
            <a:pPr algn="ctr"/>
            <a:r>
              <a:rPr lang="zh-CN" altLang="en-US" sz="3600" b="1" dirty="0">
                <a:solidFill>
                  <a:schemeClr val="bg1"/>
                </a:solidFill>
                <a:sym typeface="Arial" panose="020B0604020202020204" pitchFamily="34" charset="0"/>
              </a:rPr>
              <a:t>写任意</a:t>
            </a:r>
          </a:p>
        </p:txBody>
      </p:sp>
      <p:sp>
        <p:nvSpPr>
          <p:cNvPr id="39" name="文本框 38"/>
          <p:cNvSpPr txBox="1"/>
          <p:nvPr>
            <p:custDataLst>
              <p:tags r:id="rId6"/>
            </p:custDataLst>
          </p:nvPr>
        </p:nvSpPr>
        <p:spPr>
          <a:xfrm>
            <a:off x="4411980" y="4594225"/>
            <a:ext cx="2849880" cy="1542415"/>
          </a:xfrm>
          <a:prstGeom prst="rect">
            <a:avLst/>
          </a:prstGeom>
          <a:noFill/>
        </p:spPr>
        <p:txBody>
          <a:bodyPr wrap="square" rtlCol="0">
            <a:normAutofit/>
          </a:bodyPr>
          <a:lstStyle/>
          <a:p>
            <a:pPr algn="l">
              <a:lnSpc>
                <a:spcPct val="130000"/>
              </a:lnSpc>
            </a:pPr>
            <a:r>
              <a:rPr lang="en-US" altLang="fr-FR" smtClean="0">
                <a:solidFill>
                  <a:schemeClr val="accent2"/>
                </a:solidFill>
                <a:sym typeface="Arial" panose="020B0604020202020204" pitchFamily="34" charset="0"/>
              </a:rPr>
              <a:t>     </a:t>
            </a:r>
            <a:r>
              <a:rPr lang="fr-FR" altLang="zh-CN" smtClean="0">
                <a:solidFill>
                  <a:schemeClr val="accent2"/>
                </a:solidFill>
                <a:latin typeface="+mn-ea"/>
                <a:ea typeface="+mn-ea"/>
                <a:sym typeface="Arial" panose="020B0604020202020204" pitchFamily="34" charset="0"/>
              </a:rPr>
              <a:t>对数据的修改可提交给任意的节点，跟读一样。这种情况下，客户端对集群节点的角色与变化透明</a:t>
            </a:r>
            <a:r>
              <a:rPr lang="zh-CN" altLang="fr-FR" smtClean="0">
                <a:solidFill>
                  <a:schemeClr val="accent2"/>
                </a:solidFill>
                <a:latin typeface="+mn-ea"/>
                <a:ea typeface="+mn-ea"/>
                <a:sym typeface="Arial" panose="020B0604020202020204" pitchFamily="34" charset="0"/>
              </a:rPr>
              <a:t>。</a:t>
            </a:r>
          </a:p>
        </p:txBody>
      </p:sp>
      <p:sp>
        <p:nvSpPr>
          <p:cNvPr id="43" name="文本框 42"/>
          <p:cNvSpPr txBox="1"/>
          <p:nvPr/>
        </p:nvSpPr>
        <p:spPr>
          <a:xfrm>
            <a:off x="8133080" y="2875915"/>
            <a:ext cx="3804920" cy="2999740"/>
          </a:xfrm>
          <a:prstGeom prst="rect">
            <a:avLst/>
          </a:prstGeom>
          <a:noFill/>
          <a:ln w="38100">
            <a:solidFill>
              <a:srgbClr val="00B0F0"/>
            </a:solidFill>
          </a:ln>
        </p:spPr>
        <p:txBody>
          <a:bodyPr wrap="square" rtlCol="0" anchor="t">
            <a:spAutoFit/>
          </a:bodyPr>
          <a:lstStyle/>
          <a:p>
            <a:pPr>
              <a:lnSpc>
                <a:spcPct val="150000"/>
              </a:lnSpc>
            </a:pPr>
            <a:r>
              <a:rPr lang="zh-CN" altLang="en-US">
                <a:latin typeface="+mn-ea"/>
                <a:ea typeface="+mn-ea"/>
                <a:cs typeface="+mn-ea"/>
              </a:rPr>
              <a:t>对zookeeper来说，它采用的方式是写任意。通过增加机器，它的读吞吐能力和响应能力扩展性非常好，而写，随着机器的增多吞吐能力肯定下降，而响应能力则取决于具体实现方式，是延迟复制保持最终一致性，还是立即复制快速响应。</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矩形 162"/>
          <p:cNvSpPr/>
          <p:nvPr/>
        </p:nvSpPr>
        <p:spPr>
          <a:xfrm>
            <a:off x="0"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18434"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18435" name="文本框 13"/>
          <p:cNvSpPr/>
          <p:nvPr/>
        </p:nvSpPr>
        <p:spPr>
          <a:xfrm>
            <a:off x="5246688" y="3768725"/>
            <a:ext cx="1655762" cy="457200"/>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第二章</a:t>
            </a:r>
            <a:endParaRPr lang="zh-CN" altLang="zh-CN" sz="2400" b="1" dirty="0">
              <a:solidFill>
                <a:schemeClr val="bg1"/>
              </a:solidFill>
              <a:latin typeface="方正兰亭粗黑_GBK" charset="-122"/>
              <a:ea typeface="微软雅黑" panose="020B0503020204020204" pitchFamily="34" charset="-122"/>
            </a:endParaRPr>
          </a:p>
        </p:txBody>
      </p:sp>
      <p:sp>
        <p:nvSpPr>
          <p:cNvPr id="18436" name="文本框 23"/>
          <p:cNvSpPr/>
          <p:nvPr/>
        </p:nvSpPr>
        <p:spPr>
          <a:xfrm>
            <a:off x="4415790" y="5368925"/>
            <a:ext cx="3730625" cy="607695"/>
          </a:xfrm>
          <a:prstGeom prst="rect">
            <a:avLst/>
          </a:prstGeom>
          <a:noFill/>
          <a:ln w="9525">
            <a:noFill/>
          </a:ln>
        </p:spPr>
        <p:txBody>
          <a:bodyPr wrap="none" anchor="t">
            <a:spAutoFit/>
          </a:bodyPr>
          <a:lstStyle/>
          <a:p>
            <a:pPr>
              <a:lnSpc>
                <a:spcPct val="120000"/>
              </a:lnSpc>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Zookeeper </a:t>
            </a: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sp>
        <p:nvSpPr>
          <p:cNvPr id="18440" name="Freeform 5"/>
          <p:cNvSpPr/>
          <p:nvPr/>
        </p:nvSpPr>
        <p:spPr>
          <a:xfrm>
            <a:off x="6096000" y="170497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18441"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18442"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18443"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18444"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18445"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18446"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18447"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18448"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2EA7E0"/>
          </a:solidFill>
          <a:ln w="0">
            <a:noFill/>
          </a:ln>
        </p:spPr>
        <p:txBody>
          <a:bodyPr/>
          <a:lstStyle/>
          <a:p>
            <a:endParaRPr lang="zh-CN" altLang="en-US"/>
          </a:p>
        </p:txBody>
      </p:sp>
      <p:sp>
        <p:nvSpPr>
          <p:cNvPr id="18449"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18450" name="Freeform 27"/>
          <p:cNvSpPr/>
          <p:nvPr/>
        </p:nvSpPr>
        <p:spPr>
          <a:xfrm>
            <a:off x="5233988" y="1704975"/>
            <a:ext cx="862012"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D8D8D8"/>
          </a:solidFill>
          <a:ln w="0">
            <a:noFill/>
          </a:ln>
        </p:spPr>
        <p:txBody>
          <a:bodyPr/>
          <a:lstStyle/>
          <a:p>
            <a:endParaRPr lang="zh-CN" altLang="en-US"/>
          </a:p>
        </p:txBody>
      </p:sp>
      <p:sp>
        <p:nvSpPr>
          <p:cNvPr id="18451"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grpSp>
        <p:nvGrpSpPr>
          <p:cNvPr id="7" name="组合 6"/>
          <p:cNvGrpSpPr/>
          <p:nvPr>
            <p:custDataLst>
              <p:tags r:id="rId1"/>
            </p:custDataLst>
          </p:nvPr>
        </p:nvGrpSpPr>
        <p:grpSpPr>
          <a:xfrm>
            <a:off x="2252663" y="3009900"/>
            <a:ext cx="2381250" cy="2381250"/>
            <a:chOff x="1228725" y="3267075"/>
            <a:chExt cx="2381250" cy="2381250"/>
          </a:xfrm>
        </p:grpSpPr>
        <p:sp>
          <p:nvSpPr>
            <p:cNvPr id="2" name="同心圆 1"/>
            <p:cNvSpPr/>
            <p:nvPr>
              <p:custDataLst>
                <p:tags r:id="rId10"/>
              </p:custDataLst>
            </p:nvPr>
          </p:nvSpPr>
          <p:spPr>
            <a:xfrm>
              <a:off x="1228725" y="3267075"/>
              <a:ext cx="2381250" cy="2381250"/>
            </a:xfrm>
            <a:prstGeom prst="donut">
              <a:avLst>
                <a:gd name="adj" fmla="val 1323"/>
              </a:avLst>
            </a:prstGeom>
            <a:solidFill>
              <a:srgbClr val="66D9AA"/>
            </a:solidFill>
            <a:ln>
              <a:noFill/>
            </a:ln>
          </p:spPr>
          <p:style>
            <a:lnRef idx="2">
              <a:srgbClr val="2CBEBB">
                <a:shade val="50000"/>
              </a:srgbClr>
            </a:lnRef>
            <a:fillRef idx="1">
              <a:srgbClr val="2CBEBB"/>
            </a:fillRef>
            <a:effectRef idx="0">
              <a:srgbClr val="2CBEBB"/>
            </a:effectRef>
            <a:fontRef idx="minor">
              <a:srgbClr val="FFFFFF"/>
            </a:fontRef>
          </p:style>
          <p:txBody>
            <a:bodyPr tIns="0" bIns="0" rtlCol="0" anchor="t">
              <a:normAutofit/>
            </a:bodyPr>
            <a:lstStyle/>
            <a:p>
              <a:pPr algn="ctr"/>
              <a:endParaRPr lang="zh-CN" altLang="en-US" sz="2400" dirty="0">
                <a:solidFill>
                  <a:srgbClr val="2CBEBB"/>
                </a:solidFill>
                <a:sym typeface="Arial" panose="020B0604020202020204" pitchFamily="34" charset="0"/>
              </a:endParaRPr>
            </a:p>
          </p:txBody>
        </p:sp>
        <p:sp>
          <p:nvSpPr>
            <p:cNvPr id="5" name="任意多边形 4"/>
            <p:cNvSpPr/>
            <p:nvPr>
              <p:custDataLst>
                <p:tags r:id="rId11"/>
              </p:custDataLst>
            </p:nvPr>
          </p:nvSpPr>
          <p:spPr>
            <a:xfrm>
              <a:off x="1347787" y="3867150"/>
              <a:ext cx="2143126" cy="1662114"/>
            </a:xfrm>
            <a:custGeom>
              <a:avLst/>
              <a:gdLst>
                <a:gd name="connsiteX0" fmla="*/ 177800 w 2143126"/>
                <a:gd name="connsiteY0" fmla="*/ 0 h 1662114"/>
                <a:gd name="connsiteX1" fmla="*/ 1965327 w 2143126"/>
                <a:gd name="connsiteY1" fmla="*/ 0 h 1662114"/>
                <a:gd name="connsiteX2" fmla="*/ 2013794 w 2143126"/>
                <a:gd name="connsiteY2" fmla="*/ 79781 h 1662114"/>
                <a:gd name="connsiteX3" fmla="*/ 2143126 w 2143126"/>
                <a:gd name="connsiteY3" fmla="*/ 590551 h 1662114"/>
                <a:gd name="connsiteX4" fmla="*/ 1071563 w 2143126"/>
                <a:gd name="connsiteY4" fmla="*/ 1662114 h 1662114"/>
                <a:gd name="connsiteX5" fmla="*/ 0 w 2143126"/>
                <a:gd name="connsiteY5" fmla="*/ 590551 h 1662114"/>
                <a:gd name="connsiteX6" fmla="*/ 129332 w 2143126"/>
                <a:gd name="connsiteY6" fmla="*/ 79781 h 166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6" h="1662114">
                  <a:moveTo>
                    <a:pt x="177800" y="0"/>
                  </a:moveTo>
                  <a:lnTo>
                    <a:pt x="1965327" y="0"/>
                  </a:lnTo>
                  <a:lnTo>
                    <a:pt x="2013794" y="79781"/>
                  </a:lnTo>
                  <a:cubicBezTo>
                    <a:pt x="2096275" y="231614"/>
                    <a:pt x="2143126" y="405611"/>
                    <a:pt x="2143126" y="590551"/>
                  </a:cubicBezTo>
                  <a:cubicBezTo>
                    <a:pt x="2143126" y="1182359"/>
                    <a:pt x="1663371" y="1662114"/>
                    <a:pt x="1071563" y="1662114"/>
                  </a:cubicBezTo>
                  <a:cubicBezTo>
                    <a:pt x="479755" y="1662114"/>
                    <a:pt x="0" y="1182359"/>
                    <a:pt x="0" y="590551"/>
                  </a:cubicBezTo>
                  <a:cubicBezTo>
                    <a:pt x="0" y="405611"/>
                    <a:pt x="46851" y="231614"/>
                    <a:pt x="129332" y="79781"/>
                  </a:cubicBezTo>
                  <a:close/>
                </a:path>
              </a:pathLst>
            </a:custGeom>
            <a:ln>
              <a:no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lstStyle/>
            <a:p>
              <a:pPr algn="ctr"/>
              <a:r>
                <a:rPr lang="en-US" altLang="zh-CN" sz="2000" b="1" smtClean="0">
                  <a:solidFill>
                    <a:srgbClr val="FFFFFF"/>
                  </a:solidFill>
                  <a:sym typeface="Arial" panose="020B0604020202020204" pitchFamily="34" charset="0"/>
                </a:rPr>
                <a:t>ZNodes</a:t>
              </a:r>
            </a:p>
          </p:txBody>
        </p:sp>
        <p:sp>
          <p:nvSpPr>
            <p:cNvPr id="6" name="文本框 5"/>
            <p:cNvSpPr txBox="1"/>
            <p:nvPr>
              <p:custDataLst>
                <p:tags r:id="rId12"/>
              </p:custDataLst>
            </p:nvPr>
          </p:nvSpPr>
          <p:spPr>
            <a:xfrm>
              <a:off x="2181225" y="3343931"/>
              <a:ext cx="476250" cy="584775"/>
            </a:xfrm>
            <a:prstGeom prst="rect">
              <a:avLst/>
            </a:prstGeom>
            <a:noFill/>
          </p:spPr>
          <p:txBody>
            <a:bodyPr wrap="square" rtlCol="0" anchor="ctr">
              <a:normAutofit/>
            </a:bodyPr>
            <a:lstStyle/>
            <a:p>
              <a:pPr algn="ctr"/>
              <a:r>
                <a:rPr lang="en-US" altLang="zh-CN" sz="3200" dirty="0">
                  <a:solidFill>
                    <a:srgbClr val="2CBEBB"/>
                  </a:solidFill>
                  <a:sym typeface="Arial" panose="020B0604020202020204" pitchFamily="34" charset="0"/>
                </a:rPr>
                <a:t>A</a:t>
              </a:r>
              <a:endParaRPr lang="zh-CN" altLang="en-US" sz="3200" dirty="0">
                <a:solidFill>
                  <a:srgbClr val="2CBEBB"/>
                </a:solidFill>
                <a:sym typeface="Arial" panose="020B0604020202020204" pitchFamily="34" charset="0"/>
              </a:endParaRPr>
            </a:p>
          </p:txBody>
        </p:sp>
      </p:grpSp>
      <p:grpSp>
        <p:nvGrpSpPr>
          <p:cNvPr id="8" name="组合 7"/>
          <p:cNvGrpSpPr/>
          <p:nvPr>
            <p:custDataLst>
              <p:tags r:id="rId2"/>
            </p:custDataLst>
          </p:nvPr>
        </p:nvGrpSpPr>
        <p:grpSpPr>
          <a:xfrm>
            <a:off x="4905375" y="3009900"/>
            <a:ext cx="2381250" cy="2381250"/>
            <a:chOff x="1228725" y="3267075"/>
            <a:chExt cx="2381250" cy="2381250"/>
          </a:xfrm>
        </p:grpSpPr>
        <p:sp>
          <p:nvSpPr>
            <p:cNvPr id="9" name="同心圆 8"/>
            <p:cNvSpPr/>
            <p:nvPr>
              <p:custDataLst>
                <p:tags r:id="rId7"/>
              </p:custDataLst>
            </p:nvPr>
          </p:nvSpPr>
          <p:spPr>
            <a:xfrm>
              <a:off x="1228725" y="3267075"/>
              <a:ext cx="2381250" cy="2381250"/>
            </a:xfrm>
            <a:prstGeom prst="donut">
              <a:avLst>
                <a:gd name="adj" fmla="val 1323"/>
              </a:avLst>
            </a:prstGeom>
            <a:solidFill>
              <a:srgbClr val="66D9AA"/>
            </a:solidFill>
            <a:ln>
              <a:noFill/>
            </a:ln>
          </p:spPr>
          <p:style>
            <a:lnRef idx="2">
              <a:srgbClr val="2CBEBB">
                <a:shade val="50000"/>
              </a:srgbClr>
            </a:lnRef>
            <a:fillRef idx="1">
              <a:srgbClr val="2CBEBB"/>
            </a:fillRef>
            <a:effectRef idx="0">
              <a:srgbClr val="2CBEBB"/>
            </a:effectRef>
            <a:fontRef idx="minor">
              <a:srgbClr val="FFFFFF"/>
            </a:fontRef>
          </p:style>
          <p:txBody>
            <a:bodyPr tIns="0" bIns="0" rtlCol="0" anchor="t">
              <a:normAutofit/>
            </a:bodyPr>
            <a:lstStyle/>
            <a:p>
              <a:pPr algn="ctr"/>
              <a:endParaRPr lang="zh-CN" altLang="en-US" sz="2400" dirty="0">
                <a:solidFill>
                  <a:srgbClr val="2CBEBB"/>
                </a:solidFill>
                <a:sym typeface="Arial" panose="020B0604020202020204" pitchFamily="34" charset="0"/>
              </a:endParaRPr>
            </a:p>
          </p:txBody>
        </p:sp>
        <p:sp>
          <p:nvSpPr>
            <p:cNvPr id="10" name="任意多边形 9"/>
            <p:cNvSpPr/>
            <p:nvPr>
              <p:custDataLst>
                <p:tags r:id="rId8"/>
              </p:custDataLst>
            </p:nvPr>
          </p:nvSpPr>
          <p:spPr>
            <a:xfrm>
              <a:off x="1347787" y="3867150"/>
              <a:ext cx="2143126" cy="1662114"/>
            </a:xfrm>
            <a:custGeom>
              <a:avLst/>
              <a:gdLst>
                <a:gd name="connsiteX0" fmla="*/ 177800 w 2143126"/>
                <a:gd name="connsiteY0" fmla="*/ 0 h 1662114"/>
                <a:gd name="connsiteX1" fmla="*/ 1965327 w 2143126"/>
                <a:gd name="connsiteY1" fmla="*/ 0 h 1662114"/>
                <a:gd name="connsiteX2" fmla="*/ 2013794 w 2143126"/>
                <a:gd name="connsiteY2" fmla="*/ 79781 h 1662114"/>
                <a:gd name="connsiteX3" fmla="*/ 2143126 w 2143126"/>
                <a:gd name="connsiteY3" fmla="*/ 590551 h 1662114"/>
                <a:gd name="connsiteX4" fmla="*/ 1071563 w 2143126"/>
                <a:gd name="connsiteY4" fmla="*/ 1662114 h 1662114"/>
                <a:gd name="connsiteX5" fmla="*/ 0 w 2143126"/>
                <a:gd name="connsiteY5" fmla="*/ 590551 h 1662114"/>
                <a:gd name="connsiteX6" fmla="*/ 129332 w 2143126"/>
                <a:gd name="connsiteY6" fmla="*/ 79781 h 166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6" h="1662114">
                  <a:moveTo>
                    <a:pt x="177800" y="0"/>
                  </a:moveTo>
                  <a:lnTo>
                    <a:pt x="1965327" y="0"/>
                  </a:lnTo>
                  <a:lnTo>
                    <a:pt x="2013794" y="79781"/>
                  </a:lnTo>
                  <a:cubicBezTo>
                    <a:pt x="2096275" y="231614"/>
                    <a:pt x="2143126" y="405611"/>
                    <a:pt x="2143126" y="590551"/>
                  </a:cubicBezTo>
                  <a:cubicBezTo>
                    <a:pt x="2143126" y="1182359"/>
                    <a:pt x="1663371" y="1662114"/>
                    <a:pt x="1071563" y="1662114"/>
                  </a:cubicBezTo>
                  <a:cubicBezTo>
                    <a:pt x="479755" y="1662114"/>
                    <a:pt x="0" y="1182359"/>
                    <a:pt x="0" y="590551"/>
                  </a:cubicBezTo>
                  <a:cubicBezTo>
                    <a:pt x="0" y="405611"/>
                    <a:pt x="46851" y="231614"/>
                    <a:pt x="129332" y="79781"/>
                  </a:cubicBezTo>
                  <a:close/>
                </a:path>
              </a:pathLst>
            </a:custGeom>
            <a:ln>
              <a:no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lstStyle/>
            <a:p>
              <a:pPr algn="ctr"/>
              <a:r>
                <a:rPr lang="en-US" altLang="zh-CN" b="1" smtClean="0">
                  <a:solidFill>
                    <a:srgbClr val="FFFFFF"/>
                  </a:solidFill>
                  <a:sym typeface="Arial" panose="020B0604020202020204" pitchFamily="34" charset="0"/>
                </a:rPr>
                <a:t>时间戳</a:t>
              </a:r>
            </a:p>
            <a:p>
              <a:pPr algn="ctr"/>
              <a:r>
                <a:rPr lang="zh-CN" altLang="en-US" b="1" smtClean="0">
                  <a:solidFill>
                    <a:srgbClr val="FFFFFF"/>
                  </a:solidFill>
                  <a:sym typeface="Arial" panose="020B0604020202020204" pitchFamily="34" charset="0"/>
                </a:rPr>
                <a:t>应用</a:t>
              </a:r>
            </a:p>
          </p:txBody>
        </p:sp>
        <p:sp>
          <p:nvSpPr>
            <p:cNvPr id="11" name="文本框 10"/>
            <p:cNvSpPr txBox="1"/>
            <p:nvPr>
              <p:custDataLst>
                <p:tags r:id="rId9"/>
              </p:custDataLst>
            </p:nvPr>
          </p:nvSpPr>
          <p:spPr>
            <a:xfrm>
              <a:off x="2181225" y="3343931"/>
              <a:ext cx="476250" cy="584775"/>
            </a:xfrm>
            <a:prstGeom prst="rect">
              <a:avLst/>
            </a:prstGeom>
            <a:noFill/>
          </p:spPr>
          <p:txBody>
            <a:bodyPr wrap="square" rtlCol="0" anchor="ctr">
              <a:normAutofit/>
            </a:bodyPr>
            <a:lstStyle/>
            <a:p>
              <a:pPr algn="ctr"/>
              <a:r>
                <a:rPr lang="en-US" altLang="zh-CN" sz="3200" dirty="0">
                  <a:solidFill>
                    <a:srgbClr val="2CBEBB"/>
                  </a:solidFill>
                  <a:sym typeface="Arial" panose="020B0604020202020204" pitchFamily="34" charset="0"/>
                </a:rPr>
                <a:t>B</a:t>
              </a:r>
              <a:endParaRPr lang="zh-CN" altLang="en-US" sz="3200" dirty="0">
                <a:solidFill>
                  <a:srgbClr val="2CBEBB"/>
                </a:solidFill>
                <a:sym typeface="Arial" panose="020B0604020202020204" pitchFamily="34" charset="0"/>
              </a:endParaRPr>
            </a:p>
          </p:txBody>
        </p:sp>
      </p:grpSp>
      <p:grpSp>
        <p:nvGrpSpPr>
          <p:cNvPr id="12" name="组合 11"/>
          <p:cNvGrpSpPr/>
          <p:nvPr>
            <p:custDataLst>
              <p:tags r:id="rId3"/>
            </p:custDataLst>
          </p:nvPr>
        </p:nvGrpSpPr>
        <p:grpSpPr>
          <a:xfrm>
            <a:off x="7558088" y="3009900"/>
            <a:ext cx="2381250" cy="2381250"/>
            <a:chOff x="1228725" y="3267075"/>
            <a:chExt cx="2381250" cy="2381250"/>
          </a:xfrm>
        </p:grpSpPr>
        <p:sp>
          <p:nvSpPr>
            <p:cNvPr id="14" name="同心圆 13"/>
            <p:cNvSpPr/>
            <p:nvPr>
              <p:custDataLst>
                <p:tags r:id="rId4"/>
              </p:custDataLst>
            </p:nvPr>
          </p:nvSpPr>
          <p:spPr>
            <a:xfrm>
              <a:off x="1228725" y="3267075"/>
              <a:ext cx="2381250" cy="2381250"/>
            </a:xfrm>
            <a:prstGeom prst="donut">
              <a:avLst>
                <a:gd name="adj" fmla="val 1323"/>
              </a:avLst>
            </a:prstGeom>
            <a:solidFill>
              <a:srgbClr val="66D9AA"/>
            </a:solidFill>
            <a:ln>
              <a:noFill/>
            </a:ln>
          </p:spPr>
          <p:style>
            <a:lnRef idx="2">
              <a:srgbClr val="2CBEBB">
                <a:shade val="50000"/>
              </a:srgbClr>
            </a:lnRef>
            <a:fillRef idx="1">
              <a:srgbClr val="2CBEBB"/>
            </a:fillRef>
            <a:effectRef idx="0">
              <a:srgbClr val="2CBEBB"/>
            </a:effectRef>
            <a:fontRef idx="minor">
              <a:srgbClr val="FFFFFF"/>
            </a:fontRef>
          </p:style>
          <p:txBody>
            <a:bodyPr tIns="0" bIns="0" rtlCol="0" anchor="t">
              <a:normAutofit/>
            </a:bodyPr>
            <a:lstStyle/>
            <a:p>
              <a:pPr algn="ctr"/>
              <a:endParaRPr lang="zh-CN" altLang="en-US" sz="2400" dirty="0">
                <a:solidFill>
                  <a:srgbClr val="2CBEBB"/>
                </a:solidFill>
                <a:sym typeface="Arial" panose="020B0604020202020204" pitchFamily="34" charset="0"/>
              </a:endParaRPr>
            </a:p>
          </p:txBody>
        </p:sp>
        <p:sp>
          <p:nvSpPr>
            <p:cNvPr id="15" name="任意多边形 14"/>
            <p:cNvSpPr/>
            <p:nvPr>
              <p:custDataLst>
                <p:tags r:id="rId5"/>
              </p:custDataLst>
            </p:nvPr>
          </p:nvSpPr>
          <p:spPr>
            <a:xfrm>
              <a:off x="1347787" y="3867150"/>
              <a:ext cx="2143126" cy="1662114"/>
            </a:xfrm>
            <a:custGeom>
              <a:avLst/>
              <a:gdLst>
                <a:gd name="connsiteX0" fmla="*/ 177800 w 2143126"/>
                <a:gd name="connsiteY0" fmla="*/ 0 h 1662114"/>
                <a:gd name="connsiteX1" fmla="*/ 1965327 w 2143126"/>
                <a:gd name="connsiteY1" fmla="*/ 0 h 1662114"/>
                <a:gd name="connsiteX2" fmla="*/ 2013794 w 2143126"/>
                <a:gd name="connsiteY2" fmla="*/ 79781 h 1662114"/>
                <a:gd name="connsiteX3" fmla="*/ 2143126 w 2143126"/>
                <a:gd name="connsiteY3" fmla="*/ 590551 h 1662114"/>
                <a:gd name="connsiteX4" fmla="*/ 1071563 w 2143126"/>
                <a:gd name="connsiteY4" fmla="*/ 1662114 h 1662114"/>
                <a:gd name="connsiteX5" fmla="*/ 0 w 2143126"/>
                <a:gd name="connsiteY5" fmla="*/ 590551 h 1662114"/>
                <a:gd name="connsiteX6" fmla="*/ 129332 w 2143126"/>
                <a:gd name="connsiteY6" fmla="*/ 79781 h 166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126" h="1662114">
                  <a:moveTo>
                    <a:pt x="177800" y="0"/>
                  </a:moveTo>
                  <a:lnTo>
                    <a:pt x="1965327" y="0"/>
                  </a:lnTo>
                  <a:lnTo>
                    <a:pt x="2013794" y="79781"/>
                  </a:lnTo>
                  <a:cubicBezTo>
                    <a:pt x="2096275" y="231614"/>
                    <a:pt x="2143126" y="405611"/>
                    <a:pt x="2143126" y="590551"/>
                  </a:cubicBezTo>
                  <a:cubicBezTo>
                    <a:pt x="2143126" y="1182359"/>
                    <a:pt x="1663371" y="1662114"/>
                    <a:pt x="1071563" y="1662114"/>
                  </a:cubicBezTo>
                  <a:cubicBezTo>
                    <a:pt x="479755" y="1662114"/>
                    <a:pt x="0" y="1182359"/>
                    <a:pt x="0" y="590551"/>
                  </a:cubicBezTo>
                  <a:cubicBezTo>
                    <a:pt x="0" y="405611"/>
                    <a:pt x="46851" y="231614"/>
                    <a:pt x="129332" y="79781"/>
                  </a:cubicBezTo>
                  <a:close/>
                </a:path>
              </a:pathLst>
            </a:custGeom>
            <a:ln>
              <a:no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lstStyle/>
            <a:p>
              <a:pPr algn="ctr"/>
              <a:r>
                <a:rPr lang="zh-CN" altLang="en-US" b="1" smtClean="0">
                  <a:solidFill>
                    <a:srgbClr val="FFFFFF"/>
                  </a:solidFill>
                  <a:sym typeface="Arial" panose="020B0604020202020204" pitchFamily="34" charset="0"/>
                </a:rPr>
                <a:t>统计结构</a:t>
              </a:r>
            </a:p>
          </p:txBody>
        </p:sp>
        <p:sp>
          <p:nvSpPr>
            <p:cNvPr id="16" name="文本框 15"/>
            <p:cNvSpPr txBox="1"/>
            <p:nvPr>
              <p:custDataLst>
                <p:tags r:id="rId6"/>
              </p:custDataLst>
            </p:nvPr>
          </p:nvSpPr>
          <p:spPr>
            <a:xfrm>
              <a:off x="2181225" y="3343931"/>
              <a:ext cx="476250" cy="584775"/>
            </a:xfrm>
            <a:prstGeom prst="rect">
              <a:avLst/>
            </a:prstGeom>
            <a:noFill/>
          </p:spPr>
          <p:txBody>
            <a:bodyPr wrap="square" rtlCol="0" anchor="ctr">
              <a:normAutofit/>
            </a:bodyPr>
            <a:lstStyle/>
            <a:p>
              <a:pPr algn="ctr"/>
              <a:r>
                <a:rPr lang="en-US" altLang="zh-CN" sz="3200" dirty="0">
                  <a:solidFill>
                    <a:srgbClr val="2CBEBB"/>
                  </a:solidFill>
                  <a:sym typeface="Arial" panose="020B0604020202020204" pitchFamily="34" charset="0"/>
                </a:rPr>
                <a:t>C</a:t>
              </a:r>
              <a:endParaRPr lang="zh-CN" altLang="en-US" sz="3200" dirty="0">
                <a:solidFill>
                  <a:srgbClr val="2CBEBB"/>
                </a:solidFill>
                <a:sym typeface="Arial" panose="020B0604020202020204" pitchFamily="34" charset="0"/>
              </a:endParaRPr>
            </a:p>
          </p:txBody>
        </p:sp>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2"/>
          <a:stretch>
            <a:fillRect/>
          </a:stretch>
        </p:blipFill>
        <p:spPr>
          <a:xfrm>
            <a:off x="7493000" y="2280285"/>
            <a:ext cx="4565650" cy="4436110"/>
          </a:xfrm>
          <a:prstGeom prst="rect">
            <a:avLst/>
          </a:prstGeom>
        </p:spPr>
      </p:pic>
      <p:sp>
        <p:nvSpPr>
          <p:cNvPr id="1945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sp>
        <p:nvSpPr>
          <p:cNvPr id="3" name="文本框 2"/>
          <p:cNvSpPr txBox="1"/>
          <p:nvPr/>
        </p:nvSpPr>
        <p:spPr>
          <a:xfrm>
            <a:off x="1917700" y="1443990"/>
            <a:ext cx="1389380" cy="368300"/>
          </a:xfrm>
          <a:prstGeom prst="rect">
            <a:avLst/>
          </a:prstGeom>
          <a:solidFill>
            <a:srgbClr val="00B0F0"/>
          </a:solidFill>
        </p:spPr>
        <p:txBody>
          <a:bodyPr wrap="square" rtlCol="0">
            <a:spAutoFit/>
          </a:bodyPr>
          <a:lstStyle/>
          <a:p>
            <a:pPr algn="ctr"/>
            <a:r>
              <a:rPr lang="en-US" altLang="zh-CN" b="1" smtClean="0">
                <a:solidFill>
                  <a:schemeClr val="bg1"/>
                </a:solidFill>
                <a:sym typeface="Arial" panose="020B0604020202020204" pitchFamily="34" charset="0"/>
              </a:rPr>
              <a:t>ZNodes</a:t>
            </a:r>
          </a:p>
        </p:txBody>
      </p:sp>
      <p:sp>
        <p:nvSpPr>
          <p:cNvPr id="100" name="文本框 99"/>
          <p:cNvSpPr txBox="1"/>
          <p:nvPr/>
        </p:nvSpPr>
        <p:spPr>
          <a:xfrm>
            <a:off x="1696720" y="2073910"/>
            <a:ext cx="5779770" cy="1660525"/>
          </a:xfrm>
          <a:prstGeom prst="rect">
            <a:avLst/>
          </a:prstGeom>
          <a:noFill/>
          <a:ln w="9525">
            <a:noFill/>
          </a:ln>
        </p:spPr>
        <p:txBody>
          <a:bodyPr wrap="square">
            <a:spAutoFit/>
          </a:bodyPr>
          <a:lstStyle/>
          <a:p>
            <a:pPr>
              <a:lnSpc>
                <a:spcPct val="150000"/>
              </a:lnSpc>
            </a:pPr>
            <a:r>
              <a:rPr lang="en-US" sz="1600">
                <a:solidFill>
                  <a:srgbClr val="000000"/>
                </a:solidFill>
                <a:latin typeface="+mn-ea"/>
                <a:ea typeface="+mn-ea"/>
                <a:cs typeface="+mn-ea"/>
              </a:rPr>
              <a:t>       </a:t>
            </a:r>
            <a:r>
              <a:rPr lang="en-US" sz="2000" b="1">
                <a:solidFill>
                  <a:srgbClr val="00B0F0"/>
                </a:solidFill>
                <a:latin typeface="+mn-ea"/>
                <a:ea typeface="+mn-ea"/>
                <a:cs typeface="+mn-ea"/>
              </a:rPr>
              <a:t> ZooKeeper</a:t>
            </a:r>
            <a:r>
              <a:rPr lang="zh-CN" sz="1600">
                <a:solidFill>
                  <a:srgbClr val="000000"/>
                </a:solidFill>
                <a:latin typeface="+mn-ea"/>
                <a:ea typeface="+mn-ea"/>
                <a:cs typeface="+mn-ea"/>
              </a:rPr>
              <a:t>有一个垂直名称空间，很像分布式文件系统。唯一的区别是命名空间中的每个节点都可以包含与之关联的数据以及子节点。这就像拥有一个允许文件也是目录的文件系统。路径命名有以下几种约束：</a:t>
            </a:r>
            <a:endParaRPr lang="zh-CN" altLang="en-US" sz="1600">
              <a:latin typeface="+mn-ea"/>
              <a:ea typeface="+mn-ea"/>
              <a:cs typeface="+mn-ea"/>
            </a:endParaRPr>
          </a:p>
        </p:txBody>
      </p:sp>
      <p:sp>
        <p:nvSpPr>
          <p:cNvPr id="84" name="文本框 83"/>
          <p:cNvSpPr txBox="1"/>
          <p:nvPr>
            <p:custDataLst>
              <p:tags r:id="rId1"/>
            </p:custDataLst>
          </p:nvPr>
        </p:nvSpPr>
        <p:spPr>
          <a:xfrm>
            <a:off x="2292385" y="3843655"/>
            <a:ext cx="3672170" cy="345187"/>
          </a:xfrm>
          <a:prstGeom prst="rect">
            <a:avLst/>
          </a:prstGeom>
          <a:noFill/>
        </p:spPr>
        <p:txBody>
          <a:bodyPr wrap="square" rtlCol="0">
            <a:noAutofit/>
          </a:bodyPr>
          <a:lstStyle>
            <a:defPPr>
              <a:defRPr lang="zh-CN"/>
            </a:defPPr>
            <a:lvl1pPr>
              <a:lnSpc>
                <a:spcPct val="120000"/>
              </a:lnSpc>
              <a:defRPr>
                <a:solidFill>
                  <a:schemeClr val="tx1">
                    <a:lumMod val="65000"/>
                    <a:lumOff val="35000"/>
                  </a:schemeClr>
                </a:solidFill>
              </a:defRPr>
            </a:lvl1pPr>
          </a:lstStyle>
          <a:p>
            <a:r>
              <a:rPr lang="da-DK" altLang="zh-CN" sz="1400" dirty="0">
                <a:solidFill>
                  <a:schemeClr val="tx1"/>
                </a:solidFill>
                <a:latin typeface="+mn-ea"/>
                <a:ea typeface="+mn-ea"/>
                <a:cs typeface="+mn-ea"/>
                <a:sym typeface="Arial" panose="020B0604020202020204" pitchFamily="34" charset="0"/>
              </a:rPr>
              <a:t>Zookeeper被当成关键字保留使用</a:t>
            </a:r>
            <a:r>
              <a:rPr lang="zh-CN" altLang="da-DK" sz="1400" dirty="0">
                <a:solidFill>
                  <a:schemeClr val="tx1"/>
                </a:solidFill>
                <a:latin typeface="+mn-ea"/>
                <a:ea typeface="+mn-ea"/>
                <a:cs typeface="+mn-ea"/>
                <a:sym typeface="Arial" panose="020B0604020202020204" pitchFamily="34" charset="0"/>
              </a:rPr>
              <a:t>。</a:t>
            </a:r>
          </a:p>
        </p:txBody>
      </p:sp>
      <p:sp>
        <p:nvSpPr>
          <p:cNvPr id="85" name="文本框 84"/>
          <p:cNvSpPr txBox="1"/>
          <p:nvPr>
            <p:custDataLst>
              <p:tags r:id="rId2"/>
            </p:custDataLst>
          </p:nvPr>
        </p:nvSpPr>
        <p:spPr>
          <a:xfrm>
            <a:off x="2275840" y="4264660"/>
            <a:ext cx="4142105" cy="538480"/>
          </a:xfrm>
          <a:prstGeom prst="rect">
            <a:avLst/>
          </a:prstGeom>
          <a:noFill/>
        </p:spPr>
        <p:txBody>
          <a:bodyPr wrap="square" rtlCol="0"/>
          <a:lstStyle>
            <a:defPPr>
              <a:defRPr lang="zh-CN"/>
            </a:defPPr>
            <a:lvl1pPr>
              <a:lnSpc>
                <a:spcPct val="120000"/>
              </a:lnSpc>
              <a:defRPr>
                <a:solidFill>
                  <a:schemeClr val="tx1">
                    <a:lumMod val="65000"/>
                    <a:lumOff val="35000"/>
                  </a:schemeClr>
                </a:solidFill>
              </a:defRPr>
            </a:lvl1pPr>
          </a:lstStyle>
          <a:p>
            <a:r>
              <a:rPr lang="da-DK" altLang="zh-CN" sz="1400" dirty="0" smtClean="0">
                <a:solidFill>
                  <a:schemeClr val="tx1"/>
                </a:solidFill>
                <a:latin typeface="+mn-ea"/>
                <a:ea typeface="+mn-ea"/>
                <a:cs typeface="+mn-ea"/>
                <a:sym typeface="Arial" panose="020B0604020202020204" pitchFamily="34" charset="0"/>
              </a:rPr>
              <a:t>“</a:t>
            </a:r>
            <a:r>
              <a:rPr lang="en-US" altLang="zh-CN" sz="1400" dirty="0">
                <a:solidFill>
                  <a:schemeClr val="tx1"/>
                </a:solidFill>
                <a:latin typeface="+mn-ea"/>
                <a:ea typeface="+mn-ea"/>
                <a:cs typeface="+mn-ea"/>
                <a:sym typeface="Arial" panose="020B0604020202020204" pitchFamily="34" charset="0"/>
              </a:rPr>
              <a:t>.</a:t>
            </a:r>
            <a:r>
              <a:rPr lang="da-DK" altLang="zh-CN" sz="1400" dirty="0" smtClean="0">
                <a:solidFill>
                  <a:schemeClr val="tx1"/>
                </a:solidFill>
                <a:latin typeface="+mn-ea"/>
                <a:ea typeface="+mn-ea"/>
                <a:cs typeface="+mn-ea"/>
                <a:sym typeface="Arial" panose="020B0604020202020204" pitchFamily="34" charset="0"/>
              </a:rPr>
              <a:t>”</a:t>
            </a:r>
            <a:r>
              <a:rPr lang="da-DK" altLang="zh-CN" sz="1400" dirty="0">
                <a:solidFill>
                  <a:schemeClr val="tx1"/>
                </a:solidFill>
                <a:latin typeface="+mn-ea"/>
                <a:ea typeface="+mn-ea"/>
                <a:cs typeface="+mn-ea"/>
                <a:sym typeface="Arial" panose="020B0604020202020204" pitchFamily="34" charset="0"/>
              </a:rPr>
              <a:t>能作为另一个名称的一部分，但是不能当做相对路径使用。“..”无意义</a:t>
            </a:r>
            <a:r>
              <a:rPr lang="zh-CN" altLang="da-DK" sz="1400" dirty="0">
                <a:solidFill>
                  <a:schemeClr val="tx1"/>
                </a:solidFill>
                <a:latin typeface="+mn-ea"/>
                <a:ea typeface="+mn-ea"/>
                <a:cs typeface="+mn-ea"/>
                <a:sym typeface="Arial" panose="020B0604020202020204" pitchFamily="34" charset="0"/>
              </a:rPr>
              <a:t>。</a:t>
            </a:r>
          </a:p>
        </p:txBody>
      </p:sp>
      <p:sp>
        <p:nvSpPr>
          <p:cNvPr id="86" name="文本框 85"/>
          <p:cNvSpPr txBox="1"/>
          <p:nvPr>
            <p:custDataLst>
              <p:tags r:id="rId3"/>
            </p:custDataLst>
          </p:nvPr>
        </p:nvSpPr>
        <p:spPr>
          <a:xfrm>
            <a:off x="2407285" y="4898390"/>
            <a:ext cx="3846830" cy="583565"/>
          </a:xfrm>
          <a:prstGeom prst="rect">
            <a:avLst/>
          </a:prstGeom>
          <a:noFill/>
        </p:spPr>
        <p:txBody>
          <a:bodyPr wrap="square" rtlCol="0"/>
          <a:lstStyle>
            <a:defPPr>
              <a:defRPr lang="zh-CN"/>
            </a:defPPr>
            <a:lvl1pPr>
              <a:lnSpc>
                <a:spcPct val="120000"/>
              </a:lnSpc>
              <a:defRPr>
                <a:solidFill>
                  <a:schemeClr val="tx1">
                    <a:lumMod val="65000"/>
                    <a:lumOff val="35000"/>
                  </a:schemeClr>
                </a:solidFill>
              </a:defRPr>
            </a:lvl1pPr>
          </a:lstStyle>
          <a:p>
            <a:r>
              <a:rPr lang="da-DK" altLang="zh-CN" sz="1600" dirty="0">
                <a:solidFill>
                  <a:schemeClr val="tx1"/>
                </a:solidFill>
                <a:latin typeface="+mn-ea"/>
                <a:ea typeface="+mn-ea"/>
                <a:cs typeface="+mn-ea"/>
                <a:sym typeface="Arial" panose="020B0604020202020204" pitchFamily="34" charset="0"/>
              </a:rPr>
              <a:t>路径名不能包含 \ud800 -uF8FFF, \</a:t>
            </a:r>
            <a:r>
              <a:rPr lang="da-DK" altLang="zh-CN" sz="1600" dirty="0" smtClean="0">
                <a:solidFill>
                  <a:schemeClr val="tx1"/>
                </a:solidFill>
                <a:latin typeface="+mn-ea"/>
                <a:ea typeface="+mn-ea"/>
                <a:cs typeface="+mn-ea"/>
                <a:sym typeface="Arial" panose="020B0604020202020204" pitchFamily="34" charset="0"/>
              </a:rPr>
              <a:t>uFFF0–uFFFF</a:t>
            </a:r>
            <a:r>
              <a:rPr lang="zh-CN" altLang="da-DK" sz="1600" dirty="0">
                <a:solidFill>
                  <a:schemeClr val="tx1"/>
                </a:solidFill>
                <a:latin typeface="+mn-ea"/>
                <a:ea typeface="+mn-ea"/>
                <a:cs typeface="+mn-ea"/>
                <a:sym typeface="Arial" panose="020B0604020202020204" pitchFamily="34" charset="0"/>
              </a:rPr>
              <a:t>。</a:t>
            </a:r>
          </a:p>
        </p:txBody>
      </p:sp>
      <p:sp>
        <p:nvSpPr>
          <p:cNvPr id="87" name="文本框 86"/>
          <p:cNvSpPr txBox="1"/>
          <p:nvPr>
            <p:custDataLst>
              <p:tags r:id="rId4"/>
            </p:custDataLst>
          </p:nvPr>
        </p:nvSpPr>
        <p:spPr>
          <a:xfrm>
            <a:off x="2407463" y="5616419"/>
            <a:ext cx="3207525" cy="581776"/>
          </a:xfrm>
          <a:prstGeom prst="rect">
            <a:avLst/>
          </a:prstGeom>
          <a:noFill/>
        </p:spPr>
        <p:txBody>
          <a:bodyPr wrap="square" rtlCol="0"/>
          <a:lstStyle>
            <a:defPPr>
              <a:defRPr lang="zh-CN"/>
            </a:defPPr>
            <a:lvl1pPr>
              <a:lnSpc>
                <a:spcPct val="120000"/>
              </a:lnSpc>
              <a:defRPr>
                <a:solidFill>
                  <a:schemeClr val="tx1">
                    <a:lumMod val="65000"/>
                    <a:lumOff val="35000"/>
                  </a:schemeClr>
                </a:solidFill>
              </a:defRPr>
            </a:lvl1pPr>
          </a:lstStyle>
          <a:p>
            <a:r>
              <a:rPr lang="da-DK" altLang="zh-CN" sz="1400" dirty="0">
                <a:solidFill>
                  <a:schemeClr val="tx1"/>
                </a:solidFill>
                <a:latin typeface="+mn-ea"/>
                <a:ea typeface="+mn-ea"/>
                <a:cs typeface="+mn-ea"/>
                <a:sym typeface="Arial" panose="020B0604020202020204" pitchFamily="34" charset="0"/>
              </a:rPr>
              <a:t>路径名不能是\u0001 - \u0019 and \u007F - \u009F 他们显示不出来</a:t>
            </a:r>
            <a:r>
              <a:rPr lang="zh-CN" altLang="da-DK" sz="1400" dirty="0">
                <a:solidFill>
                  <a:schemeClr val="tx1"/>
                </a:solidFill>
                <a:latin typeface="+mn-ea"/>
                <a:ea typeface="+mn-ea"/>
                <a:cs typeface="+mn-ea"/>
                <a:sym typeface="Arial" panose="020B0604020202020204" pitchFamily="34" charset="0"/>
              </a:rPr>
              <a:t>。</a:t>
            </a:r>
          </a:p>
        </p:txBody>
      </p:sp>
      <p:sp>
        <p:nvSpPr>
          <p:cNvPr id="88" name="文本框 87"/>
          <p:cNvSpPr txBox="1"/>
          <p:nvPr>
            <p:custDataLst>
              <p:tags r:id="rId5"/>
            </p:custDataLst>
          </p:nvPr>
        </p:nvSpPr>
        <p:spPr>
          <a:xfrm>
            <a:off x="2422442" y="6340666"/>
            <a:ext cx="3225366" cy="345187"/>
          </a:xfrm>
          <a:prstGeom prst="rect">
            <a:avLst/>
          </a:prstGeom>
          <a:noFill/>
        </p:spPr>
        <p:txBody>
          <a:bodyPr wrap="square" rtlCol="0">
            <a:noAutofit/>
          </a:bodyPr>
          <a:lstStyle>
            <a:defPPr>
              <a:defRPr lang="zh-CN"/>
            </a:defPPr>
            <a:lvl1pPr>
              <a:lnSpc>
                <a:spcPct val="120000"/>
              </a:lnSpc>
              <a:defRPr>
                <a:solidFill>
                  <a:schemeClr val="tx1">
                    <a:lumMod val="65000"/>
                    <a:lumOff val="35000"/>
                  </a:schemeClr>
                </a:solidFill>
              </a:defRPr>
            </a:lvl1pPr>
          </a:lstStyle>
          <a:p>
            <a:r>
              <a:rPr lang="da-DK" altLang="zh-CN" sz="1400" dirty="0">
                <a:solidFill>
                  <a:schemeClr val="tx1"/>
                </a:solidFill>
                <a:latin typeface="+mn-ea"/>
                <a:ea typeface="+mn-ea"/>
                <a:cs typeface="+mn-ea"/>
                <a:sym typeface="Arial" panose="020B0604020202020204" pitchFamily="34" charset="0"/>
              </a:rPr>
              <a:t>路径名不能是空字符串（\u0000）</a:t>
            </a:r>
            <a:r>
              <a:rPr lang="zh-CN" altLang="da-DK" sz="1400" dirty="0">
                <a:solidFill>
                  <a:schemeClr val="tx1"/>
                </a:solidFill>
                <a:latin typeface="+mn-ea"/>
                <a:ea typeface="+mn-ea"/>
                <a:cs typeface="+mn-ea"/>
                <a:sym typeface="Arial" panose="020B0604020202020204" pitchFamily="34" charset="0"/>
              </a:rPr>
              <a:t>。</a:t>
            </a:r>
          </a:p>
        </p:txBody>
      </p:sp>
      <p:sp>
        <p:nvSpPr>
          <p:cNvPr id="98" name="KSO_Shape"/>
          <p:cNvSpPr/>
          <p:nvPr>
            <p:custDataLst>
              <p:tags r:id="rId6"/>
            </p:custDataLst>
          </p:nvPr>
        </p:nvSpPr>
        <p:spPr bwMode="auto">
          <a:xfrm>
            <a:off x="2031629" y="6330272"/>
            <a:ext cx="213660" cy="270123"/>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FC000"/>
          </a:solidFill>
          <a:ln>
            <a:noFill/>
          </a:ln>
        </p:spPr>
        <p:txBody>
          <a:bodyPr anchor="ctr">
            <a:normAutofit fontScale="40000" lnSpcReduction="20000"/>
            <a:scene3d>
              <a:camera prst="orthographicFront"/>
              <a:lightRig rig="threePt" dir="t"/>
            </a:scene3d>
            <a:sp3d>
              <a:contourClr>
                <a:srgbClr val="FFFFFF"/>
              </a:contourClr>
            </a:sp3d>
          </a:bodyPr>
          <a:lstStyle/>
          <a:p>
            <a:pPr algn="ctr">
              <a:defRPr/>
            </a:pPr>
            <a:endParaRPr lang="zh-CN" altLang="en-US" sz="3600">
              <a:solidFill>
                <a:srgbClr val="FFFFFF"/>
              </a:solidFill>
              <a:sym typeface="Arial" panose="020B0604020202020204" pitchFamily="34" charset="0"/>
            </a:endParaRPr>
          </a:p>
        </p:txBody>
      </p:sp>
      <p:sp>
        <p:nvSpPr>
          <p:cNvPr id="99" name="KSO_Shape"/>
          <p:cNvSpPr/>
          <p:nvPr>
            <p:custDataLst>
              <p:tags r:id="rId7"/>
            </p:custDataLst>
          </p:nvPr>
        </p:nvSpPr>
        <p:spPr>
          <a:xfrm>
            <a:off x="1983379" y="4975729"/>
            <a:ext cx="233551" cy="252799"/>
          </a:xfrm>
          <a:custGeom>
            <a:avLst/>
            <a:gdLst>
              <a:gd name="connsiteX0" fmla="*/ 1441667 w 5342334"/>
              <a:gd name="connsiteY0" fmla="*/ 2934412 h 5785910"/>
              <a:gd name="connsiteX1" fmla="*/ 1441770 w 5342334"/>
              <a:gd name="connsiteY1" fmla="*/ 2943473 h 5785910"/>
              <a:gd name="connsiteX2" fmla="*/ 1438934 w 5342334"/>
              <a:gd name="connsiteY2" fmla="*/ 2944008 h 5785910"/>
              <a:gd name="connsiteX3" fmla="*/ 1437887 w 5342334"/>
              <a:gd name="connsiteY3" fmla="*/ 2937382 h 5785910"/>
              <a:gd name="connsiteX4" fmla="*/ 1354605 w 5342334"/>
              <a:gd name="connsiteY4" fmla="*/ 2912708 h 5785910"/>
              <a:gd name="connsiteX5" fmla="*/ 1428080 w 5342334"/>
              <a:gd name="connsiteY5" fmla="*/ 2945087 h 5785910"/>
              <a:gd name="connsiteX6" fmla="*/ 1431904 w 5342334"/>
              <a:gd name="connsiteY6" fmla="*/ 2942083 h 5785910"/>
              <a:gd name="connsiteX7" fmla="*/ 1431050 w 5342334"/>
              <a:gd name="connsiteY7" fmla="*/ 3320849 h 5785910"/>
              <a:gd name="connsiteX8" fmla="*/ 2146318 w 5342334"/>
              <a:gd name="connsiteY8" fmla="*/ 5548257 h 5785910"/>
              <a:gd name="connsiteX9" fmla="*/ 2115204 w 5342334"/>
              <a:gd name="connsiteY9" fmla="*/ 5553206 h 5785910"/>
              <a:gd name="connsiteX10" fmla="*/ 1246460 w 5342334"/>
              <a:gd name="connsiteY10" fmla="*/ 5785910 h 5785910"/>
              <a:gd name="connsiteX11" fmla="*/ 0 w 5342334"/>
              <a:gd name="connsiteY11" fmla="*/ 3148605 h 5785910"/>
              <a:gd name="connsiteX12" fmla="*/ 1262428 w 5342334"/>
              <a:gd name="connsiteY12" fmla="*/ 2938106 h 5785910"/>
              <a:gd name="connsiteX13" fmla="*/ 3380735 w 5342334"/>
              <a:gd name="connsiteY13" fmla="*/ 118 h 5785910"/>
              <a:gd name="connsiteX14" fmla="*/ 3863622 w 5342334"/>
              <a:gd name="connsiteY14" fmla="*/ 912639 h 5785910"/>
              <a:gd name="connsiteX15" fmla="*/ 3674765 w 5342334"/>
              <a:gd name="connsiteY15" fmla="*/ 2045786 h 5785910"/>
              <a:gd name="connsiteX16" fmla="*/ 4585837 w 5342334"/>
              <a:gd name="connsiteY16" fmla="*/ 2046833 h 5785910"/>
              <a:gd name="connsiteX17" fmla="*/ 4775401 w 5342334"/>
              <a:gd name="connsiteY17" fmla="*/ 2003486 h 5785910"/>
              <a:gd name="connsiteX18" fmla="*/ 5203724 w 5342334"/>
              <a:gd name="connsiteY18" fmla="*/ 2381935 h 5785910"/>
              <a:gd name="connsiteX19" fmla="*/ 4980124 w 5342334"/>
              <a:gd name="connsiteY19" fmla="*/ 2705696 h 5785910"/>
              <a:gd name="connsiteX20" fmla="*/ 5342334 w 5342334"/>
              <a:gd name="connsiteY20" fmla="*/ 3258997 h 5785910"/>
              <a:gd name="connsiteX21" fmla="*/ 5107100 w 5342334"/>
              <a:gd name="connsiteY21" fmla="*/ 3754493 h 5785910"/>
              <a:gd name="connsiteX22" fmla="*/ 5342334 w 5342334"/>
              <a:gd name="connsiteY22" fmla="*/ 4140580 h 5785910"/>
              <a:gd name="connsiteX23" fmla="*/ 4844706 w 5342334"/>
              <a:gd name="connsiteY23" fmla="*/ 4606676 h 5785910"/>
              <a:gd name="connsiteX24" fmla="*/ 4790537 w 5342334"/>
              <a:gd name="connsiteY24" fmla="*/ 4596433 h 5785910"/>
              <a:gd name="connsiteX25" fmla="*/ 4802287 w 5342334"/>
              <a:gd name="connsiteY25" fmla="*/ 4606672 h 5785910"/>
              <a:gd name="connsiteX26" fmla="*/ 5191248 w 5342334"/>
              <a:gd name="connsiteY26" fmla="*/ 4997228 h 5785910"/>
              <a:gd name="connsiteX27" fmla="*/ 4866278 w 5342334"/>
              <a:gd name="connsiteY27" fmla="*/ 5435572 h 5785910"/>
              <a:gd name="connsiteX28" fmla="*/ 4581456 w 5342334"/>
              <a:gd name="connsiteY28" fmla="*/ 5443059 h 5785910"/>
              <a:gd name="connsiteX29" fmla="*/ 4593578 w 5342334"/>
              <a:gd name="connsiteY29" fmla="*/ 5444848 h 5785910"/>
              <a:gd name="connsiteX30" fmla="*/ 4581281 w 5342334"/>
              <a:gd name="connsiteY30" fmla="*/ 5445228 h 5785910"/>
              <a:gd name="connsiteX31" fmla="*/ 2168410 w 5342334"/>
              <a:gd name="connsiteY31" fmla="*/ 5525146 h 5785910"/>
              <a:gd name="connsiteX32" fmla="*/ 1445968 w 5342334"/>
              <a:gd name="connsiteY32" fmla="*/ 3310386 h 5785910"/>
              <a:gd name="connsiteX33" fmla="*/ 1441770 w 5342334"/>
              <a:gd name="connsiteY33" fmla="*/ 2943473 h 5785910"/>
              <a:gd name="connsiteX34" fmla="*/ 1514723 w 5342334"/>
              <a:gd name="connsiteY34" fmla="*/ 2929703 h 5785910"/>
              <a:gd name="connsiteX35" fmla="*/ 1975047 w 5342334"/>
              <a:gd name="connsiteY35" fmla="*/ 2725675 h 5785910"/>
              <a:gd name="connsiteX36" fmla="*/ 2654934 w 5342334"/>
              <a:gd name="connsiteY36" fmla="*/ 1630299 h 5785910"/>
              <a:gd name="connsiteX37" fmla="*/ 3108192 w 5342334"/>
              <a:gd name="connsiteY37" fmla="*/ 686009 h 5785910"/>
              <a:gd name="connsiteX38" fmla="*/ 3334821 w 5342334"/>
              <a:gd name="connsiteY38" fmla="*/ 6121 h 5785910"/>
              <a:gd name="connsiteX39" fmla="*/ 3380735 w 5342334"/>
              <a:gd name="connsiteY39" fmla="*/ 118 h 5785910"/>
              <a:gd name="connsiteX0-1" fmla="*/ 1441667 w 5342334"/>
              <a:gd name="connsiteY0-2" fmla="*/ 2934412 h 5785910"/>
              <a:gd name="connsiteX1-3" fmla="*/ 1441770 w 5342334"/>
              <a:gd name="connsiteY1-4" fmla="*/ 2943473 h 5785910"/>
              <a:gd name="connsiteX2-5" fmla="*/ 1438934 w 5342334"/>
              <a:gd name="connsiteY2-6" fmla="*/ 2944008 h 5785910"/>
              <a:gd name="connsiteX3-7" fmla="*/ 1437887 w 5342334"/>
              <a:gd name="connsiteY3-8" fmla="*/ 2937382 h 5785910"/>
              <a:gd name="connsiteX4-9" fmla="*/ 1441667 w 5342334"/>
              <a:gd name="connsiteY4-10" fmla="*/ 2934412 h 5785910"/>
              <a:gd name="connsiteX5-11" fmla="*/ 1354605 w 5342334"/>
              <a:gd name="connsiteY5-12" fmla="*/ 2912708 h 5785910"/>
              <a:gd name="connsiteX6-13" fmla="*/ 1428080 w 5342334"/>
              <a:gd name="connsiteY6-14" fmla="*/ 2945087 h 5785910"/>
              <a:gd name="connsiteX7-15" fmla="*/ 1431050 w 5342334"/>
              <a:gd name="connsiteY7-16" fmla="*/ 3320849 h 5785910"/>
              <a:gd name="connsiteX8-17" fmla="*/ 2146318 w 5342334"/>
              <a:gd name="connsiteY8-18" fmla="*/ 5548257 h 5785910"/>
              <a:gd name="connsiteX9-19" fmla="*/ 2115204 w 5342334"/>
              <a:gd name="connsiteY9-20" fmla="*/ 5553206 h 5785910"/>
              <a:gd name="connsiteX10-21" fmla="*/ 1246460 w 5342334"/>
              <a:gd name="connsiteY10-22" fmla="*/ 5785910 h 5785910"/>
              <a:gd name="connsiteX11-23" fmla="*/ 0 w 5342334"/>
              <a:gd name="connsiteY11-24" fmla="*/ 3148605 h 5785910"/>
              <a:gd name="connsiteX12-25" fmla="*/ 1262428 w 5342334"/>
              <a:gd name="connsiteY12-26" fmla="*/ 2938106 h 5785910"/>
              <a:gd name="connsiteX13-27" fmla="*/ 1354605 w 5342334"/>
              <a:gd name="connsiteY13-28" fmla="*/ 2912708 h 5785910"/>
              <a:gd name="connsiteX14-29" fmla="*/ 3380735 w 5342334"/>
              <a:gd name="connsiteY14-30" fmla="*/ 118 h 5785910"/>
              <a:gd name="connsiteX15-31" fmla="*/ 3863622 w 5342334"/>
              <a:gd name="connsiteY15-32" fmla="*/ 912639 h 5785910"/>
              <a:gd name="connsiteX16-33" fmla="*/ 3674765 w 5342334"/>
              <a:gd name="connsiteY16-34" fmla="*/ 2045786 h 5785910"/>
              <a:gd name="connsiteX17-35" fmla="*/ 4585837 w 5342334"/>
              <a:gd name="connsiteY17-36" fmla="*/ 2046833 h 5785910"/>
              <a:gd name="connsiteX18-37" fmla="*/ 4775401 w 5342334"/>
              <a:gd name="connsiteY18-38" fmla="*/ 2003486 h 5785910"/>
              <a:gd name="connsiteX19-39" fmla="*/ 5203724 w 5342334"/>
              <a:gd name="connsiteY19-40" fmla="*/ 2381935 h 5785910"/>
              <a:gd name="connsiteX20-41" fmla="*/ 4980124 w 5342334"/>
              <a:gd name="connsiteY20-42" fmla="*/ 2705696 h 5785910"/>
              <a:gd name="connsiteX21-43" fmla="*/ 5342334 w 5342334"/>
              <a:gd name="connsiteY21-44" fmla="*/ 3258997 h 5785910"/>
              <a:gd name="connsiteX22-45" fmla="*/ 5107100 w 5342334"/>
              <a:gd name="connsiteY22-46" fmla="*/ 3754493 h 5785910"/>
              <a:gd name="connsiteX23-47" fmla="*/ 5342334 w 5342334"/>
              <a:gd name="connsiteY23-48" fmla="*/ 4140580 h 5785910"/>
              <a:gd name="connsiteX24-49" fmla="*/ 4844706 w 5342334"/>
              <a:gd name="connsiteY24-50" fmla="*/ 4606676 h 5785910"/>
              <a:gd name="connsiteX25-51" fmla="*/ 4790537 w 5342334"/>
              <a:gd name="connsiteY25-52" fmla="*/ 4596433 h 5785910"/>
              <a:gd name="connsiteX26-53" fmla="*/ 4802287 w 5342334"/>
              <a:gd name="connsiteY26-54" fmla="*/ 4606672 h 5785910"/>
              <a:gd name="connsiteX27-55" fmla="*/ 5191248 w 5342334"/>
              <a:gd name="connsiteY27-56" fmla="*/ 4997228 h 5785910"/>
              <a:gd name="connsiteX28-57" fmla="*/ 4866278 w 5342334"/>
              <a:gd name="connsiteY28-58" fmla="*/ 5435572 h 5785910"/>
              <a:gd name="connsiteX29-59" fmla="*/ 4581456 w 5342334"/>
              <a:gd name="connsiteY29-60" fmla="*/ 5443059 h 5785910"/>
              <a:gd name="connsiteX30-61" fmla="*/ 4593578 w 5342334"/>
              <a:gd name="connsiteY30-62" fmla="*/ 5444848 h 5785910"/>
              <a:gd name="connsiteX31-63" fmla="*/ 4581281 w 5342334"/>
              <a:gd name="connsiteY31-64" fmla="*/ 5445228 h 5785910"/>
              <a:gd name="connsiteX32-65" fmla="*/ 2168410 w 5342334"/>
              <a:gd name="connsiteY32-66" fmla="*/ 5525146 h 5785910"/>
              <a:gd name="connsiteX33-67" fmla="*/ 1445968 w 5342334"/>
              <a:gd name="connsiteY33-68" fmla="*/ 3310386 h 5785910"/>
              <a:gd name="connsiteX34-69" fmla="*/ 1441770 w 5342334"/>
              <a:gd name="connsiteY34-70" fmla="*/ 2943473 h 5785910"/>
              <a:gd name="connsiteX35-71" fmla="*/ 1514723 w 5342334"/>
              <a:gd name="connsiteY35-72" fmla="*/ 2929703 h 5785910"/>
              <a:gd name="connsiteX36-73" fmla="*/ 1975047 w 5342334"/>
              <a:gd name="connsiteY36-74" fmla="*/ 2725675 h 5785910"/>
              <a:gd name="connsiteX37-75" fmla="*/ 2654934 w 5342334"/>
              <a:gd name="connsiteY37-76" fmla="*/ 1630299 h 5785910"/>
              <a:gd name="connsiteX38-77" fmla="*/ 3108192 w 5342334"/>
              <a:gd name="connsiteY38-78" fmla="*/ 686009 h 5785910"/>
              <a:gd name="connsiteX39-79" fmla="*/ 3334821 w 5342334"/>
              <a:gd name="connsiteY39-80" fmla="*/ 6121 h 5785910"/>
              <a:gd name="connsiteX40" fmla="*/ 3380735 w 5342334"/>
              <a:gd name="connsiteY40" fmla="*/ 118 h 5785910"/>
              <a:gd name="connsiteX0-81" fmla="*/ 1437887 w 5342334"/>
              <a:gd name="connsiteY0-82" fmla="*/ 2937382 h 5785910"/>
              <a:gd name="connsiteX1-83" fmla="*/ 1441770 w 5342334"/>
              <a:gd name="connsiteY1-84" fmla="*/ 2943473 h 5785910"/>
              <a:gd name="connsiteX2-85" fmla="*/ 1438934 w 5342334"/>
              <a:gd name="connsiteY2-86" fmla="*/ 2944008 h 5785910"/>
              <a:gd name="connsiteX3-87" fmla="*/ 1437887 w 5342334"/>
              <a:gd name="connsiteY3-88" fmla="*/ 2937382 h 5785910"/>
              <a:gd name="connsiteX4-89" fmla="*/ 1354605 w 5342334"/>
              <a:gd name="connsiteY4-90" fmla="*/ 2912708 h 5785910"/>
              <a:gd name="connsiteX5-91" fmla="*/ 1428080 w 5342334"/>
              <a:gd name="connsiteY5-92" fmla="*/ 2945087 h 5785910"/>
              <a:gd name="connsiteX6-93" fmla="*/ 1431050 w 5342334"/>
              <a:gd name="connsiteY6-94" fmla="*/ 3320849 h 5785910"/>
              <a:gd name="connsiteX7-95" fmla="*/ 2146318 w 5342334"/>
              <a:gd name="connsiteY7-96" fmla="*/ 5548257 h 5785910"/>
              <a:gd name="connsiteX8-97" fmla="*/ 2115204 w 5342334"/>
              <a:gd name="connsiteY8-98" fmla="*/ 5553206 h 5785910"/>
              <a:gd name="connsiteX9-99" fmla="*/ 1246460 w 5342334"/>
              <a:gd name="connsiteY9-100" fmla="*/ 5785910 h 5785910"/>
              <a:gd name="connsiteX10-101" fmla="*/ 0 w 5342334"/>
              <a:gd name="connsiteY10-102" fmla="*/ 3148605 h 5785910"/>
              <a:gd name="connsiteX11-103" fmla="*/ 1262428 w 5342334"/>
              <a:gd name="connsiteY11-104" fmla="*/ 2938106 h 5785910"/>
              <a:gd name="connsiteX12-105" fmla="*/ 1354605 w 5342334"/>
              <a:gd name="connsiteY12-106" fmla="*/ 2912708 h 5785910"/>
              <a:gd name="connsiteX13-107" fmla="*/ 3380735 w 5342334"/>
              <a:gd name="connsiteY13-108" fmla="*/ 118 h 5785910"/>
              <a:gd name="connsiteX14-109" fmla="*/ 3863622 w 5342334"/>
              <a:gd name="connsiteY14-110" fmla="*/ 912639 h 5785910"/>
              <a:gd name="connsiteX15-111" fmla="*/ 3674765 w 5342334"/>
              <a:gd name="connsiteY15-112" fmla="*/ 2045786 h 5785910"/>
              <a:gd name="connsiteX16-113" fmla="*/ 4585837 w 5342334"/>
              <a:gd name="connsiteY16-114" fmla="*/ 2046833 h 5785910"/>
              <a:gd name="connsiteX17-115" fmla="*/ 4775401 w 5342334"/>
              <a:gd name="connsiteY17-116" fmla="*/ 2003486 h 5785910"/>
              <a:gd name="connsiteX18-117" fmla="*/ 5203724 w 5342334"/>
              <a:gd name="connsiteY18-118" fmla="*/ 2381935 h 5785910"/>
              <a:gd name="connsiteX19-119" fmla="*/ 4980124 w 5342334"/>
              <a:gd name="connsiteY19-120" fmla="*/ 2705696 h 5785910"/>
              <a:gd name="connsiteX20-121" fmla="*/ 5342334 w 5342334"/>
              <a:gd name="connsiteY20-122" fmla="*/ 3258997 h 5785910"/>
              <a:gd name="connsiteX21-123" fmla="*/ 5107100 w 5342334"/>
              <a:gd name="connsiteY21-124" fmla="*/ 3754493 h 5785910"/>
              <a:gd name="connsiteX22-125" fmla="*/ 5342334 w 5342334"/>
              <a:gd name="connsiteY22-126" fmla="*/ 4140580 h 5785910"/>
              <a:gd name="connsiteX23-127" fmla="*/ 4844706 w 5342334"/>
              <a:gd name="connsiteY23-128" fmla="*/ 4606676 h 5785910"/>
              <a:gd name="connsiteX24-129" fmla="*/ 4790537 w 5342334"/>
              <a:gd name="connsiteY24-130" fmla="*/ 4596433 h 5785910"/>
              <a:gd name="connsiteX25-131" fmla="*/ 4802287 w 5342334"/>
              <a:gd name="connsiteY25-132" fmla="*/ 4606672 h 5785910"/>
              <a:gd name="connsiteX26-133" fmla="*/ 5191248 w 5342334"/>
              <a:gd name="connsiteY26-134" fmla="*/ 4997228 h 5785910"/>
              <a:gd name="connsiteX27-135" fmla="*/ 4866278 w 5342334"/>
              <a:gd name="connsiteY27-136" fmla="*/ 5435572 h 5785910"/>
              <a:gd name="connsiteX28-137" fmla="*/ 4581456 w 5342334"/>
              <a:gd name="connsiteY28-138" fmla="*/ 5443059 h 5785910"/>
              <a:gd name="connsiteX29-139" fmla="*/ 4593578 w 5342334"/>
              <a:gd name="connsiteY29-140" fmla="*/ 5444848 h 5785910"/>
              <a:gd name="connsiteX30-141" fmla="*/ 4581281 w 5342334"/>
              <a:gd name="connsiteY30-142" fmla="*/ 5445228 h 5785910"/>
              <a:gd name="connsiteX31-143" fmla="*/ 2168410 w 5342334"/>
              <a:gd name="connsiteY31-144" fmla="*/ 5525146 h 5785910"/>
              <a:gd name="connsiteX32-145" fmla="*/ 1445968 w 5342334"/>
              <a:gd name="connsiteY32-146" fmla="*/ 3310386 h 5785910"/>
              <a:gd name="connsiteX33-147" fmla="*/ 1441770 w 5342334"/>
              <a:gd name="connsiteY33-148" fmla="*/ 2943473 h 5785910"/>
              <a:gd name="connsiteX34-149" fmla="*/ 1514723 w 5342334"/>
              <a:gd name="connsiteY34-150" fmla="*/ 2929703 h 5785910"/>
              <a:gd name="connsiteX35-151" fmla="*/ 1975047 w 5342334"/>
              <a:gd name="connsiteY35-152" fmla="*/ 2725675 h 5785910"/>
              <a:gd name="connsiteX36-153" fmla="*/ 2654934 w 5342334"/>
              <a:gd name="connsiteY36-154" fmla="*/ 1630299 h 5785910"/>
              <a:gd name="connsiteX37-155" fmla="*/ 3108192 w 5342334"/>
              <a:gd name="connsiteY37-156" fmla="*/ 686009 h 5785910"/>
              <a:gd name="connsiteX38-157" fmla="*/ 3334821 w 5342334"/>
              <a:gd name="connsiteY38-158" fmla="*/ 6121 h 5785910"/>
              <a:gd name="connsiteX39-159" fmla="*/ 3380735 w 5342334"/>
              <a:gd name="connsiteY39-160" fmla="*/ 118 h 5785910"/>
              <a:gd name="connsiteX0-161" fmla="*/ 1438934 w 5342334"/>
              <a:gd name="connsiteY0-162" fmla="*/ 2944008 h 5785910"/>
              <a:gd name="connsiteX1-163" fmla="*/ 1441770 w 5342334"/>
              <a:gd name="connsiteY1-164" fmla="*/ 2943473 h 5785910"/>
              <a:gd name="connsiteX2-165" fmla="*/ 1438934 w 5342334"/>
              <a:gd name="connsiteY2-166" fmla="*/ 2944008 h 5785910"/>
              <a:gd name="connsiteX3-167" fmla="*/ 1354605 w 5342334"/>
              <a:gd name="connsiteY3-168" fmla="*/ 2912708 h 5785910"/>
              <a:gd name="connsiteX4-169" fmla="*/ 1428080 w 5342334"/>
              <a:gd name="connsiteY4-170" fmla="*/ 2945087 h 5785910"/>
              <a:gd name="connsiteX5-171" fmla="*/ 1431050 w 5342334"/>
              <a:gd name="connsiteY5-172" fmla="*/ 3320849 h 5785910"/>
              <a:gd name="connsiteX6-173" fmla="*/ 2146318 w 5342334"/>
              <a:gd name="connsiteY6-174" fmla="*/ 5548257 h 5785910"/>
              <a:gd name="connsiteX7-175" fmla="*/ 2115204 w 5342334"/>
              <a:gd name="connsiteY7-176" fmla="*/ 5553206 h 5785910"/>
              <a:gd name="connsiteX8-177" fmla="*/ 1246460 w 5342334"/>
              <a:gd name="connsiteY8-178" fmla="*/ 5785910 h 5785910"/>
              <a:gd name="connsiteX9-179" fmla="*/ 0 w 5342334"/>
              <a:gd name="connsiteY9-180" fmla="*/ 3148605 h 5785910"/>
              <a:gd name="connsiteX10-181" fmla="*/ 1262428 w 5342334"/>
              <a:gd name="connsiteY10-182" fmla="*/ 2938106 h 5785910"/>
              <a:gd name="connsiteX11-183" fmla="*/ 1354605 w 5342334"/>
              <a:gd name="connsiteY11-184" fmla="*/ 2912708 h 5785910"/>
              <a:gd name="connsiteX12-185" fmla="*/ 3380735 w 5342334"/>
              <a:gd name="connsiteY12-186" fmla="*/ 118 h 5785910"/>
              <a:gd name="connsiteX13-187" fmla="*/ 3863622 w 5342334"/>
              <a:gd name="connsiteY13-188" fmla="*/ 912639 h 5785910"/>
              <a:gd name="connsiteX14-189" fmla="*/ 3674765 w 5342334"/>
              <a:gd name="connsiteY14-190" fmla="*/ 2045786 h 5785910"/>
              <a:gd name="connsiteX15-191" fmla="*/ 4585837 w 5342334"/>
              <a:gd name="connsiteY15-192" fmla="*/ 2046833 h 5785910"/>
              <a:gd name="connsiteX16-193" fmla="*/ 4775401 w 5342334"/>
              <a:gd name="connsiteY16-194" fmla="*/ 2003486 h 5785910"/>
              <a:gd name="connsiteX17-195" fmla="*/ 5203724 w 5342334"/>
              <a:gd name="connsiteY17-196" fmla="*/ 2381935 h 5785910"/>
              <a:gd name="connsiteX18-197" fmla="*/ 4980124 w 5342334"/>
              <a:gd name="connsiteY18-198" fmla="*/ 2705696 h 5785910"/>
              <a:gd name="connsiteX19-199" fmla="*/ 5342334 w 5342334"/>
              <a:gd name="connsiteY19-200" fmla="*/ 3258997 h 5785910"/>
              <a:gd name="connsiteX20-201" fmla="*/ 5107100 w 5342334"/>
              <a:gd name="connsiteY20-202" fmla="*/ 3754493 h 5785910"/>
              <a:gd name="connsiteX21-203" fmla="*/ 5342334 w 5342334"/>
              <a:gd name="connsiteY21-204" fmla="*/ 4140580 h 5785910"/>
              <a:gd name="connsiteX22-205" fmla="*/ 4844706 w 5342334"/>
              <a:gd name="connsiteY22-206" fmla="*/ 4606676 h 5785910"/>
              <a:gd name="connsiteX23-207" fmla="*/ 4790537 w 5342334"/>
              <a:gd name="connsiteY23-208" fmla="*/ 4596433 h 5785910"/>
              <a:gd name="connsiteX24-209" fmla="*/ 4802287 w 5342334"/>
              <a:gd name="connsiteY24-210" fmla="*/ 4606672 h 5785910"/>
              <a:gd name="connsiteX25-211" fmla="*/ 5191248 w 5342334"/>
              <a:gd name="connsiteY25-212" fmla="*/ 4997228 h 5785910"/>
              <a:gd name="connsiteX26-213" fmla="*/ 4866278 w 5342334"/>
              <a:gd name="connsiteY26-214" fmla="*/ 5435572 h 5785910"/>
              <a:gd name="connsiteX27-215" fmla="*/ 4581456 w 5342334"/>
              <a:gd name="connsiteY27-216" fmla="*/ 5443059 h 5785910"/>
              <a:gd name="connsiteX28-217" fmla="*/ 4593578 w 5342334"/>
              <a:gd name="connsiteY28-218" fmla="*/ 5444848 h 5785910"/>
              <a:gd name="connsiteX29-219" fmla="*/ 4581281 w 5342334"/>
              <a:gd name="connsiteY29-220" fmla="*/ 5445228 h 5785910"/>
              <a:gd name="connsiteX30-221" fmla="*/ 2168410 w 5342334"/>
              <a:gd name="connsiteY30-222" fmla="*/ 5525146 h 5785910"/>
              <a:gd name="connsiteX31-223" fmla="*/ 1445968 w 5342334"/>
              <a:gd name="connsiteY31-224" fmla="*/ 3310386 h 5785910"/>
              <a:gd name="connsiteX32-225" fmla="*/ 1441770 w 5342334"/>
              <a:gd name="connsiteY32-226" fmla="*/ 2943473 h 5785910"/>
              <a:gd name="connsiteX33-227" fmla="*/ 1514723 w 5342334"/>
              <a:gd name="connsiteY33-228" fmla="*/ 2929703 h 5785910"/>
              <a:gd name="connsiteX34-229" fmla="*/ 1975047 w 5342334"/>
              <a:gd name="connsiteY34-230" fmla="*/ 2725675 h 5785910"/>
              <a:gd name="connsiteX35-231" fmla="*/ 2654934 w 5342334"/>
              <a:gd name="connsiteY35-232" fmla="*/ 1630299 h 5785910"/>
              <a:gd name="connsiteX36-233" fmla="*/ 3108192 w 5342334"/>
              <a:gd name="connsiteY36-234" fmla="*/ 686009 h 5785910"/>
              <a:gd name="connsiteX37-235" fmla="*/ 3334821 w 5342334"/>
              <a:gd name="connsiteY37-236" fmla="*/ 6121 h 5785910"/>
              <a:gd name="connsiteX38-237" fmla="*/ 3380735 w 5342334"/>
              <a:gd name="connsiteY38-238" fmla="*/ 118 h 5785910"/>
              <a:gd name="connsiteX0-239" fmla="*/ 1438934 w 5342334"/>
              <a:gd name="connsiteY0-240" fmla="*/ 2944008 h 5785910"/>
              <a:gd name="connsiteX1-241" fmla="*/ 1441770 w 5342334"/>
              <a:gd name="connsiteY1-242" fmla="*/ 2943473 h 5785910"/>
              <a:gd name="connsiteX2-243" fmla="*/ 1438934 w 5342334"/>
              <a:gd name="connsiteY2-244" fmla="*/ 2944008 h 5785910"/>
              <a:gd name="connsiteX3-245" fmla="*/ 1354605 w 5342334"/>
              <a:gd name="connsiteY3-246" fmla="*/ 2912708 h 5785910"/>
              <a:gd name="connsiteX4-247" fmla="*/ 1428080 w 5342334"/>
              <a:gd name="connsiteY4-248" fmla="*/ 2945087 h 5785910"/>
              <a:gd name="connsiteX5-249" fmla="*/ 1431050 w 5342334"/>
              <a:gd name="connsiteY5-250" fmla="*/ 3320849 h 5785910"/>
              <a:gd name="connsiteX6-251" fmla="*/ 2146318 w 5342334"/>
              <a:gd name="connsiteY6-252" fmla="*/ 5548257 h 5785910"/>
              <a:gd name="connsiteX7-253" fmla="*/ 2115204 w 5342334"/>
              <a:gd name="connsiteY7-254" fmla="*/ 5553206 h 5785910"/>
              <a:gd name="connsiteX8-255" fmla="*/ 1246460 w 5342334"/>
              <a:gd name="connsiteY8-256" fmla="*/ 5785910 h 5785910"/>
              <a:gd name="connsiteX9-257" fmla="*/ 0 w 5342334"/>
              <a:gd name="connsiteY9-258" fmla="*/ 3148605 h 5785910"/>
              <a:gd name="connsiteX10-259" fmla="*/ 1262428 w 5342334"/>
              <a:gd name="connsiteY10-260" fmla="*/ 2938106 h 5785910"/>
              <a:gd name="connsiteX11-261" fmla="*/ 1354605 w 5342334"/>
              <a:gd name="connsiteY11-262" fmla="*/ 2912708 h 5785910"/>
              <a:gd name="connsiteX12-263" fmla="*/ 3380735 w 5342334"/>
              <a:gd name="connsiteY12-264" fmla="*/ 118 h 5785910"/>
              <a:gd name="connsiteX13-265" fmla="*/ 3863622 w 5342334"/>
              <a:gd name="connsiteY13-266" fmla="*/ 912639 h 5785910"/>
              <a:gd name="connsiteX14-267" fmla="*/ 3674765 w 5342334"/>
              <a:gd name="connsiteY14-268" fmla="*/ 2045786 h 5785910"/>
              <a:gd name="connsiteX15-269" fmla="*/ 4585837 w 5342334"/>
              <a:gd name="connsiteY15-270" fmla="*/ 2046833 h 5785910"/>
              <a:gd name="connsiteX16-271" fmla="*/ 4775401 w 5342334"/>
              <a:gd name="connsiteY16-272" fmla="*/ 2003486 h 5785910"/>
              <a:gd name="connsiteX17-273" fmla="*/ 5203724 w 5342334"/>
              <a:gd name="connsiteY17-274" fmla="*/ 2381935 h 5785910"/>
              <a:gd name="connsiteX18-275" fmla="*/ 4980124 w 5342334"/>
              <a:gd name="connsiteY18-276" fmla="*/ 2705696 h 5785910"/>
              <a:gd name="connsiteX19-277" fmla="*/ 5342334 w 5342334"/>
              <a:gd name="connsiteY19-278" fmla="*/ 3258997 h 5785910"/>
              <a:gd name="connsiteX20-279" fmla="*/ 5107100 w 5342334"/>
              <a:gd name="connsiteY20-280" fmla="*/ 3754493 h 5785910"/>
              <a:gd name="connsiteX21-281" fmla="*/ 5342334 w 5342334"/>
              <a:gd name="connsiteY21-282" fmla="*/ 4140580 h 5785910"/>
              <a:gd name="connsiteX22-283" fmla="*/ 4844706 w 5342334"/>
              <a:gd name="connsiteY22-284" fmla="*/ 4606676 h 5785910"/>
              <a:gd name="connsiteX23-285" fmla="*/ 4790537 w 5342334"/>
              <a:gd name="connsiteY23-286" fmla="*/ 4596433 h 5785910"/>
              <a:gd name="connsiteX24-287" fmla="*/ 4802287 w 5342334"/>
              <a:gd name="connsiteY24-288" fmla="*/ 4606672 h 5785910"/>
              <a:gd name="connsiteX25-289" fmla="*/ 5191248 w 5342334"/>
              <a:gd name="connsiteY25-290" fmla="*/ 4997228 h 5785910"/>
              <a:gd name="connsiteX26-291" fmla="*/ 4866278 w 5342334"/>
              <a:gd name="connsiteY26-292" fmla="*/ 5435572 h 5785910"/>
              <a:gd name="connsiteX27-293" fmla="*/ 4581456 w 5342334"/>
              <a:gd name="connsiteY27-294" fmla="*/ 5443059 h 5785910"/>
              <a:gd name="connsiteX28-295" fmla="*/ 4593578 w 5342334"/>
              <a:gd name="connsiteY28-296" fmla="*/ 5444848 h 5785910"/>
              <a:gd name="connsiteX29-297" fmla="*/ 4581281 w 5342334"/>
              <a:gd name="connsiteY29-298" fmla="*/ 5445228 h 5785910"/>
              <a:gd name="connsiteX30-299" fmla="*/ 2168410 w 5342334"/>
              <a:gd name="connsiteY30-300" fmla="*/ 5525146 h 5785910"/>
              <a:gd name="connsiteX31-301" fmla="*/ 1445968 w 5342334"/>
              <a:gd name="connsiteY31-302" fmla="*/ 3310386 h 5785910"/>
              <a:gd name="connsiteX32-303" fmla="*/ 1441770 w 5342334"/>
              <a:gd name="connsiteY32-304" fmla="*/ 2943473 h 5785910"/>
              <a:gd name="connsiteX33-305" fmla="*/ 1514723 w 5342334"/>
              <a:gd name="connsiteY33-306" fmla="*/ 2929703 h 5785910"/>
              <a:gd name="connsiteX34-307" fmla="*/ 1975047 w 5342334"/>
              <a:gd name="connsiteY34-308" fmla="*/ 2725675 h 5785910"/>
              <a:gd name="connsiteX35-309" fmla="*/ 2654934 w 5342334"/>
              <a:gd name="connsiteY35-310" fmla="*/ 1630299 h 5785910"/>
              <a:gd name="connsiteX36-311" fmla="*/ 3108192 w 5342334"/>
              <a:gd name="connsiteY36-312" fmla="*/ 686009 h 5785910"/>
              <a:gd name="connsiteX37-313" fmla="*/ 3334821 w 5342334"/>
              <a:gd name="connsiteY37-314" fmla="*/ 6121 h 5785910"/>
              <a:gd name="connsiteX38-315" fmla="*/ 3380735 w 5342334"/>
              <a:gd name="connsiteY38-316" fmla="*/ 118 h 5785910"/>
              <a:gd name="connsiteX0-317" fmla="*/ 1438934 w 5342334"/>
              <a:gd name="connsiteY0-318" fmla="*/ 2944008 h 5785910"/>
              <a:gd name="connsiteX1-319" fmla="*/ 1441770 w 5342334"/>
              <a:gd name="connsiteY1-320" fmla="*/ 2943473 h 5785910"/>
              <a:gd name="connsiteX2-321" fmla="*/ 1438934 w 5342334"/>
              <a:gd name="connsiteY2-322" fmla="*/ 2944008 h 5785910"/>
              <a:gd name="connsiteX3-323" fmla="*/ 1354605 w 5342334"/>
              <a:gd name="connsiteY3-324" fmla="*/ 2912708 h 5785910"/>
              <a:gd name="connsiteX4-325" fmla="*/ 1428080 w 5342334"/>
              <a:gd name="connsiteY4-326" fmla="*/ 2945087 h 5785910"/>
              <a:gd name="connsiteX5-327" fmla="*/ 1431050 w 5342334"/>
              <a:gd name="connsiteY5-328" fmla="*/ 3320849 h 5785910"/>
              <a:gd name="connsiteX6-329" fmla="*/ 2146318 w 5342334"/>
              <a:gd name="connsiteY6-330" fmla="*/ 5548257 h 5785910"/>
              <a:gd name="connsiteX7-331" fmla="*/ 2115204 w 5342334"/>
              <a:gd name="connsiteY7-332" fmla="*/ 5553206 h 5785910"/>
              <a:gd name="connsiteX8-333" fmla="*/ 1246460 w 5342334"/>
              <a:gd name="connsiteY8-334" fmla="*/ 5785910 h 5785910"/>
              <a:gd name="connsiteX9-335" fmla="*/ 0 w 5342334"/>
              <a:gd name="connsiteY9-336" fmla="*/ 3148605 h 5785910"/>
              <a:gd name="connsiteX10-337" fmla="*/ 1262428 w 5342334"/>
              <a:gd name="connsiteY10-338" fmla="*/ 2938106 h 5785910"/>
              <a:gd name="connsiteX11-339" fmla="*/ 1354605 w 5342334"/>
              <a:gd name="connsiteY11-340" fmla="*/ 2912708 h 5785910"/>
              <a:gd name="connsiteX12-341" fmla="*/ 3380735 w 5342334"/>
              <a:gd name="connsiteY12-342" fmla="*/ 118 h 5785910"/>
              <a:gd name="connsiteX13-343" fmla="*/ 3863622 w 5342334"/>
              <a:gd name="connsiteY13-344" fmla="*/ 912639 h 5785910"/>
              <a:gd name="connsiteX14-345" fmla="*/ 3674765 w 5342334"/>
              <a:gd name="connsiteY14-346" fmla="*/ 2045786 h 5785910"/>
              <a:gd name="connsiteX15-347" fmla="*/ 4585837 w 5342334"/>
              <a:gd name="connsiteY15-348" fmla="*/ 2046833 h 5785910"/>
              <a:gd name="connsiteX16-349" fmla="*/ 4775401 w 5342334"/>
              <a:gd name="connsiteY16-350" fmla="*/ 2003486 h 5785910"/>
              <a:gd name="connsiteX17-351" fmla="*/ 5203724 w 5342334"/>
              <a:gd name="connsiteY17-352" fmla="*/ 2381935 h 5785910"/>
              <a:gd name="connsiteX18-353" fmla="*/ 4980124 w 5342334"/>
              <a:gd name="connsiteY18-354" fmla="*/ 2705696 h 5785910"/>
              <a:gd name="connsiteX19-355" fmla="*/ 5342334 w 5342334"/>
              <a:gd name="connsiteY19-356" fmla="*/ 3258997 h 5785910"/>
              <a:gd name="connsiteX20-357" fmla="*/ 5107100 w 5342334"/>
              <a:gd name="connsiteY20-358" fmla="*/ 3754493 h 5785910"/>
              <a:gd name="connsiteX21-359" fmla="*/ 5342334 w 5342334"/>
              <a:gd name="connsiteY21-360" fmla="*/ 4140580 h 5785910"/>
              <a:gd name="connsiteX22-361" fmla="*/ 4844706 w 5342334"/>
              <a:gd name="connsiteY22-362" fmla="*/ 4606676 h 5785910"/>
              <a:gd name="connsiteX23-363" fmla="*/ 4790537 w 5342334"/>
              <a:gd name="connsiteY23-364" fmla="*/ 4596433 h 5785910"/>
              <a:gd name="connsiteX24-365" fmla="*/ 4802287 w 5342334"/>
              <a:gd name="connsiteY24-366" fmla="*/ 4606672 h 5785910"/>
              <a:gd name="connsiteX25-367" fmla="*/ 5191248 w 5342334"/>
              <a:gd name="connsiteY25-368" fmla="*/ 4997228 h 5785910"/>
              <a:gd name="connsiteX26-369" fmla="*/ 4866278 w 5342334"/>
              <a:gd name="connsiteY26-370" fmla="*/ 5435572 h 5785910"/>
              <a:gd name="connsiteX27-371" fmla="*/ 4581456 w 5342334"/>
              <a:gd name="connsiteY27-372" fmla="*/ 5443059 h 5785910"/>
              <a:gd name="connsiteX28-373" fmla="*/ 4593578 w 5342334"/>
              <a:gd name="connsiteY28-374" fmla="*/ 5444848 h 5785910"/>
              <a:gd name="connsiteX29-375" fmla="*/ 4581281 w 5342334"/>
              <a:gd name="connsiteY29-376" fmla="*/ 5445228 h 5785910"/>
              <a:gd name="connsiteX30-377" fmla="*/ 2168410 w 5342334"/>
              <a:gd name="connsiteY30-378" fmla="*/ 5525146 h 5785910"/>
              <a:gd name="connsiteX31-379" fmla="*/ 1445968 w 5342334"/>
              <a:gd name="connsiteY31-380" fmla="*/ 3310386 h 5785910"/>
              <a:gd name="connsiteX32-381" fmla="*/ 1441770 w 5342334"/>
              <a:gd name="connsiteY32-382" fmla="*/ 2943473 h 5785910"/>
              <a:gd name="connsiteX33-383" fmla="*/ 1514723 w 5342334"/>
              <a:gd name="connsiteY33-384" fmla="*/ 2929703 h 5785910"/>
              <a:gd name="connsiteX34-385" fmla="*/ 1975047 w 5342334"/>
              <a:gd name="connsiteY34-386" fmla="*/ 2725675 h 5785910"/>
              <a:gd name="connsiteX35-387" fmla="*/ 2654934 w 5342334"/>
              <a:gd name="connsiteY35-388" fmla="*/ 1630299 h 5785910"/>
              <a:gd name="connsiteX36-389" fmla="*/ 3108192 w 5342334"/>
              <a:gd name="connsiteY36-390" fmla="*/ 686009 h 5785910"/>
              <a:gd name="connsiteX37-391" fmla="*/ 3334821 w 5342334"/>
              <a:gd name="connsiteY37-392" fmla="*/ 6121 h 5785910"/>
              <a:gd name="connsiteX38-393" fmla="*/ 3380735 w 5342334"/>
              <a:gd name="connsiteY38-394" fmla="*/ 118 h 5785910"/>
              <a:gd name="connsiteX0-395" fmla="*/ 1438934 w 5342334"/>
              <a:gd name="connsiteY0-396" fmla="*/ 2944008 h 5785910"/>
              <a:gd name="connsiteX1-397" fmla="*/ 1441770 w 5342334"/>
              <a:gd name="connsiteY1-398" fmla="*/ 2943473 h 5785910"/>
              <a:gd name="connsiteX2-399" fmla="*/ 1438934 w 5342334"/>
              <a:gd name="connsiteY2-400" fmla="*/ 2944008 h 5785910"/>
              <a:gd name="connsiteX3-401" fmla="*/ 1354605 w 5342334"/>
              <a:gd name="connsiteY3-402" fmla="*/ 2912708 h 5785910"/>
              <a:gd name="connsiteX4-403" fmla="*/ 1428080 w 5342334"/>
              <a:gd name="connsiteY4-404" fmla="*/ 2945087 h 5785910"/>
              <a:gd name="connsiteX5-405" fmla="*/ 1431050 w 5342334"/>
              <a:gd name="connsiteY5-406" fmla="*/ 3320849 h 5785910"/>
              <a:gd name="connsiteX6-407" fmla="*/ 2146318 w 5342334"/>
              <a:gd name="connsiteY6-408" fmla="*/ 5548257 h 5785910"/>
              <a:gd name="connsiteX7-409" fmla="*/ 2115204 w 5342334"/>
              <a:gd name="connsiteY7-410" fmla="*/ 5553206 h 5785910"/>
              <a:gd name="connsiteX8-411" fmla="*/ 1246460 w 5342334"/>
              <a:gd name="connsiteY8-412" fmla="*/ 5785910 h 5785910"/>
              <a:gd name="connsiteX9-413" fmla="*/ 0 w 5342334"/>
              <a:gd name="connsiteY9-414" fmla="*/ 3148605 h 5785910"/>
              <a:gd name="connsiteX10-415" fmla="*/ 1262428 w 5342334"/>
              <a:gd name="connsiteY10-416" fmla="*/ 2938106 h 5785910"/>
              <a:gd name="connsiteX11-417" fmla="*/ 1354605 w 5342334"/>
              <a:gd name="connsiteY11-418" fmla="*/ 2912708 h 5785910"/>
              <a:gd name="connsiteX12-419" fmla="*/ 3380735 w 5342334"/>
              <a:gd name="connsiteY12-420" fmla="*/ 118 h 5785910"/>
              <a:gd name="connsiteX13-421" fmla="*/ 3863622 w 5342334"/>
              <a:gd name="connsiteY13-422" fmla="*/ 912639 h 5785910"/>
              <a:gd name="connsiteX14-423" fmla="*/ 3674765 w 5342334"/>
              <a:gd name="connsiteY14-424" fmla="*/ 2045786 h 5785910"/>
              <a:gd name="connsiteX15-425" fmla="*/ 4585837 w 5342334"/>
              <a:gd name="connsiteY15-426" fmla="*/ 2046833 h 5785910"/>
              <a:gd name="connsiteX16-427" fmla="*/ 4775401 w 5342334"/>
              <a:gd name="connsiteY16-428" fmla="*/ 2003486 h 5785910"/>
              <a:gd name="connsiteX17-429" fmla="*/ 5203724 w 5342334"/>
              <a:gd name="connsiteY17-430" fmla="*/ 2381935 h 5785910"/>
              <a:gd name="connsiteX18-431" fmla="*/ 4980124 w 5342334"/>
              <a:gd name="connsiteY18-432" fmla="*/ 2705696 h 5785910"/>
              <a:gd name="connsiteX19-433" fmla="*/ 5342334 w 5342334"/>
              <a:gd name="connsiteY19-434" fmla="*/ 3258997 h 5785910"/>
              <a:gd name="connsiteX20-435" fmla="*/ 5107100 w 5342334"/>
              <a:gd name="connsiteY20-436" fmla="*/ 3754493 h 5785910"/>
              <a:gd name="connsiteX21-437" fmla="*/ 5342334 w 5342334"/>
              <a:gd name="connsiteY21-438" fmla="*/ 4140580 h 5785910"/>
              <a:gd name="connsiteX22-439" fmla="*/ 4844706 w 5342334"/>
              <a:gd name="connsiteY22-440" fmla="*/ 4606676 h 5785910"/>
              <a:gd name="connsiteX23-441" fmla="*/ 4790537 w 5342334"/>
              <a:gd name="connsiteY23-442" fmla="*/ 4596433 h 5785910"/>
              <a:gd name="connsiteX24-443" fmla="*/ 4802287 w 5342334"/>
              <a:gd name="connsiteY24-444" fmla="*/ 4606672 h 5785910"/>
              <a:gd name="connsiteX25-445" fmla="*/ 5191248 w 5342334"/>
              <a:gd name="connsiteY25-446" fmla="*/ 4997228 h 5785910"/>
              <a:gd name="connsiteX26-447" fmla="*/ 4866278 w 5342334"/>
              <a:gd name="connsiteY26-448" fmla="*/ 5435572 h 5785910"/>
              <a:gd name="connsiteX27-449" fmla="*/ 4581456 w 5342334"/>
              <a:gd name="connsiteY27-450" fmla="*/ 5443059 h 5785910"/>
              <a:gd name="connsiteX28-451" fmla="*/ 4593578 w 5342334"/>
              <a:gd name="connsiteY28-452" fmla="*/ 5444848 h 5785910"/>
              <a:gd name="connsiteX29-453" fmla="*/ 4581281 w 5342334"/>
              <a:gd name="connsiteY29-454" fmla="*/ 5445228 h 5785910"/>
              <a:gd name="connsiteX30-455" fmla="*/ 2168410 w 5342334"/>
              <a:gd name="connsiteY30-456" fmla="*/ 5525146 h 5785910"/>
              <a:gd name="connsiteX31-457" fmla="*/ 1445968 w 5342334"/>
              <a:gd name="connsiteY31-458" fmla="*/ 3310386 h 5785910"/>
              <a:gd name="connsiteX32-459" fmla="*/ 1441770 w 5342334"/>
              <a:gd name="connsiteY32-460" fmla="*/ 2943473 h 5785910"/>
              <a:gd name="connsiteX33-461" fmla="*/ 1514723 w 5342334"/>
              <a:gd name="connsiteY33-462" fmla="*/ 2929703 h 5785910"/>
              <a:gd name="connsiteX34-463" fmla="*/ 1975047 w 5342334"/>
              <a:gd name="connsiteY34-464" fmla="*/ 2725675 h 5785910"/>
              <a:gd name="connsiteX35-465" fmla="*/ 2654934 w 5342334"/>
              <a:gd name="connsiteY35-466" fmla="*/ 1630299 h 5785910"/>
              <a:gd name="connsiteX36-467" fmla="*/ 3108192 w 5342334"/>
              <a:gd name="connsiteY36-468" fmla="*/ 686009 h 5785910"/>
              <a:gd name="connsiteX37-469" fmla="*/ 3334821 w 5342334"/>
              <a:gd name="connsiteY37-470" fmla="*/ 6121 h 5785910"/>
              <a:gd name="connsiteX38-471" fmla="*/ 3380735 w 5342334"/>
              <a:gd name="connsiteY38-472" fmla="*/ 118 h 5785910"/>
              <a:gd name="connsiteX0-473" fmla="*/ 1438934 w 5342334"/>
              <a:gd name="connsiteY0-474" fmla="*/ 2944008 h 5785910"/>
              <a:gd name="connsiteX1-475" fmla="*/ 1441770 w 5342334"/>
              <a:gd name="connsiteY1-476" fmla="*/ 2943473 h 5785910"/>
              <a:gd name="connsiteX2-477" fmla="*/ 1438934 w 5342334"/>
              <a:gd name="connsiteY2-478" fmla="*/ 2944008 h 5785910"/>
              <a:gd name="connsiteX3-479" fmla="*/ 1354605 w 5342334"/>
              <a:gd name="connsiteY3-480" fmla="*/ 2912708 h 5785910"/>
              <a:gd name="connsiteX4-481" fmla="*/ 1428080 w 5342334"/>
              <a:gd name="connsiteY4-482" fmla="*/ 2945087 h 5785910"/>
              <a:gd name="connsiteX5-483" fmla="*/ 1431050 w 5342334"/>
              <a:gd name="connsiteY5-484" fmla="*/ 3320849 h 5785910"/>
              <a:gd name="connsiteX6-485" fmla="*/ 2146318 w 5342334"/>
              <a:gd name="connsiteY6-486" fmla="*/ 5548257 h 5785910"/>
              <a:gd name="connsiteX7-487" fmla="*/ 2115204 w 5342334"/>
              <a:gd name="connsiteY7-488" fmla="*/ 5553206 h 5785910"/>
              <a:gd name="connsiteX8-489" fmla="*/ 1246460 w 5342334"/>
              <a:gd name="connsiteY8-490" fmla="*/ 5785910 h 5785910"/>
              <a:gd name="connsiteX9-491" fmla="*/ 0 w 5342334"/>
              <a:gd name="connsiteY9-492" fmla="*/ 3148605 h 5785910"/>
              <a:gd name="connsiteX10-493" fmla="*/ 1262428 w 5342334"/>
              <a:gd name="connsiteY10-494" fmla="*/ 2938106 h 5785910"/>
              <a:gd name="connsiteX11-495" fmla="*/ 1354605 w 5342334"/>
              <a:gd name="connsiteY11-496" fmla="*/ 2912708 h 5785910"/>
              <a:gd name="connsiteX12-497" fmla="*/ 3380735 w 5342334"/>
              <a:gd name="connsiteY12-498" fmla="*/ 118 h 5785910"/>
              <a:gd name="connsiteX13-499" fmla="*/ 3863622 w 5342334"/>
              <a:gd name="connsiteY13-500" fmla="*/ 912639 h 5785910"/>
              <a:gd name="connsiteX14-501" fmla="*/ 3674765 w 5342334"/>
              <a:gd name="connsiteY14-502" fmla="*/ 2045786 h 5785910"/>
              <a:gd name="connsiteX15-503" fmla="*/ 4585837 w 5342334"/>
              <a:gd name="connsiteY15-504" fmla="*/ 2046833 h 5785910"/>
              <a:gd name="connsiteX16-505" fmla="*/ 4775401 w 5342334"/>
              <a:gd name="connsiteY16-506" fmla="*/ 2003486 h 5785910"/>
              <a:gd name="connsiteX17-507" fmla="*/ 5203724 w 5342334"/>
              <a:gd name="connsiteY17-508" fmla="*/ 2381935 h 5785910"/>
              <a:gd name="connsiteX18-509" fmla="*/ 4980124 w 5342334"/>
              <a:gd name="connsiteY18-510" fmla="*/ 2705696 h 5785910"/>
              <a:gd name="connsiteX19-511" fmla="*/ 5342334 w 5342334"/>
              <a:gd name="connsiteY19-512" fmla="*/ 3258997 h 5785910"/>
              <a:gd name="connsiteX20-513" fmla="*/ 5107100 w 5342334"/>
              <a:gd name="connsiteY20-514" fmla="*/ 3754493 h 5785910"/>
              <a:gd name="connsiteX21-515" fmla="*/ 5342334 w 5342334"/>
              <a:gd name="connsiteY21-516" fmla="*/ 4140580 h 5785910"/>
              <a:gd name="connsiteX22-517" fmla="*/ 4844706 w 5342334"/>
              <a:gd name="connsiteY22-518" fmla="*/ 4606676 h 5785910"/>
              <a:gd name="connsiteX23-519" fmla="*/ 4790537 w 5342334"/>
              <a:gd name="connsiteY23-520" fmla="*/ 4596433 h 5785910"/>
              <a:gd name="connsiteX24-521" fmla="*/ 4802287 w 5342334"/>
              <a:gd name="connsiteY24-522" fmla="*/ 4606672 h 5785910"/>
              <a:gd name="connsiteX25-523" fmla="*/ 5191248 w 5342334"/>
              <a:gd name="connsiteY25-524" fmla="*/ 4997228 h 5785910"/>
              <a:gd name="connsiteX26-525" fmla="*/ 4866278 w 5342334"/>
              <a:gd name="connsiteY26-526" fmla="*/ 5435572 h 5785910"/>
              <a:gd name="connsiteX27-527" fmla="*/ 4581456 w 5342334"/>
              <a:gd name="connsiteY27-528" fmla="*/ 5443059 h 5785910"/>
              <a:gd name="connsiteX28-529" fmla="*/ 4593578 w 5342334"/>
              <a:gd name="connsiteY28-530" fmla="*/ 5444848 h 5785910"/>
              <a:gd name="connsiteX29-531" fmla="*/ 4581281 w 5342334"/>
              <a:gd name="connsiteY29-532" fmla="*/ 5445228 h 5785910"/>
              <a:gd name="connsiteX30-533" fmla="*/ 2168410 w 5342334"/>
              <a:gd name="connsiteY30-534" fmla="*/ 5525146 h 5785910"/>
              <a:gd name="connsiteX31-535" fmla="*/ 1445968 w 5342334"/>
              <a:gd name="connsiteY31-536" fmla="*/ 3310386 h 5785910"/>
              <a:gd name="connsiteX32-537" fmla="*/ 1441770 w 5342334"/>
              <a:gd name="connsiteY32-538" fmla="*/ 2943473 h 5785910"/>
              <a:gd name="connsiteX33-539" fmla="*/ 1514723 w 5342334"/>
              <a:gd name="connsiteY33-540" fmla="*/ 2929703 h 5785910"/>
              <a:gd name="connsiteX34-541" fmla="*/ 1975047 w 5342334"/>
              <a:gd name="connsiteY34-542" fmla="*/ 2725675 h 5785910"/>
              <a:gd name="connsiteX35-543" fmla="*/ 2654934 w 5342334"/>
              <a:gd name="connsiteY35-544" fmla="*/ 1630299 h 5785910"/>
              <a:gd name="connsiteX36-545" fmla="*/ 3108192 w 5342334"/>
              <a:gd name="connsiteY36-546" fmla="*/ 686009 h 5785910"/>
              <a:gd name="connsiteX37-547" fmla="*/ 3334821 w 5342334"/>
              <a:gd name="connsiteY37-548" fmla="*/ 6121 h 5785910"/>
              <a:gd name="connsiteX38-549" fmla="*/ 3380735 w 5342334"/>
              <a:gd name="connsiteY38-550" fmla="*/ 118 h 5785910"/>
              <a:gd name="connsiteX0-551" fmla="*/ 1438934 w 5342334"/>
              <a:gd name="connsiteY0-552" fmla="*/ 2944008 h 5785910"/>
              <a:gd name="connsiteX1-553" fmla="*/ 1441770 w 5342334"/>
              <a:gd name="connsiteY1-554" fmla="*/ 2943473 h 5785910"/>
              <a:gd name="connsiteX2-555" fmla="*/ 1438934 w 5342334"/>
              <a:gd name="connsiteY2-556" fmla="*/ 2944008 h 5785910"/>
              <a:gd name="connsiteX3-557" fmla="*/ 1354605 w 5342334"/>
              <a:gd name="connsiteY3-558" fmla="*/ 2912708 h 5785910"/>
              <a:gd name="connsiteX4-559" fmla="*/ 1428080 w 5342334"/>
              <a:gd name="connsiteY4-560" fmla="*/ 2945087 h 5785910"/>
              <a:gd name="connsiteX5-561" fmla="*/ 1423906 w 5342334"/>
              <a:gd name="connsiteY5-562" fmla="*/ 3323230 h 5785910"/>
              <a:gd name="connsiteX6-563" fmla="*/ 2146318 w 5342334"/>
              <a:gd name="connsiteY6-564" fmla="*/ 5548257 h 5785910"/>
              <a:gd name="connsiteX7-565" fmla="*/ 2115204 w 5342334"/>
              <a:gd name="connsiteY7-566" fmla="*/ 5553206 h 5785910"/>
              <a:gd name="connsiteX8-567" fmla="*/ 1246460 w 5342334"/>
              <a:gd name="connsiteY8-568" fmla="*/ 5785910 h 5785910"/>
              <a:gd name="connsiteX9-569" fmla="*/ 0 w 5342334"/>
              <a:gd name="connsiteY9-570" fmla="*/ 3148605 h 5785910"/>
              <a:gd name="connsiteX10-571" fmla="*/ 1262428 w 5342334"/>
              <a:gd name="connsiteY10-572" fmla="*/ 2938106 h 5785910"/>
              <a:gd name="connsiteX11-573" fmla="*/ 1354605 w 5342334"/>
              <a:gd name="connsiteY11-574" fmla="*/ 2912708 h 5785910"/>
              <a:gd name="connsiteX12-575" fmla="*/ 3380735 w 5342334"/>
              <a:gd name="connsiteY12-576" fmla="*/ 118 h 5785910"/>
              <a:gd name="connsiteX13-577" fmla="*/ 3863622 w 5342334"/>
              <a:gd name="connsiteY13-578" fmla="*/ 912639 h 5785910"/>
              <a:gd name="connsiteX14-579" fmla="*/ 3674765 w 5342334"/>
              <a:gd name="connsiteY14-580" fmla="*/ 2045786 h 5785910"/>
              <a:gd name="connsiteX15-581" fmla="*/ 4585837 w 5342334"/>
              <a:gd name="connsiteY15-582" fmla="*/ 2046833 h 5785910"/>
              <a:gd name="connsiteX16-583" fmla="*/ 4775401 w 5342334"/>
              <a:gd name="connsiteY16-584" fmla="*/ 2003486 h 5785910"/>
              <a:gd name="connsiteX17-585" fmla="*/ 5203724 w 5342334"/>
              <a:gd name="connsiteY17-586" fmla="*/ 2381935 h 5785910"/>
              <a:gd name="connsiteX18-587" fmla="*/ 4980124 w 5342334"/>
              <a:gd name="connsiteY18-588" fmla="*/ 2705696 h 5785910"/>
              <a:gd name="connsiteX19-589" fmla="*/ 5342334 w 5342334"/>
              <a:gd name="connsiteY19-590" fmla="*/ 3258997 h 5785910"/>
              <a:gd name="connsiteX20-591" fmla="*/ 5107100 w 5342334"/>
              <a:gd name="connsiteY20-592" fmla="*/ 3754493 h 5785910"/>
              <a:gd name="connsiteX21-593" fmla="*/ 5342334 w 5342334"/>
              <a:gd name="connsiteY21-594" fmla="*/ 4140580 h 5785910"/>
              <a:gd name="connsiteX22-595" fmla="*/ 4844706 w 5342334"/>
              <a:gd name="connsiteY22-596" fmla="*/ 4606676 h 5785910"/>
              <a:gd name="connsiteX23-597" fmla="*/ 4790537 w 5342334"/>
              <a:gd name="connsiteY23-598" fmla="*/ 4596433 h 5785910"/>
              <a:gd name="connsiteX24-599" fmla="*/ 4802287 w 5342334"/>
              <a:gd name="connsiteY24-600" fmla="*/ 4606672 h 5785910"/>
              <a:gd name="connsiteX25-601" fmla="*/ 5191248 w 5342334"/>
              <a:gd name="connsiteY25-602" fmla="*/ 4997228 h 5785910"/>
              <a:gd name="connsiteX26-603" fmla="*/ 4866278 w 5342334"/>
              <a:gd name="connsiteY26-604" fmla="*/ 5435572 h 5785910"/>
              <a:gd name="connsiteX27-605" fmla="*/ 4581456 w 5342334"/>
              <a:gd name="connsiteY27-606" fmla="*/ 5443059 h 5785910"/>
              <a:gd name="connsiteX28-607" fmla="*/ 4593578 w 5342334"/>
              <a:gd name="connsiteY28-608" fmla="*/ 5444848 h 5785910"/>
              <a:gd name="connsiteX29-609" fmla="*/ 4581281 w 5342334"/>
              <a:gd name="connsiteY29-610" fmla="*/ 5445228 h 5785910"/>
              <a:gd name="connsiteX30-611" fmla="*/ 2168410 w 5342334"/>
              <a:gd name="connsiteY30-612" fmla="*/ 5525146 h 5785910"/>
              <a:gd name="connsiteX31-613" fmla="*/ 1445968 w 5342334"/>
              <a:gd name="connsiteY31-614" fmla="*/ 3310386 h 5785910"/>
              <a:gd name="connsiteX32-615" fmla="*/ 1441770 w 5342334"/>
              <a:gd name="connsiteY32-616" fmla="*/ 2943473 h 5785910"/>
              <a:gd name="connsiteX33-617" fmla="*/ 1514723 w 5342334"/>
              <a:gd name="connsiteY33-618" fmla="*/ 2929703 h 5785910"/>
              <a:gd name="connsiteX34-619" fmla="*/ 1975047 w 5342334"/>
              <a:gd name="connsiteY34-620" fmla="*/ 2725675 h 5785910"/>
              <a:gd name="connsiteX35-621" fmla="*/ 2654934 w 5342334"/>
              <a:gd name="connsiteY35-622" fmla="*/ 1630299 h 5785910"/>
              <a:gd name="connsiteX36-623" fmla="*/ 3108192 w 5342334"/>
              <a:gd name="connsiteY36-624" fmla="*/ 686009 h 5785910"/>
              <a:gd name="connsiteX37-625" fmla="*/ 3334821 w 5342334"/>
              <a:gd name="connsiteY37-626" fmla="*/ 6121 h 5785910"/>
              <a:gd name="connsiteX38-627" fmla="*/ 3380735 w 5342334"/>
              <a:gd name="connsiteY38-628" fmla="*/ 118 h 5785910"/>
              <a:gd name="connsiteX0-629" fmla="*/ 1438934 w 5342334"/>
              <a:gd name="connsiteY0-630" fmla="*/ 2944008 h 5785910"/>
              <a:gd name="connsiteX1-631" fmla="*/ 1441770 w 5342334"/>
              <a:gd name="connsiteY1-632" fmla="*/ 2943473 h 5785910"/>
              <a:gd name="connsiteX2-633" fmla="*/ 1438934 w 5342334"/>
              <a:gd name="connsiteY2-634" fmla="*/ 2944008 h 5785910"/>
              <a:gd name="connsiteX3-635" fmla="*/ 1354605 w 5342334"/>
              <a:gd name="connsiteY3-636" fmla="*/ 2912708 h 5785910"/>
              <a:gd name="connsiteX4-637" fmla="*/ 1423317 w 5342334"/>
              <a:gd name="connsiteY4-638" fmla="*/ 2947468 h 5785910"/>
              <a:gd name="connsiteX5-639" fmla="*/ 1423906 w 5342334"/>
              <a:gd name="connsiteY5-640" fmla="*/ 3323230 h 5785910"/>
              <a:gd name="connsiteX6-641" fmla="*/ 2146318 w 5342334"/>
              <a:gd name="connsiteY6-642" fmla="*/ 5548257 h 5785910"/>
              <a:gd name="connsiteX7-643" fmla="*/ 2115204 w 5342334"/>
              <a:gd name="connsiteY7-644" fmla="*/ 5553206 h 5785910"/>
              <a:gd name="connsiteX8-645" fmla="*/ 1246460 w 5342334"/>
              <a:gd name="connsiteY8-646" fmla="*/ 5785910 h 5785910"/>
              <a:gd name="connsiteX9-647" fmla="*/ 0 w 5342334"/>
              <a:gd name="connsiteY9-648" fmla="*/ 3148605 h 5785910"/>
              <a:gd name="connsiteX10-649" fmla="*/ 1262428 w 5342334"/>
              <a:gd name="connsiteY10-650" fmla="*/ 2938106 h 5785910"/>
              <a:gd name="connsiteX11-651" fmla="*/ 1354605 w 5342334"/>
              <a:gd name="connsiteY11-652" fmla="*/ 2912708 h 5785910"/>
              <a:gd name="connsiteX12-653" fmla="*/ 3380735 w 5342334"/>
              <a:gd name="connsiteY12-654" fmla="*/ 118 h 5785910"/>
              <a:gd name="connsiteX13-655" fmla="*/ 3863622 w 5342334"/>
              <a:gd name="connsiteY13-656" fmla="*/ 912639 h 5785910"/>
              <a:gd name="connsiteX14-657" fmla="*/ 3674765 w 5342334"/>
              <a:gd name="connsiteY14-658" fmla="*/ 2045786 h 5785910"/>
              <a:gd name="connsiteX15-659" fmla="*/ 4585837 w 5342334"/>
              <a:gd name="connsiteY15-660" fmla="*/ 2046833 h 5785910"/>
              <a:gd name="connsiteX16-661" fmla="*/ 4775401 w 5342334"/>
              <a:gd name="connsiteY16-662" fmla="*/ 2003486 h 5785910"/>
              <a:gd name="connsiteX17-663" fmla="*/ 5203724 w 5342334"/>
              <a:gd name="connsiteY17-664" fmla="*/ 2381935 h 5785910"/>
              <a:gd name="connsiteX18-665" fmla="*/ 4980124 w 5342334"/>
              <a:gd name="connsiteY18-666" fmla="*/ 2705696 h 5785910"/>
              <a:gd name="connsiteX19-667" fmla="*/ 5342334 w 5342334"/>
              <a:gd name="connsiteY19-668" fmla="*/ 3258997 h 5785910"/>
              <a:gd name="connsiteX20-669" fmla="*/ 5107100 w 5342334"/>
              <a:gd name="connsiteY20-670" fmla="*/ 3754493 h 5785910"/>
              <a:gd name="connsiteX21-671" fmla="*/ 5342334 w 5342334"/>
              <a:gd name="connsiteY21-672" fmla="*/ 4140580 h 5785910"/>
              <a:gd name="connsiteX22-673" fmla="*/ 4844706 w 5342334"/>
              <a:gd name="connsiteY22-674" fmla="*/ 4606676 h 5785910"/>
              <a:gd name="connsiteX23-675" fmla="*/ 4790537 w 5342334"/>
              <a:gd name="connsiteY23-676" fmla="*/ 4596433 h 5785910"/>
              <a:gd name="connsiteX24-677" fmla="*/ 4802287 w 5342334"/>
              <a:gd name="connsiteY24-678" fmla="*/ 4606672 h 5785910"/>
              <a:gd name="connsiteX25-679" fmla="*/ 5191248 w 5342334"/>
              <a:gd name="connsiteY25-680" fmla="*/ 4997228 h 5785910"/>
              <a:gd name="connsiteX26-681" fmla="*/ 4866278 w 5342334"/>
              <a:gd name="connsiteY26-682" fmla="*/ 5435572 h 5785910"/>
              <a:gd name="connsiteX27-683" fmla="*/ 4581456 w 5342334"/>
              <a:gd name="connsiteY27-684" fmla="*/ 5443059 h 5785910"/>
              <a:gd name="connsiteX28-685" fmla="*/ 4593578 w 5342334"/>
              <a:gd name="connsiteY28-686" fmla="*/ 5444848 h 5785910"/>
              <a:gd name="connsiteX29-687" fmla="*/ 4581281 w 5342334"/>
              <a:gd name="connsiteY29-688" fmla="*/ 5445228 h 5785910"/>
              <a:gd name="connsiteX30-689" fmla="*/ 2168410 w 5342334"/>
              <a:gd name="connsiteY30-690" fmla="*/ 5525146 h 5785910"/>
              <a:gd name="connsiteX31-691" fmla="*/ 1445968 w 5342334"/>
              <a:gd name="connsiteY31-692" fmla="*/ 3310386 h 5785910"/>
              <a:gd name="connsiteX32-693" fmla="*/ 1441770 w 5342334"/>
              <a:gd name="connsiteY32-694" fmla="*/ 2943473 h 5785910"/>
              <a:gd name="connsiteX33-695" fmla="*/ 1514723 w 5342334"/>
              <a:gd name="connsiteY33-696" fmla="*/ 2929703 h 5785910"/>
              <a:gd name="connsiteX34-697" fmla="*/ 1975047 w 5342334"/>
              <a:gd name="connsiteY34-698" fmla="*/ 2725675 h 5785910"/>
              <a:gd name="connsiteX35-699" fmla="*/ 2654934 w 5342334"/>
              <a:gd name="connsiteY35-700" fmla="*/ 1630299 h 5785910"/>
              <a:gd name="connsiteX36-701" fmla="*/ 3108192 w 5342334"/>
              <a:gd name="connsiteY36-702" fmla="*/ 686009 h 5785910"/>
              <a:gd name="connsiteX37-703" fmla="*/ 3334821 w 5342334"/>
              <a:gd name="connsiteY37-704" fmla="*/ 6121 h 5785910"/>
              <a:gd name="connsiteX38-705" fmla="*/ 3380735 w 5342334"/>
              <a:gd name="connsiteY38-706" fmla="*/ 118 h 5785910"/>
              <a:gd name="connsiteX0-707" fmla="*/ 1438934 w 5342334"/>
              <a:gd name="connsiteY0-708" fmla="*/ 2944008 h 5785910"/>
              <a:gd name="connsiteX1-709" fmla="*/ 1441770 w 5342334"/>
              <a:gd name="connsiteY1-710" fmla="*/ 2943473 h 5785910"/>
              <a:gd name="connsiteX2-711" fmla="*/ 1438934 w 5342334"/>
              <a:gd name="connsiteY2-712" fmla="*/ 2944008 h 5785910"/>
              <a:gd name="connsiteX3-713" fmla="*/ 1354605 w 5342334"/>
              <a:gd name="connsiteY3-714" fmla="*/ 2912708 h 5785910"/>
              <a:gd name="connsiteX4-715" fmla="*/ 1423317 w 5342334"/>
              <a:gd name="connsiteY4-716" fmla="*/ 2947468 h 5785910"/>
              <a:gd name="connsiteX5-717" fmla="*/ 1423906 w 5342334"/>
              <a:gd name="connsiteY5-718" fmla="*/ 3323230 h 5785910"/>
              <a:gd name="connsiteX6-719" fmla="*/ 2146318 w 5342334"/>
              <a:gd name="connsiteY6-720" fmla="*/ 5548257 h 5785910"/>
              <a:gd name="connsiteX7-721" fmla="*/ 2115204 w 5342334"/>
              <a:gd name="connsiteY7-722" fmla="*/ 5553206 h 5785910"/>
              <a:gd name="connsiteX8-723" fmla="*/ 1246460 w 5342334"/>
              <a:gd name="connsiteY8-724" fmla="*/ 5785910 h 5785910"/>
              <a:gd name="connsiteX9-725" fmla="*/ 0 w 5342334"/>
              <a:gd name="connsiteY9-726" fmla="*/ 3148605 h 5785910"/>
              <a:gd name="connsiteX10-727" fmla="*/ 1262428 w 5342334"/>
              <a:gd name="connsiteY10-728" fmla="*/ 2938106 h 5785910"/>
              <a:gd name="connsiteX11-729" fmla="*/ 1354605 w 5342334"/>
              <a:gd name="connsiteY11-730" fmla="*/ 2912708 h 5785910"/>
              <a:gd name="connsiteX12-731" fmla="*/ 3380735 w 5342334"/>
              <a:gd name="connsiteY12-732" fmla="*/ 118 h 5785910"/>
              <a:gd name="connsiteX13-733" fmla="*/ 3863622 w 5342334"/>
              <a:gd name="connsiteY13-734" fmla="*/ 912639 h 5785910"/>
              <a:gd name="connsiteX14-735" fmla="*/ 3674765 w 5342334"/>
              <a:gd name="connsiteY14-736" fmla="*/ 2045786 h 5785910"/>
              <a:gd name="connsiteX15-737" fmla="*/ 4585837 w 5342334"/>
              <a:gd name="connsiteY15-738" fmla="*/ 2046833 h 5785910"/>
              <a:gd name="connsiteX16-739" fmla="*/ 4775401 w 5342334"/>
              <a:gd name="connsiteY16-740" fmla="*/ 2003486 h 5785910"/>
              <a:gd name="connsiteX17-741" fmla="*/ 5203724 w 5342334"/>
              <a:gd name="connsiteY17-742" fmla="*/ 2381935 h 5785910"/>
              <a:gd name="connsiteX18-743" fmla="*/ 4980124 w 5342334"/>
              <a:gd name="connsiteY18-744" fmla="*/ 2705696 h 5785910"/>
              <a:gd name="connsiteX19-745" fmla="*/ 5342334 w 5342334"/>
              <a:gd name="connsiteY19-746" fmla="*/ 3258997 h 5785910"/>
              <a:gd name="connsiteX20-747" fmla="*/ 5107100 w 5342334"/>
              <a:gd name="connsiteY20-748" fmla="*/ 3754493 h 5785910"/>
              <a:gd name="connsiteX21-749" fmla="*/ 5342334 w 5342334"/>
              <a:gd name="connsiteY21-750" fmla="*/ 4140580 h 5785910"/>
              <a:gd name="connsiteX22-751" fmla="*/ 4844706 w 5342334"/>
              <a:gd name="connsiteY22-752" fmla="*/ 4606676 h 5785910"/>
              <a:gd name="connsiteX23-753" fmla="*/ 4790537 w 5342334"/>
              <a:gd name="connsiteY23-754" fmla="*/ 4596433 h 5785910"/>
              <a:gd name="connsiteX24-755" fmla="*/ 4802287 w 5342334"/>
              <a:gd name="connsiteY24-756" fmla="*/ 4606672 h 5785910"/>
              <a:gd name="connsiteX25-757" fmla="*/ 5191248 w 5342334"/>
              <a:gd name="connsiteY25-758" fmla="*/ 4997228 h 5785910"/>
              <a:gd name="connsiteX26-759" fmla="*/ 4866278 w 5342334"/>
              <a:gd name="connsiteY26-760" fmla="*/ 5435572 h 5785910"/>
              <a:gd name="connsiteX27-761" fmla="*/ 4581456 w 5342334"/>
              <a:gd name="connsiteY27-762" fmla="*/ 5443059 h 5785910"/>
              <a:gd name="connsiteX28-763" fmla="*/ 4593578 w 5342334"/>
              <a:gd name="connsiteY28-764" fmla="*/ 5444848 h 5785910"/>
              <a:gd name="connsiteX29-765" fmla="*/ 4581281 w 5342334"/>
              <a:gd name="connsiteY29-766" fmla="*/ 5445228 h 5785910"/>
              <a:gd name="connsiteX30-767" fmla="*/ 2168410 w 5342334"/>
              <a:gd name="connsiteY30-768" fmla="*/ 5525146 h 5785910"/>
              <a:gd name="connsiteX31-769" fmla="*/ 1445968 w 5342334"/>
              <a:gd name="connsiteY31-770" fmla="*/ 3310386 h 5785910"/>
              <a:gd name="connsiteX32-771" fmla="*/ 1441770 w 5342334"/>
              <a:gd name="connsiteY32-772" fmla="*/ 2943473 h 5785910"/>
              <a:gd name="connsiteX33-773" fmla="*/ 1514723 w 5342334"/>
              <a:gd name="connsiteY33-774" fmla="*/ 2929703 h 5785910"/>
              <a:gd name="connsiteX34-775" fmla="*/ 1975047 w 5342334"/>
              <a:gd name="connsiteY34-776" fmla="*/ 2725675 h 5785910"/>
              <a:gd name="connsiteX35-777" fmla="*/ 2654934 w 5342334"/>
              <a:gd name="connsiteY35-778" fmla="*/ 1630299 h 5785910"/>
              <a:gd name="connsiteX36-779" fmla="*/ 3108192 w 5342334"/>
              <a:gd name="connsiteY36-780" fmla="*/ 686009 h 5785910"/>
              <a:gd name="connsiteX37-781" fmla="*/ 3334821 w 5342334"/>
              <a:gd name="connsiteY37-782" fmla="*/ 6121 h 5785910"/>
              <a:gd name="connsiteX38-783" fmla="*/ 3380735 w 5342334"/>
              <a:gd name="connsiteY38-784" fmla="*/ 118 h 5785910"/>
              <a:gd name="connsiteX0-785" fmla="*/ 1438934 w 5342334"/>
              <a:gd name="connsiteY0-786" fmla="*/ 2944008 h 5785910"/>
              <a:gd name="connsiteX1-787" fmla="*/ 1441770 w 5342334"/>
              <a:gd name="connsiteY1-788" fmla="*/ 2943473 h 5785910"/>
              <a:gd name="connsiteX2-789" fmla="*/ 1438934 w 5342334"/>
              <a:gd name="connsiteY2-790" fmla="*/ 2944008 h 5785910"/>
              <a:gd name="connsiteX3-791" fmla="*/ 1354605 w 5342334"/>
              <a:gd name="connsiteY3-792" fmla="*/ 2912708 h 5785910"/>
              <a:gd name="connsiteX4-793" fmla="*/ 1423317 w 5342334"/>
              <a:gd name="connsiteY4-794" fmla="*/ 2947468 h 5785910"/>
              <a:gd name="connsiteX5-795" fmla="*/ 1423906 w 5342334"/>
              <a:gd name="connsiteY5-796" fmla="*/ 3323230 h 5785910"/>
              <a:gd name="connsiteX6-797" fmla="*/ 2146318 w 5342334"/>
              <a:gd name="connsiteY6-798" fmla="*/ 5548257 h 5785910"/>
              <a:gd name="connsiteX7-799" fmla="*/ 2115204 w 5342334"/>
              <a:gd name="connsiteY7-800" fmla="*/ 5553206 h 5785910"/>
              <a:gd name="connsiteX8-801" fmla="*/ 1246460 w 5342334"/>
              <a:gd name="connsiteY8-802" fmla="*/ 5785910 h 5785910"/>
              <a:gd name="connsiteX9-803" fmla="*/ 0 w 5342334"/>
              <a:gd name="connsiteY9-804" fmla="*/ 3148605 h 5785910"/>
              <a:gd name="connsiteX10-805" fmla="*/ 1262428 w 5342334"/>
              <a:gd name="connsiteY10-806" fmla="*/ 2938106 h 5785910"/>
              <a:gd name="connsiteX11-807" fmla="*/ 1354605 w 5342334"/>
              <a:gd name="connsiteY11-808" fmla="*/ 2912708 h 5785910"/>
              <a:gd name="connsiteX12-809" fmla="*/ 3380735 w 5342334"/>
              <a:gd name="connsiteY12-810" fmla="*/ 118 h 5785910"/>
              <a:gd name="connsiteX13-811" fmla="*/ 3863622 w 5342334"/>
              <a:gd name="connsiteY13-812" fmla="*/ 912639 h 5785910"/>
              <a:gd name="connsiteX14-813" fmla="*/ 3674765 w 5342334"/>
              <a:gd name="connsiteY14-814" fmla="*/ 2045786 h 5785910"/>
              <a:gd name="connsiteX15-815" fmla="*/ 4585837 w 5342334"/>
              <a:gd name="connsiteY15-816" fmla="*/ 2046833 h 5785910"/>
              <a:gd name="connsiteX16-817" fmla="*/ 4775401 w 5342334"/>
              <a:gd name="connsiteY16-818" fmla="*/ 2003486 h 5785910"/>
              <a:gd name="connsiteX17-819" fmla="*/ 5203724 w 5342334"/>
              <a:gd name="connsiteY17-820" fmla="*/ 2381935 h 5785910"/>
              <a:gd name="connsiteX18-821" fmla="*/ 4980124 w 5342334"/>
              <a:gd name="connsiteY18-822" fmla="*/ 2705696 h 5785910"/>
              <a:gd name="connsiteX19-823" fmla="*/ 5342334 w 5342334"/>
              <a:gd name="connsiteY19-824" fmla="*/ 3258997 h 5785910"/>
              <a:gd name="connsiteX20-825" fmla="*/ 5107100 w 5342334"/>
              <a:gd name="connsiteY20-826" fmla="*/ 3754493 h 5785910"/>
              <a:gd name="connsiteX21-827" fmla="*/ 5342334 w 5342334"/>
              <a:gd name="connsiteY21-828" fmla="*/ 4140580 h 5785910"/>
              <a:gd name="connsiteX22-829" fmla="*/ 4844706 w 5342334"/>
              <a:gd name="connsiteY22-830" fmla="*/ 4606676 h 5785910"/>
              <a:gd name="connsiteX23-831" fmla="*/ 4790537 w 5342334"/>
              <a:gd name="connsiteY23-832" fmla="*/ 4596433 h 5785910"/>
              <a:gd name="connsiteX24-833" fmla="*/ 4802287 w 5342334"/>
              <a:gd name="connsiteY24-834" fmla="*/ 4606672 h 5785910"/>
              <a:gd name="connsiteX25-835" fmla="*/ 5191248 w 5342334"/>
              <a:gd name="connsiteY25-836" fmla="*/ 4997228 h 5785910"/>
              <a:gd name="connsiteX26-837" fmla="*/ 4866278 w 5342334"/>
              <a:gd name="connsiteY26-838" fmla="*/ 5435572 h 5785910"/>
              <a:gd name="connsiteX27-839" fmla="*/ 4581456 w 5342334"/>
              <a:gd name="connsiteY27-840" fmla="*/ 5443059 h 5785910"/>
              <a:gd name="connsiteX28-841" fmla="*/ 4593578 w 5342334"/>
              <a:gd name="connsiteY28-842" fmla="*/ 5444848 h 5785910"/>
              <a:gd name="connsiteX29-843" fmla="*/ 4581281 w 5342334"/>
              <a:gd name="connsiteY29-844" fmla="*/ 5445228 h 5785910"/>
              <a:gd name="connsiteX30-845" fmla="*/ 2168410 w 5342334"/>
              <a:gd name="connsiteY30-846" fmla="*/ 5525146 h 5785910"/>
              <a:gd name="connsiteX31-847" fmla="*/ 1445968 w 5342334"/>
              <a:gd name="connsiteY31-848" fmla="*/ 3310386 h 5785910"/>
              <a:gd name="connsiteX32-849" fmla="*/ 1441770 w 5342334"/>
              <a:gd name="connsiteY32-850" fmla="*/ 2943473 h 5785910"/>
              <a:gd name="connsiteX33-851" fmla="*/ 1514723 w 5342334"/>
              <a:gd name="connsiteY33-852" fmla="*/ 2929703 h 5785910"/>
              <a:gd name="connsiteX34-853" fmla="*/ 1975047 w 5342334"/>
              <a:gd name="connsiteY34-854" fmla="*/ 2725675 h 5785910"/>
              <a:gd name="connsiteX35-855" fmla="*/ 2654934 w 5342334"/>
              <a:gd name="connsiteY35-856" fmla="*/ 1630299 h 5785910"/>
              <a:gd name="connsiteX36-857" fmla="*/ 3108192 w 5342334"/>
              <a:gd name="connsiteY36-858" fmla="*/ 686009 h 5785910"/>
              <a:gd name="connsiteX37-859" fmla="*/ 3334821 w 5342334"/>
              <a:gd name="connsiteY37-860" fmla="*/ 6121 h 5785910"/>
              <a:gd name="connsiteX38-861" fmla="*/ 3380735 w 5342334"/>
              <a:gd name="connsiteY38-862" fmla="*/ 118 h 5785910"/>
              <a:gd name="connsiteX0-863" fmla="*/ 1438934 w 5342334"/>
              <a:gd name="connsiteY0-864" fmla="*/ 2944008 h 5785910"/>
              <a:gd name="connsiteX1-865" fmla="*/ 1441770 w 5342334"/>
              <a:gd name="connsiteY1-866" fmla="*/ 2943473 h 5785910"/>
              <a:gd name="connsiteX2-867" fmla="*/ 1438934 w 5342334"/>
              <a:gd name="connsiteY2-868" fmla="*/ 2944008 h 5785910"/>
              <a:gd name="connsiteX3-869" fmla="*/ 1354605 w 5342334"/>
              <a:gd name="connsiteY3-870" fmla="*/ 2912708 h 5785910"/>
              <a:gd name="connsiteX4-871" fmla="*/ 1423317 w 5342334"/>
              <a:gd name="connsiteY4-872" fmla="*/ 2947468 h 5785910"/>
              <a:gd name="connsiteX5-873" fmla="*/ 1421525 w 5342334"/>
              <a:gd name="connsiteY5-874" fmla="*/ 3320849 h 5785910"/>
              <a:gd name="connsiteX6-875" fmla="*/ 2146318 w 5342334"/>
              <a:gd name="connsiteY6-876" fmla="*/ 5548257 h 5785910"/>
              <a:gd name="connsiteX7-877" fmla="*/ 2115204 w 5342334"/>
              <a:gd name="connsiteY7-878" fmla="*/ 5553206 h 5785910"/>
              <a:gd name="connsiteX8-879" fmla="*/ 1246460 w 5342334"/>
              <a:gd name="connsiteY8-880" fmla="*/ 5785910 h 5785910"/>
              <a:gd name="connsiteX9-881" fmla="*/ 0 w 5342334"/>
              <a:gd name="connsiteY9-882" fmla="*/ 3148605 h 5785910"/>
              <a:gd name="connsiteX10-883" fmla="*/ 1262428 w 5342334"/>
              <a:gd name="connsiteY10-884" fmla="*/ 2938106 h 5785910"/>
              <a:gd name="connsiteX11-885" fmla="*/ 1354605 w 5342334"/>
              <a:gd name="connsiteY11-886" fmla="*/ 2912708 h 5785910"/>
              <a:gd name="connsiteX12-887" fmla="*/ 3380735 w 5342334"/>
              <a:gd name="connsiteY12-888" fmla="*/ 118 h 5785910"/>
              <a:gd name="connsiteX13-889" fmla="*/ 3863622 w 5342334"/>
              <a:gd name="connsiteY13-890" fmla="*/ 912639 h 5785910"/>
              <a:gd name="connsiteX14-891" fmla="*/ 3674765 w 5342334"/>
              <a:gd name="connsiteY14-892" fmla="*/ 2045786 h 5785910"/>
              <a:gd name="connsiteX15-893" fmla="*/ 4585837 w 5342334"/>
              <a:gd name="connsiteY15-894" fmla="*/ 2046833 h 5785910"/>
              <a:gd name="connsiteX16-895" fmla="*/ 4775401 w 5342334"/>
              <a:gd name="connsiteY16-896" fmla="*/ 2003486 h 5785910"/>
              <a:gd name="connsiteX17-897" fmla="*/ 5203724 w 5342334"/>
              <a:gd name="connsiteY17-898" fmla="*/ 2381935 h 5785910"/>
              <a:gd name="connsiteX18-899" fmla="*/ 4980124 w 5342334"/>
              <a:gd name="connsiteY18-900" fmla="*/ 2705696 h 5785910"/>
              <a:gd name="connsiteX19-901" fmla="*/ 5342334 w 5342334"/>
              <a:gd name="connsiteY19-902" fmla="*/ 3258997 h 5785910"/>
              <a:gd name="connsiteX20-903" fmla="*/ 5107100 w 5342334"/>
              <a:gd name="connsiteY20-904" fmla="*/ 3754493 h 5785910"/>
              <a:gd name="connsiteX21-905" fmla="*/ 5342334 w 5342334"/>
              <a:gd name="connsiteY21-906" fmla="*/ 4140580 h 5785910"/>
              <a:gd name="connsiteX22-907" fmla="*/ 4844706 w 5342334"/>
              <a:gd name="connsiteY22-908" fmla="*/ 4606676 h 5785910"/>
              <a:gd name="connsiteX23-909" fmla="*/ 4790537 w 5342334"/>
              <a:gd name="connsiteY23-910" fmla="*/ 4596433 h 5785910"/>
              <a:gd name="connsiteX24-911" fmla="*/ 4802287 w 5342334"/>
              <a:gd name="connsiteY24-912" fmla="*/ 4606672 h 5785910"/>
              <a:gd name="connsiteX25-913" fmla="*/ 5191248 w 5342334"/>
              <a:gd name="connsiteY25-914" fmla="*/ 4997228 h 5785910"/>
              <a:gd name="connsiteX26-915" fmla="*/ 4866278 w 5342334"/>
              <a:gd name="connsiteY26-916" fmla="*/ 5435572 h 5785910"/>
              <a:gd name="connsiteX27-917" fmla="*/ 4581456 w 5342334"/>
              <a:gd name="connsiteY27-918" fmla="*/ 5443059 h 5785910"/>
              <a:gd name="connsiteX28-919" fmla="*/ 4593578 w 5342334"/>
              <a:gd name="connsiteY28-920" fmla="*/ 5444848 h 5785910"/>
              <a:gd name="connsiteX29-921" fmla="*/ 4581281 w 5342334"/>
              <a:gd name="connsiteY29-922" fmla="*/ 5445228 h 5785910"/>
              <a:gd name="connsiteX30-923" fmla="*/ 2168410 w 5342334"/>
              <a:gd name="connsiteY30-924" fmla="*/ 5525146 h 5785910"/>
              <a:gd name="connsiteX31-925" fmla="*/ 1445968 w 5342334"/>
              <a:gd name="connsiteY31-926" fmla="*/ 3310386 h 5785910"/>
              <a:gd name="connsiteX32-927" fmla="*/ 1441770 w 5342334"/>
              <a:gd name="connsiteY32-928" fmla="*/ 2943473 h 5785910"/>
              <a:gd name="connsiteX33-929" fmla="*/ 1514723 w 5342334"/>
              <a:gd name="connsiteY33-930" fmla="*/ 2929703 h 5785910"/>
              <a:gd name="connsiteX34-931" fmla="*/ 1975047 w 5342334"/>
              <a:gd name="connsiteY34-932" fmla="*/ 2725675 h 5785910"/>
              <a:gd name="connsiteX35-933" fmla="*/ 2654934 w 5342334"/>
              <a:gd name="connsiteY35-934" fmla="*/ 1630299 h 5785910"/>
              <a:gd name="connsiteX36-935" fmla="*/ 3108192 w 5342334"/>
              <a:gd name="connsiteY36-936" fmla="*/ 686009 h 5785910"/>
              <a:gd name="connsiteX37-937" fmla="*/ 3334821 w 5342334"/>
              <a:gd name="connsiteY37-938" fmla="*/ 6121 h 5785910"/>
              <a:gd name="connsiteX38-939" fmla="*/ 3380735 w 5342334"/>
              <a:gd name="connsiteY38-940" fmla="*/ 118 h 5785910"/>
              <a:gd name="connsiteX0-941" fmla="*/ 1438934 w 5342334"/>
              <a:gd name="connsiteY0-942" fmla="*/ 2944008 h 5785910"/>
              <a:gd name="connsiteX1-943" fmla="*/ 1441770 w 5342334"/>
              <a:gd name="connsiteY1-944" fmla="*/ 2943473 h 5785910"/>
              <a:gd name="connsiteX2-945" fmla="*/ 1438934 w 5342334"/>
              <a:gd name="connsiteY2-946" fmla="*/ 2944008 h 5785910"/>
              <a:gd name="connsiteX3-947" fmla="*/ 1354605 w 5342334"/>
              <a:gd name="connsiteY3-948" fmla="*/ 2912708 h 5785910"/>
              <a:gd name="connsiteX4-949" fmla="*/ 1423317 w 5342334"/>
              <a:gd name="connsiteY4-950" fmla="*/ 2947468 h 5785910"/>
              <a:gd name="connsiteX5-951" fmla="*/ 1421525 w 5342334"/>
              <a:gd name="connsiteY5-952" fmla="*/ 3320849 h 5785910"/>
              <a:gd name="connsiteX6-953" fmla="*/ 2146318 w 5342334"/>
              <a:gd name="connsiteY6-954" fmla="*/ 5548257 h 5785910"/>
              <a:gd name="connsiteX7-955" fmla="*/ 2115204 w 5342334"/>
              <a:gd name="connsiteY7-956" fmla="*/ 5553206 h 5785910"/>
              <a:gd name="connsiteX8-957" fmla="*/ 1246460 w 5342334"/>
              <a:gd name="connsiteY8-958" fmla="*/ 5785910 h 5785910"/>
              <a:gd name="connsiteX9-959" fmla="*/ 0 w 5342334"/>
              <a:gd name="connsiteY9-960" fmla="*/ 3148605 h 5785910"/>
              <a:gd name="connsiteX10-961" fmla="*/ 1262428 w 5342334"/>
              <a:gd name="connsiteY10-962" fmla="*/ 2938106 h 5785910"/>
              <a:gd name="connsiteX11-963" fmla="*/ 1354605 w 5342334"/>
              <a:gd name="connsiteY11-964" fmla="*/ 2912708 h 5785910"/>
              <a:gd name="connsiteX12-965" fmla="*/ 3380735 w 5342334"/>
              <a:gd name="connsiteY12-966" fmla="*/ 118 h 5785910"/>
              <a:gd name="connsiteX13-967" fmla="*/ 3863622 w 5342334"/>
              <a:gd name="connsiteY13-968" fmla="*/ 912639 h 5785910"/>
              <a:gd name="connsiteX14-969" fmla="*/ 3674765 w 5342334"/>
              <a:gd name="connsiteY14-970" fmla="*/ 2045786 h 5785910"/>
              <a:gd name="connsiteX15-971" fmla="*/ 4585837 w 5342334"/>
              <a:gd name="connsiteY15-972" fmla="*/ 2046833 h 5785910"/>
              <a:gd name="connsiteX16-973" fmla="*/ 4775401 w 5342334"/>
              <a:gd name="connsiteY16-974" fmla="*/ 2003486 h 5785910"/>
              <a:gd name="connsiteX17-975" fmla="*/ 5203724 w 5342334"/>
              <a:gd name="connsiteY17-976" fmla="*/ 2381935 h 5785910"/>
              <a:gd name="connsiteX18-977" fmla="*/ 4980124 w 5342334"/>
              <a:gd name="connsiteY18-978" fmla="*/ 2705696 h 5785910"/>
              <a:gd name="connsiteX19-979" fmla="*/ 5342334 w 5342334"/>
              <a:gd name="connsiteY19-980" fmla="*/ 3258997 h 5785910"/>
              <a:gd name="connsiteX20-981" fmla="*/ 5107100 w 5342334"/>
              <a:gd name="connsiteY20-982" fmla="*/ 3754493 h 5785910"/>
              <a:gd name="connsiteX21-983" fmla="*/ 5342334 w 5342334"/>
              <a:gd name="connsiteY21-984" fmla="*/ 4140580 h 5785910"/>
              <a:gd name="connsiteX22-985" fmla="*/ 4844706 w 5342334"/>
              <a:gd name="connsiteY22-986" fmla="*/ 4606676 h 5785910"/>
              <a:gd name="connsiteX23-987" fmla="*/ 4790537 w 5342334"/>
              <a:gd name="connsiteY23-988" fmla="*/ 4596433 h 5785910"/>
              <a:gd name="connsiteX24-989" fmla="*/ 4802287 w 5342334"/>
              <a:gd name="connsiteY24-990" fmla="*/ 4606672 h 5785910"/>
              <a:gd name="connsiteX25-991" fmla="*/ 5191248 w 5342334"/>
              <a:gd name="connsiteY25-992" fmla="*/ 4997228 h 5785910"/>
              <a:gd name="connsiteX26-993" fmla="*/ 4866278 w 5342334"/>
              <a:gd name="connsiteY26-994" fmla="*/ 5435572 h 5785910"/>
              <a:gd name="connsiteX27-995" fmla="*/ 4581456 w 5342334"/>
              <a:gd name="connsiteY27-996" fmla="*/ 5443059 h 5785910"/>
              <a:gd name="connsiteX28-997" fmla="*/ 4593578 w 5342334"/>
              <a:gd name="connsiteY28-998" fmla="*/ 5444848 h 5785910"/>
              <a:gd name="connsiteX29-999" fmla="*/ 4581281 w 5342334"/>
              <a:gd name="connsiteY29-1000" fmla="*/ 5445228 h 5785910"/>
              <a:gd name="connsiteX30-1001" fmla="*/ 2168410 w 5342334"/>
              <a:gd name="connsiteY30-1002" fmla="*/ 5525146 h 5785910"/>
              <a:gd name="connsiteX31-1003" fmla="*/ 1445968 w 5342334"/>
              <a:gd name="connsiteY31-1004" fmla="*/ 3310386 h 5785910"/>
              <a:gd name="connsiteX32-1005" fmla="*/ 1446532 w 5342334"/>
              <a:gd name="connsiteY32-1006" fmla="*/ 2941092 h 5785910"/>
              <a:gd name="connsiteX33-1007" fmla="*/ 1514723 w 5342334"/>
              <a:gd name="connsiteY33-1008" fmla="*/ 2929703 h 5785910"/>
              <a:gd name="connsiteX34-1009" fmla="*/ 1975047 w 5342334"/>
              <a:gd name="connsiteY34-1010" fmla="*/ 2725675 h 5785910"/>
              <a:gd name="connsiteX35-1011" fmla="*/ 2654934 w 5342334"/>
              <a:gd name="connsiteY35-1012" fmla="*/ 1630299 h 5785910"/>
              <a:gd name="connsiteX36-1013" fmla="*/ 3108192 w 5342334"/>
              <a:gd name="connsiteY36-1014" fmla="*/ 686009 h 5785910"/>
              <a:gd name="connsiteX37-1015" fmla="*/ 3334821 w 5342334"/>
              <a:gd name="connsiteY37-1016" fmla="*/ 6121 h 5785910"/>
              <a:gd name="connsiteX38-1017" fmla="*/ 3380735 w 5342334"/>
              <a:gd name="connsiteY38-1018" fmla="*/ 118 h 5785910"/>
              <a:gd name="connsiteX0-1019" fmla="*/ 1438934 w 5342334"/>
              <a:gd name="connsiteY0-1020" fmla="*/ 2944008 h 5785910"/>
              <a:gd name="connsiteX1-1021" fmla="*/ 1441770 w 5342334"/>
              <a:gd name="connsiteY1-1022" fmla="*/ 2943473 h 5785910"/>
              <a:gd name="connsiteX2-1023" fmla="*/ 1438934 w 5342334"/>
              <a:gd name="connsiteY2-1024" fmla="*/ 2944008 h 5785910"/>
              <a:gd name="connsiteX3-1025" fmla="*/ 1354605 w 5342334"/>
              <a:gd name="connsiteY3-1026" fmla="*/ 2912708 h 5785910"/>
              <a:gd name="connsiteX4-1027" fmla="*/ 1423317 w 5342334"/>
              <a:gd name="connsiteY4-1028" fmla="*/ 2947468 h 5785910"/>
              <a:gd name="connsiteX5-1029" fmla="*/ 1421525 w 5342334"/>
              <a:gd name="connsiteY5-1030" fmla="*/ 3320849 h 5785910"/>
              <a:gd name="connsiteX6-1031" fmla="*/ 2146318 w 5342334"/>
              <a:gd name="connsiteY6-1032" fmla="*/ 5548257 h 5785910"/>
              <a:gd name="connsiteX7-1033" fmla="*/ 2115204 w 5342334"/>
              <a:gd name="connsiteY7-1034" fmla="*/ 5553206 h 5785910"/>
              <a:gd name="connsiteX8-1035" fmla="*/ 1246460 w 5342334"/>
              <a:gd name="connsiteY8-1036" fmla="*/ 5785910 h 5785910"/>
              <a:gd name="connsiteX9-1037" fmla="*/ 0 w 5342334"/>
              <a:gd name="connsiteY9-1038" fmla="*/ 3148605 h 5785910"/>
              <a:gd name="connsiteX10-1039" fmla="*/ 1262428 w 5342334"/>
              <a:gd name="connsiteY10-1040" fmla="*/ 2938106 h 5785910"/>
              <a:gd name="connsiteX11-1041" fmla="*/ 1354605 w 5342334"/>
              <a:gd name="connsiteY11-1042" fmla="*/ 2912708 h 5785910"/>
              <a:gd name="connsiteX12-1043" fmla="*/ 3380735 w 5342334"/>
              <a:gd name="connsiteY12-1044" fmla="*/ 118 h 5785910"/>
              <a:gd name="connsiteX13-1045" fmla="*/ 3863622 w 5342334"/>
              <a:gd name="connsiteY13-1046" fmla="*/ 912639 h 5785910"/>
              <a:gd name="connsiteX14-1047" fmla="*/ 3674765 w 5342334"/>
              <a:gd name="connsiteY14-1048" fmla="*/ 2045786 h 5785910"/>
              <a:gd name="connsiteX15-1049" fmla="*/ 4585837 w 5342334"/>
              <a:gd name="connsiteY15-1050" fmla="*/ 2046833 h 5785910"/>
              <a:gd name="connsiteX16-1051" fmla="*/ 4775401 w 5342334"/>
              <a:gd name="connsiteY16-1052" fmla="*/ 2003486 h 5785910"/>
              <a:gd name="connsiteX17-1053" fmla="*/ 5203724 w 5342334"/>
              <a:gd name="connsiteY17-1054" fmla="*/ 2381935 h 5785910"/>
              <a:gd name="connsiteX18-1055" fmla="*/ 4980124 w 5342334"/>
              <a:gd name="connsiteY18-1056" fmla="*/ 2705696 h 5785910"/>
              <a:gd name="connsiteX19-1057" fmla="*/ 5342334 w 5342334"/>
              <a:gd name="connsiteY19-1058" fmla="*/ 3258997 h 5785910"/>
              <a:gd name="connsiteX20-1059" fmla="*/ 5107100 w 5342334"/>
              <a:gd name="connsiteY20-1060" fmla="*/ 3754493 h 5785910"/>
              <a:gd name="connsiteX21-1061" fmla="*/ 5342334 w 5342334"/>
              <a:gd name="connsiteY21-1062" fmla="*/ 4140580 h 5785910"/>
              <a:gd name="connsiteX22-1063" fmla="*/ 4844706 w 5342334"/>
              <a:gd name="connsiteY22-1064" fmla="*/ 4606676 h 5785910"/>
              <a:gd name="connsiteX23-1065" fmla="*/ 4790537 w 5342334"/>
              <a:gd name="connsiteY23-1066" fmla="*/ 4596433 h 5785910"/>
              <a:gd name="connsiteX24-1067" fmla="*/ 4802287 w 5342334"/>
              <a:gd name="connsiteY24-1068" fmla="*/ 4606672 h 5785910"/>
              <a:gd name="connsiteX25-1069" fmla="*/ 5191248 w 5342334"/>
              <a:gd name="connsiteY25-1070" fmla="*/ 4997228 h 5785910"/>
              <a:gd name="connsiteX26-1071" fmla="*/ 4866278 w 5342334"/>
              <a:gd name="connsiteY26-1072" fmla="*/ 5435572 h 5785910"/>
              <a:gd name="connsiteX27-1073" fmla="*/ 4581456 w 5342334"/>
              <a:gd name="connsiteY27-1074" fmla="*/ 5443059 h 5785910"/>
              <a:gd name="connsiteX28-1075" fmla="*/ 4593578 w 5342334"/>
              <a:gd name="connsiteY28-1076" fmla="*/ 5444848 h 5785910"/>
              <a:gd name="connsiteX29-1077" fmla="*/ 4581281 w 5342334"/>
              <a:gd name="connsiteY29-1078" fmla="*/ 5445228 h 5785910"/>
              <a:gd name="connsiteX30-1079" fmla="*/ 2168410 w 5342334"/>
              <a:gd name="connsiteY30-1080" fmla="*/ 5525146 h 5785910"/>
              <a:gd name="connsiteX31-1081" fmla="*/ 1445968 w 5342334"/>
              <a:gd name="connsiteY31-1082" fmla="*/ 3310386 h 5785910"/>
              <a:gd name="connsiteX32-1083" fmla="*/ 1446532 w 5342334"/>
              <a:gd name="connsiteY32-1084" fmla="*/ 2941092 h 5785910"/>
              <a:gd name="connsiteX33-1085" fmla="*/ 1514723 w 5342334"/>
              <a:gd name="connsiteY33-1086" fmla="*/ 2929703 h 5785910"/>
              <a:gd name="connsiteX34-1087" fmla="*/ 1975047 w 5342334"/>
              <a:gd name="connsiteY34-1088" fmla="*/ 2725675 h 5785910"/>
              <a:gd name="connsiteX35-1089" fmla="*/ 2654934 w 5342334"/>
              <a:gd name="connsiteY35-1090" fmla="*/ 1630299 h 5785910"/>
              <a:gd name="connsiteX36-1091" fmla="*/ 3108192 w 5342334"/>
              <a:gd name="connsiteY36-1092" fmla="*/ 686009 h 5785910"/>
              <a:gd name="connsiteX37-1093" fmla="*/ 3334821 w 5342334"/>
              <a:gd name="connsiteY37-1094" fmla="*/ 6121 h 5785910"/>
              <a:gd name="connsiteX38-1095" fmla="*/ 3380735 w 5342334"/>
              <a:gd name="connsiteY38-1096" fmla="*/ 118 h 5785910"/>
              <a:gd name="connsiteX0-1097" fmla="*/ 1438934 w 5342334"/>
              <a:gd name="connsiteY0-1098" fmla="*/ 2944008 h 5785910"/>
              <a:gd name="connsiteX1-1099" fmla="*/ 1441770 w 5342334"/>
              <a:gd name="connsiteY1-1100" fmla="*/ 2943473 h 5785910"/>
              <a:gd name="connsiteX2-1101" fmla="*/ 1438934 w 5342334"/>
              <a:gd name="connsiteY2-1102" fmla="*/ 2944008 h 5785910"/>
              <a:gd name="connsiteX3-1103" fmla="*/ 1354605 w 5342334"/>
              <a:gd name="connsiteY3-1104" fmla="*/ 2912708 h 5785910"/>
              <a:gd name="connsiteX4-1105" fmla="*/ 1423317 w 5342334"/>
              <a:gd name="connsiteY4-1106" fmla="*/ 2947468 h 5785910"/>
              <a:gd name="connsiteX5-1107" fmla="*/ 1421525 w 5342334"/>
              <a:gd name="connsiteY5-1108" fmla="*/ 3320849 h 5785910"/>
              <a:gd name="connsiteX6-1109" fmla="*/ 2146318 w 5342334"/>
              <a:gd name="connsiteY6-1110" fmla="*/ 5548257 h 5785910"/>
              <a:gd name="connsiteX7-1111" fmla="*/ 2115204 w 5342334"/>
              <a:gd name="connsiteY7-1112" fmla="*/ 5553206 h 5785910"/>
              <a:gd name="connsiteX8-1113" fmla="*/ 1246460 w 5342334"/>
              <a:gd name="connsiteY8-1114" fmla="*/ 5785910 h 5785910"/>
              <a:gd name="connsiteX9-1115" fmla="*/ 0 w 5342334"/>
              <a:gd name="connsiteY9-1116" fmla="*/ 3148605 h 5785910"/>
              <a:gd name="connsiteX10-1117" fmla="*/ 1262428 w 5342334"/>
              <a:gd name="connsiteY10-1118" fmla="*/ 2938106 h 5785910"/>
              <a:gd name="connsiteX11-1119" fmla="*/ 1354605 w 5342334"/>
              <a:gd name="connsiteY11-1120" fmla="*/ 2912708 h 5785910"/>
              <a:gd name="connsiteX12-1121" fmla="*/ 3380735 w 5342334"/>
              <a:gd name="connsiteY12-1122" fmla="*/ 118 h 5785910"/>
              <a:gd name="connsiteX13-1123" fmla="*/ 3863622 w 5342334"/>
              <a:gd name="connsiteY13-1124" fmla="*/ 912639 h 5785910"/>
              <a:gd name="connsiteX14-1125" fmla="*/ 3674765 w 5342334"/>
              <a:gd name="connsiteY14-1126" fmla="*/ 2045786 h 5785910"/>
              <a:gd name="connsiteX15-1127" fmla="*/ 4585837 w 5342334"/>
              <a:gd name="connsiteY15-1128" fmla="*/ 2046833 h 5785910"/>
              <a:gd name="connsiteX16-1129" fmla="*/ 4775401 w 5342334"/>
              <a:gd name="connsiteY16-1130" fmla="*/ 2003486 h 5785910"/>
              <a:gd name="connsiteX17-1131" fmla="*/ 5203724 w 5342334"/>
              <a:gd name="connsiteY17-1132" fmla="*/ 2381935 h 5785910"/>
              <a:gd name="connsiteX18-1133" fmla="*/ 4980124 w 5342334"/>
              <a:gd name="connsiteY18-1134" fmla="*/ 2705696 h 5785910"/>
              <a:gd name="connsiteX19-1135" fmla="*/ 5342334 w 5342334"/>
              <a:gd name="connsiteY19-1136" fmla="*/ 3258997 h 5785910"/>
              <a:gd name="connsiteX20-1137" fmla="*/ 5107100 w 5342334"/>
              <a:gd name="connsiteY20-1138" fmla="*/ 3754493 h 5785910"/>
              <a:gd name="connsiteX21-1139" fmla="*/ 5342334 w 5342334"/>
              <a:gd name="connsiteY21-1140" fmla="*/ 4140580 h 5785910"/>
              <a:gd name="connsiteX22-1141" fmla="*/ 4844706 w 5342334"/>
              <a:gd name="connsiteY22-1142" fmla="*/ 4606676 h 5785910"/>
              <a:gd name="connsiteX23-1143" fmla="*/ 4790537 w 5342334"/>
              <a:gd name="connsiteY23-1144" fmla="*/ 4596433 h 5785910"/>
              <a:gd name="connsiteX24-1145" fmla="*/ 4802287 w 5342334"/>
              <a:gd name="connsiteY24-1146" fmla="*/ 4606672 h 5785910"/>
              <a:gd name="connsiteX25-1147" fmla="*/ 5191248 w 5342334"/>
              <a:gd name="connsiteY25-1148" fmla="*/ 4997228 h 5785910"/>
              <a:gd name="connsiteX26-1149" fmla="*/ 4866278 w 5342334"/>
              <a:gd name="connsiteY26-1150" fmla="*/ 5435572 h 5785910"/>
              <a:gd name="connsiteX27-1151" fmla="*/ 4581456 w 5342334"/>
              <a:gd name="connsiteY27-1152" fmla="*/ 5443059 h 5785910"/>
              <a:gd name="connsiteX28-1153" fmla="*/ 4593578 w 5342334"/>
              <a:gd name="connsiteY28-1154" fmla="*/ 5444848 h 5785910"/>
              <a:gd name="connsiteX29-1155" fmla="*/ 4581281 w 5342334"/>
              <a:gd name="connsiteY29-1156" fmla="*/ 5445228 h 5785910"/>
              <a:gd name="connsiteX30-1157" fmla="*/ 2168410 w 5342334"/>
              <a:gd name="connsiteY30-1158" fmla="*/ 5525146 h 5785910"/>
              <a:gd name="connsiteX31-1159" fmla="*/ 1446532 w 5342334"/>
              <a:gd name="connsiteY31-1160" fmla="*/ 2941092 h 5785910"/>
              <a:gd name="connsiteX32-1161" fmla="*/ 1514723 w 5342334"/>
              <a:gd name="connsiteY32-1162" fmla="*/ 2929703 h 5785910"/>
              <a:gd name="connsiteX33-1163" fmla="*/ 1975047 w 5342334"/>
              <a:gd name="connsiteY33-1164" fmla="*/ 2725675 h 5785910"/>
              <a:gd name="connsiteX34-1165" fmla="*/ 2654934 w 5342334"/>
              <a:gd name="connsiteY34-1166" fmla="*/ 1630299 h 5785910"/>
              <a:gd name="connsiteX35-1167" fmla="*/ 3108192 w 5342334"/>
              <a:gd name="connsiteY35-1168" fmla="*/ 686009 h 5785910"/>
              <a:gd name="connsiteX36-1169" fmla="*/ 3334821 w 5342334"/>
              <a:gd name="connsiteY36-1170" fmla="*/ 6121 h 5785910"/>
              <a:gd name="connsiteX37-1171" fmla="*/ 3380735 w 5342334"/>
              <a:gd name="connsiteY37-1172" fmla="*/ 118 h 5785910"/>
              <a:gd name="connsiteX0-1173" fmla="*/ 1438934 w 5342334"/>
              <a:gd name="connsiteY0-1174" fmla="*/ 2944008 h 5785910"/>
              <a:gd name="connsiteX1-1175" fmla="*/ 1441770 w 5342334"/>
              <a:gd name="connsiteY1-1176" fmla="*/ 2943473 h 5785910"/>
              <a:gd name="connsiteX2-1177" fmla="*/ 1438934 w 5342334"/>
              <a:gd name="connsiteY2-1178" fmla="*/ 2944008 h 5785910"/>
              <a:gd name="connsiteX3-1179" fmla="*/ 1354605 w 5342334"/>
              <a:gd name="connsiteY3-1180" fmla="*/ 2912708 h 5785910"/>
              <a:gd name="connsiteX4-1181" fmla="*/ 1423317 w 5342334"/>
              <a:gd name="connsiteY4-1182" fmla="*/ 2947468 h 5785910"/>
              <a:gd name="connsiteX5-1183" fmla="*/ 1421525 w 5342334"/>
              <a:gd name="connsiteY5-1184" fmla="*/ 3320849 h 5785910"/>
              <a:gd name="connsiteX6-1185" fmla="*/ 2146318 w 5342334"/>
              <a:gd name="connsiteY6-1186" fmla="*/ 5548257 h 5785910"/>
              <a:gd name="connsiteX7-1187" fmla="*/ 2115204 w 5342334"/>
              <a:gd name="connsiteY7-1188" fmla="*/ 5553206 h 5785910"/>
              <a:gd name="connsiteX8-1189" fmla="*/ 1246460 w 5342334"/>
              <a:gd name="connsiteY8-1190" fmla="*/ 5785910 h 5785910"/>
              <a:gd name="connsiteX9-1191" fmla="*/ 0 w 5342334"/>
              <a:gd name="connsiteY9-1192" fmla="*/ 3148605 h 5785910"/>
              <a:gd name="connsiteX10-1193" fmla="*/ 1262428 w 5342334"/>
              <a:gd name="connsiteY10-1194" fmla="*/ 2938106 h 5785910"/>
              <a:gd name="connsiteX11-1195" fmla="*/ 1354605 w 5342334"/>
              <a:gd name="connsiteY11-1196" fmla="*/ 2912708 h 5785910"/>
              <a:gd name="connsiteX12-1197" fmla="*/ 3380735 w 5342334"/>
              <a:gd name="connsiteY12-1198" fmla="*/ 118 h 5785910"/>
              <a:gd name="connsiteX13-1199" fmla="*/ 3863622 w 5342334"/>
              <a:gd name="connsiteY13-1200" fmla="*/ 912639 h 5785910"/>
              <a:gd name="connsiteX14-1201" fmla="*/ 3674765 w 5342334"/>
              <a:gd name="connsiteY14-1202" fmla="*/ 2045786 h 5785910"/>
              <a:gd name="connsiteX15-1203" fmla="*/ 4585837 w 5342334"/>
              <a:gd name="connsiteY15-1204" fmla="*/ 2046833 h 5785910"/>
              <a:gd name="connsiteX16-1205" fmla="*/ 4775401 w 5342334"/>
              <a:gd name="connsiteY16-1206" fmla="*/ 2003486 h 5785910"/>
              <a:gd name="connsiteX17-1207" fmla="*/ 5203724 w 5342334"/>
              <a:gd name="connsiteY17-1208" fmla="*/ 2381935 h 5785910"/>
              <a:gd name="connsiteX18-1209" fmla="*/ 4980124 w 5342334"/>
              <a:gd name="connsiteY18-1210" fmla="*/ 2705696 h 5785910"/>
              <a:gd name="connsiteX19-1211" fmla="*/ 5342334 w 5342334"/>
              <a:gd name="connsiteY19-1212" fmla="*/ 3258997 h 5785910"/>
              <a:gd name="connsiteX20-1213" fmla="*/ 5107100 w 5342334"/>
              <a:gd name="connsiteY20-1214" fmla="*/ 3754493 h 5785910"/>
              <a:gd name="connsiteX21-1215" fmla="*/ 5342334 w 5342334"/>
              <a:gd name="connsiteY21-1216" fmla="*/ 4140580 h 5785910"/>
              <a:gd name="connsiteX22-1217" fmla="*/ 4844706 w 5342334"/>
              <a:gd name="connsiteY22-1218" fmla="*/ 4606676 h 5785910"/>
              <a:gd name="connsiteX23-1219" fmla="*/ 4790537 w 5342334"/>
              <a:gd name="connsiteY23-1220" fmla="*/ 4596433 h 5785910"/>
              <a:gd name="connsiteX24-1221" fmla="*/ 4802287 w 5342334"/>
              <a:gd name="connsiteY24-1222" fmla="*/ 4606672 h 5785910"/>
              <a:gd name="connsiteX25-1223" fmla="*/ 5191248 w 5342334"/>
              <a:gd name="connsiteY25-1224" fmla="*/ 4997228 h 5785910"/>
              <a:gd name="connsiteX26-1225" fmla="*/ 4866278 w 5342334"/>
              <a:gd name="connsiteY26-1226" fmla="*/ 5435572 h 5785910"/>
              <a:gd name="connsiteX27-1227" fmla="*/ 4581456 w 5342334"/>
              <a:gd name="connsiteY27-1228" fmla="*/ 5443059 h 5785910"/>
              <a:gd name="connsiteX28-1229" fmla="*/ 4593578 w 5342334"/>
              <a:gd name="connsiteY28-1230" fmla="*/ 5444848 h 5785910"/>
              <a:gd name="connsiteX29-1231" fmla="*/ 4581281 w 5342334"/>
              <a:gd name="connsiteY29-1232" fmla="*/ 5445228 h 5785910"/>
              <a:gd name="connsiteX30-1233" fmla="*/ 2168410 w 5342334"/>
              <a:gd name="connsiteY30-1234" fmla="*/ 5525146 h 5785910"/>
              <a:gd name="connsiteX31-1235" fmla="*/ 1446532 w 5342334"/>
              <a:gd name="connsiteY31-1236" fmla="*/ 2941092 h 5785910"/>
              <a:gd name="connsiteX32-1237" fmla="*/ 1514723 w 5342334"/>
              <a:gd name="connsiteY32-1238" fmla="*/ 2929703 h 5785910"/>
              <a:gd name="connsiteX33-1239" fmla="*/ 1975047 w 5342334"/>
              <a:gd name="connsiteY33-1240" fmla="*/ 2725675 h 5785910"/>
              <a:gd name="connsiteX34-1241" fmla="*/ 2654934 w 5342334"/>
              <a:gd name="connsiteY34-1242" fmla="*/ 1630299 h 5785910"/>
              <a:gd name="connsiteX35-1243" fmla="*/ 3108192 w 5342334"/>
              <a:gd name="connsiteY35-1244" fmla="*/ 686009 h 5785910"/>
              <a:gd name="connsiteX36-1245" fmla="*/ 3334821 w 5342334"/>
              <a:gd name="connsiteY36-1246" fmla="*/ 6121 h 5785910"/>
              <a:gd name="connsiteX37-1247" fmla="*/ 3380735 w 5342334"/>
              <a:gd name="connsiteY37-1248" fmla="*/ 118 h 5785910"/>
              <a:gd name="connsiteX0-1249" fmla="*/ 1438934 w 5342334"/>
              <a:gd name="connsiteY0-1250" fmla="*/ 2944008 h 5785910"/>
              <a:gd name="connsiteX1-1251" fmla="*/ 1441770 w 5342334"/>
              <a:gd name="connsiteY1-1252" fmla="*/ 2943473 h 5785910"/>
              <a:gd name="connsiteX2-1253" fmla="*/ 1438934 w 5342334"/>
              <a:gd name="connsiteY2-1254" fmla="*/ 2944008 h 5785910"/>
              <a:gd name="connsiteX3-1255" fmla="*/ 1354605 w 5342334"/>
              <a:gd name="connsiteY3-1256" fmla="*/ 2912708 h 5785910"/>
              <a:gd name="connsiteX4-1257" fmla="*/ 1423317 w 5342334"/>
              <a:gd name="connsiteY4-1258" fmla="*/ 2947468 h 5785910"/>
              <a:gd name="connsiteX5-1259" fmla="*/ 1421525 w 5342334"/>
              <a:gd name="connsiteY5-1260" fmla="*/ 3320849 h 5785910"/>
              <a:gd name="connsiteX6-1261" fmla="*/ 2146318 w 5342334"/>
              <a:gd name="connsiteY6-1262" fmla="*/ 5548257 h 5785910"/>
              <a:gd name="connsiteX7-1263" fmla="*/ 2115204 w 5342334"/>
              <a:gd name="connsiteY7-1264" fmla="*/ 5553206 h 5785910"/>
              <a:gd name="connsiteX8-1265" fmla="*/ 1246460 w 5342334"/>
              <a:gd name="connsiteY8-1266" fmla="*/ 5785910 h 5785910"/>
              <a:gd name="connsiteX9-1267" fmla="*/ 0 w 5342334"/>
              <a:gd name="connsiteY9-1268" fmla="*/ 3148605 h 5785910"/>
              <a:gd name="connsiteX10-1269" fmla="*/ 1262428 w 5342334"/>
              <a:gd name="connsiteY10-1270" fmla="*/ 2938106 h 5785910"/>
              <a:gd name="connsiteX11-1271" fmla="*/ 1354605 w 5342334"/>
              <a:gd name="connsiteY11-1272" fmla="*/ 2912708 h 5785910"/>
              <a:gd name="connsiteX12-1273" fmla="*/ 3380735 w 5342334"/>
              <a:gd name="connsiteY12-1274" fmla="*/ 118 h 5785910"/>
              <a:gd name="connsiteX13-1275" fmla="*/ 3863622 w 5342334"/>
              <a:gd name="connsiteY13-1276" fmla="*/ 912639 h 5785910"/>
              <a:gd name="connsiteX14-1277" fmla="*/ 3674765 w 5342334"/>
              <a:gd name="connsiteY14-1278" fmla="*/ 2045786 h 5785910"/>
              <a:gd name="connsiteX15-1279" fmla="*/ 4585837 w 5342334"/>
              <a:gd name="connsiteY15-1280" fmla="*/ 2046833 h 5785910"/>
              <a:gd name="connsiteX16-1281" fmla="*/ 4775401 w 5342334"/>
              <a:gd name="connsiteY16-1282" fmla="*/ 2003486 h 5785910"/>
              <a:gd name="connsiteX17-1283" fmla="*/ 5203724 w 5342334"/>
              <a:gd name="connsiteY17-1284" fmla="*/ 2381935 h 5785910"/>
              <a:gd name="connsiteX18-1285" fmla="*/ 4980124 w 5342334"/>
              <a:gd name="connsiteY18-1286" fmla="*/ 2705696 h 5785910"/>
              <a:gd name="connsiteX19-1287" fmla="*/ 5342334 w 5342334"/>
              <a:gd name="connsiteY19-1288" fmla="*/ 3258997 h 5785910"/>
              <a:gd name="connsiteX20-1289" fmla="*/ 5107100 w 5342334"/>
              <a:gd name="connsiteY20-1290" fmla="*/ 3754493 h 5785910"/>
              <a:gd name="connsiteX21-1291" fmla="*/ 5342334 w 5342334"/>
              <a:gd name="connsiteY21-1292" fmla="*/ 4140580 h 5785910"/>
              <a:gd name="connsiteX22-1293" fmla="*/ 4844706 w 5342334"/>
              <a:gd name="connsiteY22-1294" fmla="*/ 4606676 h 5785910"/>
              <a:gd name="connsiteX23-1295" fmla="*/ 4790537 w 5342334"/>
              <a:gd name="connsiteY23-1296" fmla="*/ 4596433 h 5785910"/>
              <a:gd name="connsiteX24-1297" fmla="*/ 4802287 w 5342334"/>
              <a:gd name="connsiteY24-1298" fmla="*/ 4606672 h 5785910"/>
              <a:gd name="connsiteX25-1299" fmla="*/ 5191248 w 5342334"/>
              <a:gd name="connsiteY25-1300" fmla="*/ 4997228 h 5785910"/>
              <a:gd name="connsiteX26-1301" fmla="*/ 4866278 w 5342334"/>
              <a:gd name="connsiteY26-1302" fmla="*/ 5435572 h 5785910"/>
              <a:gd name="connsiteX27-1303" fmla="*/ 4581456 w 5342334"/>
              <a:gd name="connsiteY27-1304" fmla="*/ 5443059 h 5785910"/>
              <a:gd name="connsiteX28-1305" fmla="*/ 4593578 w 5342334"/>
              <a:gd name="connsiteY28-1306" fmla="*/ 5444848 h 5785910"/>
              <a:gd name="connsiteX29-1307" fmla="*/ 4581281 w 5342334"/>
              <a:gd name="connsiteY29-1308" fmla="*/ 5445228 h 5785910"/>
              <a:gd name="connsiteX30-1309" fmla="*/ 2168410 w 5342334"/>
              <a:gd name="connsiteY30-1310" fmla="*/ 5525146 h 5785910"/>
              <a:gd name="connsiteX31-1311" fmla="*/ 1514723 w 5342334"/>
              <a:gd name="connsiteY31-1312" fmla="*/ 2929703 h 5785910"/>
              <a:gd name="connsiteX32-1313" fmla="*/ 1975047 w 5342334"/>
              <a:gd name="connsiteY32-1314" fmla="*/ 2725675 h 5785910"/>
              <a:gd name="connsiteX33-1315" fmla="*/ 2654934 w 5342334"/>
              <a:gd name="connsiteY33-1316" fmla="*/ 1630299 h 5785910"/>
              <a:gd name="connsiteX34-1317" fmla="*/ 3108192 w 5342334"/>
              <a:gd name="connsiteY34-1318" fmla="*/ 686009 h 5785910"/>
              <a:gd name="connsiteX35-1319" fmla="*/ 3334821 w 5342334"/>
              <a:gd name="connsiteY35-1320" fmla="*/ 6121 h 5785910"/>
              <a:gd name="connsiteX36-1321" fmla="*/ 3380735 w 5342334"/>
              <a:gd name="connsiteY36-1322" fmla="*/ 118 h 5785910"/>
              <a:gd name="connsiteX0-1323" fmla="*/ 1438934 w 5342334"/>
              <a:gd name="connsiteY0-1324" fmla="*/ 2944008 h 5785910"/>
              <a:gd name="connsiteX1-1325" fmla="*/ 1441770 w 5342334"/>
              <a:gd name="connsiteY1-1326" fmla="*/ 2943473 h 5785910"/>
              <a:gd name="connsiteX2-1327" fmla="*/ 1438934 w 5342334"/>
              <a:gd name="connsiteY2-1328" fmla="*/ 2944008 h 5785910"/>
              <a:gd name="connsiteX3-1329" fmla="*/ 1354605 w 5342334"/>
              <a:gd name="connsiteY3-1330" fmla="*/ 2912708 h 5785910"/>
              <a:gd name="connsiteX4-1331" fmla="*/ 1423317 w 5342334"/>
              <a:gd name="connsiteY4-1332" fmla="*/ 2947468 h 5785910"/>
              <a:gd name="connsiteX5-1333" fmla="*/ 1421525 w 5342334"/>
              <a:gd name="connsiteY5-1334" fmla="*/ 3320849 h 5785910"/>
              <a:gd name="connsiteX6-1335" fmla="*/ 2146318 w 5342334"/>
              <a:gd name="connsiteY6-1336" fmla="*/ 5548257 h 5785910"/>
              <a:gd name="connsiteX7-1337" fmla="*/ 2115204 w 5342334"/>
              <a:gd name="connsiteY7-1338" fmla="*/ 5553206 h 5785910"/>
              <a:gd name="connsiteX8-1339" fmla="*/ 1246460 w 5342334"/>
              <a:gd name="connsiteY8-1340" fmla="*/ 5785910 h 5785910"/>
              <a:gd name="connsiteX9-1341" fmla="*/ 0 w 5342334"/>
              <a:gd name="connsiteY9-1342" fmla="*/ 3148605 h 5785910"/>
              <a:gd name="connsiteX10-1343" fmla="*/ 1262428 w 5342334"/>
              <a:gd name="connsiteY10-1344" fmla="*/ 2938106 h 5785910"/>
              <a:gd name="connsiteX11-1345" fmla="*/ 1354605 w 5342334"/>
              <a:gd name="connsiteY11-1346" fmla="*/ 2912708 h 5785910"/>
              <a:gd name="connsiteX12-1347" fmla="*/ 3380735 w 5342334"/>
              <a:gd name="connsiteY12-1348" fmla="*/ 118 h 5785910"/>
              <a:gd name="connsiteX13-1349" fmla="*/ 3863622 w 5342334"/>
              <a:gd name="connsiteY13-1350" fmla="*/ 912639 h 5785910"/>
              <a:gd name="connsiteX14-1351" fmla="*/ 3674765 w 5342334"/>
              <a:gd name="connsiteY14-1352" fmla="*/ 2045786 h 5785910"/>
              <a:gd name="connsiteX15-1353" fmla="*/ 4585837 w 5342334"/>
              <a:gd name="connsiteY15-1354" fmla="*/ 2046833 h 5785910"/>
              <a:gd name="connsiteX16-1355" fmla="*/ 4775401 w 5342334"/>
              <a:gd name="connsiteY16-1356" fmla="*/ 2003486 h 5785910"/>
              <a:gd name="connsiteX17-1357" fmla="*/ 5203724 w 5342334"/>
              <a:gd name="connsiteY17-1358" fmla="*/ 2381935 h 5785910"/>
              <a:gd name="connsiteX18-1359" fmla="*/ 4980124 w 5342334"/>
              <a:gd name="connsiteY18-1360" fmla="*/ 2705696 h 5785910"/>
              <a:gd name="connsiteX19-1361" fmla="*/ 5342334 w 5342334"/>
              <a:gd name="connsiteY19-1362" fmla="*/ 3258997 h 5785910"/>
              <a:gd name="connsiteX20-1363" fmla="*/ 5107100 w 5342334"/>
              <a:gd name="connsiteY20-1364" fmla="*/ 3754493 h 5785910"/>
              <a:gd name="connsiteX21-1365" fmla="*/ 5342334 w 5342334"/>
              <a:gd name="connsiteY21-1366" fmla="*/ 4140580 h 5785910"/>
              <a:gd name="connsiteX22-1367" fmla="*/ 4844706 w 5342334"/>
              <a:gd name="connsiteY22-1368" fmla="*/ 4606676 h 5785910"/>
              <a:gd name="connsiteX23-1369" fmla="*/ 4790537 w 5342334"/>
              <a:gd name="connsiteY23-1370" fmla="*/ 4596433 h 5785910"/>
              <a:gd name="connsiteX24-1371" fmla="*/ 4802287 w 5342334"/>
              <a:gd name="connsiteY24-1372" fmla="*/ 4606672 h 5785910"/>
              <a:gd name="connsiteX25-1373" fmla="*/ 5191248 w 5342334"/>
              <a:gd name="connsiteY25-1374" fmla="*/ 4997228 h 5785910"/>
              <a:gd name="connsiteX26-1375" fmla="*/ 4866278 w 5342334"/>
              <a:gd name="connsiteY26-1376" fmla="*/ 5435572 h 5785910"/>
              <a:gd name="connsiteX27-1377" fmla="*/ 4581456 w 5342334"/>
              <a:gd name="connsiteY27-1378" fmla="*/ 5443059 h 5785910"/>
              <a:gd name="connsiteX28-1379" fmla="*/ 4593578 w 5342334"/>
              <a:gd name="connsiteY28-1380" fmla="*/ 5444848 h 5785910"/>
              <a:gd name="connsiteX29-1381" fmla="*/ 4581281 w 5342334"/>
              <a:gd name="connsiteY29-1382" fmla="*/ 5445228 h 5785910"/>
              <a:gd name="connsiteX30-1383" fmla="*/ 2168410 w 5342334"/>
              <a:gd name="connsiteY30-1384" fmla="*/ 5525146 h 5785910"/>
              <a:gd name="connsiteX31-1385" fmla="*/ 1514723 w 5342334"/>
              <a:gd name="connsiteY31-1386" fmla="*/ 2929703 h 5785910"/>
              <a:gd name="connsiteX32-1387" fmla="*/ 1975047 w 5342334"/>
              <a:gd name="connsiteY32-1388" fmla="*/ 2725675 h 5785910"/>
              <a:gd name="connsiteX33-1389" fmla="*/ 2654934 w 5342334"/>
              <a:gd name="connsiteY33-1390" fmla="*/ 1630299 h 5785910"/>
              <a:gd name="connsiteX34-1391" fmla="*/ 3108192 w 5342334"/>
              <a:gd name="connsiteY34-1392" fmla="*/ 686009 h 5785910"/>
              <a:gd name="connsiteX35-1393" fmla="*/ 3334821 w 5342334"/>
              <a:gd name="connsiteY35-1394" fmla="*/ 6121 h 5785910"/>
              <a:gd name="connsiteX36-1395" fmla="*/ 3380735 w 5342334"/>
              <a:gd name="connsiteY36-1396" fmla="*/ 118 h 5785910"/>
              <a:gd name="connsiteX0-1397" fmla="*/ 1438934 w 5342334"/>
              <a:gd name="connsiteY0-1398" fmla="*/ 2944008 h 5785910"/>
              <a:gd name="connsiteX1-1399" fmla="*/ 1441770 w 5342334"/>
              <a:gd name="connsiteY1-1400" fmla="*/ 2943473 h 5785910"/>
              <a:gd name="connsiteX2-1401" fmla="*/ 1438934 w 5342334"/>
              <a:gd name="connsiteY2-1402" fmla="*/ 2944008 h 5785910"/>
              <a:gd name="connsiteX3-1403" fmla="*/ 1354605 w 5342334"/>
              <a:gd name="connsiteY3-1404" fmla="*/ 2912708 h 5785910"/>
              <a:gd name="connsiteX4-1405" fmla="*/ 1423317 w 5342334"/>
              <a:gd name="connsiteY4-1406" fmla="*/ 2947468 h 5785910"/>
              <a:gd name="connsiteX5-1407" fmla="*/ 1421525 w 5342334"/>
              <a:gd name="connsiteY5-1408" fmla="*/ 3320849 h 5785910"/>
              <a:gd name="connsiteX6-1409" fmla="*/ 2146318 w 5342334"/>
              <a:gd name="connsiteY6-1410" fmla="*/ 5548257 h 5785910"/>
              <a:gd name="connsiteX7-1411" fmla="*/ 2115204 w 5342334"/>
              <a:gd name="connsiteY7-1412" fmla="*/ 5553206 h 5785910"/>
              <a:gd name="connsiteX8-1413" fmla="*/ 1246460 w 5342334"/>
              <a:gd name="connsiteY8-1414" fmla="*/ 5785910 h 5785910"/>
              <a:gd name="connsiteX9-1415" fmla="*/ 0 w 5342334"/>
              <a:gd name="connsiteY9-1416" fmla="*/ 3148605 h 5785910"/>
              <a:gd name="connsiteX10-1417" fmla="*/ 1262428 w 5342334"/>
              <a:gd name="connsiteY10-1418" fmla="*/ 2938106 h 5785910"/>
              <a:gd name="connsiteX11-1419" fmla="*/ 1354605 w 5342334"/>
              <a:gd name="connsiteY11-1420" fmla="*/ 2912708 h 5785910"/>
              <a:gd name="connsiteX12-1421" fmla="*/ 3380735 w 5342334"/>
              <a:gd name="connsiteY12-1422" fmla="*/ 118 h 5785910"/>
              <a:gd name="connsiteX13-1423" fmla="*/ 3863622 w 5342334"/>
              <a:gd name="connsiteY13-1424" fmla="*/ 912639 h 5785910"/>
              <a:gd name="connsiteX14-1425" fmla="*/ 3674765 w 5342334"/>
              <a:gd name="connsiteY14-1426" fmla="*/ 2045786 h 5785910"/>
              <a:gd name="connsiteX15-1427" fmla="*/ 4585837 w 5342334"/>
              <a:gd name="connsiteY15-1428" fmla="*/ 2046833 h 5785910"/>
              <a:gd name="connsiteX16-1429" fmla="*/ 4775401 w 5342334"/>
              <a:gd name="connsiteY16-1430" fmla="*/ 2003486 h 5785910"/>
              <a:gd name="connsiteX17-1431" fmla="*/ 5203724 w 5342334"/>
              <a:gd name="connsiteY17-1432" fmla="*/ 2381935 h 5785910"/>
              <a:gd name="connsiteX18-1433" fmla="*/ 4980124 w 5342334"/>
              <a:gd name="connsiteY18-1434" fmla="*/ 2705696 h 5785910"/>
              <a:gd name="connsiteX19-1435" fmla="*/ 5342334 w 5342334"/>
              <a:gd name="connsiteY19-1436" fmla="*/ 3258997 h 5785910"/>
              <a:gd name="connsiteX20-1437" fmla="*/ 5107100 w 5342334"/>
              <a:gd name="connsiteY20-1438" fmla="*/ 3754493 h 5785910"/>
              <a:gd name="connsiteX21-1439" fmla="*/ 5342334 w 5342334"/>
              <a:gd name="connsiteY21-1440" fmla="*/ 4140580 h 5785910"/>
              <a:gd name="connsiteX22-1441" fmla="*/ 4844706 w 5342334"/>
              <a:gd name="connsiteY22-1442" fmla="*/ 4606676 h 5785910"/>
              <a:gd name="connsiteX23-1443" fmla="*/ 4790537 w 5342334"/>
              <a:gd name="connsiteY23-1444" fmla="*/ 4596433 h 5785910"/>
              <a:gd name="connsiteX24-1445" fmla="*/ 4802287 w 5342334"/>
              <a:gd name="connsiteY24-1446" fmla="*/ 4606672 h 5785910"/>
              <a:gd name="connsiteX25-1447" fmla="*/ 5191248 w 5342334"/>
              <a:gd name="connsiteY25-1448" fmla="*/ 4997228 h 5785910"/>
              <a:gd name="connsiteX26-1449" fmla="*/ 4866278 w 5342334"/>
              <a:gd name="connsiteY26-1450" fmla="*/ 5435572 h 5785910"/>
              <a:gd name="connsiteX27-1451" fmla="*/ 4581456 w 5342334"/>
              <a:gd name="connsiteY27-1452" fmla="*/ 5443059 h 5785910"/>
              <a:gd name="connsiteX28-1453" fmla="*/ 4593578 w 5342334"/>
              <a:gd name="connsiteY28-1454" fmla="*/ 5444848 h 5785910"/>
              <a:gd name="connsiteX29-1455" fmla="*/ 4581281 w 5342334"/>
              <a:gd name="connsiteY29-1456" fmla="*/ 5445228 h 5785910"/>
              <a:gd name="connsiteX30-1457" fmla="*/ 2201665 w 5342334"/>
              <a:gd name="connsiteY30-1458" fmla="*/ 5541774 h 5785910"/>
              <a:gd name="connsiteX31-1459" fmla="*/ 1514723 w 5342334"/>
              <a:gd name="connsiteY31-1460" fmla="*/ 2929703 h 5785910"/>
              <a:gd name="connsiteX32-1461" fmla="*/ 1975047 w 5342334"/>
              <a:gd name="connsiteY32-1462" fmla="*/ 2725675 h 5785910"/>
              <a:gd name="connsiteX33-1463" fmla="*/ 2654934 w 5342334"/>
              <a:gd name="connsiteY33-1464" fmla="*/ 1630299 h 5785910"/>
              <a:gd name="connsiteX34-1465" fmla="*/ 3108192 w 5342334"/>
              <a:gd name="connsiteY34-1466" fmla="*/ 686009 h 5785910"/>
              <a:gd name="connsiteX35-1467" fmla="*/ 3334821 w 5342334"/>
              <a:gd name="connsiteY35-1468" fmla="*/ 6121 h 5785910"/>
              <a:gd name="connsiteX36-1469" fmla="*/ 3380735 w 5342334"/>
              <a:gd name="connsiteY36-1470" fmla="*/ 118 h 5785910"/>
              <a:gd name="connsiteX0-1471" fmla="*/ 1438934 w 5342334"/>
              <a:gd name="connsiteY0-1472" fmla="*/ 2944008 h 5785910"/>
              <a:gd name="connsiteX1-1473" fmla="*/ 1441770 w 5342334"/>
              <a:gd name="connsiteY1-1474" fmla="*/ 2943473 h 5785910"/>
              <a:gd name="connsiteX2-1475" fmla="*/ 1438934 w 5342334"/>
              <a:gd name="connsiteY2-1476" fmla="*/ 2944008 h 5785910"/>
              <a:gd name="connsiteX3-1477" fmla="*/ 1354605 w 5342334"/>
              <a:gd name="connsiteY3-1478" fmla="*/ 2912708 h 5785910"/>
              <a:gd name="connsiteX4-1479" fmla="*/ 1423317 w 5342334"/>
              <a:gd name="connsiteY4-1480" fmla="*/ 2947468 h 5785910"/>
              <a:gd name="connsiteX5-1481" fmla="*/ 1421525 w 5342334"/>
              <a:gd name="connsiteY5-1482" fmla="*/ 3320849 h 5785910"/>
              <a:gd name="connsiteX6-1483" fmla="*/ 2146318 w 5342334"/>
              <a:gd name="connsiteY6-1484" fmla="*/ 5548257 h 5785910"/>
              <a:gd name="connsiteX7-1485" fmla="*/ 2115204 w 5342334"/>
              <a:gd name="connsiteY7-1486" fmla="*/ 5553206 h 5785910"/>
              <a:gd name="connsiteX8-1487" fmla="*/ 1246460 w 5342334"/>
              <a:gd name="connsiteY8-1488" fmla="*/ 5785910 h 5785910"/>
              <a:gd name="connsiteX9-1489" fmla="*/ 0 w 5342334"/>
              <a:gd name="connsiteY9-1490" fmla="*/ 3148605 h 5785910"/>
              <a:gd name="connsiteX10-1491" fmla="*/ 1262428 w 5342334"/>
              <a:gd name="connsiteY10-1492" fmla="*/ 2938106 h 5785910"/>
              <a:gd name="connsiteX11-1493" fmla="*/ 1354605 w 5342334"/>
              <a:gd name="connsiteY11-1494" fmla="*/ 2912708 h 5785910"/>
              <a:gd name="connsiteX12-1495" fmla="*/ 3380735 w 5342334"/>
              <a:gd name="connsiteY12-1496" fmla="*/ 118 h 5785910"/>
              <a:gd name="connsiteX13-1497" fmla="*/ 3863622 w 5342334"/>
              <a:gd name="connsiteY13-1498" fmla="*/ 912639 h 5785910"/>
              <a:gd name="connsiteX14-1499" fmla="*/ 3674765 w 5342334"/>
              <a:gd name="connsiteY14-1500" fmla="*/ 2045786 h 5785910"/>
              <a:gd name="connsiteX15-1501" fmla="*/ 4585837 w 5342334"/>
              <a:gd name="connsiteY15-1502" fmla="*/ 2046833 h 5785910"/>
              <a:gd name="connsiteX16-1503" fmla="*/ 4775401 w 5342334"/>
              <a:gd name="connsiteY16-1504" fmla="*/ 2003486 h 5785910"/>
              <a:gd name="connsiteX17-1505" fmla="*/ 5203724 w 5342334"/>
              <a:gd name="connsiteY17-1506" fmla="*/ 2381935 h 5785910"/>
              <a:gd name="connsiteX18-1507" fmla="*/ 4980124 w 5342334"/>
              <a:gd name="connsiteY18-1508" fmla="*/ 2705696 h 5785910"/>
              <a:gd name="connsiteX19-1509" fmla="*/ 5342334 w 5342334"/>
              <a:gd name="connsiteY19-1510" fmla="*/ 3258997 h 5785910"/>
              <a:gd name="connsiteX20-1511" fmla="*/ 5107100 w 5342334"/>
              <a:gd name="connsiteY20-1512" fmla="*/ 3754493 h 5785910"/>
              <a:gd name="connsiteX21-1513" fmla="*/ 5342334 w 5342334"/>
              <a:gd name="connsiteY21-1514" fmla="*/ 4140580 h 5785910"/>
              <a:gd name="connsiteX22-1515" fmla="*/ 4844706 w 5342334"/>
              <a:gd name="connsiteY22-1516" fmla="*/ 4606676 h 5785910"/>
              <a:gd name="connsiteX23-1517" fmla="*/ 4790537 w 5342334"/>
              <a:gd name="connsiteY23-1518" fmla="*/ 4596433 h 5785910"/>
              <a:gd name="connsiteX24-1519" fmla="*/ 4802287 w 5342334"/>
              <a:gd name="connsiteY24-1520" fmla="*/ 4606672 h 5785910"/>
              <a:gd name="connsiteX25-1521" fmla="*/ 5191248 w 5342334"/>
              <a:gd name="connsiteY25-1522" fmla="*/ 4997228 h 5785910"/>
              <a:gd name="connsiteX26-1523" fmla="*/ 4866278 w 5342334"/>
              <a:gd name="connsiteY26-1524" fmla="*/ 5435572 h 5785910"/>
              <a:gd name="connsiteX27-1525" fmla="*/ 4581456 w 5342334"/>
              <a:gd name="connsiteY27-1526" fmla="*/ 5443059 h 5785910"/>
              <a:gd name="connsiteX28-1527" fmla="*/ 4593578 w 5342334"/>
              <a:gd name="connsiteY28-1528" fmla="*/ 5444848 h 5785910"/>
              <a:gd name="connsiteX29-1529" fmla="*/ 4581281 w 5342334"/>
              <a:gd name="connsiteY29-1530" fmla="*/ 5445228 h 5785910"/>
              <a:gd name="connsiteX30-1531" fmla="*/ 2201665 w 5342334"/>
              <a:gd name="connsiteY30-1532" fmla="*/ 5541774 h 5785910"/>
              <a:gd name="connsiteX31-1533" fmla="*/ 1514723 w 5342334"/>
              <a:gd name="connsiteY31-1534" fmla="*/ 2929703 h 5785910"/>
              <a:gd name="connsiteX32-1535" fmla="*/ 1975047 w 5342334"/>
              <a:gd name="connsiteY32-1536" fmla="*/ 2725675 h 5785910"/>
              <a:gd name="connsiteX33-1537" fmla="*/ 2654934 w 5342334"/>
              <a:gd name="connsiteY33-1538" fmla="*/ 1630299 h 5785910"/>
              <a:gd name="connsiteX34-1539" fmla="*/ 3108192 w 5342334"/>
              <a:gd name="connsiteY34-1540" fmla="*/ 686009 h 5785910"/>
              <a:gd name="connsiteX35-1541" fmla="*/ 3334821 w 5342334"/>
              <a:gd name="connsiteY35-1542" fmla="*/ 6121 h 5785910"/>
              <a:gd name="connsiteX36-1543" fmla="*/ 3380735 w 5342334"/>
              <a:gd name="connsiteY36-1544" fmla="*/ 118 h 5785910"/>
              <a:gd name="connsiteX0-1545" fmla="*/ 1438934 w 5342334"/>
              <a:gd name="connsiteY0-1546" fmla="*/ 2944008 h 5785910"/>
              <a:gd name="connsiteX1-1547" fmla="*/ 1441770 w 5342334"/>
              <a:gd name="connsiteY1-1548" fmla="*/ 2943473 h 5785910"/>
              <a:gd name="connsiteX2-1549" fmla="*/ 1438934 w 5342334"/>
              <a:gd name="connsiteY2-1550" fmla="*/ 2944008 h 5785910"/>
              <a:gd name="connsiteX3-1551" fmla="*/ 1354605 w 5342334"/>
              <a:gd name="connsiteY3-1552" fmla="*/ 2912708 h 5785910"/>
              <a:gd name="connsiteX4-1553" fmla="*/ 1423317 w 5342334"/>
              <a:gd name="connsiteY4-1554" fmla="*/ 2947468 h 5785910"/>
              <a:gd name="connsiteX5-1555" fmla="*/ 1421525 w 5342334"/>
              <a:gd name="connsiteY5-1556" fmla="*/ 3320849 h 5785910"/>
              <a:gd name="connsiteX6-1557" fmla="*/ 2146318 w 5342334"/>
              <a:gd name="connsiteY6-1558" fmla="*/ 5548257 h 5785910"/>
              <a:gd name="connsiteX7-1559" fmla="*/ 2115204 w 5342334"/>
              <a:gd name="connsiteY7-1560" fmla="*/ 5553206 h 5785910"/>
              <a:gd name="connsiteX8-1561" fmla="*/ 1246460 w 5342334"/>
              <a:gd name="connsiteY8-1562" fmla="*/ 5785910 h 5785910"/>
              <a:gd name="connsiteX9-1563" fmla="*/ 0 w 5342334"/>
              <a:gd name="connsiteY9-1564" fmla="*/ 3148605 h 5785910"/>
              <a:gd name="connsiteX10-1565" fmla="*/ 1262428 w 5342334"/>
              <a:gd name="connsiteY10-1566" fmla="*/ 2938106 h 5785910"/>
              <a:gd name="connsiteX11-1567" fmla="*/ 1354605 w 5342334"/>
              <a:gd name="connsiteY11-1568" fmla="*/ 2912708 h 5785910"/>
              <a:gd name="connsiteX12-1569" fmla="*/ 3380735 w 5342334"/>
              <a:gd name="connsiteY12-1570" fmla="*/ 118 h 5785910"/>
              <a:gd name="connsiteX13-1571" fmla="*/ 3863622 w 5342334"/>
              <a:gd name="connsiteY13-1572" fmla="*/ 912639 h 5785910"/>
              <a:gd name="connsiteX14-1573" fmla="*/ 3674765 w 5342334"/>
              <a:gd name="connsiteY14-1574" fmla="*/ 2045786 h 5785910"/>
              <a:gd name="connsiteX15-1575" fmla="*/ 4585837 w 5342334"/>
              <a:gd name="connsiteY15-1576" fmla="*/ 2046833 h 5785910"/>
              <a:gd name="connsiteX16-1577" fmla="*/ 4775401 w 5342334"/>
              <a:gd name="connsiteY16-1578" fmla="*/ 2003486 h 5785910"/>
              <a:gd name="connsiteX17-1579" fmla="*/ 5203724 w 5342334"/>
              <a:gd name="connsiteY17-1580" fmla="*/ 2381935 h 5785910"/>
              <a:gd name="connsiteX18-1581" fmla="*/ 4980124 w 5342334"/>
              <a:gd name="connsiteY18-1582" fmla="*/ 2705696 h 5785910"/>
              <a:gd name="connsiteX19-1583" fmla="*/ 5342334 w 5342334"/>
              <a:gd name="connsiteY19-1584" fmla="*/ 3258997 h 5785910"/>
              <a:gd name="connsiteX20-1585" fmla="*/ 5107100 w 5342334"/>
              <a:gd name="connsiteY20-1586" fmla="*/ 3754493 h 5785910"/>
              <a:gd name="connsiteX21-1587" fmla="*/ 5342334 w 5342334"/>
              <a:gd name="connsiteY21-1588" fmla="*/ 4140580 h 5785910"/>
              <a:gd name="connsiteX22-1589" fmla="*/ 4844706 w 5342334"/>
              <a:gd name="connsiteY22-1590" fmla="*/ 4606676 h 5785910"/>
              <a:gd name="connsiteX23-1591" fmla="*/ 4790537 w 5342334"/>
              <a:gd name="connsiteY23-1592" fmla="*/ 4596433 h 5785910"/>
              <a:gd name="connsiteX24-1593" fmla="*/ 4802287 w 5342334"/>
              <a:gd name="connsiteY24-1594" fmla="*/ 4606672 h 5785910"/>
              <a:gd name="connsiteX25-1595" fmla="*/ 5191248 w 5342334"/>
              <a:gd name="connsiteY25-1596" fmla="*/ 4997228 h 5785910"/>
              <a:gd name="connsiteX26-1597" fmla="*/ 4866278 w 5342334"/>
              <a:gd name="connsiteY26-1598" fmla="*/ 5435572 h 5785910"/>
              <a:gd name="connsiteX27-1599" fmla="*/ 4581456 w 5342334"/>
              <a:gd name="connsiteY27-1600" fmla="*/ 5443059 h 5785910"/>
              <a:gd name="connsiteX28-1601" fmla="*/ 4593578 w 5342334"/>
              <a:gd name="connsiteY28-1602" fmla="*/ 5444848 h 5785910"/>
              <a:gd name="connsiteX29-1603" fmla="*/ 4581281 w 5342334"/>
              <a:gd name="connsiteY29-1604" fmla="*/ 5445228 h 5785910"/>
              <a:gd name="connsiteX30-1605" fmla="*/ 2201665 w 5342334"/>
              <a:gd name="connsiteY30-1606" fmla="*/ 5541774 h 5785910"/>
              <a:gd name="connsiteX31-1607" fmla="*/ 1514723 w 5342334"/>
              <a:gd name="connsiteY31-1608" fmla="*/ 2929703 h 5785910"/>
              <a:gd name="connsiteX32-1609" fmla="*/ 1975047 w 5342334"/>
              <a:gd name="connsiteY32-1610" fmla="*/ 2725675 h 5785910"/>
              <a:gd name="connsiteX33-1611" fmla="*/ 2654934 w 5342334"/>
              <a:gd name="connsiteY33-1612" fmla="*/ 1630299 h 5785910"/>
              <a:gd name="connsiteX34-1613" fmla="*/ 3108192 w 5342334"/>
              <a:gd name="connsiteY34-1614" fmla="*/ 686009 h 5785910"/>
              <a:gd name="connsiteX35-1615" fmla="*/ 3334821 w 5342334"/>
              <a:gd name="connsiteY35-1616" fmla="*/ 6121 h 5785910"/>
              <a:gd name="connsiteX36-1617" fmla="*/ 3380735 w 5342334"/>
              <a:gd name="connsiteY36-1618" fmla="*/ 118 h 5785910"/>
              <a:gd name="connsiteX0-1619" fmla="*/ 1438934 w 5342334"/>
              <a:gd name="connsiteY0-1620" fmla="*/ 2944008 h 5785910"/>
              <a:gd name="connsiteX1-1621" fmla="*/ 1441770 w 5342334"/>
              <a:gd name="connsiteY1-1622" fmla="*/ 2943473 h 5785910"/>
              <a:gd name="connsiteX2-1623" fmla="*/ 1438934 w 5342334"/>
              <a:gd name="connsiteY2-1624" fmla="*/ 2944008 h 5785910"/>
              <a:gd name="connsiteX3-1625" fmla="*/ 1354605 w 5342334"/>
              <a:gd name="connsiteY3-1626" fmla="*/ 2912708 h 5785910"/>
              <a:gd name="connsiteX4-1627" fmla="*/ 1423317 w 5342334"/>
              <a:gd name="connsiteY4-1628" fmla="*/ 2947468 h 5785910"/>
              <a:gd name="connsiteX5-1629" fmla="*/ 1421525 w 5342334"/>
              <a:gd name="connsiteY5-1630" fmla="*/ 3320849 h 5785910"/>
              <a:gd name="connsiteX6-1631" fmla="*/ 2146318 w 5342334"/>
              <a:gd name="connsiteY6-1632" fmla="*/ 5548257 h 5785910"/>
              <a:gd name="connsiteX7-1633" fmla="*/ 2115204 w 5342334"/>
              <a:gd name="connsiteY7-1634" fmla="*/ 5553206 h 5785910"/>
              <a:gd name="connsiteX8-1635" fmla="*/ 1246460 w 5342334"/>
              <a:gd name="connsiteY8-1636" fmla="*/ 5785910 h 5785910"/>
              <a:gd name="connsiteX9-1637" fmla="*/ 0 w 5342334"/>
              <a:gd name="connsiteY9-1638" fmla="*/ 3148605 h 5785910"/>
              <a:gd name="connsiteX10-1639" fmla="*/ 1262428 w 5342334"/>
              <a:gd name="connsiteY10-1640" fmla="*/ 2938106 h 5785910"/>
              <a:gd name="connsiteX11-1641" fmla="*/ 1354605 w 5342334"/>
              <a:gd name="connsiteY11-1642" fmla="*/ 2912708 h 5785910"/>
              <a:gd name="connsiteX12-1643" fmla="*/ 3380735 w 5342334"/>
              <a:gd name="connsiteY12-1644" fmla="*/ 118 h 5785910"/>
              <a:gd name="connsiteX13-1645" fmla="*/ 3863622 w 5342334"/>
              <a:gd name="connsiteY13-1646" fmla="*/ 912639 h 5785910"/>
              <a:gd name="connsiteX14-1647" fmla="*/ 3674765 w 5342334"/>
              <a:gd name="connsiteY14-1648" fmla="*/ 2045786 h 5785910"/>
              <a:gd name="connsiteX15-1649" fmla="*/ 4585837 w 5342334"/>
              <a:gd name="connsiteY15-1650" fmla="*/ 2046833 h 5785910"/>
              <a:gd name="connsiteX16-1651" fmla="*/ 4775401 w 5342334"/>
              <a:gd name="connsiteY16-1652" fmla="*/ 2003486 h 5785910"/>
              <a:gd name="connsiteX17-1653" fmla="*/ 5203724 w 5342334"/>
              <a:gd name="connsiteY17-1654" fmla="*/ 2381935 h 5785910"/>
              <a:gd name="connsiteX18-1655" fmla="*/ 4980124 w 5342334"/>
              <a:gd name="connsiteY18-1656" fmla="*/ 2705696 h 5785910"/>
              <a:gd name="connsiteX19-1657" fmla="*/ 5342334 w 5342334"/>
              <a:gd name="connsiteY19-1658" fmla="*/ 3258997 h 5785910"/>
              <a:gd name="connsiteX20-1659" fmla="*/ 5107100 w 5342334"/>
              <a:gd name="connsiteY20-1660" fmla="*/ 3754493 h 5785910"/>
              <a:gd name="connsiteX21-1661" fmla="*/ 5342334 w 5342334"/>
              <a:gd name="connsiteY21-1662" fmla="*/ 4140580 h 5785910"/>
              <a:gd name="connsiteX22-1663" fmla="*/ 4844706 w 5342334"/>
              <a:gd name="connsiteY22-1664" fmla="*/ 4606676 h 5785910"/>
              <a:gd name="connsiteX23-1665" fmla="*/ 4790537 w 5342334"/>
              <a:gd name="connsiteY23-1666" fmla="*/ 4596433 h 5785910"/>
              <a:gd name="connsiteX24-1667" fmla="*/ 4802287 w 5342334"/>
              <a:gd name="connsiteY24-1668" fmla="*/ 4606672 h 5785910"/>
              <a:gd name="connsiteX25-1669" fmla="*/ 5191248 w 5342334"/>
              <a:gd name="connsiteY25-1670" fmla="*/ 4997228 h 5785910"/>
              <a:gd name="connsiteX26-1671" fmla="*/ 4866278 w 5342334"/>
              <a:gd name="connsiteY26-1672" fmla="*/ 5435572 h 5785910"/>
              <a:gd name="connsiteX27-1673" fmla="*/ 4581456 w 5342334"/>
              <a:gd name="connsiteY27-1674" fmla="*/ 5443059 h 5785910"/>
              <a:gd name="connsiteX28-1675" fmla="*/ 4593578 w 5342334"/>
              <a:gd name="connsiteY28-1676" fmla="*/ 5444848 h 5785910"/>
              <a:gd name="connsiteX29-1677" fmla="*/ 4581281 w 5342334"/>
              <a:gd name="connsiteY29-1678" fmla="*/ 5445228 h 5785910"/>
              <a:gd name="connsiteX30-1679" fmla="*/ 2201665 w 5342334"/>
              <a:gd name="connsiteY30-1680" fmla="*/ 5541774 h 5785910"/>
              <a:gd name="connsiteX31-1681" fmla="*/ 1514723 w 5342334"/>
              <a:gd name="connsiteY31-1682" fmla="*/ 2929703 h 5785910"/>
              <a:gd name="connsiteX32-1683" fmla="*/ 1975047 w 5342334"/>
              <a:gd name="connsiteY32-1684" fmla="*/ 2725675 h 5785910"/>
              <a:gd name="connsiteX33-1685" fmla="*/ 2654934 w 5342334"/>
              <a:gd name="connsiteY33-1686" fmla="*/ 1630299 h 5785910"/>
              <a:gd name="connsiteX34-1687" fmla="*/ 3108192 w 5342334"/>
              <a:gd name="connsiteY34-1688" fmla="*/ 686009 h 5785910"/>
              <a:gd name="connsiteX35-1689" fmla="*/ 3334821 w 5342334"/>
              <a:gd name="connsiteY35-1690" fmla="*/ 6121 h 5785910"/>
              <a:gd name="connsiteX36-1691" fmla="*/ 3380735 w 5342334"/>
              <a:gd name="connsiteY36-1692" fmla="*/ 118 h 5785910"/>
              <a:gd name="connsiteX0-1693" fmla="*/ 1438934 w 5342334"/>
              <a:gd name="connsiteY0-1694" fmla="*/ 2944008 h 5785910"/>
              <a:gd name="connsiteX1-1695" fmla="*/ 1441770 w 5342334"/>
              <a:gd name="connsiteY1-1696" fmla="*/ 2943473 h 5785910"/>
              <a:gd name="connsiteX2-1697" fmla="*/ 1438934 w 5342334"/>
              <a:gd name="connsiteY2-1698" fmla="*/ 2944008 h 5785910"/>
              <a:gd name="connsiteX3-1699" fmla="*/ 1354605 w 5342334"/>
              <a:gd name="connsiteY3-1700" fmla="*/ 2912708 h 5785910"/>
              <a:gd name="connsiteX4-1701" fmla="*/ 1423317 w 5342334"/>
              <a:gd name="connsiteY4-1702" fmla="*/ 2947468 h 5785910"/>
              <a:gd name="connsiteX5-1703" fmla="*/ 1421525 w 5342334"/>
              <a:gd name="connsiteY5-1704" fmla="*/ 3320849 h 5785910"/>
              <a:gd name="connsiteX6-1705" fmla="*/ 2146318 w 5342334"/>
              <a:gd name="connsiteY6-1706" fmla="*/ 5548257 h 5785910"/>
              <a:gd name="connsiteX7-1707" fmla="*/ 2115204 w 5342334"/>
              <a:gd name="connsiteY7-1708" fmla="*/ 5553206 h 5785910"/>
              <a:gd name="connsiteX8-1709" fmla="*/ 1246460 w 5342334"/>
              <a:gd name="connsiteY8-1710" fmla="*/ 5785910 h 5785910"/>
              <a:gd name="connsiteX9-1711" fmla="*/ 0 w 5342334"/>
              <a:gd name="connsiteY9-1712" fmla="*/ 3148605 h 5785910"/>
              <a:gd name="connsiteX10-1713" fmla="*/ 1262428 w 5342334"/>
              <a:gd name="connsiteY10-1714" fmla="*/ 2938106 h 5785910"/>
              <a:gd name="connsiteX11-1715" fmla="*/ 1354605 w 5342334"/>
              <a:gd name="connsiteY11-1716" fmla="*/ 2912708 h 5785910"/>
              <a:gd name="connsiteX12-1717" fmla="*/ 3380735 w 5342334"/>
              <a:gd name="connsiteY12-1718" fmla="*/ 118 h 5785910"/>
              <a:gd name="connsiteX13-1719" fmla="*/ 3863622 w 5342334"/>
              <a:gd name="connsiteY13-1720" fmla="*/ 912639 h 5785910"/>
              <a:gd name="connsiteX14-1721" fmla="*/ 3674765 w 5342334"/>
              <a:gd name="connsiteY14-1722" fmla="*/ 2045786 h 5785910"/>
              <a:gd name="connsiteX15-1723" fmla="*/ 4585837 w 5342334"/>
              <a:gd name="connsiteY15-1724" fmla="*/ 2046833 h 5785910"/>
              <a:gd name="connsiteX16-1725" fmla="*/ 4775401 w 5342334"/>
              <a:gd name="connsiteY16-1726" fmla="*/ 2003486 h 5785910"/>
              <a:gd name="connsiteX17-1727" fmla="*/ 5203724 w 5342334"/>
              <a:gd name="connsiteY17-1728" fmla="*/ 2381935 h 5785910"/>
              <a:gd name="connsiteX18-1729" fmla="*/ 4980124 w 5342334"/>
              <a:gd name="connsiteY18-1730" fmla="*/ 2705696 h 5785910"/>
              <a:gd name="connsiteX19-1731" fmla="*/ 5342334 w 5342334"/>
              <a:gd name="connsiteY19-1732" fmla="*/ 3258997 h 5785910"/>
              <a:gd name="connsiteX20-1733" fmla="*/ 5107100 w 5342334"/>
              <a:gd name="connsiteY20-1734" fmla="*/ 3754493 h 5785910"/>
              <a:gd name="connsiteX21-1735" fmla="*/ 5342334 w 5342334"/>
              <a:gd name="connsiteY21-1736" fmla="*/ 4140580 h 5785910"/>
              <a:gd name="connsiteX22-1737" fmla="*/ 4844706 w 5342334"/>
              <a:gd name="connsiteY22-1738" fmla="*/ 4606676 h 5785910"/>
              <a:gd name="connsiteX23-1739" fmla="*/ 4790537 w 5342334"/>
              <a:gd name="connsiteY23-1740" fmla="*/ 4596433 h 5785910"/>
              <a:gd name="connsiteX24-1741" fmla="*/ 4802287 w 5342334"/>
              <a:gd name="connsiteY24-1742" fmla="*/ 4606672 h 5785910"/>
              <a:gd name="connsiteX25-1743" fmla="*/ 5191248 w 5342334"/>
              <a:gd name="connsiteY25-1744" fmla="*/ 4997228 h 5785910"/>
              <a:gd name="connsiteX26-1745" fmla="*/ 4866278 w 5342334"/>
              <a:gd name="connsiteY26-1746" fmla="*/ 5435572 h 5785910"/>
              <a:gd name="connsiteX27-1747" fmla="*/ 4581456 w 5342334"/>
              <a:gd name="connsiteY27-1748" fmla="*/ 5443059 h 5785910"/>
              <a:gd name="connsiteX28-1749" fmla="*/ 4593578 w 5342334"/>
              <a:gd name="connsiteY28-1750" fmla="*/ 5444848 h 5785910"/>
              <a:gd name="connsiteX29-1751" fmla="*/ 4581281 w 5342334"/>
              <a:gd name="connsiteY29-1752" fmla="*/ 5445228 h 5785910"/>
              <a:gd name="connsiteX30-1753" fmla="*/ 2233555 w 5342334"/>
              <a:gd name="connsiteY30-1754" fmla="*/ 5541774 h 5785910"/>
              <a:gd name="connsiteX31-1755" fmla="*/ 1514723 w 5342334"/>
              <a:gd name="connsiteY31-1756" fmla="*/ 2929703 h 5785910"/>
              <a:gd name="connsiteX32-1757" fmla="*/ 1975047 w 5342334"/>
              <a:gd name="connsiteY32-1758" fmla="*/ 2725675 h 5785910"/>
              <a:gd name="connsiteX33-1759" fmla="*/ 2654934 w 5342334"/>
              <a:gd name="connsiteY33-1760" fmla="*/ 1630299 h 5785910"/>
              <a:gd name="connsiteX34-1761" fmla="*/ 3108192 w 5342334"/>
              <a:gd name="connsiteY34-1762" fmla="*/ 686009 h 5785910"/>
              <a:gd name="connsiteX35-1763" fmla="*/ 3334821 w 5342334"/>
              <a:gd name="connsiteY35-1764" fmla="*/ 6121 h 5785910"/>
              <a:gd name="connsiteX36-1765" fmla="*/ 3380735 w 5342334"/>
              <a:gd name="connsiteY36-1766" fmla="*/ 118 h 5785910"/>
              <a:gd name="connsiteX0-1767" fmla="*/ 1438934 w 5342334"/>
              <a:gd name="connsiteY0-1768" fmla="*/ 2944008 h 5785910"/>
              <a:gd name="connsiteX1-1769" fmla="*/ 1441770 w 5342334"/>
              <a:gd name="connsiteY1-1770" fmla="*/ 2943473 h 5785910"/>
              <a:gd name="connsiteX2-1771" fmla="*/ 1438934 w 5342334"/>
              <a:gd name="connsiteY2-1772" fmla="*/ 2944008 h 5785910"/>
              <a:gd name="connsiteX3-1773" fmla="*/ 1354605 w 5342334"/>
              <a:gd name="connsiteY3-1774" fmla="*/ 2912708 h 5785910"/>
              <a:gd name="connsiteX4-1775" fmla="*/ 1423317 w 5342334"/>
              <a:gd name="connsiteY4-1776" fmla="*/ 2947468 h 5785910"/>
              <a:gd name="connsiteX5-1777" fmla="*/ 1421525 w 5342334"/>
              <a:gd name="connsiteY5-1778" fmla="*/ 3320849 h 5785910"/>
              <a:gd name="connsiteX6-1779" fmla="*/ 2146318 w 5342334"/>
              <a:gd name="connsiteY6-1780" fmla="*/ 5548257 h 5785910"/>
              <a:gd name="connsiteX7-1781" fmla="*/ 2115204 w 5342334"/>
              <a:gd name="connsiteY7-1782" fmla="*/ 5553206 h 5785910"/>
              <a:gd name="connsiteX8-1783" fmla="*/ 1246460 w 5342334"/>
              <a:gd name="connsiteY8-1784" fmla="*/ 5785910 h 5785910"/>
              <a:gd name="connsiteX9-1785" fmla="*/ 0 w 5342334"/>
              <a:gd name="connsiteY9-1786" fmla="*/ 3148605 h 5785910"/>
              <a:gd name="connsiteX10-1787" fmla="*/ 1262428 w 5342334"/>
              <a:gd name="connsiteY10-1788" fmla="*/ 2938106 h 5785910"/>
              <a:gd name="connsiteX11-1789" fmla="*/ 1354605 w 5342334"/>
              <a:gd name="connsiteY11-1790" fmla="*/ 2912708 h 5785910"/>
              <a:gd name="connsiteX12-1791" fmla="*/ 3380735 w 5342334"/>
              <a:gd name="connsiteY12-1792" fmla="*/ 118 h 5785910"/>
              <a:gd name="connsiteX13-1793" fmla="*/ 3863622 w 5342334"/>
              <a:gd name="connsiteY13-1794" fmla="*/ 912639 h 5785910"/>
              <a:gd name="connsiteX14-1795" fmla="*/ 3674765 w 5342334"/>
              <a:gd name="connsiteY14-1796" fmla="*/ 2045786 h 5785910"/>
              <a:gd name="connsiteX15-1797" fmla="*/ 4585837 w 5342334"/>
              <a:gd name="connsiteY15-1798" fmla="*/ 2046833 h 5785910"/>
              <a:gd name="connsiteX16-1799" fmla="*/ 4775401 w 5342334"/>
              <a:gd name="connsiteY16-1800" fmla="*/ 2003486 h 5785910"/>
              <a:gd name="connsiteX17-1801" fmla="*/ 5203724 w 5342334"/>
              <a:gd name="connsiteY17-1802" fmla="*/ 2381935 h 5785910"/>
              <a:gd name="connsiteX18-1803" fmla="*/ 4980124 w 5342334"/>
              <a:gd name="connsiteY18-1804" fmla="*/ 2705696 h 5785910"/>
              <a:gd name="connsiteX19-1805" fmla="*/ 5342334 w 5342334"/>
              <a:gd name="connsiteY19-1806" fmla="*/ 3258997 h 5785910"/>
              <a:gd name="connsiteX20-1807" fmla="*/ 5107100 w 5342334"/>
              <a:gd name="connsiteY20-1808" fmla="*/ 3754493 h 5785910"/>
              <a:gd name="connsiteX21-1809" fmla="*/ 5342334 w 5342334"/>
              <a:gd name="connsiteY21-1810" fmla="*/ 4140580 h 5785910"/>
              <a:gd name="connsiteX22-1811" fmla="*/ 4844706 w 5342334"/>
              <a:gd name="connsiteY22-1812" fmla="*/ 4606676 h 5785910"/>
              <a:gd name="connsiteX23-1813" fmla="*/ 4790537 w 5342334"/>
              <a:gd name="connsiteY23-1814" fmla="*/ 4596433 h 5785910"/>
              <a:gd name="connsiteX24-1815" fmla="*/ 4802287 w 5342334"/>
              <a:gd name="connsiteY24-1816" fmla="*/ 4606672 h 5785910"/>
              <a:gd name="connsiteX25-1817" fmla="*/ 5191248 w 5342334"/>
              <a:gd name="connsiteY25-1818" fmla="*/ 4997228 h 5785910"/>
              <a:gd name="connsiteX26-1819" fmla="*/ 4866278 w 5342334"/>
              <a:gd name="connsiteY26-1820" fmla="*/ 5435572 h 5785910"/>
              <a:gd name="connsiteX27-1821" fmla="*/ 4581456 w 5342334"/>
              <a:gd name="connsiteY27-1822" fmla="*/ 5443059 h 5785910"/>
              <a:gd name="connsiteX28-1823" fmla="*/ 4593578 w 5342334"/>
              <a:gd name="connsiteY28-1824" fmla="*/ 5444848 h 5785910"/>
              <a:gd name="connsiteX29-1825" fmla="*/ 4581281 w 5342334"/>
              <a:gd name="connsiteY29-1826" fmla="*/ 5445228 h 5785910"/>
              <a:gd name="connsiteX30-1827" fmla="*/ 2276075 w 5342334"/>
              <a:gd name="connsiteY30-1828" fmla="*/ 5536459 h 5785910"/>
              <a:gd name="connsiteX31-1829" fmla="*/ 1514723 w 5342334"/>
              <a:gd name="connsiteY31-1830" fmla="*/ 2929703 h 5785910"/>
              <a:gd name="connsiteX32-1831" fmla="*/ 1975047 w 5342334"/>
              <a:gd name="connsiteY32-1832" fmla="*/ 2725675 h 5785910"/>
              <a:gd name="connsiteX33-1833" fmla="*/ 2654934 w 5342334"/>
              <a:gd name="connsiteY33-1834" fmla="*/ 1630299 h 5785910"/>
              <a:gd name="connsiteX34-1835" fmla="*/ 3108192 w 5342334"/>
              <a:gd name="connsiteY34-1836" fmla="*/ 686009 h 5785910"/>
              <a:gd name="connsiteX35-1837" fmla="*/ 3334821 w 5342334"/>
              <a:gd name="connsiteY35-1838" fmla="*/ 6121 h 5785910"/>
              <a:gd name="connsiteX36-1839" fmla="*/ 3380735 w 5342334"/>
              <a:gd name="connsiteY36-1840" fmla="*/ 118 h 5785910"/>
              <a:gd name="connsiteX0-1841" fmla="*/ 1438934 w 5342334"/>
              <a:gd name="connsiteY0-1842" fmla="*/ 2944008 h 5785910"/>
              <a:gd name="connsiteX1-1843" fmla="*/ 1441770 w 5342334"/>
              <a:gd name="connsiteY1-1844" fmla="*/ 2943473 h 5785910"/>
              <a:gd name="connsiteX2-1845" fmla="*/ 1438934 w 5342334"/>
              <a:gd name="connsiteY2-1846" fmla="*/ 2944008 h 5785910"/>
              <a:gd name="connsiteX3-1847" fmla="*/ 1354605 w 5342334"/>
              <a:gd name="connsiteY3-1848" fmla="*/ 2912708 h 5785910"/>
              <a:gd name="connsiteX4-1849" fmla="*/ 1423317 w 5342334"/>
              <a:gd name="connsiteY4-1850" fmla="*/ 2947468 h 5785910"/>
              <a:gd name="connsiteX5-1851" fmla="*/ 1421525 w 5342334"/>
              <a:gd name="connsiteY5-1852" fmla="*/ 3320849 h 5785910"/>
              <a:gd name="connsiteX6-1853" fmla="*/ 2146318 w 5342334"/>
              <a:gd name="connsiteY6-1854" fmla="*/ 5548257 h 5785910"/>
              <a:gd name="connsiteX7-1855" fmla="*/ 2115204 w 5342334"/>
              <a:gd name="connsiteY7-1856" fmla="*/ 5553206 h 5785910"/>
              <a:gd name="connsiteX8-1857" fmla="*/ 1246460 w 5342334"/>
              <a:gd name="connsiteY8-1858" fmla="*/ 5785910 h 5785910"/>
              <a:gd name="connsiteX9-1859" fmla="*/ 0 w 5342334"/>
              <a:gd name="connsiteY9-1860" fmla="*/ 3148605 h 5785910"/>
              <a:gd name="connsiteX10-1861" fmla="*/ 1262428 w 5342334"/>
              <a:gd name="connsiteY10-1862" fmla="*/ 2938106 h 5785910"/>
              <a:gd name="connsiteX11-1863" fmla="*/ 1354605 w 5342334"/>
              <a:gd name="connsiteY11-1864" fmla="*/ 2912708 h 5785910"/>
              <a:gd name="connsiteX12-1865" fmla="*/ 3380735 w 5342334"/>
              <a:gd name="connsiteY12-1866" fmla="*/ 118 h 5785910"/>
              <a:gd name="connsiteX13-1867" fmla="*/ 3863622 w 5342334"/>
              <a:gd name="connsiteY13-1868" fmla="*/ 912639 h 5785910"/>
              <a:gd name="connsiteX14-1869" fmla="*/ 3674765 w 5342334"/>
              <a:gd name="connsiteY14-1870" fmla="*/ 2045786 h 5785910"/>
              <a:gd name="connsiteX15-1871" fmla="*/ 4585837 w 5342334"/>
              <a:gd name="connsiteY15-1872" fmla="*/ 2046833 h 5785910"/>
              <a:gd name="connsiteX16-1873" fmla="*/ 4775401 w 5342334"/>
              <a:gd name="connsiteY16-1874" fmla="*/ 2003486 h 5785910"/>
              <a:gd name="connsiteX17-1875" fmla="*/ 5203724 w 5342334"/>
              <a:gd name="connsiteY17-1876" fmla="*/ 2381935 h 5785910"/>
              <a:gd name="connsiteX18-1877" fmla="*/ 4980124 w 5342334"/>
              <a:gd name="connsiteY18-1878" fmla="*/ 2705696 h 5785910"/>
              <a:gd name="connsiteX19-1879" fmla="*/ 5342334 w 5342334"/>
              <a:gd name="connsiteY19-1880" fmla="*/ 3258997 h 5785910"/>
              <a:gd name="connsiteX20-1881" fmla="*/ 5107100 w 5342334"/>
              <a:gd name="connsiteY20-1882" fmla="*/ 3754493 h 5785910"/>
              <a:gd name="connsiteX21-1883" fmla="*/ 5342334 w 5342334"/>
              <a:gd name="connsiteY21-1884" fmla="*/ 4140580 h 5785910"/>
              <a:gd name="connsiteX22-1885" fmla="*/ 4844706 w 5342334"/>
              <a:gd name="connsiteY22-1886" fmla="*/ 4606676 h 5785910"/>
              <a:gd name="connsiteX23-1887" fmla="*/ 4790537 w 5342334"/>
              <a:gd name="connsiteY23-1888" fmla="*/ 4596433 h 5785910"/>
              <a:gd name="connsiteX24-1889" fmla="*/ 4802287 w 5342334"/>
              <a:gd name="connsiteY24-1890" fmla="*/ 4606672 h 5785910"/>
              <a:gd name="connsiteX25-1891" fmla="*/ 5191248 w 5342334"/>
              <a:gd name="connsiteY25-1892" fmla="*/ 4997228 h 5785910"/>
              <a:gd name="connsiteX26-1893" fmla="*/ 4866278 w 5342334"/>
              <a:gd name="connsiteY26-1894" fmla="*/ 5435572 h 5785910"/>
              <a:gd name="connsiteX27-1895" fmla="*/ 4581456 w 5342334"/>
              <a:gd name="connsiteY27-1896" fmla="*/ 5443059 h 5785910"/>
              <a:gd name="connsiteX28-1897" fmla="*/ 4593578 w 5342334"/>
              <a:gd name="connsiteY28-1898" fmla="*/ 5444848 h 5785910"/>
              <a:gd name="connsiteX29-1899" fmla="*/ 4581281 w 5342334"/>
              <a:gd name="connsiteY29-1900" fmla="*/ 5445228 h 5785910"/>
              <a:gd name="connsiteX30-1901" fmla="*/ 2276075 w 5342334"/>
              <a:gd name="connsiteY30-1902" fmla="*/ 5536459 h 5785910"/>
              <a:gd name="connsiteX31-1903" fmla="*/ 1551927 w 5342334"/>
              <a:gd name="connsiteY31-1904" fmla="*/ 2929703 h 5785910"/>
              <a:gd name="connsiteX32-1905" fmla="*/ 1975047 w 5342334"/>
              <a:gd name="connsiteY32-1906" fmla="*/ 2725675 h 5785910"/>
              <a:gd name="connsiteX33-1907" fmla="*/ 2654934 w 5342334"/>
              <a:gd name="connsiteY33-1908" fmla="*/ 1630299 h 5785910"/>
              <a:gd name="connsiteX34-1909" fmla="*/ 3108192 w 5342334"/>
              <a:gd name="connsiteY34-1910" fmla="*/ 686009 h 5785910"/>
              <a:gd name="connsiteX35-1911" fmla="*/ 3334821 w 5342334"/>
              <a:gd name="connsiteY35-1912" fmla="*/ 6121 h 5785910"/>
              <a:gd name="connsiteX36-1913" fmla="*/ 3380735 w 5342334"/>
              <a:gd name="connsiteY36-1914" fmla="*/ 118 h 5785910"/>
              <a:gd name="connsiteX0-1915" fmla="*/ 1438934 w 5342334"/>
              <a:gd name="connsiteY0-1916" fmla="*/ 2944008 h 5785910"/>
              <a:gd name="connsiteX1-1917" fmla="*/ 1441770 w 5342334"/>
              <a:gd name="connsiteY1-1918" fmla="*/ 2943473 h 5785910"/>
              <a:gd name="connsiteX2-1919" fmla="*/ 1438934 w 5342334"/>
              <a:gd name="connsiteY2-1920" fmla="*/ 2944008 h 5785910"/>
              <a:gd name="connsiteX3-1921" fmla="*/ 1354605 w 5342334"/>
              <a:gd name="connsiteY3-1922" fmla="*/ 2912708 h 5785910"/>
              <a:gd name="connsiteX4-1923" fmla="*/ 1423317 w 5342334"/>
              <a:gd name="connsiteY4-1924" fmla="*/ 2947468 h 5785910"/>
              <a:gd name="connsiteX5-1925" fmla="*/ 1421525 w 5342334"/>
              <a:gd name="connsiteY5-1926" fmla="*/ 3320849 h 5785910"/>
              <a:gd name="connsiteX6-1927" fmla="*/ 2146318 w 5342334"/>
              <a:gd name="connsiteY6-1928" fmla="*/ 5548257 h 5785910"/>
              <a:gd name="connsiteX7-1929" fmla="*/ 2115204 w 5342334"/>
              <a:gd name="connsiteY7-1930" fmla="*/ 5553206 h 5785910"/>
              <a:gd name="connsiteX8-1931" fmla="*/ 1246460 w 5342334"/>
              <a:gd name="connsiteY8-1932" fmla="*/ 5785910 h 5785910"/>
              <a:gd name="connsiteX9-1933" fmla="*/ 0 w 5342334"/>
              <a:gd name="connsiteY9-1934" fmla="*/ 3148605 h 5785910"/>
              <a:gd name="connsiteX10-1935" fmla="*/ 1262428 w 5342334"/>
              <a:gd name="connsiteY10-1936" fmla="*/ 2938106 h 5785910"/>
              <a:gd name="connsiteX11-1937" fmla="*/ 1354605 w 5342334"/>
              <a:gd name="connsiteY11-1938" fmla="*/ 2912708 h 5785910"/>
              <a:gd name="connsiteX12-1939" fmla="*/ 3380735 w 5342334"/>
              <a:gd name="connsiteY12-1940" fmla="*/ 118 h 5785910"/>
              <a:gd name="connsiteX13-1941" fmla="*/ 3863622 w 5342334"/>
              <a:gd name="connsiteY13-1942" fmla="*/ 912639 h 5785910"/>
              <a:gd name="connsiteX14-1943" fmla="*/ 3674765 w 5342334"/>
              <a:gd name="connsiteY14-1944" fmla="*/ 2045786 h 5785910"/>
              <a:gd name="connsiteX15-1945" fmla="*/ 4585837 w 5342334"/>
              <a:gd name="connsiteY15-1946" fmla="*/ 2046833 h 5785910"/>
              <a:gd name="connsiteX16-1947" fmla="*/ 4775401 w 5342334"/>
              <a:gd name="connsiteY16-1948" fmla="*/ 2003486 h 5785910"/>
              <a:gd name="connsiteX17-1949" fmla="*/ 5203724 w 5342334"/>
              <a:gd name="connsiteY17-1950" fmla="*/ 2381935 h 5785910"/>
              <a:gd name="connsiteX18-1951" fmla="*/ 4980124 w 5342334"/>
              <a:gd name="connsiteY18-1952" fmla="*/ 2705696 h 5785910"/>
              <a:gd name="connsiteX19-1953" fmla="*/ 5342334 w 5342334"/>
              <a:gd name="connsiteY19-1954" fmla="*/ 3258997 h 5785910"/>
              <a:gd name="connsiteX20-1955" fmla="*/ 5107100 w 5342334"/>
              <a:gd name="connsiteY20-1956" fmla="*/ 3754493 h 5785910"/>
              <a:gd name="connsiteX21-1957" fmla="*/ 5342334 w 5342334"/>
              <a:gd name="connsiteY21-1958" fmla="*/ 4140580 h 5785910"/>
              <a:gd name="connsiteX22-1959" fmla="*/ 4844706 w 5342334"/>
              <a:gd name="connsiteY22-1960" fmla="*/ 4606676 h 5785910"/>
              <a:gd name="connsiteX23-1961" fmla="*/ 4790537 w 5342334"/>
              <a:gd name="connsiteY23-1962" fmla="*/ 4596433 h 5785910"/>
              <a:gd name="connsiteX24-1963" fmla="*/ 4802287 w 5342334"/>
              <a:gd name="connsiteY24-1964" fmla="*/ 4606672 h 5785910"/>
              <a:gd name="connsiteX25-1965" fmla="*/ 5191248 w 5342334"/>
              <a:gd name="connsiteY25-1966" fmla="*/ 4997228 h 5785910"/>
              <a:gd name="connsiteX26-1967" fmla="*/ 4866278 w 5342334"/>
              <a:gd name="connsiteY26-1968" fmla="*/ 5435572 h 5785910"/>
              <a:gd name="connsiteX27-1969" fmla="*/ 4581456 w 5342334"/>
              <a:gd name="connsiteY27-1970" fmla="*/ 5443059 h 5785910"/>
              <a:gd name="connsiteX28-1971" fmla="*/ 4593578 w 5342334"/>
              <a:gd name="connsiteY28-1972" fmla="*/ 5444848 h 5785910"/>
              <a:gd name="connsiteX29-1973" fmla="*/ 4581281 w 5342334"/>
              <a:gd name="connsiteY29-1974" fmla="*/ 5445228 h 5785910"/>
              <a:gd name="connsiteX30-1975" fmla="*/ 2276075 w 5342334"/>
              <a:gd name="connsiteY30-1976" fmla="*/ 5536459 h 5785910"/>
              <a:gd name="connsiteX31-1977" fmla="*/ 1567871 w 5342334"/>
              <a:gd name="connsiteY31-1978" fmla="*/ 2924388 h 5785910"/>
              <a:gd name="connsiteX32-1979" fmla="*/ 1975047 w 5342334"/>
              <a:gd name="connsiteY32-1980" fmla="*/ 2725675 h 5785910"/>
              <a:gd name="connsiteX33-1981" fmla="*/ 2654934 w 5342334"/>
              <a:gd name="connsiteY33-1982" fmla="*/ 1630299 h 5785910"/>
              <a:gd name="connsiteX34-1983" fmla="*/ 3108192 w 5342334"/>
              <a:gd name="connsiteY34-1984" fmla="*/ 686009 h 5785910"/>
              <a:gd name="connsiteX35-1985" fmla="*/ 3334821 w 5342334"/>
              <a:gd name="connsiteY35-1986" fmla="*/ 6121 h 5785910"/>
              <a:gd name="connsiteX36-1987" fmla="*/ 3380735 w 5342334"/>
              <a:gd name="connsiteY36-1988" fmla="*/ 118 h 5785910"/>
              <a:gd name="connsiteX0-1989" fmla="*/ 1438934 w 5342334"/>
              <a:gd name="connsiteY0-1990" fmla="*/ 2944008 h 5785910"/>
              <a:gd name="connsiteX1-1991" fmla="*/ 1441770 w 5342334"/>
              <a:gd name="connsiteY1-1992" fmla="*/ 2943473 h 5785910"/>
              <a:gd name="connsiteX2-1993" fmla="*/ 1438934 w 5342334"/>
              <a:gd name="connsiteY2-1994" fmla="*/ 2944008 h 5785910"/>
              <a:gd name="connsiteX3-1995" fmla="*/ 1354605 w 5342334"/>
              <a:gd name="connsiteY3-1996" fmla="*/ 2912708 h 5785910"/>
              <a:gd name="connsiteX4-1997" fmla="*/ 1423317 w 5342334"/>
              <a:gd name="connsiteY4-1998" fmla="*/ 2947468 h 5785910"/>
              <a:gd name="connsiteX5-1999" fmla="*/ 1421525 w 5342334"/>
              <a:gd name="connsiteY5-2000" fmla="*/ 3320849 h 5785910"/>
              <a:gd name="connsiteX6-2001" fmla="*/ 2146318 w 5342334"/>
              <a:gd name="connsiteY6-2002" fmla="*/ 5548257 h 5785910"/>
              <a:gd name="connsiteX7-2003" fmla="*/ 2115204 w 5342334"/>
              <a:gd name="connsiteY7-2004" fmla="*/ 5553206 h 5785910"/>
              <a:gd name="connsiteX8-2005" fmla="*/ 1246460 w 5342334"/>
              <a:gd name="connsiteY8-2006" fmla="*/ 5785910 h 5785910"/>
              <a:gd name="connsiteX9-2007" fmla="*/ 0 w 5342334"/>
              <a:gd name="connsiteY9-2008" fmla="*/ 3148605 h 5785910"/>
              <a:gd name="connsiteX10-2009" fmla="*/ 1262428 w 5342334"/>
              <a:gd name="connsiteY10-2010" fmla="*/ 2938106 h 5785910"/>
              <a:gd name="connsiteX11-2011" fmla="*/ 1354605 w 5342334"/>
              <a:gd name="connsiteY11-2012" fmla="*/ 2912708 h 5785910"/>
              <a:gd name="connsiteX12-2013" fmla="*/ 3380735 w 5342334"/>
              <a:gd name="connsiteY12-2014" fmla="*/ 118 h 5785910"/>
              <a:gd name="connsiteX13-2015" fmla="*/ 3863622 w 5342334"/>
              <a:gd name="connsiteY13-2016" fmla="*/ 912639 h 5785910"/>
              <a:gd name="connsiteX14-2017" fmla="*/ 3674765 w 5342334"/>
              <a:gd name="connsiteY14-2018" fmla="*/ 2045786 h 5785910"/>
              <a:gd name="connsiteX15-2019" fmla="*/ 4585837 w 5342334"/>
              <a:gd name="connsiteY15-2020" fmla="*/ 2046833 h 5785910"/>
              <a:gd name="connsiteX16-2021" fmla="*/ 4775401 w 5342334"/>
              <a:gd name="connsiteY16-2022" fmla="*/ 2003486 h 5785910"/>
              <a:gd name="connsiteX17-2023" fmla="*/ 5203724 w 5342334"/>
              <a:gd name="connsiteY17-2024" fmla="*/ 2381935 h 5785910"/>
              <a:gd name="connsiteX18-2025" fmla="*/ 4980124 w 5342334"/>
              <a:gd name="connsiteY18-2026" fmla="*/ 2705696 h 5785910"/>
              <a:gd name="connsiteX19-2027" fmla="*/ 5342334 w 5342334"/>
              <a:gd name="connsiteY19-2028" fmla="*/ 3258997 h 5785910"/>
              <a:gd name="connsiteX20-2029" fmla="*/ 5107100 w 5342334"/>
              <a:gd name="connsiteY20-2030" fmla="*/ 3754493 h 5785910"/>
              <a:gd name="connsiteX21-2031" fmla="*/ 5342334 w 5342334"/>
              <a:gd name="connsiteY21-2032" fmla="*/ 4140580 h 5785910"/>
              <a:gd name="connsiteX22-2033" fmla="*/ 4844706 w 5342334"/>
              <a:gd name="connsiteY22-2034" fmla="*/ 4606676 h 5785910"/>
              <a:gd name="connsiteX23-2035" fmla="*/ 4790537 w 5342334"/>
              <a:gd name="connsiteY23-2036" fmla="*/ 4596433 h 5785910"/>
              <a:gd name="connsiteX24-2037" fmla="*/ 4802287 w 5342334"/>
              <a:gd name="connsiteY24-2038" fmla="*/ 4606672 h 5785910"/>
              <a:gd name="connsiteX25-2039" fmla="*/ 5191248 w 5342334"/>
              <a:gd name="connsiteY25-2040" fmla="*/ 4997228 h 5785910"/>
              <a:gd name="connsiteX26-2041" fmla="*/ 4866278 w 5342334"/>
              <a:gd name="connsiteY26-2042" fmla="*/ 5435572 h 5785910"/>
              <a:gd name="connsiteX27-2043" fmla="*/ 4581456 w 5342334"/>
              <a:gd name="connsiteY27-2044" fmla="*/ 5443059 h 5785910"/>
              <a:gd name="connsiteX28-2045" fmla="*/ 4593578 w 5342334"/>
              <a:gd name="connsiteY28-2046" fmla="*/ 5444848 h 5785910"/>
              <a:gd name="connsiteX29-2047" fmla="*/ 4581281 w 5342334"/>
              <a:gd name="connsiteY29-2048" fmla="*/ 5445228 h 5785910"/>
              <a:gd name="connsiteX30-2049" fmla="*/ 2276075 w 5342334"/>
              <a:gd name="connsiteY30-2050" fmla="*/ 5536459 h 5785910"/>
              <a:gd name="connsiteX31-2051" fmla="*/ 1567871 w 5342334"/>
              <a:gd name="connsiteY31-2052" fmla="*/ 2924388 h 5785910"/>
              <a:gd name="connsiteX32-2053" fmla="*/ 1975047 w 5342334"/>
              <a:gd name="connsiteY32-2054" fmla="*/ 2725675 h 5785910"/>
              <a:gd name="connsiteX33-2055" fmla="*/ 2654934 w 5342334"/>
              <a:gd name="connsiteY33-2056" fmla="*/ 1630299 h 5785910"/>
              <a:gd name="connsiteX34-2057" fmla="*/ 3108192 w 5342334"/>
              <a:gd name="connsiteY34-2058" fmla="*/ 686009 h 5785910"/>
              <a:gd name="connsiteX35-2059" fmla="*/ 3334821 w 5342334"/>
              <a:gd name="connsiteY35-2060" fmla="*/ 6121 h 5785910"/>
              <a:gd name="connsiteX36-2061" fmla="*/ 3380735 w 5342334"/>
              <a:gd name="connsiteY36-2062" fmla="*/ 118 h 5785910"/>
            </a:gdLst>
            <a:ahLst/>
            <a:cxnLst>
              <a:cxn ang="0">
                <a:pos x="connsiteX0-1989" y="connsiteY0-1990"/>
              </a:cxn>
              <a:cxn ang="0">
                <a:pos x="connsiteX1-1991" y="connsiteY1-1992"/>
              </a:cxn>
              <a:cxn ang="0">
                <a:pos x="connsiteX2-1993" y="connsiteY2-1994"/>
              </a:cxn>
              <a:cxn ang="0">
                <a:pos x="connsiteX3-1995" y="connsiteY3-1996"/>
              </a:cxn>
              <a:cxn ang="0">
                <a:pos x="connsiteX4-1997" y="connsiteY4-1998"/>
              </a:cxn>
              <a:cxn ang="0">
                <a:pos x="connsiteX5-1999" y="connsiteY5-2000"/>
              </a:cxn>
              <a:cxn ang="0">
                <a:pos x="connsiteX6-2001" y="connsiteY6-2002"/>
              </a:cxn>
              <a:cxn ang="0">
                <a:pos x="connsiteX7-2003" y="connsiteY7-2004"/>
              </a:cxn>
              <a:cxn ang="0">
                <a:pos x="connsiteX8-2005" y="connsiteY8-2006"/>
              </a:cxn>
              <a:cxn ang="0">
                <a:pos x="connsiteX9-2007" y="connsiteY9-2008"/>
              </a:cxn>
              <a:cxn ang="0">
                <a:pos x="connsiteX10-2009" y="connsiteY10-2010"/>
              </a:cxn>
              <a:cxn ang="0">
                <a:pos x="connsiteX11-2011" y="connsiteY11-2012"/>
              </a:cxn>
              <a:cxn ang="0">
                <a:pos x="connsiteX12-2013" y="connsiteY12-2014"/>
              </a:cxn>
              <a:cxn ang="0">
                <a:pos x="connsiteX13-2015" y="connsiteY13-2016"/>
              </a:cxn>
              <a:cxn ang="0">
                <a:pos x="connsiteX14-2017" y="connsiteY14-2018"/>
              </a:cxn>
              <a:cxn ang="0">
                <a:pos x="connsiteX15-2019" y="connsiteY15-2020"/>
              </a:cxn>
              <a:cxn ang="0">
                <a:pos x="connsiteX16-2021" y="connsiteY16-2022"/>
              </a:cxn>
              <a:cxn ang="0">
                <a:pos x="connsiteX17-2023" y="connsiteY17-2024"/>
              </a:cxn>
              <a:cxn ang="0">
                <a:pos x="connsiteX18-2025" y="connsiteY18-2026"/>
              </a:cxn>
              <a:cxn ang="0">
                <a:pos x="connsiteX19-2027" y="connsiteY19-2028"/>
              </a:cxn>
              <a:cxn ang="0">
                <a:pos x="connsiteX20-2029" y="connsiteY20-2030"/>
              </a:cxn>
              <a:cxn ang="0">
                <a:pos x="connsiteX21-2031" y="connsiteY21-2032"/>
              </a:cxn>
              <a:cxn ang="0">
                <a:pos x="connsiteX22-2033" y="connsiteY22-2034"/>
              </a:cxn>
              <a:cxn ang="0">
                <a:pos x="connsiteX23-2035" y="connsiteY23-2036"/>
              </a:cxn>
              <a:cxn ang="0">
                <a:pos x="connsiteX24-2037" y="connsiteY24-2038"/>
              </a:cxn>
              <a:cxn ang="0">
                <a:pos x="connsiteX25-2039" y="connsiteY25-2040"/>
              </a:cxn>
              <a:cxn ang="0">
                <a:pos x="connsiteX26-2041" y="connsiteY26-2042"/>
              </a:cxn>
              <a:cxn ang="0">
                <a:pos x="connsiteX27-2043" y="connsiteY27-2044"/>
              </a:cxn>
              <a:cxn ang="0">
                <a:pos x="connsiteX28-2045" y="connsiteY28-2046"/>
              </a:cxn>
              <a:cxn ang="0">
                <a:pos x="connsiteX29-2047" y="connsiteY29-2048"/>
              </a:cxn>
              <a:cxn ang="0">
                <a:pos x="connsiteX30-2049" y="connsiteY30-2050"/>
              </a:cxn>
              <a:cxn ang="0">
                <a:pos x="connsiteX31-2051" y="connsiteY31-2052"/>
              </a:cxn>
              <a:cxn ang="0">
                <a:pos x="connsiteX32-2053" y="connsiteY32-2054"/>
              </a:cxn>
              <a:cxn ang="0">
                <a:pos x="connsiteX33-2055" y="connsiteY33-2056"/>
              </a:cxn>
              <a:cxn ang="0">
                <a:pos x="connsiteX34-2057" y="connsiteY34-2058"/>
              </a:cxn>
              <a:cxn ang="0">
                <a:pos x="connsiteX35-2059" y="connsiteY35-2060"/>
              </a:cxn>
              <a:cxn ang="0">
                <a:pos x="connsiteX36-2061" y="connsiteY36-2062"/>
              </a:cxn>
            </a:cxnLst>
            <a:rect l="l" t="t" r="r" b="b"/>
            <a:pathLst>
              <a:path w="5342334" h="5785910">
                <a:moveTo>
                  <a:pt x="1438934" y="2944008"/>
                </a:moveTo>
                <a:lnTo>
                  <a:pt x="1441770" y="2943473"/>
                </a:lnTo>
                <a:lnTo>
                  <a:pt x="1438934" y="2944008"/>
                </a:lnTo>
                <a:close/>
                <a:moveTo>
                  <a:pt x="1354605" y="2912708"/>
                </a:moveTo>
                <a:cubicBezTo>
                  <a:pt x="1381420" y="2914268"/>
                  <a:pt x="1412164" y="2879445"/>
                  <a:pt x="1423317" y="2947468"/>
                </a:cubicBezTo>
                <a:cubicBezTo>
                  <a:pt x="1434470" y="3015491"/>
                  <a:pt x="1420535" y="3195595"/>
                  <a:pt x="1421525" y="3320849"/>
                </a:cubicBezTo>
                <a:cubicBezTo>
                  <a:pt x="1438368" y="4219980"/>
                  <a:pt x="1608134" y="5048330"/>
                  <a:pt x="2146318" y="5548257"/>
                </a:cubicBezTo>
                <a:cubicBezTo>
                  <a:pt x="2132082" y="5546972"/>
                  <a:pt x="2129659" y="5554867"/>
                  <a:pt x="2115204" y="5553206"/>
                </a:cubicBezTo>
                <a:lnTo>
                  <a:pt x="1246460" y="5785910"/>
                </a:lnTo>
                <a:cubicBezTo>
                  <a:pt x="37772" y="4518970"/>
                  <a:pt x="415487" y="4027706"/>
                  <a:pt x="0" y="3148605"/>
                </a:cubicBezTo>
                <a:cubicBezTo>
                  <a:pt x="396729" y="3102488"/>
                  <a:pt x="860213" y="3040376"/>
                  <a:pt x="1262428" y="2938106"/>
                </a:cubicBezTo>
                <a:lnTo>
                  <a:pt x="1354605" y="2912708"/>
                </a:lnTo>
                <a:close/>
                <a:moveTo>
                  <a:pt x="3380735" y="118"/>
                </a:moveTo>
                <a:cubicBezTo>
                  <a:pt x="3615010" y="9662"/>
                  <a:pt x="3910837" y="593941"/>
                  <a:pt x="3863622" y="912639"/>
                </a:cubicBezTo>
                <a:cubicBezTo>
                  <a:pt x="3800670" y="1290355"/>
                  <a:pt x="3548860" y="1856928"/>
                  <a:pt x="3674765" y="2045786"/>
                </a:cubicBezTo>
                <a:cubicBezTo>
                  <a:pt x="3797827" y="2230377"/>
                  <a:pt x="4501324" y="2071126"/>
                  <a:pt x="4585837" y="2046833"/>
                </a:cubicBezTo>
                <a:cubicBezTo>
                  <a:pt x="4670350" y="2022540"/>
                  <a:pt x="4615047" y="2013011"/>
                  <a:pt x="4775401" y="2003486"/>
                </a:cubicBezTo>
                <a:cubicBezTo>
                  <a:pt x="4935754" y="1993961"/>
                  <a:pt x="5203724" y="2172925"/>
                  <a:pt x="5203724" y="2381935"/>
                </a:cubicBezTo>
                <a:cubicBezTo>
                  <a:pt x="5203724" y="2524417"/>
                  <a:pt x="5114611" y="2648510"/>
                  <a:pt x="4980124" y="2705696"/>
                </a:cubicBezTo>
                <a:cubicBezTo>
                  <a:pt x="5186442" y="2738785"/>
                  <a:pt x="5342334" y="2974614"/>
                  <a:pt x="5342334" y="3258997"/>
                </a:cubicBezTo>
                <a:cubicBezTo>
                  <a:pt x="5342334" y="3478715"/>
                  <a:pt x="5249280" y="3669449"/>
                  <a:pt x="5107100" y="3754493"/>
                </a:cubicBezTo>
                <a:cubicBezTo>
                  <a:pt x="5250279" y="3829786"/>
                  <a:pt x="5342334" y="3975115"/>
                  <a:pt x="5342334" y="4140580"/>
                </a:cubicBezTo>
                <a:cubicBezTo>
                  <a:pt x="5342334" y="4397998"/>
                  <a:pt x="5119540" y="4606676"/>
                  <a:pt x="4844706" y="4606676"/>
                </a:cubicBezTo>
                <a:lnTo>
                  <a:pt x="4790537" y="4596433"/>
                </a:lnTo>
                <a:lnTo>
                  <a:pt x="4802287" y="4606672"/>
                </a:lnTo>
                <a:cubicBezTo>
                  <a:pt x="5095775" y="4623426"/>
                  <a:pt x="5180585" y="4859077"/>
                  <a:pt x="5191248" y="4997228"/>
                </a:cubicBezTo>
                <a:cubicBezTo>
                  <a:pt x="5201911" y="5135379"/>
                  <a:pt x="5088613" y="5385095"/>
                  <a:pt x="4866278" y="5435572"/>
                </a:cubicBezTo>
                <a:lnTo>
                  <a:pt x="4581456" y="5443059"/>
                </a:lnTo>
                <a:lnTo>
                  <a:pt x="4593578" y="5444848"/>
                </a:lnTo>
                <a:lnTo>
                  <a:pt x="4581281" y="5445228"/>
                </a:lnTo>
                <a:cubicBezTo>
                  <a:pt x="3769354" y="5470211"/>
                  <a:pt x="4031718" y="5729575"/>
                  <a:pt x="2276075" y="5536459"/>
                </a:cubicBezTo>
                <a:cubicBezTo>
                  <a:pt x="1740041" y="5125519"/>
                  <a:pt x="1434982" y="3948583"/>
                  <a:pt x="1567871" y="2924388"/>
                </a:cubicBezTo>
                <a:cubicBezTo>
                  <a:pt x="1736241" y="2898340"/>
                  <a:pt x="1793870" y="2941357"/>
                  <a:pt x="1975047" y="2725675"/>
                </a:cubicBezTo>
                <a:cubicBezTo>
                  <a:pt x="2156224" y="2509993"/>
                  <a:pt x="2466077" y="1970243"/>
                  <a:pt x="2654934" y="1630299"/>
                </a:cubicBezTo>
                <a:cubicBezTo>
                  <a:pt x="2843792" y="1290355"/>
                  <a:pt x="2994878" y="956704"/>
                  <a:pt x="3108192" y="686009"/>
                </a:cubicBezTo>
                <a:cubicBezTo>
                  <a:pt x="3221507" y="415315"/>
                  <a:pt x="3095602" y="81664"/>
                  <a:pt x="3334821" y="6121"/>
                </a:cubicBezTo>
                <a:cubicBezTo>
                  <a:pt x="3349773" y="1399"/>
                  <a:pt x="3365117" y="-519"/>
                  <a:pt x="3380735" y="118"/>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720000" anchor="ctr">
            <a:normAutofit fontScale="25000" lnSpcReduction="20000"/>
          </a:bodyPr>
          <a:lstStyle/>
          <a:p>
            <a:pPr algn="ctr" eaLnBrk="1" hangingPunct="1">
              <a:spcBef>
                <a:spcPts val="0"/>
              </a:spcBef>
              <a:spcAft>
                <a:spcPts val="0"/>
              </a:spcAft>
              <a:defRPr/>
            </a:pPr>
            <a:endParaRPr lang="zh-CN" altLang="en-US" sz="3600" dirty="0">
              <a:solidFill>
                <a:srgbClr val="FFFFFF"/>
              </a:solidFill>
              <a:sym typeface="Arial" panose="020B0604020202020204" pitchFamily="34" charset="0"/>
            </a:endParaRPr>
          </a:p>
        </p:txBody>
      </p:sp>
      <p:sp>
        <p:nvSpPr>
          <p:cNvPr id="101" name="KSO_Shape"/>
          <p:cNvSpPr/>
          <p:nvPr>
            <p:custDataLst>
              <p:tags r:id="rId8"/>
            </p:custDataLst>
          </p:nvPr>
        </p:nvSpPr>
        <p:spPr bwMode="auto">
          <a:xfrm>
            <a:off x="1984020" y="3906787"/>
            <a:ext cx="230984" cy="222001"/>
          </a:xfrm>
          <a:custGeom>
            <a:avLst/>
            <a:gdLst>
              <a:gd name="T0" fmla="*/ 1499181 w 11623697"/>
              <a:gd name="T1" fmla="*/ 344243 h 11176000"/>
              <a:gd name="T2" fmla="*/ 1800280 w 11623697"/>
              <a:gd name="T3" fmla="*/ 836727 h 11176000"/>
              <a:gd name="T4" fmla="*/ 1502668 w 11623697"/>
              <a:gd name="T5" fmla="*/ 1414102 h 11176000"/>
              <a:gd name="T6" fmla="*/ 1501515 w 11623697"/>
              <a:gd name="T7" fmla="*/ 1060230 h 11176000"/>
              <a:gd name="T8" fmla="*/ 1497593 w 11623697"/>
              <a:gd name="T9" fmla="*/ 1067312 h 11176000"/>
              <a:gd name="T10" fmla="*/ 1377695 w 11623697"/>
              <a:gd name="T11" fmla="*/ 1215179 h 11176000"/>
              <a:gd name="T12" fmla="*/ 1366647 w 11623697"/>
              <a:gd name="T13" fmla="*/ 523988 h 11176000"/>
              <a:gd name="T14" fmla="*/ 1493887 w 11623697"/>
              <a:gd name="T15" fmla="*/ 652530 h 11176000"/>
              <a:gd name="T16" fmla="*/ 1500218 w 11623697"/>
              <a:gd name="T17" fmla="*/ 662348 h 11176000"/>
              <a:gd name="T18" fmla="*/ 1232392 w 11623697"/>
              <a:gd name="T19" fmla="*/ 0 h 11176000"/>
              <a:gd name="T20" fmla="*/ 1232392 w 11623697"/>
              <a:gd name="T21" fmla="*/ 1731052 h 11176000"/>
              <a:gd name="T22" fmla="*/ 472105 w 11623697"/>
              <a:gd name="T23" fmla="*/ 1285011 h 11176000"/>
              <a:gd name="T24" fmla="*/ 0 w 11623697"/>
              <a:gd name="T25" fmla="*/ 1311321 h 11176000"/>
              <a:gd name="T26" fmla="*/ 0 w 11623697"/>
              <a:gd name="T27" fmla="*/ 498415 h 11176000"/>
              <a:gd name="T28" fmla="*/ 445795 w 11623697"/>
              <a:gd name="T29" fmla="*/ 498415 h 11176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623697" h="11176000">
                <a:moveTo>
                  <a:pt x="9678988" y="2222500"/>
                </a:moveTo>
                <a:cubicBezTo>
                  <a:pt x="9678988" y="2222500"/>
                  <a:pt x="11409030" y="3194766"/>
                  <a:pt x="11622940" y="5402071"/>
                </a:cubicBezTo>
                <a:cubicBezTo>
                  <a:pt x="11622940" y="5402071"/>
                  <a:pt x="11720513" y="8202495"/>
                  <a:pt x="9701505" y="9129713"/>
                </a:cubicBezTo>
                <a:lnTo>
                  <a:pt x="9694057" y="6845043"/>
                </a:lnTo>
                <a:lnTo>
                  <a:pt x="9668736" y="6890770"/>
                </a:lnTo>
                <a:cubicBezTo>
                  <a:pt x="9485652" y="7194435"/>
                  <a:pt x="9233004" y="7513275"/>
                  <a:pt x="8894655" y="7845426"/>
                </a:cubicBezTo>
                <a:lnTo>
                  <a:pt x="8823325" y="3382963"/>
                </a:lnTo>
                <a:cubicBezTo>
                  <a:pt x="8823325" y="3382963"/>
                  <a:pt x="9281824" y="3680900"/>
                  <a:pt x="9644809" y="4212859"/>
                </a:cubicBezTo>
                <a:lnTo>
                  <a:pt x="9685683" y="4276247"/>
                </a:lnTo>
                <a:lnTo>
                  <a:pt x="9678988" y="2222500"/>
                </a:lnTo>
                <a:close/>
                <a:moveTo>
                  <a:pt x="7956550" y="0"/>
                </a:moveTo>
                <a:lnTo>
                  <a:pt x="7956550" y="11176000"/>
                </a:lnTo>
                <a:lnTo>
                  <a:pt x="3048000" y="8296275"/>
                </a:lnTo>
                <a:lnTo>
                  <a:pt x="0" y="8466138"/>
                </a:lnTo>
                <a:lnTo>
                  <a:pt x="0" y="3217863"/>
                </a:lnTo>
                <a:lnTo>
                  <a:pt x="2878138" y="3217863"/>
                </a:lnTo>
                <a:lnTo>
                  <a:pt x="7956550" y="0"/>
                </a:lnTo>
                <a:close/>
              </a:path>
            </a:pathLst>
          </a:custGeom>
          <a:solidFill>
            <a:schemeClr val="accent5">
              <a:lumMod val="60000"/>
              <a:lumOff val="40000"/>
            </a:schemeClr>
          </a:solidFill>
          <a:ln>
            <a:noFill/>
          </a:ln>
        </p:spPr>
        <p:txBody>
          <a:bodyPr rIns="360000" anchor="ctr" anchorCtr="1">
            <a:normAutofit fontScale="25000" lnSpcReduction="20000"/>
          </a:bodyPr>
          <a:lstStyle/>
          <a:p>
            <a:endParaRPr lang="zh-CN" altLang="en-US" sz="3600">
              <a:sym typeface="Arial" panose="020B0604020202020204" pitchFamily="34" charset="0"/>
            </a:endParaRPr>
          </a:p>
        </p:txBody>
      </p:sp>
      <p:sp>
        <p:nvSpPr>
          <p:cNvPr id="102" name="KSO_Shape"/>
          <p:cNvSpPr/>
          <p:nvPr>
            <p:custDataLst>
              <p:tags r:id="rId9"/>
            </p:custDataLst>
          </p:nvPr>
        </p:nvSpPr>
        <p:spPr bwMode="auto">
          <a:xfrm>
            <a:off x="1978887" y="4441258"/>
            <a:ext cx="247025" cy="247025"/>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accent1"/>
          </a:solidFill>
          <a:ln>
            <a:noFill/>
          </a:ln>
        </p:spPr>
        <p:txBody>
          <a:bodyPr anchor="ctr">
            <a:normAutofit fontScale="32500" lnSpcReduction="20000"/>
            <a:scene3d>
              <a:camera prst="orthographicFront"/>
              <a:lightRig rig="threePt" dir="t"/>
            </a:scene3d>
            <a:sp3d>
              <a:contourClr>
                <a:srgbClr val="FFFFFF"/>
              </a:contourClr>
            </a:sp3d>
          </a:bodyPr>
          <a:lstStyle/>
          <a:p>
            <a:pPr algn="ctr">
              <a:defRPr/>
            </a:pPr>
            <a:endParaRPr lang="zh-CN" altLang="en-US" sz="3600">
              <a:solidFill>
                <a:srgbClr val="FFFFFF"/>
              </a:solidFill>
              <a:sym typeface="Arial" panose="020B0604020202020204" pitchFamily="34" charset="0"/>
            </a:endParaRPr>
          </a:p>
        </p:txBody>
      </p:sp>
      <p:sp>
        <p:nvSpPr>
          <p:cNvPr id="103" name="KSO_Shape"/>
          <p:cNvSpPr/>
          <p:nvPr>
            <p:custDataLst>
              <p:tags r:id="rId10"/>
            </p:custDataLst>
          </p:nvPr>
        </p:nvSpPr>
        <p:spPr bwMode="auto">
          <a:xfrm>
            <a:off x="2000385" y="5785320"/>
            <a:ext cx="275897" cy="243816"/>
          </a:xfrm>
          <a:custGeom>
            <a:avLst/>
            <a:gdLst>
              <a:gd name="T0" fmla="*/ 2147483646 w 6141"/>
              <a:gd name="T1" fmla="*/ 2147483646 h 5423"/>
              <a:gd name="T2" fmla="*/ 2147483646 w 6141"/>
              <a:gd name="T3" fmla="*/ 2147483646 h 5423"/>
              <a:gd name="T4" fmla="*/ 2147483646 w 6141"/>
              <a:gd name="T5" fmla="*/ 2147483646 h 5423"/>
              <a:gd name="T6" fmla="*/ 2147483646 w 6141"/>
              <a:gd name="T7" fmla="*/ 2147483646 h 5423"/>
              <a:gd name="T8" fmla="*/ 2147483646 w 6141"/>
              <a:gd name="T9" fmla="*/ 2147483646 h 5423"/>
              <a:gd name="T10" fmla="*/ 2147483646 w 6141"/>
              <a:gd name="T11" fmla="*/ 2147483646 h 5423"/>
              <a:gd name="T12" fmla="*/ 2147483646 w 6141"/>
              <a:gd name="T13" fmla="*/ 2147483646 h 5423"/>
              <a:gd name="T14" fmla="*/ 2147483646 w 6141"/>
              <a:gd name="T15" fmla="*/ 2147483646 h 5423"/>
              <a:gd name="T16" fmla="*/ 2147483646 w 6141"/>
              <a:gd name="T17" fmla="*/ 2147483646 h 5423"/>
              <a:gd name="T18" fmla="*/ 2147483646 w 6141"/>
              <a:gd name="T19" fmla="*/ 2147483646 h 5423"/>
              <a:gd name="T20" fmla="*/ 2147483646 w 6141"/>
              <a:gd name="T21" fmla="*/ 2147483646 h 5423"/>
              <a:gd name="T22" fmla="*/ 2147483646 w 6141"/>
              <a:gd name="T23" fmla="*/ 2147483646 h 5423"/>
              <a:gd name="T24" fmla="*/ 2147483646 w 6141"/>
              <a:gd name="T25" fmla="*/ 2147483646 h 5423"/>
              <a:gd name="T26" fmla="*/ 2147483646 w 6141"/>
              <a:gd name="T27" fmla="*/ 2147483646 h 5423"/>
              <a:gd name="T28" fmla="*/ 2147483646 w 6141"/>
              <a:gd name="T29" fmla="*/ 2147483646 h 5423"/>
              <a:gd name="T30" fmla="*/ 2147483646 w 6141"/>
              <a:gd name="T31" fmla="*/ 2147483646 h 5423"/>
              <a:gd name="T32" fmla="*/ 2147483646 w 6141"/>
              <a:gd name="T33" fmla="*/ 2147483646 h 5423"/>
              <a:gd name="T34" fmla="*/ 2147483646 w 6141"/>
              <a:gd name="T35" fmla="*/ 2147483646 h 5423"/>
              <a:gd name="T36" fmla="*/ 1283615740 w 6141"/>
              <a:gd name="T37" fmla="*/ 2147483646 h 5423"/>
              <a:gd name="T38" fmla="*/ 507518554 w 6141"/>
              <a:gd name="T39" fmla="*/ 2147483646 h 5423"/>
              <a:gd name="T40" fmla="*/ 59662702 w 6141"/>
              <a:gd name="T41" fmla="*/ 2147483646 h 5423"/>
              <a:gd name="T42" fmla="*/ 29831351 w 6141"/>
              <a:gd name="T43" fmla="*/ 2147483646 h 5423"/>
              <a:gd name="T44" fmla="*/ 328337809 w 6141"/>
              <a:gd name="T45" fmla="*/ 2147483646 h 5423"/>
              <a:gd name="T46" fmla="*/ 1014940943 w 6141"/>
              <a:gd name="T47" fmla="*/ 2147483646 h 5423"/>
              <a:gd name="T48" fmla="*/ 2089640752 w 6141"/>
              <a:gd name="T49" fmla="*/ 2147483646 h 5423"/>
              <a:gd name="T50" fmla="*/ 2147483646 w 6141"/>
              <a:gd name="T51" fmla="*/ 2147483646 h 5423"/>
              <a:gd name="T52" fmla="*/ 2147483646 w 6141"/>
              <a:gd name="T53" fmla="*/ 2147483646 h 5423"/>
              <a:gd name="T54" fmla="*/ 2147483646 w 6141"/>
              <a:gd name="T55" fmla="*/ 2147483646 h 5423"/>
              <a:gd name="T56" fmla="*/ 2147483646 w 6141"/>
              <a:gd name="T57" fmla="*/ 2147483646 h 5423"/>
              <a:gd name="T58" fmla="*/ 2147483646 w 6141"/>
              <a:gd name="T59" fmla="*/ 2147483646 h 5423"/>
              <a:gd name="T60" fmla="*/ 2147483646 w 6141"/>
              <a:gd name="T61" fmla="*/ 2147483646 h 5423"/>
              <a:gd name="T62" fmla="*/ 2147483646 w 6141"/>
              <a:gd name="T63" fmla="*/ 2147483646 h 5423"/>
              <a:gd name="T64" fmla="*/ 2147483646 w 6141"/>
              <a:gd name="T65" fmla="*/ 2147483646 h 5423"/>
              <a:gd name="T66" fmla="*/ 2147483646 w 6141"/>
              <a:gd name="T67" fmla="*/ 2147483646 h 5423"/>
              <a:gd name="T68" fmla="*/ 2147483646 w 6141"/>
              <a:gd name="T69" fmla="*/ 2147483646 h 5423"/>
              <a:gd name="T70" fmla="*/ 2147483646 w 6141"/>
              <a:gd name="T71" fmla="*/ 2147483646 h 5423"/>
              <a:gd name="T72" fmla="*/ 2147483646 w 6141"/>
              <a:gd name="T73" fmla="*/ 2147483646 h 5423"/>
              <a:gd name="T74" fmla="*/ 2147483646 w 6141"/>
              <a:gd name="T75" fmla="*/ 2147483646 h 5423"/>
              <a:gd name="T76" fmla="*/ 2147483646 w 6141"/>
              <a:gd name="T77" fmla="*/ 2147483646 h 5423"/>
              <a:gd name="T78" fmla="*/ 2147483646 w 6141"/>
              <a:gd name="T79" fmla="*/ 2147483646 h 5423"/>
              <a:gd name="T80" fmla="*/ 2147483646 w 6141"/>
              <a:gd name="T81" fmla="*/ 2147483646 h 5423"/>
              <a:gd name="T82" fmla="*/ 2147483646 w 6141"/>
              <a:gd name="T83" fmla="*/ 2147483646 h 5423"/>
              <a:gd name="T84" fmla="*/ 2147483646 w 6141"/>
              <a:gd name="T85" fmla="*/ 2147483646 h 5423"/>
              <a:gd name="T86" fmla="*/ 2147483646 w 6141"/>
              <a:gd name="T87" fmla="*/ 2147483646 h 5423"/>
              <a:gd name="T88" fmla="*/ 2147483646 w 6141"/>
              <a:gd name="T89" fmla="*/ 2147483646 h 5423"/>
              <a:gd name="T90" fmla="*/ 2147483646 w 6141"/>
              <a:gd name="T91" fmla="*/ 2147483646 h 5423"/>
              <a:gd name="T92" fmla="*/ 2147483646 w 6141"/>
              <a:gd name="T93" fmla="*/ 2147483646 h 5423"/>
              <a:gd name="T94" fmla="*/ 2147483646 w 6141"/>
              <a:gd name="T95" fmla="*/ 2147483646 h 5423"/>
              <a:gd name="T96" fmla="*/ 2147483646 w 6141"/>
              <a:gd name="T97" fmla="*/ 2147483646 h 5423"/>
              <a:gd name="T98" fmla="*/ 2147483646 w 6141"/>
              <a:gd name="T99" fmla="*/ 2147483646 h 5423"/>
              <a:gd name="T100" fmla="*/ 2147483646 w 6141"/>
              <a:gd name="T101" fmla="*/ 2147483646 h 5423"/>
              <a:gd name="T102" fmla="*/ 2147483646 w 6141"/>
              <a:gd name="T103" fmla="*/ 2147483646 h 5423"/>
              <a:gd name="T104" fmla="*/ 2147483646 w 6141"/>
              <a:gd name="T105" fmla="*/ 2147483646 h 5423"/>
              <a:gd name="T106" fmla="*/ 2147483646 w 6141"/>
              <a:gd name="T107" fmla="*/ 2147483646 h 5423"/>
              <a:gd name="T108" fmla="*/ 2147483646 w 6141"/>
              <a:gd name="T109" fmla="*/ 2147483646 h 5423"/>
              <a:gd name="T110" fmla="*/ 2147483646 w 6141"/>
              <a:gd name="T111" fmla="*/ 2147483646 h 5423"/>
              <a:gd name="T112" fmla="*/ 2147483646 w 6141"/>
              <a:gd name="T113" fmla="*/ 2147483646 h 54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141" h="5423">
                <a:moveTo>
                  <a:pt x="5729" y="1087"/>
                </a:moveTo>
                <a:lnTo>
                  <a:pt x="4236" y="2580"/>
                </a:lnTo>
                <a:lnTo>
                  <a:pt x="4360" y="2704"/>
                </a:lnTo>
                <a:lnTo>
                  <a:pt x="5857" y="1207"/>
                </a:lnTo>
                <a:lnTo>
                  <a:pt x="6141" y="1491"/>
                </a:lnTo>
                <a:lnTo>
                  <a:pt x="4502" y="3130"/>
                </a:lnTo>
                <a:lnTo>
                  <a:pt x="4360" y="3272"/>
                </a:lnTo>
                <a:lnTo>
                  <a:pt x="4219" y="3130"/>
                </a:lnTo>
                <a:lnTo>
                  <a:pt x="3896" y="2808"/>
                </a:lnTo>
                <a:lnTo>
                  <a:pt x="3455" y="3249"/>
                </a:lnTo>
                <a:lnTo>
                  <a:pt x="5045" y="4805"/>
                </a:lnTo>
                <a:lnTo>
                  <a:pt x="4476" y="5372"/>
                </a:lnTo>
                <a:lnTo>
                  <a:pt x="2888" y="3817"/>
                </a:lnTo>
                <a:lnTo>
                  <a:pt x="1298" y="5423"/>
                </a:lnTo>
                <a:lnTo>
                  <a:pt x="731" y="4855"/>
                </a:lnTo>
                <a:lnTo>
                  <a:pt x="2320" y="3249"/>
                </a:lnTo>
                <a:lnTo>
                  <a:pt x="2011" y="2939"/>
                </a:lnTo>
                <a:lnTo>
                  <a:pt x="1965" y="2956"/>
                </a:lnTo>
                <a:lnTo>
                  <a:pt x="1920" y="2970"/>
                </a:lnTo>
                <a:lnTo>
                  <a:pt x="1873" y="2982"/>
                </a:lnTo>
                <a:lnTo>
                  <a:pt x="1826" y="2993"/>
                </a:lnTo>
                <a:lnTo>
                  <a:pt x="1778" y="3001"/>
                </a:lnTo>
                <a:lnTo>
                  <a:pt x="1731" y="3008"/>
                </a:lnTo>
                <a:lnTo>
                  <a:pt x="1682" y="3013"/>
                </a:lnTo>
                <a:lnTo>
                  <a:pt x="1633" y="3017"/>
                </a:lnTo>
                <a:lnTo>
                  <a:pt x="1584" y="3018"/>
                </a:lnTo>
                <a:lnTo>
                  <a:pt x="1534" y="3017"/>
                </a:lnTo>
                <a:lnTo>
                  <a:pt x="1484" y="3014"/>
                </a:lnTo>
                <a:lnTo>
                  <a:pt x="1434" y="3010"/>
                </a:lnTo>
                <a:lnTo>
                  <a:pt x="1384" y="3003"/>
                </a:lnTo>
                <a:lnTo>
                  <a:pt x="1333" y="2996"/>
                </a:lnTo>
                <a:lnTo>
                  <a:pt x="1283" y="2986"/>
                </a:lnTo>
                <a:lnTo>
                  <a:pt x="1232" y="2973"/>
                </a:lnTo>
                <a:lnTo>
                  <a:pt x="1183" y="2959"/>
                </a:lnTo>
                <a:lnTo>
                  <a:pt x="1133" y="2944"/>
                </a:lnTo>
                <a:lnTo>
                  <a:pt x="1083" y="2927"/>
                </a:lnTo>
                <a:lnTo>
                  <a:pt x="1033" y="2907"/>
                </a:lnTo>
                <a:lnTo>
                  <a:pt x="984" y="2886"/>
                </a:lnTo>
                <a:lnTo>
                  <a:pt x="935" y="2864"/>
                </a:lnTo>
                <a:lnTo>
                  <a:pt x="886" y="2840"/>
                </a:lnTo>
                <a:lnTo>
                  <a:pt x="839" y="2813"/>
                </a:lnTo>
                <a:lnTo>
                  <a:pt x="791" y="2784"/>
                </a:lnTo>
                <a:lnTo>
                  <a:pt x="745" y="2755"/>
                </a:lnTo>
                <a:lnTo>
                  <a:pt x="699" y="2723"/>
                </a:lnTo>
                <a:lnTo>
                  <a:pt x="653" y="2689"/>
                </a:lnTo>
                <a:lnTo>
                  <a:pt x="609" y="2654"/>
                </a:lnTo>
                <a:lnTo>
                  <a:pt x="565" y="2616"/>
                </a:lnTo>
                <a:lnTo>
                  <a:pt x="522" y="2578"/>
                </a:lnTo>
                <a:lnTo>
                  <a:pt x="480" y="2538"/>
                </a:lnTo>
                <a:lnTo>
                  <a:pt x="453" y="2510"/>
                </a:lnTo>
                <a:lnTo>
                  <a:pt x="428" y="2484"/>
                </a:lnTo>
                <a:lnTo>
                  <a:pt x="403" y="2455"/>
                </a:lnTo>
                <a:lnTo>
                  <a:pt x="379" y="2427"/>
                </a:lnTo>
                <a:lnTo>
                  <a:pt x="356" y="2399"/>
                </a:lnTo>
                <a:lnTo>
                  <a:pt x="333" y="2371"/>
                </a:lnTo>
                <a:lnTo>
                  <a:pt x="311" y="2341"/>
                </a:lnTo>
                <a:lnTo>
                  <a:pt x="290" y="2312"/>
                </a:lnTo>
                <a:lnTo>
                  <a:pt x="270" y="2283"/>
                </a:lnTo>
                <a:lnTo>
                  <a:pt x="250" y="2253"/>
                </a:lnTo>
                <a:lnTo>
                  <a:pt x="231" y="2223"/>
                </a:lnTo>
                <a:lnTo>
                  <a:pt x="212" y="2192"/>
                </a:lnTo>
                <a:lnTo>
                  <a:pt x="195" y="2161"/>
                </a:lnTo>
                <a:lnTo>
                  <a:pt x="178" y="2130"/>
                </a:lnTo>
                <a:lnTo>
                  <a:pt x="162" y="2099"/>
                </a:lnTo>
                <a:lnTo>
                  <a:pt x="147" y="2068"/>
                </a:lnTo>
                <a:lnTo>
                  <a:pt x="133" y="2037"/>
                </a:lnTo>
                <a:lnTo>
                  <a:pt x="118" y="2005"/>
                </a:lnTo>
                <a:lnTo>
                  <a:pt x="106" y="1973"/>
                </a:lnTo>
                <a:lnTo>
                  <a:pt x="93" y="1942"/>
                </a:lnTo>
                <a:lnTo>
                  <a:pt x="82" y="1910"/>
                </a:lnTo>
                <a:lnTo>
                  <a:pt x="71" y="1878"/>
                </a:lnTo>
                <a:lnTo>
                  <a:pt x="61" y="1846"/>
                </a:lnTo>
                <a:lnTo>
                  <a:pt x="52" y="1814"/>
                </a:lnTo>
                <a:lnTo>
                  <a:pt x="43" y="1781"/>
                </a:lnTo>
                <a:lnTo>
                  <a:pt x="35" y="1749"/>
                </a:lnTo>
                <a:lnTo>
                  <a:pt x="29" y="1717"/>
                </a:lnTo>
                <a:lnTo>
                  <a:pt x="22" y="1685"/>
                </a:lnTo>
                <a:lnTo>
                  <a:pt x="17" y="1651"/>
                </a:lnTo>
                <a:lnTo>
                  <a:pt x="12" y="1619"/>
                </a:lnTo>
                <a:lnTo>
                  <a:pt x="8" y="1587"/>
                </a:lnTo>
                <a:lnTo>
                  <a:pt x="6" y="1555"/>
                </a:lnTo>
                <a:lnTo>
                  <a:pt x="2" y="1523"/>
                </a:lnTo>
                <a:lnTo>
                  <a:pt x="1" y="1491"/>
                </a:lnTo>
                <a:lnTo>
                  <a:pt x="0" y="1459"/>
                </a:lnTo>
                <a:lnTo>
                  <a:pt x="0" y="1427"/>
                </a:lnTo>
                <a:lnTo>
                  <a:pt x="1" y="1395"/>
                </a:lnTo>
                <a:lnTo>
                  <a:pt x="2" y="1364"/>
                </a:lnTo>
                <a:lnTo>
                  <a:pt x="4" y="1332"/>
                </a:lnTo>
                <a:lnTo>
                  <a:pt x="8" y="1301"/>
                </a:lnTo>
                <a:lnTo>
                  <a:pt x="11" y="1270"/>
                </a:lnTo>
                <a:lnTo>
                  <a:pt x="15" y="1239"/>
                </a:lnTo>
                <a:lnTo>
                  <a:pt x="21" y="1208"/>
                </a:lnTo>
                <a:lnTo>
                  <a:pt x="28" y="1178"/>
                </a:lnTo>
                <a:lnTo>
                  <a:pt x="34" y="1149"/>
                </a:lnTo>
                <a:lnTo>
                  <a:pt x="42" y="1118"/>
                </a:lnTo>
                <a:lnTo>
                  <a:pt x="50" y="1089"/>
                </a:lnTo>
                <a:lnTo>
                  <a:pt x="60" y="1059"/>
                </a:lnTo>
                <a:lnTo>
                  <a:pt x="70" y="1030"/>
                </a:lnTo>
                <a:lnTo>
                  <a:pt x="81" y="1001"/>
                </a:lnTo>
                <a:lnTo>
                  <a:pt x="92" y="973"/>
                </a:lnTo>
                <a:lnTo>
                  <a:pt x="104" y="945"/>
                </a:lnTo>
                <a:lnTo>
                  <a:pt x="117" y="917"/>
                </a:lnTo>
                <a:lnTo>
                  <a:pt x="132" y="890"/>
                </a:lnTo>
                <a:lnTo>
                  <a:pt x="146" y="863"/>
                </a:lnTo>
                <a:lnTo>
                  <a:pt x="161" y="837"/>
                </a:lnTo>
                <a:lnTo>
                  <a:pt x="178" y="810"/>
                </a:lnTo>
                <a:lnTo>
                  <a:pt x="196" y="785"/>
                </a:lnTo>
                <a:lnTo>
                  <a:pt x="213" y="759"/>
                </a:lnTo>
                <a:lnTo>
                  <a:pt x="232" y="735"/>
                </a:lnTo>
                <a:lnTo>
                  <a:pt x="252" y="711"/>
                </a:lnTo>
                <a:lnTo>
                  <a:pt x="272" y="686"/>
                </a:lnTo>
                <a:lnTo>
                  <a:pt x="293" y="663"/>
                </a:lnTo>
                <a:lnTo>
                  <a:pt x="315" y="641"/>
                </a:lnTo>
                <a:lnTo>
                  <a:pt x="338" y="619"/>
                </a:lnTo>
                <a:lnTo>
                  <a:pt x="361" y="598"/>
                </a:lnTo>
                <a:lnTo>
                  <a:pt x="385" y="577"/>
                </a:lnTo>
                <a:lnTo>
                  <a:pt x="409" y="558"/>
                </a:lnTo>
                <a:lnTo>
                  <a:pt x="434" y="539"/>
                </a:lnTo>
                <a:lnTo>
                  <a:pt x="459" y="521"/>
                </a:lnTo>
                <a:lnTo>
                  <a:pt x="485" y="504"/>
                </a:lnTo>
                <a:lnTo>
                  <a:pt x="511" y="487"/>
                </a:lnTo>
                <a:lnTo>
                  <a:pt x="537" y="472"/>
                </a:lnTo>
                <a:lnTo>
                  <a:pt x="565" y="457"/>
                </a:lnTo>
                <a:lnTo>
                  <a:pt x="591" y="443"/>
                </a:lnTo>
                <a:lnTo>
                  <a:pt x="619" y="430"/>
                </a:lnTo>
                <a:lnTo>
                  <a:pt x="648" y="418"/>
                </a:lnTo>
                <a:lnTo>
                  <a:pt x="675" y="406"/>
                </a:lnTo>
                <a:lnTo>
                  <a:pt x="704" y="395"/>
                </a:lnTo>
                <a:lnTo>
                  <a:pt x="734" y="385"/>
                </a:lnTo>
                <a:lnTo>
                  <a:pt x="763" y="376"/>
                </a:lnTo>
                <a:lnTo>
                  <a:pt x="792" y="367"/>
                </a:lnTo>
                <a:lnTo>
                  <a:pt x="822" y="359"/>
                </a:lnTo>
                <a:lnTo>
                  <a:pt x="852" y="353"/>
                </a:lnTo>
                <a:lnTo>
                  <a:pt x="883" y="346"/>
                </a:lnTo>
                <a:lnTo>
                  <a:pt x="914" y="342"/>
                </a:lnTo>
                <a:lnTo>
                  <a:pt x="944" y="337"/>
                </a:lnTo>
                <a:lnTo>
                  <a:pt x="976" y="333"/>
                </a:lnTo>
                <a:lnTo>
                  <a:pt x="1007" y="329"/>
                </a:lnTo>
                <a:lnTo>
                  <a:pt x="1038" y="327"/>
                </a:lnTo>
                <a:lnTo>
                  <a:pt x="1070" y="326"/>
                </a:lnTo>
                <a:lnTo>
                  <a:pt x="1102" y="325"/>
                </a:lnTo>
                <a:lnTo>
                  <a:pt x="1133" y="326"/>
                </a:lnTo>
                <a:lnTo>
                  <a:pt x="1165" y="326"/>
                </a:lnTo>
                <a:lnTo>
                  <a:pt x="1197" y="328"/>
                </a:lnTo>
                <a:lnTo>
                  <a:pt x="1229" y="331"/>
                </a:lnTo>
                <a:lnTo>
                  <a:pt x="1261" y="334"/>
                </a:lnTo>
                <a:lnTo>
                  <a:pt x="1294" y="337"/>
                </a:lnTo>
                <a:lnTo>
                  <a:pt x="1326" y="343"/>
                </a:lnTo>
                <a:lnTo>
                  <a:pt x="1358" y="348"/>
                </a:lnTo>
                <a:lnTo>
                  <a:pt x="1390" y="354"/>
                </a:lnTo>
                <a:lnTo>
                  <a:pt x="1424" y="361"/>
                </a:lnTo>
                <a:lnTo>
                  <a:pt x="1456" y="369"/>
                </a:lnTo>
                <a:lnTo>
                  <a:pt x="1488" y="377"/>
                </a:lnTo>
                <a:lnTo>
                  <a:pt x="1520" y="387"/>
                </a:lnTo>
                <a:lnTo>
                  <a:pt x="1552" y="397"/>
                </a:lnTo>
                <a:lnTo>
                  <a:pt x="1584" y="407"/>
                </a:lnTo>
                <a:lnTo>
                  <a:pt x="1616" y="419"/>
                </a:lnTo>
                <a:lnTo>
                  <a:pt x="1648" y="431"/>
                </a:lnTo>
                <a:lnTo>
                  <a:pt x="1680" y="444"/>
                </a:lnTo>
                <a:lnTo>
                  <a:pt x="1711" y="458"/>
                </a:lnTo>
                <a:lnTo>
                  <a:pt x="1743" y="472"/>
                </a:lnTo>
                <a:lnTo>
                  <a:pt x="1774" y="487"/>
                </a:lnTo>
                <a:lnTo>
                  <a:pt x="1805" y="504"/>
                </a:lnTo>
                <a:lnTo>
                  <a:pt x="1836" y="521"/>
                </a:lnTo>
                <a:lnTo>
                  <a:pt x="1867" y="538"/>
                </a:lnTo>
                <a:lnTo>
                  <a:pt x="1897" y="556"/>
                </a:lnTo>
                <a:lnTo>
                  <a:pt x="1927" y="575"/>
                </a:lnTo>
                <a:lnTo>
                  <a:pt x="1956" y="595"/>
                </a:lnTo>
                <a:lnTo>
                  <a:pt x="1986" y="616"/>
                </a:lnTo>
                <a:lnTo>
                  <a:pt x="2016" y="637"/>
                </a:lnTo>
                <a:lnTo>
                  <a:pt x="2045" y="659"/>
                </a:lnTo>
                <a:lnTo>
                  <a:pt x="2074" y="681"/>
                </a:lnTo>
                <a:lnTo>
                  <a:pt x="2102" y="704"/>
                </a:lnTo>
                <a:lnTo>
                  <a:pt x="2130" y="728"/>
                </a:lnTo>
                <a:lnTo>
                  <a:pt x="2158" y="754"/>
                </a:lnTo>
                <a:lnTo>
                  <a:pt x="2185" y="779"/>
                </a:lnTo>
                <a:lnTo>
                  <a:pt x="2212" y="806"/>
                </a:lnTo>
                <a:lnTo>
                  <a:pt x="2254" y="849"/>
                </a:lnTo>
                <a:lnTo>
                  <a:pt x="2294" y="893"/>
                </a:lnTo>
                <a:lnTo>
                  <a:pt x="2332" y="938"/>
                </a:lnTo>
                <a:lnTo>
                  <a:pt x="2369" y="985"/>
                </a:lnTo>
                <a:lnTo>
                  <a:pt x="2403" y="1032"/>
                </a:lnTo>
                <a:lnTo>
                  <a:pt x="2435" y="1080"/>
                </a:lnTo>
                <a:lnTo>
                  <a:pt x="2466" y="1129"/>
                </a:lnTo>
                <a:lnTo>
                  <a:pt x="2495" y="1178"/>
                </a:lnTo>
                <a:lnTo>
                  <a:pt x="2521" y="1228"/>
                </a:lnTo>
                <a:lnTo>
                  <a:pt x="2547" y="1278"/>
                </a:lnTo>
                <a:lnTo>
                  <a:pt x="2569" y="1329"/>
                </a:lnTo>
                <a:lnTo>
                  <a:pt x="2590" y="1381"/>
                </a:lnTo>
                <a:lnTo>
                  <a:pt x="2610" y="1431"/>
                </a:lnTo>
                <a:lnTo>
                  <a:pt x="2626" y="1483"/>
                </a:lnTo>
                <a:lnTo>
                  <a:pt x="2642" y="1535"/>
                </a:lnTo>
                <a:lnTo>
                  <a:pt x="2655" y="1587"/>
                </a:lnTo>
                <a:lnTo>
                  <a:pt x="2666" y="1639"/>
                </a:lnTo>
                <a:lnTo>
                  <a:pt x="2675" y="1691"/>
                </a:lnTo>
                <a:lnTo>
                  <a:pt x="2681" y="1743"/>
                </a:lnTo>
                <a:lnTo>
                  <a:pt x="2687" y="1795"/>
                </a:lnTo>
                <a:lnTo>
                  <a:pt x="2690" y="1847"/>
                </a:lnTo>
                <a:lnTo>
                  <a:pt x="2691" y="1899"/>
                </a:lnTo>
                <a:lnTo>
                  <a:pt x="2690" y="1950"/>
                </a:lnTo>
                <a:lnTo>
                  <a:pt x="2688" y="2001"/>
                </a:lnTo>
                <a:lnTo>
                  <a:pt x="2683" y="2050"/>
                </a:lnTo>
                <a:lnTo>
                  <a:pt x="2676" y="2100"/>
                </a:lnTo>
                <a:lnTo>
                  <a:pt x="2667" y="2150"/>
                </a:lnTo>
                <a:lnTo>
                  <a:pt x="2656" y="2199"/>
                </a:lnTo>
                <a:lnTo>
                  <a:pt x="2644" y="2247"/>
                </a:lnTo>
                <a:lnTo>
                  <a:pt x="2628" y="2294"/>
                </a:lnTo>
                <a:lnTo>
                  <a:pt x="2612" y="2340"/>
                </a:lnTo>
                <a:lnTo>
                  <a:pt x="2593" y="2387"/>
                </a:lnTo>
                <a:lnTo>
                  <a:pt x="2888" y="2682"/>
                </a:lnTo>
                <a:lnTo>
                  <a:pt x="3329" y="2241"/>
                </a:lnTo>
                <a:lnTo>
                  <a:pt x="3008" y="1919"/>
                </a:lnTo>
                <a:lnTo>
                  <a:pt x="2866" y="1777"/>
                </a:lnTo>
                <a:lnTo>
                  <a:pt x="3008" y="1635"/>
                </a:lnTo>
                <a:lnTo>
                  <a:pt x="4642" y="0"/>
                </a:lnTo>
                <a:lnTo>
                  <a:pt x="4926" y="284"/>
                </a:lnTo>
                <a:lnTo>
                  <a:pt x="3433" y="1777"/>
                </a:lnTo>
                <a:lnTo>
                  <a:pt x="3558" y="1902"/>
                </a:lnTo>
                <a:lnTo>
                  <a:pt x="5051" y="409"/>
                </a:lnTo>
                <a:lnTo>
                  <a:pt x="5335" y="693"/>
                </a:lnTo>
                <a:lnTo>
                  <a:pt x="3842" y="2186"/>
                </a:lnTo>
                <a:lnTo>
                  <a:pt x="3951" y="2296"/>
                </a:lnTo>
                <a:lnTo>
                  <a:pt x="5445" y="803"/>
                </a:lnTo>
                <a:lnTo>
                  <a:pt x="5729" y="1087"/>
                </a:lnTo>
                <a:close/>
              </a:path>
            </a:pathLst>
          </a:custGeom>
          <a:solidFill>
            <a:srgbClr val="92D050"/>
          </a:solidFill>
          <a:ln>
            <a:noFill/>
          </a:ln>
        </p:spPr>
        <p:txBody>
          <a:bodyPr anchor="ctr">
            <a:normAutofit fontScale="32500" lnSpcReduction="20000"/>
            <a:scene3d>
              <a:camera prst="orthographicFront"/>
              <a:lightRig rig="threePt" dir="t"/>
            </a:scene3d>
            <a:sp3d>
              <a:contourClr>
                <a:srgbClr val="FFFFFF"/>
              </a:contourClr>
            </a:sp3d>
          </a:bodyPr>
          <a:lstStyle/>
          <a:p>
            <a:pPr algn="ctr">
              <a:defRPr/>
            </a:pPr>
            <a:endParaRPr lang="zh-CN" altLang="en-US" sz="3600">
              <a:solidFill>
                <a:srgbClr val="FFFFFF"/>
              </a:solidFill>
              <a:sym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矩形 2"/>
          <p:cNvSpPr/>
          <p:nvPr/>
        </p:nvSpPr>
        <p:spPr>
          <a:xfrm>
            <a:off x="6091555" y="0"/>
            <a:ext cx="6096000" cy="6858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grpSp>
        <p:nvGrpSpPr>
          <p:cNvPr id="4098" name="组合 6"/>
          <p:cNvGrpSpPr/>
          <p:nvPr/>
        </p:nvGrpSpPr>
        <p:grpSpPr>
          <a:xfrm>
            <a:off x="4467225" y="2105025"/>
            <a:ext cx="3257550" cy="3406775"/>
            <a:chOff x="0" y="0"/>
            <a:chExt cx="3257757" cy="3406452"/>
          </a:xfrm>
        </p:grpSpPr>
        <p:sp>
          <p:nvSpPr>
            <p:cNvPr id="4099" name="等腰三角形 7"/>
            <p:cNvSpPr/>
            <p:nvPr/>
          </p:nvSpPr>
          <p:spPr>
            <a:xfrm rot="-5400000">
              <a:off x="-129956" y="1652045"/>
              <a:ext cx="1884359" cy="1624448"/>
            </a:xfrm>
            <a:prstGeom prst="triangle">
              <a:avLst>
                <a:gd name="adj" fmla="val 50000"/>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4100" name="等腰三角形 8"/>
            <p:cNvSpPr/>
            <p:nvPr/>
          </p:nvSpPr>
          <p:spPr>
            <a:xfrm rot="5400000" flipH="1">
              <a:off x="-129956" y="709862"/>
              <a:ext cx="1884359" cy="1624448"/>
            </a:xfrm>
            <a:prstGeom prst="triangle">
              <a:avLst>
                <a:gd name="adj" fmla="val 50000"/>
              </a:avLst>
            </a:prstGeom>
            <a:solidFill>
              <a:srgbClr val="008DCA"/>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4101" name="等腰三角形 9"/>
            <p:cNvSpPr/>
            <p:nvPr/>
          </p:nvSpPr>
          <p:spPr>
            <a:xfrm rot="-5400000">
              <a:off x="1503349" y="709862"/>
              <a:ext cx="1884359" cy="1624448"/>
            </a:xfrm>
            <a:prstGeom prst="triangle">
              <a:avLst>
                <a:gd name="adj" fmla="val 50000"/>
              </a:avLst>
            </a:prstGeom>
            <a:solidFill>
              <a:srgbClr val="BBDCF4"/>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4102" name="等腰三角形 10"/>
            <p:cNvSpPr/>
            <p:nvPr/>
          </p:nvSpPr>
          <p:spPr>
            <a:xfrm rot="-9000000">
              <a:off x="1093514" y="0"/>
              <a:ext cx="1884359" cy="1624448"/>
            </a:xfrm>
            <a:prstGeom prst="triangle">
              <a:avLst>
                <a:gd name="adj" fmla="val 50000"/>
              </a:avLst>
            </a:prstGeom>
            <a:solidFill>
              <a:srgbClr val="DFEEFA"/>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4103" name="等腰三角形 11"/>
            <p:cNvSpPr/>
            <p:nvPr/>
          </p:nvSpPr>
          <p:spPr>
            <a:xfrm rot="9000000" flipV="1">
              <a:off x="1093514" y="1419731"/>
              <a:ext cx="1884359" cy="1624448"/>
            </a:xfrm>
            <a:prstGeom prst="triangle">
              <a:avLst>
                <a:gd name="adj" fmla="val 50000"/>
              </a:avLst>
            </a:prstGeom>
            <a:solidFill>
              <a:srgbClr val="82C1EA"/>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4104" name="等腰三角形 12"/>
            <p:cNvSpPr/>
            <p:nvPr/>
          </p:nvSpPr>
          <p:spPr>
            <a:xfrm rot="9000000" flipH="1">
              <a:off x="279883" y="1"/>
              <a:ext cx="1884359" cy="1624448"/>
            </a:xfrm>
            <a:prstGeom prst="triangle">
              <a:avLst>
                <a:gd name="adj" fmla="val 50000"/>
              </a:avLst>
            </a:prstGeom>
            <a:solidFill>
              <a:srgbClr val="0073AB"/>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grpSp>
      <p:sp>
        <p:nvSpPr>
          <p:cNvPr id="4143" name="文本框 52"/>
          <p:cNvSpPr/>
          <p:nvPr/>
        </p:nvSpPr>
        <p:spPr>
          <a:xfrm>
            <a:off x="1117283" y="1264285"/>
            <a:ext cx="1939925" cy="755650"/>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altLang="zh-CN" sz="18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第一章</a:t>
            </a:r>
          </a:p>
          <a:p>
            <a:pPr>
              <a:lnSpc>
                <a:spcPct val="120000"/>
              </a:lnSpc>
              <a:buFont typeface="Arial" panose="020B0604020202020204" pitchFamily="34" charset="0"/>
              <a:buNone/>
            </a:pPr>
            <a:r>
              <a:rPr lang="en-US" altLang="zh-CN"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44" name="文本框 53"/>
          <p:cNvSpPr/>
          <p:nvPr/>
        </p:nvSpPr>
        <p:spPr>
          <a:xfrm>
            <a:off x="1055370" y="2395538"/>
            <a:ext cx="2397125" cy="755650"/>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第二章</a:t>
            </a:r>
          </a:p>
          <a:p>
            <a:pPr>
              <a:lnSpc>
                <a:spcPct val="120000"/>
              </a:lnSpc>
              <a:buFont typeface="Arial" panose="020B0604020202020204" pitchFamily="34" charset="0"/>
              <a:buNone/>
            </a:pPr>
            <a:r>
              <a:rPr lang="en-US" altLang="zh-CN"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grpSp>
        <p:nvGrpSpPr>
          <p:cNvPr id="4145" name="组合 1"/>
          <p:cNvGrpSpPr/>
          <p:nvPr/>
        </p:nvGrpSpPr>
        <p:grpSpPr>
          <a:xfrm>
            <a:off x="5248275" y="2911475"/>
            <a:ext cx="1654175" cy="1439863"/>
            <a:chOff x="0" y="0"/>
            <a:chExt cx="1655322" cy="1440000"/>
          </a:xfrm>
        </p:grpSpPr>
        <p:sp>
          <p:nvSpPr>
            <p:cNvPr id="4146" name="椭圆 13"/>
            <p:cNvSpPr/>
            <p:nvPr/>
          </p:nvSpPr>
          <p:spPr>
            <a:xfrm>
              <a:off x="128106" y="0"/>
              <a:ext cx="1440000" cy="1440000"/>
            </a:xfrm>
            <a:prstGeom prst="ellipse">
              <a:avLst/>
            </a:prstGeom>
            <a:solidFill>
              <a:schemeClr val="bg1"/>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4147" name="文本框 13"/>
            <p:cNvSpPr/>
            <p:nvPr/>
          </p:nvSpPr>
          <p:spPr>
            <a:xfrm>
              <a:off x="0" y="516390"/>
              <a:ext cx="1655322" cy="461665"/>
            </a:xfrm>
            <a:prstGeom prst="rect">
              <a:avLst/>
            </a:prstGeom>
            <a:noFill/>
            <a:ln w="9525">
              <a:noFill/>
            </a:ln>
          </p:spPr>
          <p:txBody>
            <a:bodyPr anchor="t">
              <a:spAutoFit/>
            </a:bodyPr>
            <a:lstStyle/>
            <a:p>
              <a:pPr algn="ctr">
                <a:buFont typeface="Arial" panose="020B0604020202020204" pitchFamily="34" charset="0"/>
                <a:buNone/>
              </a:pPr>
              <a:r>
                <a:rPr lang="zh-CN" altLang="zh-CN" sz="2400" b="1" dirty="0">
                  <a:solidFill>
                    <a:srgbClr val="595959"/>
                  </a:solidFill>
                  <a:latin typeface="方正兰亭粗黑_GBK" charset="-122"/>
                  <a:ea typeface="微软雅黑" panose="020B0503020204020204" pitchFamily="34" charset="-122"/>
                </a:rPr>
                <a:t>目录页</a:t>
              </a:r>
            </a:p>
          </p:txBody>
        </p:sp>
      </p:grpSp>
      <p:sp>
        <p:nvSpPr>
          <p:cNvPr id="4148" name="文本框 56"/>
          <p:cNvSpPr/>
          <p:nvPr/>
        </p:nvSpPr>
        <p:spPr>
          <a:xfrm>
            <a:off x="1055370" y="3487420"/>
            <a:ext cx="2397125" cy="755650"/>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第三章</a:t>
            </a:r>
          </a:p>
          <a:p>
            <a:pPr>
              <a:lnSpc>
                <a:spcPct val="120000"/>
              </a:lnSpc>
              <a:buFont typeface="Arial" panose="020B0604020202020204" pitchFamily="34" charset="0"/>
              <a:buNone/>
            </a:pPr>
            <a:r>
              <a:rPr lang="en-US" altLang="zh-CN"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会话管理</a:t>
            </a:r>
          </a:p>
        </p:txBody>
      </p:sp>
      <p:sp>
        <p:nvSpPr>
          <p:cNvPr id="4149" name="文本框 57"/>
          <p:cNvSpPr/>
          <p:nvPr/>
        </p:nvSpPr>
        <p:spPr>
          <a:xfrm>
            <a:off x="1117283" y="4544695"/>
            <a:ext cx="2734310" cy="755650"/>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altLang="zh-CN"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第四章</a:t>
            </a:r>
            <a:endParaRPr lang="en-US" altLang="zh-CN"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buFont typeface="Arial" panose="020B0604020202020204" pitchFamily="34" charset="0"/>
              <a:buNone/>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Zookeeper  Watch</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管理</a:t>
            </a:r>
          </a:p>
        </p:txBody>
      </p:sp>
      <p:sp>
        <p:nvSpPr>
          <p:cNvPr id="4150" name="文本框 58"/>
          <p:cNvSpPr/>
          <p:nvPr/>
        </p:nvSpPr>
        <p:spPr>
          <a:xfrm>
            <a:off x="8089900" y="1264285"/>
            <a:ext cx="3529330" cy="792480"/>
          </a:xfrm>
          <a:prstGeom prst="rect">
            <a:avLst/>
          </a:prstGeom>
          <a:noFill/>
          <a:ln w="9525">
            <a:noFill/>
          </a:ln>
        </p:spPr>
        <p:txBody>
          <a:bodyPr wrap="none" anchor="t">
            <a:spAutoFit/>
          </a:bodyPr>
          <a:lstStyle/>
          <a:p>
            <a:pPr algn="l">
              <a:lnSpc>
                <a:spcPct val="120000"/>
              </a:lnSpc>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第六章</a:t>
            </a:r>
          </a:p>
          <a:p>
            <a:pPr algn="l">
              <a:lnSpc>
                <a:spcPct val="120000"/>
              </a:lnSpc>
              <a:buNone/>
            </a:pP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a:t>
            </a:r>
            <a:r>
              <a:rPr lang="en-US" altLang="zh-CN" sz="20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可插拔的认证机制</a:t>
            </a:r>
          </a:p>
        </p:txBody>
      </p:sp>
      <p:sp>
        <p:nvSpPr>
          <p:cNvPr id="4151" name="文本框 59"/>
          <p:cNvSpPr/>
          <p:nvPr/>
        </p:nvSpPr>
        <p:spPr>
          <a:xfrm>
            <a:off x="8089900" y="2432685"/>
            <a:ext cx="2709545" cy="755650"/>
          </a:xfrm>
          <a:prstGeom prst="rect">
            <a:avLst/>
          </a:prstGeom>
          <a:noFill/>
          <a:ln w="9525">
            <a:noFill/>
          </a:ln>
        </p:spPr>
        <p:txBody>
          <a:bodyPr wrap="square" anchor="t">
            <a:spAutoFit/>
          </a:bodyPr>
          <a:lstStyle/>
          <a:p>
            <a:pPr>
              <a:lnSpc>
                <a:spcPct val="120000"/>
              </a:lnSpc>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第七章</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buFont typeface="Arial" panose="020B0604020202020204" pitchFamily="34" charset="0"/>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一致性保证</a:t>
            </a:r>
          </a:p>
        </p:txBody>
      </p:sp>
      <p:sp>
        <p:nvSpPr>
          <p:cNvPr id="2" name="文本框 57"/>
          <p:cNvSpPr/>
          <p:nvPr/>
        </p:nvSpPr>
        <p:spPr>
          <a:xfrm>
            <a:off x="1117283" y="5586730"/>
            <a:ext cx="2922270" cy="755650"/>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altLang="zh-CN"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第五章</a:t>
            </a:r>
            <a:endParaRPr lang="en-US" altLang="zh-CN"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buFont typeface="Arial" panose="020B0604020202020204" pitchFamily="34" charset="0"/>
              <a:buNone/>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访问控制权限</a:t>
            </a:r>
          </a:p>
        </p:txBody>
      </p:sp>
      <p:sp>
        <p:nvSpPr>
          <p:cNvPr id="3" name="文本框 59"/>
          <p:cNvSpPr/>
          <p:nvPr/>
        </p:nvSpPr>
        <p:spPr>
          <a:xfrm>
            <a:off x="8128000" y="3524250"/>
            <a:ext cx="2709545" cy="755650"/>
          </a:xfrm>
          <a:prstGeom prst="rect">
            <a:avLst/>
          </a:prstGeom>
          <a:noFill/>
          <a:ln w="9525">
            <a:noFill/>
          </a:ln>
        </p:spPr>
        <p:txBody>
          <a:bodyPr wrap="square" anchor="t">
            <a:spAutoFit/>
          </a:bodyPr>
          <a:lstStyle/>
          <a:p>
            <a:pPr>
              <a:lnSpc>
                <a:spcPct val="120000"/>
              </a:lnSpc>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第八章</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buFont typeface="Arial" panose="020B0604020202020204" pitchFamily="34" charset="0"/>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Binding</a:t>
            </a:r>
          </a:p>
        </p:txBody>
      </p:sp>
      <p:sp>
        <p:nvSpPr>
          <p:cNvPr id="4" name="文本框 59"/>
          <p:cNvSpPr/>
          <p:nvPr/>
        </p:nvSpPr>
        <p:spPr>
          <a:xfrm>
            <a:off x="8153400" y="4476750"/>
            <a:ext cx="2709545" cy="755650"/>
          </a:xfrm>
          <a:prstGeom prst="rect">
            <a:avLst/>
          </a:prstGeom>
          <a:noFill/>
          <a:ln w="9525">
            <a:noFill/>
          </a:ln>
        </p:spPr>
        <p:txBody>
          <a:bodyPr wrap="square" anchor="t">
            <a:spAutoFit/>
          </a:bodyPr>
          <a:lstStyle/>
          <a:p>
            <a:pPr>
              <a:lnSpc>
                <a:spcPct val="120000"/>
              </a:lnSpc>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第九章</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buFont typeface="Arial" panose="020B0604020202020204" pitchFamily="34" charset="0"/>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guide 操作</a:t>
            </a:r>
          </a:p>
        </p:txBody>
      </p:sp>
      <p:sp>
        <p:nvSpPr>
          <p:cNvPr id="5" name="文本框 59"/>
          <p:cNvSpPr/>
          <p:nvPr/>
        </p:nvSpPr>
        <p:spPr>
          <a:xfrm>
            <a:off x="8191500" y="5492750"/>
            <a:ext cx="2709545" cy="755650"/>
          </a:xfrm>
          <a:prstGeom prst="rect">
            <a:avLst/>
          </a:prstGeom>
          <a:noFill/>
          <a:ln w="9525">
            <a:noFill/>
          </a:ln>
        </p:spPr>
        <p:txBody>
          <a:bodyPr wrap="square" anchor="t">
            <a:spAutoFit/>
          </a:bodyPr>
          <a:lstStyle/>
          <a:p>
            <a:pPr>
              <a:lnSpc>
                <a:spcPct val="120000"/>
              </a:lnSpc>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安装</a:t>
            </a:r>
            <a:r>
              <a:rPr lang="zh-CN" altLang="en-US"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集群</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sp>
        <p:nvSpPr>
          <p:cNvPr id="3" name="文本框 2"/>
          <p:cNvSpPr txBox="1"/>
          <p:nvPr/>
        </p:nvSpPr>
        <p:spPr>
          <a:xfrm>
            <a:off x="1917700" y="1443990"/>
            <a:ext cx="1389380" cy="368300"/>
          </a:xfrm>
          <a:prstGeom prst="rect">
            <a:avLst/>
          </a:prstGeom>
          <a:solidFill>
            <a:srgbClr val="00B0F0"/>
          </a:solidFill>
        </p:spPr>
        <p:txBody>
          <a:bodyPr wrap="square" rtlCol="0">
            <a:spAutoFit/>
          </a:bodyPr>
          <a:lstStyle/>
          <a:p>
            <a:pPr algn="ctr"/>
            <a:r>
              <a:rPr lang="en-US" altLang="zh-CN" b="1" smtClean="0">
                <a:solidFill>
                  <a:schemeClr val="bg1"/>
                </a:solidFill>
                <a:sym typeface="Arial" panose="020B0604020202020204" pitchFamily="34" charset="0"/>
              </a:rPr>
              <a:t>ZNodes</a:t>
            </a:r>
          </a:p>
        </p:txBody>
      </p:sp>
      <p:sp>
        <p:nvSpPr>
          <p:cNvPr id="2" name="文本框 1"/>
          <p:cNvSpPr txBox="1"/>
          <p:nvPr/>
        </p:nvSpPr>
        <p:spPr>
          <a:xfrm>
            <a:off x="762000" y="2628900"/>
            <a:ext cx="6314440" cy="2399665"/>
          </a:xfrm>
          <a:prstGeom prst="rect">
            <a:avLst/>
          </a:prstGeom>
          <a:noFill/>
          <a:ln w="28575">
            <a:solidFill>
              <a:srgbClr val="FFC000"/>
            </a:solidFill>
          </a:ln>
        </p:spPr>
        <p:txBody>
          <a:bodyPr wrap="square">
            <a:spAutoFit/>
          </a:bodyPr>
          <a:lstStyle/>
          <a:p>
            <a:pPr>
              <a:lnSpc>
                <a:spcPct val="150000"/>
              </a:lnSpc>
            </a:pPr>
            <a:r>
              <a:rPr lang="en-US" altLang="zh-CN" sz="1600" dirty="0">
                <a:latin typeface="+mn-ea"/>
                <a:ea typeface="+mn-ea"/>
                <a:cs typeface="+mn-ea"/>
              </a:rPr>
              <a:t>    </a:t>
            </a:r>
            <a:r>
              <a:rPr lang="zh-CN" sz="1800" b="1" dirty="0">
                <a:solidFill>
                  <a:srgbClr val="00B0F0"/>
                </a:solidFill>
                <a:latin typeface="+mn-ea"/>
                <a:ea typeface="+mn-ea"/>
                <a:cs typeface="+mn-ea"/>
              </a:rPr>
              <a:t>Zookeeper</a:t>
            </a:r>
            <a:r>
              <a:rPr lang="zh-CN" sz="1600" dirty="0">
                <a:latin typeface="+mn-ea"/>
                <a:ea typeface="+mn-ea"/>
                <a:cs typeface="+mn-ea"/>
              </a:rPr>
              <a:t>库中的每一个节点统一命名为znode。</a:t>
            </a:r>
          </a:p>
          <a:p>
            <a:pPr>
              <a:lnSpc>
                <a:spcPct val="150000"/>
              </a:lnSpc>
            </a:pPr>
            <a:r>
              <a:rPr lang="zh-CN" sz="1600" dirty="0">
                <a:latin typeface="+mn-ea"/>
                <a:ea typeface="+mn-ea"/>
                <a:cs typeface="+mn-ea"/>
              </a:rPr>
              <a:t>    </a:t>
            </a:r>
            <a:r>
              <a:rPr lang="zh-CN" sz="1800" b="1" dirty="0">
                <a:solidFill>
                  <a:srgbClr val="00B0F0"/>
                </a:solidFill>
                <a:latin typeface="+mn-ea"/>
                <a:ea typeface="+mn-ea"/>
                <a:cs typeface="+mn-ea"/>
              </a:rPr>
              <a:t>Znode</a:t>
            </a:r>
            <a:r>
              <a:rPr lang="zh-CN" sz="1600" dirty="0">
                <a:latin typeface="+mn-ea"/>
                <a:ea typeface="+mn-ea"/>
                <a:cs typeface="+mn-ea"/>
              </a:rPr>
              <a:t>的</a:t>
            </a:r>
            <a:r>
              <a:rPr lang="zh-CN" sz="1600" dirty="0" smtClean="0">
                <a:latin typeface="+mn-ea"/>
                <a:ea typeface="+mn-ea"/>
                <a:cs typeface="+mn-ea"/>
              </a:rPr>
              <a:t>主要</a:t>
            </a:r>
            <a:r>
              <a:rPr lang="en-US" altLang="zh-CN" sz="1600" dirty="0" smtClean="0">
                <a:latin typeface="+mn-ea"/>
                <a:ea typeface="+mn-ea"/>
                <a:cs typeface="+mn-ea"/>
              </a:rPr>
              <a:t>stat</a:t>
            </a:r>
            <a:r>
              <a:rPr lang="zh-CN" sz="1600" dirty="0" smtClean="0">
                <a:latin typeface="+mn-ea"/>
                <a:ea typeface="+mn-ea"/>
                <a:cs typeface="+mn-ea"/>
              </a:rPr>
              <a:t>结构</a:t>
            </a:r>
            <a:r>
              <a:rPr lang="zh-CN" sz="1600" dirty="0">
                <a:latin typeface="+mn-ea"/>
                <a:ea typeface="+mn-ea"/>
                <a:cs typeface="+mn-ea"/>
              </a:rPr>
              <a:t>包含 数据变更的版本号，acl</a:t>
            </a:r>
            <a:r>
              <a:rPr lang="en-US" sz="1600" dirty="0">
                <a:latin typeface="+mn-ea"/>
                <a:ea typeface="+mn-ea"/>
                <a:cs typeface="+mn-ea"/>
              </a:rPr>
              <a:t> </a:t>
            </a:r>
            <a:r>
              <a:rPr lang="zh-CN" sz="1600" dirty="0">
                <a:latin typeface="+mn-ea"/>
                <a:ea typeface="+mn-ea"/>
                <a:cs typeface="+mn-ea"/>
              </a:rPr>
              <a:t>变更，</a:t>
            </a:r>
            <a:r>
              <a:rPr lang="en-US" sz="1600" dirty="0">
                <a:latin typeface="+mn-ea"/>
                <a:ea typeface="+mn-ea"/>
                <a:cs typeface="+mn-ea"/>
              </a:rPr>
              <a:t>timestamps</a:t>
            </a:r>
            <a:r>
              <a:rPr lang="zh-CN" sz="1600" dirty="0">
                <a:latin typeface="+mn-ea"/>
                <a:ea typeface="+mn-ea"/>
                <a:cs typeface="+mn-ea"/>
              </a:rPr>
              <a:t>。其中版本号和timestamps都是用来验证缓存并协调更新。每次znode的数据改变时，版本号增加。如客户端检查该节点数据时，版本号也会返回。当客户端执行更新或删除时，它必须提供在更改的znode数据版本号。如果提供的版本号对应不上，则更新失败。</a:t>
            </a:r>
            <a:endParaRPr lang="zh-CN" altLang="en-US" sz="1600" dirty="0">
              <a:latin typeface="+mn-ea"/>
              <a:ea typeface="+mn-ea"/>
              <a:cs typeface="+mn-ea"/>
            </a:endParaRPr>
          </a:p>
        </p:txBody>
      </p:sp>
      <p:sp>
        <p:nvSpPr>
          <p:cNvPr id="4" name="文本框 3"/>
          <p:cNvSpPr txBox="1"/>
          <p:nvPr/>
        </p:nvSpPr>
        <p:spPr>
          <a:xfrm>
            <a:off x="7350125" y="2628900"/>
            <a:ext cx="4333875" cy="1568450"/>
          </a:xfrm>
          <a:prstGeom prst="rect">
            <a:avLst/>
          </a:prstGeom>
          <a:noFill/>
          <a:ln w="38100">
            <a:solidFill>
              <a:srgbClr val="00B0F0"/>
            </a:solidFill>
          </a:ln>
        </p:spPr>
        <p:txBody>
          <a:bodyPr wrap="square">
            <a:spAutoFit/>
          </a:bodyPr>
          <a:lstStyle/>
          <a:p>
            <a:pPr>
              <a:lnSpc>
                <a:spcPct val="150000"/>
              </a:lnSpc>
            </a:pPr>
            <a:r>
              <a:rPr lang="en-US" sz="1600">
                <a:latin typeface="微软雅黑" panose="020B0503020204020204" pitchFamily="34" charset="-122"/>
                <a:cs typeface="Times New Roman" panose="02020603050405020304" charset="0"/>
              </a:rPr>
              <a:t>       </a:t>
            </a:r>
            <a:r>
              <a:rPr lang="zh-CN" sz="1600">
                <a:ea typeface="微软雅黑" panose="020B0503020204020204" pitchFamily="34" charset="-122"/>
              </a:rPr>
              <a:t>客户端可以在</a:t>
            </a:r>
            <a:r>
              <a:rPr lang="zh-CN" sz="1600">
                <a:ea typeface="微软雅黑" panose="020B0503020204020204" pitchFamily="34" charset="-122"/>
                <a:cs typeface="Times New Roman" panose="02020603050405020304" charset="0"/>
              </a:rPr>
              <a:t>znodes上设置监视。对该znode的更改会触发watch，然后清除watch。当</a:t>
            </a:r>
            <a:r>
              <a:rPr lang="en-US" sz="1600">
                <a:latin typeface="微软雅黑" panose="020B0503020204020204" pitchFamily="34" charset="-122"/>
                <a:cs typeface="Times New Roman" panose="02020603050405020304" charset="0"/>
              </a:rPr>
              <a:t>watch</a:t>
            </a:r>
            <a:r>
              <a:rPr lang="zh-CN" sz="1600">
                <a:ea typeface="微软雅黑" panose="020B0503020204020204" pitchFamily="34" charset="-122"/>
              </a:rPr>
              <a:t>触发时，</a:t>
            </a:r>
            <a:r>
              <a:rPr lang="zh-CN" sz="1600">
                <a:ea typeface="微软雅黑" panose="020B0503020204020204" pitchFamily="34" charset="-122"/>
                <a:cs typeface="Times New Roman" panose="02020603050405020304" charset="0"/>
              </a:rPr>
              <a:t>ZooKeeper会向客户端发送通知。有关手表的更多信息，请参阅第4节。</a:t>
            </a:r>
            <a:r>
              <a:rPr lang="en-US" sz="1600">
                <a:latin typeface="微软雅黑" panose="020B0503020204020204" pitchFamily="34" charset="-122"/>
                <a:cs typeface="Times New Roman" panose="02020603050405020304" charset="0"/>
              </a:rPr>
              <a:t> </a:t>
            </a:r>
            <a:endParaRPr lang="en-US" altLang="en-US" sz="1600">
              <a:latin typeface="微软雅黑" panose="020B0503020204020204" pitchFamily="34" charset="-122"/>
              <a:cs typeface="Times New Roman" panose="02020603050405020304" charset="0"/>
            </a:endParaRPr>
          </a:p>
        </p:txBody>
      </p:sp>
      <p:sp>
        <p:nvSpPr>
          <p:cNvPr id="5" name="文本框 4"/>
          <p:cNvSpPr txBox="1"/>
          <p:nvPr/>
        </p:nvSpPr>
        <p:spPr>
          <a:xfrm>
            <a:off x="7350125" y="1443990"/>
            <a:ext cx="1389380" cy="368300"/>
          </a:xfrm>
          <a:prstGeom prst="rect">
            <a:avLst/>
          </a:prstGeom>
          <a:solidFill>
            <a:srgbClr val="FFC000"/>
          </a:solidFill>
        </p:spPr>
        <p:txBody>
          <a:bodyPr wrap="square" rtlCol="0">
            <a:spAutoFit/>
          </a:bodyPr>
          <a:lstStyle/>
          <a:p>
            <a:pPr algn="ctr"/>
            <a:r>
              <a:rPr lang="en-US" altLang="zh-CN" b="1" smtClean="0">
                <a:solidFill>
                  <a:schemeClr val="bg1"/>
                </a:solidFill>
                <a:sym typeface="Arial" panose="020B0604020202020204" pitchFamily="34" charset="0"/>
              </a:rPr>
              <a:t>Watche</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sp>
        <p:nvSpPr>
          <p:cNvPr id="6" name="任意多边形 5"/>
          <p:cNvSpPr/>
          <p:nvPr>
            <p:custDataLst>
              <p:tags r:id="rId1"/>
            </p:custDataLst>
          </p:nvPr>
        </p:nvSpPr>
        <p:spPr>
          <a:xfrm>
            <a:off x="1017014" y="3177809"/>
            <a:ext cx="2815417" cy="1266937"/>
          </a:xfrm>
          <a:custGeom>
            <a:avLst/>
            <a:gdLst>
              <a:gd name="connsiteX0" fmla="*/ 391584 w 2201333"/>
              <a:gd name="connsiteY0" fmla="*/ 0 h 990600"/>
              <a:gd name="connsiteX1" fmla="*/ 1809749 w 2201333"/>
              <a:gd name="connsiteY1" fmla="*/ 0 h 990600"/>
              <a:gd name="connsiteX2" fmla="*/ 2201333 w 2201333"/>
              <a:gd name="connsiteY2" fmla="*/ 990600 h 990600"/>
              <a:gd name="connsiteX3" fmla="*/ 2118390 w 2201333"/>
              <a:gd name="connsiteY3" fmla="*/ 990600 h 990600"/>
              <a:gd name="connsiteX4" fmla="*/ 1757931 w 2201333"/>
              <a:gd name="connsiteY4" fmla="*/ 78739 h 990600"/>
              <a:gd name="connsiteX5" fmla="*/ 443401 w 2201333"/>
              <a:gd name="connsiteY5" fmla="*/ 78739 h 990600"/>
              <a:gd name="connsiteX6" fmla="*/ 82942 w 2201333"/>
              <a:gd name="connsiteY6" fmla="*/ 990600 h 990600"/>
              <a:gd name="connsiteX7" fmla="*/ 0 w 2201333"/>
              <a:gd name="connsiteY7" fmla="*/ 9906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333" h="990600">
                <a:moveTo>
                  <a:pt x="391584" y="0"/>
                </a:moveTo>
                <a:lnTo>
                  <a:pt x="1809749" y="0"/>
                </a:lnTo>
                <a:lnTo>
                  <a:pt x="2201333" y="990600"/>
                </a:lnTo>
                <a:lnTo>
                  <a:pt x="2118390" y="990600"/>
                </a:lnTo>
                <a:lnTo>
                  <a:pt x="1757931" y="78739"/>
                </a:lnTo>
                <a:lnTo>
                  <a:pt x="443401" y="78739"/>
                </a:lnTo>
                <a:lnTo>
                  <a:pt x="82942" y="990600"/>
                </a:lnTo>
                <a:lnTo>
                  <a:pt x="0" y="990600"/>
                </a:lnTo>
                <a:close/>
              </a:path>
            </a:pathLst>
          </a:custGeom>
          <a:solidFill>
            <a:srgbClr val="01C8DD"/>
          </a:solidFill>
        </p:spPr>
        <p:txBody>
          <a:bodyPr rot="0" spcFirstLastPara="0" vertOverflow="overflow" horzOverflow="overflow" vert="horz" wrap="square" lIns="432000" tIns="45720" rIns="432000" bIns="45720" numCol="1" spcCol="0" rtlCol="0" fromWordArt="0" anchor="ctr" anchorCtr="0" forceAA="0" compatLnSpc="1">
            <a:normAutofit/>
          </a:bodyPr>
          <a:lstStyle/>
          <a:p>
            <a:pPr algn="ctr">
              <a:lnSpc>
                <a:spcPct val="130000"/>
              </a:lnSpc>
            </a:pPr>
            <a:r>
              <a:rPr lang="zh-CN" altLang="en-US" kern="0" dirty="0">
                <a:solidFill>
                  <a:srgbClr val="01C8DD">
                    <a:lumMod val="75000"/>
                  </a:srgbClr>
                </a:solidFill>
                <a:latin typeface="Arial" panose="020B0604020202020204" pitchFamily="34" charset="0"/>
                <a:ea typeface="黑体" panose="02010609060101010101" charset="-122"/>
                <a:cs typeface="+mn-ea"/>
                <a:sym typeface="Arial" panose="020B0604020202020204" pitchFamily="34" charset="0"/>
              </a:rPr>
              <a:t>数据访问</a:t>
            </a:r>
          </a:p>
        </p:txBody>
      </p:sp>
      <p:sp>
        <p:nvSpPr>
          <p:cNvPr id="8" name="任意多边形 7"/>
          <p:cNvSpPr/>
          <p:nvPr>
            <p:custDataLst>
              <p:tags r:id="rId2"/>
            </p:custDataLst>
          </p:nvPr>
        </p:nvSpPr>
        <p:spPr>
          <a:xfrm>
            <a:off x="5901507" y="3156603"/>
            <a:ext cx="2815417" cy="1266937"/>
          </a:xfrm>
          <a:custGeom>
            <a:avLst/>
            <a:gdLst>
              <a:gd name="connsiteX0" fmla="*/ 391584 w 2201333"/>
              <a:gd name="connsiteY0" fmla="*/ 0 h 990600"/>
              <a:gd name="connsiteX1" fmla="*/ 1809749 w 2201333"/>
              <a:gd name="connsiteY1" fmla="*/ 0 h 990600"/>
              <a:gd name="connsiteX2" fmla="*/ 2201333 w 2201333"/>
              <a:gd name="connsiteY2" fmla="*/ 990600 h 990600"/>
              <a:gd name="connsiteX3" fmla="*/ 2118390 w 2201333"/>
              <a:gd name="connsiteY3" fmla="*/ 990600 h 990600"/>
              <a:gd name="connsiteX4" fmla="*/ 1757931 w 2201333"/>
              <a:gd name="connsiteY4" fmla="*/ 78739 h 990600"/>
              <a:gd name="connsiteX5" fmla="*/ 443401 w 2201333"/>
              <a:gd name="connsiteY5" fmla="*/ 78739 h 990600"/>
              <a:gd name="connsiteX6" fmla="*/ 82942 w 2201333"/>
              <a:gd name="connsiteY6" fmla="*/ 990600 h 990600"/>
              <a:gd name="connsiteX7" fmla="*/ 0 w 2201333"/>
              <a:gd name="connsiteY7" fmla="*/ 9906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333" h="990600">
                <a:moveTo>
                  <a:pt x="391584" y="0"/>
                </a:moveTo>
                <a:lnTo>
                  <a:pt x="1809749" y="0"/>
                </a:lnTo>
                <a:lnTo>
                  <a:pt x="2201333" y="990600"/>
                </a:lnTo>
                <a:lnTo>
                  <a:pt x="2118390" y="990600"/>
                </a:lnTo>
                <a:lnTo>
                  <a:pt x="1757931" y="78739"/>
                </a:lnTo>
                <a:lnTo>
                  <a:pt x="443401" y="78739"/>
                </a:lnTo>
                <a:lnTo>
                  <a:pt x="82942" y="990600"/>
                </a:lnTo>
                <a:lnTo>
                  <a:pt x="0" y="990600"/>
                </a:lnTo>
                <a:close/>
              </a:path>
            </a:pathLst>
          </a:custGeom>
          <a:solidFill>
            <a:srgbClr val="28C29A"/>
          </a:solidFill>
        </p:spPr>
        <p:txBody>
          <a:bodyPr rot="0" spcFirstLastPara="0" vertOverflow="overflow" horzOverflow="overflow" vert="horz" wrap="square" lIns="432000" tIns="45720" rIns="432000" bIns="45720" numCol="1" spcCol="0" rtlCol="0" fromWordArt="0" anchor="ctr" anchorCtr="0" forceAA="0" compatLnSpc="1">
            <a:normAutofit/>
          </a:bodyPr>
          <a:lstStyle/>
          <a:p>
            <a:pPr algn="ctr">
              <a:lnSpc>
                <a:spcPct val="130000"/>
              </a:lnSpc>
            </a:pPr>
            <a:r>
              <a:rPr lang="zh-CN" altLang="en-US" kern="0" dirty="0">
                <a:solidFill>
                  <a:srgbClr val="28C29A">
                    <a:lumMod val="75000"/>
                  </a:srgbClr>
                </a:solidFill>
                <a:latin typeface="Arial" panose="020B0604020202020204" pitchFamily="34" charset="0"/>
                <a:ea typeface="黑体" panose="02010609060101010101" charset="-122"/>
                <a:cs typeface="+mn-ea"/>
                <a:sym typeface="Arial" panose="020B0604020202020204" pitchFamily="34" charset="0"/>
              </a:rPr>
              <a:t>序列化 nodes </a:t>
            </a:r>
          </a:p>
          <a:p>
            <a:pPr algn="ctr">
              <a:lnSpc>
                <a:spcPct val="130000"/>
              </a:lnSpc>
            </a:pPr>
            <a:r>
              <a:rPr lang="zh-CN" altLang="en-US" kern="0" dirty="0">
                <a:solidFill>
                  <a:srgbClr val="28C29A">
                    <a:lumMod val="75000"/>
                  </a:srgbClr>
                </a:solidFill>
                <a:latin typeface="Arial" panose="020B0604020202020204" pitchFamily="34" charset="0"/>
                <a:ea typeface="黑体" panose="02010609060101010101" charset="-122"/>
                <a:cs typeface="+mn-ea"/>
                <a:sym typeface="Arial" panose="020B0604020202020204" pitchFamily="34" charset="0"/>
              </a:rPr>
              <a:t>唯一命名</a:t>
            </a:r>
          </a:p>
        </p:txBody>
      </p:sp>
      <p:sp>
        <p:nvSpPr>
          <p:cNvPr id="17" name="任意多边形 16"/>
          <p:cNvSpPr/>
          <p:nvPr>
            <p:custDataLst>
              <p:tags r:id="rId3"/>
            </p:custDataLst>
          </p:nvPr>
        </p:nvSpPr>
        <p:spPr>
          <a:xfrm>
            <a:off x="3453937" y="3764582"/>
            <a:ext cx="2815417" cy="1266937"/>
          </a:xfrm>
          <a:custGeom>
            <a:avLst/>
            <a:gdLst>
              <a:gd name="connsiteX0" fmla="*/ 0 w 1968449"/>
              <a:gd name="connsiteY0" fmla="*/ 0 h 885802"/>
              <a:gd name="connsiteX1" fmla="*/ 74168 w 1968449"/>
              <a:gd name="connsiteY1" fmla="*/ 0 h 885802"/>
              <a:gd name="connsiteX2" fmla="*/ 396493 w 1968449"/>
              <a:gd name="connsiteY2" fmla="*/ 815393 h 885802"/>
              <a:gd name="connsiteX3" fmla="*/ 1571956 w 1968449"/>
              <a:gd name="connsiteY3" fmla="*/ 815393 h 885802"/>
              <a:gd name="connsiteX4" fmla="*/ 1894281 w 1968449"/>
              <a:gd name="connsiteY4" fmla="*/ 0 h 885802"/>
              <a:gd name="connsiteX5" fmla="*/ 1968449 w 1968449"/>
              <a:gd name="connsiteY5" fmla="*/ 0 h 885802"/>
              <a:gd name="connsiteX6" fmla="*/ 1618292 w 1968449"/>
              <a:gd name="connsiteY6" fmla="*/ 885802 h 885802"/>
              <a:gd name="connsiteX7" fmla="*/ 350158 w 1968449"/>
              <a:gd name="connsiteY7" fmla="*/ 885802 h 88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449" h="885802">
                <a:moveTo>
                  <a:pt x="0" y="0"/>
                </a:moveTo>
                <a:lnTo>
                  <a:pt x="74168" y="0"/>
                </a:lnTo>
                <a:lnTo>
                  <a:pt x="396493" y="815393"/>
                </a:lnTo>
                <a:lnTo>
                  <a:pt x="1571956" y="815393"/>
                </a:lnTo>
                <a:lnTo>
                  <a:pt x="1894281" y="0"/>
                </a:lnTo>
                <a:lnTo>
                  <a:pt x="1968449" y="0"/>
                </a:lnTo>
                <a:lnTo>
                  <a:pt x="1618292" y="885802"/>
                </a:lnTo>
                <a:lnTo>
                  <a:pt x="350158" y="885802"/>
                </a:lnTo>
                <a:close/>
              </a:path>
            </a:pathLst>
          </a:custGeom>
          <a:solidFill>
            <a:srgbClr val="77C7A3"/>
          </a:solidFill>
        </p:spPr>
        <p:txBody>
          <a:bodyPr rot="0" spcFirstLastPara="0" vertOverflow="overflow" horzOverflow="overflow" vert="horz" wrap="square" lIns="432000" tIns="45720" rIns="432000" bIns="45720" numCol="1" spcCol="0" rtlCol="0" fromWordArt="0" anchor="ctr" anchorCtr="0" forceAA="0" compatLnSpc="1">
            <a:normAutofit/>
          </a:bodyPr>
          <a:lstStyle/>
          <a:p>
            <a:pPr algn="ctr">
              <a:lnSpc>
                <a:spcPct val="130000"/>
              </a:lnSpc>
            </a:pPr>
            <a:r>
              <a:rPr lang="zh-CN" altLang="en-US" kern="0" dirty="0">
                <a:solidFill>
                  <a:srgbClr val="77C7A3">
                    <a:lumMod val="75000"/>
                  </a:srgbClr>
                </a:solidFill>
                <a:latin typeface="Arial" panose="020B0604020202020204" pitchFamily="34" charset="0"/>
                <a:ea typeface="黑体" panose="02010609060101010101" charset="-122"/>
                <a:cs typeface="+mn-ea"/>
                <a:sym typeface="Arial" panose="020B0604020202020204" pitchFamily="34" charset="0"/>
              </a:rPr>
              <a:t>临时节点</a:t>
            </a:r>
          </a:p>
        </p:txBody>
      </p:sp>
      <p:sp>
        <p:nvSpPr>
          <p:cNvPr id="20" name="矩形 19"/>
          <p:cNvSpPr/>
          <p:nvPr>
            <p:custDataLst>
              <p:tags r:id="rId4"/>
            </p:custDataLst>
          </p:nvPr>
        </p:nvSpPr>
        <p:spPr>
          <a:xfrm>
            <a:off x="890905" y="1899285"/>
            <a:ext cx="3602990" cy="1241425"/>
          </a:xfrm>
          <a:prstGeom prst="rect">
            <a:avLst/>
          </a:prstGeom>
        </p:spPr>
        <p:txBody>
          <a:bodyPr wrap="square" anchor="b"/>
          <a:lstStyle/>
          <a:p>
            <a:pPr algn="just">
              <a:lnSpc>
                <a:spcPct val="150000"/>
              </a:lnSpc>
            </a:pPr>
            <a:r>
              <a:rPr lang="zh-CN" altLang="en-US" sz="1400" dirty="0">
                <a:latin typeface="+mn-ea"/>
                <a:ea typeface="+mn-ea"/>
                <a:cs typeface="+mn-ea"/>
                <a:sym typeface="Arial" panose="020B0604020202020204" pitchFamily="34" charset="0"/>
              </a:rPr>
              <a:t>     存储在命名空间中每个znode的数据以原子方式读取和写入。读取获取与znode关联的所有数据字节，写入替换所有数据。每个节点都有一个访问控制列表（ACL），限制谁可以做什么。</a:t>
            </a:r>
          </a:p>
        </p:txBody>
      </p:sp>
      <p:sp>
        <p:nvSpPr>
          <p:cNvPr id="21" name="矩形 20"/>
          <p:cNvSpPr/>
          <p:nvPr>
            <p:custDataLst>
              <p:tags r:id="rId5"/>
            </p:custDataLst>
          </p:nvPr>
        </p:nvSpPr>
        <p:spPr>
          <a:xfrm>
            <a:off x="5266360" y="1883733"/>
            <a:ext cx="4460694" cy="1213462"/>
          </a:xfrm>
          <a:prstGeom prst="rect">
            <a:avLst/>
          </a:prstGeom>
        </p:spPr>
        <p:txBody>
          <a:bodyPr wrap="square" anchor="b"/>
          <a:lstStyle/>
          <a:p>
            <a:pPr algn="just">
              <a:lnSpc>
                <a:spcPct val="130000"/>
              </a:lnSpc>
            </a:pPr>
            <a:r>
              <a:rPr lang="en-US" altLang="zh-CN" sz="1400" dirty="0">
                <a:latin typeface="+mn-ea"/>
                <a:ea typeface="+mn-ea"/>
                <a:cs typeface="+mn-ea"/>
                <a:sym typeface="Arial" panose="020B0604020202020204" pitchFamily="34" charset="0"/>
              </a:rPr>
              <a:t>      </a:t>
            </a:r>
            <a:r>
              <a:rPr lang="zh-CN" altLang="en-US" sz="1400" dirty="0">
                <a:latin typeface="+mn-ea"/>
                <a:ea typeface="+mn-ea"/>
                <a:cs typeface="+mn-ea"/>
                <a:sym typeface="Arial" panose="020B0604020202020204" pitchFamily="34" charset="0"/>
              </a:rPr>
              <a:t>在创建znode时，您还可以请求ZooKeeper在路径末尾附加一个单调递增的计数器。此计数器对于父znode是唯一的。计数器的格式为％010d - 即10位数，0（零）填充（计数器以这种方式格式化以简化排序），即“&lt;path&gt; 0000000001”。有关此功能的示例用法，请参阅 队列配方。</a:t>
            </a:r>
          </a:p>
        </p:txBody>
      </p:sp>
      <p:sp>
        <p:nvSpPr>
          <p:cNvPr id="23" name="矩形 22"/>
          <p:cNvSpPr/>
          <p:nvPr>
            <p:custDataLst>
              <p:tags r:id="rId6"/>
            </p:custDataLst>
          </p:nvPr>
        </p:nvSpPr>
        <p:spPr>
          <a:xfrm>
            <a:off x="2980055" y="5091430"/>
            <a:ext cx="4372610" cy="1254125"/>
          </a:xfrm>
          <a:prstGeom prst="rect">
            <a:avLst/>
          </a:prstGeom>
        </p:spPr>
        <p:txBody>
          <a:bodyPr wrap="square" anchor="t"/>
          <a:lstStyle/>
          <a:p>
            <a:pPr algn="just">
              <a:lnSpc>
                <a:spcPct val="150000"/>
              </a:lnSpc>
            </a:pPr>
            <a:r>
              <a:rPr lang="en-US" altLang="zh-CN" sz="1400" dirty="0">
                <a:latin typeface="+mn-ea"/>
                <a:ea typeface="+mn-ea"/>
                <a:cs typeface="+mn-ea"/>
                <a:sym typeface="Arial" panose="020B0604020202020204" pitchFamily="34" charset="0"/>
              </a:rPr>
              <a:t>   </a:t>
            </a:r>
            <a:r>
              <a:rPr lang="zh-CN" altLang="en-US" sz="1400" dirty="0">
                <a:latin typeface="+mn-ea"/>
                <a:ea typeface="+mn-ea"/>
                <a:cs typeface="+mn-ea"/>
                <a:sym typeface="Arial" panose="020B0604020202020204" pitchFamily="34" charset="0"/>
              </a:rPr>
              <a:t>ZooKeeper也有临时节点的概念。只要创建znode的会话处于活动状态，就会存在这些znode。会话结束时，znode将被删除。由于这种行为，短暂的znodes不允许有子节点。</a:t>
            </a:r>
          </a:p>
        </p:txBody>
      </p:sp>
      <p:sp>
        <p:nvSpPr>
          <p:cNvPr id="100" name="文本框 99"/>
          <p:cNvSpPr txBox="1"/>
          <p:nvPr/>
        </p:nvSpPr>
        <p:spPr>
          <a:xfrm>
            <a:off x="9149715" y="3524250"/>
            <a:ext cx="2930525" cy="2722880"/>
          </a:xfrm>
          <a:prstGeom prst="rect">
            <a:avLst/>
          </a:prstGeom>
          <a:noFill/>
          <a:ln w="9525">
            <a:noFill/>
          </a:ln>
        </p:spPr>
        <p:txBody>
          <a:bodyPr wrap="square">
            <a:spAutoFit/>
          </a:bodyPr>
          <a:lstStyle/>
          <a:p>
            <a:pPr>
              <a:lnSpc>
                <a:spcPct val="150000"/>
              </a:lnSpc>
            </a:pPr>
            <a:r>
              <a:rPr lang="zh-CN" sz="1800" b="1">
                <a:solidFill>
                  <a:srgbClr val="FF0000"/>
                </a:solidFill>
                <a:ea typeface="微软雅黑" panose="020B0503020204020204" pitchFamily="34" charset="-122"/>
              </a:rPr>
              <a:t>注意：</a:t>
            </a:r>
          </a:p>
          <a:p>
            <a:pPr>
              <a:lnSpc>
                <a:spcPct val="150000"/>
              </a:lnSpc>
            </a:pPr>
            <a:r>
              <a:rPr lang="zh-CN" sz="1600" b="1">
                <a:latin typeface="仿宋" panose="02010609060101010101" charset="-122"/>
                <a:ea typeface="仿宋" panose="02010609060101010101" charset="-122"/>
                <a:cs typeface="仿宋" panose="02010609060101010101" charset="-122"/>
              </a:rPr>
              <a:t>用于存储下一个序列号的计数器是由父节点维护的signed int（4bytes），当递增超过2147483647时，计数器将溢出（产生名称“&lt;path&gt; -2147483648”）。</a:t>
            </a:r>
            <a:endParaRPr lang="zh-CN" altLang="en-US" sz="1600" b="1">
              <a:latin typeface="仿宋" panose="02010609060101010101" charset="-122"/>
              <a:ea typeface="仿宋" panose="02010609060101010101" charset="-122"/>
              <a:cs typeface="仿宋" panose="02010609060101010101" charset="-122"/>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sp>
        <p:nvSpPr>
          <p:cNvPr id="3" name="文本框 2"/>
          <p:cNvSpPr txBox="1"/>
          <p:nvPr/>
        </p:nvSpPr>
        <p:spPr>
          <a:xfrm>
            <a:off x="1369060" y="1383030"/>
            <a:ext cx="1877060" cy="368300"/>
          </a:xfrm>
          <a:prstGeom prst="rect">
            <a:avLst/>
          </a:prstGeom>
          <a:solidFill>
            <a:srgbClr val="00B0F0"/>
          </a:solidFill>
        </p:spPr>
        <p:txBody>
          <a:bodyPr wrap="square" rtlCol="0">
            <a:spAutoFit/>
          </a:bodyPr>
          <a:lstStyle/>
          <a:p>
            <a:pPr algn="ctr"/>
            <a:r>
              <a:rPr lang="zh-CN" altLang="en-US" b="1" smtClean="0">
                <a:solidFill>
                  <a:schemeClr val="bg1"/>
                </a:solidFill>
                <a:sym typeface="Arial" panose="020B0604020202020204" pitchFamily="34" charset="0"/>
              </a:rPr>
              <a:t>时间戳应用</a:t>
            </a:r>
          </a:p>
        </p:txBody>
      </p:sp>
      <p:cxnSp>
        <p:nvCxnSpPr>
          <p:cNvPr id="11" name="直接连接符 10"/>
          <p:cNvCxnSpPr>
            <a:stCxn id="4" idx="6"/>
            <a:endCxn id="5" idx="2"/>
          </p:cNvCxnSpPr>
          <p:nvPr>
            <p:custDataLst>
              <p:tags r:id="rId1"/>
            </p:custDataLst>
          </p:nvPr>
        </p:nvCxnSpPr>
        <p:spPr>
          <a:xfrm>
            <a:off x="2507953" y="2476500"/>
            <a:ext cx="1350010" cy="0"/>
          </a:xfrm>
          <a:prstGeom prst="line">
            <a:avLst/>
          </a:prstGeom>
          <a:ln w="19050">
            <a:solidFill>
              <a:srgbClr val="979A9C"/>
            </a:solidFill>
          </a:ln>
        </p:spPr>
        <p:style>
          <a:lnRef idx="1">
            <a:srgbClr val="E779A3"/>
          </a:lnRef>
          <a:fillRef idx="0">
            <a:srgbClr val="E779A3"/>
          </a:fillRef>
          <a:effectRef idx="0">
            <a:srgbClr val="E779A3"/>
          </a:effectRef>
          <a:fontRef idx="minor">
            <a:srgbClr val="5F5F5F"/>
          </a:fontRef>
        </p:style>
      </p:cxnSp>
      <p:sp>
        <p:nvSpPr>
          <p:cNvPr id="4" name="椭圆 3"/>
          <p:cNvSpPr/>
          <p:nvPr>
            <p:custDataLst>
              <p:tags r:id="rId2"/>
            </p:custDataLst>
          </p:nvPr>
        </p:nvSpPr>
        <p:spPr>
          <a:xfrm>
            <a:off x="1650703" y="2047875"/>
            <a:ext cx="857250" cy="857250"/>
          </a:xfrm>
          <a:prstGeom prst="ellipse">
            <a:avLst/>
          </a:prstGeom>
          <a:solidFill>
            <a:srgbClr val="E779A3"/>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rPr>
              <a:t>Zxid</a:t>
            </a:r>
            <a:endPar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endParaRPr>
          </a:p>
        </p:txBody>
      </p:sp>
      <p:cxnSp>
        <p:nvCxnSpPr>
          <p:cNvPr id="29" name="直接连接符 28"/>
          <p:cNvCxnSpPr/>
          <p:nvPr>
            <p:custDataLst>
              <p:tags r:id="rId3"/>
            </p:custDataLst>
          </p:nvPr>
        </p:nvCxnSpPr>
        <p:spPr>
          <a:xfrm>
            <a:off x="2079328" y="2905126"/>
            <a:ext cx="0" cy="2524125"/>
          </a:xfrm>
          <a:prstGeom prst="line">
            <a:avLst/>
          </a:prstGeom>
          <a:ln w="19050">
            <a:solidFill>
              <a:srgbClr val="D9D9D9"/>
            </a:solidFill>
          </a:ln>
        </p:spPr>
        <p:style>
          <a:lnRef idx="1">
            <a:srgbClr val="E779A3"/>
          </a:lnRef>
          <a:fillRef idx="0">
            <a:srgbClr val="E779A3"/>
          </a:fillRef>
          <a:effectRef idx="0">
            <a:srgbClr val="E779A3"/>
          </a:effectRef>
          <a:fontRef idx="minor">
            <a:srgbClr val="5F5F5F"/>
          </a:fontRef>
        </p:style>
      </p:cxnSp>
      <p:sp>
        <p:nvSpPr>
          <p:cNvPr id="30" name="文本框 29"/>
          <p:cNvSpPr txBox="1"/>
          <p:nvPr>
            <p:custDataLst>
              <p:tags r:id="rId4"/>
            </p:custDataLst>
          </p:nvPr>
        </p:nvSpPr>
        <p:spPr>
          <a:xfrm>
            <a:off x="1914525" y="2940050"/>
            <a:ext cx="2207260" cy="3242310"/>
          </a:xfrm>
          <a:prstGeom prst="rect">
            <a:avLst/>
          </a:prstGeom>
          <a:noFill/>
        </p:spPr>
        <p:txBody>
          <a:bodyPr wrap="square" rtlCol="0"/>
          <a:lstStyle/>
          <a:p>
            <a:pPr marL="285750" indent="-285750">
              <a:lnSpc>
                <a:spcPct val="130000"/>
              </a:lnSpc>
              <a:spcBef>
                <a:spcPts val="600"/>
              </a:spcBef>
              <a:spcAft>
                <a:spcPts val="600"/>
              </a:spcAft>
              <a:buClr>
                <a:srgbClr val="5F5F5F">
                  <a:lumMod val="50000"/>
                  <a:lumOff val="50000"/>
                </a:srgbClr>
              </a:buClr>
              <a:buBlip>
                <a:blip r:embed="rId18"/>
              </a:buBlip>
            </a:pPr>
            <a:r>
              <a:rPr lang="en-US" altLang="zh-CN" sz="1400" dirty="0">
                <a:latin typeface="+mn-ea"/>
                <a:ea typeface="+mn-ea"/>
                <a:cs typeface="+mn-ea"/>
                <a:sym typeface="Arial" panose="020B0604020202020204" pitchFamily="34" charset="0"/>
              </a:rPr>
              <a:t>     </a:t>
            </a:r>
            <a:r>
              <a:rPr lang="zh-CN" altLang="en-US" sz="1400" dirty="0">
                <a:latin typeface="+mn-ea"/>
                <a:ea typeface="+mn-ea"/>
                <a:cs typeface="+mn-ea"/>
                <a:sym typeface="Arial" panose="020B0604020202020204" pitchFamily="34" charset="0"/>
              </a:rPr>
              <a:t>对ZooKeeper状态的每次更改都会以zxid（ZooKeeper Transaction Id）的形式接收戳记。这暴露了ZooKeeper的所有更改的总排序。每个更改都有一个唯一的zxid，如果zxid1小于zxid2，则zxid1发生在zxid2之前。</a:t>
            </a:r>
            <a:endParaRPr lang="en-US" altLang="zh-CN" sz="1400" dirty="0">
              <a:latin typeface="+mn-ea"/>
              <a:ea typeface="+mn-ea"/>
              <a:cs typeface="+mn-ea"/>
              <a:sym typeface="Arial" panose="020B0604020202020204" pitchFamily="34" charset="0"/>
            </a:endParaRPr>
          </a:p>
        </p:txBody>
      </p:sp>
      <p:cxnSp>
        <p:nvCxnSpPr>
          <p:cNvPr id="13" name="直接连接符 12"/>
          <p:cNvCxnSpPr>
            <a:stCxn id="5" idx="6"/>
            <a:endCxn id="6" idx="2"/>
          </p:cNvCxnSpPr>
          <p:nvPr>
            <p:custDataLst>
              <p:tags r:id="rId5"/>
            </p:custDataLst>
          </p:nvPr>
        </p:nvCxnSpPr>
        <p:spPr>
          <a:xfrm>
            <a:off x="4715363" y="2476500"/>
            <a:ext cx="1350010" cy="0"/>
          </a:xfrm>
          <a:prstGeom prst="line">
            <a:avLst/>
          </a:prstGeom>
          <a:ln w="19050">
            <a:solidFill>
              <a:srgbClr val="979A9C"/>
            </a:solidFill>
          </a:ln>
        </p:spPr>
        <p:style>
          <a:lnRef idx="1">
            <a:srgbClr val="E779A3"/>
          </a:lnRef>
          <a:fillRef idx="0">
            <a:srgbClr val="E779A3"/>
          </a:fillRef>
          <a:effectRef idx="0">
            <a:srgbClr val="E779A3"/>
          </a:effectRef>
          <a:fontRef idx="minor">
            <a:srgbClr val="5F5F5F"/>
          </a:fontRef>
        </p:style>
      </p:cxnSp>
      <p:sp>
        <p:nvSpPr>
          <p:cNvPr id="5" name="椭圆 4"/>
          <p:cNvSpPr/>
          <p:nvPr>
            <p:custDataLst>
              <p:tags r:id="rId6"/>
            </p:custDataLst>
          </p:nvPr>
        </p:nvSpPr>
        <p:spPr>
          <a:xfrm>
            <a:off x="3858113" y="2047875"/>
            <a:ext cx="857250" cy="857250"/>
          </a:xfrm>
          <a:prstGeom prst="ellipse">
            <a:avLst/>
          </a:prstGeom>
          <a:solidFill>
            <a:srgbClr val="E779A3"/>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rPr>
              <a:t>版本号</a:t>
            </a:r>
          </a:p>
        </p:txBody>
      </p:sp>
      <p:cxnSp>
        <p:nvCxnSpPr>
          <p:cNvPr id="24" name="直接连接符 23"/>
          <p:cNvCxnSpPr/>
          <p:nvPr>
            <p:custDataLst>
              <p:tags r:id="rId7"/>
            </p:custDataLst>
          </p:nvPr>
        </p:nvCxnSpPr>
        <p:spPr>
          <a:xfrm>
            <a:off x="4286738" y="2905126"/>
            <a:ext cx="0" cy="2524125"/>
          </a:xfrm>
          <a:prstGeom prst="line">
            <a:avLst/>
          </a:prstGeom>
          <a:ln w="19050">
            <a:solidFill>
              <a:srgbClr val="D9D9D9"/>
            </a:solidFill>
          </a:ln>
        </p:spPr>
        <p:style>
          <a:lnRef idx="1">
            <a:srgbClr val="E779A3"/>
          </a:lnRef>
          <a:fillRef idx="0">
            <a:srgbClr val="E779A3"/>
          </a:fillRef>
          <a:effectRef idx="0">
            <a:srgbClr val="E779A3"/>
          </a:effectRef>
          <a:fontRef idx="minor">
            <a:srgbClr val="5F5F5F"/>
          </a:fontRef>
        </p:style>
      </p:cxnSp>
      <p:sp>
        <p:nvSpPr>
          <p:cNvPr id="32" name="文本框 31"/>
          <p:cNvSpPr txBox="1"/>
          <p:nvPr>
            <p:custDataLst>
              <p:tags r:id="rId8"/>
            </p:custDataLst>
          </p:nvPr>
        </p:nvSpPr>
        <p:spPr>
          <a:xfrm>
            <a:off x="4121785" y="2940050"/>
            <a:ext cx="2206625" cy="2861945"/>
          </a:xfrm>
          <a:prstGeom prst="rect">
            <a:avLst/>
          </a:prstGeom>
          <a:noFill/>
        </p:spPr>
        <p:txBody>
          <a:bodyPr wrap="square" rtlCol="0"/>
          <a:lstStyle/>
          <a:p>
            <a:pPr marL="285750" indent="-285750">
              <a:lnSpc>
                <a:spcPct val="130000"/>
              </a:lnSpc>
              <a:spcBef>
                <a:spcPts val="600"/>
              </a:spcBef>
              <a:spcAft>
                <a:spcPts val="600"/>
              </a:spcAft>
              <a:buClr>
                <a:srgbClr val="5F5F5F">
                  <a:lumMod val="50000"/>
                  <a:lumOff val="50000"/>
                </a:srgbClr>
              </a:buClr>
              <a:buBlip>
                <a:blip r:embed="rId18"/>
              </a:buBlip>
            </a:pPr>
            <a:r>
              <a:rPr lang="en-US" altLang="zh-CN" sz="1400" dirty="0">
                <a:latin typeface="+mn-ea"/>
                <a:ea typeface="+mn-ea"/>
                <a:cs typeface="+mn-ea"/>
                <a:sym typeface="Arial" panose="020B0604020202020204" pitchFamily="34" charset="0"/>
              </a:rPr>
              <a:t>      </a:t>
            </a:r>
            <a:r>
              <a:rPr lang="zh-CN" altLang="en-US" sz="1400" dirty="0">
                <a:latin typeface="+mn-ea"/>
                <a:ea typeface="+mn-ea"/>
                <a:cs typeface="+mn-ea"/>
                <a:sym typeface="Arial" panose="020B0604020202020204" pitchFamily="34" charset="0"/>
              </a:rPr>
              <a:t>对节点的每次更改都会导致该节点的某个版本号增加。三个版本号是版本（znode数据的更改次数），cversion（znode子项的更改次数）和aversion（znode的ACL更改次数）。</a:t>
            </a:r>
          </a:p>
        </p:txBody>
      </p:sp>
      <p:cxnSp>
        <p:nvCxnSpPr>
          <p:cNvPr id="15" name="直接连接符 14"/>
          <p:cNvCxnSpPr>
            <a:stCxn id="6" idx="6"/>
            <a:endCxn id="7" idx="2"/>
          </p:cNvCxnSpPr>
          <p:nvPr>
            <p:custDataLst>
              <p:tags r:id="rId9"/>
            </p:custDataLst>
          </p:nvPr>
        </p:nvCxnSpPr>
        <p:spPr>
          <a:xfrm>
            <a:off x="6922772" y="2476500"/>
            <a:ext cx="1807210" cy="0"/>
          </a:xfrm>
          <a:prstGeom prst="line">
            <a:avLst/>
          </a:prstGeom>
          <a:ln w="19050">
            <a:solidFill>
              <a:srgbClr val="979A9C"/>
            </a:solidFill>
          </a:ln>
        </p:spPr>
        <p:style>
          <a:lnRef idx="1">
            <a:srgbClr val="E779A3"/>
          </a:lnRef>
          <a:fillRef idx="0">
            <a:srgbClr val="E779A3"/>
          </a:fillRef>
          <a:effectRef idx="0">
            <a:srgbClr val="E779A3"/>
          </a:effectRef>
          <a:fontRef idx="minor">
            <a:srgbClr val="5F5F5F"/>
          </a:fontRef>
        </p:style>
      </p:cxnSp>
      <p:sp>
        <p:nvSpPr>
          <p:cNvPr id="6" name="椭圆 5"/>
          <p:cNvSpPr/>
          <p:nvPr>
            <p:custDataLst>
              <p:tags r:id="rId10"/>
            </p:custDataLst>
          </p:nvPr>
        </p:nvSpPr>
        <p:spPr>
          <a:xfrm>
            <a:off x="6065522" y="2047875"/>
            <a:ext cx="857250" cy="857250"/>
          </a:xfrm>
          <a:prstGeom prst="ellipse">
            <a:avLst/>
          </a:prstGeom>
          <a:solidFill>
            <a:srgbClr val="E779A3"/>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rPr>
              <a:t>Ticks</a:t>
            </a:r>
          </a:p>
        </p:txBody>
      </p:sp>
      <p:cxnSp>
        <p:nvCxnSpPr>
          <p:cNvPr id="25" name="直接连接符 24"/>
          <p:cNvCxnSpPr/>
          <p:nvPr>
            <p:custDataLst>
              <p:tags r:id="rId11"/>
            </p:custDataLst>
          </p:nvPr>
        </p:nvCxnSpPr>
        <p:spPr>
          <a:xfrm>
            <a:off x="6494147" y="2905126"/>
            <a:ext cx="0" cy="2524125"/>
          </a:xfrm>
          <a:prstGeom prst="line">
            <a:avLst/>
          </a:prstGeom>
          <a:ln w="19050">
            <a:solidFill>
              <a:srgbClr val="D9D9D9"/>
            </a:solidFill>
          </a:ln>
        </p:spPr>
        <p:style>
          <a:lnRef idx="1">
            <a:srgbClr val="E779A3"/>
          </a:lnRef>
          <a:fillRef idx="0">
            <a:srgbClr val="E779A3"/>
          </a:fillRef>
          <a:effectRef idx="0">
            <a:srgbClr val="E779A3"/>
          </a:effectRef>
          <a:fontRef idx="minor">
            <a:srgbClr val="5F5F5F"/>
          </a:fontRef>
        </p:style>
      </p:cxnSp>
      <p:sp>
        <p:nvSpPr>
          <p:cNvPr id="33" name="文本框 32"/>
          <p:cNvSpPr txBox="1"/>
          <p:nvPr>
            <p:custDataLst>
              <p:tags r:id="rId12"/>
            </p:custDataLst>
          </p:nvPr>
        </p:nvSpPr>
        <p:spPr>
          <a:xfrm>
            <a:off x="6329045" y="2940050"/>
            <a:ext cx="2649855" cy="3241675"/>
          </a:xfrm>
          <a:prstGeom prst="rect">
            <a:avLst/>
          </a:prstGeom>
          <a:noFill/>
        </p:spPr>
        <p:txBody>
          <a:bodyPr wrap="square" rtlCol="0"/>
          <a:lstStyle/>
          <a:p>
            <a:pPr marL="285750" indent="-285750">
              <a:lnSpc>
                <a:spcPct val="130000"/>
              </a:lnSpc>
              <a:spcBef>
                <a:spcPts val="600"/>
              </a:spcBef>
              <a:spcAft>
                <a:spcPts val="600"/>
              </a:spcAft>
              <a:buClr>
                <a:srgbClr val="5F5F5F">
                  <a:lumMod val="50000"/>
                  <a:lumOff val="50000"/>
                </a:srgbClr>
              </a:buClr>
              <a:buBlip>
                <a:blip r:embed="rId18"/>
              </a:buBlip>
            </a:pPr>
            <a:r>
              <a:rPr lang="zh-CN" altLang="en-US" sz="1400" dirty="0">
                <a:latin typeface="+mn-ea"/>
                <a:ea typeface="+mn-ea"/>
                <a:cs typeface="+mn-ea"/>
                <a:sym typeface="Arial" panose="020B0604020202020204" pitchFamily="34" charset="0"/>
              </a:rPr>
              <a:t>       当使用多服务器ZooKeeper时，服务器使用心跳来定义事件的时间，例如状态上载，会话超时，对等体之间的连接超时等。心跳时间仅通过最小会话超时（心跳时间的2倍）间接暴露; 如果客户端请求的会话超时小于最小会话超时，则服务器将告诉客户端会话超时实际上是最小会话超时。</a:t>
            </a:r>
          </a:p>
        </p:txBody>
      </p:sp>
      <p:cxnSp>
        <p:nvCxnSpPr>
          <p:cNvPr id="17" name="直接连接符 16"/>
          <p:cNvCxnSpPr>
            <a:stCxn id="7" idx="6"/>
          </p:cNvCxnSpPr>
          <p:nvPr>
            <p:custDataLst>
              <p:tags r:id="rId13"/>
            </p:custDataLst>
          </p:nvPr>
        </p:nvCxnSpPr>
        <p:spPr>
          <a:xfrm>
            <a:off x="9587380" y="2476500"/>
            <a:ext cx="1350158" cy="0"/>
          </a:xfrm>
          <a:prstGeom prst="line">
            <a:avLst/>
          </a:prstGeom>
          <a:ln w="19050">
            <a:solidFill>
              <a:srgbClr val="979A9C"/>
            </a:solidFill>
            <a:tailEnd type="triangle" w="lg" len="lg"/>
          </a:ln>
        </p:spPr>
        <p:style>
          <a:lnRef idx="1">
            <a:srgbClr val="E779A3"/>
          </a:lnRef>
          <a:fillRef idx="0">
            <a:srgbClr val="E779A3"/>
          </a:fillRef>
          <a:effectRef idx="0">
            <a:srgbClr val="E779A3"/>
          </a:effectRef>
          <a:fontRef idx="minor">
            <a:srgbClr val="5F5F5F"/>
          </a:fontRef>
        </p:style>
      </p:cxnSp>
      <p:sp>
        <p:nvSpPr>
          <p:cNvPr id="7" name="椭圆 6"/>
          <p:cNvSpPr/>
          <p:nvPr>
            <p:custDataLst>
              <p:tags r:id="rId14"/>
            </p:custDataLst>
          </p:nvPr>
        </p:nvSpPr>
        <p:spPr>
          <a:xfrm>
            <a:off x="8730130" y="2047875"/>
            <a:ext cx="857250" cy="857250"/>
          </a:xfrm>
          <a:prstGeom prst="ellipse">
            <a:avLst/>
          </a:prstGeom>
          <a:solidFill>
            <a:srgbClr val="E779A3"/>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rPr>
              <a:t>Real</a:t>
            </a:r>
          </a:p>
          <a:p>
            <a:pPr algn="ctr"/>
            <a:r>
              <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rPr>
              <a:t>Time</a:t>
            </a:r>
          </a:p>
        </p:txBody>
      </p:sp>
      <p:cxnSp>
        <p:nvCxnSpPr>
          <p:cNvPr id="26" name="直接连接符 25"/>
          <p:cNvCxnSpPr/>
          <p:nvPr>
            <p:custDataLst>
              <p:tags r:id="rId15"/>
            </p:custDataLst>
          </p:nvPr>
        </p:nvCxnSpPr>
        <p:spPr>
          <a:xfrm>
            <a:off x="9128275" y="2905126"/>
            <a:ext cx="0" cy="2524125"/>
          </a:xfrm>
          <a:prstGeom prst="line">
            <a:avLst/>
          </a:prstGeom>
          <a:ln w="19050">
            <a:solidFill>
              <a:srgbClr val="D9D9D9"/>
            </a:solidFill>
          </a:ln>
        </p:spPr>
        <p:style>
          <a:lnRef idx="1">
            <a:srgbClr val="E779A3"/>
          </a:lnRef>
          <a:fillRef idx="0">
            <a:srgbClr val="E779A3"/>
          </a:fillRef>
          <a:effectRef idx="0">
            <a:srgbClr val="E779A3"/>
          </a:effectRef>
          <a:fontRef idx="minor">
            <a:srgbClr val="5F5F5F"/>
          </a:fontRef>
        </p:style>
      </p:cxnSp>
      <p:sp>
        <p:nvSpPr>
          <p:cNvPr id="34" name="文本框 33"/>
          <p:cNvSpPr txBox="1"/>
          <p:nvPr>
            <p:custDataLst>
              <p:tags r:id="rId16"/>
            </p:custDataLst>
          </p:nvPr>
        </p:nvSpPr>
        <p:spPr>
          <a:xfrm>
            <a:off x="8978900" y="3041015"/>
            <a:ext cx="1943735" cy="2252980"/>
          </a:xfrm>
          <a:prstGeom prst="rect">
            <a:avLst/>
          </a:prstGeom>
          <a:noFill/>
        </p:spPr>
        <p:txBody>
          <a:bodyPr wrap="square" rtlCol="0">
            <a:normAutofit fontScale="90000" lnSpcReduction="20000"/>
          </a:bodyPr>
          <a:lstStyle/>
          <a:p>
            <a:pPr marL="285750" indent="-285750">
              <a:lnSpc>
                <a:spcPct val="130000"/>
              </a:lnSpc>
              <a:spcBef>
                <a:spcPts val="600"/>
              </a:spcBef>
              <a:spcAft>
                <a:spcPts val="600"/>
              </a:spcAft>
              <a:buClr>
                <a:srgbClr val="5F5F5F">
                  <a:lumMod val="50000"/>
                  <a:lumOff val="50000"/>
                </a:srgbClr>
              </a:buClr>
              <a:buBlip>
                <a:blip r:embed="rId18"/>
              </a:buBlip>
            </a:pPr>
            <a:r>
              <a:rPr lang="en-US" altLang="zh-CN" dirty="0">
                <a:latin typeface="+mn-ea"/>
                <a:ea typeface="+mn-ea"/>
                <a:cs typeface="+mn-ea"/>
                <a:sym typeface="Arial" panose="020B0604020202020204" pitchFamily="34" charset="0"/>
              </a:rPr>
              <a:t>    </a:t>
            </a:r>
            <a:r>
              <a:rPr lang="zh-CN" altLang="en-US" dirty="0">
                <a:latin typeface="+mn-ea"/>
                <a:ea typeface="+mn-ea"/>
                <a:cs typeface="+mn-ea"/>
                <a:sym typeface="Arial" panose="020B0604020202020204" pitchFamily="34" charset="0"/>
              </a:rPr>
              <a:t>除了在znode创建和znode修改时将时间戳放入stat结构之外，ZooKeeper根本不使用实时或时钟时间。</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数据类型</a:t>
            </a:r>
          </a:p>
        </p:txBody>
      </p:sp>
      <p:sp>
        <p:nvSpPr>
          <p:cNvPr id="3" name="文本框 2"/>
          <p:cNvSpPr txBox="1"/>
          <p:nvPr/>
        </p:nvSpPr>
        <p:spPr>
          <a:xfrm>
            <a:off x="1343025" y="1352550"/>
            <a:ext cx="1877060" cy="368300"/>
          </a:xfrm>
          <a:prstGeom prst="rect">
            <a:avLst/>
          </a:prstGeom>
          <a:solidFill>
            <a:srgbClr val="FFC000"/>
          </a:solidFill>
        </p:spPr>
        <p:txBody>
          <a:bodyPr wrap="square" rtlCol="0">
            <a:spAutoFit/>
          </a:bodyPr>
          <a:lstStyle/>
          <a:p>
            <a:pPr algn="ctr"/>
            <a:r>
              <a:rPr lang="en-US" altLang="zh-CN" b="1" dirty="0">
                <a:solidFill>
                  <a:schemeClr val="bg1"/>
                </a:solidFill>
                <a:sym typeface="Arial" panose="020B0604020202020204" pitchFamily="34" charset="0"/>
              </a:rPr>
              <a:t>state</a:t>
            </a:r>
            <a:r>
              <a:rPr lang="zh-CN" altLang="en-US" b="1" dirty="0" smtClean="0">
                <a:solidFill>
                  <a:schemeClr val="bg1"/>
                </a:solidFill>
                <a:sym typeface="Arial" panose="020B0604020202020204" pitchFamily="34" charset="0"/>
              </a:rPr>
              <a:t>结构</a:t>
            </a:r>
            <a:endParaRPr lang="zh-CN" altLang="en-US" b="1" dirty="0" smtClean="0">
              <a:solidFill>
                <a:schemeClr val="bg1"/>
              </a:solidFill>
              <a:sym typeface="Arial" panose="020B0604020202020204" pitchFamily="34" charset="0"/>
            </a:endParaRPr>
          </a:p>
        </p:txBody>
      </p:sp>
      <p:sp>
        <p:nvSpPr>
          <p:cNvPr id="100" name="文本框 99"/>
          <p:cNvSpPr txBox="1"/>
          <p:nvPr/>
        </p:nvSpPr>
        <p:spPr>
          <a:xfrm>
            <a:off x="1312545" y="1830705"/>
            <a:ext cx="5661660" cy="5307965"/>
          </a:xfrm>
          <a:prstGeom prst="rect">
            <a:avLst/>
          </a:prstGeom>
          <a:noFill/>
          <a:ln w="9525">
            <a:noFill/>
          </a:ln>
        </p:spPr>
        <p:txBody>
          <a:bodyPr wrap="square">
            <a:spAutoFit/>
          </a:bodyPr>
          <a:lstStyle/>
          <a:p>
            <a:pPr>
              <a:lnSpc>
                <a:spcPct val="150000"/>
              </a:lnSpc>
            </a:pPr>
            <a:r>
              <a:rPr lang="en-US" sz="1800" b="1" dirty="0" err="1">
                <a:solidFill>
                  <a:srgbClr val="00B0F0"/>
                </a:solidFill>
                <a:latin typeface="+mn-ea"/>
                <a:ea typeface="+mn-ea"/>
                <a:cs typeface="+mn-ea"/>
              </a:rPr>
              <a:t>ZooKeeper</a:t>
            </a:r>
            <a:r>
              <a:rPr lang="zh-CN" sz="1800" b="1" dirty="0">
                <a:solidFill>
                  <a:srgbClr val="00B0F0"/>
                </a:solidFill>
                <a:latin typeface="+mn-ea"/>
                <a:ea typeface="+mn-ea"/>
                <a:cs typeface="+mn-ea"/>
              </a:rPr>
              <a:t>中每个</a:t>
            </a:r>
            <a:r>
              <a:rPr lang="en-US" sz="1800" b="1" dirty="0" err="1">
                <a:solidFill>
                  <a:srgbClr val="00B0F0"/>
                </a:solidFill>
                <a:latin typeface="+mn-ea"/>
                <a:ea typeface="+mn-ea"/>
                <a:cs typeface="+mn-ea"/>
              </a:rPr>
              <a:t>znode</a:t>
            </a:r>
            <a:r>
              <a:rPr lang="zh-CN" sz="1800" b="1" dirty="0">
                <a:solidFill>
                  <a:srgbClr val="00B0F0"/>
                </a:solidFill>
                <a:latin typeface="+mn-ea"/>
                <a:ea typeface="+mn-ea"/>
                <a:cs typeface="+mn-ea"/>
              </a:rPr>
              <a:t>的</a:t>
            </a:r>
            <a:r>
              <a:rPr lang="en-US" sz="1800" b="1" dirty="0">
                <a:solidFill>
                  <a:srgbClr val="00B0F0"/>
                </a:solidFill>
                <a:latin typeface="+mn-ea"/>
                <a:ea typeface="+mn-ea"/>
                <a:cs typeface="+mn-ea"/>
              </a:rPr>
              <a:t>Stat</a:t>
            </a:r>
            <a:r>
              <a:rPr lang="zh-CN" sz="1800" b="1" dirty="0">
                <a:solidFill>
                  <a:srgbClr val="00B0F0"/>
                </a:solidFill>
                <a:latin typeface="+mn-ea"/>
                <a:ea typeface="+mn-ea"/>
                <a:cs typeface="+mn-ea"/>
              </a:rPr>
              <a:t>结构由以下字段组成</a:t>
            </a:r>
            <a:r>
              <a:rPr lang="zh-CN" sz="1600" dirty="0">
                <a:solidFill>
                  <a:srgbClr val="000000"/>
                </a:solidFill>
                <a:latin typeface="+mn-ea"/>
                <a:ea typeface="+mn-ea"/>
                <a:cs typeface="+mn-ea"/>
              </a:rPr>
              <a:t>：</a:t>
            </a:r>
            <a:endParaRPr lang="en-US" sz="1600" b="1" dirty="0">
              <a:solidFill>
                <a:srgbClr val="000000"/>
              </a:solidFill>
              <a:latin typeface="+mn-ea"/>
              <a:ea typeface="+mn-ea"/>
              <a:cs typeface="+mn-ea"/>
            </a:endParaRPr>
          </a:p>
          <a:p>
            <a:pPr>
              <a:lnSpc>
                <a:spcPct val="150000"/>
              </a:lnSpc>
            </a:pPr>
            <a:r>
              <a:rPr lang="en-US" sz="1600" b="1" dirty="0">
                <a:solidFill>
                  <a:srgbClr val="FFC000"/>
                </a:solidFill>
                <a:latin typeface="+mn-ea"/>
                <a:ea typeface="+mn-ea"/>
                <a:cs typeface="+mn-ea"/>
              </a:rPr>
              <a:t>· </a:t>
            </a:r>
            <a:r>
              <a:rPr lang="en-US" sz="1600" b="1" dirty="0" err="1">
                <a:solidFill>
                  <a:srgbClr val="FFC000"/>
                </a:solidFill>
                <a:latin typeface="+mn-ea"/>
                <a:ea typeface="+mn-ea"/>
                <a:cs typeface="+mn-ea"/>
              </a:rPr>
              <a:t>czxid</a:t>
            </a:r>
            <a:endParaRPr lang="zh-CN" sz="1600" dirty="0">
              <a:solidFill>
                <a:srgbClr val="000000"/>
              </a:solidFill>
              <a:latin typeface="+mn-ea"/>
              <a:ea typeface="+mn-ea"/>
              <a:cs typeface="+mn-ea"/>
            </a:endParaRPr>
          </a:p>
          <a:p>
            <a:pPr>
              <a:lnSpc>
                <a:spcPct val="150000"/>
              </a:lnSpc>
            </a:pPr>
            <a:r>
              <a:rPr lang="zh-CN" sz="1600" dirty="0">
                <a:solidFill>
                  <a:srgbClr val="000000"/>
                </a:solidFill>
                <a:latin typeface="+mn-ea"/>
                <a:ea typeface="+mn-ea"/>
                <a:cs typeface="+mn-ea"/>
              </a:rPr>
              <a:t>导致创建此</a:t>
            </a:r>
            <a:r>
              <a:rPr lang="en-US" sz="1600" dirty="0" err="1">
                <a:solidFill>
                  <a:srgbClr val="000000"/>
                </a:solidFill>
                <a:latin typeface="+mn-ea"/>
                <a:ea typeface="+mn-ea"/>
                <a:cs typeface="+mn-ea"/>
              </a:rPr>
              <a:t>znode</a:t>
            </a:r>
            <a:r>
              <a:rPr lang="zh-CN" sz="1600" dirty="0">
                <a:solidFill>
                  <a:srgbClr val="000000"/>
                </a:solidFill>
                <a:latin typeface="+mn-ea"/>
                <a:ea typeface="+mn-ea"/>
                <a:cs typeface="+mn-ea"/>
              </a:rPr>
              <a:t>的更改的</a:t>
            </a:r>
            <a:r>
              <a:rPr lang="en-US" sz="1600" dirty="0" err="1">
                <a:solidFill>
                  <a:srgbClr val="000000"/>
                </a:solidFill>
                <a:latin typeface="+mn-ea"/>
                <a:ea typeface="+mn-ea"/>
                <a:cs typeface="+mn-ea"/>
              </a:rPr>
              <a:t>zxid</a:t>
            </a:r>
            <a:r>
              <a:rPr lang="zh-CN" sz="1600" dirty="0">
                <a:solidFill>
                  <a:srgbClr val="000000"/>
                </a:solidFill>
                <a:latin typeface="+mn-ea"/>
                <a:ea typeface="+mn-ea"/>
                <a:cs typeface="+mn-ea"/>
              </a:rPr>
              <a:t>。</a:t>
            </a:r>
            <a:endParaRPr lang="en-US" sz="1600" b="1" dirty="0">
              <a:solidFill>
                <a:srgbClr val="000000"/>
              </a:solidFill>
              <a:latin typeface="+mn-ea"/>
              <a:ea typeface="+mn-ea"/>
              <a:cs typeface="+mn-ea"/>
            </a:endParaRPr>
          </a:p>
          <a:p>
            <a:pPr>
              <a:lnSpc>
                <a:spcPct val="150000"/>
              </a:lnSpc>
            </a:pPr>
            <a:r>
              <a:rPr lang="en-US" sz="1600" b="1" dirty="0">
                <a:solidFill>
                  <a:srgbClr val="FFC000"/>
                </a:solidFill>
                <a:latin typeface="+mn-ea"/>
                <a:ea typeface="+mn-ea"/>
                <a:cs typeface="+mn-ea"/>
              </a:rPr>
              <a:t>· </a:t>
            </a:r>
            <a:r>
              <a:rPr lang="en-US" sz="1600" b="1" dirty="0" err="1">
                <a:solidFill>
                  <a:srgbClr val="FFC000"/>
                </a:solidFill>
                <a:latin typeface="+mn-ea"/>
                <a:ea typeface="+mn-ea"/>
                <a:cs typeface="+mn-ea"/>
              </a:rPr>
              <a:t>mzxid</a:t>
            </a:r>
            <a:endParaRPr lang="zh-CN" sz="1600" dirty="0">
              <a:solidFill>
                <a:srgbClr val="000000"/>
              </a:solidFill>
              <a:latin typeface="+mn-ea"/>
              <a:ea typeface="+mn-ea"/>
              <a:cs typeface="+mn-ea"/>
            </a:endParaRPr>
          </a:p>
          <a:p>
            <a:pPr>
              <a:lnSpc>
                <a:spcPct val="150000"/>
              </a:lnSpc>
            </a:pPr>
            <a:r>
              <a:rPr lang="zh-CN" sz="1600" dirty="0">
                <a:solidFill>
                  <a:srgbClr val="000000"/>
                </a:solidFill>
                <a:latin typeface="+mn-ea"/>
                <a:ea typeface="+mn-ea"/>
                <a:cs typeface="+mn-ea"/>
              </a:rPr>
              <a:t>上次修改此</a:t>
            </a:r>
            <a:r>
              <a:rPr lang="en-US" sz="1600" dirty="0" err="1">
                <a:solidFill>
                  <a:srgbClr val="000000"/>
                </a:solidFill>
                <a:latin typeface="+mn-ea"/>
                <a:ea typeface="+mn-ea"/>
                <a:cs typeface="+mn-ea"/>
              </a:rPr>
              <a:t>znode</a:t>
            </a:r>
            <a:r>
              <a:rPr lang="zh-CN" sz="1600" dirty="0">
                <a:solidFill>
                  <a:srgbClr val="000000"/>
                </a:solidFill>
                <a:latin typeface="+mn-ea"/>
                <a:ea typeface="+mn-ea"/>
                <a:cs typeface="+mn-ea"/>
              </a:rPr>
              <a:t>的更改的</a:t>
            </a:r>
            <a:r>
              <a:rPr lang="en-US" sz="1600" dirty="0" err="1">
                <a:solidFill>
                  <a:srgbClr val="000000"/>
                </a:solidFill>
                <a:latin typeface="+mn-ea"/>
                <a:ea typeface="+mn-ea"/>
                <a:cs typeface="+mn-ea"/>
              </a:rPr>
              <a:t>zxid</a:t>
            </a:r>
            <a:r>
              <a:rPr lang="zh-CN" sz="1600" dirty="0">
                <a:solidFill>
                  <a:srgbClr val="000000"/>
                </a:solidFill>
                <a:latin typeface="+mn-ea"/>
                <a:ea typeface="+mn-ea"/>
                <a:cs typeface="+mn-ea"/>
              </a:rPr>
              <a:t>。</a:t>
            </a:r>
            <a:endParaRPr lang="en-US" sz="1600" b="1" dirty="0">
              <a:solidFill>
                <a:srgbClr val="000000"/>
              </a:solidFill>
              <a:latin typeface="+mn-ea"/>
              <a:ea typeface="+mn-ea"/>
              <a:cs typeface="+mn-ea"/>
            </a:endParaRPr>
          </a:p>
          <a:p>
            <a:pPr>
              <a:lnSpc>
                <a:spcPct val="150000"/>
              </a:lnSpc>
            </a:pPr>
            <a:r>
              <a:rPr lang="en-US" sz="1600" b="1" dirty="0">
                <a:solidFill>
                  <a:srgbClr val="FFC000"/>
                </a:solidFill>
                <a:latin typeface="+mn-ea"/>
                <a:ea typeface="+mn-ea"/>
                <a:cs typeface="+mn-ea"/>
              </a:rPr>
              <a:t>· </a:t>
            </a:r>
            <a:r>
              <a:rPr lang="en-US" sz="1600" b="1" dirty="0" err="1">
                <a:solidFill>
                  <a:srgbClr val="FFC000"/>
                </a:solidFill>
                <a:latin typeface="+mn-ea"/>
                <a:ea typeface="+mn-ea"/>
                <a:cs typeface="+mn-ea"/>
              </a:rPr>
              <a:t>pzxid</a:t>
            </a:r>
            <a:endParaRPr lang="zh-CN" sz="1600" dirty="0">
              <a:solidFill>
                <a:srgbClr val="000000"/>
              </a:solidFill>
              <a:latin typeface="+mn-ea"/>
              <a:ea typeface="+mn-ea"/>
              <a:cs typeface="+mn-ea"/>
            </a:endParaRPr>
          </a:p>
          <a:p>
            <a:pPr>
              <a:lnSpc>
                <a:spcPct val="150000"/>
              </a:lnSpc>
            </a:pPr>
            <a:r>
              <a:rPr lang="zh-CN" sz="1600" dirty="0">
                <a:solidFill>
                  <a:srgbClr val="000000"/>
                </a:solidFill>
                <a:latin typeface="+mn-ea"/>
                <a:ea typeface="+mn-ea"/>
                <a:cs typeface="+mn-ea"/>
              </a:rPr>
              <a:t>最后修改此</a:t>
            </a:r>
            <a:r>
              <a:rPr lang="en-US" sz="1600" dirty="0" err="1">
                <a:solidFill>
                  <a:srgbClr val="000000"/>
                </a:solidFill>
                <a:latin typeface="+mn-ea"/>
                <a:ea typeface="+mn-ea"/>
                <a:cs typeface="+mn-ea"/>
              </a:rPr>
              <a:t>znode</a:t>
            </a:r>
            <a:r>
              <a:rPr lang="zh-CN" sz="1600" dirty="0">
                <a:solidFill>
                  <a:srgbClr val="000000"/>
                </a:solidFill>
                <a:latin typeface="+mn-ea"/>
                <a:ea typeface="+mn-ea"/>
                <a:cs typeface="+mn-ea"/>
              </a:rPr>
              <a:t>的子项的更改的</a:t>
            </a:r>
            <a:r>
              <a:rPr lang="en-US" sz="1600" dirty="0" err="1">
                <a:solidFill>
                  <a:srgbClr val="000000"/>
                </a:solidFill>
                <a:latin typeface="+mn-ea"/>
                <a:ea typeface="+mn-ea"/>
                <a:cs typeface="+mn-ea"/>
              </a:rPr>
              <a:t>zxid</a:t>
            </a:r>
            <a:r>
              <a:rPr lang="zh-CN" sz="1600" dirty="0">
                <a:solidFill>
                  <a:srgbClr val="000000"/>
                </a:solidFill>
                <a:latin typeface="+mn-ea"/>
                <a:ea typeface="+mn-ea"/>
                <a:cs typeface="+mn-ea"/>
              </a:rPr>
              <a:t>。</a:t>
            </a:r>
            <a:endParaRPr lang="en-US" sz="1600" b="1" dirty="0">
              <a:solidFill>
                <a:srgbClr val="000000"/>
              </a:solidFill>
              <a:latin typeface="+mn-ea"/>
              <a:ea typeface="+mn-ea"/>
              <a:cs typeface="+mn-ea"/>
            </a:endParaRPr>
          </a:p>
          <a:p>
            <a:pPr>
              <a:lnSpc>
                <a:spcPct val="150000"/>
              </a:lnSpc>
            </a:pPr>
            <a:r>
              <a:rPr lang="en-US" sz="1600" b="1" dirty="0">
                <a:solidFill>
                  <a:srgbClr val="FFC000"/>
                </a:solidFill>
                <a:latin typeface="+mn-ea"/>
                <a:ea typeface="+mn-ea"/>
                <a:cs typeface="+mn-ea"/>
              </a:rPr>
              <a:t>· </a:t>
            </a:r>
            <a:r>
              <a:rPr lang="en-US" sz="1600" b="1" dirty="0" err="1" smtClean="0">
                <a:solidFill>
                  <a:srgbClr val="FFC000"/>
                </a:solidFill>
                <a:latin typeface="+mn-ea"/>
                <a:ea typeface="+mn-ea"/>
                <a:cs typeface="+mn-ea"/>
              </a:rPr>
              <a:t>ctime</a:t>
            </a:r>
            <a:endParaRPr lang="zh-CN" sz="1600" dirty="0">
              <a:solidFill>
                <a:srgbClr val="000000"/>
              </a:solidFill>
              <a:latin typeface="+mn-ea"/>
              <a:ea typeface="+mn-ea"/>
              <a:cs typeface="+mn-ea"/>
            </a:endParaRPr>
          </a:p>
          <a:p>
            <a:pPr>
              <a:lnSpc>
                <a:spcPct val="150000"/>
              </a:lnSpc>
            </a:pPr>
            <a:r>
              <a:rPr lang="zh-CN" sz="1600" dirty="0">
                <a:solidFill>
                  <a:srgbClr val="000000"/>
                </a:solidFill>
                <a:latin typeface="+mn-ea"/>
                <a:ea typeface="+mn-ea"/>
                <a:cs typeface="+mn-ea"/>
              </a:rPr>
              <a:t>创建此</a:t>
            </a:r>
            <a:r>
              <a:rPr lang="en-US" sz="1600" dirty="0" err="1">
                <a:solidFill>
                  <a:srgbClr val="000000"/>
                </a:solidFill>
                <a:latin typeface="+mn-ea"/>
                <a:ea typeface="+mn-ea"/>
                <a:cs typeface="+mn-ea"/>
              </a:rPr>
              <a:t>znode</a:t>
            </a:r>
            <a:r>
              <a:rPr lang="zh-CN" sz="1600" dirty="0">
                <a:solidFill>
                  <a:srgbClr val="000000"/>
                </a:solidFill>
                <a:latin typeface="+mn-ea"/>
                <a:ea typeface="+mn-ea"/>
                <a:cs typeface="+mn-ea"/>
              </a:rPr>
              <a:t>时从纪元开始的时间（以毫秒为单位）。</a:t>
            </a:r>
            <a:endParaRPr lang="en-US" sz="1600" b="1" dirty="0">
              <a:solidFill>
                <a:srgbClr val="000000"/>
              </a:solidFill>
              <a:latin typeface="+mn-ea"/>
              <a:ea typeface="+mn-ea"/>
              <a:cs typeface="+mn-ea"/>
            </a:endParaRPr>
          </a:p>
          <a:p>
            <a:pPr>
              <a:lnSpc>
                <a:spcPct val="150000"/>
              </a:lnSpc>
            </a:pPr>
            <a:r>
              <a:rPr lang="en-US" sz="1600" b="1" dirty="0">
                <a:solidFill>
                  <a:srgbClr val="FFC000"/>
                </a:solidFill>
                <a:latin typeface="+mn-ea"/>
                <a:ea typeface="+mn-ea"/>
                <a:cs typeface="+mn-ea"/>
              </a:rPr>
              <a:t>· </a:t>
            </a:r>
            <a:r>
              <a:rPr lang="en-US" altLang="zh-CN" sz="1600" b="1" dirty="0" err="1" smtClean="0">
                <a:solidFill>
                  <a:srgbClr val="FFC000"/>
                </a:solidFill>
                <a:latin typeface="+mn-ea"/>
                <a:ea typeface="+mn-ea"/>
                <a:cs typeface="+mn-ea"/>
              </a:rPr>
              <a:t>mtime</a:t>
            </a:r>
            <a:endParaRPr lang="zh-CN" sz="1600" dirty="0">
              <a:solidFill>
                <a:srgbClr val="000000"/>
              </a:solidFill>
              <a:latin typeface="+mn-ea"/>
              <a:ea typeface="+mn-ea"/>
              <a:cs typeface="+mn-ea"/>
            </a:endParaRPr>
          </a:p>
          <a:p>
            <a:pPr>
              <a:lnSpc>
                <a:spcPct val="150000"/>
              </a:lnSpc>
            </a:pPr>
            <a:r>
              <a:rPr lang="zh-CN" sz="1600" dirty="0">
                <a:solidFill>
                  <a:srgbClr val="000000"/>
                </a:solidFill>
                <a:latin typeface="+mn-ea"/>
                <a:ea typeface="+mn-ea"/>
                <a:cs typeface="+mn-ea"/>
              </a:rPr>
              <a:t>上次修改此</a:t>
            </a:r>
            <a:r>
              <a:rPr lang="en-US" sz="1600" dirty="0" err="1">
                <a:solidFill>
                  <a:srgbClr val="000000"/>
                </a:solidFill>
                <a:latin typeface="+mn-ea"/>
                <a:ea typeface="+mn-ea"/>
                <a:cs typeface="+mn-ea"/>
              </a:rPr>
              <a:t>znode</a:t>
            </a:r>
            <a:r>
              <a:rPr lang="zh-CN" sz="1600" dirty="0">
                <a:solidFill>
                  <a:srgbClr val="000000"/>
                </a:solidFill>
                <a:latin typeface="+mn-ea"/>
                <a:ea typeface="+mn-ea"/>
                <a:cs typeface="+mn-ea"/>
              </a:rPr>
              <a:t>时的时间（以毫秒为单位）。</a:t>
            </a:r>
            <a:endParaRPr lang="en-US" sz="1600" b="1" dirty="0">
              <a:solidFill>
                <a:srgbClr val="000000"/>
              </a:solidFill>
              <a:latin typeface="+mn-ea"/>
              <a:ea typeface="+mn-ea"/>
              <a:cs typeface="+mn-ea"/>
            </a:endParaRPr>
          </a:p>
          <a:p>
            <a:pPr>
              <a:lnSpc>
                <a:spcPct val="150000"/>
              </a:lnSpc>
            </a:pPr>
            <a:r>
              <a:rPr lang="en-US" sz="1600" b="1" dirty="0">
                <a:solidFill>
                  <a:srgbClr val="FFC000"/>
                </a:solidFill>
                <a:latin typeface="+mn-ea"/>
                <a:ea typeface="+mn-ea"/>
                <a:cs typeface="+mn-ea"/>
              </a:rPr>
              <a:t>· </a:t>
            </a:r>
            <a:r>
              <a:rPr lang="en-US" altLang="zh-CN" sz="1600" b="1" dirty="0">
                <a:solidFill>
                  <a:srgbClr val="FFC000"/>
                </a:solidFill>
                <a:latin typeface="+mn-ea"/>
                <a:ea typeface="+mn-ea"/>
                <a:cs typeface="+mn-ea"/>
              </a:rPr>
              <a:t>version</a:t>
            </a:r>
            <a:endParaRPr lang="zh-CN" sz="1600" dirty="0">
              <a:solidFill>
                <a:srgbClr val="000000"/>
              </a:solidFill>
              <a:latin typeface="+mn-ea"/>
              <a:ea typeface="+mn-ea"/>
              <a:cs typeface="+mn-ea"/>
            </a:endParaRPr>
          </a:p>
          <a:p>
            <a:pPr>
              <a:lnSpc>
                <a:spcPct val="150000"/>
              </a:lnSpc>
            </a:pPr>
            <a:r>
              <a:rPr lang="zh-CN" sz="1600" dirty="0">
                <a:solidFill>
                  <a:srgbClr val="000000"/>
                </a:solidFill>
                <a:latin typeface="+mn-ea"/>
                <a:ea typeface="+mn-ea"/>
                <a:cs typeface="+mn-ea"/>
              </a:rPr>
              <a:t>此</a:t>
            </a:r>
            <a:r>
              <a:rPr lang="en-US" sz="1600" dirty="0" err="1">
                <a:solidFill>
                  <a:srgbClr val="000000"/>
                </a:solidFill>
                <a:latin typeface="+mn-ea"/>
                <a:ea typeface="+mn-ea"/>
                <a:cs typeface="+mn-ea"/>
              </a:rPr>
              <a:t>znode</a:t>
            </a:r>
            <a:r>
              <a:rPr lang="zh-CN" sz="1600" dirty="0">
                <a:solidFill>
                  <a:srgbClr val="000000"/>
                </a:solidFill>
                <a:latin typeface="+mn-ea"/>
                <a:ea typeface="+mn-ea"/>
                <a:cs typeface="+mn-ea"/>
              </a:rPr>
              <a:t>数据的更改次数。</a:t>
            </a:r>
            <a:endParaRPr lang="en-US" sz="1600" b="1" dirty="0">
              <a:solidFill>
                <a:srgbClr val="000000"/>
              </a:solidFill>
              <a:latin typeface="+mn-ea"/>
              <a:ea typeface="+mn-ea"/>
              <a:cs typeface="+mn-ea"/>
            </a:endParaRPr>
          </a:p>
          <a:p>
            <a:endParaRPr lang="zh-CN" altLang="en-US" sz="1600" dirty="0">
              <a:latin typeface="+mn-ea"/>
              <a:ea typeface="+mn-ea"/>
              <a:cs typeface="+mn-ea"/>
            </a:endParaRPr>
          </a:p>
        </p:txBody>
      </p:sp>
      <p:sp>
        <p:nvSpPr>
          <p:cNvPr id="2" name="文本框 1"/>
          <p:cNvSpPr txBox="1"/>
          <p:nvPr/>
        </p:nvSpPr>
        <p:spPr>
          <a:xfrm>
            <a:off x="6552565" y="2269490"/>
            <a:ext cx="5751830" cy="4431030"/>
          </a:xfrm>
          <a:prstGeom prst="rect">
            <a:avLst/>
          </a:prstGeom>
          <a:noFill/>
        </p:spPr>
        <p:txBody>
          <a:bodyPr wrap="square" rtlCol="0">
            <a:spAutoFit/>
          </a:bodyPr>
          <a:lstStyle/>
          <a:p>
            <a:pPr algn="l">
              <a:lnSpc>
                <a:spcPct val="150000"/>
              </a:lnSpc>
            </a:pPr>
            <a:r>
              <a:rPr lang="en-US" sz="1600" b="1" dirty="0">
                <a:solidFill>
                  <a:srgbClr val="FFC000"/>
                </a:solidFill>
                <a:latin typeface="+mn-ea"/>
                <a:ea typeface="+mn-ea"/>
                <a:cs typeface="+mn-ea"/>
                <a:sym typeface="+mn-ea"/>
              </a:rPr>
              <a:t>· </a:t>
            </a:r>
            <a:r>
              <a:rPr lang="en-US" sz="1600" b="1" dirty="0" err="1">
                <a:solidFill>
                  <a:srgbClr val="FFC000"/>
                </a:solidFill>
                <a:latin typeface="+mn-ea"/>
                <a:ea typeface="+mn-ea"/>
                <a:cs typeface="+mn-ea"/>
                <a:sym typeface="+mn-ea"/>
              </a:rPr>
              <a:t>cversion</a:t>
            </a:r>
            <a:endParaRPr lang="zh-CN" sz="1600" dirty="0">
              <a:solidFill>
                <a:srgbClr val="000000"/>
              </a:solidFill>
              <a:latin typeface="+mn-ea"/>
              <a:ea typeface="+mn-ea"/>
              <a:cs typeface="+mn-ea"/>
              <a:sym typeface="+mn-ea"/>
            </a:endParaRPr>
          </a:p>
          <a:p>
            <a:pPr algn="l">
              <a:lnSpc>
                <a:spcPct val="150000"/>
              </a:lnSpc>
            </a:pPr>
            <a:r>
              <a:rPr lang="zh-CN" sz="1600" dirty="0">
                <a:solidFill>
                  <a:srgbClr val="000000"/>
                </a:solidFill>
                <a:latin typeface="+mn-ea"/>
                <a:ea typeface="+mn-ea"/>
                <a:cs typeface="+mn-ea"/>
                <a:sym typeface="+mn-ea"/>
              </a:rPr>
              <a:t>此</a:t>
            </a:r>
            <a:r>
              <a:rPr lang="en-US" sz="1600" dirty="0" err="1">
                <a:solidFill>
                  <a:srgbClr val="000000"/>
                </a:solidFill>
                <a:latin typeface="+mn-ea"/>
                <a:ea typeface="+mn-ea"/>
                <a:cs typeface="+mn-ea"/>
                <a:sym typeface="+mn-ea"/>
              </a:rPr>
              <a:t>znode</a:t>
            </a:r>
            <a:r>
              <a:rPr lang="zh-CN" sz="1600" dirty="0">
                <a:solidFill>
                  <a:srgbClr val="000000"/>
                </a:solidFill>
                <a:latin typeface="+mn-ea"/>
                <a:ea typeface="+mn-ea"/>
                <a:cs typeface="+mn-ea"/>
                <a:sym typeface="+mn-ea"/>
              </a:rPr>
              <a:t>的子项的更改数。</a:t>
            </a:r>
            <a:endParaRPr lang="en-US" sz="1600" b="1" dirty="0">
              <a:solidFill>
                <a:srgbClr val="000000"/>
              </a:solidFill>
              <a:latin typeface="+mn-ea"/>
              <a:ea typeface="+mn-ea"/>
              <a:cs typeface="+mn-ea"/>
              <a:sym typeface="+mn-ea"/>
            </a:endParaRPr>
          </a:p>
          <a:p>
            <a:pPr algn="l">
              <a:lnSpc>
                <a:spcPct val="150000"/>
              </a:lnSpc>
            </a:pPr>
            <a:r>
              <a:rPr lang="en-US" sz="1600" b="1" dirty="0">
                <a:solidFill>
                  <a:srgbClr val="FFC000"/>
                </a:solidFill>
                <a:latin typeface="+mn-ea"/>
                <a:ea typeface="+mn-ea"/>
                <a:cs typeface="+mn-ea"/>
                <a:sym typeface="+mn-ea"/>
              </a:rPr>
              <a:t>· </a:t>
            </a:r>
            <a:r>
              <a:rPr lang="en-US" altLang="zh-CN" sz="1600" b="1" dirty="0" smtClean="0">
                <a:solidFill>
                  <a:srgbClr val="FFC000"/>
                </a:solidFill>
                <a:latin typeface="+mn-ea"/>
                <a:ea typeface="+mn-ea"/>
                <a:cs typeface="+mn-ea"/>
                <a:sym typeface="+mn-ea"/>
              </a:rPr>
              <a:t>aversion</a:t>
            </a:r>
            <a:endParaRPr lang="zh-CN" sz="1600" dirty="0">
              <a:solidFill>
                <a:srgbClr val="000000"/>
              </a:solidFill>
              <a:latin typeface="+mn-ea"/>
              <a:ea typeface="+mn-ea"/>
              <a:cs typeface="+mn-ea"/>
              <a:sym typeface="+mn-ea"/>
            </a:endParaRPr>
          </a:p>
          <a:p>
            <a:pPr algn="l">
              <a:lnSpc>
                <a:spcPct val="150000"/>
              </a:lnSpc>
            </a:pPr>
            <a:r>
              <a:rPr lang="zh-CN" sz="1600" dirty="0">
                <a:solidFill>
                  <a:srgbClr val="000000"/>
                </a:solidFill>
                <a:latin typeface="+mn-ea"/>
                <a:ea typeface="+mn-ea"/>
                <a:cs typeface="+mn-ea"/>
                <a:sym typeface="+mn-ea"/>
              </a:rPr>
              <a:t>此</a:t>
            </a:r>
            <a:r>
              <a:rPr lang="en-US" sz="1600" dirty="0" err="1">
                <a:solidFill>
                  <a:srgbClr val="000000"/>
                </a:solidFill>
                <a:latin typeface="+mn-ea"/>
                <a:ea typeface="+mn-ea"/>
                <a:cs typeface="+mn-ea"/>
                <a:sym typeface="+mn-ea"/>
              </a:rPr>
              <a:t>znode</a:t>
            </a:r>
            <a:r>
              <a:rPr lang="zh-CN" sz="1600" dirty="0">
                <a:solidFill>
                  <a:srgbClr val="000000"/>
                </a:solidFill>
                <a:latin typeface="+mn-ea"/>
                <a:ea typeface="+mn-ea"/>
                <a:cs typeface="+mn-ea"/>
                <a:sym typeface="+mn-ea"/>
              </a:rPr>
              <a:t>的</a:t>
            </a:r>
            <a:r>
              <a:rPr lang="en-US" sz="1600" dirty="0">
                <a:solidFill>
                  <a:srgbClr val="000000"/>
                </a:solidFill>
                <a:latin typeface="+mn-ea"/>
                <a:ea typeface="+mn-ea"/>
                <a:cs typeface="+mn-ea"/>
                <a:sym typeface="+mn-ea"/>
              </a:rPr>
              <a:t>ACL</a:t>
            </a:r>
            <a:r>
              <a:rPr lang="zh-CN" sz="1600" dirty="0">
                <a:solidFill>
                  <a:srgbClr val="000000"/>
                </a:solidFill>
                <a:latin typeface="+mn-ea"/>
                <a:ea typeface="+mn-ea"/>
                <a:cs typeface="+mn-ea"/>
                <a:sym typeface="+mn-ea"/>
              </a:rPr>
              <a:t>更改次数。</a:t>
            </a:r>
            <a:endParaRPr lang="en-US" sz="1600" b="1" dirty="0">
              <a:solidFill>
                <a:srgbClr val="000000"/>
              </a:solidFill>
              <a:latin typeface="+mn-ea"/>
              <a:ea typeface="+mn-ea"/>
              <a:cs typeface="+mn-ea"/>
              <a:sym typeface="+mn-ea"/>
            </a:endParaRPr>
          </a:p>
          <a:p>
            <a:pPr algn="l">
              <a:lnSpc>
                <a:spcPct val="150000"/>
              </a:lnSpc>
            </a:pPr>
            <a:r>
              <a:rPr lang="en-US" sz="1600" b="1" dirty="0">
                <a:solidFill>
                  <a:srgbClr val="FFC000"/>
                </a:solidFill>
                <a:latin typeface="+mn-ea"/>
                <a:ea typeface="+mn-ea"/>
                <a:cs typeface="+mn-ea"/>
                <a:sym typeface="+mn-ea"/>
              </a:rPr>
              <a:t>· </a:t>
            </a:r>
            <a:r>
              <a:rPr lang="en-US" sz="1600" b="1" dirty="0" err="1">
                <a:solidFill>
                  <a:srgbClr val="FFC000"/>
                </a:solidFill>
                <a:latin typeface="+mn-ea"/>
                <a:ea typeface="+mn-ea"/>
                <a:cs typeface="+mn-ea"/>
                <a:sym typeface="+mn-ea"/>
              </a:rPr>
              <a:t>ephemeralOwner</a:t>
            </a:r>
            <a:endParaRPr lang="zh-CN" sz="1600" dirty="0">
              <a:solidFill>
                <a:srgbClr val="000000"/>
              </a:solidFill>
              <a:latin typeface="+mn-ea"/>
              <a:ea typeface="+mn-ea"/>
              <a:cs typeface="+mn-ea"/>
              <a:sym typeface="+mn-ea"/>
            </a:endParaRPr>
          </a:p>
          <a:p>
            <a:pPr algn="l">
              <a:lnSpc>
                <a:spcPct val="150000"/>
              </a:lnSpc>
            </a:pPr>
            <a:r>
              <a:rPr lang="zh-CN" sz="1600" dirty="0">
                <a:solidFill>
                  <a:srgbClr val="000000"/>
                </a:solidFill>
                <a:latin typeface="+mn-ea"/>
                <a:ea typeface="+mn-ea"/>
                <a:cs typeface="+mn-ea"/>
                <a:sym typeface="+mn-ea"/>
              </a:rPr>
              <a:t>如果</a:t>
            </a:r>
            <a:r>
              <a:rPr lang="en-US" sz="1600" dirty="0" err="1">
                <a:solidFill>
                  <a:srgbClr val="000000"/>
                </a:solidFill>
                <a:latin typeface="+mn-ea"/>
                <a:ea typeface="+mn-ea"/>
                <a:cs typeface="+mn-ea"/>
                <a:sym typeface="+mn-ea"/>
              </a:rPr>
              <a:t>znode</a:t>
            </a:r>
            <a:r>
              <a:rPr lang="zh-CN" sz="1600" dirty="0">
                <a:solidFill>
                  <a:srgbClr val="000000"/>
                </a:solidFill>
                <a:latin typeface="+mn-ea"/>
                <a:ea typeface="+mn-ea"/>
                <a:cs typeface="+mn-ea"/>
                <a:sym typeface="+mn-ea"/>
              </a:rPr>
              <a:t>是短暂节点，则此</a:t>
            </a:r>
            <a:r>
              <a:rPr lang="en-US" sz="1600" dirty="0" err="1">
                <a:solidFill>
                  <a:srgbClr val="000000"/>
                </a:solidFill>
                <a:latin typeface="+mn-ea"/>
                <a:ea typeface="+mn-ea"/>
                <a:cs typeface="+mn-ea"/>
                <a:sym typeface="+mn-ea"/>
              </a:rPr>
              <a:t>znode</a:t>
            </a:r>
            <a:r>
              <a:rPr lang="zh-CN" sz="1600" dirty="0">
                <a:solidFill>
                  <a:srgbClr val="000000"/>
                </a:solidFill>
                <a:latin typeface="+mn-ea"/>
                <a:ea typeface="+mn-ea"/>
                <a:cs typeface="+mn-ea"/>
                <a:sym typeface="+mn-ea"/>
              </a:rPr>
              <a:t>的所有者的会话</a:t>
            </a:r>
            <a:r>
              <a:rPr lang="en-US" sz="1600" dirty="0">
                <a:solidFill>
                  <a:srgbClr val="000000"/>
                </a:solidFill>
                <a:latin typeface="+mn-ea"/>
                <a:ea typeface="+mn-ea"/>
                <a:cs typeface="+mn-ea"/>
                <a:sym typeface="+mn-ea"/>
              </a:rPr>
              <a:t>ID</a:t>
            </a:r>
            <a:r>
              <a:rPr lang="zh-CN" sz="1600" dirty="0">
                <a:solidFill>
                  <a:srgbClr val="000000"/>
                </a:solidFill>
                <a:latin typeface="+mn-ea"/>
                <a:ea typeface="+mn-ea"/>
                <a:cs typeface="+mn-ea"/>
                <a:sym typeface="+mn-ea"/>
              </a:rPr>
              <a:t>。如果它不是一个短暂的节点，它将为零。</a:t>
            </a:r>
            <a:endParaRPr lang="en-US" sz="1600" b="1" dirty="0">
              <a:solidFill>
                <a:srgbClr val="000000"/>
              </a:solidFill>
              <a:latin typeface="+mn-ea"/>
              <a:ea typeface="+mn-ea"/>
              <a:cs typeface="+mn-ea"/>
              <a:sym typeface="+mn-ea"/>
            </a:endParaRPr>
          </a:p>
          <a:p>
            <a:pPr algn="l">
              <a:lnSpc>
                <a:spcPct val="150000"/>
              </a:lnSpc>
            </a:pPr>
            <a:r>
              <a:rPr lang="en-US" sz="1600" b="1" dirty="0">
                <a:solidFill>
                  <a:srgbClr val="FFC000"/>
                </a:solidFill>
                <a:latin typeface="+mn-ea"/>
                <a:ea typeface="+mn-ea"/>
                <a:cs typeface="+mn-ea"/>
                <a:sym typeface="+mn-ea"/>
              </a:rPr>
              <a:t>· DATALENGTH</a:t>
            </a:r>
            <a:endParaRPr lang="zh-CN" sz="1600" dirty="0">
              <a:solidFill>
                <a:srgbClr val="000000"/>
              </a:solidFill>
              <a:latin typeface="+mn-ea"/>
              <a:ea typeface="+mn-ea"/>
              <a:cs typeface="+mn-ea"/>
              <a:sym typeface="+mn-ea"/>
            </a:endParaRPr>
          </a:p>
          <a:p>
            <a:pPr algn="l">
              <a:lnSpc>
                <a:spcPct val="150000"/>
              </a:lnSpc>
            </a:pPr>
            <a:r>
              <a:rPr lang="zh-CN" sz="1600" dirty="0">
                <a:solidFill>
                  <a:srgbClr val="000000"/>
                </a:solidFill>
                <a:latin typeface="+mn-ea"/>
                <a:ea typeface="+mn-ea"/>
                <a:cs typeface="+mn-ea"/>
                <a:sym typeface="+mn-ea"/>
              </a:rPr>
              <a:t>此</a:t>
            </a:r>
            <a:r>
              <a:rPr lang="en-US" sz="1600" dirty="0" err="1">
                <a:solidFill>
                  <a:srgbClr val="000000"/>
                </a:solidFill>
                <a:latin typeface="+mn-ea"/>
                <a:ea typeface="+mn-ea"/>
                <a:cs typeface="+mn-ea"/>
                <a:sym typeface="+mn-ea"/>
              </a:rPr>
              <a:t>znode</a:t>
            </a:r>
            <a:r>
              <a:rPr lang="zh-CN" sz="1600" dirty="0">
                <a:solidFill>
                  <a:srgbClr val="000000"/>
                </a:solidFill>
                <a:latin typeface="+mn-ea"/>
                <a:ea typeface="+mn-ea"/>
                <a:cs typeface="+mn-ea"/>
                <a:sym typeface="+mn-ea"/>
              </a:rPr>
              <a:t>的数据字段的长度。</a:t>
            </a:r>
            <a:endParaRPr lang="en-US" sz="1600" b="1" dirty="0">
              <a:solidFill>
                <a:srgbClr val="000000"/>
              </a:solidFill>
              <a:latin typeface="+mn-ea"/>
              <a:ea typeface="+mn-ea"/>
              <a:cs typeface="+mn-ea"/>
              <a:sym typeface="+mn-ea"/>
            </a:endParaRPr>
          </a:p>
          <a:p>
            <a:pPr algn="l">
              <a:lnSpc>
                <a:spcPct val="150000"/>
              </a:lnSpc>
            </a:pPr>
            <a:r>
              <a:rPr lang="en-US" sz="1600" b="1" dirty="0">
                <a:solidFill>
                  <a:srgbClr val="FFC000"/>
                </a:solidFill>
                <a:latin typeface="+mn-ea"/>
                <a:ea typeface="+mn-ea"/>
                <a:cs typeface="+mn-ea"/>
                <a:sym typeface="+mn-ea"/>
              </a:rPr>
              <a:t>· </a:t>
            </a:r>
            <a:r>
              <a:rPr lang="en-US" sz="1600" b="1" dirty="0" err="1">
                <a:solidFill>
                  <a:srgbClr val="FFC000"/>
                </a:solidFill>
                <a:latin typeface="+mn-ea"/>
                <a:ea typeface="+mn-ea"/>
                <a:cs typeface="+mn-ea"/>
                <a:sym typeface="+mn-ea"/>
              </a:rPr>
              <a:t>numChildren</a:t>
            </a:r>
            <a:r>
              <a:rPr lang="zh-CN" sz="1600" b="1" dirty="0">
                <a:solidFill>
                  <a:srgbClr val="FFC000"/>
                </a:solidFill>
                <a:latin typeface="+mn-ea"/>
                <a:ea typeface="+mn-ea"/>
                <a:cs typeface="+mn-ea"/>
                <a:sym typeface="+mn-ea"/>
              </a:rPr>
              <a:t>的</a:t>
            </a:r>
            <a:endParaRPr lang="zh-CN" sz="1600" dirty="0">
              <a:solidFill>
                <a:srgbClr val="000000"/>
              </a:solidFill>
              <a:latin typeface="+mn-ea"/>
              <a:ea typeface="+mn-ea"/>
              <a:cs typeface="+mn-ea"/>
              <a:sym typeface="+mn-ea"/>
            </a:endParaRPr>
          </a:p>
          <a:p>
            <a:pPr algn="l">
              <a:lnSpc>
                <a:spcPct val="150000"/>
              </a:lnSpc>
            </a:pPr>
            <a:r>
              <a:rPr lang="zh-CN" sz="1600" dirty="0">
                <a:solidFill>
                  <a:srgbClr val="000000"/>
                </a:solidFill>
                <a:latin typeface="+mn-ea"/>
                <a:ea typeface="+mn-ea"/>
                <a:cs typeface="+mn-ea"/>
                <a:sym typeface="+mn-ea"/>
              </a:rPr>
              <a:t>这个</a:t>
            </a:r>
            <a:r>
              <a:rPr lang="en-US" sz="1600" dirty="0" err="1">
                <a:solidFill>
                  <a:srgbClr val="000000"/>
                </a:solidFill>
                <a:latin typeface="+mn-ea"/>
                <a:ea typeface="+mn-ea"/>
                <a:cs typeface="+mn-ea"/>
                <a:sym typeface="+mn-ea"/>
              </a:rPr>
              <a:t>znode</a:t>
            </a:r>
            <a:r>
              <a:rPr lang="zh-CN" sz="1600" dirty="0">
                <a:solidFill>
                  <a:srgbClr val="000000"/>
                </a:solidFill>
                <a:latin typeface="+mn-ea"/>
                <a:ea typeface="+mn-ea"/>
                <a:cs typeface="+mn-ea"/>
                <a:sym typeface="+mn-ea"/>
              </a:rPr>
              <a:t>的子节点数。</a:t>
            </a:r>
            <a:endParaRPr lang="zh-CN" altLang="en-US" dirty="0">
              <a:latin typeface="+mn-ea"/>
              <a:ea typeface="+mn-ea"/>
              <a:cs typeface="+mn-ea"/>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矩形 162"/>
          <p:cNvSpPr/>
          <p:nvPr/>
        </p:nvSpPr>
        <p:spPr>
          <a:xfrm>
            <a:off x="0"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20482"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20483"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第三章</a:t>
            </a:r>
            <a:endParaRPr lang="zh-CN" altLang="zh-CN" sz="2400" b="1" dirty="0">
              <a:solidFill>
                <a:schemeClr val="bg1"/>
              </a:solidFill>
              <a:latin typeface="方正兰亭粗黑_GBK" charset="-122"/>
              <a:ea typeface="微软雅黑" panose="020B0503020204020204" pitchFamily="34" charset="-122"/>
            </a:endParaRPr>
          </a:p>
        </p:txBody>
      </p:sp>
      <p:sp>
        <p:nvSpPr>
          <p:cNvPr id="20484" name="文本框 23"/>
          <p:cNvSpPr/>
          <p:nvPr/>
        </p:nvSpPr>
        <p:spPr>
          <a:xfrm>
            <a:off x="5340985" y="5298123"/>
            <a:ext cx="1605280" cy="607695"/>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会话管理</a:t>
            </a:r>
          </a:p>
        </p:txBody>
      </p:sp>
      <p:sp>
        <p:nvSpPr>
          <p:cNvPr id="20485" name="Freeform 5"/>
          <p:cNvSpPr/>
          <p:nvPr/>
        </p:nvSpPr>
        <p:spPr>
          <a:xfrm>
            <a:off x="6096000" y="170497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20486"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20487"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20488"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20489"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20490"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20491"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20492"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20493"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20494"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20495" name="Freeform 27"/>
          <p:cNvSpPr/>
          <p:nvPr/>
        </p:nvSpPr>
        <p:spPr>
          <a:xfrm>
            <a:off x="5233988" y="1704975"/>
            <a:ext cx="862012"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20496"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grpSp>
        <p:nvGrpSpPr>
          <p:cNvPr id="20497" name="组合 45"/>
          <p:cNvGrpSpPr/>
          <p:nvPr/>
        </p:nvGrpSpPr>
        <p:grpSpPr>
          <a:xfrm>
            <a:off x="3238500" y="5329238"/>
            <a:ext cx="855663" cy="652462"/>
            <a:chOff x="0" y="0"/>
            <a:chExt cx="1847850" cy="1411287"/>
          </a:xfrm>
        </p:grpSpPr>
        <p:sp>
          <p:nvSpPr>
            <p:cNvPr id="20498" name="Freeform 24"/>
            <p:cNvSpPr>
              <a:spLocks noEditPoints="1"/>
            </p:cNvSpPr>
            <p:nvPr/>
          </p:nvSpPr>
          <p:spPr>
            <a:xfrm>
              <a:off x="0" y="169862"/>
              <a:ext cx="1160463" cy="1241425"/>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97" h="425">
                  <a:moveTo>
                    <a:pt x="198" y="0"/>
                  </a:moveTo>
                  <a:cubicBezTo>
                    <a:pt x="89" y="0"/>
                    <a:pt x="0" y="77"/>
                    <a:pt x="0" y="173"/>
                  </a:cubicBezTo>
                  <a:cubicBezTo>
                    <a:pt x="0" y="268"/>
                    <a:pt x="89" y="346"/>
                    <a:pt x="198" y="346"/>
                  </a:cubicBezTo>
                  <a:cubicBezTo>
                    <a:pt x="205" y="346"/>
                    <a:pt x="211" y="346"/>
                    <a:pt x="217" y="345"/>
                  </a:cubicBezTo>
                  <a:cubicBezTo>
                    <a:pt x="217" y="390"/>
                    <a:pt x="165" y="425"/>
                    <a:pt x="165" y="425"/>
                  </a:cubicBezTo>
                  <a:cubicBezTo>
                    <a:pt x="295" y="382"/>
                    <a:pt x="347" y="304"/>
                    <a:pt x="365" y="268"/>
                  </a:cubicBezTo>
                  <a:cubicBezTo>
                    <a:pt x="385" y="240"/>
                    <a:pt x="397" y="208"/>
                    <a:pt x="397" y="173"/>
                  </a:cubicBezTo>
                  <a:cubicBezTo>
                    <a:pt x="397" y="77"/>
                    <a:pt x="308" y="0"/>
                    <a:pt x="198" y="0"/>
                  </a:cubicBezTo>
                  <a:close/>
                  <a:moveTo>
                    <a:pt x="91" y="198"/>
                  </a:moveTo>
                  <a:cubicBezTo>
                    <a:pt x="77" y="198"/>
                    <a:pt x="66" y="187"/>
                    <a:pt x="66" y="173"/>
                  </a:cubicBezTo>
                  <a:cubicBezTo>
                    <a:pt x="66" y="159"/>
                    <a:pt x="77" y="148"/>
                    <a:pt x="91" y="148"/>
                  </a:cubicBezTo>
                  <a:cubicBezTo>
                    <a:pt x="105" y="148"/>
                    <a:pt x="116" y="159"/>
                    <a:pt x="116" y="173"/>
                  </a:cubicBezTo>
                  <a:cubicBezTo>
                    <a:pt x="116" y="187"/>
                    <a:pt x="105" y="198"/>
                    <a:pt x="91" y="198"/>
                  </a:cubicBezTo>
                  <a:close/>
                  <a:moveTo>
                    <a:pt x="198" y="198"/>
                  </a:moveTo>
                  <a:cubicBezTo>
                    <a:pt x="184" y="198"/>
                    <a:pt x="173" y="187"/>
                    <a:pt x="173" y="173"/>
                  </a:cubicBezTo>
                  <a:cubicBezTo>
                    <a:pt x="173" y="159"/>
                    <a:pt x="184" y="148"/>
                    <a:pt x="198" y="148"/>
                  </a:cubicBezTo>
                  <a:cubicBezTo>
                    <a:pt x="212" y="148"/>
                    <a:pt x="224" y="159"/>
                    <a:pt x="224" y="173"/>
                  </a:cubicBezTo>
                  <a:cubicBezTo>
                    <a:pt x="224" y="187"/>
                    <a:pt x="212" y="198"/>
                    <a:pt x="198" y="198"/>
                  </a:cubicBezTo>
                  <a:close/>
                  <a:moveTo>
                    <a:pt x="306" y="198"/>
                  </a:moveTo>
                  <a:cubicBezTo>
                    <a:pt x="292" y="198"/>
                    <a:pt x="280" y="187"/>
                    <a:pt x="280" y="173"/>
                  </a:cubicBezTo>
                  <a:cubicBezTo>
                    <a:pt x="280" y="159"/>
                    <a:pt x="292" y="148"/>
                    <a:pt x="306" y="148"/>
                  </a:cubicBezTo>
                  <a:cubicBezTo>
                    <a:pt x="320" y="148"/>
                    <a:pt x="331" y="159"/>
                    <a:pt x="331" y="173"/>
                  </a:cubicBezTo>
                  <a:cubicBezTo>
                    <a:pt x="331" y="187"/>
                    <a:pt x="320" y="198"/>
                    <a:pt x="306" y="198"/>
                  </a:cubicBezTo>
                  <a:close/>
                </a:path>
              </a:pathLst>
            </a:custGeom>
            <a:solidFill>
              <a:schemeClr val="bg1"/>
            </a:solidFill>
            <a:ln w="9525">
              <a:noFill/>
            </a:ln>
          </p:spPr>
          <p:txBody>
            <a:bodyPr/>
            <a:lstStyle/>
            <a:p>
              <a:endParaRPr lang="zh-CN" altLang="en-US"/>
            </a:p>
          </p:txBody>
        </p:sp>
        <p:sp>
          <p:nvSpPr>
            <p:cNvPr id="20499" name="Freeform 25"/>
            <p:cNvSpPr/>
            <p:nvPr/>
          </p:nvSpPr>
          <p:spPr>
            <a:xfrm>
              <a:off x="815975" y="0"/>
              <a:ext cx="1031875" cy="1181100"/>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353" h="404">
                  <a:moveTo>
                    <a:pt x="258" y="0"/>
                  </a:moveTo>
                  <a:cubicBezTo>
                    <a:pt x="88" y="0"/>
                    <a:pt x="88" y="0"/>
                    <a:pt x="88" y="0"/>
                  </a:cubicBezTo>
                  <a:cubicBezTo>
                    <a:pt x="49" y="0"/>
                    <a:pt x="15" y="23"/>
                    <a:pt x="0" y="57"/>
                  </a:cubicBezTo>
                  <a:cubicBezTo>
                    <a:pt x="26" y="66"/>
                    <a:pt x="50" y="80"/>
                    <a:pt x="70" y="97"/>
                  </a:cubicBezTo>
                  <a:cubicBezTo>
                    <a:pt x="109" y="131"/>
                    <a:pt x="133" y="178"/>
                    <a:pt x="133" y="231"/>
                  </a:cubicBezTo>
                  <a:cubicBezTo>
                    <a:pt x="133" y="231"/>
                    <a:pt x="133" y="231"/>
                    <a:pt x="133" y="231"/>
                  </a:cubicBezTo>
                  <a:cubicBezTo>
                    <a:pt x="133" y="269"/>
                    <a:pt x="120" y="304"/>
                    <a:pt x="99" y="334"/>
                  </a:cubicBezTo>
                  <a:cubicBezTo>
                    <a:pt x="98" y="335"/>
                    <a:pt x="98" y="336"/>
                    <a:pt x="97" y="337"/>
                  </a:cubicBezTo>
                  <a:cubicBezTo>
                    <a:pt x="129" y="362"/>
                    <a:pt x="172" y="385"/>
                    <a:pt x="226" y="404"/>
                  </a:cubicBezTo>
                  <a:cubicBezTo>
                    <a:pt x="226" y="404"/>
                    <a:pt x="160" y="359"/>
                    <a:pt x="170" y="304"/>
                  </a:cubicBezTo>
                  <a:cubicBezTo>
                    <a:pt x="258" y="304"/>
                    <a:pt x="258" y="304"/>
                    <a:pt x="258" y="304"/>
                  </a:cubicBezTo>
                  <a:cubicBezTo>
                    <a:pt x="310" y="304"/>
                    <a:pt x="353" y="260"/>
                    <a:pt x="353" y="208"/>
                  </a:cubicBezTo>
                  <a:cubicBezTo>
                    <a:pt x="353" y="95"/>
                    <a:pt x="353" y="95"/>
                    <a:pt x="353" y="95"/>
                  </a:cubicBezTo>
                  <a:cubicBezTo>
                    <a:pt x="353" y="43"/>
                    <a:pt x="310" y="0"/>
                    <a:pt x="258" y="0"/>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zh-CN" altLang="zh-CN" dirty="0">
              <a:latin typeface="Arial" panose="020B0604020202020204" pitchFamily="34" charset="0"/>
              <a:ea typeface="宋体" panose="02010600030101010101" pitchFamily="2" charset="-122"/>
            </a:endParaRPr>
          </a:p>
        </p:txBody>
      </p:sp>
      <p:sp>
        <p:nvSpPr>
          <p:cNvPr id="100" name="文本框 99"/>
          <p:cNvSpPr txBox="1"/>
          <p:nvPr/>
        </p:nvSpPr>
        <p:spPr>
          <a:xfrm>
            <a:off x="880110" y="1892935"/>
            <a:ext cx="5535295" cy="3046095"/>
          </a:xfrm>
          <a:prstGeom prst="rect">
            <a:avLst/>
          </a:prstGeom>
          <a:noFill/>
          <a:ln w="38100">
            <a:solidFill>
              <a:srgbClr val="FFC000"/>
            </a:solidFill>
          </a:ln>
        </p:spPr>
        <p:txBody>
          <a:bodyPr wrap="square">
            <a:spAutoFit/>
          </a:bodyPr>
          <a:lstStyle/>
          <a:p>
            <a:pPr>
              <a:lnSpc>
                <a:spcPct val="150000"/>
              </a:lnSpc>
            </a:pPr>
            <a:r>
              <a:rPr lang="en-US" altLang="zh-CN" sz="1600">
                <a:ea typeface="微软雅黑" panose="020B0503020204020204" pitchFamily="34" charset="-122"/>
                <a:cs typeface="Times New Roman" panose="02020603050405020304" charset="0"/>
              </a:rPr>
              <a:t>         </a:t>
            </a:r>
            <a:r>
              <a:rPr lang="zh-CN" sz="1600">
                <a:ea typeface="微软雅黑" panose="020B0503020204020204" pitchFamily="34" charset="-122"/>
                <a:cs typeface="Times New Roman" panose="02020603050405020304" charset="0"/>
              </a:rPr>
              <a:t>ZooKeeper客户端通过使用语言绑定创建服务句柄，与ZooKeeper服务建立会话。一旦创建，句柄就会以CONNECTING状态启动，客户端库会尝试连接到构成ZooKeeper服务的其中一个服务器，此时它将切换到CONNECTED状态。在正常操作期间将处于这两种状态之一。如果发生不可恢复的错误，例如会话到期或身份验证失败，或者应用程序显式关闭句柄，则句柄将移至CLOSED状态。下图显示了ZooKeeper客户端的可能状态转换。</a:t>
            </a:r>
            <a:endParaRPr lang="zh-CN" altLang="en-US" sz="1600">
              <a:ea typeface="微软雅黑" panose="020B0503020204020204" pitchFamily="34" charset="-122"/>
              <a:cs typeface="Times New Roman" panose="02020603050405020304" charset="0"/>
            </a:endParaRPr>
          </a:p>
        </p:txBody>
      </p:sp>
      <p:pic>
        <p:nvPicPr>
          <p:cNvPr id="2" name="图片 13" descr="https://zookeeper.apache.org/doc/current/images/state_d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29070" y="1897380"/>
            <a:ext cx="5307965" cy="3037205"/>
          </a:xfrm>
          <a:prstGeom prst="rect">
            <a:avLst/>
          </a:prstGeom>
          <a:noFill/>
          <a:ln w="38100">
            <a:solidFill>
              <a:srgbClr val="00B0F0"/>
            </a:solidFill>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zh-CN" altLang="zh-CN" dirty="0">
              <a:latin typeface="Arial" panose="020B0604020202020204" pitchFamily="34" charset="0"/>
              <a:ea typeface="宋体" panose="02010600030101010101" pitchFamily="2" charset="-122"/>
            </a:endParaRPr>
          </a:p>
        </p:txBody>
      </p:sp>
      <p:cxnSp>
        <p:nvCxnSpPr>
          <p:cNvPr id="31" name="直接连接符 30"/>
          <p:cNvCxnSpPr/>
          <p:nvPr>
            <p:custDataLst>
              <p:tags r:id="rId1"/>
            </p:custDataLst>
          </p:nvPr>
        </p:nvCxnSpPr>
        <p:spPr>
          <a:xfrm>
            <a:off x="735648" y="2072063"/>
            <a:ext cx="1623986" cy="0"/>
          </a:xfrm>
          <a:prstGeom prst="line">
            <a:avLst/>
          </a:prstGeom>
          <a:ln w="25400">
            <a:solidFill>
              <a:srgbClr val="FC4653"/>
            </a:solidFill>
          </a:ln>
        </p:spPr>
        <p:style>
          <a:lnRef idx="1">
            <a:srgbClr val="FC4653"/>
          </a:lnRef>
          <a:fillRef idx="0">
            <a:srgbClr val="FC4653"/>
          </a:fillRef>
          <a:effectRef idx="0">
            <a:srgbClr val="FC4653"/>
          </a:effectRef>
          <a:fontRef idx="minor">
            <a:srgbClr val="242424"/>
          </a:fontRef>
        </p:style>
      </p:cxnSp>
      <p:sp>
        <p:nvSpPr>
          <p:cNvPr id="92" name="文本框 91"/>
          <p:cNvSpPr txBox="1"/>
          <p:nvPr>
            <p:custDataLst>
              <p:tags r:id="rId2"/>
            </p:custDataLst>
          </p:nvPr>
        </p:nvSpPr>
        <p:spPr>
          <a:xfrm>
            <a:off x="1911985" y="1447800"/>
            <a:ext cx="1883410" cy="481965"/>
          </a:xfrm>
          <a:prstGeom prst="rect">
            <a:avLst/>
          </a:prstGeom>
          <a:noFill/>
        </p:spPr>
        <p:txBody>
          <a:bodyPr wrap="square" lIns="90000" tIns="46800" rIns="90000" bIns="46800" rtlCol="0"/>
          <a:lstStyle/>
          <a:p>
            <a:r>
              <a:rPr lang="zh-CN" altLang="en-US" sz="1800" b="1">
                <a:solidFill>
                  <a:srgbClr val="FC4653"/>
                </a:solidFill>
                <a:latin typeface="+mn-ea"/>
                <a:ea typeface="+mn-ea"/>
                <a:cs typeface="Arial" panose="020B0604020202020204" pitchFamily="34" charset="0"/>
              </a:rPr>
              <a:t>创建客户端连接</a:t>
            </a:r>
          </a:p>
        </p:txBody>
      </p:sp>
      <p:sp>
        <p:nvSpPr>
          <p:cNvPr id="108" name="文本框 5"/>
          <p:cNvSpPr txBox="1"/>
          <p:nvPr>
            <p:custDataLst>
              <p:tags r:id="rId3"/>
            </p:custDataLst>
          </p:nvPr>
        </p:nvSpPr>
        <p:spPr>
          <a:xfrm>
            <a:off x="553085" y="2383790"/>
            <a:ext cx="3795395" cy="3604260"/>
          </a:xfrm>
          <a:prstGeom prst="rect">
            <a:avLst/>
          </a:prstGeom>
          <a:noFill/>
          <a:ln>
            <a:solidFill>
              <a:srgbClr val="FF0000"/>
            </a:solidFill>
          </a:ln>
        </p:spPr>
        <p:txBody>
          <a:bodyPr wrap="square" lIns="90000" tIns="46800" rIns="90000" bIns="46800" rtlCol="0"/>
          <a:lstStyle>
            <a:defPPr>
              <a:defRPr lang="zh-CN"/>
            </a:defPPr>
            <a:lvl1pPr marL="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9pPr>
          </a:lstStyle>
          <a:p>
            <a:pPr algn="l">
              <a:lnSpc>
                <a:spcPct val="150000"/>
              </a:lnSpc>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要创建客户端会话，应用程序代码必须提供包含逗号分隔的</a:t>
            </a:r>
            <a:r>
              <a:rPr lang="zh-CN" altLang="en-US" sz="1400" b="1">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host：</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port对列表的连接字符串，每个对应一个ZooKeeper服务器（例如“127.0.0.1:4545”或“127.0.0.1:3000,127.0.0.1”） ：3001,127.0.0.1：3002" ）。ZooKeeper客户端库将选择一个任意服务器并尝试连接它。如果此连接失败，或者客户端因任何原因与服务器断开连接，客户端将自动尝试列表中的下一个服务器，直到（重新）建立连接。</a:t>
            </a:r>
          </a:p>
        </p:txBody>
      </p:sp>
      <p:cxnSp>
        <p:nvCxnSpPr>
          <p:cNvPr id="43" name="直接连接符 42"/>
          <p:cNvCxnSpPr>
            <a:stCxn id="40" idx="27"/>
            <a:endCxn id="24" idx="40"/>
          </p:cNvCxnSpPr>
          <p:nvPr>
            <p:custDataLst>
              <p:tags r:id="rId4"/>
            </p:custDataLst>
          </p:nvPr>
        </p:nvCxnSpPr>
        <p:spPr>
          <a:xfrm>
            <a:off x="3134995" y="2073275"/>
            <a:ext cx="2437765" cy="0"/>
          </a:xfrm>
          <a:prstGeom prst="line">
            <a:avLst/>
          </a:prstGeom>
          <a:ln w="25400">
            <a:solidFill>
              <a:srgbClr val="FC4653"/>
            </a:solidFill>
          </a:ln>
        </p:spPr>
        <p:style>
          <a:lnRef idx="1">
            <a:srgbClr val="FC4653"/>
          </a:lnRef>
          <a:fillRef idx="0">
            <a:srgbClr val="FC4653"/>
          </a:fillRef>
          <a:effectRef idx="0">
            <a:srgbClr val="FC4653"/>
          </a:effectRef>
          <a:fontRef idx="minor">
            <a:srgbClr val="242424"/>
          </a:fontRef>
        </p:style>
      </p:cxnSp>
      <p:sp>
        <p:nvSpPr>
          <p:cNvPr id="40" name="任意多边形: 形状 39"/>
          <p:cNvSpPr/>
          <p:nvPr>
            <p:custDataLst>
              <p:tags r:id="rId5"/>
            </p:custDataLst>
          </p:nvPr>
        </p:nvSpPr>
        <p:spPr>
          <a:xfrm>
            <a:off x="2317630" y="1944728"/>
            <a:ext cx="817041" cy="256230"/>
          </a:xfrm>
          <a:custGeom>
            <a:avLst/>
            <a:gdLst>
              <a:gd name="connsiteX0" fmla="*/ 201552 w 887483"/>
              <a:gd name="connsiteY0" fmla="*/ 48802 h 278321"/>
              <a:gd name="connsiteX1" fmla="*/ 201552 w 887483"/>
              <a:gd name="connsiteY1" fmla="*/ 48804 h 278321"/>
              <a:gd name="connsiteX2" fmla="*/ 201551 w 887483"/>
              <a:gd name="connsiteY2" fmla="*/ 48803 h 278321"/>
              <a:gd name="connsiteX3" fmla="*/ 137659 w 887483"/>
              <a:gd name="connsiteY3" fmla="*/ 75268 h 278321"/>
              <a:gd name="connsiteX4" fmla="*/ 73766 w 887483"/>
              <a:gd name="connsiteY4" fmla="*/ 139161 h 278321"/>
              <a:gd name="connsiteX5" fmla="*/ 137658 w 887483"/>
              <a:gd name="connsiteY5" fmla="*/ 203053 h 278321"/>
              <a:gd name="connsiteX6" fmla="*/ 201551 w 887483"/>
              <a:gd name="connsiteY6" fmla="*/ 229518 h 278321"/>
              <a:gd name="connsiteX7" fmla="*/ 201552 w 887483"/>
              <a:gd name="connsiteY7" fmla="*/ 229518 h 278321"/>
              <a:gd name="connsiteX8" fmla="*/ 685915 w 887483"/>
              <a:gd name="connsiteY8" fmla="*/ 229519 h 278321"/>
              <a:gd name="connsiteX9" fmla="*/ 685916 w 887483"/>
              <a:gd name="connsiteY9" fmla="*/ 229519 h 278321"/>
              <a:gd name="connsiteX10" fmla="*/ 685917 w 887483"/>
              <a:gd name="connsiteY10" fmla="*/ 229519 h 278321"/>
              <a:gd name="connsiteX11" fmla="*/ 686103 w 887483"/>
              <a:gd name="connsiteY11" fmla="*/ 229518 h 278321"/>
              <a:gd name="connsiteX12" fmla="*/ 686103 w 887483"/>
              <a:gd name="connsiteY12" fmla="*/ 229483 h 278321"/>
              <a:gd name="connsiteX13" fmla="*/ 719918 w 887483"/>
              <a:gd name="connsiteY13" fmla="*/ 222902 h 278321"/>
              <a:gd name="connsiteX14" fmla="*/ 749808 w 887483"/>
              <a:gd name="connsiteY14" fmla="*/ 203053 h 278321"/>
              <a:gd name="connsiteX15" fmla="*/ 813701 w 887483"/>
              <a:gd name="connsiteY15" fmla="*/ 139161 h 278321"/>
              <a:gd name="connsiteX16" fmla="*/ 749809 w 887483"/>
              <a:gd name="connsiteY16" fmla="*/ 75269 h 278321"/>
              <a:gd name="connsiteX17" fmla="*/ 719918 w 887483"/>
              <a:gd name="connsiteY17" fmla="*/ 55419 h 278321"/>
              <a:gd name="connsiteX18" fmla="*/ 686103 w 887483"/>
              <a:gd name="connsiteY18" fmla="*/ 48840 h 278321"/>
              <a:gd name="connsiteX19" fmla="*/ 686103 w 887483"/>
              <a:gd name="connsiteY19" fmla="*/ 48802 h 278321"/>
              <a:gd name="connsiteX20" fmla="*/ 196803 w 887483"/>
              <a:gd name="connsiteY20" fmla="*/ 0 h 278321"/>
              <a:gd name="connsiteX21" fmla="*/ 397919 w 887483"/>
              <a:gd name="connsiteY21" fmla="*/ 0 h 278321"/>
              <a:gd name="connsiteX22" fmla="*/ 591859 w 887483"/>
              <a:gd name="connsiteY22" fmla="*/ 0 h 278321"/>
              <a:gd name="connsiteX23" fmla="*/ 690969 w 887483"/>
              <a:gd name="connsiteY23" fmla="*/ 0 h 278321"/>
              <a:gd name="connsiteX24" fmla="*/ 690969 w 887483"/>
              <a:gd name="connsiteY24" fmla="*/ 57 h 278321"/>
              <a:gd name="connsiteX25" fmla="*/ 743048 w 887483"/>
              <a:gd name="connsiteY25" fmla="*/ 10191 h 278321"/>
              <a:gd name="connsiteX26" fmla="*/ 789084 w 887483"/>
              <a:gd name="connsiteY26" fmla="*/ 40761 h 278321"/>
              <a:gd name="connsiteX27" fmla="*/ 887483 w 887483"/>
              <a:gd name="connsiteY27" fmla="*/ 139161 h 278321"/>
              <a:gd name="connsiteX28" fmla="*/ 789082 w 887483"/>
              <a:gd name="connsiteY28" fmla="*/ 237562 h 278321"/>
              <a:gd name="connsiteX29" fmla="*/ 743048 w 887483"/>
              <a:gd name="connsiteY29" fmla="*/ 268132 h 278321"/>
              <a:gd name="connsiteX30" fmla="*/ 690969 w 887483"/>
              <a:gd name="connsiteY30" fmla="*/ 278267 h 278321"/>
              <a:gd name="connsiteX31" fmla="*/ 690969 w 887483"/>
              <a:gd name="connsiteY31" fmla="*/ 278320 h 278321"/>
              <a:gd name="connsiteX32" fmla="*/ 690683 w 887483"/>
              <a:gd name="connsiteY32" fmla="*/ 278321 h 278321"/>
              <a:gd name="connsiteX33" fmla="*/ 690681 w 887483"/>
              <a:gd name="connsiteY33" fmla="*/ 278321 h 278321"/>
              <a:gd name="connsiteX34" fmla="*/ 690679 w 887483"/>
              <a:gd name="connsiteY34" fmla="*/ 278321 h 278321"/>
              <a:gd name="connsiteX35" fmla="*/ 591859 w 887483"/>
              <a:gd name="connsiteY35" fmla="*/ 278321 h 278321"/>
              <a:gd name="connsiteX36" fmla="*/ 397919 w 887483"/>
              <a:gd name="connsiteY36" fmla="*/ 278321 h 278321"/>
              <a:gd name="connsiteX37" fmla="*/ 196803 w 887483"/>
              <a:gd name="connsiteY37" fmla="*/ 278320 h 278321"/>
              <a:gd name="connsiteX38" fmla="*/ 196802 w 887483"/>
              <a:gd name="connsiteY38" fmla="*/ 278320 h 278321"/>
              <a:gd name="connsiteX39" fmla="*/ 98400 w 887483"/>
              <a:gd name="connsiteY39" fmla="*/ 237562 h 278321"/>
              <a:gd name="connsiteX40" fmla="*/ 0 w 887483"/>
              <a:gd name="connsiteY40" fmla="*/ 139161 h 278321"/>
              <a:gd name="connsiteX41" fmla="*/ 98401 w 887483"/>
              <a:gd name="connsiteY41" fmla="*/ 40760 h 278321"/>
              <a:gd name="connsiteX42" fmla="*/ 196802 w 887483"/>
              <a:gd name="connsiteY42" fmla="*/ 2 h 278321"/>
              <a:gd name="connsiteX43" fmla="*/ 196803 w 887483"/>
              <a:gd name="connsiteY43" fmla="*/ 2 h 27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87483" h="278321">
                <a:moveTo>
                  <a:pt x="201552" y="48802"/>
                </a:moveTo>
                <a:lnTo>
                  <a:pt x="201552" y="48804"/>
                </a:lnTo>
                <a:lnTo>
                  <a:pt x="201551" y="48803"/>
                </a:lnTo>
                <a:cubicBezTo>
                  <a:pt x="178427" y="48803"/>
                  <a:pt x="155302" y="57625"/>
                  <a:pt x="137659" y="75268"/>
                </a:cubicBezTo>
                <a:lnTo>
                  <a:pt x="73766" y="139161"/>
                </a:lnTo>
                <a:lnTo>
                  <a:pt x="137658" y="203053"/>
                </a:lnTo>
                <a:cubicBezTo>
                  <a:pt x="155302" y="220696"/>
                  <a:pt x="178426" y="229518"/>
                  <a:pt x="201551" y="229518"/>
                </a:cubicBezTo>
                <a:lnTo>
                  <a:pt x="201552" y="229518"/>
                </a:lnTo>
                <a:lnTo>
                  <a:pt x="685915" y="229519"/>
                </a:lnTo>
                <a:lnTo>
                  <a:pt x="685916" y="229519"/>
                </a:lnTo>
                <a:lnTo>
                  <a:pt x="685917" y="229519"/>
                </a:lnTo>
                <a:lnTo>
                  <a:pt x="686103" y="229518"/>
                </a:lnTo>
                <a:lnTo>
                  <a:pt x="686103" y="229483"/>
                </a:lnTo>
                <a:lnTo>
                  <a:pt x="719918" y="222902"/>
                </a:lnTo>
                <a:cubicBezTo>
                  <a:pt x="730795" y="218491"/>
                  <a:pt x="740987" y="211875"/>
                  <a:pt x="749808" y="203053"/>
                </a:cubicBezTo>
                <a:lnTo>
                  <a:pt x="813701" y="139161"/>
                </a:lnTo>
                <a:lnTo>
                  <a:pt x="749809" y="75269"/>
                </a:lnTo>
                <a:cubicBezTo>
                  <a:pt x="740987" y="66447"/>
                  <a:pt x="730795" y="59831"/>
                  <a:pt x="719918" y="55419"/>
                </a:cubicBezTo>
                <a:lnTo>
                  <a:pt x="686103" y="48840"/>
                </a:lnTo>
                <a:lnTo>
                  <a:pt x="686103" y="48802"/>
                </a:lnTo>
                <a:close/>
                <a:moveTo>
                  <a:pt x="196803" y="0"/>
                </a:moveTo>
                <a:lnTo>
                  <a:pt x="397919" y="0"/>
                </a:lnTo>
                <a:lnTo>
                  <a:pt x="591859" y="0"/>
                </a:lnTo>
                <a:lnTo>
                  <a:pt x="690969" y="0"/>
                </a:lnTo>
                <a:lnTo>
                  <a:pt x="690969" y="57"/>
                </a:lnTo>
                <a:lnTo>
                  <a:pt x="743048" y="10191"/>
                </a:lnTo>
                <a:cubicBezTo>
                  <a:pt x="759800" y="16985"/>
                  <a:pt x="775497" y="27175"/>
                  <a:pt x="789084" y="40761"/>
                </a:cubicBezTo>
                <a:lnTo>
                  <a:pt x="887483" y="139161"/>
                </a:lnTo>
                <a:lnTo>
                  <a:pt x="789082" y="237562"/>
                </a:lnTo>
                <a:cubicBezTo>
                  <a:pt x="775496" y="251148"/>
                  <a:pt x="759799" y="261339"/>
                  <a:pt x="743048" y="268132"/>
                </a:cubicBezTo>
                <a:lnTo>
                  <a:pt x="690969" y="278267"/>
                </a:lnTo>
                <a:lnTo>
                  <a:pt x="690969" y="278320"/>
                </a:lnTo>
                <a:lnTo>
                  <a:pt x="690683" y="278321"/>
                </a:lnTo>
                <a:lnTo>
                  <a:pt x="690681" y="278321"/>
                </a:lnTo>
                <a:lnTo>
                  <a:pt x="690679" y="278321"/>
                </a:lnTo>
                <a:lnTo>
                  <a:pt x="591859" y="278321"/>
                </a:lnTo>
                <a:lnTo>
                  <a:pt x="397919" y="278321"/>
                </a:lnTo>
                <a:lnTo>
                  <a:pt x="196803" y="278320"/>
                </a:lnTo>
                <a:lnTo>
                  <a:pt x="196802" y="278320"/>
                </a:lnTo>
                <a:cubicBezTo>
                  <a:pt x="161187" y="278320"/>
                  <a:pt x="125573" y="264733"/>
                  <a:pt x="98400" y="237562"/>
                </a:cubicBezTo>
                <a:lnTo>
                  <a:pt x="0" y="139161"/>
                </a:lnTo>
                <a:lnTo>
                  <a:pt x="98401" y="40760"/>
                </a:lnTo>
                <a:cubicBezTo>
                  <a:pt x="125574" y="13587"/>
                  <a:pt x="161189" y="2"/>
                  <a:pt x="196802" y="2"/>
                </a:cubicBezTo>
                <a:lnTo>
                  <a:pt x="196803" y="2"/>
                </a:lnTo>
                <a:close/>
              </a:path>
            </a:pathLst>
          </a:custGeom>
          <a:ln>
            <a:noFill/>
          </a:ln>
        </p:spPr>
        <p:style>
          <a:lnRef idx="2">
            <a:srgbClr val="FC4653">
              <a:shade val="50000"/>
            </a:srgbClr>
          </a:lnRef>
          <a:fillRef idx="1">
            <a:srgbClr val="FC4653"/>
          </a:fillRef>
          <a:effectRef idx="0">
            <a:srgbClr val="FC4653"/>
          </a:effectRef>
          <a:fontRef idx="minor">
            <a:srgbClr val="FFFFFF"/>
          </a:fontRef>
        </p:style>
        <p:txBody>
          <a:bodyPr wrap="square" rtlCol="0" anchor="ctr">
            <a:noAutofit/>
          </a:bodyPr>
          <a:lstStyle/>
          <a:p>
            <a:pPr algn="ctr"/>
            <a:endParaRPr lang="zh-CN" altLang="en-US"/>
          </a:p>
        </p:txBody>
      </p:sp>
      <p:sp>
        <p:nvSpPr>
          <p:cNvPr id="21" name="文本框 20"/>
          <p:cNvSpPr txBox="1"/>
          <p:nvPr>
            <p:custDataLst>
              <p:tags r:id="rId6"/>
            </p:custDataLst>
          </p:nvPr>
        </p:nvSpPr>
        <p:spPr>
          <a:xfrm>
            <a:off x="5466715" y="1408430"/>
            <a:ext cx="1654175" cy="481965"/>
          </a:xfrm>
          <a:prstGeom prst="rect">
            <a:avLst/>
          </a:prstGeom>
          <a:noFill/>
        </p:spPr>
        <p:txBody>
          <a:bodyPr wrap="square" lIns="90000" tIns="46800" rIns="90000" bIns="46800" rtlCol="0"/>
          <a:lstStyle/>
          <a:p>
            <a:r>
              <a:rPr lang="en-US" altLang="zh-CN" sz="2000" b="1">
                <a:solidFill>
                  <a:srgbClr val="E1448B"/>
                </a:solidFill>
                <a:latin typeface="Arial" panose="020B0604020202020204" pitchFamily="34" charset="0"/>
                <a:cs typeface="Arial" panose="020B0604020202020204" pitchFamily="34" charset="0"/>
              </a:rPr>
              <a:t>chroot</a:t>
            </a:r>
          </a:p>
        </p:txBody>
      </p:sp>
      <p:sp>
        <p:nvSpPr>
          <p:cNvPr id="22" name="文本框 5"/>
          <p:cNvSpPr txBox="1"/>
          <p:nvPr>
            <p:custDataLst>
              <p:tags r:id="rId7"/>
            </p:custDataLst>
          </p:nvPr>
        </p:nvSpPr>
        <p:spPr>
          <a:xfrm>
            <a:off x="4436745" y="2383790"/>
            <a:ext cx="3416935" cy="3604260"/>
          </a:xfrm>
          <a:prstGeom prst="rect">
            <a:avLst/>
          </a:prstGeom>
          <a:noFill/>
          <a:ln>
            <a:solidFill>
              <a:srgbClr val="F15D98"/>
            </a:solidFill>
          </a:ln>
        </p:spPr>
        <p:txBody>
          <a:bodyPr wrap="square" lIns="90000" tIns="46800" rIns="90000" bIns="46800" rtlCol="0"/>
          <a:lstStyle>
            <a:defPPr>
              <a:defRPr lang="zh-CN"/>
            </a:defPPr>
            <a:lvl1pPr marL="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9pPr>
          </a:lstStyle>
          <a:p>
            <a:pPr algn="l">
              <a:lnSpc>
                <a:spcPct val="150000"/>
              </a:lnSpc>
            </a:pP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3.2.0版新添加的：一个可选的后缀”chroot”可以被添加到连接字符串，这将使客户端的命令解析都从这个根开始（类似于unix的chroot命令）。如果使用如下的例子："127.0.0.1:4545/app/a"或"127.0.0.1:3000,127.0.0.1:3001,127.0.0.1:3002/app/a"，客户端将以"/app/a"作为根，所有的路径将相对于这个根，也就是说，从"/foo/bar"取数据将导致在"/app/a/foo/bar"（从服务器的角度看）处操作。</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cxnSp>
        <p:nvCxnSpPr>
          <p:cNvPr id="23" name="直接连接符 22"/>
          <p:cNvCxnSpPr>
            <a:endCxn id="33" idx="4"/>
          </p:cNvCxnSpPr>
          <p:nvPr>
            <p:custDataLst>
              <p:tags r:id="rId8"/>
            </p:custDataLst>
          </p:nvPr>
        </p:nvCxnSpPr>
        <p:spPr>
          <a:xfrm>
            <a:off x="6303010" y="2072005"/>
            <a:ext cx="2795270" cy="1270"/>
          </a:xfrm>
          <a:prstGeom prst="line">
            <a:avLst/>
          </a:prstGeom>
          <a:ln w="25400">
            <a:solidFill>
              <a:srgbClr val="E1448B"/>
            </a:solidFill>
          </a:ln>
        </p:spPr>
        <p:style>
          <a:lnRef idx="1">
            <a:srgbClr val="FC4653"/>
          </a:lnRef>
          <a:fillRef idx="0">
            <a:srgbClr val="FC4653"/>
          </a:fillRef>
          <a:effectRef idx="0">
            <a:srgbClr val="FC4653"/>
          </a:effectRef>
          <a:fontRef idx="minor">
            <a:srgbClr val="242424"/>
          </a:fontRef>
        </p:style>
      </p:cxnSp>
      <p:sp>
        <p:nvSpPr>
          <p:cNvPr id="24" name="任意多边形: 形状 23"/>
          <p:cNvSpPr/>
          <p:nvPr>
            <p:custDataLst>
              <p:tags r:id="rId9"/>
            </p:custDataLst>
          </p:nvPr>
        </p:nvSpPr>
        <p:spPr>
          <a:xfrm>
            <a:off x="5572822" y="1944728"/>
            <a:ext cx="817041" cy="256230"/>
          </a:xfrm>
          <a:custGeom>
            <a:avLst/>
            <a:gdLst>
              <a:gd name="connsiteX0" fmla="*/ 201552 w 887483"/>
              <a:gd name="connsiteY0" fmla="*/ 48802 h 278321"/>
              <a:gd name="connsiteX1" fmla="*/ 201552 w 887483"/>
              <a:gd name="connsiteY1" fmla="*/ 48804 h 278321"/>
              <a:gd name="connsiteX2" fmla="*/ 201551 w 887483"/>
              <a:gd name="connsiteY2" fmla="*/ 48803 h 278321"/>
              <a:gd name="connsiteX3" fmla="*/ 137659 w 887483"/>
              <a:gd name="connsiteY3" fmla="*/ 75268 h 278321"/>
              <a:gd name="connsiteX4" fmla="*/ 73766 w 887483"/>
              <a:gd name="connsiteY4" fmla="*/ 139161 h 278321"/>
              <a:gd name="connsiteX5" fmla="*/ 137658 w 887483"/>
              <a:gd name="connsiteY5" fmla="*/ 203053 h 278321"/>
              <a:gd name="connsiteX6" fmla="*/ 201551 w 887483"/>
              <a:gd name="connsiteY6" fmla="*/ 229518 h 278321"/>
              <a:gd name="connsiteX7" fmla="*/ 201552 w 887483"/>
              <a:gd name="connsiteY7" fmla="*/ 229518 h 278321"/>
              <a:gd name="connsiteX8" fmla="*/ 685915 w 887483"/>
              <a:gd name="connsiteY8" fmla="*/ 229519 h 278321"/>
              <a:gd name="connsiteX9" fmla="*/ 685916 w 887483"/>
              <a:gd name="connsiteY9" fmla="*/ 229519 h 278321"/>
              <a:gd name="connsiteX10" fmla="*/ 685917 w 887483"/>
              <a:gd name="connsiteY10" fmla="*/ 229519 h 278321"/>
              <a:gd name="connsiteX11" fmla="*/ 686103 w 887483"/>
              <a:gd name="connsiteY11" fmla="*/ 229518 h 278321"/>
              <a:gd name="connsiteX12" fmla="*/ 686103 w 887483"/>
              <a:gd name="connsiteY12" fmla="*/ 229483 h 278321"/>
              <a:gd name="connsiteX13" fmla="*/ 719918 w 887483"/>
              <a:gd name="connsiteY13" fmla="*/ 222902 h 278321"/>
              <a:gd name="connsiteX14" fmla="*/ 749808 w 887483"/>
              <a:gd name="connsiteY14" fmla="*/ 203053 h 278321"/>
              <a:gd name="connsiteX15" fmla="*/ 813701 w 887483"/>
              <a:gd name="connsiteY15" fmla="*/ 139161 h 278321"/>
              <a:gd name="connsiteX16" fmla="*/ 749809 w 887483"/>
              <a:gd name="connsiteY16" fmla="*/ 75269 h 278321"/>
              <a:gd name="connsiteX17" fmla="*/ 719918 w 887483"/>
              <a:gd name="connsiteY17" fmla="*/ 55419 h 278321"/>
              <a:gd name="connsiteX18" fmla="*/ 686103 w 887483"/>
              <a:gd name="connsiteY18" fmla="*/ 48840 h 278321"/>
              <a:gd name="connsiteX19" fmla="*/ 686103 w 887483"/>
              <a:gd name="connsiteY19" fmla="*/ 48802 h 278321"/>
              <a:gd name="connsiteX20" fmla="*/ 196803 w 887483"/>
              <a:gd name="connsiteY20" fmla="*/ 0 h 278321"/>
              <a:gd name="connsiteX21" fmla="*/ 397919 w 887483"/>
              <a:gd name="connsiteY21" fmla="*/ 0 h 278321"/>
              <a:gd name="connsiteX22" fmla="*/ 591859 w 887483"/>
              <a:gd name="connsiteY22" fmla="*/ 0 h 278321"/>
              <a:gd name="connsiteX23" fmla="*/ 690969 w 887483"/>
              <a:gd name="connsiteY23" fmla="*/ 0 h 278321"/>
              <a:gd name="connsiteX24" fmla="*/ 690969 w 887483"/>
              <a:gd name="connsiteY24" fmla="*/ 57 h 278321"/>
              <a:gd name="connsiteX25" fmla="*/ 743048 w 887483"/>
              <a:gd name="connsiteY25" fmla="*/ 10191 h 278321"/>
              <a:gd name="connsiteX26" fmla="*/ 789084 w 887483"/>
              <a:gd name="connsiteY26" fmla="*/ 40761 h 278321"/>
              <a:gd name="connsiteX27" fmla="*/ 887483 w 887483"/>
              <a:gd name="connsiteY27" fmla="*/ 139161 h 278321"/>
              <a:gd name="connsiteX28" fmla="*/ 789082 w 887483"/>
              <a:gd name="connsiteY28" fmla="*/ 237562 h 278321"/>
              <a:gd name="connsiteX29" fmla="*/ 743048 w 887483"/>
              <a:gd name="connsiteY29" fmla="*/ 268132 h 278321"/>
              <a:gd name="connsiteX30" fmla="*/ 690969 w 887483"/>
              <a:gd name="connsiteY30" fmla="*/ 278267 h 278321"/>
              <a:gd name="connsiteX31" fmla="*/ 690969 w 887483"/>
              <a:gd name="connsiteY31" fmla="*/ 278320 h 278321"/>
              <a:gd name="connsiteX32" fmla="*/ 690683 w 887483"/>
              <a:gd name="connsiteY32" fmla="*/ 278321 h 278321"/>
              <a:gd name="connsiteX33" fmla="*/ 690681 w 887483"/>
              <a:gd name="connsiteY33" fmla="*/ 278321 h 278321"/>
              <a:gd name="connsiteX34" fmla="*/ 690679 w 887483"/>
              <a:gd name="connsiteY34" fmla="*/ 278321 h 278321"/>
              <a:gd name="connsiteX35" fmla="*/ 591859 w 887483"/>
              <a:gd name="connsiteY35" fmla="*/ 278321 h 278321"/>
              <a:gd name="connsiteX36" fmla="*/ 397919 w 887483"/>
              <a:gd name="connsiteY36" fmla="*/ 278321 h 278321"/>
              <a:gd name="connsiteX37" fmla="*/ 196803 w 887483"/>
              <a:gd name="connsiteY37" fmla="*/ 278320 h 278321"/>
              <a:gd name="connsiteX38" fmla="*/ 196802 w 887483"/>
              <a:gd name="connsiteY38" fmla="*/ 278320 h 278321"/>
              <a:gd name="connsiteX39" fmla="*/ 98400 w 887483"/>
              <a:gd name="connsiteY39" fmla="*/ 237562 h 278321"/>
              <a:gd name="connsiteX40" fmla="*/ 0 w 887483"/>
              <a:gd name="connsiteY40" fmla="*/ 139161 h 278321"/>
              <a:gd name="connsiteX41" fmla="*/ 98401 w 887483"/>
              <a:gd name="connsiteY41" fmla="*/ 40760 h 278321"/>
              <a:gd name="connsiteX42" fmla="*/ 196802 w 887483"/>
              <a:gd name="connsiteY42" fmla="*/ 2 h 278321"/>
              <a:gd name="connsiteX43" fmla="*/ 196803 w 887483"/>
              <a:gd name="connsiteY43" fmla="*/ 2 h 27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87483" h="278321">
                <a:moveTo>
                  <a:pt x="201552" y="48802"/>
                </a:moveTo>
                <a:lnTo>
                  <a:pt x="201552" y="48804"/>
                </a:lnTo>
                <a:lnTo>
                  <a:pt x="201551" y="48803"/>
                </a:lnTo>
                <a:cubicBezTo>
                  <a:pt x="178427" y="48803"/>
                  <a:pt x="155302" y="57625"/>
                  <a:pt x="137659" y="75268"/>
                </a:cubicBezTo>
                <a:lnTo>
                  <a:pt x="73766" y="139161"/>
                </a:lnTo>
                <a:lnTo>
                  <a:pt x="137658" y="203053"/>
                </a:lnTo>
                <a:cubicBezTo>
                  <a:pt x="155302" y="220696"/>
                  <a:pt x="178426" y="229518"/>
                  <a:pt x="201551" y="229518"/>
                </a:cubicBezTo>
                <a:lnTo>
                  <a:pt x="201552" y="229518"/>
                </a:lnTo>
                <a:lnTo>
                  <a:pt x="685915" y="229519"/>
                </a:lnTo>
                <a:lnTo>
                  <a:pt x="685916" y="229519"/>
                </a:lnTo>
                <a:lnTo>
                  <a:pt x="685917" y="229519"/>
                </a:lnTo>
                <a:lnTo>
                  <a:pt x="686103" y="229518"/>
                </a:lnTo>
                <a:lnTo>
                  <a:pt x="686103" y="229483"/>
                </a:lnTo>
                <a:lnTo>
                  <a:pt x="719918" y="222902"/>
                </a:lnTo>
                <a:cubicBezTo>
                  <a:pt x="730795" y="218491"/>
                  <a:pt x="740987" y="211875"/>
                  <a:pt x="749808" y="203053"/>
                </a:cubicBezTo>
                <a:lnTo>
                  <a:pt x="813701" y="139161"/>
                </a:lnTo>
                <a:lnTo>
                  <a:pt x="749809" y="75269"/>
                </a:lnTo>
                <a:cubicBezTo>
                  <a:pt x="740987" y="66447"/>
                  <a:pt x="730795" y="59831"/>
                  <a:pt x="719918" y="55419"/>
                </a:cubicBezTo>
                <a:lnTo>
                  <a:pt x="686103" y="48840"/>
                </a:lnTo>
                <a:lnTo>
                  <a:pt x="686103" y="48802"/>
                </a:lnTo>
                <a:close/>
                <a:moveTo>
                  <a:pt x="196803" y="0"/>
                </a:moveTo>
                <a:lnTo>
                  <a:pt x="397919" y="0"/>
                </a:lnTo>
                <a:lnTo>
                  <a:pt x="591859" y="0"/>
                </a:lnTo>
                <a:lnTo>
                  <a:pt x="690969" y="0"/>
                </a:lnTo>
                <a:lnTo>
                  <a:pt x="690969" y="57"/>
                </a:lnTo>
                <a:lnTo>
                  <a:pt x="743048" y="10191"/>
                </a:lnTo>
                <a:cubicBezTo>
                  <a:pt x="759800" y="16985"/>
                  <a:pt x="775497" y="27175"/>
                  <a:pt x="789084" y="40761"/>
                </a:cubicBezTo>
                <a:lnTo>
                  <a:pt x="887483" y="139161"/>
                </a:lnTo>
                <a:lnTo>
                  <a:pt x="789082" y="237562"/>
                </a:lnTo>
                <a:cubicBezTo>
                  <a:pt x="775496" y="251148"/>
                  <a:pt x="759799" y="261339"/>
                  <a:pt x="743048" y="268132"/>
                </a:cubicBezTo>
                <a:lnTo>
                  <a:pt x="690969" y="278267"/>
                </a:lnTo>
                <a:lnTo>
                  <a:pt x="690969" y="278320"/>
                </a:lnTo>
                <a:lnTo>
                  <a:pt x="690683" y="278321"/>
                </a:lnTo>
                <a:lnTo>
                  <a:pt x="690681" y="278321"/>
                </a:lnTo>
                <a:lnTo>
                  <a:pt x="690679" y="278321"/>
                </a:lnTo>
                <a:lnTo>
                  <a:pt x="591859" y="278321"/>
                </a:lnTo>
                <a:lnTo>
                  <a:pt x="397919" y="278321"/>
                </a:lnTo>
                <a:lnTo>
                  <a:pt x="196803" y="278320"/>
                </a:lnTo>
                <a:lnTo>
                  <a:pt x="196802" y="278320"/>
                </a:lnTo>
                <a:cubicBezTo>
                  <a:pt x="161187" y="278320"/>
                  <a:pt x="125573" y="264733"/>
                  <a:pt x="98400" y="237562"/>
                </a:cubicBezTo>
                <a:lnTo>
                  <a:pt x="0" y="139161"/>
                </a:lnTo>
                <a:lnTo>
                  <a:pt x="98401" y="40760"/>
                </a:lnTo>
                <a:cubicBezTo>
                  <a:pt x="125574" y="13587"/>
                  <a:pt x="161189" y="2"/>
                  <a:pt x="196802" y="2"/>
                </a:cubicBezTo>
                <a:lnTo>
                  <a:pt x="196803" y="2"/>
                </a:lnTo>
                <a:close/>
              </a:path>
            </a:pathLst>
          </a:custGeom>
          <a:solidFill>
            <a:srgbClr val="E1448B"/>
          </a:solidFill>
          <a:ln>
            <a:noFill/>
          </a:ln>
        </p:spPr>
        <p:style>
          <a:lnRef idx="2">
            <a:srgbClr val="FC4653">
              <a:shade val="50000"/>
            </a:srgbClr>
          </a:lnRef>
          <a:fillRef idx="1">
            <a:srgbClr val="FC4653"/>
          </a:fillRef>
          <a:effectRef idx="0">
            <a:srgbClr val="FC4653"/>
          </a:effectRef>
          <a:fontRef idx="minor">
            <a:srgbClr val="FFFFFF"/>
          </a:fontRef>
        </p:style>
        <p:txBody>
          <a:bodyPr wrap="square" rtlCol="0" anchor="ctr">
            <a:noAutofit/>
          </a:bodyPr>
          <a:lstStyle/>
          <a:p>
            <a:pPr algn="ctr"/>
            <a:endParaRPr lang="zh-CN" altLang="en-US"/>
          </a:p>
        </p:txBody>
      </p:sp>
      <p:sp>
        <p:nvSpPr>
          <p:cNvPr id="25" name="文本框 24"/>
          <p:cNvSpPr txBox="1"/>
          <p:nvPr>
            <p:custDataLst>
              <p:tags r:id="rId10"/>
            </p:custDataLst>
          </p:nvPr>
        </p:nvSpPr>
        <p:spPr>
          <a:xfrm>
            <a:off x="9076637" y="1530204"/>
            <a:ext cx="907892" cy="481691"/>
          </a:xfrm>
          <a:prstGeom prst="rect">
            <a:avLst/>
          </a:prstGeom>
          <a:noFill/>
        </p:spPr>
        <p:txBody>
          <a:bodyPr wrap="square" lIns="90000" tIns="46800" rIns="90000" bIns="46800" rtlCol="0"/>
          <a:lstStyle/>
          <a:p>
            <a:r>
              <a:rPr lang="zh-CN" altLang="en-US" sz="1800" b="1">
                <a:solidFill>
                  <a:srgbClr val="A84FAE"/>
                </a:solidFill>
                <a:latin typeface="Arial" panose="020B0604020202020204" pitchFamily="34" charset="0"/>
                <a:cs typeface="Arial" panose="020B0604020202020204" pitchFamily="34" charset="0"/>
              </a:rPr>
              <a:t>会话</a:t>
            </a:r>
          </a:p>
        </p:txBody>
      </p:sp>
      <p:sp>
        <p:nvSpPr>
          <p:cNvPr id="30" name="文本框 5"/>
          <p:cNvSpPr txBox="1"/>
          <p:nvPr>
            <p:custDataLst>
              <p:tags r:id="rId11"/>
            </p:custDataLst>
          </p:nvPr>
        </p:nvSpPr>
        <p:spPr>
          <a:xfrm>
            <a:off x="8094980" y="2383155"/>
            <a:ext cx="3823335" cy="3604895"/>
          </a:xfrm>
          <a:prstGeom prst="rect">
            <a:avLst/>
          </a:prstGeom>
          <a:noFill/>
          <a:ln>
            <a:solidFill>
              <a:srgbClr val="9025DB"/>
            </a:solidFill>
          </a:ln>
        </p:spPr>
        <p:txBody>
          <a:bodyPr wrap="square" lIns="90000" tIns="46800" rIns="90000" bIns="46800" rtlCol="0"/>
          <a:lstStyle>
            <a:defPPr>
              <a:defRPr lang="zh-CN"/>
            </a:defPPr>
            <a:lvl1pPr marL="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242424"/>
                </a:solidFill>
                <a:latin typeface="Arial" panose="020B0604020202020204" pitchFamily="34" charset="0"/>
                <a:ea typeface="微软雅黑" panose="020B0503020204020204" pitchFamily="34" charset="-122"/>
                <a:cs typeface="+mn-ea"/>
              </a:defRPr>
            </a:lvl9pPr>
          </a:lstStyle>
          <a:p>
            <a:pPr algn="l">
              <a:lnSpc>
                <a:spcPct val="150000"/>
              </a:lnSpc>
            </a:pPr>
            <a:r>
              <a:rPr lang="zh-CN" altLang="en-US" sz="1400">
                <a:solidFill>
                  <a:srgbClr val="FFFFFF">
                    <a:lumMod val="50000"/>
                  </a:srgb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当客户端从ZooKeeper服务得到一个句柄，ZooKeeper就创建了一个会话，以一个64位整数表示，并将其赋给这个客户。如果这个客户端连接一个不同的服务器，它会将这个会话id作为连接握手的一部分。作为一种安全策略，服务器可以为这个会话id创建一个密码，任何一台ZooKeeper服务器都可以验证。在建立会话时，这个密码随会话id发送给客户端，当这个客户端想与一台新服务器建立连接时，就会发送会话id及这个密码。 </a:t>
            </a:r>
          </a:p>
        </p:txBody>
      </p:sp>
      <p:cxnSp>
        <p:nvCxnSpPr>
          <p:cNvPr id="32" name="直接连接符 31"/>
          <p:cNvCxnSpPr/>
          <p:nvPr>
            <p:custDataLst>
              <p:tags r:id="rId12"/>
            </p:custDataLst>
          </p:nvPr>
        </p:nvCxnSpPr>
        <p:spPr>
          <a:xfrm>
            <a:off x="9832975" y="2072005"/>
            <a:ext cx="1917065" cy="635"/>
          </a:xfrm>
          <a:prstGeom prst="line">
            <a:avLst/>
          </a:prstGeom>
          <a:ln w="25400">
            <a:solidFill>
              <a:srgbClr val="A84FAE"/>
            </a:solidFill>
          </a:ln>
        </p:spPr>
        <p:style>
          <a:lnRef idx="1">
            <a:srgbClr val="FC4653"/>
          </a:lnRef>
          <a:fillRef idx="0">
            <a:srgbClr val="FC4653"/>
          </a:fillRef>
          <a:effectRef idx="0">
            <a:srgbClr val="FC4653"/>
          </a:effectRef>
          <a:fontRef idx="minor">
            <a:srgbClr val="242424"/>
          </a:fontRef>
        </p:style>
      </p:cxnSp>
      <p:sp>
        <p:nvSpPr>
          <p:cNvPr id="33" name="任意多边形: 形状 32"/>
          <p:cNvSpPr/>
          <p:nvPr>
            <p:custDataLst>
              <p:tags r:id="rId13"/>
            </p:custDataLst>
          </p:nvPr>
        </p:nvSpPr>
        <p:spPr>
          <a:xfrm>
            <a:off x="9030628" y="1944728"/>
            <a:ext cx="817041" cy="256230"/>
          </a:xfrm>
          <a:custGeom>
            <a:avLst/>
            <a:gdLst>
              <a:gd name="connsiteX0" fmla="*/ 201552 w 887483"/>
              <a:gd name="connsiteY0" fmla="*/ 48802 h 278321"/>
              <a:gd name="connsiteX1" fmla="*/ 201552 w 887483"/>
              <a:gd name="connsiteY1" fmla="*/ 48804 h 278321"/>
              <a:gd name="connsiteX2" fmla="*/ 201551 w 887483"/>
              <a:gd name="connsiteY2" fmla="*/ 48803 h 278321"/>
              <a:gd name="connsiteX3" fmla="*/ 137659 w 887483"/>
              <a:gd name="connsiteY3" fmla="*/ 75268 h 278321"/>
              <a:gd name="connsiteX4" fmla="*/ 73766 w 887483"/>
              <a:gd name="connsiteY4" fmla="*/ 139161 h 278321"/>
              <a:gd name="connsiteX5" fmla="*/ 137658 w 887483"/>
              <a:gd name="connsiteY5" fmla="*/ 203053 h 278321"/>
              <a:gd name="connsiteX6" fmla="*/ 201551 w 887483"/>
              <a:gd name="connsiteY6" fmla="*/ 229518 h 278321"/>
              <a:gd name="connsiteX7" fmla="*/ 201552 w 887483"/>
              <a:gd name="connsiteY7" fmla="*/ 229518 h 278321"/>
              <a:gd name="connsiteX8" fmla="*/ 685915 w 887483"/>
              <a:gd name="connsiteY8" fmla="*/ 229519 h 278321"/>
              <a:gd name="connsiteX9" fmla="*/ 685916 w 887483"/>
              <a:gd name="connsiteY9" fmla="*/ 229519 h 278321"/>
              <a:gd name="connsiteX10" fmla="*/ 685917 w 887483"/>
              <a:gd name="connsiteY10" fmla="*/ 229519 h 278321"/>
              <a:gd name="connsiteX11" fmla="*/ 686103 w 887483"/>
              <a:gd name="connsiteY11" fmla="*/ 229518 h 278321"/>
              <a:gd name="connsiteX12" fmla="*/ 686103 w 887483"/>
              <a:gd name="connsiteY12" fmla="*/ 229483 h 278321"/>
              <a:gd name="connsiteX13" fmla="*/ 719918 w 887483"/>
              <a:gd name="connsiteY13" fmla="*/ 222902 h 278321"/>
              <a:gd name="connsiteX14" fmla="*/ 749808 w 887483"/>
              <a:gd name="connsiteY14" fmla="*/ 203053 h 278321"/>
              <a:gd name="connsiteX15" fmla="*/ 813701 w 887483"/>
              <a:gd name="connsiteY15" fmla="*/ 139161 h 278321"/>
              <a:gd name="connsiteX16" fmla="*/ 749809 w 887483"/>
              <a:gd name="connsiteY16" fmla="*/ 75269 h 278321"/>
              <a:gd name="connsiteX17" fmla="*/ 719918 w 887483"/>
              <a:gd name="connsiteY17" fmla="*/ 55419 h 278321"/>
              <a:gd name="connsiteX18" fmla="*/ 686103 w 887483"/>
              <a:gd name="connsiteY18" fmla="*/ 48840 h 278321"/>
              <a:gd name="connsiteX19" fmla="*/ 686103 w 887483"/>
              <a:gd name="connsiteY19" fmla="*/ 48802 h 278321"/>
              <a:gd name="connsiteX20" fmla="*/ 196803 w 887483"/>
              <a:gd name="connsiteY20" fmla="*/ 0 h 278321"/>
              <a:gd name="connsiteX21" fmla="*/ 397919 w 887483"/>
              <a:gd name="connsiteY21" fmla="*/ 0 h 278321"/>
              <a:gd name="connsiteX22" fmla="*/ 591859 w 887483"/>
              <a:gd name="connsiteY22" fmla="*/ 0 h 278321"/>
              <a:gd name="connsiteX23" fmla="*/ 690969 w 887483"/>
              <a:gd name="connsiteY23" fmla="*/ 0 h 278321"/>
              <a:gd name="connsiteX24" fmla="*/ 690969 w 887483"/>
              <a:gd name="connsiteY24" fmla="*/ 57 h 278321"/>
              <a:gd name="connsiteX25" fmla="*/ 743048 w 887483"/>
              <a:gd name="connsiteY25" fmla="*/ 10191 h 278321"/>
              <a:gd name="connsiteX26" fmla="*/ 789084 w 887483"/>
              <a:gd name="connsiteY26" fmla="*/ 40761 h 278321"/>
              <a:gd name="connsiteX27" fmla="*/ 887483 w 887483"/>
              <a:gd name="connsiteY27" fmla="*/ 139161 h 278321"/>
              <a:gd name="connsiteX28" fmla="*/ 789082 w 887483"/>
              <a:gd name="connsiteY28" fmla="*/ 237562 h 278321"/>
              <a:gd name="connsiteX29" fmla="*/ 743048 w 887483"/>
              <a:gd name="connsiteY29" fmla="*/ 268132 h 278321"/>
              <a:gd name="connsiteX30" fmla="*/ 690969 w 887483"/>
              <a:gd name="connsiteY30" fmla="*/ 278267 h 278321"/>
              <a:gd name="connsiteX31" fmla="*/ 690969 w 887483"/>
              <a:gd name="connsiteY31" fmla="*/ 278320 h 278321"/>
              <a:gd name="connsiteX32" fmla="*/ 690683 w 887483"/>
              <a:gd name="connsiteY32" fmla="*/ 278321 h 278321"/>
              <a:gd name="connsiteX33" fmla="*/ 690681 w 887483"/>
              <a:gd name="connsiteY33" fmla="*/ 278321 h 278321"/>
              <a:gd name="connsiteX34" fmla="*/ 690679 w 887483"/>
              <a:gd name="connsiteY34" fmla="*/ 278321 h 278321"/>
              <a:gd name="connsiteX35" fmla="*/ 591859 w 887483"/>
              <a:gd name="connsiteY35" fmla="*/ 278321 h 278321"/>
              <a:gd name="connsiteX36" fmla="*/ 397919 w 887483"/>
              <a:gd name="connsiteY36" fmla="*/ 278321 h 278321"/>
              <a:gd name="connsiteX37" fmla="*/ 196803 w 887483"/>
              <a:gd name="connsiteY37" fmla="*/ 278320 h 278321"/>
              <a:gd name="connsiteX38" fmla="*/ 196802 w 887483"/>
              <a:gd name="connsiteY38" fmla="*/ 278320 h 278321"/>
              <a:gd name="connsiteX39" fmla="*/ 98400 w 887483"/>
              <a:gd name="connsiteY39" fmla="*/ 237562 h 278321"/>
              <a:gd name="connsiteX40" fmla="*/ 0 w 887483"/>
              <a:gd name="connsiteY40" fmla="*/ 139161 h 278321"/>
              <a:gd name="connsiteX41" fmla="*/ 98401 w 887483"/>
              <a:gd name="connsiteY41" fmla="*/ 40760 h 278321"/>
              <a:gd name="connsiteX42" fmla="*/ 196802 w 887483"/>
              <a:gd name="connsiteY42" fmla="*/ 2 h 278321"/>
              <a:gd name="connsiteX43" fmla="*/ 196803 w 887483"/>
              <a:gd name="connsiteY43" fmla="*/ 2 h 27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87483" h="278321">
                <a:moveTo>
                  <a:pt x="201552" y="48802"/>
                </a:moveTo>
                <a:lnTo>
                  <a:pt x="201552" y="48804"/>
                </a:lnTo>
                <a:lnTo>
                  <a:pt x="201551" y="48803"/>
                </a:lnTo>
                <a:cubicBezTo>
                  <a:pt x="178427" y="48803"/>
                  <a:pt x="155302" y="57625"/>
                  <a:pt x="137659" y="75268"/>
                </a:cubicBezTo>
                <a:lnTo>
                  <a:pt x="73766" y="139161"/>
                </a:lnTo>
                <a:lnTo>
                  <a:pt x="137658" y="203053"/>
                </a:lnTo>
                <a:cubicBezTo>
                  <a:pt x="155302" y="220696"/>
                  <a:pt x="178426" y="229518"/>
                  <a:pt x="201551" y="229518"/>
                </a:cubicBezTo>
                <a:lnTo>
                  <a:pt x="201552" y="229518"/>
                </a:lnTo>
                <a:lnTo>
                  <a:pt x="685915" y="229519"/>
                </a:lnTo>
                <a:lnTo>
                  <a:pt x="685916" y="229519"/>
                </a:lnTo>
                <a:lnTo>
                  <a:pt x="685917" y="229519"/>
                </a:lnTo>
                <a:lnTo>
                  <a:pt x="686103" y="229518"/>
                </a:lnTo>
                <a:lnTo>
                  <a:pt x="686103" y="229483"/>
                </a:lnTo>
                <a:lnTo>
                  <a:pt x="719918" y="222902"/>
                </a:lnTo>
                <a:cubicBezTo>
                  <a:pt x="730795" y="218491"/>
                  <a:pt x="740987" y="211875"/>
                  <a:pt x="749808" y="203053"/>
                </a:cubicBezTo>
                <a:lnTo>
                  <a:pt x="813701" y="139161"/>
                </a:lnTo>
                <a:lnTo>
                  <a:pt x="749809" y="75269"/>
                </a:lnTo>
                <a:cubicBezTo>
                  <a:pt x="740987" y="66447"/>
                  <a:pt x="730795" y="59831"/>
                  <a:pt x="719918" y="55419"/>
                </a:cubicBezTo>
                <a:lnTo>
                  <a:pt x="686103" y="48840"/>
                </a:lnTo>
                <a:lnTo>
                  <a:pt x="686103" y="48802"/>
                </a:lnTo>
                <a:close/>
                <a:moveTo>
                  <a:pt x="196803" y="0"/>
                </a:moveTo>
                <a:lnTo>
                  <a:pt x="397919" y="0"/>
                </a:lnTo>
                <a:lnTo>
                  <a:pt x="591859" y="0"/>
                </a:lnTo>
                <a:lnTo>
                  <a:pt x="690969" y="0"/>
                </a:lnTo>
                <a:lnTo>
                  <a:pt x="690969" y="57"/>
                </a:lnTo>
                <a:lnTo>
                  <a:pt x="743048" y="10191"/>
                </a:lnTo>
                <a:cubicBezTo>
                  <a:pt x="759800" y="16985"/>
                  <a:pt x="775497" y="27175"/>
                  <a:pt x="789084" y="40761"/>
                </a:cubicBezTo>
                <a:lnTo>
                  <a:pt x="887483" y="139161"/>
                </a:lnTo>
                <a:lnTo>
                  <a:pt x="789082" y="237562"/>
                </a:lnTo>
                <a:cubicBezTo>
                  <a:pt x="775496" y="251148"/>
                  <a:pt x="759799" y="261339"/>
                  <a:pt x="743048" y="268132"/>
                </a:cubicBezTo>
                <a:lnTo>
                  <a:pt x="690969" y="278267"/>
                </a:lnTo>
                <a:lnTo>
                  <a:pt x="690969" y="278320"/>
                </a:lnTo>
                <a:lnTo>
                  <a:pt x="690683" y="278321"/>
                </a:lnTo>
                <a:lnTo>
                  <a:pt x="690681" y="278321"/>
                </a:lnTo>
                <a:lnTo>
                  <a:pt x="690679" y="278321"/>
                </a:lnTo>
                <a:lnTo>
                  <a:pt x="591859" y="278321"/>
                </a:lnTo>
                <a:lnTo>
                  <a:pt x="397919" y="278321"/>
                </a:lnTo>
                <a:lnTo>
                  <a:pt x="196803" y="278320"/>
                </a:lnTo>
                <a:lnTo>
                  <a:pt x="196802" y="278320"/>
                </a:lnTo>
                <a:cubicBezTo>
                  <a:pt x="161187" y="278320"/>
                  <a:pt x="125573" y="264733"/>
                  <a:pt x="98400" y="237562"/>
                </a:cubicBezTo>
                <a:lnTo>
                  <a:pt x="0" y="139161"/>
                </a:lnTo>
                <a:lnTo>
                  <a:pt x="98401" y="40760"/>
                </a:lnTo>
                <a:cubicBezTo>
                  <a:pt x="125574" y="13587"/>
                  <a:pt x="161189" y="2"/>
                  <a:pt x="196802" y="2"/>
                </a:cubicBezTo>
                <a:lnTo>
                  <a:pt x="196803" y="2"/>
                </a:lnTo>
                <a:close/>
              </a:path>
            </a:pathLst>
          </a:custGeom>
          <a:solidFill>
            <a:srgbClr val="A84FAE"/>
          </a:solidFill>
          <a:ln>
            <a:noFill/>
          </a:ln>
        </p:spPr>
        <p:style>
          <a:lnRef idx="2">
            <a:srgbClr val="FC4653">
              <a:shade val="50000"/>
            </a:srgbClr>
          </a:lnRef>
          <a:fillRef idx="1">
            <a:srgbClr val="FC4653"/>
          </a:fillRef>
          <a:effectRef idx="0">
            <a:srgbClr val="FC4653"/>
          </a:effectRef>
          <a:fontRef idx="minor">
            <a:srgbClr val="FFFFFF"/>
          </a:fontRef>
        </p:style>
        <p:txBody>
          <a:bodyPr wrap="square" rtlCol="0" anchor="ctr">
            <a:noAutofit/>
          </a:bodyP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zh-CN" altLang="zh-CN" dirty="0">
              <a:latin typeface="Arial" panose="020B0604020202020204" pitchFamily="34" charset="0"/>
              <a:ea typeface="宋体" panose="02010600030101010101" pitchFamily="2" charset="-122"/>
            </a:endParaRPr>
          </a:p>
        </p:txBody>
      </p:sp>
      <p:sp>
        <p:nvSpPr>
          <p:cNvPr id="25603" name="矩形 17"/>
          <p:cNvSpPr/>
          <p:nvPr/>
        </p:nvSpPr>
        <p:spPr>
          <a:xfrm>
            <a:off x="1207135" y="1215390"/>
            <a:ext cx="2089785" cy="471805"/>
          </a:xfrm>
          <a:prstGeom prst="rect">
            <a:avLst/>
          </a:prstGeom>
          <a:solidFill>
            <a:srgbClr val="2EA5DF"/>
          </a:solidFill>
          <a:ln w="12700">
            <a:noFill/>
          </a:ln>
        </p:spPr>
        <p:txBody>
          <a:bodyPr anchor="ctr"/>
          <a:lstStyle/>
          <a:p>
            <a:pPr algn="ctr">
              <a:buFont typeface="Arial" panose="020B0604020202020204" pitchFamily="34" charset="0"/>
              <a:buNone/>
            </a:pPr>
            <a:r>
              <a:rPr lang="zh-CN" altLang="en-US" sz="1800" b="1" dirty="0">
                <a:solidFill>
                  <a:srgbClr val="FFFFFF"/>
                </a:solidFill>
                <a:latin typeface="+mn-ea"/>
                <a:ea typeface="+mn-ea"/>
                <a:sym typeface="Arial" panose="020B0604020202020204" pitchFamily="34" charset="0"/>
              </a:rPr>
              <a:t>会话超时</a:t>
            </a:r>
          </a:p>
        </p:txBody>
      </p:sp>
      <p:sp>
        <p:nvSpPr>
          <p:cNvPr id="100" name="文本框 99"/>
          <p:cNvSpPr txBox="1"/>
          <p:nvPr/>
        </p:nvSpPr>
        <p:spPr>
          <a:xfrm>
            <a:off x="2357120" y="2938780"/>
            <a:ext cx="5429885" cy="2584450"/>
          </a:xfrm>
          <a:prstGeom prst="rect">
            <a:avLst/>
          </a:prstGeom>
          <a:noFill/>
          <a:ln w="38100">
            <a:solidFill>
              <a:srgbClr val="00B0F0"/>
            </a:solidFill>
          </a:ln>
        </p:spPr>
        <p:txBody>
          <a:bodyPr wrap="square">
            <a:spAutoFit/>
          </a:bodyPr>
          <a:lstStyle/>
          <a:p>
            <a:pPr>
              <a:lnSpc>
                <a:spcPct val="150000"/>
              </a:lnSpc>
            </a:pPr>
            <a:r>
              <a:rPr lang="en-US" altLang="zh-CN" sz="1600">
                <a:ea typeface="微软雅黑" panose="020B0503020204020204" pitchFamily="34" charset="-122"/>
                <a:cs typeface="Times New Roman" panose="02020603050405020304" charset="0"/>
              </a:rPr>
              <a:t>   </a:t>
            </a:r>
            <a:r>
              <a:rPr lang="en-US" altLang="zh-CN" sz="1800">
                <a:latin typeface="+mn-ea"/>
                <a:ea typeface="+mn-ea"/>
                <a:cs typeface="+mn-ea"/>
              </a:rPr>
              <a:t>   </a:t>
            </a:r>
            <a:r>
              <a:rPr lang="zh-CN" sz="1800">
                <a:latin typeface="+mn-ea"/>
                <a:ea typeface="+mn-ea"/>
                <a:cs typeface="+mn-ea"/>
              </a:rPr>
              <a:t>ZooKeeper客户端库用来创建会话的一个参数是会话超时时间（毫秒）。客户端发送一个要求的超时时间，服务器响应这个时间并发送给客户端。目前的实现是这个超时时间最小为2倍的tickTime(在服务器配置中)，最大为20倍tickTime。ZooKeeper客户端API允许协商这个超时时间。</a:t>
            </a:r>
            <a:endParaRPr lang="zh-CN" altLang="en-US" sz="1800">
              <a:latin typeface="+mn-ea"/>
              <a:ea typeface="+mn-ea"/>
              <a:cs typeface="+mn-ea"/>
            </a:endParaRPr>
          </a:p>
        </p:txBody>
      </p:sp>
      <p:pic>
        <p:nvPicPr>
          <p:cNvPr id="3" name="图片 2"/>
          <p:cNvPicPr>
            <a:picLocks noChangeAspect="1"/>
          </p:cNvPicPr>
          <p:nvPr/>
        </p:nvPicPr>
        <p:blipFill>
          <a:blip r:embed="rId3"/>
          <a:stretch>
            <a:fillRect/>
          </a:stretch>
        </p:blipFill>
        <p:spPr>
          <a:xfrm>
            <a:off x="7900035" y="2938780"/>
            <a:ext cx="1869440" cy="2584450"/>
          </a:xfrm>
          <a:prstGeom prst="rect">
            <a:avLst/>
          </a:prstGeom>
          <a:ln w="38100">
            <a:solidFill>
              <a:srgbClr val="FFC000"/>
            </a:solidFill>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zh-CN" altLang="zh-CN" dirty="0">
              <a:latin typeface="Arial" panose="020B0604020202020204" pitchFamily="34" charset="0"/>
              <a:ea typeface="宋体" panose="02010600030101010101" pitchFamily="2" charset="-122"/>
            </a:endParaRPr>
          </a:p>
        </p:txBody>
      </p:sp>
      <p:sp>
        <p:nvSpPr>
          <p:cNvPr id="25603" name="矩形 17"/>
          <p:cNvSpPr/>
          <p:nvPr/>
        </p:nvSpPr>
        <p:spPr>
          <a:xfrm>
            <a:off x="1207135" y="1215390"/>
            <a:ext cx="2089785" cy="471805"/>
          </a:xfrm>
          <a:prstGeom prst="rect">
            <a:avLst/>
          </a:prstGeom>
          <a:solidFill>
            <a:srgbClr val="2EA5DF"/>
          </a:solidFill>
          <a:ln w="12700">
            <a:noFill/>
          </a:ln>
        </p:spPr>
        <p:txBody>
          <a:bodyPr anchor="ctr"/>
          <a:lstStyle/>
          <a:p>
            <a:pPr algn="ctr">
              <a:buFont typeface="Arial" panose="020B0604020202020204" pitchFamily="34" charset="0"/>
              <a:buNone/>
            </a:pPr>
            <a:r>
              <a:rPr lang="zh-CN" altLang="en-US" sz="1800" b="1" dirty="0">
                <a:solidFill>
                  <a:srgbClr val="FFFFFF"/>
                </a:solidFill>
                <a:latin typeface="+mn-ea"/>
                <a:ea typeface="+mn-ea"/>
                <a:sym typeface="Arial" panose="020B0604020202020204" pitchFamily="34" charset="0"/>
              </a:rPr>
              <a:t>会话超时</a:t>
            </a:r>
          </a:p>
        </p:txBody>
      </p:sp>
      <p:sp>
        <p:nvSpPr>
          <p:cNvPr id="100" name="文本框 99"/>
          <p:cNvSpPr txBox="1"/>
          <p:nvPr/>
        </p:nvSpPr>
        <p:spPr>
          <a:xfrm>
            <a:off x="810895" y="2315210"/>
            <a:ext cx="5826760" cy="3415030"/>
          </a:xfrm>
          <a:prstGeom prst="rect">
            <a:avLst/>
          </a:prstGeom>
          <a:noFill/>
          <a:ln w="38100">
            <a:solidFill>
              <a:srgbClr val="00B0F0"/>
            </a:solidFill>
          </a:ln>
        </p:spPr>
        <p:txBody>
          <a:bodyPr wrap="square">
            <a:spAutoFit/>
          </a:bodyPr>
          <a:lstStyle/>
          <a:p>
            <a:pPr>
              <a:lnSpc>
                <a:spcPct val="150000"/>
              </a:lnSpc>
            </a:pPr>
            <a:r>
              <a:rPr lang="en-US" altLang="zh-CN" sz="1600">
                <a:latin typeface="+mn-ea"/>
                <a:ea typeface="+mn-ea"/>
                <a:cs typeface="+mn-ea"/>
              </a:rPr>
              <a:t>        </a:t>
            </a:r>
            <a:r>
              <a:rPr lang="zh-CN" sz="1600">
                <a:latin typeface="+mn-ea"/>
                <a:ea typeface="+mn-ea"/>
                <a:cs typeface="+mn-ea"/>
              </a:rPr>
              <a:t>当一个客户（会话）从ZooKeeper集群断开时，它将开始搜索指定的服务器列表，最终，当客户端与至少某台服务器再次建立连接后，这个会话将变成“连接“状态（如果再连接的时间小于超时时间）或者变成”过期“状态（再连接时间在超时以后）。断开之后不建议再创建一个新会话对象（即一个新的ZooKeeper.class或在C语言绑定时的handle），ZooKeeper客户端库会为你处理再连接。特别的，我们在客户端库中有探索式尝试等处理这类事情。仅在你被通知会话过期时才创建新会话对象（强制性的）。</a:t>
            </a:r>
            <a:endParaRPr lang="zh-CN" altLang="en-US" sz="1600">
              <a:latin typeface="+mn-ea"/>
              <a:ea typeface="+mn-ea"/>
              <a:cs typeface="+mn-ea"/>
            </a:endParaRPr>
          </a:p>
        </p:txBody>
      </p:sp>
      <p:sp>
        <p:nvSpPr>
          <p:cNvPr id="2" name="文本框 1"/>
          <p:cNvSpPr txBox="1"/>
          <p:nvPr/>
        </p:nvSpPr>
        <p:spPr>
          <a:xfrm>
            <a:off x="6759575" y="2315210"/>
            <a:ext cx="5196840" cy="4154170"/>
          </a:xfrm>
          <a:prstGeom prst="rect">
            <a:avLst/>
          </a:prstGeom>
          <a:noFill/>
          <a:ln w="38100">
            <a:solidFill>
              <a:srgbClr val="FFC000"/>
            </a:solidFill>
          </a:ln>
        </p:spPr>
        <p:txBody>
          <a:bodyPr wrap="square" rtlCol="0">
            <a:spAutoFit/>
          </a:bodyPr>
          <a:lstStyle/>
          <a:p>
            <a:pPr>
              <a:lnSpc>
                <a:spcPct val="150000"/>
              </a:lnSpc>
            </a:pPr>
            <a:r>
              <a:rPr lang="en-US" altLang="zh-CN" sz="1600">
                <a:latin typeface="+mn-ea"/>
                <a:ea typeface="+mn-ea"/>
                <a:cs typeface="+mn-ea"/>
              </a:rPr>
              <a:t>     </a:t>
            </a:r>
            <a:r>
              <a:rPr lang="zh-CN" altLang="en-US" sz="1600">
                <a:latin typeface="+mn-ea"/>
                <a:ea typeface="+mn-ea"/>
                <a:cs typeface="+mn-ea"/>
              </a:rPr>
              <a:t>会话过期由ZooKeeper集群自己管理，而不是客户端。当一个客户端与集群连接时，如上面表述的，它会提供一个“超时“值。这个值被集群用来判断客户端会话是否超时。超时发生在集群在超时时间内没有收到来自客户端的消息（例如，心跳）。发生超时时，集群删除这个会话所拥有的临时节点，并立即通知有关连接的客户端（那些对这些节点添加了watch的客户）。这时，如果过期的会话仍没有连接到集群，它不会被通知到已过期，直到它再次连接，才通知它会话过期了。客户端保持断开状态，直到与集群的TCP连接再次建立，这时，过期的会话的watch将接收到”会话过期“的通知。</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422400" y="2644775"/>
            <a:ext cx="5745480" cy="3415030"/>
          </a:xfrm>
          <a:prstGeom prst="rect">
            <a:avLst/>
          </a:prstGeom>
          <a:noFill/>
        </p:spPr>
        <p:txBody>
          <a:bodyPr wrap="square" rtlCol="0">
            <a:spAutoFit/>
          </a:bodyPr>
          <a:lstStyle/>
          <a:p>
            <a:pPr>
              <a:lnSpc>
                <a:spcPct val="150000"/>
              </a:lnSpc>
            </a:pPr>
            <a:r>
              <a:rPr lang="zh-CN" altLang="en-US">
                <a:latin typeface="+mn-ea"/>
                <a:ea typeface="+mn-ea"/>
                <a:cs typeface="+mn-ea"/>
              </a:rPr>
              <a:t>1.'connected' : 会话建立，客户端可以与集群通讯 (客户端/服务器通讯正常)。</a:t>
            </a:r>
          </a:p>
          <a:p>
            <a:pPr>
              <a:lnSpc>
                <a:spcPct val="150000"/>
              </a:lnSpc>
            </a:pPr>
            <a:r>
              <a:rPr lang="zh-CN" altLang="en-US">
                <a:latin typeface="+mn-ea"/>
                <a:ea typeface="+mn-ea"/>
                <a:cs typeface="+mn-ea"/>
              </a:rPr>
              <a:t>2. 客户端与集群断开。</a:t>
            </a:r>
          </a:p>
          <a:p>
            <a:pPr>
              <a:lnSpc>
                <a:spcPct val="150000"/>
              </a:lnSpc>
            </a:pPr>
            <a:r>
              <a:rPr lang="zh-CN" altLang="en-US">
                <a:latin typeface="+mn-ea"/>
                <a:ea typeface="+mn-ea"/>
                <a:cs typeface="+mn-ea"/>
              </a:rPr>
              <a:t>3.'disconnected' : 客户端已经与集群失去连接。</a:t>
            </a:r>
          </a:p>
          <a:p>
            <a:pPr>
              <a:lnSpc>
                <a:spcPct val="150000"/>
              </a:lnSpc>
            </a:pPr>
            <a:r>
              <a:rPr lang="zh-CN" altLang="en-US">
                <a:latin typeface="+mn-ea"/>
                <a:ea typeface="+mn-ea"/>
                <a:cs typeface="+mn-ea"/>
              </a:rPr>
              <a:t>4. 一段时间，已超过timeout时间，集群将会话过期，客户端不会知道，应为它已与集群断开。</a:t>
            </a:r>
          </a:p>
          <a:p>
            <a:pPr>
              <a:lnSpc>
                <a:spcPct val="150000"/>
              </a:lnSpc>
            </a:pPr>
            <a:r>
              <a:rPr lang="zh-CN" altLang="en-US">
                <a:latin typeface="+mn-ea"/>
                <a:ea typeface="+mn-ea"/>
                <a:cs typeface="+mn-ea"/>
              </a:rPr>
              <a:t>5.又一段时间，客户端在网络层与集群再次连接。</a:t>
            </a:r>
          </a:p>
          <a:p>
            <a:pPr>
              <a:lnSpc>
                <a:spcPct val="150000"/>
              </a:lnSpc>
            </a:pPr>
            <a:r>
              <a:rPr lang="zh-CN" altLang="en-US">
                <a:latin typeface="+mn-ea"/>
                <a:ea typeface="+mn-ea"/>
                <a:cs typeface="+mn-ea"/>
              </a:rPr>
              <a:t>6.'expired' : 最终客户端连接上集群，它被通知已过期。</a:t>
            </a:r>
          </a:p>
        </p:txBody>
      </p:sp>
      <p:sp>
        <p:nvSpPr>
          <p:cNvPr id="100" name="文本框 99"/>
          <p:cNvSpPr txBox="1"/>
          <p:nvPr/>
        </p:nvSpPr>
        <p:spPr>
          <a:xfrm>
            <a:off x="1437640" y="2129155"/>
            <a:ext cx="5872480" cy="368300"/>
          </a:xfrm>
          <a:prstGeom prst="rect">
            <a:avLst/>
          </a:prstGeom>
          <a:noFill/>
          <a:ln w="9525">
            <a:noFill/>
          </a:ln>
        </p:spPr>
        <p:txBody>
          <a:bodyPr wrap="square">
            <a:spAutoFit/>
          </a:bodyPr>
          <a:lstStyle/>
          <a:p>
            <a:r>
              <a:rPr lang="zh-CN" sz="1800" b="1">
                <a:solidFill>
                  <a:srgbClr val="00B0F0"/>
                </a:solidFill>
                <a:ea typeface="微软雅黑" panose="020B0503020204020204" pitchFamily="34" charset="-122"/>
              </a:rPr>
              <a:t>通过会话的</a:t>
            </a:r>
            <a:r>
              <a:rPr lang="zh-CN" sz="1800" b="1">
                <a:solidFill>
                  <a:srgbClr val="00B0F0"/>
                </a:solidFill>
                <a:ea typeface="微软雅黑" panose="020B0503020204020204" pitchFamily="34" charset="-122"/>
                <a:cs typeface="宋体" panose="02010600030101010101" pitchFamily="2" charset="-122"/>
              </a:rPr>
              <a:t>watch来看过期会话的状态变化，例子如下： </a:t>
            </a:r>
            <a:endParaRPr lang="zh-CN" altLang="en-US" sz="1800" b="1">
              <a:solidFill>
                <a:srgbClr val="00B0F0"/>
              </a:solidFill>
              <a:ea typeface="微软雅黑" panose="020B0503020204020204" pitchFamily="34" charset="-122"/>
              <a:cs typeface="宋体" panose="02010600030101010101" pitchFamily="2" charset="-122"/>
            </a:endParaRPr>
          </a:p>
        </p:txBody>
      </p:sp>
      <p:sp>
        <p:nvSpPr>
          <p:cNvPr id="25603" name="矩形 17"/>
          <p:cNvSpPr/>
          <p:nvPr/>
        </p:nvSpPr>
        <p:spPr>
          <a:xfrm>
            <a:off x="1207135" y="1215390"/>
            <a:ext cx="2089785" cy="471805"/>
          </a:xfrm>
          <a:prstGeom prst="rect">
            <a:avLst/>
          </a:prstGeom>
          <a:solidFill>
            <a:srgbClr val="2EA5DF"/>
          </a:solidFill>
          <a:ln w="12700">
            <a:noFill/>
          </a:ln>
        </p:spPr>
        <p:txBody>
          <a:bodyPr anchor="ctr"/>
          <a:lstStyle/>
          <a:p>
            <a:pPr algn="ctr">
              <a:buFont typeface="Arial" panose="020B0604020202020204" pitchFamily="34" charset="0"/>
              <a:buNone/>
            </a:pPr>
            <a:r>
              <a:rPr lang="zh-CN" altLang="en-US" sz="1800" b="1" dirty="0">
                <a:solidFill>
                  <a:srgbClr val="FFFFFF"/>
                </a:solidFill>
                <a:latin typeface="+mn-ea"/>
                <a:ea typeface="+mn-ea"/>
                <a:sym typeface="Arial" panose="020B0604020202020204" pitchFamily="34" charset="0"/>
              </a:rPr>
              <a:t>会话超时</a:t>
            </a:r>
          </a:p>
        </p:txBody>
      </p:sp>
      <p:pic>
        <p:nvPicPr>
          <p:cNvPr id="3" name="图片 2"/>
          <p:cNvPicPr>
            <a:picLocks noChangeAspect="1"/>
          </p:cNvPicPr>
          <p:nvPr/>
        </p:nvPicPr>
        <p:blipFill>
          <a:blip r:embed="rId3"/>
          <a:stretch>
            <a:fillRect/>
          </a:stretch>
        </p:blipFill>
        <p:spPr>
          <a:xfrm>
            <a:off x="7976870" y="2794000"/>
            <a:ext cx="3262630" cy="3115945"/>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矩形 162"/>
          <p:cNvSpPr/>
          <p:nvPr/>
        </p:nvSpPr>
        <p:spPr>
          <a:xfrm>
            <a:off x="0"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5122"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5123" name="文本框 13"/>
          <p:cNvSpPr/>
          <p:nvPr/>
        </p:nvSpPr>
        <p:spPr>
          <a:xfrm>
            <a:off x="5246688" y="3768725"/>
            <a:ext cx="1655762" cy="457200"/>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第一章</a:t>
            </a:r>
            <a:endParaRPr lang="zh-CN" altLang="zh-CN" sz="2400" b="1" dirty="0">
              <a:solidFill>
                <a:schemeClr val="bg1"/>
              </a:solidFill>
              <a:latin typeface="方正兰亭粗黑_GBK" charset="-122"/>
              <a:ea typeface="微软雅黑" panose="020B0503020204020204" pitchFamily="34" charset="-122"/>
            </a:endParaRPr>
          </a:p>
        </p:txBody>
      </p:sp>
      <p:sp>
        <p:nvSpPr>
          <p:cNvPr id="5124" name="文本框 23"/>
          <p:cNvSpPr/>
          <p:nvPr/>
        </p:nvSpPr>
        <p:spPr>
          <a:xfrm>
            <a:off x="4838700" y="5318125"/>
            <a:ext cx="2913380" cy="1124585"/>
          </a:xfrm>
          <a:prstGeom prst="rect">
            <a:avLst/>
          </a:prstGeom>
          <a:noFill/>
          <a:ln w="9525">
            <a:noFill/>
          </a:ln>
        </p:spPr>
        <p:txBody>
          <a:bodyPr wrap="none" anchor="t">
            <a:spAutoFit/>
          </a:bodyPr>
          <a:lstStyle/>
          <a:p>
            <a:pPr algn="l">
              <a:lnSpc>
                <a:spcPct val="120000"/>
              </a:lnSpc>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buFont typeface="Arial" panose="020B0604020202020204" pitchFamily="34" charset="0"/>
              <a:buNone/>
            </a:pPr>
            <a:endParaRPr lang="zh-CN"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25" name="组合 28"/>
          <p:cNvGrpSpPr/>
          <p:nvPr/>
        </p:nvGrpSpPr>
        <p:grpSpPr>
          <a:xfrm>
            <a:off x="3451225" y="5341938"/>
            <a:ext cx="663575" cy="642937"/>
            <a:chOff x="0" y="0"/>
            <a:chExt cx="1435101" cy="1389063"/>
          </a:xfrm>
        </p:grpSpPr>
        <p:sp>
          <p:nvSpPr>
            <p:cNvPr id="5126" name="Freeform 11"/>
            <p:cNvSpPr>
              <a:spLocks noEditPoints="1"/>
            </p:cNvSpPr>
            <p:nvPr/>
          </p:nvSpPr>
          <p:spPr>
            <a:xfrm>
              <a:off x="0" y="7938"/>
              <a:ext cx="1098550" cy="1103313"/>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chemeClr val="bg1"/>
            </a:solidFill>
            <a:ln w="9525">
              <a:noFill/>
            </a:ln>
          </p:spPr>
          <p:txBody>
            <a:bodyPr/>
            <a:lstStyle/>
            <a:p>
              <a:endParaRPr lang="zh-CN" altLang="en-US"/>
            </a:p>
          </p:txBody>
        </p:sp>
        <p:sp>
          <p:nvSpPr>
            <p:cNvPr id="5127" name="Freeform 12"/>
            <p:cNvSpPr/>
            <p:nvPr/>
          </p:nvSpPr>
          <p:spPr>
            <a:xfrm>
              <a:off x="903288" y="874713"/>
              <a:ext cx="111125" cy="1158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chemeClr val="bg1"/>
            </a:solidFill>
            <a:ln w="9525">
              <a:noFill/>
            </a:ln>
          </p:spPr>
          <p:txBody>
            <a:bodyPr/>
            <a:lstStyle/>
            <a:p>
              <a:endParaRPr lang="zh-CN" altLang="en-US"/>
            </a:p>
          </p:txBody>
        </p:sp>
        <p:sp>
          <p:nvSpPr>
            <p:cNvPr id="5128" name="Freeform 13"/>
            <p:cNvSpPr/>
            <p:nvPr/>
          </p:nvSpPr>
          <p:spPr>
            <a:xfrm>
              <a:off x="941388" y="909638"/>
              <a:ext cx="493713" cy="4794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chemeClr val="bg1"/>
            </a:solidFill>
            <a:ln w="9525">
              <a:noFill/>
            </a:ln>
          </p:spPr>
          <p:txBody>
            <a:bodyPr/>
            <a:lstStyle/>
            <a:p>
              <a:endParaRPr lang="zh-CN" altLang="en-US"/>
            </a:p>
          </p:txBody>
        </p:sp>
        <p:sp>
          <p:nvSpPr>
            <p:cNvPr id="5129" name="Freeform 14"/>
            <p:cNvSpPr/>
            <p:nvPr/>
          </p:nvSpPr>
          <p:spPr>
            <a:xfrm>
              <a:off x="969963" y="107950"/>
              <a:ext cx="271463" cy="58738"/>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0" t="0" r="0" b="0"/>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chemeClr val="bg1"/>
            </a:solidFill>
            <a:ln w="9525">
              <a:noFill/>
            </a:ln>
          </p:spPr>
          <p:txBody>
            <a:bodyPr/>
            <a:lstStyle/>
            <a:p>
              <a:endParaRPr lang="zh-CN" altLang="en-US"/>
            </a:p>
          </p:txBody>
        </p:sp>
        <p:sp>
          <p:nvSpPr>
            <p:cNvPr id="5130" name="Freeform 15"/>
            <p:cNvSpPr/>
            <p:nvPr/>
          </p:nvSpPr>
          <p:spPr>
            <a:xfrm>
              <a:off x="1077913" y="0"/>
              <a:ext cx="55563" cy="271463"/>
            </a:xfrm>
            <a:custGeom>
              <a:avLst/>
              <a:gdLst/>
              <a:ahLst/>
              <a:cxnLst>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0" t="0" r="0" b="0"/>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chemeClr val="bg1"/>
            </a:solidFill>
            <a:ln w="9525">
              <a:noFill/>
            </a:ln>
          </p:spPr>
          <p:txBody>
            <a:bodyPr/>
            <a:lstStyle/>
            <a:p>
              <a:endParaRPr lang="zh-CN" altLang="en-US"/>
            </a:p>
          </p:txBody>
        </p:sp>
        <p:sp>
          <p:nvSpPr>
            <p:cNvPr id="5131" name="Freeform 16"/>
            <p:cNvSpPr/>
            <p:nvPr/>
          </p:nvSpPr>
          <p:spPr>
            <a:xfrm>
              <a:off x="560388" y="180975"/>
              <a:ext cx="354013" cy="2873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chemeClr val="bg1"/>
            </a:solidFill>
            <a:ln w="9525">
              <a:noFill/>
            </a:ln>
          </p:spPr>
          <p:txBody>
            <a:bodyPr/>
            <a:lstStyle/>
            <a:p>
              <a:endParaRPr lang="zh-CN" altLang="en-US"/>
            </a:p>
          </p:txBody>
        </p:sp>
        <p:sp>
          <p:nvSpPr>
            <p:cNvPr id="5132" name="Oval 17"/>
            <p:cNvSpPr/>
            <p:nvPr/>
          </p:nvSpPr>
          <p:spPr>
            <a:xfrm>
              <a:off x="876300" y="485775"/>
              <a:ext cx="52388" cy="52388"/>
            </a:xfrm>
            <a:prstGeom prst="ellipse">
              <a:avLst/>
            </a:prstGeom>
            <a:solidFill>
              <a:schemeClr val="bg1"/>
            </a:solidFill>
            <a:ln w="9525">
              <a:noFill/>
            </a:ln>
          </p:spPr>
          <p:txBody>
            <a:bodyPr anchor="t"/>
            <a:lstStyle/>
            <a:p>
              <a:pPr>
                <a:buFont typeface="Arial" panose="020B0604020202020204" pitchFamily="34" charset="0"/>
                <a:buNone/>
              </a:pPr>
              <a:endParaRPr lang="zh-CN"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133" name="Freeform 5"/>
          <p:cNvSpPr/>
          <p:nvPr/>
        </p:nvSpPr>
        <p:spPr>
          <a:xfrm>
            <a:off x="6096000" y="170497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5134"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5135"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5136"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5137"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5138"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5139"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2EA7E0"/>
          </a:solidFill>
          <a:ln w="0">
            <a:noFill/>
          </a:ln>
        </p:spPr>
        <p:txBody>
          <a:bodyPr/>
          <a:lstStyle/>
          <a:p>
            <a:endParaRPr lang="zh-CN" altLang="en-US"/>
          </a:p>
        </p:txBody>
      </p:sp>
      <p:sp>
        <p:nvSpPr>
          <p:cNvPr id="5140"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5141"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5142"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5143" name="Freeform 27"/>
          <p:cNvSpPr/>
          <p:nvPr/>
        </p:nvSpPr>
        <p:spPr>
          <a:xfrm>
            <a:off x="5233988" y="1704975"/>
            <a:ext cx="862012"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D8D8D8"/>
          </a:solidFill>
          <a:ln w="0">
            <a:noFill/>
          </a:ln>
        </p:spPr>
        <p:txBody>
          <a:bodyPr/>
          <a:lstStyle/>
          <a:p>
            <a:endParaRPr lang="zh-CN" altLang="en-US"/>
          </a:p>
        </p:txBody>
      </p:sp>
      <p:sp>
        <p:nvSpPr>
          <p:cNvPr id="5144"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840105" y="2294255"/>
            <a:ext cx="5745480" cy="3276600"/>
          </a:xfrm>
          <a:prstGeom prst="rect">
            <a:avLst/>
          </a:prstGeom>
          <a:noFill/>
        </p:spPr>
        <p:txBody>
          <a:bodyPr wrap="square" rtlCol="0">
            <a:spAutoFit/>
          </a:bodyPr>
          <a:lstStyle/>
          <a:p>
            <a:pPr>
              <a:lnSpc>
                <a:spcPct val="150000"/>
              </a:lnSpc>
            </a:pPr>
            <a:r>
              <a:rPr lang="en-US" altLang="zh-CN">
                <a:latin typeface="+mn-ea"/>
                <a:ea typeface="+mn-ea"/>
                <a:cs typeface="+mn-ea"/>
              </a:rPr>
              <a:t>    </a:t>
            </a:r>
            <a:r>
              <a:rPr lang="zh-CN" altLang="en-US">
                <a:latin typeface="+mn-ea"/>
                <a:ea typeface="+mn-ea"/>
                <a:cs typeface="+mn-ea"/>
              </a:rPr>
              <a:t>ZooKeeper建立会话的另一个参数是缺省的</a:t>
            </a:r>
            <a:r>
              <a:rPr lang="zh-CN" altLang="en-US" sz="2000" b="1">
                <a:solidFill>
                  <a:srgbClr val="00B0F0"/>
                </a:solidFill>
                <a:latin typeface="+mn-ea"/>
                <a:ea typeface="+mn-ea"/>
                <a:cs typeface="+mn-ea"/>
              </a:rPr>
              <a:t>watch</a:t>
            </a:r>
            <a:r>
              <a:rPr lang="zh-CN" altLang="en-US">
                <a:latin typeface="+mn-ea"/>
                <a:ea typeface="+mn-ea"/>
                <a:cs typeface="+mn-ea"/>
              </a:rPr>
              <a:t>。在客户端的任何状态的变化就会通知watch。</a:t>
            </a:r>
          </a:p>
          <a:p>
            <a:pPr>
              <a:lnSpc>
                <a:spcPct val="150000"/>
              </a:lnSpc>
            </a:pPr>
            <a:r>
              <a:rPr lang="zh-CN" altLang="en-US">
                <a:latin typeface="+mn-ea"/>
                <a:ea typeface="+mn-ea"/>
                <a:cs typeface="+mn-ea"/>
              </a:rPr>
              <a:t>   </a:t>
            </a:r>
            <a:r>
              <a:rPr lang="zh-CN" altLang="en-US" sz="2800" b="1">
                <a:solidFill>
                  <a:srgbClr val="FFC000"/>
                </a:solidFill>
                <a:latin typeface="+mn-ea"/>
                <a:ea typeface="+mn-ea"/>
                <a:cs typeface="+mn-ea"/>
              </a:rPr>
              <a:t> 例如</a:t>
            </a:r>
            <a:r>
              <a:rPr lang="en-US" altLang="zh-CN" sz="2800" b="1">
                <a:solidFill>
                  <a:srgbClr val="FFC000"/>
                </a:solidFill>
                <a:latin typeface="+mn-ea"/>
                <a:ea typeface="+mn-ea"/>
                <a:cs typeface="+mn-ea"/>
              </a:rPr>
              <a:t>:</a:t>
            </a:r>
            <a:r>
              <a:rPr lang="zh-CN" altLang="en-US">
                <a:latin typeface="+mn-ea"/>
                <a:ea typeface="+mn-ea"/>
                <a:cs typeface="+mn-ea"/>
              </a:rPr>
              <a:t>如果客户端与服务器失去连接，客户端就会被通知，或者，如果客户端会话过期…，等，watch认为开始处于断开状态（即，任何事件发生前，客户端库都将事件通知watch）。当建立新连接时，第一个给watch的时间通常是会话连接事件。</a:t>
            </a:r>
          </a:p>
        </p:txBody>
      </p:sp>
      <p:sp>
        <p:nvSpPr>
          <p:cNvPr id="25603" name="矩形 17"/>
          <p:cNvSpPr/>
          <p:nvPr/>
        </p:nvSpPr>
        <p:spPr>
          <a:xfrm>
            <a:off x="1207135" y="1215390"/>
            <a:ext cx="2089785" cy="471805"/>
          </a:xfrm>
          <a:prstGeom prst="rect">
            <a:avLst/>
          </a:prstGeom>
          <a:solidFill>
            <a:srgbClr val="2EA5DF"/>
          </a:solidFill>
          <a:ln w="12700">
            <a:noFill/>
          </a:ln>
        </p:spPr>
        <p:txBody>
          <a:bodyPr anchor="ctr"/>
          <a:lstStyle/>
          <a:p>
            <a:pPr algn="ctr">
              <a:buFont typeface="Arial" panose="020B0604020202020204" pitchFamily="34" charset="0"/>
              <a:buNone/>
            </a:pPr>
            <a:r>
              <a:rPr lang="zh-CN" altLang="en-US" sz="1800" b="1" dirty="0">
                <a:solidFill>
                  <a:srgbClr val="FFFFFF"/>
                </a:solidFill>
                <a:latin typeface="+mn-ea"/>
                <a:ea typeface="+mn-ea"/>
                <a:sym typeface="Arial" panose="020B0604020202020204" pitchFamily="34" charset="0"/>
              </a:rPr>
              <a:t>会话 </a:t>
            </a:r>
            <a:r>
              <a:rPr lang="en-US" altLang="zh-CN" sz="1800" b="1" dirty="0">
                <a:solidFill>
                  <a:srgbClr val="FFFFFF"/>
                </a:solidFill>
                <a:latin typeface="+mn-ea"/>
                <a:ea typeface="+mn-ea"/>
                <a:sym typeface="Arial" panose="020B0604020202020204" pitchFamily="34" charset="0"/>
              </a:rPr>
              <a:t>watch </a:t>
            </a:r>
            <a:r>
              <a:rPr lang="zh-CN" altLang="en-US" sz="1800" b="1" dirty="0">
                <a:solidFill>
                  <a:srgbClr val="FFFFFF"/>
                </a:solidFill>
                <a:latin typeface="+mn-ea"/>
                <a:ea typeface="+mn-ea"/>
                <a:sym typeface="Arial" panose="020B0604020202020204" pitchFamily="34" charset="0"/>
              </a:rPr>
              <a:t>参数</a:t>
            </a:r>
          </a:p>
        </p:txBody>
      </p:sp>
      <p:sp>
        <p:nvSpPr>
          <p:cNvPr id="4" name="文本框 3"/>
          <p:cNvSpPr txBox="1"/>
          <p:nvPr/>
        </p:nvSpPr>
        <p:spPr>
          <a:xfrm>
            <a:off x="6783070" y="2924810"/>
            <a:ext cx="5032375" cy="2676525"/>
          </a:xfrm>
          <a:prstGeom prst="rect">
            <a:avLst/>
          </a:prstGeom>
          <a:noFill/>
          <a:ln w="38100">
            <a:solidFill>
              <a:srgbClr val="FFC000"/>
            </a:solidFill>
          </a:ln>
        </p:spPr>
        <p:txBody>
          <a:bodyPr wrap="square" rtlCol="0">
            <a:spAutoFit/>
          </a:bodyPr>
          <a:lstStyle/>
          <a:p>
            <a:pPr algn="l">
              <a:lnSpc>
                <a:spcPct val="150000"/>
              </a:lnSpc>
            </a:pPr>
            <a:r>
              <a:rPr lang="en-US" altLang="zh-CN" sz="1600">
                <a:latin typeface="+mn-ea"/>
                <a:ea typeface="+mn-ea"/>
                <a:cs typeface="+mn-ea"/>
              </a:rPr>
              <a:t>        </a:t>
            </a:r>
            <a:r>
              <a:rPr lang="zh-CN" altLang="en-US" sz="1600">
                <a:latin typeface="+mn-ea"/>
                <a:ea typeface="+mn-ea"/>
                <a:cs typeface="+mn-ea"/>
              </a:rPr>
              <a:t>会话由客户端不断发送的请求保持住。如果会话在一段时间内无事可做，有可能引起超时，则会话应发送PING请求来保持住这个会话。这个PING请求不但让ZooKeeper服务器知道客户端还存在，也让客户端知道服务器也存在。PING的时间间隔应足够保守，保证有充分的时间来检测一个死连接和重建一个到新服务器的新连接。</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 name="文本框 99"/>
          <p:cNvSpPr txBox="1"/>
          <p:nvPr/>
        </p:nvSpPr>
        <p:spPr>
          <a:xfrm>
            <a:off x="1501140" y="2302510"/>
            <a:ext cx="8294370" cy="1337945"/>
          </a:xfrm>
          <a:prstGeom prst="rect">
            <a:avLst/>
          </a:prstGeom>
          <a:noFill/>
          <a:ln w="9525">
            <a:noFill/>
          </a:ln>
        </p:spPr>
        <p:txBody>
          <a:bodyPr wrap="square">
            <a:spAutoFit/>
          </a:bodyPr>
          <a:lstStyle/>
          <a:p>
            <a:pPr>
              <a:lnSpc>
                <a:spcPct val="150000"/>
              </a:lnSpc>
            </a:pPr>
            <a:r>
              <a:rPr lang="en-US" altLang="zh-CN" sz="1800">
                <a:ea typeface="微软雅黑" panose="020B0503020204020204" pitchFamily="34" charset="-122"/>
              </a:rPr>
              <a:t>      </a:t>
            </a:r>
            <a:r>
              <a:rPr lang="zh-CN" sz="1800">
                <a:ea typeface="微软雅黑" panose="020B0503020204020204" pitchFamily="34" charset="-122"/>
              </a:rPr>
              <a:t>一旦建立到服务器的连接，当进行一个同步或异步操作时，基本上，有两种情况可以让客户端库产生</a:t>
            </a:r>
            <a:r>
              <a:rPr lang="zh-CN" sz="1800">
                <a:ea typeface="微软雅黑" panose="020B0503020204020204" pitchFamily="34" charset="-122"/>
                <a:cs typeface="Times New Roman" panose="02020603050405020304" charset="0"/>
              </a:rPr>
              <a:t>“失去连接“（C绑定时的返回值，Java绑定时的异常—详情请参阅特定绑定的API文档）。</a:t>
            </a:r>
            <a:endParaRPr lang="zh-CN" altLang="en-US" sz="1800"/>
          </a:p>
        </p:txBody>
      </p:sp>
      <p:sp>
        <p:nvSpPr>
          <p:cNvPr id="25603" name="矩形 17"/>
          <p:cNvSpPr/>
          <p:nvPr/>
        </p:nvSpPr>
        <p:spPr>
          <a:xfrm>
            <a:off x="1207135" y="1215390"/>
            <a:ext cx="2089785" cy="471805"/>
          </a:xfrm>
          <a:prstGeom prst="rect">
            <a:avLst/>
          </a:prstGeom>
          <a:solidFill>
            <a:srgbClr val="2EA5DF"/>
          </a:solidFill>
          <a:ln w="12700">
            <a:noFill/>
          </a:ln>
        </p:spPr>
        <p:txBody>
          <a:bodyPr anchor="ctr"/>
          <a:lstStyle/>
          <a:p>
            <a:pPr algn="ctr">
              <a:buFont typeface="Arial" panose="020B0604020202020204" pitchFamily="34" charset="0"/>
              <a:buNone/>
            </a:pPr>
            <a:r>
              <a:rPr lang="zh-CN" altLang="en-US" sz="1800" b="1" dirty="0">
                <a:solidFill>
                  <a:srgbClr val="FFFFFF"/>
                </a:solidFill>
                <a:latin typeface="+mn-ea"/>
                <a:ea typeface="+mn-ea"/>
                <a:sym typeface="Arial" panose="020B0604020202020204" pitchFamily="34" charset="0"/>
              </a:rPr>
              <a:t>会话 </a:t>
            </a:r>
            <a:r>
              <a:rPr lang="en-US" altLang="zh-CN" sz="1800" b="1" dirty="0">
                <a:solidFill>
                  <a:srgbClr val="FFFFFF"/>
                </a:solidFill>
                <a:latin typeface="+mn-ea"/>
                <a:ea typeface="+mn-ea"/>
                <a:sym typeface="Arial" panose="020B0604020202020204" pitchFamily="34" charset="0"/>
              </a:rPr>
              <a:t>watch </a:t>
            </a:r>
            <a:r>
              <a:rPr lang="zh-CN" altLang="en-US" sz="1800" b="1" dirty="0">
                <a:solidFill>
                  <a:srgbClr val="FFFFFF"/>
                </a:solidFill>
                <a:latin typeface="+mn-ea"/>
                <a:ea typeface="+mn-ea"/>
                <a:sym typeface="Arial" panose="020B0604020202020204" pitchFamily="34" charset="0"/>
              </a:rPr>
              <a:t>参数</a:t>
            </a:r>
          </a:p>
        </p:txBody>
      </p:sp>
      <p:sp>
        <p:nvSpPr>
          <p:cNvPr id="2" name="文本框 1"/>
          <p:cNvSpPr txBox="1"/>
          <p:nvPr/>
        </p:nvSpPr>
        <p:spPr>
          <a:xfrm>
            <a:off x="1784985" y="4197350"/>
            <a:ext cx="6008370" cy="1337945"/>
          </a:xfrm>
          <a:prstGeom prst="rect">
            <a:avLst/>
          </a:prstGeom>
          <a:noFill/>
          <a:ln w="19050">
            <a:solidFill>
              <a:srgbClr val="FFC000"/>
            </a:solidFill>
          </a:ln>
        </p:spPr>
        <p:txBody>
          <a:bodyPr wrap="square" rtlCol="0">
            <a:spAutoFit/>
          </a:bodyPr>
          <a:lstStyle/>
          <a:p>
            <a:pPr marL="285750" indent="-285750" algn="l">
              <a:lnSpc>
                <a:spcPct val="150000"/>
              </a:lnSpc>
              <a:buClr>
                <a:srgbClr val="00B0F0"/>
              </a:buClr>
              <a:buFont typeface="Wingdings" panose="05000000000000000000" charset="0"/>
              <a:buChar char="n"/>
            </a:pPr>
            <a:r>
              <a:rPr lang="zh-CN" altLang="en-US">
                <a:latin typeface="+mn-ea"/>
                <a:ea typeface="+mn-ea"/>
                <a:cs typeface="+mn-ea"/>
              </a:rPr>
              <a:t>在一个失效的或断开的会话上操作。</a:t>
            </a:r>
          </a:p>
          <a:p>
            <a:pPr marL="285750" indent="-285750" algn="l">
              <a:lnSpc>
                <a:spcPct val="150000"/>
              </a:lnSpc>
              <a:buClr>
                <a:srgbClr val="00B0F0"/>
              </a:buClr>
              <a:buFont typeface="Wingdings" panose="05000000000000000000" charset="0"/>
              <a:buChar char="n"/>
            </a:pPr>
            <a:r>
              <a:rPr lang="zh-CN" altLang="en-US">
                <a:latin typeface="+mn-ea"/>
                <a:ea typeface="+mn-ea"/>
                <a:cs typeface="+mn-ea"/>
              </a:rPr>
              <a:t>ZooKeeper客户端与服务器断开是因为有未完成的操作，即有未完成的异步调用。</a:t>
            </a:r>
          </a:p>
        </p:txBody>
      </p:sp>
      <p:pic>
        <p:nvPicPr>
          <p:cNvPr id="3" name="图片 2"/>
          <p:cNvPicPr>
            <a:picLocks noChangeAspect="1"/>
          </p:cNvPicPr>
          <p:nvPr/>
        </p:nvPicPr>
        <p:blipFill>
          <a:blip r:embed="rId3"/>
          <a:stretch>
            <a:fillRect/>
          </a:stretch>
        </p:blipFill>
        <p:spPr>
          <a:xfrm>
            <a:off x="8206105" y="3137535"/>
            <a:ext cx="3734435" cy="3365500"/>
          </a:xfrm>
          <a:prstGeom prst="rect">
            <a:avLst/>
          </a:prstGeom>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en-US" dirty="0">
              <a:latin typeface="Arial" panose="020B0604020202020204" pitchFamily="34" charset="0"/>
              <a:ea typeface="宋体" panose="02010600030101010101" pitchFamily="2" charset="-122"/>
            </a:endParaRPr>
          </a:p>
        </p:txBody>
      </p:sp>
      <p:sp>
        <p:nvSpPr>
          <p:cNvPr id="33794" name="矩形 17"/>
          <p:cNvSpPr/>
          <p:nvPr/>
        </p:nvSpPr>
        <p:spPr>
          <a:xfrm>
            <a:off x="766763" y="1404938"/>
            <a:ext cx="2154237" cy="550862"/>
          </a:xfrm>
          <a:prstGeom prst="rect">
            <a:avLst/>
          </a:prstGeom>
          <a:solidFill>
            <a:srgbClr val="00B0F0"/>
          </a:solidFill>
          <a:ln w="12700">
            <a:noFill/>
          </a:ln>
        </p:spPr>
        <p:txBody>
          <a:bodyPr anchor="ctr"/>
          <a:lstStyle/>
          <a:p>
            <a:pPr algn="ctr">
              <a:buFont typeface="Arial" panose="020B0604020202020204" pitchFamily="34" charset="0"/>
              <a:buNone/>
            </a:pPr>
            <a:r>
              <a:rPr lang="zh-CN" altLang="en-US" sz="1800" b="1" dirty="0">
                <a:solidFill>
                  <a:srgbClr val="FFFFFF"/>
                </a:solidFill>
                <a:latin typeface="方正兰亭粗黑_GBK" charset="-122"/>
                <a:ea typeface="方正兰亭粗黑_GBK" charset="-122"/>
                <a:sym typeface="Arial" panose="020B0604020202020204" pitchFamily="34" charset="0"/>
              </a:rPr>
              <a:t>会话异常</a:t>
            </a:r>
          </a:p>
        </p:txBody>
      </p:sp>
      <p:sp>
        <p:nvSpPr>
          <p:cNvPr id="100" name="文本框 99"/>
          <p:cNvSpPr txBox="1"/>
          <p:nvPr/>
        </p:nvSpPr>
        <p:spPr>
          <a:xfrm>
            <a:off x="924560" y="2430780"/>
            <a:ext cx="5856605" cy="2676525"/>
          </a:xfrm>
          <a:prstGeom prst="rect">
            <a:avLst/>
          </a:prstGeom>
          <a:noFill/>
          <a:ln w="38100">
            <a:solidFill>
              <a:srgbClr val="FFC000"/>
            </a:solidFill>
          </a:ln>
        </p:spPr>
        <p:txBody>
          <a:bodyPr wrap="square">
            <a:spAutoFit/>
          </a:bodyPr>
          <a:lstStyle/>
          <a:p>
            <a:pPr>
              <a:lnSpc>
                <a:spcPct val="150000"/>
              </a:lnSpc>
            </a:pPr>
            <a:r>
              <a:rPr lang="zh-CN" sz="1600" b="1">
                <a:ea typeface="微软雅黑" panose="020B0503020204020204" pitchFamily="34" charset="-122"/>
              </a:rPr>
              <a:t>3.2.0版新增的</a:t>
            </a:r>
            <a:r>
              <a:rPr lang="en-US" sz="1600">
                <a:latin typeface="微软雅黑" panose="020B0503020204020204" pitchFamily="34" charset="-122"/>
                <a:cs typeface="Times New Roman" panose="02020603050405020304" charset="0"/>
              </a:rPr>
              <a:t>—</a:t>
            </a:r>
            <a:r>
              <a:rPr lang="zh-CN" sz="1600" b="1">
                <a:ea typeface="微软雅黑" panose="020B0503020204020204" pitchFamily="34" charset="-122"/>
              </a:rPr>
              <a:t>SessionMovedException。</a:t>
            </a:r>
            <a:r>
              <a:rPr lang="zh-CN" sz="1600">
                <a:ea typeface="微软雅黑" panose="020B0503020204020204" pitchFamily="34" charset="-122"/>
              </a:rPr>
              <a:t>有一个通常客户端看不到的内部异常，</a:t>
            </a:r>
            <a:r>
              <a:rPr lang="zh-CN" sz="1600">
                <a:ea typeface="微软雅黑" panose="020B0503020204020204" pitchFamily="34" charset="-122"/>
                <a:cs typeface="Times New Roman" panose="02020603050405020304" charset="0"/>
              </a:rPr>
              <a:t>SessionMovedException，这个异常发生在客户端请求被接收，会话在另一台服务器被重新建立的时候。通常，这个错误是客户端发送一个请求给服务器，但网络数据包被延迟了，客户端超时时间到并连接到一个新服务器。当延迟的数据包到达第一个服务器，这个服务器检测到会话已转移了，就关闭连接。</a:t>
            </a:r>
            <a:endParaRPr lang="zh-CN" altLang="en-US" sz="1600"/>
          </a:p>
        </p:txBody>
      </p:sp>
      <p:pic>
        <p:nvPicPr>
          <p:cNvPr id="2" name="图片 1"/>
          <p:cNvPicPr>
            <a:picLocks noChangeAspect="1"/>
          </p:cNvPicPr>
          <p:nvPr/>
        </p:nvPicPr>
        <p:blipFill>
          <a:blip r:embed="rId3"/>
          <a:stretch>
            <a:fillRect/>
          </a:stretch>
        </p:blipFill>
        <p:spPr>
          <a:xfrm>
            <a:off x="7490460" y="2080260"/>
            <a:ext cx="3719195" cy="3136265"/>
          </a:xfrm>
          <a:prstGeom prst="rect">
            <a:avLst/>
          </a:prstGeom>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第三章    会话管理</a:t>
            </a:r>
            <a:endParaRPr lang="en-US" dirty="0">
              <a:latin typeface="Arial" panose="020B0604020202020204" pitchFamily="34" charset="0"/>
              <a:ea typeface="宋体" panose="02010600030101010101" pitchFamily="2" charset="-122"/>
            </a:endParaRPr>
          </a:p>
        </p:txBody>
      </p:sp>
      <p:sp>
        <p:nvSpPr>
          <p:cNvPr id="33794" name="矩形 17"/>
          <p:cNvSpPr/>
          <p:nvPr/>
        </p:nvSpPr>
        <p:spPr>
          <a:xfrm>
            <a:off x="766763" y="1404938"/>
            <a:ext cx="2154237" cy="550862"/>
          </a:xfrm>
          <a:prstGeom prst="rect">
            <a:avLst/>
          </a:prstGeom>
          <a:solidFill>
            <a:srgbClr val="00B0F0"/>
          </a:solidFill>
          <a:ln w="12700">
            <a:noFill/>
          </a:ln>
        </p:spPr>
        <p:txBody>
          <a:bodyPr anchor="ctr"/>
          <a:lstStyle/>
          <a:p>
            <a:pPr algn="ctr">
              <a:buFont typeface="Arial" panose="020B0604020202020204" pitchFamily="34" charset="0"/>
              <a:buNone/>
            </a:pPr>
            <a:r>
              <a:rPr lang="zh-CN" altLang="en-US" sz="1800" b="1" dirty="0">
                <a:solidFill>
                  <a:srgbClr val="FFFFFF"/>
                </a:solidFill>
                <a:latin typeface="方正兰亭粗黑_GBK" charset="-122"/>
                <a:ea typeface="方正兰亭粗黑_GBK" charset="-122"/>
                <a:sym typeface="Arial" panose="020B0604020202020204" pitchFamily="34" charset="0"/>
              </a:rPr>
              <a:t>会话异常</a:t>
            </a:r>
          </a:p>
        </p:txBody>
      </p:sp>
      <p:sp>
        <p:nvSpPr>
          <p:cNvPr id="3" name="文本框 2"/>
          <p:cNvSpPr txBox="1"/>
          <p:nvPr/>
        </p:nvSpPr>
        <p:spPr>
          <a:xfrm>
            <a:off x="2105025" y="2097405"/>
            <a:ext cx="7669530" cy="1568450"/>
          </a:xfrm>
          <a:prstGeom prst="rect">
            <a:avLst/>
          </a:prstGeom>
          <a:noFill/>
          <a:ln w="28575">
            <a:solidFill>
              <a:srgbClr val="00B0F0"/>
            </a:solidFill>
          </a:ln>
        </p:spPr>
        <p:txBody>
          <a:bodyPr wrap="square">
            <a:spAutoFit/>
          </a:bodyPr>
          <a:lstStyle/>
          <a:p>
            <a:pPr>
              <a:lnSpc>
                <a:spcPct val="150000"/>
              </a:lnSpc>
            </a:pPr>
            <a:r>
              <a:rPr lang="en-US" altLang="zh-CN" sz="1600">
                <a:ea typeface="微软雅黑" panose="020B0503020204020204" pitchFamily="34" charset="-122"/>
              </a:rPr>
              <a:t>        </a:t>
            </a:r>
            <a:r>
              <a:rPr lang="zh-CN" sz="1600">
                <a:ea typeface="微软雅黑" panose="020B0503020204020204" pitchFamily="34" charset="-122"/>
              </a:rPr>
              <a:t>客户端通常不会看到这个错误因为它不会从那些旧的连接中读取数据（这些旧连接通常已关闭）。一种能看到这个错误的场合是：两个客户端使用保存的会话</a:t>
            </a:r>
            <a:r>
              <a:rPr lang="zh-CN" sz="1600">
                <a:ea typeface="微软雅黑" panose="020B0503020204020204" pitchFamily="34" charset="-122"/>
                <a:cs typeface="Times New Roman" panose="02020603050405020304" charset="0"/>
              </a:rPr>
              <a:t>id和密码尝试再次建立这个会话，其中一个客户端能再次建立这个连接而另一个将断开（这一对尝试再连接的客户端中哪个连接上不明确）。</a:t>
            </a:r>
            <a:endParaRPr lang="zh-CN" altLang="en-US" sz="1600"/>
          </a:p>
        </p:txBody>
      </p:sp>
      <p:sp>
        <p:nvSpPr>
          <p:cNvPr id="4" name="文本框 3"/>
          <p:cNvSpPr txBox="1"/>
          <p:nvPr/>
        </p:nvSpPr>
        <p:spPr>
          <a:xfrm>
            <a:off x="2135505" y="3711575"/>
            <a:ext cx="3160395" cy="3046095"/>
          </a:xfrm>
          <a:prstGeom prst="rect">
            <a:avLst/>
          </a:prstGeom>
          <a:noFill/>
          <a:ln w="28575">
            <a:solidFill>
              <a:srgbClr val="FFC000"/>
            </a:solidFill>
          </a:ln>
        </p:spPr>
        <p:txBody>
          <a:bodyPr wrap="square" rtlCol="0">
            <a:spAutoFit/>
          </a:bodyPr>
          <a:lstStyle/>
          <a:p>
            <a:pPr algn="l">
              <a:lnSpc>
                <a:spcPct val="150000"/>
              </a:lnSpc>
            </a:pPr>
            <a:r>
              <a:rPr lang="zh-CN" sz="1600">
                <a:latin typeface="+mn-ea"/>
                <a:ea typeface="+mn-ea"/>
                <a:cs typeface="+mn-ea"/>
                <a:sym typeface="+mn-ea"/>
              </a:rPr>
              <a:t>发送命令请求</a:t>
            </a:r>
          </a:p>
          <a:p>
            <a:pPr algn="l">
              <a:lnSpc>
                <a:spcPct val="150000"/>
              </a:lnSpc>
            </a:pPr>
            <a:r>
              <a:rPr lang="zh-CN" sz="1600">
                <a:latin typeface="+mn-ea"/>
                <a:ea typeface="+mn-ea"/>
                <a:cs typeface="+mn-ea"/>
                <a:sym typeface="+mn-ea"/>
              </a:rPr>
              <a:t>读取命令请求</a:t>
            </a:r>
          </a:p>
          <a:p>
            <a:pPr algn="l">
              <a:lnSpc>
                <a:spcPct val="150000"/>
              </a:lnSpc>
            </a:pPr>
            <a:r>
              <a:rPr lang="zh-CN" sz="1600">
                <a:latin typeface="+mn-ea"/>
                <a:ea typeface="+mn-ea"/>
                <a:cs typeface="+mn-ea"/>
                <a:sym typeface="+mn-ea"/>
              </a:rPr>
              <a:t>命令执行器-查找命令  </a:t>
            </a:r>
          </a:p>
          <a:p>
            <a:pPr algn="l">
              <a:lnSpc>
                <a:spcPct val="150000"/>
              </a:lnSpc>
            </a:pPr>
            <a:r>
              <a:rPr lang="zh-CN" sz="1600">
                <a:latin typeface="+mn-ea"/>
                <a:ea typeface="+mn-ea"/>
                <a:cs typeface="+mn-ea"/>
                <a:sym typeface="+mn-ea"/>
              </a:rPr>
              <a:t>命令执行器-执行预备操作</a:t>
            </a:r>
          </a:p>
          <a:p>
            <a:pPr algn="l">
              <a:lnSpc>
                <a:spcPct val="150000"/>
              </a:lnSpc>
            </a:pPr>
            <a:r>
              <a:rPr lang="zh-CN" sz="1600">
                <a:latin typeface="+mn-ea"/>
                <a:ea typeface="+mn-ea"/>
                <a:cs typeface="+mn-ea"/>
                <a:sym typeface="+mn-ea"/>
              </a:rPr>
              <a:t>命令执行器-调用命令的实现函数</a:t>
            </a:r>
          </a:p>
          <a:p>
            <a:pPr algn="l">
              <a:lnSpc>
                <a:spcPct val="150000"/>
              </a:lnSpc>
            </a:pPr>
            <a:r>
              <a:rPr lang="zh-CN" sz="1600">
                <a:latin typeface="+mn-ea"/>
                <a:ea typeface="+mn-ea"/>
                <a:cs typeface="+mn-ea"/>
                <a:sym typeface="+mn-ea"/>
              </a:rPr>
              <a:t>命令执行器-执行后续工作</a:t>
            </a:r>
          </a:p>
          <a:p>
            <a:pPr algn="l">
              <a:lnSpc>
                <a:spcPct val="150000"/>
              </a:lnSpc>
            </a:pPr>
            <a:r>
              <a:rPr lang="zh-CN" sz="1600">
                <a:latin typeface="+mn-ea"/>
                <a:ea typeface="+mn-ea"/>
                <a:cs typeface="+mn-ea"/>
                <a:sym typeface="+mn-ea"/>
              </a:rPr>
              <a:t>将命令回复发送给客户端</a:t>
            </a:r>
          </a:p>
          <a:p>
            <a:pPr algn="l">
              <a:lnSpc>
                <a:spcPct val="150000"/>
              </a:lnSpc>
            </a:pPr>
            <a:r>
              <a:rPr lang="zh-CN" sz="1600">
                <a:latin typeface="+mn-ea"/>
                <a:ea typeface="+mn-ea"/>
                <a:cs typeface="+mn-ea"/>
                <a:sym typeface="+mn-ea"/>
              </a:rPr>
              <a:t>客户端接受并打印命令回复</a:t>
            </a:r>
            <a:endParaRPr lang="zh-CN" altLang="en-US" sz="1600">
              <a:latin typeface="+mn-ea"/>
              <a:ea typeface="+mn-ea"/>
              <a:cs typeface="+mn-ea"/>
            </a:endParaRPr>
          </a:p>
        </p:txBody>
      </p:sp>
      <p:pic>
        <p:nvPicPr>
          <p:cNvPr id="6" name="图片 5"/>
          <p:cNvPicPr>
            <a:picLocks noChangeAspect="1"/>
          </p:cNvPicPr>
          <p:nvPr/>
        </p:nvPicPr>
        <p:blipFill>
          <a:blip r:embed="rId3"/>
          <a:stretch>
            <a:fillRect/>
          </a:stretch>
        </p:blipFill>
        <p:spPr>
          <a:xfrm>
            <a:off x="6575425" y="4008120"/>
            <a:ext cx="2697480" cy="2647950"/>
          </a:xfrm>
          <a:prstGeom prst="rect">
            <a:avLst/>
          </a:prstGeom>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162"/>
          <p:cNvSpPr/>
          <p:nvPr/>
        </p:nvSpPr>
        <p:spPr>
          <a:xfrm>
            <a:off x="635"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35842"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35843"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第四章</a:t>
            </a:r>
            <a:endParaRPr lang="zh-CN" altLang="zh-CN" sz="2400" b="1" dirty="0">
              <a:solidFill>
                <a:schemeClr val="bg1"/>
              </a:solidFill>
              <a:latin typeface="方正兰亭粗黑_GBK" charset="-122"/>
              <a:ea typeface="微软雅黑" panose="020B0503020204020204" pitchFamily="34" charset="-122"/>
            </a:endParaRPr>
          </a:p>
        </p:txBody>
      </p:sp>
      <p:sp>
        <p:nvSpPr>
          <p:cNvPr id="35844" name="文本框 23"/>
          <p:cNvSpPr/>
          <p:nvPr/>
        </p:nvSpPr>
        <p:spPr>
          <a:xfrm>
            <a:off x="5096828" y="5296218"/>
            <a:ext cx="2131060" cy="607695"/>
          </a:xfrm>
          <a:prstGeom prst="rect">
            <a:avLst/>
          </a:prstGeom>
          <a:noFill/>
          <a:ln w="9525">
            <a:noFill/>
          </a:ln>
        </p:spPr>
        <p:txBody>
          <a:bodyPr wrap="none" anchor="t">
            <a:spAutoFit/>
          </a:bodyPr>
          <a:lstStyle/>
          <a:p>
            <a:pPr>
              <a:lnSpc>
                <a:spcPct val="120000"/>
              </a:lnSpc>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Watch </a:t>
            </a: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管理</a:t>
            </a:r>
          </a:p>
        </p:txBody>
      </p:sp>
      <p:sp>
        <p:nvSpPr>
          <p:cNvPr id="35845" name="Freeform 5"/>
          <p:cNvSpPr/>
          <p:nvPr/>
        </p:nvSpPr>
        <p:spPr>
          <a:xfrm>
            <a:off x="6096000" y="170497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35846"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35847"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35848"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35849"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35850"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35851"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35852"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35853"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35854"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35855"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
        <p:nvSpPr>
          <p:cNvPr id="35856" name="Freeform 27"/>
          <p:cNvSpPr/>
          <p:nvPr/>
        </p:nvSpPr>
        <p:spPr>
          <a:xfrm rot="1800000">
            <a:off x="5727700" y="1611313"/>
            <a:ext cx="862013"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35857" name="Freeform 7"/>
          <p:cNvSpPr/>
          <p:nvPr/>
        </p:nvSpPr>
        <p:spPr>
          <a:xfrm rot="-3600000">
            <a:off x="5089525" y="1668463"/>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grpSp>
        <p:nvGrpSpPr>
          <p:cNvPr id="35858" name="组合 39"/>
          <p:cNvGrpSpPr/>
          <p:nvPr/>
        </p:nvGrpSpPr>
        <p:grpSpPr>
          <a:xfrm>
            <a:off x="3325813" y="5327968"/>
            <a:ext cx="623887" cy="577850"/>
            <a:chOff x="0" y="0"/>
            <a:chExt cx="1344613" cy="1247775"/>
          </a:xfrm>
        </p:grpSpPr>
        <p:sp>
          <p:nvSpPr>
            <p:cNvPr id="35859" name="Freeform 67"/>
            <p:cNvSpPr>
              <a:spLocks noEditPoints="1"/>
            </p:cNvSpPr>
            <p:nvPr/>
          </p:nvSpPr>
          <p:spPr>
            <a:xfrm>
              <a:off x="542925" y="0"/>
              <a:ext cx="801688" cy="806450"/>
            </a:xfrm>
            <a:custGeom>
              <a:avLst/>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solidFill>
              <a:schemeClr val="bg1"/>
            </a:solidFill>
            <a:ln w="9525">
              <a:noFill/>
            </a:ln>
          </p:spPr>
          <p:txBody>
            <a:bodyPr/>
            <a:lstStyle/>
            <a:p>
              <a:endParaRPr lang="zh-CN" altLang="en-US"/>
            </a:p>
          </p:txBody>
        </p:sp>
        <p:sp>
          <p:nvSpPr>
            <p:cNvPr id="35860" name="Freeform 68"/>
            <p:cNvSpPr/>
            <p:nvPr/>
          </p:nvSpPr>
          <p:spPr>
            <a:xfrm>
              <a:off x="96837" y="688975"/>
              <a:ext cx="554038" cy="558800"/>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solidFill>
              <a:schemeClr val="bg1"/>
            </a:solidFill>
            <a:ln w="9525">
              <a:noFill/>
            </a:ln>
          </p:spPr>
          <p:txBody>
            <a:bodyPr/>
            <a:lstStyle/>
            <a:p>
              <a:endParaRPr lang="zh-CN" altLang="en-US"/>
            </a:p>
          </p:txBody>
        </p:sp>
        <p:sp>
          <p:nvSpPr>
            <p:cNvPr id="35861" name="Freeform 69"/>
            <p:cNvSpPr/>
            <p:nvPr/>
          </p:nvSpPr>
          <p:spPr>
            <a:xfrm>
              <a:off x="0" y="12700"/>
              <a:ext cx="590550" cy="5905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Lst>
              <a:rect l="0" t="0" r="0" b="0"/>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solidFill>
              <a:schemeClr val="bg1"/>
            </a:solidFill>
            <a:ln w="9525">
              <a:noFill/>
            </a:ln>
          </p:spPr>
          <p:txBody>
            <a:bodyPr/>
            <a:lstStyle/>
            <a:p>
              <a:endParaRPr lang="zh-CN" altLang="en-US"/>
            </a:p>
          </p:txBody>
        </p:sp>
        <p:sp>
          <p:nvSpPr>
            <p:cNvPr id="35862" name="Freeform 70"/>
            <p:cNvSpPr>
              <a:spLocks noEditPoints="1"/>
            </p:cNvSpPr>
            <p:nvPr/>
          </p:nvSpPr>
          <p:spPr>
            <a:xfrm>
              <a:off x="730250" y="712788"/>
              <a:ext cx="531813" cy="531813"/>
            </a:xfrm>
            <a:custGeom>
              <a:avLst/>
              <a:gdLst/>
              <a:ahLst/>
              <a:cxnLst>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8"/>
          <p:cNvSpPr/>
          <p:nvPr/>
        </p:nvSpPr>
        <p:spPr>
          <a:xfrm>
            <a:off x="1343025" y="498475"/>
            <a:ext cx="4608513" cy="64516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第四章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watch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管理</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43010" name="文本框 19"/>
          <p:cNvSpPr/>
          <p:nvPr/>
        </p:nvSpPr>
        <p:spPr>
          <a:xfrm>
            <a:off x="1341755" y="1174750"/>
            <a:ext cx="2649220" cy="398780"/>
          </a:xfrm>
          <a:prstGeom prst="rect">
            <a:avLst/>
          </a:prstGeom>
          <a:solidFill>
            <a:srgbClr val="00B0F0"/>
          </a:solidFill>
          <a:ln w="9525">
            <a:noFill/>
          </a:ln>
        </p:spPr>
        <p:txBody>
          <a:bodyPr wrap="square" anchor="t">
            <a:spAutoFit/>
          </a:bodyPr>
          <a:lstStyle/>
          <a:p>
            <a:pPr algn="ct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watch </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a:t>
            </a:r>
          </a:p>
        </p:txBody>
      </p:sp>
      <p:sp>
        <p:nvSpPr>
          <p:cNvPr id="100" name="文本框 99"/>
          <p:cNvSpPr txBox="1"/>
          <p:nvPr/>
        </p:nvSpPr>
        <p:spPr>
          <a:xfrm>
            <a:off x="2108200" y="1887220"/>
            <a:ext cx="8127365" cy="1568450"/>
          </a:xfrm>
          <a:prstGeom prst="rect">
            <a:avLst/>
          </a:prstGeom>
          <a:noFill/>
          <a:ln w="9525">
            <a:noFill/>
          </a:ln>
        </p:spPr>
        <p:txBody>
          <a:bodyPr wrap="square">
            <a:spAutoFit/>
          </a:bodyPr>
          <a:lstStyle/>
          <a:p>
            <a:pPr>
              <a:lnSpc>
                <a:spcPct val="150000"/>
              </a:lnSpc>
            </a:pPr>
            <a:r>
              <a:rPr lang="en-US" altLang="zh-CN" sz="1600">
                <a:latin typeface="+mn-ea"/>
                <a:ea typeface="+mn-ea"/>
                <a:cs typeface="+mn-ea"/>
              </a:rPr>
              <a:t>       </a:t>
            </a:r>
            <a:r>
              <a:rPr lang="zh-CN" sz="1600">
                <a:latin typeface="+mn-ea"/>
                <a:ea typeface="+mn-ea"/>
                <a:cs typeface="+mn-ea"/>
              </a:rPr>
              <a:t>ZooKeeper中所有的读操作—getData(), getChildren(), exists()—都有一个选项：设置一个watch，作为附带的功能。ZooKeeperwatch的定义如下：一个watch事件是一个一次性触发事件，它被发送到设置它的客户端，它发生的条件是它监视的数据发生变化了。关于watch的定义，这里有3个关键点需要考虑：</a:t>
            </a:r>
            <a:endParaRPr lang="zh-CN" altLang="en-US" sz="1600">
              <a:latin typeface="+mn-ea"/>
              <a:ea typeface="+mn-ea"/>
              <a:cs typeface="+mn-ea"/>
            </a:endParaRPr>
          </a:p>
        </p:txBody>
      </p:sp>
      <p:sp>
        <p:nvSpPr>
          <p:cNvPr id="13" name="Freeform 234@|5FFC:14998031|FBC:16777215|LFC:16777215|LBC:16777215"/>
          <p:cNvSpPr/>
          <p:nvPr>
            <p:custDataLst>
              <p:tags r:id="rId1"/>
            </p:custDataLst>
          </p:nvPr>
        </p:nvSpPr>
        <p:spPr bwMode="auto">
          <a:xfrm>
            <a:off x="6011545" y="3627755"/>
            <a:ext cx="1049655" cy="954405"/>
          </a:xfrm>
          <a:custGeom>
            <a:avLst/>
            <a:gdLst>
              <a:gd name="T0" fmla="*/ 381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1 w 426"/>
              <a:gd name="T17" fmla="*/ 426 h 540"/>
              <a:gd name="T18" fmla="*/ 426 w 426"/>
              <a:gd name="T19" fmla="*/ 380 h 540"/>
              <a:gd name="T20" fmla="*/ 426 w 426"/>
              <a:gd name="T21" fmla="*/ 46 h 540"/>
              <a:gd name="T22" fmla="*/ 381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1"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1" y="426"/>
                  <a:pt x="381" y="426"/>
                  <a:pt x="381" y="426"/>
                </a:cubicBezTo>
                <a:cubicBezTo>
                  <a:pt x="406" y="426"/>
                  <a:pt x="426" y="405"/>
                  <a:pt x="426" y="380"/>
                </a:cubicBezTo>
                <a:cubicBezTo>
                  <a:pt x="426" y="46"/>
                  <a:pt x="426" y="46"/>
                  <a:pt x="426" y="46"/>
                </a:cubicBezTo>
                <a:cubicBezTo>
                  <a:pt x="426" y="20"/>
                  <a:pt x="406" y="0"/>
                  <a:pt x="381" y="0"/>
                </a:cubicBezTo>
                <a:close/>
              </a:path>
            </a:pathLst>
          </a:custGeom>
          <a:solidFill>
            <a:srgbClr val="5B9BD5"/>
          </a:solidFill>
          <a:ln>
            <a:noFill/>
          </a:ln>
        </p:spPr>
        <p:txBody>
          <a:bodyPr vert="horz" wrap="square" lIns="91440" tIns="45720" rIns="91440" bIns="612000" numCol="1" anchor="ctr" anchorCtr="0" compatLnSpc="1"/>
          <a:lstStyle>
            <a:defPPr>
              <a:defRPr lang="zh-CN"/>
            </a:defPPr>
            <a:lvl1pPr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9pPr>
          </a:lstStyle>
          <a:p>
            <a:pPr algn="ctr"/>
            <a:endParaRPr lang="zh-CN" altLang="en-US" sz="1600" dirty="0">
              <a:solidFill>
                <a:prstClr val="white"/>
              </a:solidFill>
              <a:latin typeface="Arial" panose="020B0604020202020204" pitchFamily="34" charset="0"/>
              <a:ea typeface="微软雅黑" panose="020B0503020204020204" pitchFamily="34" charset="-122"/>
            </a:endParaRPr>
          </a:p>
          <a:p>
            <a:pPr algn="ctr"/>
            <a:r>
              <a:rPr lang="zh-CN" altLang="en-US" sz="1600" dirty="0">
                <a:solidFill>
                  <a:prstClr val="white"/>
                </a:solidFill>
                <a:latin typeface="Arial" panose="020B0604020202020204" pitchFamily="34" charset="0"/>
                <a:ea typeface="微软雅黑" panose="020B0503020204020204" pitchFamily="34" charset="-122"/>
              </a:rPr>
              <a:t>发送给客户端</a:t>
            </a:r>
          </a:p>
        </p:txBody>
      </p:sp>
      <p:sp>
        <p:nvSpPr>
          <p:cNvPr id="14" name="矩形 13"/>
          <p:cNvSpPr/>
          <p:nvPr>
            <p:custDataLst>
              <p:tags r:id="rId2"/>
            </p:custDataLst>
          </p:nvPr>
        </p:nvSpPr>
        <p:spPr>
          <a:xfrm>
            <a:off x="5116830" y="4825365"/>
            <a:ext cx="2725420" cy="2209165"/>
          </a:xfrm>
          <a:prstGeom prst="rect">
            <a:avLst/>
          </a:prstGeom>
        </p:spPr>
        <p:txBody>
          <a:bodyPr wrap="square"/>
          <a:lstStyle/>
          <a:p>
            <a:pPr algn="l">
              <a:lnSpc>
                <a:spcPct val="120000"/>
              </a:lnSpc>
            </a:pPr>
            <a:r>
              <a:rPr lang="en-US" altLang="zh-CN" sz="1200" dirty="0">
                <a:latin typeface="+mn-ea"/>
                <a:ea typeface="+mn-ea"/>
                <a:cs typeface="+mn-ea"/>
              </a:rPr>
              <a:t>      </a:t>
            </a:r>
            <a:r>
              <a:rPr lang="zh-CN" altLang="en-US" sz="1200" dirty="0">
                <a:latin typeface="+mn-ea"/>
                <a:ea typeface="+mn-ea"/>
                <a:cs typeface="+mn-ea"/>
              </a:rPr>
              <a:t>这意味着事件可能在发送给客户端的路上，在触发变化的客户端没有成功返回之前，事件不会到达客户端。watch事件是异步发送给watch的。ZooKeeper提供顺序操作保证：直到它首先看到watch事件为止，客户端不会看到变化。</a:t>
            </a:r>
          </a:p>
        </p:txBody>
      </p:sp>
      <p:sp>
        <p:nvSpPr>
          <p:cNvPr id="16" name="Freeform 234@|5FFC:14998031|FBC:16777215|LFC:16777215|LBC:16777215"/>
          <p:cNvSpPr/>
          <p:nvPr>
            <p:custDataLst>
              <p:tags r:id="rId3"/>
            </p:custDataLst>
          </p:nvPr>
        </p:nvSpPr>
        <p:spPr bwMode="auto">
          <a:xfrm>
            <a:off x="3116580" y="3627755"/>
            <a:ext cx="1080135" cy="953770"/>
          </a:xfrm>
          <a:custGeom>
            <a:avLst/>
            <a:gdLst>
              <a:gd name="T0" fmla="*/ 381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1 w 426"/>
              <a:gd name="T17" fmla="*/ 426 h 540"/>
              <a:gd name="T18" fmla="*/ 426 w 426"/>
              <a:gd name="T19" fmla="*/ 380 h 540"/>
              <a:gd name="T20" fmla="*/ 426 w 426"/>
              <a:gd name="T21" fmla="*/ 46 h 540"/>
              <a:gd name="T22" fmla="*/ 381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1"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1" y="426"/>
                  <a:pt x="381" y="426"/>
                  <a:pt x="381" y="426"/>
                </a:cubicBezTo>
                <a:cubicBezTo>
                  <a:pt x="406" y="426"/>
                  <a:pt x="426" y="405"/>
                  <a:pt x="426" y="380"/>
                </a:cubicBezTo>
                <a:cubicBezTo>
                  <a:pt x="426" y="46"/>
                  <a:pt x="426" y="46"/>
                  <a:pt x="426" y="46"/>
                </a:cubicBezTo>
                <a:cubicBezTo>
                  <a:pt x="426" y="20"/>
                  <a:pt x="406" y="0"/>
                  <a:pt x="381" y="0"/>
                </a:cubicBezTo>
                <a:close/>
              </a:path>
            </a:pathLst>
          </a:custGeom>
          <a:solidFill>
            <a:srgbClr val="D74D6E"/>
          </a:solidFill>
          <a:ln>
            <a:noFill/>
          </a:ln>
        </p:spPr>
        <p:txBody>
          <a:bodyPr vert="horz" wrap="square" lIns="91440" tIns="45720" rIns="91440" bIns="612000" numCol="1" anchor="ctr" anchorCtr="0" compatLnSpc="1"/>
          <a:lstStyle>
            <a:defPPr>
              <a:defRPr lang="zh-CN"/>
            </a:defPPr>
            <a:lvl1pPr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9pPr>
          </a:lstStyle>
          <a:p>
            <a:pPr algn="ctr"/>
            <a:endParaRPr lang="zh-CN" altLang="en-US" sz="1600" dirty="0">
              <a:solidFill>
                <a:prstClr val="white"/>
              </a:solidFill>
              <a:latin typeface="Arial" panose="020B0604020202020204" pitchFamily="34" charset="0"/>
              <a:ea typeface="微软雅黑" panose="020B0503020204020204" pitchFamily="34" charset="-122"/>
            </a:endParaRPr>
          </a:p>
          <a:p>
            <a:pPr algn="ctr"/>
            <a:r>
              <a:rPr lang="zh-CN" altLang="en-US" sz="1600" dirty="0">
                <a:solidFill>
                  <a:prstClr val="white"/>
                </a:solidFill>
                <a:latin typeface="Arial" panose="020B0604020202020204" pitchFamily="34" charset="0"/>
                <a:ea typeface="微软雅黑" panose="020B0503020204020204" pitchFamily="34" charset="-122"/>
              </a:rPr>
              <a:t>一次性触发</a:t>
            </a:r>
          </a:p>
        </p:txBody>
      </p:sp>
      <p:sp>
        <p:nvSpPr>
          <p:cNvPr id="17" name="矩形 16"/>
          <p:cNvSpPr/>
          <p:nvPr>
            <p:custDataLst>
              <p:tags r:id="rId4"/>
            </p:custDataLst>
          </p:nvPr>
        </p:nvSpPr>
        <p:spPr>
          <a:xfrm>
            <a:off x="2138680" y="4825365"/>
            <a:ext cx="2948940" cy="1843405"/>
          </a:xfrm>
          <a:prstGeom prst="rect">
            <a:avLst/>
          </a:prstGeom>
        </p:spPr>
        <p:txBody>
          <a:bodyPr wrap="square"/>
          <a:lstStyle/>
          <a:p>
            <a:pPr algn="l">
              <a:lnSpc>
                <a:spcPct val="120000"/>
              </a:lnSpc>
            </a:pPr>
            <a:r>
              <a:rPr lang="en-US" altLang="zh-CN" sz="1200" dirty="0">
                <a:latin typeface="+mn-ea"/>
                <a:ea typeface="+mn-ea"/>
                <a:cs typeface="+mn-ea"/>
              </a:rPr>
              <a:t>    </a:t>
            </a:r>
            <a:r>
              <a:rPr lang="zh-CN" altLang="en-US" sz="1200" dirty="0">
                <a:latin typeface="+mn-ea"/>
                <a:ea typeface="+mn-ea"/>
                <a:cs typeface="+mn-ea"/>
              </a:rPr>
              <a:t>当数据发生变化时，watch事件被发送到客户端。例如，如果客户端执行getData("/znode1", true)，而后来/znode1的数据变化了或删除了，客户端就会得到一个/znode1变化的watch事件，如果/znode1又发生了变化，不会发送watch事件，除非该客户端再次执行读操作而设置了一个新的watch。</a:t>
            </a:r>
          </a:p>
        </p:txBody>
      </p:sp>
      <p:sp>
        <p:nvSpPr>
          <p:cNvPr id="10" name="Freeform 234@|5FFC:14998031|FBC:16777215|LFC:16777215|LBC:16777215"/>
          <p:cNvSpPr/>
          <p:nvPr>
            <p:custDataLst>
              <p:tags r:id="rId5"/>
            </p:custDataLst>
          </p:nvPr>
        </p:nvSpPr>
        <p:spPr bwMode="auto">
          <a:xfrm>
            <a:off x="8525510" y="3597275"/>
            <a:ext cx="1033780" cy="908685"/>
          </a:xfrm>
          <a:custGeom>
            <a:avLst/>
            <a:gdLst>
              <a:gd name="T0" fmla="*/ 381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1 w 426"/>
              <a:gd name="T17" fmla="*/ 426 h 540"/>
              <a:gd name="T18" fmla="*/ 426 w 426"/>
              <a:gd name="T19" fmla="*/ 380 h 540"/>
              <a:gd name="T20" fmla="*/ 426 w 426"/>
              <a:gd name="T21" fmla="*/ 46 h 540"/>
              <a:gd name="T22" fmla="*/ 381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1"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1" y="426"/>
                  <a:pt x="381" y="426"/>
                  <a:pt x="381" y="426"/>
                </a:cubicBezTo>
                <a:cubicBezTo>
                  <a:pt x="406" y="426"/>
                  <a:pt x="426" y="405"/>
                  <a:pt x="426" y="380"/>
                </a:cubicBezTo>
                <a:cubicBezTo>
                  <a:pt x="426" y="46"/>
                  <a:pt x="426" y="46"/>
                  <a:pt x="426" y="46"/>
                </a:cubicBezTo>
                <a:cubicBezTo>
                  <a:pt x="426" y="20"/>
                  <a:pt x="406" y="0"/>
                  <a:pt x="381" y="0"/>
                </a:cubicBezTo>
                <a:close/>
              </a:path>
            </a:pathLst>
          </a:custGeom>
          <a:solidFill>
            <a:srgbClr val="FFC000"/>
          </a:solidFill>
          <a:ln>
            <a:noFill/>
          </a:ln>
        </p:spPr>
        <p:txBody>
          <a:bodyPr vert="horz" wrap="square" lIns="91440" tIns="45720" rIns="91440" bIns="612000" numCol="1" anchor="ctr" anchorCtr="0" compatLnSpc="1"/>
          <a:lstStyle>
            <a:defPPr>
              <a:defRPr lang="zh-CN"/>
            </a:defPPr>
            <a:lvl1pPr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9pPr>
          </a:lstStyle>
          <a:p>
            <a:pPr algn="ctr"/>
            <a:endParaRPr lang="zh-CN" altLang="en-US" sz="1600" dirty="0">
              <a:solidFill>
                <a:prstClr val="white"/>
              </a:solidFill>
              <a:latin typeface="Arial" panose="020B0604020202020204" pitchFamily="34" charset="0"/>
              <a:ea typeface="微软雅黑" panose="020B0503020204020204" pitchFamily="34" charset="-122"/>
            </a:endParaRPr>
          </a:p>
          <a:p>
            <a:pPr algn="ctr"/>
            <a:r>
              <a:rPr lang="zh-CN" altLang="en-US" sz="1600" dirty="0">
                <a:solidFill>
                  <a:prstClr val="white"/>
                </a:solidFill>
                <a:latin typeface="Arial" panose="020B0604020202020204" pitchFamily="34" charset="0"/>
                <a:ea typeface="微软雅黑" panose="020B0503020204020204" pitchFamily="34" charset="-122"/>
              </a:rPr>
              <a:t>被监视的数据</a:t>
            </a:r>
          </a:p>
        </p:txBody>
      </p:sp>
      <p:sp>
        <p:nvSpPr>
          <p:cNvPr id="11" name="矩形 10"/>
          <p:cNvSpPr/>
          <p:nvPr>
            <p:custDataLst>
              <p:tags r:id="rId6"/>
            </p:custDataLst>
          </p:nvPr>
        </p:nvSpPr>
        <p:spPr>
          <a:xfrm>
            <a:off x="7918450" y="4794885"/>
            <a:ext cx="3063240" cy="1599565"/>
          </a:xfrm>
          <a:prstGeom prst="rect">
            <a:avLst/>
          </a:prstGeom>
        </p:spPr>
        <p:txBody>
          <a:bodyPr wrap="square"/>
          <a:lstStyle/>
          <a:p>
            <a:pPr algn="l">
              <a:lnSpc>
                <a:spcPct val="120000"/>
              </a:lnSpc>
            </a:pPr>
            <a:r>
              <a:rPr lang="en-US" altLang="zh-CN" sz="1200" dirty="0">
                <a:latin typeface="+mn-ea"/>
                <a:ea typeface="+mn-ea"/>
                <a:cs typeface="+mn-ea"/>
              </a:rPr>
              <a:t>     </a:t>
            </a:r>
            <a:r>
              <a:rPr lang="zh-CN" altLang="en-US" sz="1200" dirty="0">
                <a:latin typeface="+mn-ea"/>
                <a:ea typeface="+mn-ea"/>
                <a:cs typeface="+mn-ea"/>
              </a:rPr>
              <a:t>这是指一个节点能变化的几个方式，它有助于思考ZooKeeper所维护的两类watch列表：数据watch和子节点watch。getData()和exists()设置数据watch，getChildren()设置子节点watch。这也可以从被设置的watch返回数据的类型来考虑watch的分类。</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第四章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watch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管理</a:t>
            </a:r>
          </a:p>
        </p:txBody>
      </p:sp>
      <p:sp>
        <p:nvSpPr>
          <p:cNvPr id="47107" name="矩形 1"/>
          <p:cNvSpPr/>
          <p:nvPr/>
        </p:nvSpPr>
        <p:spPr>
          <a:xfrm>
            <a:off x="1454785" y="2825115"/>
            <a:ext cx="6278880" cy="2306955"/>
          </a:xfrm>
          <a:prstGeom prst="rect">
            <a:avLst/>
          </a:prstGeom>
          <a:noFill/>
          <a:ln w="38100" cap="flat" cmpd="sng">
            <a:solidFill>
              <a:srgbClr val="FFC000"/>
            </a:solidFill>
            <a:prstDash val="solid"/>
            <a:round/>
            <a:headEnd type="none" w="med" len="med"/>
            <a:tailEnd type="none" w="med" len="med"/>
          </a:ln>
        </p:spPr>
        <p:txBody>
          <a:bodyPr wrap="square" anchor="t">
            <a:spAutoFit/>
          </a:bodyPr>
          <a:lstStyle/>
          <a:p>
            <a:pPr marL="285750" indent="-285750" eaLnBrk="0" hangingPunct="0">
              <a:lnSpc>
                <a:spcPct val="150000"/>
              </a:lnSpc>
              <a:buFont typeface="Wingdings" panose="05000000000000000000" charset="0"/>
              <a:buChar char="n"/>
            </a:pPr>
            <a:r>
              <a:rPr lang="en-US" altLang="zh-CN" sz="1600" dirty="0">
                <a:latin typeface="微软雅黑" panose="020B0503020204020204" pitchFamily="34" charset="-122"/>
                <a:ea typeface="微软雅黑" panose="020B0503020204020204" pitchFamily="34" charset="-122"/>
              </a:rPr>
              <a:t> </a:t>
            </a:r>
            <a:r>
              <a:rPr sz="1600" dirty="0">
                <a:latin typeface="微软雅黑" panose="020B0503020204020204" pitchFamily="34" charset="-122"/>
                <a:ea typeface="微软雅黑" panose="020B0503020204020204" pitchFamily="34" charset="-122"/>
              </a:rPr>
              <a:t>与其他事件、其他watch和异步应答一起，一种watch是顺序的，ZooKeeper客户端保证所有的东西都被排序，依次分发。</a:t>
            </a:r>
          </a:p>
          <a:p>
            <a:pPr marL="285750" indent="-285750" eaLnBrk="0" hangingPunct="0">
              <a:lnSpc>
                <a:spcPct val="150000"/>
              </a:lnSpc>
              <a:buFont typeface="Wingdings" panose="05000000000000000000" charset="0"/>
              <a:buChar char="n"/>
            </a:pPr>
            <a:r>
              <a:rPr sz="1600" dirty="0">
                <a:latin typeface="微软雅黑" panose="020B0503020204020204" pitchFamily="34" charset="-122"/>
                <a:ea typeface="微软雅黑" panose="020B0503020204020204" pitchFamily="34" charset="-122"/>
              </a:rPr>
              <a:t> 客户端将先看到它所监视的znode的事件，然后才是这个znode的新数据。</a:t>
            </a:r>
          </a:p>
          <a:p>
            <a:pPr marL="285750" indent="-285750" eaLnBrk="0" hangingPunct="0">
              <a:lnSpc>
                <a:spcPct val="150000"/>
              </a:lnSpc>
              <a:buFont typeface="Wingdings" panose="05000000000000000000" charset="0"/>
              <a:buChar char="n"/>
            </a:pPr>
            <a:r>
              <a:rPr sz="1600" dirty="0">
                <a:latin typeface="微软雅黑" panose="020B0503020204020204" pitchFamily="34" charset="-122"/>
                <a:ea typeface="微软雅黑" panose="020B0503020204020204" pitchFamily="34" charset="-122"/>
              </a:rPr>
              <a:t>  ZooKeeper中watch事件的顺序，就是ZooKeeper服务所看到的更新顺序。</a:t>
            </a:r>
          </a:p>
        </p:txBody>
      </p:sp>
      <p:sp>
        <p:nvSpPr>
          <p:cNvPr id="43010" name="文本框 19"/>
          <p:cNvSpPr/>
          <p:nvPr/>
        </p:nvSpPr>
        <p:spPr>
          <a:xfrm>
            <a:off x="1341755" y="1174750"/>
            <a:ext cx="2649220" cy="368300"/>
          </a:xfrm>
          <a:prstGeom prst="rect">
            <a:avLst/>
          </a:prstGeom>
          <a:solidFill>
            <a:srgbClr val="00B0F0"/>
          </a:solidFill>
          <a:ln w="9525">
            <a:noFill/>
          </a:ln>
        </p:spPr>
        <p:txBody>
          <a:bodyPr wrap="square" anchor="t">
            <a:spAutoFit/>
          </a:bodyPr>
          <a:lstStyle/>
          <a:p>
            <a:pPr algn="ctr">
              <a:buFont typeface="Arial" panose="020B0604020202020204" pitchFamily="34" charset="0"/>
              <a:buNone/>
            </a:pPr>
            <a:r>
              <a:rPr lang="zh-CN" altLang="en-US" sz="18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a:t>
            </a:r>
            <a:r>
              <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靠</a:t>
            </a:r>
            <a:r>
              <a:rPr lang="zh-CN" altLang="en-US" sz="1800" b="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a:t>
            </a: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保证</a:t>
            </a:r>
          </a:p>
        </p:txBody>
      </p:sp>
      <p:pic>
        <p:nvPicPr>
          <p:cNvPr id="2" name="图片 1"/>
          <p:cNvPicPr>
            <a:picLocks noChangeAspect="1"/>
          </p:cNvPicPr>
          <p:nvPr/>
        </p:nvPicPr>
        <p:blipFill>
          <a:blip r:embed="rId3"/>
          <a:stretch>
            <a:fillRect/>
          </a:stretch>
        </p:blipFill>
        <p:spPr>
          <a:xfrm>
            <a:off x="8390890" y="2410460"/>
            <a:ext cx="2784475" cy="2721610"/>
          </a:xfrm>
          <a:prstGeom prst="rect">
            <a:avLst/>
          </a:prstGeom>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第四章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watch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管理</a:t>
            </a:r>
          </a:p>
        </p:txBody>
      </p:sp>
      <p:sp>
        <p:nvSpPr>
          <p:cNvPr id="47107" name="矩形 1"/>
          <p:cNvSpPr/>
          <p:nvPr/>
        </p:nvSpPr>
        <p:spPr>
          <a:xfrm>
            <a:off x="854075" y="1956435"/>
            <a:ext cx="8092440" cy="4523105"/>
          </a:xfrm>
          <a:prstGeom prst="rect">
            <a:avLst/>
          </a:prstGeom>
          <a:noFill/>
          <a:ln w="38100" cap="flat" cmpd="sng">
            <a:solidFill>
              <a:srgbClr val="FFC000"/>
            </a:solidFill>
            <a:prstDash val="solid"/>
            <a:round/>
            <a:headEnd type="none" w="med" len="med"/>
            <a:tailEnd type="none" w="med" len="med"/>
          </a:ln>
        </p:spPr>
        <p:txBody>
          <a:bodyPr wrap="square" anchor="t">
            <a:spAutoFit/>
          </a:bodyPr>
          <a:lstStyle/>
          <a:p>
            <a:pPr marL="285750" indent="-285750" eaLnBrk="0" hangingPunct="0">
              <a:lnSpc>
                <a:spcPct val="150000"/>
              </a:lnSpc>
              <a:buFont typeface="Wingdings" panose="05000000000000000000" charset="0"/>
              <a:buChar char="n"/>
            </a:pPr>
            <a:r>
              <a:rPr sz="1600" dirty="0">
                <a:latin typeface="微软雅黑" panose="020B0503020204020204" pitchFamily="34" charset="-122"/>
                <a:ea typeface="微软雅黑" panose="020B0503020204020204" pitchFamily="34" charset="-122"/>
              </a:rPr>
              <a:t>watch是一次性触发器，你得到一个watch事件后，如果你还想得到以后数据变化的通知事件，你必须再设置一个watch。</a:t>
            </a:r>
          </a:p>
          <a:p>
            <a:pPr marL="285750" indent="-285750" eaLnBrk="0" hangingPunct="0">
              <a:lnSpc>
                <a:spcPct val="150000"/>
              </a:lnSpc>
              <a:buFont typeface="Wingdings" panose="05000000000000000000" charset="0"/>
              <a:buChar char="n"/>
            </a:pPr>
            <a:r>
              <a:rPr sz="1600" dirty="0">
                <a:latin typeface="微软雅黑" panose="020B0503020204020204" pitchFamily="34" charset="-122"/>
                <a:ea typeface="微软雅黑" panose="020B0503020204020204" pitchFamily="34" charset="-122"/>
              </a:rPr>
              <a:t>由于watch是一个一次性触发器，在得到一个事件和发送一个新watch之间有时延，这期间你不能可靠保证得到该节点的变化。要考虑这样的情况：在得到事件与再次设置watch之间，znode已变化了多次（你可能不会在意，但需要意识到这种情况的存在）。</a:t>
            </a:r>
          </a:p>
          <a:p>
            <a:pPr marL="285750" indent="-285750" eaLnBrk="0" hangingPunct="0">
              <a:lnSpc>
                <a:spcPct val="150000"/>
              </a:lnSpc>
              <a:buFont typeface="Wingdings" panose="05000000000000000000" charset="0"/>
              <a:buChar char="n"/>
            </a:pPr>
            <a:r>
              <a:rPr sz="1600" dirty="0">
                <a:latin typeface="微软雅黑" panose="020B0503020204020204" pitchFamily="34" charset="-122"/>
                <a:ea typeface="微软雅黑" panose="020B0503020204020204" pitchFamily="34" charset="-122"/>
              </a:rPr>
              <a:t>一个watch对象（或者说是方法/上下文对），对特定的通知只触发一次，例如，如果一个同样的watch对象被注册成对同一个文件进行“exist”和”getData”监视，当这个文件被删除时，这个watch对象只触发一次，即删除事件的通知。</a:t>
            </a:r>
          </a:p>
          <a:p>
            <a:pPr marL="285750" indent="-285750" eaLnBrk="0" hangingPunct="0">
              <a:lnSpc>
                <a:spcPct val="150000"/>
              </a:lnSpc>
              <a:buFont typeface="Wingdings" panose="05000000000000000000" charset="0"/>
              <a:buChar char="n"/>
            </a:pPr>
            <a:r>
              <a:rPr sz="1600" dirty="0">
                <a:latin typeface="微软雅黑" panose="020B0503020204020204" pitchFamily="34" charset="-122"/>
                <a:ea typeface="微软雅黑" panose="020B0503020204020204" pitchFamily="34" charset="-122"/>
              </a:rPr>
              <a:t>当你与服务器断开（例如，服务器宕机了）,在重新建立连接之前，你不会得到任何watch消息，出于这种原因，会话事件被发送给所有未完成的watch。使用会话事件进入安全模式：在断开期间你不会收到事件，所以你的程序此时应保守一些。</a:t>
            </a:r>
          </a:p>
        </p:txBody>
      </p:sp>
      <p:sp>
        <p:nvSpPr>
          <p:cNvPr id="43010" name="文本框 19"/>
          <p:cNvSpPr/>
          <p:nvPr/>
        </p:nvSpPr>
        <p:spPr>
          <a:xfrm>
            <a:off x="1341755" y="1174750"/>
            <a:ext cx="1887220" cy="368300"/>
          </a:xfrm>
          <a:prstGeom prst="rect">
            <a:avLst/>
          </a:prstGeom>
          <a:solidFill>
            <a:srgbClr val="00B0F0"/>
          </a:solidFill>
          <a:ln w="9525">
            <a:noFill/>
          </a:ln>
        </p:spPr>
        <p:txBody>
          <a:bodyPr wrap="square" anchor="t">
            <a:spAutoFit/>
          </a:bodyPr>
          <a:lstStyle/>
          <a:p>
            <a:pPr algn="ctr">
              <a:buFont typeface="Arial" panose="020B0604020202020204" pitchFamily="34" charset="0"/>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注意事项</a:t>
            </a:r>
          </a:p>
        </p:txBody>
      </p:sp>
      <p:pic>
        <p:nvPicPr>
          <p:cNvPr id="3" name="图片 2"/>
          <p:cNvPicPr>
            <a:picLocks noChangeAspect="1"/>
          </p:cNvPicPr>
          <p:nvPr/>
        </p:nvPicPr>
        <p:blipFill>
          <a:blip r:embed="rId3"/>
          <a:stretch>
            <a:fillRect/>
          </a:stretch>
        </p:blipFill>
        <p:spPr>
          <a:xfrm rot="1140000">
            <a:off x="9739630" y="2056130"/>
            <a:ext cx="1464310" cy="4324350"/>
          </a:xfrm>
          <a:prstGeom prst="rect">
            <a:avLst/>
          </a:prstGeom>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矩形 162"/>
          <p:cNvSpPr/>
          <p:nvPr/>
        </p:nvSpPr>
        <p:spPr>
          <a:xfrm>
            <a:off x="0"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86018"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86019"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第五章</a:t>
            </a:r>
            <a:endParaRPr lang="zh-CN" altLang="zh-CN" sz="2400" b="1" dirty="0">
              <a:solidFill>
                <a:schemeClr val="bg1"/>
              </a:solidFill>
              <a:latin typeface="方正兰亭粗黑_GBK" charset="-122"/>
              <a:ea typeface="微软雅黑" panose="020B0503020204020204" pitchFamily="34" charset="-122"/>
            </a:endParaRPr>
          </a:p>
        </p:txBody>
      </p:sp>
      <p:sp>
        <p:nvSpPr>
          <p:cNvPr id="86020" name="文本框 23"/>
          <p:cNvSpPr/>
          <p:nvPr/>
        </p:nvSpPr>
        <p:spPr>
          <a:xfrm>
            <a:off x="4814888" y="5310188"/>
            <a:ext cx="3828415" cy="607695"/>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访问控制权限 使用</a:t>
            </a: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ACL</a:t>
            </a:r>
          </a:p>
        </p:txBody>
      </p:sp>
      <p:sp>
        <p:nvSpPr>
          <p:cNvPr id="86021" name="Freeform 5"/>
          <p:cNvSpPr/>
          <p:nvPr/>
        </p:nvSpPr>
        <p:spPr>
          <a:xfrm>
            <a:off x="6132513" y="171132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86022"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86023"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86024"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86025"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86026"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86027"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86028"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86029"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86030"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86031"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
        <p:nvSpPr>
          <p:cNvPr id="86032" name="Freeform 27"/>
          <p:cNvSpPr/>
          <p:nvPr/>
        </p:nvSpPr>
        <p:spPr>
          <a:xfrm rot="3600000">
            <a:off x="6199188" y="1766888"/>
            <a:ext cx="860425"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86033" name="Freeform 7"/>
          <p:cNvSpPr/>
          <p:nvPr/>
        </p:nvSpPr>
        <p:spPr>
          <a:xfrm rot="-3600000">
            <a:off x="5089525" y="1668463"/>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grpSp>
        <p:nvGrpSpPr>
          <p:cNvPr id="86034" name="组合 17"/>
          <p:cNvGrpSpPr/>
          <p:nvPr/>
        </p:nvGrpSpPr>
        <p:grpSpPr>
          <a:xfrm>
            <a:off x="3790950" y="5364163"/>
            <a:ext cx="652463" cy="635000"/>
            <a:chOff x="0" y="0"/>
            <a:chExt cx="1333500" cy="1298575"/>
          </a:xfrm>
        </p:grpSpPr>
        <p:sp>
          <p:nvSpPr>
            <p:cNvPr id="86035" name="Freeform 44"/>
            <p:cNvSpPr/>
            <p:nvPr/>
          </p:nvSpPr>
          <p:spPr>
            <a:xfrm>
              <a:off x="204788" y="396875"/>
              <a:ext cx="785813" cy="90488"/>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0" t="0" r="0" b="0"/>
              <a:pathLst>
                <a:path w="293" h="34">
                  <a:moveTo>
                    <a:pt x="293" y="17"/>
                  </a:moveTo>
                  <a:cubicBezTo>
                    <a:pt x="293" y="26"/>
                    <a:pt x="286" y="34"/>
                    <a:pt x="276" y="34"/>
                  </a:cubicBezTo>
                  <a:cubicBezTo>
                    <a:pt x="17" y="34"/>
                    <a:pt x="17" y="34"/>
                    <a:pt x="17" y="34"/>
                  </a:cubicBezTo>
                  <a:cubicBezTo>
                    <a:pt x="7" y="34"/>
                    <a:pt x="0" y="26"/>
                    <a:pt x="0" y="17"/>
                  </a:cubicBezTo>
                  <a:cubicBezTo>
                    <a:pt x="0" y="17"/>
                    <a:pt x="0" y="17"/>
                    <a:pt x="0" y="17"/>
                  </a:cubicBezTo>
                  <a:cubicBezTo>
                    <a:pt x="0" y="7"/>
                    <a:pt x="7" y="0"/>
                    <a:pt x="17" y="0"/>
                  </a:cubicBezTo>
                  <a:cubicBezTo>
                    <a:pt x="276" y="0"/>
                    <a:pt x="276" y="0"/>
                    <a:pt x="276" y="0"/>
                  </a:cubicBezTo>
                  <a:cubicBezTo>
                    <a:pt x="286" y="0"/>
                    <a:pt x="293" y="7"/>
                    <a:pt x="293" y="17"/>
                  </a:cubicBezTo>
                  <a:close/>
                </a:path>
              </a:pathLst>
            </a:custGeom>
            <a:solidFill>
              <a:schemeClr val="bg1"/>
            </a:solidFill>
            <a:ln w="9525">
              <a:noFill/>
            </a:ln>
          </p:spPr>
          <p:txBody>
            <a:bodyPr/>
            <a:lstStyle/>
            <a:p>
              <a:endParaRPr lang="zh-CN" altLang="en-US"/>
            </a:p>
          </p:txBody>
        </p:sp>
        <p:sp>
          <p:nvSpPr>
            <p:cNvPr id="86036" name="Freeform 45"/>
            <p:cNvSpPr/>
            <p:nvPr/>
          </p:nvSpPr>
          <p:spPr>
            <a:xfrm>
              <a:off x="204788" y="215900"/>
              <a:ext cx="638175" cy="92075"/>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0" t="0" r="0" b="0"/>
              <a:pathLst>
                <a:path w="238" h="34">
                  <a:moveTo>
                    <a:pt x="238" y="17"/>
                  </a:moveTo>
                  <a:cubicBezTo>
                    <a:pt x="238" y="27"/>
                    <a:pt x="230" y="34"/>
                    <a:pt x="221" y="34"/>
                  </a:cubicBezTo>
                  <a:cubicBezTo>
                    <a:pt x="17" y="34"/>
                    <a:pt x="17" y="34"/>
                    <a:pt x="17" y="34"/>
                  </a:cubicBezTo>
                  <a:cubicBezTo>
                    <a:pt x="7" y="34"/>
                    <a:pt x="0" y="27"/>
                    <a:pt x="0" y="17"/>
                  </a:cubicBezTo>
                  <a:cubicBezTo>
                    <a:pt x="0" y="17"/>
                    <a:pt x="0" y="17"/>
                    <a:pt x="0" y="17"/>
                  </a:cubicBezTo>
                  <a:cubicBezTo>
                    <a:pt x="0" y="8"/>
                    <a:pt x="7" y="0"/>
                    <a:pt x="17" y="0"/>
                  </a:cubicBezTo>
                  <a:cubicBezTo>
                    <a:pt x="221" y="0"/>
                    <a:pt x="221" y="0"/>
                    <a:pt x="221" y="0"/>
                  </a:cubicBezTo>
                  <a:cubicBezTo>
                    <a:pt x="230" y="0"/>
                    <a:pt x="238" y="8"/>
                    <a:pt x="238" y="17"/>
                  </a:cubicBezTo>
                  <a:close/>
                </a:path>
              </a:pathLst>
            </a:custGeom>
            <a:solidFill>
              <a:schemeClr val="bg1"/>
            </a:solidFill>
            <a:ln w="9525">
              <a:noFill/>
            </a:ln>
          </p:spPr>
          <p:txBody>
            <a:bodyPr/>
            <a:lstStyle/>
            <a:p>
              <a:endParaRPr lang="zh-CN" altLang="en-US"/>
            </a:p>
          </p:txBody>
        </p:sp>
        <p:sp>
          <p:nvSpPr>
            <p:cNvPr id="86037" name="Freeform 46"/>
            <p:cNvSpPr/>
            <p:nvPr/>
          </p:nvSpPr>
          <p:spPr>
            <a:xfrm>
              <a:off x="204788" y="573087"/>
              <a:ext cx="785813" cy="92075"/>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0" t="0" r="0" b="0"/>
              <a:pathLst>
                <a:path w="293" h="34">
                  <a:moveTo>
                    <a:pt x="293" y="17"/>
                  </a:moveTo>
                  <a:cubicBezTo>
                    <a:pt x="293" y="27"/>
                    <a:pt x="286" y="34"/>
                    <a:pt x="276" y="34"/>
                  </a:cubicBezTo>
                  <a:cubicBezTo>
                    <a:pt x="17" y="34"/>
                    <a:pt x="17" y="34"/>
                    <a:pt x="17" y="34"/>
                  </a:cubicBezTo>
                  <a:cubicBezTo>
                    <a:pt x="7" y="34"/>
                    <a:pt x="0" y="27"/>
                    <a:pt x="0" y="17"/>
                  </a:cubicBezTo>
                  <a:cubicBezTo>
                    <a:pt x="0" y="17"/>
                    <a:pt x="0" y="17"/>
                    <a:pt x="0" y="17"/>
                  </a:cubicBezTo>
                  <a:cubicBezTo>
                    <a:pt x="0" y="8"/>
                    <a:pt x="7" y="0"/>
                    <a:pt x="17" y="0"/>
                  </a:cubicBezTo>
                  <a:cubicBezTo>
                    <a:pt x="276" y="0"/>
                    <a:pt x="276" y="0"/>
                    <a:pt x="276" y="0"/>
                  </a:cubicBezTo>
                  <a:cubicBezTo>
                    <a:pt x="286" y="0"/>
                    <a:pt x="293" y="8"/>
                    <a:pt x="293" y="17"/>
                  </a:cubicBezTo>
                  <a:close/>
                </a:path>
              </a:pathLst>
            </a:custGeom>
            <a:solidFill>
              <a:schemeClr val="bg1"/>
            </a:solidFill>
            <a:ln w="9525">
              <a:noFill/>
            </a:ln>
          </p:spPr>
          <p:txBody>
            <a:bodyPr/>
            <a:lstStyle/>
            <a:p>
              <a:endParaRPr lang="zh-CN" altLang="en-US"/>
            </a:p>
          </p:txBody>
        </p:sp>
        <p:sp>
          <p:nvSpPr>
            <p:cNvPr id="86038" name="Freeform 47"/>
            <p:cNvSpPr/>
            <p:nvPr/>
          </p:nvSpPr>
          <p:spPr>
            <a:xfrm>
              <a:off x="204788" y="754062"/>
              <a:ext cx="592138" cy="90488"/>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0" t="0" r="0" b="0"/>
              <a:pathLst>
                <a:path w="221" h="34">
                  <a:moveTo>
                    <a:pt x="221" y="17"/>
                  </a:moveTo>
                  <a:cubicBezTo>
                    <a:pt x="221" y="26"/>
                    <a:pt x="213" y="34"/>
                    <a:pt x="204" y="34"/>
                  </a:cubicBezTo>
                  <a:cubicBezTo>
                    <a:pt x="17" y="34"/>
                    <a:pt x="17" y="34"/>
                    <a:pt x="17" y="34"/>
                  </a:cubicBezTo>
                  <a:cubicBezTo>
                    <a:pt x="7" y="34"/>
                    <a:pt x="0" y="26"/>
                    <a:pt x="0" y="17"/>
                  </a:cubicBezTo>
                  <a:cubicBezTo>
                    <a:pt x="0" y="17"/>
                    <a:pt x="0" y="17"/>
                    <a:pt x="0" y="17"/>
                  </a:cubicBezTo>
                  <a:cubicBezTo>
                    <a:pt x="0" y="7"/>
                    <a:pt x="7" y="0"/>
                    <a:pt x="17" y="0"/>
                  </a:cubicBezTo>
                  <a:cubicBezTo>
                    <a:pt x="204" y="0"/>
                    <a:pt x="204" y="0"/>
                    <a:pt x="204" y="0"/>
                  </a:cubicBezTo>
                  <a:cubicBezTo>
                    <a:pt x="213" y="0"/>
                    <a:pt x="221" y="7"/>
                    <a:pt x="221" y="17"/>
                  </a:cubicBezTo>
                  <a:close/>
                </a:path>
              </a:pathLst>
            </a:custGeom>
            <a:solidFill>
              <a:schemeClr val="bg1"/>
            </a:solidFill>
            <a:ln w="9525">
              <a:noFill/>
            </a:ln>
          </p:spPr>
          <p:txBody>
            <a:bodyPr/>
            <a:lstStyle/>
            <a:p>
              <a:endParaRPr lang="zh-CN" altLang="en-US"/>
            </a:p>
          </p:txBody>
        </p:sp>
        <p:sp>
          <p:nvSpPr>
            <p:cNvPr id="86039" name="Freeform 48"/>
            <p:cNvSpPr/>
            <p:nvPr/>
          </p:nvSpPr>
          <p:spPr>
            <a:xfrm>
              <a:off x="204788" y="930275"/>
              <a:ext cx="592138" cy="92075"/>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0" t="0" r="0" b="0"/>
              <a:pathLst>
                <a:path w="221" h="34">
                  <a:moveTo>
                    <a:pt x="221" y="17"/>
                  </a:moveTo>
                  <a:cubicBezTo>
                    <a:pt x="221" y="27"/>
                    <a:pt x="213" y="34"/>
                    <a:pt x="204" y="34"/>
                  </a:cubicBezTo>
                  <a:cubicBezTo>
                    <a:pt x="17" y="34"/>
                    <a:pt x="17" y="34"/>
                    <a:pt x="17" y="34"/>
                  </a:cubicBezTo>
                  <a:cubicBezTo>
                    <a:pt x="7" y="34"/>
                    <a:pt x="0" y="27"/>
                    <a:pt x="0" y="17"/>
                  </a:cubicBezTo>
                  <a:cubicBezTo>
                    <a:pt x="0" y="17"/>
                    <a:pt x="0" y="17"/>
                    <a:pt x="0" y="17"/>
                  </a:cubicBezTo>
                  <a:cubicBezTo>
                    <a:pt x="0" y="8"/>
                    <a:pt x="7" y="0"/>
                    <a:pt x="17" y="0"/>
                  </a:cubicBezTo>
                  <a:cubicBezTo>
                    <a:pt x="204" y="0"/>
                    <a:pt x="204" y="0"/>
                    <a:pt x="204" y="0"/>
                  </a:cubicBezTo>
                  <a:cubicBezTo>
                    <a:pt x="213" y="0"/>
                    <a:pt x="221" y="8"/>
                    <a:pt x="221" y="17"/>
                  </a:cubicBezTo>
                  <a:close/>
                </a:path>
              </a:pathLst>
            </a:custGeom>
            <a:solidFill>
              <a:schemeClr val="bg1"/>
            </a:solidFill>
            <a:ln w="9525">
              <a:noFill/>
            </a:ln>
          </p:spPr>
          <p:txBody>
            <a:bodyPr/>
            <a:lstStyle/>
            <a:p>
              <a:endParaRPr lang="zh-CN" altLang="en-US"/>
            </a:p>
          </p:txBody>
        </p:sp>
        <p:sp>
          <p:nvSpPr>
            <p:cNvPr id="86040" name="Freeform 49"/>
            <p:cNvSpPr/>
            <p:nvPr/>
          </p:nvSpPr>
          <p:spPr>
            <a:xfrm>
              <a:off x="874713" y="839787"/>
              <a:ext cx="446088" cy="4445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6" h="166">
                  <a:moveTo>
                    <a:pt x="3" y="53"/>
                  </a:moveTo>
                  <a:cubicBezTo>
                    <a:pt x="0" y="49"/>
                    <a:pt x="0" y="44"/>
                    <a:pt x="3" y="41"/>
                  </a:cubicBezTo>
                  <a:cubicBezTo>
                    <a:pt x="41" y="3"/>
                    <a:pt x="41" y="3"/>
                    <a:pt x="41" y="3"/>
                  </a:cubicBezTo>
                  <a:cubicBezTo>
                    <a:pt x="44" y="0"/>
                    <a:pt x="49" y="0"/>
                    <a:pt x="53" y="3"/>
                  </a:cubicBezTo>
                  <a:cubicBezTo>
                    <a:pt x="162" y="113"/>
                    <a:pt x="162" y="113"/>
                    <a:pt x="162" y="113"/>
                  </a:cubicBezTo>
                  <a:cubicBezTo>
                    <a:pt x="166" y="116"/>
                    <a:pt x="166" y="122"/>
                    <a:pt x="162" y="125"/>
                  </a:cubicBezTo>
                  <a:cubicBezTo>
                    <a:pt x="125" y="162"/>
                    <a:pt x="125" y="162"/>
                    <a:pt x="125" y="162"/>
                  </a:cubicBezTo>
                  <a:cubicBezTo>
                    <a:pt x="122" y="166"/>
                    <a:pt x="116" y="166"/>
                    <a:pt x="113" y="162"/>
                  </a:cubicBezTo>
                  <a:lnTo>
                    <a:pt x="3" y="53"/>
                  </a:lnTo>
                  <a:close/>
                </a:path>
              </a:pathLst>
            </a:custGeom>
            <a:solidFill>
              <a:schemeClr val="bg1"/>
            </a:solidFill>
            <a:ln w="9525">
              <a:noFill/>
            </a:ln>
          </p:spPr>
          <p:txBody>
            <a:bodyPr/>
            <a:lstStyle/>
            <a:p>
              <a:endParaRPr lang="zh-CN" altLang="en-US"/>
            </a:p>
          </p:txBody>
        </p:sp>
        <p:sp>
          <p:nvSpPr>
            <p:cNvPr id="86041" name="Freeform 50"/>
            <p:cNvSpPr/>
            <p:nvPr/>
          </p:nvSpPr>
          <p:spPr>
            <a:xfrm>
              <a:off x="1216025" y="1181100"/>
              <a:ext cx="117475" cy="117475"/>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44" h="44">
                  <a:moveTo>
                    <a:pt x="0" y="39"/>
                  </a:moveTo>
                  <a:cubicBezTo>
                    <a:pt x="6" y="44"/>
                    <a:pt x="14" y="44"/>
                    <a:pt x="19" y="39"/>
                  </a:cubicBezTo>
                  <a:cubicBezTo>
                    <a:pt x="39" y="19"/>
                    <a:pt x="39" y="19"/>
                    <a:pt x="39" y="19"/>
                  </a:cubicBezTo>
                  <a:cubicBezTo>
                    <a:pt x="44" y="14"/>
                    <a:pt x="44" y="6"/>
                    <a:pt x="39" y="0"/>
                  </a:cubicBezTo>
                  <a:lnTo>
                    <a:pt x="0" y="39"/>
                  </a:lnTo>
                  <a:close/>
                </a:path>
              </a:pathLst>
            </a:custGeom>
            <a:solidFill>
              <a:schemeClr val="bg1"/>
            </a:solidFill>
            <a:ln w="9525">
              <a:noFill/>
            </a:ln>
          </p:spPr>
          <p:txBody>
            <a:bodyPr/>
            <a:lstStyle/>
            <a:p>
              <a:endParaRPr lang="zh-CN" altLang="en-US"/>
            </a:p>
          </p:txBody>
        </p:sp>
        <p:sp>
          <p:nvSpPr>
            <p:cNvPr id="86042" name="Freeform 51"/>
            <p:cNvSpPr/>
            <p:nvPr/>
          </p:nvSpPr>
          <p:spPr>
            <a:xfrm>
              <a:off x="847725" y="812800"/>
              <a:ext cx="139700" cy="139700"/>
            </a:xfrm>
            <a:custGeom>
              <a:avLst/>
              <a:gdLst/>
              <a:ahLst/>
              <a:cxnLst>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Lst>
              <a:rect l="0" t="0" r="0" b="0"/>
              <a:pathLst>
                <a:path w="52" h="52">
                  <a:moveTo>
                    <a:pt x="6" y="50"/>
                  </a:moveTo>
                  <a:cubicBezTo>
                    <a:pt x="5" y="52"/>
                    <a:pt x="3" y="51"/>
                    <a:pt x="3" y="49"/>
                  </a:cubicBezTo>
                  <a:cubicBezTo>
                    <a:pt x="0" y="4"/>
                    <a:pt x="0" y="4"/>
                    <a:pt x="0" y="4"/>
                  </a:cubicBezTo>
                  <a:cubicBezTo>
                    <a:pt x="0" y="2"/>
                    <a:pt x="2" y="0"/>
                    <a:pt x="4" y="0"/>
                  </a:cubicBezTo>
                  <a:cubicBezTo>
                    <a:pt x="49" y="3"/>
                    <a:pt x="49" y="3"/>
                    <a:pt x="49" y="3"/>
                  </a:cubicBezTo>
                  <a:cubicBezTo>
                    <a:pt x="51" y="3"/>
                    <a:pt x="52" y="5"/>
                    <a:pt x="50" y="6"/>
                  </a:cubicBezTo>
                  <a:lnTo>
                    <a:pt x="6" y="50"/>
                  </a:lnTo>
                  <a:close/>
                </a:path>
              </a:pathLst>
            </a:custGeom>
            <a:solidFill>
              <a:schemeClr val="bg1"/>
            </a:solidFill>
            <a:ln w="9525">
              <a:noFill/>
            </a:ln>
          </p:spPr>
          <p:txBody>
            <a:bodyPr/>
            <a:lstStyle/>
            <a:p>
              <a:endParaRPr lang="zh-CN" altLang="en-US"/>
            </a:p>
          </p:txBody>
        </p:sp>
        <p:sp>
          <p:nvSpPr>
            <p:cNvPr id="86043" name="Freeform 52"/>
            <p:cNvSpPr/>
            <p:nvPr/>
          </p:nvSpPr>
          <p:spPr>
            <a:xfrm>
              <a:off x="0" y="0"/>
              <a:ext cx="1193800" cy="1241425"/>
            </a:xfrm>
            <a:custGeom>
              <a:avLst/>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45" h="463">
                  <a:moveTo>
                    <a:pt x="441" y="72"/>
                  </a:moveTo>
                  <a:cubicBezTo>
                    <a:pt x="373" y="4"/>
                    <a:pt x="373" y="4"/>
                    <a:pt x="373" y="4"/>
                  </a:cubicBezTo>
                  <a:cubicBezTo>
                    <a:pt x="371" y="1"/>
                    <a:pt x="367" y="0"/>
                    <a:pt x="364" y="0"/>
                  </a:cubicBezTo>
                  <a:cubicBezTo>
                    <a:pt x="81" y="0"/>
                    <a:pt x="81" y="0"/>
                    <a:pt x="81" y="0"/>
                  </a:cubicBezTo>
                  <a:cubicBezTo>
                    <a:pt x="36" y="0"/>
                    <a:pt x="0" y="36"/>
                    <a:pt x="0" y="81"/>
                  </a:cubicBezTo>
                  <a:cubicBezTo>
                    <a:pt x="0" y="381"/>
                    <a:pt x="0" y="381"/>
                    <a:pt x="0" y="381"/>
                  </a:cubicBezTo>
                  <a:cubicBezTo>
                    <a:pt x="0" y="426"/>
                    <a:pt x="36" y="463"/>
                    <a:pt x="81" y="463"/>
                  </a:cubicBezTo>
                  <a:cubicBezTo>
                    <a:pt x="364" y="463"/>
                    <a:pt x="364" y="463"/>
                    <a:pt x="364" y="463"/>
                  </a:cubicBezTo>
                  <a:cubicBezTo>
                    <a:pt x="377" y="463"/>
                    <a:pt x="389" y="459"/>
                    <a:pt x="399" y="454"/>
                  </a:cubicBezTo>
                  <a:cubicBezTo>
                    <a:pt x="379" y="433"/>
                    <a:pt x="379" y="433"/>
                    <a:pt x="379" y="433"/>
                  </a:cubicBezTo>
                  <a:cubicBezTo>
                    <a:pt x="374" y="435"/>
                    <a:pt x="369" y="435"/>
                    <a:pt x="364" y="436"/>
                  </a:cubicBezTo>
                  <a:cubicBezTo>
                    <a:pt x="81" y="436"/>
                    <a:pt x="81" y="436"/>
                    <a:pt x="81" y="436"/>
                  </a:cubicBezTo>
                  <a:cubicBezTo>
                    <a:pt x="52" y="435"/>
                    <a:pt x="27" y="411"/>
                    <a:pt x="27" y="381"/>
                  </a:cubicBezTo>
                  <a:cubicBezTo>
                    <a:pt x="27" y="81"/>
                    <a:pt x="27" y="81"/>
                    <a:pt x="27" y="81"/>
                  </a:cubicBezTo>
                  <a:cubicBezTo>
                    <a:pt x="27" y="51"/>
                    <a:pt x="52" y="27"/>
                    <a:pt x="81" y="27"/>
                  </a:cubicBezTo>
                  <a:cubicBezTo>
                    <a:pt x="358" y="27"/>
                    <a:pt x="358" y="27"/>
                    <a:pt x="358" y="27"/>
                  </a:cubicBezTo>
                  <a:cubicBezTo>
                    <a:pt x="418" y="87"/>
                    <a:pt x="418" y="87"/>
                    <a:pt x="418" y="87"/>
                  </a:cubicBezTo>
                  <a:cubicBezTo>
                    <a:pt x="418" y="337"/>
                    <a:pt x="418" y="337"/>
                    <a:pt x="418" y="337"/>
                  </a:cubicBezTo>
                  <a:cubicBezTo>
                    <a:pt x="445" y="364"/>
                    <a:pt x="445" y="364"/>
                    <a:pt x="445" y="364"/>
                  </a:cubicBezTo>
                  <a:cubicBezTo>
                    <a:pt x="445" y="81"/>
                    <a:pt x="445" y="81"/>
                    <a:pt x="445" y="81"/>
                  </a:cubicBezTo>
                  <a:cubicBezTo>
                    <a:pt x="445" y="78"/>
                    <a:pt x="444" y="74"/>
                    <a:pt x="441" y="72"/>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第五章    访问控制权限</a:t>
            </a:r>
            <a:endParaRPr lang="zh-CN" altLang="zh-CN" dirty="0">
              <a:latin typeface="Arial" panose="020B0604020202020204" pitchFamily="34" charset="0"/>
              <a:ea typeface="宋体" panose="02010600030101010101" pitchFamily="2" charset="-122"/>
            </a:endParaRPr>
          </a:p>
        </p:txBody>
      </p:sp>
      <p:sp>
        <p:nvSpPr>
          <p:cNvPr id="6" name="MH_Number_1"/>
          <p:cNvSpPr/>
          <p:nvPr>
            <p:custDataLst>
              <p:tags r:id="rId1"/>
            </p:custDataLst>
          </p:nvPr>
        </p:nvSpPr>
        <p:spPr>
          <a:xfrm>
            <a:off x="3346740" y="2534443"/>
            <a:ext cx="1641475" cy="531812"/>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90000" tIns="46800" rIns="90000" bIns="46800" anchor="ctr" anchorCtr="1">
            <a:normAutofit/>
          </a:bodyPr>
          <a:lstStyle/>
          <a:p>
            <a:pPr lvl="0" algn="ctr">
              <a:lnSpc>
                <a:spcPct val="130000"/>
              </a:lnSpc>
            </a:pPr>
            <a:r>
              <a:rPr lang="en-US" altLang="zh-CN" dirty="0">
                <a:solidFill>
                  <a:srgbClr val="FFFFFF"/>
                </a:solidFill>
                <a:sym typeface="Arial" panose="020B0604020202020204" pitchFamily="34" charset="0"/>
              </a:rPr>
              <a:t>1</a:t>
            </a:r>
          </a:p>
        </p:txBody>
      </p:sp>
      <p:sp>
        <p:nvSpPr>
          <p:cNvPr id="8" name="MH_Entry_2">
            <a:hlinkClick r:id="" action="ppaction://noaction"/>
          </p:cNvPr>
          <p:cNvSpPr/>
          <p:nvPr>
            <p:custDataLst>
              <p:tags r:id="rId2"/>
            </p:custDataLst>
          </p:nvPr>
        </p:nvSpPr>
        <p:spPr>
          <a:xfrm>
            <a:off x="5614483" y="3325018"/>
            <a:ext cx="1639888" cy="974725"/>
          </a:xfrm>
          <a:prstGeom prst="roundRect">
            <a:avLst>
              <a:gd name="adj" fmla="val 4289"/>
            </a:avLst>
          </a:prstGeom>
          <a:solidFill>
            <a:srgbClr val="FFFFFF"/>
          </a:solidFill>
          <a:ln w="25400" cap="flat" cmpd="sng" algn="ctr">
            <a:solidFill>
              <a:srgbClr val="FFC000"/>
            </a:solidFill>
            <a:prstDash val="solid"/>
          </a:ln>
          <a:effectLst/>
        </p:spPr>
        <p:txBody>
          <a:bodyPr wrap="square" anchor="ctr" anchorCtr="1">
            <a:normAutofit/>
          </a:bodyPr>
          <a:lstStyle/>
          <a:p>
            <a:pPr algn="ctr" fontAlgn="base">
              <a:lnSpc>
                <a:spcPct val="130000"/>
              </a:lnSpc>
            </a:pPr>
            <a:r>
              <a:rPr lang="zh-CN" altLang="en-US" b="1" strike="noStrike" kern="0" noProof="1">
                <a:solidFill>
                  <a:srgbClr val="FFC000"/>
                </a:solidFill>
                <a:sym typeface="Arial" panose="020B0604020202020204" pitchFamily="34" charset="0"/>
              </a:rPr>
              <a:t>内置</a:t>
            </a:r>
            <a:r>
              <a:rPr lang="en-US" altLang="zh-CN" b="1" strike="noStrike" kern="0" noProof="1">
                <a:solidFill>
                  <a:srgbClr val="FFC000"/>
                </a:solidFill>
                <a:sym typeface="Arial" panose="020B0604020202020204" pitchFamily="34" charset="0"/>
              </a:rPr>
              <a:t>ACL</a:t>
            </a:r>
          </a:p>
          <a:p>
            <a:pPr algn="ctr" fontAlgn="base">
              <a:lnSpc>
                <a:spcPct val="130000"/>
              </a:lnSpc>
            </a:pPr>
            <a:r>
              <a:rPr lang="zh-CN" altLang="en-US" b="1" strike="noStrike" kern="0" noProof="1">
                <a:solidFill>
                  <a:srgbClr val="FFC000"/>
                </a:solidFill>
                <a:sym typeface="Arial" panose="020B0604020202020204" pitchFamily="34" charset="0"/>
              </a:rPr>
              <a:t>方案</a:t>
            </a:r>
          </a:p>
        </p:txBody>
      </p:sp>
      <p:sp>
        <p:nvSpPr>
          <p:cNvPr id="14" name="MH_Entry_2">
            <a:hlinkClick r:id="" action="ppaction://noaction"/>
          </p:cNvPr>
          <p:cNvSpPr/>
          <p:nvPr>
            <p:custDataLst>
              <p:tags r:id="rId3"/>
            </p:custDataLst>
          </p:nvPr>
        </p:nvSpPr>
        <p:spPr>
          <a:xfrm>
            <a:off x="3348327" y="3326606"/>
            <a:ext cx="1639888" cy="974725"/>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rmAutofit/>
          </a:bodyPr>
          <a:lstStyle/>
          <a:p>
            <a:pPr algn="ctr" fontAlgn="base">
              <a:lnSpc>
                <a:spcPct val="130000"/>
              </a:lnSpc>
            </a:pPr>
            <a:r>
              <a:rPr lang="en-US" altLang="zh-CN" b="1" strike="noStrike" kern="0" noProof="1">
                <a:solidFill>
                  <a:srgbClr val="5B9BD5"/>
                </a:solidFill>
                <a:sym typeface="Arial" panose="020B0604020202020204" pitchFamily="34" charset="0"/>
              </a:rPr>
              <a:t>ACL</a:t>
            </a:r>
            <a:r>
              <a:rPr lang="zh-CN" altLang="en-US" b="1" strike="noStrike" kern="0" noProof="1">
                <a:solidFill>
                  <a:srgbClr val="5B9BD5"/>
                </a:solidFill>
                <a:sym typeface="Arial" panose="020B0604020202020204" pitchFamily="34" charset="0"/>
              </a:rPr>
              <a:t>权限</a:t>
            </a:r>
          </a:p>
        </p:txBody>
      </p:sp>
      <p:sp>
        <p:nvSpPr>
          <p:cNvPr id="15" name="MH_Entry_2">
            <a:hlinkClick r:id="" action="ppaction://noaction"/>
          </p:cNvPr>
          <p:cNvSpPr/>
          <p:nvPr>
            <p:custDataLst>
              <p:tags r:id="rId4"/>
            </p:custDataLst>
          </p:nvPr>
        </p:nvSpPr>
        <p:spPr>
          <a:xfrm>
            <a:off x="7880640" y="3325018"/>
            <a:ext cx="1639888" cy="974725"/>
          </a:xfrm>
          <a:prstGeom prst="roundRect">
            <a:avLst>
              <a:gd name="adj" fmla="val 4289"/>
            </a:avLst>
          </a:prstGeom>
          <a:solidFill>
            <a:srgbClr val="FFFFFF"/>
          </a:solidFill>
          <a:ln w="25400" cap="flat" cmpd="sng" algn="ctr">
            <a:solidFill>
              <a:srgbClr val="92D050"/>
            </a:solidFill>
            <a:prstDash val="solid"/>
          </a:ln>
          <a:effectLst/>
        </p:spPr>
        <p:txBody>
          <a:bodyPr wrap="square" anchor="ctr" anchorCtr="1">
            <a:normAutofit/>
          </a:bodyPr>
          <a:lstStyle/>
          <a:p>
            <a:pPr algn="ctr" fontAlgn="base">
              <a:lnSpc>
                <a:spcPct val="130000"/>
              </a:lnSpc>
            </a:pPr>
            <a:r>
              <a:rPr lang="zh-CN" altLang="en-US" b="1" strike="noStrike" kern="0" noProof="1">
                <a:solidFill>
                  <a:srgbClr val="92D050"/>
                </a:solidFill>
                <a:sym typeface="Arial" panose="020B0604020202020204" pitchFamily="34" charset="0"/>
              </a:rPr>
              <a:t>客户端</a:t>
            </a:r>
          </a:p>
          <a:p>
            <a:pPr algn="ctr" fontAlgn="base">
              <a:lnSpc>
                <a:spcPct val="130000"/>
              </a:lnSpc>
            </a:pPr>
            <a:r>
              <a:rPr lang="en-US" altLang="zh-CN" b="1" strike="noStrike" kern="0" noProof="1">
                <a:solidFill>
                  <a:srgbClr val="92D050"/>
                </a:solidFill>
                <a:sym typeface="Arial" panose="020B0604020202020204" pitchFamily="34" charset="0"/>
              </a:rPr>
              <a:t>APL</a:t>
            </a:r>
          </a:p>
        </p:txBody>
      </p:sp>
      <p:sp>
        <p:nvSpPr>
          <p:cNvPr id="16" name="MH_Number_1"/>
          <p:cNvSpPr/>
          <p:nvPr>
            <p:custDataLst>
              <p:tags r:id="rId5"/>
            </p:custDataLst>
          </p:nvPr>
        </p:nvSpPr>
        <p:spPr>
          <a:xfrm>
            <a:off x="5612896" y="2534443"/>
            <a:ext cx="1641475" cy="531812"/>
          </a:xfrm>
          <a:prstGeom prst="roundRect">
            <a:avLst>
              <a:gd name="adj" fmla="val 12189"/>
            </a:avLst>
          </a:prstGeom>
          <a:solidFill>
            <a:srgbClr val="FFC000"/>
          </a:solidFill>
          <a:ln w="25400" cap="flat" cmpd="sng">
            <a:solidFill>
              <a:srgbClr val="FFFFFF"/>
            </a:solidFill>
            <a:prstDash val="solid"/>
            <a:round/>
            <a:headEnd type="none" w="med" len="med"/>
            <a:tailEnd type="none" w="med" len="med"/>
          </a:ln>
        </p:spPr>
        <p:txBody>
          <a:bodyPr wrap="square" lIns="90000" tIns="46800" rIns="90000" bIns="46800" anchor="ctr" anchorCtr="1">
            <a:normAutofit/>
          </a:bodyPr>
          <a:lstStyle/>
          <a:p>
            <a:pPr lvl="0" algn="ctr">
              <a:lnSpc>
                <a:spcPct val="130000"/>
              </a:lnSpc>
            </a:pPr>
            <a:r>
              <a:rPr lang="en-US" altLang="zh-CN" dirty="0">
                <a:solidFill>
                  <a:srgbClr val="FFFFFF"/>
                </a:solidFill>
                <a:sym typeface="Arial" panose="020B0604020202020204" pitchFamily="34" charset="0"/>
              </a:rPr>
              <a:t>2</a:t>
            </a:r>
          </a:p>
        </p:txBody>
      </p:sp>
      <p:sp>
        <p:nvSpPr>
          <p:cNvPr id="17" name="MH_Number_1"/>
          <p:cNvSpPr/>
          <p:nvPr>
            <p:custDataLst>
              <p:tags r:id="rId6"/>
            </p:custDataLst>
          </p:nvPr>
        </p:nvSpPr>
        <p:spPr>
          <a:xfrm>
            <a:off x="7856033" y="2534443"/>
            <a:ext cx="1641475" cy="531812"/>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90000" tIns="46800" rIns="90000" bIns="46800" anchor="ctr" anchorCtr="1">
            <a:normAutofit/>
          </a:bodyPr>
          <a:lstStyle/>
          <a:p>
            <a:pPr lvl="0" algn="ctr">
              <a:lnSpc>
                <a:spcPct val="130000"/>
              </a:lnSpc>
            </a:pPr>
            <a:r>
              <a:rPr lang="en-US" altLang="zh-CN">
                <a:solidFill>
                  <a:srgbClr val="FFFFFF"/>
                </a:solidFill>
                <a:sym typeface="Arial" panose="020B0604020202020204" pitchFamily="34" charset="0"/>
              </a:rPr>
              <a:t>LOREM</a:t>
            </a:r>
            <a:endParaRPr lang="en-US" altLang="zh-CN" dirty="0">
              <a:solidFill>
                <a:srgbClr val="FFFFFF"/>
              </a:solidFill>
              <a:sym typeface="Arial" panose="020B0604020202020204" pitchFamily="34" charset="0"/>
            </a:endParaRPr>
          </a:p>
        </p:txBody>
      </p:sp>
      <p:sp>
        <p:nvSpPr>
          <p:cNvPr id="18" name="MH_Number_1"/>
          <p:cNvSpPr/>
          <p:nvPr>
            <p:custDataLst>
              <p:tags r:id="rId7"/>
            </p:custDataLst>
          </p:nvPr>
        </p:nvSpPr>
        <p:spPr>
          <a:xfrm>
            <a:off x="7879846" y="2534443"/>
            <a:ext cx="1641475" cy="531812"/>
          </a:xfrm>
          <a:prstGeom prst="roundRect">
            <a:avLst>
              <a:gd name="adj" fmla="val 12189"/>
            </a:avLst>
          </a:prstGeom>
          <a:solidFill>
            <a:srgbClr val="92D050"/>
          </a:solidFill>
          <a:ln w="25400" cap="flat" cmpd="sng">
            <a:solidFill>
              <a:srgbClr val="FFFFFF"/>
            </a:solidFill>
            <a:prstDash val="solid"/>
            <a:round/>
            <a:headEnd type="none" w="med" len="med"/>
            <a:tailEnd type="none" w="med" len="med"/>
          </a:ln>
        </p:spPr>
        <p:txBody>
          <a:bodyPr wrap="square" lIns="90000" tIns="46800" rIns="90000" bIns="46800" anchor="ctr" anchorCtr="1">
            <a:normAutofit/>
          </a:bodyPr>
          <a:lstStyle/>
          <a:p>
            <a:pPr lvl="0" algn="ctr">
              <a:lnSpc>
                <a:spcPct val="130000"/>
              </a:lnSpc>
            </a:pPr>
            <a:r>
              <a:rPr lang="en-US" altLang="zh-CN" dirty="0">
                <a:solidFill>
                  <a:srgbClr val="FFFFFF"/>
                </a:solidFill>
                <a:sym typeface="Arial" panose="020B0604020202020204" pitchFamily="34" charset="0"/>
              </a:rPr>
              <a:t>3</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2"/>
          <p:cNvSpPr/>
          <p:nvPr/>
        </p:nvSpPr>
        <p:spPr>
          <a:xfrm>
            <a:off x="1079500" y="2447925"/>
            <a:ext cx="3472180" cy="2631440"/>
          </a:xfrm>
          <a:prstGeom prst="rect">
            <a:avLst/>
          </a:prstGeom>
          <a:solidFill>
            <a:srgbClr val="00B0F0"/>
          </a:solidFill>
          <a:ln w="9525" cap="flat" cmpd="sng">
            <a:solidFill>
              <a:srgbClr val="00B0F0"/>
            </a:solidFill>
            <a:prstDash val="solid"/>
            <a:round/>
            <a:headEnd type="none" w="med" len="med"/>
            <a:tailEnd type="none" w="med" len="med"/>
          </a:ln>
        </p:spPr>
        <p:txBody>
          <a:bodyPr wrap="square" lIns="91440" tIns="45720" rIns="91440" bIns="45720" anchor="t"/>
          <a:lstStyle/>
          <a:p>
            <a:pPr defTabSz="914400">
              <a:buFont typeface="Arial" panose="020B0604020202020204" pitchFamily="34" charset="0"/>
              <a:buNone/>
            </a:pPr>
            <a:endParaRPr lang="zh-CN" altLang="zh-CN">
              <a:latin typeface="Arial" panose="020B0604020202020204" pitchFamily="34" charset="0"/>
              <a:ea typeface="宋体" panose="02010600030101010101" pitchFamily="2" charset="-122"/>
            </a:endParaRPr>
          </a:p>
        </p:txBody>
      </p:sp>
      <p:sp>
        <p:nvSpPr>
          <p:cNvPr id="6146"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6148" name="文本框 1"/>
          <p:cNvSpPr txBox="1"/>
          <p:nvPr/>
        </p:nvSpPr>
        <p:spPr>
          <a:xfrm>
            <a:off x="1462088" y="3097213"/>
            <a:ext cx="3089275" cy="1630045"/>
          </a:xfrm>
          <a:prstGeom prst="rect">
            <a:avLst/>
          </a:prstGeom>
          <a:noFill/>
          <a:ln w="9525">
            <a:noFill/>
          </a:ln>
        </p:spPr>
        <p:txBody>
          <a:bodyPr wrap="square" anchor="t">
            <a:spAutoFit/>
          </a:bodyPr>
          <a:lstStyle/>
          <a:p>
            <a:pPr eaLnBrk="0" hangingPunct="0"/>
            <a:r>
              <a:rPr lang="en-US" altLang="zh-CN" sz="2800">
                <a:solidFill>
                  <a:srgbClr val="767171"/>
                </a:solidFill>
                <a:latin typeface="微软雅黑" panose="020B0503020204020204" pitchFamily="34" charset="-122"/>
                <a:ea typeface="微软雅黑" panose="020B0503020204020204" pitchFamily="34" charset="-122"/>
              </a:rPr>
              <a:t>Zookeeper</a:t>
            </a:r>
            <a:r>
              <a:rPr lang="zh-CN" altLang="en-US" sz="2800">
                <a:solidFill>
                  <a:srgbClr val="767171"/>
                </a:solidFill>
                <a:latin typeface="微软雅黑" panose="020B0503020204020204" pitchFamily="34" charset="-122"/>
                <a:ea typeface="微软雅黑" panose="020B0503020204020204" pitchFamily="34" charset="-122"/>
              </a:rPr>
              <a:t>是</a:t>
            </a:r>
            <a:endParaRPr lang="zh-CN" altLang="en-US" sz="4000">
              <a:solidFill>
                <a:srgbClr val="595959"/>
              </a:solidFill>
              <a:latin typeface="微软雅黑" panose="020B0503020204020204" pitchFamily="34" charset="-122"/>
              <a:ea typeface="微软雅黑" panose="020B0503020204020204" pitchFamily="34" charset="-122"/>
            </a:endParaRPr>
          </a:p>
          <a:p>
            <a:pPr eaLnBrk="0" hangingPunct="0"/>
            <a:r>
              <a:rPr lang="zh-CN" altLang="en-US" sz="7200" b="1">
                <a:solidFill>
                  <a:schemeClr val="bg1"/>
                </a:solidFill>
                <a:latin typeface="微软雅黑" panose="020B0503020204020204" pitchFamily="34" charset="-122"/>
                <a:ea typeface="微软雅黑" panose="020B0503020204020204" pitchFamily="34" charset="-122"/>
              </a:rPr>
              <a:t>什么</a:t>
            </a:r>
            <a:r>
              <a:rPr lang="zh-CN" altLang="en-US" sz="7200">
                <a:solidFill>
                  <a:schemeClr val="bg1"/>
                </a:solidFill>
                <a:latin typeface="微软雅黑" panose="020B0503020204020204" pitchFamily="34" charset="-122"/>
                <a:ea typeface="微软雅黑" panose="020B0503020204020204" pitchFamily="34" charset="-122"/>
              </a:rPr>
              <a:t>？</a:t>
            </a:r>
            <a:r>
              <a:rPr lang="en-US" altLang="zh-CN" sz="2800">
                <a:latin typeface="Arial" panose="020B0604020202020204" pitchFamily="34" charset="0"/>
                <a:ea typeface="宋体" panose="02010600030101010101" pitchFamily="2" charset="-122"/>
              </a:rPr>
              <a:t> </a:t>
            </a:r>
          </a:p>
        </p:txBody>
      </p:sp>
      <p:sp>
        <p:nvSpPr>
          <p:cNvPr id="2" name="文本框 1"/>
          <p:cNvSpPr txBox="1"/>
          <p:nvPr/>
        </p:nvSpPr>
        <p:spPr>
          <a:xfrm>
            <a:off x="4551045" y="2448560"/>
            <a:ext cx="6494145" cy="2630170"/>
          </a:xfrm>
          <a:prstGeom prst="rect">
            <a:avLst/>
          </a:prstGeom>
          <a:noFill/>
          <a:ln w="28575">
            <a:solidFill>
              <a:srgbClr val="00B0F0"/>
            </a:solidFill>
          </a:ln>
        </p:spPr>
        <p:txBody>
          <a:bodyPr wrap="square" rtlCol="0" anchor="t">
            <a:spAutoFit/>
          </a:bodyPr>
          <a:lstStyle/>
          <a:p>
            <a:pPr>
              <a:lnSpc>
                <a:spcPct val="150000"/>
              </a:lnSpc>
              <a:buFont typeface="Arial" panose="020B0604020202020204" pitchFamily="34" charset="0"/>
              <a:buNone/>
            </a:pPr>
            <a:r>
              <a:rPr sz="2000" b="1" noProof="1">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zookeeper</a:t>
            </a:r>
            <a:r>
              <a:rPr noProof="1">
                <a:latin typeface="微软雅黑" panose="020B0503020204020204" pitchFamily="34" charset="-122"/>
                <a:ea typeface="微软雅黑" panose="020B0503020204020204" pitchFamily="34" charset="-122"/>
                <a:cs typeface="微软雅黑" panose="020B0503020204020204" pitchFamily="34" charset="-122"/>
                <a:sym typeface="+mn-ea"/>
              </a:rPr>
              <a:t>是一种高性能的分布式协调服务中间件。最初其作为研发Hadoop时的副产品。由于分布式系统中一致性处理较为困难，其他的分布式系统没有必要 费劲重复造轮子，故随后的分布式系统中大量应用了zookeeper，以至于zookeeper成为了各种分布式系统的基础组件，其地位之重要，可想而知。著名的hadoop、kafka、dubbo 都是基于zookeeper而构建</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第五章    访问控制权限</a:t>
            </a:r>
            <a:endParaRPr lang="zh-CN" altLang="zh-CN" dirty="0">
              <a:latin typeface="Arial" panose="020B0604020202020204" pitchFamily="34" charset="0"/>
              <a:ea typeface="宋体" panose="02010600030101010101" pitchFamily="2" charset="-122"/>
            </a:endParaRPr>
          </a:p>
        </p:txBody>
      </p:sp>
      <p:sp>
        <p:nvSpPr>
          <p:cNvPr id="89090" name="文本框 1"/>
          <p:cNvSpPr txBox="1"/>
          <p:nvPr/>
        </p:nvSpPr>
        <p:spPr>
          <a:xfrm>
            <a:off x="1238250" y="1308100"/>
            <a:ext cx="1404938" cy="450850"/>
          </a:xfrm>
          <a:prstGeom prst="rect">
            <a:avLst/>
          </a:prstGeom>
          <a:solidFill>
            <a:srgbClr val="00B0F0"/>
          </a:solidFill>
          <a:ln w="9525">
            <a:noFill/>
          </a:ln>
        </p:spPr>
        <p:txBody>
          <a:bodyPr wrap="square" anchor="t">
            <a:spAutoFit/>
          </a:bodyPr>
          <a:lstStyle/>
          <a:p>
            <a:pPr algn="ctr">
              <a:lnSpc>
                <a:spcPct val="130000"/>
              </a:lnSpc>
            </a:pPr>
            <a:r>
              <a:rPr lang="en-US" altLang="zh-CN" b="1" dirty="0">
                <a:solidFill>
                  <a:schemeClr val="bg1"/>
                </a:solidFill>
                <a:latin typeface="黑体" panose="02010609060101010101" charset="-122"/>
                <a:ea typeface="黑体" panose="02010609060101010101" charset="-122"/>
                <a:sym typeface="Arial" panose="020B0604020202020204" pitchFamily="34" charset="0"/>
              </a:rPr>
              <a:t>ACL</a:t>
            </a:r>
            <a:r>
              <a:rPr lang="zh-CN" altLang="en-US" b="1" dirty="0">
                <a:solidFill>
                  <a:schemeClr val="bg1"/>
                </a:solidFill>
                <a:latin typeface="黑体" panose="02010609060101010101" charset="-122"/>
                <a:ea typeface="黑体" panose="02010609060101010101" charset="-122"/>
                <a:sym typeface="Arial" panose="020B0604020202020204" pitchFamily="34" charset="0"/>
              </a:rPr>
              <a:t>权限</a:t>
            </a:r>
          </a:p>
        </p:txBody>
      </p:sp>
      <p:sp>
        <p:nvSpPr>
          <p:cNvPr id="100" name="文本框 99"/>
          <p:cNvSpPr txBox="1"/>
          <p:nvPr/>
        </p:nvSpPr>
        <p:spPr>
          <a:xfrm>
            <a:off x="2214880" y="3025140"/>
            <a:ext cx="5080000" cy="2168525"/>
          </a:xfrm>
          <a:prstGeom prst="rect">
            <a:avLst/>
          </a:prstGeom>
          <a:noFill/>
          <a:ln w="38100">
            <a:solidFill>
              <a:srgbClr val="92D050"/>
            </a:solidFill>
          </a:ln>
        </p:spPr>
        <p:txBody>
          <a:bodyPr>
            <a:spAutoFit/>
          </a:bodyPr>
          <a:lstStyle/>
          <a:p>
            <a:pPr marL="228600" indent="-228600">
              <a:lnSpc>
                <a:spcPct val="150000"/>
              </a:lnSpc>
            </a:pPr>
            <a:r>
              <a:rPr lang="en-US" sz="1800" b="1">
                <a:latin typeface="+mn-ea"/>
                <a:ea typeface="+mn-ea"/>
                <a:cs typeface="+mn-ea"/>
              </a:rPr>
              <a:t>CREATE:</a:t>
            </a:r>
            <a:r>
              <a:rPr lang="en-US" sz="1800">
                <a:latin typeface="+mn-ea"/>
                <a:ea typeface="+mn-ea"/>
                <a:cs typeface="+mn-ea"/>
              </a:rPr>
              <a:t> </a:t>
            </a:r>
            <a:r>
              <a:rPr lang="zh-CN" sz="1800">
                <a:latin typeface="+mn-ea"/>
                <a:ea typeface="+mn-ea"/>
                <a:cs typeface="+mn-ea"/>
              </a:rPr>
              <a:t>能创建子节点</a:t>
            </a:r>
          </a:p>
          <a:p>
            <a:pPr marL="228600" indent="-228600">
              <a:lnSpc>
                <a:spcPct val="150000"/>
              </a:lnSpc>
            </a:pPr>
            <a:r>
              <a:rPr lang="en-US" sz="1800" b="1">
                <a:latin typeface="+mn-ea"/>
                <a:ea typeface="+mn-ea"/>
                <a:cs typeface="+mn-ea"/>
              </a:rPr>
              <a:t>READ: </a:t>
            </a:r>
            <a:r>
              <a:rPr lang="zh-CN" sz="1800">
                <a:latin typeface="+mn-ea"/>
                <a:ea typeface="+mn-ea"/>
                <a:cs typeface="+mn-ea"/>
              </a:rPr>
              <a:t>能获取节点数据及列出它的</a:t>
            </a:r>
          </a:p>
          <a:p>
            <a:pPr marL="228600" indent="-228600">
              <a:lnSpc>
                <a:spcPct val="150000"/>
              </a:lnSpc>
            </a:pPr>
            <a:r>
              <a:rPr lang="en-US" sz="1800" b="1">
                <a:latin typeface="+mn-ea"/>
                <a:ea typeface="+mn-ea"/>
                <a:cs typeface="+mn-ea"/>
              </a:rPr>
              <a:t>WRITE:</a:t>
            </a:r>
            <a:r>
              <a:rPr lang="en-US" sz="1800">
                <a:latin typeface="+mn-ea"/>
                <a:ea typeface="+mn-ea"/>
                <a:cs typeface="+mn-ea"/>
              </a:rPr>
              <a:t> </a:t>
            </a:r>
            <a:r>
              <a:rPr lang="zh-CN" sz="1800">
                <a:latin typeface="+mn-ea"/>
                <a:ea typeface="+mn-ea"/>
                <a:cs typeface="+mn-ea"/>
              </a:rPr>
              <a:t>能设置节点数据</a:t>
            </a:r>
          </a:p>
          <a:p>
            <a:pPr marL="228600" indent="-228600">
              <a:lnSpc>
                <a:spcPct val="150000"/>
              </a:lnSpc>
            </a:pPr>
            <a:r>
              <a:rPr lang="en-US" sz="1800" b="1">
                <a:latin typeface="+mn-ea"/>
                <a:ea typeface="+mn-ea"/>
                <a:cs typeface="+mn-ea"/>
              </a:rPr>
              <a:t>DELETE:</a:t>
            </a:r>
            <a:r>
              <a:rPr lang="en-US" sz="1800">
                <a:latin typeface="+mn-ea"/>
                <a:ea typeface="+mn-ea"/>
                <a:cs typeface="+mn-ea"/>
              </a:rPr>
              <a:t> </a:t>
            </a:r>
            <a:r>
              <a:rPr lang="zh-CN" sz="1800">
                <a:latin typeface="+mn-ea"/>
                <a:ea typeface="+mn-ea"/>
                <a:cs typeface="+mn-ea"/>
              </a:rPr>
              <a:t>能删除子节点</a:t>
            </a:r>
          </a:p>
          <a:p>
            <a:pPr marL="228600" indent="-228600">
              <a:lnSpc>
                <a:spcPct val="150000"/>
              </a:lnSpc>
            </a:pPr>
            <a:r>
              <a:rPr lang="en-US" sz="1800" b="1">
                <a:latin typeface="+mn-ea"/>
                <a:ea typeface="+mn-ea"/>
                <a:cs typeface="+mn-ea"/>
              </a:rPr>
              <a:t>ADMIN:</a:t>
            </a:r>
            <a:r>
              <a:rPr lang="en-US" sz="1800">
                <a:latin typeface="+mn-ea"/>
                <a:ea typeface="+mn-ea"/>
                <a:cs typeface="+mn-ea"/>
              </a:rPr>
              <a:t> </a:t>
            </a:r>
            <a:r>
              <a:rPr lang="zh-CN" sz="1800">
                <a:latin typeface="+mn-ea"/>
                <a:ea typeface="+mn-ea"/>
                <a:cs typeface="+mn-ea"/>
              </a:rPr>
              <a:t>能设置权限</a:t>
            </a:r>
            <a:endParaRPr lang="zh-CN" altLang="en-US" sz="1800">
              <a:latin typeface="+mn-ea"/>
              <a:ea typeface="+mn-ea"/>
              <a:cs typeface="+mn-ea"/>
            </a:endParaRPr>
          </a:p>
        </p:txBody>
      </p:sp>
      <p:pic>
        <p:nvPicPr>
          <p:cNvPr id="2" name="图片 1"/>
          <p:cNvPicPr>
            <a:picLocks noChangeAspect="1"/>
          </p:cNvPicPr>
          <p:nvPr/>
        </p:nvPicPr>
        <p:blipFill>
          <a:blip r:embed="rId3"/>
          <a:stretch>
            <a:fillRect/>
          </a:stretch>
        </p:blipFill>
        <p:spPr>
          <a:xfrm>
            <a:off x="7493000" y="2888615"/>
            <a:ext cx="2539365" cy="2440940"/>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第五章    访问控制权限</a:t>
            </a:r>
            <a:endParaRPr lang="zh-CN" altLang="zh-CN" dirty="0">
              <a:latin typeface="Arial" panose="020B0604020202020204" pitchFamily="34" charset="0"/>
              <a:ea typeface="宋体" panose="02010600030101010101" pitchFamily="2" charset="-122"/>
            </a:endParaRPr>
          </a:p>
        </p:txBody>
      </p:sp>
      <p:sp>
        <p:nvSpPr>
          <p:cNvPr id="91139" name="文本框 99"/>
          <p:cNvSpPr txBox="1"/>
          <p:nvPr/>
        </p:nvSpPr>
        <p:spPr>
          <a:xfrm>
            <a:off x="840105" y="2207260"/>
            <a:ext cx="6739255" cy="3830955"/>
          </a:xfrm>
          <a:prstGeom prst="rect">
            <a:avLst/>
          </a:prstGeom>
          <a:noFill/>
          <a:ln w="38100">
            <a:solidFill>
              <a:srgbClr val="92D050"/>
            </a:solidFill>
          </a:ln>
        </p:spPr>
        <p:txBody>
          <a:bodyPr wrap="square" anchor="t">
            <a:spAutoFit/>
          </a:bodyPr>
          <a:lstStyle/>
          <a:p>
            <a:pPr>
              <a:lnSpc>
                <a:spcPct val="150000"/>
              </a:lnSpc>
            </a:pPr>
            <a:r>
              <a:rPr lang="en-US" altLang="zh-CN" sz="140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   </a:t>
            </a:r>
            <a:r>
              <a:rPr lang="en-US" altLang="zh-CN" sz="1800" b="1">
                <a:solidFill>
                  <a:srgbClr val="00B0F0"/>
                </a:solidFill>
                <a:latin typeface="微软雅黑" panose="020B0503020204020204" pitchFamily="34" charset="-122"/>
                <a:ea typeface="微软雅黑" panose="020B0503020204020204" pitchFamily="34" charset="-122"/>
              </a:rPr>
              <a:t> </a:t>
            </a:r>
            <a:r>
              <a:rPr lang="zh-CN" altLang="zh-CN" sz="1800" b="1">
                <a:solidFill>
                  <a:srgbClr val="00B0F0"/>
                </a:solidFill>
                <a:latin typeface="微软雅黑" panose="020B0503020204020204" pitchFamily="34" charset="-122"/>
                <a:ea typeface="微软雅黑" panose="020B0503020204020204" pitchFamily="34" charset="-122"/>
              </a:rPr>
              <a:t>CREATE和DELETE权限从写权限中分离出来，为的是获得更好的访问控制。运用CREATE和DELETE的场合如下</a:t>
            </a:r>
            <a:r>
              <a:rPr lang="zh-CN" altLang="zh-CN" sz="1400" b="1">
                <a:solidFill>
                  <a:srgbClr val="00B0F0"/>
                </a:solidFill>
                <a:latin typeface="微软雅黑" panose="020B0503020204020204" pitchFamily="34" charset="-122"/>
                <a:ea typeface="微软雅黑" panose="020B0503020204020204" pitchFamily="34" charset="-122"/>
              </a:rPr>
              <a:t>：</a:t>
            </a:r>
            <a:endParaRPr lang="zh-CN" altLang="zh-CN" sz="1400">
              <a:latin typeface="微软雅黑" panose="020B0503020204020204" pitchFamily="34" charset="-122"/>
              <a:ea typeface="微软雅黑" panose="020B0503020204020204" pitchFamily="34" charset="-122"/>
            </a:endParaRPr>
          </a:p>
          <a:p>
            <a:pPr>
              <a:lnSpc>
                <a:spcPct val="150000"/>
              </a:lnSpc>
            </a:pPr>
            <a:r>
              <a:rPr lang="zh-CN" altLang="zh-CN" sz="1400">
                <a:latin typeface="微软雅黑" panose="020B0503020204020204" pitchFamily="34" charset="-122"/>
                <a:ea typeface="微软雅黑" panose="020B0503020204020204" pitchFamily="34" charset="-122"/>
              </a:rPr>
              <a:t>      你想让A用户能够设置节点数据，但不允许创建或删除子节点。</a:t>
            </a:r>
          </a:p>
          <a:p>
            <a:pPr>
              <a:lnSpc>
                <a:spcPct val="150000"/>
              </a:lnSpc>
            </a:pPr>
            <a:r>
              <a:rPr lang="zh-CN" altLang="zh-CN" sz="1400">
                <a:latin typeface="微软雅黑" panose="020B0503020204020204" pitchFamily="34" charset="-122"/>
                <a:ea typeface="微软雅黑" panose="020B0503020204020204" pitchFamily="34" charset="-122"/>
              </a:rPr>
              <a:t>具有CREATE但无DELETE权限：客户端发出创建请求，是在父目录下创建节点，你想让所有的客户能添加节点，但只有创建的申请者能删除（这类似于文件的APPEND权限）。</a:t>
            </a:r>
          </a:p>
          <a:p>
            <a:pPr>
              <a:lnSpc>
                <a:spcPct val="150000"/>
              </a:lnSpc>
            </a:pPr>
            <a:r>
              <a:rPr lang="zh-CN" altLang="zh-CN" sz="1400">
                <a:latin typeface="微软雅黑" panose="020B0503020204020204" pitchFamily="34" charset="-122"/>
                <a:ea typeface="微软雅黑" panose="020B0503020204020204" pitchFamily="34" charset="-122"/>
              </a:rPr>
              <a:t>      另外，具有ADMIN权限是因为ZooKeeper没有文件拥有者这个概念。从某些意义上，具有ADMIN权限就意味着节点的拥有者。ZooKeeper不支持LOOKUP权限（目录上的执行权限位允许你查看，即使你不能列出目录）。所有人都隐含具有LOOKUP权限。这允许你查看一个节点的状态，但不能做其他事情（问题是，如果你对一个不存在的节点调用zoo_exists()，不会进行安全检查）。</a:t>
            </a:r>
          </a:p>
        </p:txBody>
      </p:sp>
      <p:sp>
        <p:nvSpPr>
          <p:cNvPr id="89090" name="文本框 1"/>
          <p:cNvSpPr txBox="1"/>
          <p:nvPr/>
        </p:nvSpPr>
        <p:spPr>
          <a:xfrm>
            <a:off x="1238250" y="1308100"/>
            <a:ext cx="1404938" cy="450850"/>
          </a:xfrm>
          <a:prstGeom prst="rect">
            <a:avLst/>
          </a:prstGeom>
          <a:solidFill>
            <a:srgbClr val="00B0F0"/>
          </a:solidFill>
          <a:ln w="9525">
            <a:noFill/>
          </a:ln>
        </p:spPr>
        <p:txBody>
          <a:bodyPr wrap="square" anchor="t">
            <a:spAutoFit/>
          </a:bodyPr>
          <a:lstStyle/>
          <a:p>
            <a:pPr algn="ctr">
              <a:lnSpc>
                <a:spcPct val="130000"/>
              </a:lnSpc>
            </a:pPr>
            <a:r>
              <a:rPr lang="en-US" altLang="zh-CN" b="1" dirty="0">
                <a:solidFill>
                  <a:schemeClr val="bg1"/>
                </a:solidFill>
                <a:latin typeface="黑体" panose="02010609060101010101" charset="-122"/>
                <a:ea typeface="黑体" panose="02010609060101010101" charset="-122"/>
                <a:sym typeface="Arial" panose="020B0604020202020204" pitchFamily="34" charset="0"/>
              </a:rPr>
              <a:t>ACL</a:t>
            </a:r>
            <a:r>
              <a:rPr lang="zh-CN" altLang="en-US" b="1" dirty="0">
                <a:solidFill>
                  <a:schemeClr val="bg1"/>
                </a:solidFill>
                <a:latin typeface="黑体" panose="02010609060101010101" charset="-122"/>
                <a:ea typeface="黑体" panose="02010609060101010101" charset="-122"/>
                <a:sym typeface="Arial" panose="020B0604020202020204" pitchFamily="34" charset="0"/>
              </a:rPr>
              <a:t>权限</a:t>
            </a:r>
          </a:p>
        </p:txBody>
      </p:sp>
      <p:pic>
        <p:nvPicPr>
          <p:cNvPr id="2" name="图片 1"/>
          <p:cNvPicPr>
            <a:picLocks noChangeAspect="1"/>
          </p:cNvPicPr>
          <p:nvPr/>
        </p:nvPicPr>
        <p:blipFill>
          <a:blip r:embed="rId3"/>
          <a:stretch>
            <a:fillRect/>
          </a:stretch>
        </p:blipFill>
        <p:spPr>
          <a:xfrm>
            <a:off x="7625080" y="2192655"/>
            <a:ext cx="3818255" cy="3845560"/>
          </a:xfrm>
          <a:prstGeom prst="rect">
            <a:avLst/>
          </a:prstGeom>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第五章    访问控制权限</a:t>
            </a:r>
            <a:endParaRPr lang="zh-CN" altLang="zh-CN" dirty="0">
              <a:latin typeface="Arial" panose="020B0604020202020204" pitchFamily="34" charset="0"/>
              <a:ea typeface="宋体" panose="02010600030101010101" pitchFamily="2" charset="-122"/>
            </a:endParaRPr>
          </a:p>
        </p:txBody>
      </p:sp>
      <p:sp>
        <p:nvSpPr>
          <p:cNvPr id="91139" name="文本框 99"/>
          <p:cNvSpPr txBox="1"/>
          <p:nvPr/>
        </p:nvSpPr>
        <p:spPr>
          <a:xfrm>
            <a:off x="1053465" y="2512060"/>
            <a:ext cx="6739255" cy="3415030"/>
          </a:xfrm>
          <a:prstGeom prst="rect">
            <a:avLst/>
          </a:prstGeom>
          <a:noFill/>
          <a:ln w="38100">
            <a:solidFill>
              <a:srgbClr val="00B0F0"/>
            </a:solidFill>
          </a:ln>
        </p:spPr>
        <p:txBody>
          <a:bodyPr wrap="square" anchor="t">
            <a:spAutoFit/>
          </a:bodyPr>
          <a:lstStyle/>
          <a:p>
            <a:pPr>
              <a:lnSpc>
                <a:spcPct val="150000"/>
              </a:lnSpc>
            </a:pPr>
            <a:r>
              <a:rPr lang="en-US" altLang="zh-CN" sz="1600" b="1" dirty="0">
                <a:solidFill>
                  <a:srgbClr val="00B0F0"/>
                </a:solidFill>
                <a:latin typeface="微软雅黑" panose="020B0503020204020204" pitchFamily="34" charset="-122"/>
                <a:ea typeface="微软雅黑" panose="020B0503020204020204" pitchFamily="34" charset="-122"/>
              </a:rPr>
              <a:t>    </a:t>
            </a:r>
            <a:r>
              <a:rPr altLang="zh-CN" sz="2000" b="1" dirty="0">
                <a:solidFill>
                  <a:srgbClr val="00B0F0"/>
                </a:solidFill>
                <a:latin typeface="微软雅黑" panose="020B0503020204020204" pitchFamily="34" charset="-122"/>
                <a:ea typeface="微软雅黑" panose="020B0503020204020204" pitchFamily="34" charset="-122"/>
              </a:rPr>
              <a:t>world</a:t>
            </a:r>
            <a:r>
              <a:rPr altLang="zh-CN" sz="1600" dirty="0">
                <a:solidFill>
                  <a:schemeClr val="tx1"/>
                </a:solidFill>
                <a:latin typeface="微软雅黑" panose="020B0503020204020204" pitchFamily="34" charset="-122"/>
                <a:ea typeface="微软雅黑" panose="020B0503020204020204" pitchFamily="34" charset="-122"/>
              </a:rPr>
              <a:t> </a:t>
            </a:r>
            <a:r>
              <a:rPr altLang="zh-CN" sz="1600" dirty="0" err="1">
                <a:solidFill>
                  <a:schemeClr val="tx1"/>
                </a:solidFill>
                <a:latin typeface="微软雅黑" panose="020B0503020204020204" pitchFamily="34" charset="-122"/>
                <a:ea typeface="微软雅黑" panose="020B0503020204020204" pitchFamily="34" charset="-122"/>
              </a:rPr>
              <a:t>有一个唯一的id</a:t>
            </a:r>
            <a:r>
              <a:rPr altLang="zh-CN" sz="1600" dirty="0">
                <a:solidFill>
                  <a:schemeClr val="tx1"/>
                </a:solidFill>
                <a:latin typeface="微软雅黑" panose="020B0503020204020204" pitchFamily="34" charset="-122"/>
                <a:ea typeface="微软雅黑" panose="020B0503020204020204" pitchFamily="34" charset="-122"/>
              </a:rPr>
              <a:t>, </a:t>
            </a:r>
            <a:r>
              <a:rPr altLang="zh-CN" sz="1600" dirty="0" err="1">
                <a:solidFill>
                  <a:schemeClr val="tx1"/>
                </a:solidFill>
                <a:latin typeface="微软雅黑" panose="020B0503020204020204" pitchFamily="34" charset="-122"/>
                <a:ea typeface="微软雅黑" panose="020B0503020204020204" pitchFamily="34" charset="-122"/>
              </a:rPr>
              <a:t>anyone，代表所有人</a:t>
            </a:r>
            <a:r>
              <a:rPr altLang="zh-CN" sz="1600" dirty="0">
                <a:solidFill>
                  <a:schemeClr val="tx1"/>
                </a:solidFill>
                <a:latin typeface="微软雅黑" panose="020B0503020204020204" pitchFamily="34" charset="-122"/>
                <a:ea typeface="微软雅黑" panose="020B0503020204020204" pitchFamily="34" charset="-122"/>
              </a:rPr>
              <a:t>。</a:t>
            </a:r>
          </a:p>
          <a:p>
            <a:pPr>
              <a:lnSpc>
                <a:spcPct val="150000"/>
              </a:lnSpc>
            </a:pPr>
            <a:r>
              <a:rPr altLang="zh-CN" sz="2000" b="1" dirty="0">
                <a:solidFill>
                  <a:srgbClr val="00B0F0"/>
                </a:solidFill>
                <a:latin typeface="微软雅黑" panose="020B0503020204020204" pitchFamily="34" charset="-122"/>
                <a:ea typeface="微软雅黑" panose="020B0503020204020204" pitchFamily="34" charset="-122"/>
              </a:rPr>
              <a:t>    </a:t>
            </a:r>
            <a:r>
              <a:rPr altLang="zh-CN" sz="2000" b="1" dirty="0" err="1">
                <a:solidFill>
                  <a:srgbClr val="00B0F0"/>
                </a:solidFill>
                <a:latin typeface="微软雅黑" panose="020B0503020204020204" pitchFamily="34" charset="-122"/>
                <a:ea typeface="微软雅黑" panose="020B0503020204020204" pitchFamily="34" charset="-122"/>
              </a:rPr>
              <a:t>auth</a:t>
            </a:r>
            <a:r>
              <a:rPr altLang="zh-CN" sz="2000" dirty="0">
                <a:solidFill>
                  <a:schemeClr val="tx1"/>
                </a:solidFill>
                <a:latin typeface="微软雅黑" panose="020B0503020204020204" pitchFamily="34" charset="-122"/>
                <a:ea typeface="微软雅黑" panose="020B0503020204020204" pitchFamily="34" charset="-122"/>
              </a:rPr>
              <a:t> </a:t>
            </a:r>
            <a:r>
              <a:rPr altLang="zh-CN" sz="1600" dirty="0" err="1">
                <a:solidFill>
                  <a:schemeClr val="tx1"/>
                </a:solidFill>
                <a:latin typeface="微软雅黑" panose="020B0503020204020204" pitchFamily="34" charset="-122"/>
                <a:ea typeface="微软雅黑" panose="020B0503020204020204" pitchFamily="34" charset="-122"/>
              </a:rPr>
              <a:t>不使用任何id，代表任何已认证的用户</a:t>
            </a:r>
            <a:r>
              <a:rPr altLang="zh-CN" sz="1600" dirty="0">
                <a:solidFill>
                  <a:schemeClr val="tx1"/>
                </a:solidFill>
                <a:latin typeface="微软雅黑" panose="020B0503020204020204" pitchFamily="34" charset="-122"/>
                <a:ea typeface="微软雅黑" panose="020B0503020204020204" pitchFamily="34" charset="-122"/>
              </a:rPr>
              <a:t>。</a:t>
            </a:r>
          </a:p>
          <a:p>
            <a:pPr>
              <a:lnSpc>
                <a:spcPct val="150000"/>
              </a:lnSpc>
            </a:pPr>
            <a:r>
              <a:rPr altLang="zh-CN" sz="2000" b="1" dirty="0">
                <a:solidFill>
                  <a:srgbClr val="00B0F0"/>
                </a:solidFill>
                <a:latin typeface="微软雅黑" panose="020B0503020204020204" pitchFamily="34" charset="-122"/>
                <a:ea typeface="微软雅黑" panose="020B0503020204020204" pitchFamily="34" charset="-122"/>
              </a:rPr>
              <a:t>   digest</a:t>
            </a:r>
            <a:r>
              <a:rPr altLang="zh-CN" sz="2000" dirty="0">
                <a:solidFill>
                  <a:schemeClr val="tx1"/>
                </a:solidFill>
                <a:latin typeface="微软雅黑" panose="020B0503020204020204" pitchFamily="34" charset="-122"/>
                <a:ea typeface="微软雅黑" panose="020B0503020204020204" pitchFamily="34" charset="-122"/>
              </a:rPr>
              <a:t> </a:t>
            </a:r>
            <a:r>
              <a:rPr altLang="zh-CN" sz="1600" dirty="0" err="1">
                <a:solidFill>
                  <a:schemeClr val="tx1"/>
                </a:solidFill>
                <a:latin typeface="微软雅黑" panose="020B0503020204020204" pitchFamily="34" charset="-122"/>
                <a:ea typeface="微软雅黑" panose="020B0503020204020204" pitchFamily="34" charset="-122"/>
              </a:rPr>
              <a:t>用username:password</a:t>
            </a:r>
            <a:r>
              <a:rPr altLang="zh-CN" sz="1600" dirty="0">
                <a:solidFill>
                  <a:schemeClr val="tx1"/>
                </a:solidFill>
                <a:latin typeface="微软雅黑" panose="020B0503020204020204" pitchFamily="34" charset="-122"/>
                <a:ea typeface="微软雅黑" panose="020B0503020204020204" pitchFamily="34" charset="-122"/>
              </a:rPr>
              <a:t> 字符串来产生一个MD5串，然后该串被用来作为ACL </a:t>
            </a:r>
            <a:r>
              <a:rPr altLang="zh-CN" sz="1600" dirty="0" err="1">
                <a:solidFill>
                  <a:schemeClr val="tx1"/>
                </a:solidFill>
                <a:latin typeface="微软雅黑" panose="020B0503020204020204" pitchFamily="34" charset="-122"/>
                <a:ea typeface="微软雅黑" panose="020B0503020204020204" pitchFamily="34" charset="-122"/>
              </a:rPr>
              <a:t>ID。认证是通过明文发送username:password</a:t>
            </a:r>
            <a:r>
              <a:rPr altLang="zh-CN" sz="1600" dirty="0">
                <a:solidFill>
                  <a:schemeClr val="tx1"/>
                </a:solidFill>
                <a:latin typeface="微软雅黑" panose="020B0503020204020204" pitchFamily="34" charset="-122"/>
                <a:ea typeface="微软雅黑" panose="020B0503020204020204" pitchFamily="34" charset="-122"/>
              </a:rPr>
              <a:t> 来进行的，当用在ACL时，表达式为username:base64，base64是password的SHA1摘要的编码。</a:t>
            </a:r>
          </a:p>
          <a:p>
            <a:pPr>
              <a:lnSpc>
                <a:spcPct val="150000"/>
              </a:lnSpc>
            </a:pPr>
            <a:r>
              <a:rPr altLang="zh-CN" sz="2000" b="1" dirty="0">
                <a:solidFill>
                  <a:srgbClr val="00B0F0"/>
                </a:solidFill>
                <a:latin typeface="微软雅黑" panose="020B0503020204020204" pitchFamily="34" charset="-122"/>
                <a:ea typeface="微软雅黑" panose="020B0503020204020204" pitchFamily="34" charset="-122"/>
              </a:rPr>
              <a:t>   </a:t>
            </a:r>
            <a:r>
              <a:rPr altLang="zh-CN" sz="2000" b="1" dirty="0" err="1">
                <a:solidFill>
                  <a:srgbClr val="00B0F0"/>
                </a:solidFill>
                <a:latin typeface="微软雅黑" panose="020B0503020204020204" pitchFamily="34" charset="-122"/>
                <a:ea typeface="微软雅黑" panose="020B0503020204020204" pitchFamily="34" charset="-122"/>
              </a:rPr>
              <a:t>ip</a:t>
            </a:r>
            <a:r>
              <a:rPr altLang="zh-CN" sz="1600" dirty="0">
                <a:solidFill>
                  <a:schemeClr val="tx1"/>
                </a:solidFill>
                <a:latin typeface="微软雅黑" panose="020B0503020204020204" pitchFamily="34" charset="-122"/>
                <a:ea typeface="微软雅黑" panose="020B0503020204020204" pitchFamily="34" charset="-122"/>
              </a:rPr>
              <a:t> </a:t>
            </a:r>
            <a:r>
              <a:rPr altLang="zh-CN" sz="1600" dirty="0" err="1">
                <a:solidFill>
                  <a:schemeClr val="tx1"/>
                </a:solidFill>
                <a:latin typeface="微软雅黑" panose="020B0503020204020204" pitchFamily="34" charset="-122"/>
                <a:ea typeface="微软雅黑" panose="020B0503020204020204" pitchFamily="34" charset="-122"/>
              </a:rPr>
              <a:t>使用客户端的主机IP作为ACL</a:t>
            </a:r>
            <a:r>
              <a:rPr altLang="zh-CN" sz="1600" dirty="0">
                <a:solidFill>
                  <a:schemeClr val="tx1"/>
                </a:solidFill>
                <a:latin typeface="微软雅黑" panose="020B0503020204020204" pitchFamily="34" charset="-122"/>
                <a:ea typeface="微软雅黑" panose="020B0503020204020204" pitchFamily="34" charset="-122"/>
              </a:rPr>
              <a:t> ID 。</a:t>
            </a:r>
            <a:r>
              <a:rPr altLang="zh-CN" sz="1600" dirty="0" err="1">
                <a:solidFill>
                  <a:schemeClr val="tx1"/>
                </a:solidFill>
                <a:latin typeface="微软雅黑" panose="020B0503020204020204" pitchFamily="34" charset="-122"/>
                <a:ea typeface="微软雅黑" panose="020B0503020204020204" pitchFamily="34" charset="-122"/>
              </a:rPr>
              <a:t>这个ACL表达式的格式为addr</a:t>
            </a:r>
            <a:r>
              <a:rPr altLang="zh-CN" sz="1600" dirty="0">
                <a:solidFill>
                  <a:schemeClr val="tx1"/>
                </a:solidFill>
                <a:latin typeface="微软雅黑" panose="020B0503020204020204" pitchFamily="34" charset="-122"/>
                <a:ea typeface="微软雅黑" panose="020B0503020204020204" pitchFamily="34" charset="-122"/>
              </a:rPr>
              <a:t>/bits ，</a:t>
            </a:r>
            <a:r>
              <a:rPr altLang="zh-CN" sz="1600" dirty="0" err="1">
                <a:solidFill>
                  <a:schemeClr val="tx1"/>
                </a:solidFill>
                <a:latin typeface="微软雅黑" panose="020B0503020204020204" pitchFamily="34" charset="-122"/>
                <a:ea typeface="微软雅黑" panose="020B0503020204020204" pitchFamily="34" charset="-122"/>
              </a:rPr>
              <a:t>此时addr中的有效位与客户端addr中的有效位进行比对</a:t>
            </a:r>
            <a:r>
              <a:rPr altLang="zh-CN" sz="1600" dirty="0">
                <a:solidFill>
                  <a:schemeClr val="tx1"/>
                </a:solidFill>
                <a:latin typeface="微软雅黑" panose="020B0503020204020204" pitchFamily="34" charset="-122"/>
                <a:ea typeface="微软雅黑" panose="020B0503020204020204" pitchFamily="34" charset="-122"/>
              </a:rPr>
              <a:t>。</a:t>
            </a:r>
          </a:p>
        </p:txBody>
      </p:sp>
      <p:sp>
        <p:nvSpPr>
          <p:cNvPr id="89090" name="文本框 1"/>
          <p:cNvSpPr txBox="1"/>
          <p:nvPr/>
        </p:nvSpPr>
        <p:spPr>
          <a:xfrm>
            <a:off x="1238250" y="1308100"/>
            <a:ext cx="1725295" cy="450850"/>
          </a:xfrm>
          <a:prstGeom prst="rect">
            <a:avLst/>
          </a:prstGeom>
          <a:solidFill>
            <a:srgbClr val="00B0F0"/>
          </a:solidFill>
          <a:ln w="9525">
            <a:noFill/>
          </a:ln>
        </p:spPr>
        <p:txBody>
          <a:bodyPr wrap="square" anchor="t">
            <a:spAutoFit/>
          </a:bodyPr>
          <a:lstStyle/>
          <a:p>
            <a:pPr algn="ctr">
              <a:lnSpc>
                <a:spcPct val="130000"/>
              </a:lnSpc>
            </a:pPr>
            <a:r>
              <a:rPr lang="zh-CN" altLang="en-US" b="1" dirty="0">
                <a:solidFill>
                  <a:schemeClr val="bg1"/>
                </a:solidFill>
                <a:latin typeface="黑体" panose="02010609060101010101" charset="-122"/>
                <a:ea typeface="黑体" panose="02010609060101010101" charset="-122"/>
                <a:sym typeface="Arial" panose="020B0604020202020204" pitchFamily="34" charset="0"/>
              </a:rPr>
              <a:t>内置</a:t>
            </a:r>
            <a:r>
              <a:rPr lang="en-US" altLang="zh-CN" b="1" dirty="0">
                <a:solidFill>
                  <a:schemeClr val="bg1"/>
                </a:solidFill>
                <a:latin typeface="黑体" panose="02010609060101010101" charset="-122"/>
                <a:ea typeface="黑体" panose="02010609060101010101" charset="-122"/>
                <a:sym typeface="Arial" panose="020B0604020202020204" pitchFamily="34" charset="0"/>
              </a:rPr>
              <a:t>ACL</a:t>
            </a:r>
            <a:r>
              <a:rPr lang="zh-CN" altLang="en-US" b="1" dirty="0">
                <a:solidFill>
                  <a:schemeClr val="bg1"/>
                </a:solidFill>
                <a:latin typeface="黑体" panose="02010609060101010101" charset="-122"/>
                <a:ea typeface="黑体" panose="02010609060101010101" charset="-122"/>
                <a:sym typeface="Arial" panose="020B0604020202020204" pitchFamily="34" charset="0"/>
              </a:rPr>
              <a:t>方案</a:t>
            </a:r>
          </a:p>
        </p:txBody>
      </p:sp>
      <p:pic>
        <p:nvPicPr>
          <p:cNvPr id="3" name="图片 2"/>
          <p:cNvPicPr>
            <a:picLocks noChangeAspect="1"/>
          </p:cNvPicPr>
          <p:nvPr/>
        </p:nvPicPr>
        <p:blipFill>
          <a:blip r:embed="rId3"/>
          <a:stretch>
            <a:fillRect/>
          </a:stretch>
        </p:blipFill>
        <p:spPr>
          <a:xfrm>
            <a:off x="8053705" y="2533650"/>
            <a:ext cx="3551555" cy="3372485"/>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第五章    访问控制权限</a:t>
            </a:r>
            <a:endParaRPr lang="zh-CN" altLang="zh-CN" dirty="0">
              <a:latin typeface="Arial" panose="020B0604020202020204" pitchFamily="34" charset="0"/>
              <a:ea typeface="宋体" panose="02010600030101010101" pitchFamily="2" charset="-122"/>
            </a:endParaRPr>
          </a:p>
        </p:txBody>
      </p:sp>
      <p:sp>
        <p:nvSpPr>
          <p:cNvPr id="91139" name="文本框 99"/>
          <p:cNvSpPr txBox="1"/>
          <p:nvPr/>
        </p:nvSpPr>
        <p:spPr>
          <a:xfrm>
            <a:off x="1238250" y="2275840"/>
            <a:ext cx="6404610" cy="2306955"/>
          </a:xfrm>
          <a:prstGeom prst="rect">
            <a:avLst/>
          </a:prstGeom>
          <a:noFill/>
          <a:ln w="38100">
            <a:noFill/>
          </a:ln>
        </p:spPr>
        <p:txBody>
          <a:bodyPr wrap="square" anchor="t">
            <a:spAutoFit/>
          </a:bodyPr>
          <a:lstStyle/>
          <a:p>
            <a:pPr>
              <a:lnSpc>
                <a:spcPct val="150000"/>
              </a:lnSpc>
            </a:pPr>
            <a:r>
              <a:rPr altLang="zh-CN" sz="1600" b="1">
                <a:solidFill>
                  <a:srgbClr val="00B0F0"/>
                </a:solidFill>
                <a:latin typeface="微软雅黑" panose="020B0503020204020204" pitchFamily="34" charset="-122"/>
                <a:ea typeface="微软雅黑" panose="020B0503020204020204" pitchFamily="34" charset="-122"/>
              </a:rPr>
              <a:t>const int ZOO_PERM_READ;</a:t>
            </a:r>
            <a:r>
              <a:rPr altLang="zh-CN" sz="1600">
                <a:latin typeface="微软雅黑" panose="020B0503020204020204" pitchFamily="34" charset="-122"/>
                <a:ea typeface="微软雅黑" panose="020B0503020204020204" pitchFamily="34" charset="-122"/>
              </a:rPr>
              <a:t>  //能读节点的值及列出其子节点</a:t>
            </a:r>
          </a:p>
          <a:p>
            <a:pPr>
              <a:lnSpc>
                <a:spcPct val="150000"/>
              </a:lnSpc>
            </a:pPr>
            <a:r>
              <a:rPr altLang="zh-CN" sz="1600" b="1">
                <a:solidFill>
                  <a:srgbClr val="00B0F0"/>
                </a:solidFill>
                <a:latin typeface="微软雅黑" panose="020B0503020204020204" pitchFamily="34" charset="-122"/>
                <a:ea typeface="微软雅黑" panose="020B0503020204020204" pitchFamily="34" charset="-122"/>
              </a:rPr>
              <a:t>const int ZOO_PERM_WRITE;</a:t>
            </a:r>
            <a:r>
              <a:rPr altLang="zh-CN" sz="1600">
                <a:latin typeface="微软雅黑" panose="020B0503020204020204" pitchFamily="34" charset="-122"/>
                <a:ea typeface="微软雅黑" panose="020B0503020204020204" pitchFamily="34" charset="-122"/>
              </a:rPr>
              <a:t> //能设置节点的值</a:t>
            </a:r>
          </a:p>
          <a:p>
            <a:pPr>
              <a:lnSpc>
                <a:spcPct val="150000"/>
              </a:lnSpc>
            </a:pPr>
            <a:r>
              <a:rPr altLang="zh-CN" sz="1600" b="1">
                <a:solidFill>
                  <a:srgbClr val="00B0F0"/>
                </a:solidFill>
                <a:latin typeface="微软雅黑" panose="020B0503020204020204" pitchFamily="34" charset="-122"/>
                <a:ea typeface="微软雅黑" panose="020B0503020204020204" pitchFamily="34" charset="-122"/>
              </a:rPr>
              <a:t>const int ZOO_PERM_CREATE; </a:t>
            </a:r>
            <a:r>
              <a:rPr altLang="zh-CN" sz="1600">
                <a:latin typeface="微软雅黑" panose="020B0503020204020204" pitchFamily="34" charset="-122"/>
                <a:ea typeface="微软雅黑" panose="020B0503020204020204" pitchFamily="34" charset="-122"/>
              </a:rPr>
              <a:t> //能创建子节点</a:t>
            </a:r>
          </a:p>
          <a:p>
            <a:pPr>
              <a:lnSpc>
                <a:spcPct val="150000"/>
              </a:lnSpc>
            </a:pPr>
            <a:r>
              <a:rPr altLang="zh-CN" sz="1600" b="1">
                <a:solidFill>
                  <a:srgbClr val="00B0F0"/>
                </a:solidFill>
                <a:latin typeface="微软雅黑" panose="020B0503020204020204" pitchFamily="34" charset="-122"/>
                <a:ea typeface="微软雅黑" panose="020B0503020204020204" pitchFamily="34" charset="-122"/>
              </a:rPr>
              <a:t>const int ZOO_PERM_DELETE;</a:t>
            </a:r>
            <a:r>
              <a:rPr altLang="zh-CN" sz="1600">
                <a:latin typeface="微软雅黑" panose="020B0503020204020204" pitchFamily="34" charset="-122"/>
                <a:ea typeface="微软雅黑" panose="020B0503020204020204" pitchFamily="34" charset="-122"/>
              </a:rPr>
              <a:t> // 能删除子节点</a:t>
            </a:r>
          </a:p>
          <a:p>
            <a:pPr>
              <a:lnSpc>
                <a:spcPct val="150000"/>
              </a:lnSpc>
            </a:pPr>
            <a:r>
              <a:rPr altLang="zh-CN" sz="1600" b="1">
                <a:solidFill>
                  <a:srgbClr val="00B0F0"/>
                </a:solidFill>
                <a:latin typeface="微软雅黑" panose="020B0503020204020204" pitchFamily="34" charset="-122"/>
                <a:ea typeface="微软雅黑" panose="020B0503020204020204" pitchFamily="34" charset="-122"/>
              </a:rPr>
              <a:t>const int ZOO_PERM_ADMIN; </a:t>
            </a:r>
            <a:r>
              <a:rPr altLang="zh-CN" sz="1600">
                <a:latin typeface="微软雅黑" panose="020B0503020204020204" pitchFamily="34" charset="-122"/>
                <a:ea typeface="微软雅黑" panose="020B0503020204020204" pitchFamily="34" charset="-122"/>
              </a:rPr>
              <a:t> //能执行set_acl()</a:t>
            </a:r>
          </a:p>
          <a:p>
            <a:pPr>
              <a:lnSpc>
                <a:spcPct val="150000"/>
              </a:lnSpc>
            </a:pPr>
            <a:r>
              <a:rPr altLang="zh-CN" sz="1600" b="1">
                <a:solidFill>
                  <a:srgbClr val="00B0F0"/>
                </a:solidFill>
                <a:latin typeface="微软雅黑" panose="020B0503020204020204" pitchFamily="34" charset="-122"/>
                <a:ea typeface="微软雅黑" panose="020B0503020204020204" pitchFamily="34" charset="-122"/>
              </a:rPr>
              <a:t>const int ZOO_PERM_ALL; </a:t>
            </a:r>
            <a:r>
              <a:rPr altLang="zh-CN" sz="1600">
                <a:latin typeface="微软雅黑" panose="020B0503020204020204" pitchFamily="34" charset="-122"/>
                <a:ea typeface="微软雅黑" panose="020B0503020204020204" pitchFamily="34" charset="-122"/>
              </a:rPr>
              <a:t>// 上面所有值的OR</a:t>
            </a:r>
          </a:p>
        </p:txBody>
      </p:sp>
      <p:sp>
        <p:nvSpPr>
          <p:cNvPr id="89090" name="文本框 1"/>
          <p:cNvSpPr txBox="1"/>
          <p:nvPr/>
        </p:nvSpPr>
        <p:spPr>
          <a:xfrm>
            <a:off x="1238250" y="1308100"/>
            <a:ext cx="1725295" cy="450850"/>
          </a:xfrm>
          <a:prstGeom prst="rect">
            <a:avLst/>
          </a:prstGeom>
          <a:solidFill>
            <a:srgbClr val="00B0F0"/>
          </a:solidFill>
          <a:ln w="9525">
            <a:noFill/>
          </a:ln>
        </p:spPr>
        <p:txBody>
          <a:bodyPr wrap="square" anchor="t">
            <a:spAutoFit/>
          </a:bodyPr>
          <a:lstStyle/>
          <a:p>
            <a:pPr algn="ctr">
              <a:lnSpc>
                <a:spcPct val="130000"/>
              </a:lnSpc>
            </a:pPr>
            <a:r>
              <a:rPr lang="zh-CN" altLang="en-US" b="1" dirty="0">
                <a:solidFill>
                  <a:schemeClr val="bg1"/>
                </a:solidFill>
                <a:latin typeface="黑体" panose="02010609060101010101" charset="-122"/>
                <a:ea typeface="黑体" panose="02010609060101010101" charset="-122"/>
                <a:sym typeface="Arial" panose="020B0604020202020204" pitchFamily="34" charset="0"/>
              </a:rPr>
              <a:t>客户端</a:t>
            </a:r>
            <a:r>
              <a:rPr lang="en-US" altLang="zh-CN" b="1" dirty="0">
                <a:solidFill>
                  <a:schemeClr val="bg1"/>
                </a:solidFill>
                <a:latin typeface="黑体" panose="02010609060101010101" charset="-122"/>
                <a:ea typeface="黑体" panose="02010609060101010101" charset="-122"/>
                <a:sym typeface="Arial" panose="020B0604020202020204" pitchFamily="34" charset="0"/>
              </a:rPr>
              <a:t>API</a:t>
            </a:r>
          </a:p>
        </p:txBody>
      </p:sp>
      <p:pic>
        <p:nvPicPr>
          <p:cNvPr id="2" name="图片 1"/>
          <p:cNvPicPr>
            <a:picLocks noChangeAspect="1"/>
          </p:cNvPicPr>
          <p:nvPr/>
        </p:nvPicPr>
        <p:blipFill>
          <a:blip r:embed="rId3"/>
          <a:stretch>
            <a:fillRect/>
          </a:stretch>
        </p:blipFill>
        <p:spPr>
          <a:xfrm>
            <a:off x="7795260" y="2138680"/>
            <a:ext cx="2520950" cy="2367915"/>
          </a:xfrm>
          <a:prstGeom prst="rect">
            <a:avLst/>
          </a:prstGeom>
        </p:spPr>
      </p:pic>
      <p:sp>
        <p:nvSpPr>
          <p:cNvPr id="4" name="文本框 3"/>
          <p:cNvSpPr txBox="1"/>
          <p:nvPr/>
        </p:nvSpPr>
        <p:spPr>
          <a:xfrm>
            <a:off x="1463040" y="5234940"/>
            <a:ext cx="1869440" cy="460375"/>
          </a:xfrm>
          <a:prstGeom prst="rect">
            <a:avLst/>
          </a:prstGeom>
          <a:noFill/>
        </p:spPr>
        <p:txBody>
          <a:bodyPr wrap="none" rtlCol="0">
            <a:spAutoFit/>
          </a:bodyPr>
          <a:lstStyle/>
          <a:p>
            <a:r>
              <a:rPr lang="zh-CN" altLang="en-US" sz="2400" b="1">
                <a:solidFill>
                  <a:srgbClr val="92D050"/>
                </a:solidFill>
                <a:latin typeface="黑体" panose="02010609060101010101" charset="-122"/>
                <a:ea typeface="黑体" panose="02010609060101010101" charset="-122"/>
                <a:cs typeface="黑体" panose="02010609060101010101" charset="-122"/>
              </a:rPr>
              <a:t>标准</a:t>
            </a:r>
            <a:r>
              <a:rPr lang="en-US" altLang="zh-CN" sz="2400" b="1">
                <a:solidFill>
                  <a:srgbClr val="92D050"/>
                </a:solidFill>
                <a:latin typeface="黑体" panose="02010609060101010101" charset="-122"/>
                <a:ea typeface="黑体" panose="02010609060101010101" charset="-122"/>
                <a:cs typeface="黑体" panose="02010609060101010101" charset="-122"/>
              </a:rPr>
              <a:t>ACLID</a:t>
            </a:r>
            <a:r>
              <a:rPr lang="zh-CN" altLang="en-US" sz="2400" b="1">
                <a:solidFill>
                  <a:srgbClr val="92D050"/>
                </a:solidFill>
                <a:latin typeface="黑体" panose="02010609060101010101" charset="-122"/>
                <a:ea typeface="黑体" panose="02010609060101010101" charset="-122"/>
                <a:cs typeface="黑体" panose="02010609060101010101" charset="-122"/>
              </a:rPr>
              <a:t>：</a:t>
            </a:r>
          </a:p>
        </p:txBody>
      </p:sp>
      <p:sp>
        <p:nvSpPr>
          <p:cNvPr id="5" name="文本框 4"/>
          <p:cNvSpPr txBox="1"/>
          <p:nvPr/>
        </p:nvSpPr>
        <p:spPr>
          <a:xfrm>
            <a:off x="3332480" y="4957445"/>
            <a:ext cx="6583680" cy="922020"/>
          </a:xfrm>
          <a:prstGeom prst="rect">
            <a:avLst/>
          </a:prstGeom>
          <a:noFill/>
        </p:spPr>
        <p:txBody>
          <a:bodyPr wrap="none" rtlCol="0">
            <a:spAutoFit/>
          </a:bodyPr>
          <a:lstStyle/>
          <a:p>
            <a:pPr>
              <a:lnSpc>
                <a:spcPct val="150000"/>
              </a:lnSpc>
            </a:pPr>
            <a:r>
              <a:rPr lang="zh-CN" altLang="en-US" sz="1800">
                <a:latin typeface="仿宋" panose="02010609060101010101" charset="-122"/>
                <a:ea typeface="仿宋" panose="02010609060101010101" charset="-122"/>
                <a:cs typeface="仿宋" panose="02010609060101010101" charset="-122"/>
              </a:rPr>
              <a:t>struct Id ZOO_ANYONE_ID_UNSAFE; //(‘world’,’anyone’)</a:t>
            </a:r>
          </a:p>
          <a:p>
            <a:pPr>
              <a:lnSpc>
                <a:spcPct val="150000"/>
              </a:lnSpc>
            </a:pPr>
            <a:r>
              <a:rPr lang="zh-CN" altLang="en-US" sz="1800">
                <a:latin typeface="仿宋" panose="02010609060101010101" charset="-122"/>
                <a:ea typeface="仿宋" panose="02010609060101010101" charset="-122"/>
                <a:cs typeface="仿宋" panose="02010609060101010101" charset="-122"/>
              </a:rPr>
              <a:t>struct Id ZOO_AUTH_IDS;// (‘auth’,’’)</a:t>
            </a:r>
          </a:p>
        </p:txBody>
      </p:sp>
      <p:sp>
        <p:nvSpPr>
          <p:cNvPr id="100" name="文本框 99"/>
          <p:cNvSpPr txBox="1"/>
          <p:nvPr/>
        </p:nvSpPr>
        <p:spPr>
          <a:xfrm>
            <a:off x="1463040" y="6274435"/>
            <a:ext cx="9322435" cy="337185"/>
          </a:xfrm>
          <a:prstGeom prst="rect">
            <a:avLst/>
          </a:prstGeom>
          <a:noFill/>
          <a:ln w="19050">
            <a:solidFill>
              <a:srgbClr val="00B0F0"/>
            </a:solidFill>
          </a:ln>
        </p:spPr>
        <p:txBody>
          <a:bodyPr wrap="square">
            <a:spAutoFit/>
          </a:bodyPr>
          <a:lstStyle/>
          <a:p>
            <a:pPr algn="ctr"/>
            <a:r>
              <a:rPr lang="zh-CN" sz="1600">
                <a:latin typeface="+mn-ea"/>
                <a:ea typeface="+mn-ea"/>
                <a:cs typeface="+mn-ea"/>
              </a:rPr>
              <a:t>ZOO_AUTH_IDS 为空时，应被解释成“创建者的Id”</a:t>
            </a:r>
            <a:endParaRPr lang="zh-CN" altLang="en-US" sz="1600">
              <a:latin typeface="+mn-ea"/>
              <a:ea typeface="+mn-ea"/>
              <a:cs typeface="+mn-ea"/>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第五章    访问控制权限</a:t>
            </a:r>
            <a:endParaRPr lang="zh-CN" altLang="zh-CN" dirty="0">
              <a:latin typeface="Arial" panose="020B0604020202020204" pitchFamily="34" charset="0"/>
              <a:ea typeface="宋体" panose="02010600030101010101" pitchFamily="2" charset="-122"/>
            </a:endParaRPr>
          </a:p>
        </p:txBody>
      </p:sp>
      <p:sp>
        <p:nvSpPr>
          <p:cNvPr id="91139" name="文本框 99"/>
          <p:cNvSpPr txBox="1"/>
          <p:nvPr/>
        </p:nvSpPr>
        <p:spPr>
          <a:xfrm>
            <a:off x="1238250" y="2138680"/>
            <a:ext cx="6404610" cy="506730"/>
          </a:xfrm>
          <a:prstGeom prst="rect">
            <a:avLst/>
          </a:prstGeom>
          <a:noFill/>
          <a:ln w="38100">
            <a:noFill/>
          </a:ln>
        </p:spPr>
        <p:txBody>
          <a:bodyPr wrap="square" anchor="t">
            <a:spAutoFit/>
          </a:bodyPr>
          <a:lstStyle/>
          <a:p>
            <a:pPr>
              <a:lnSpc>
                <a:spcPct val="150000"/>
              </a:lnSpc>
            </a:pPr>
            <a:r>
              <a:rPr altLang="zh-CN" sz="1800">
                <a:latin typeface="微软雅黑" panose="020B0503020204020204" pitchFamily="34" charset="-122"/>
                <a:ea typeface="微软雅黑" panose="020B0503020204020204" pitchFamily="34" charset="-122"/>
              </a:rPr>
              <a:t>ZooKeeper 客户端有3种标准的ACL</a:t>
            </a:r>
            <a:r>
              <a:rPr lang="zh-CN" sz="1600">
                <a:latin typeface="微软雅黑" panose="020B0503020204020204" pitchFamily="34" charset="-122"/>
                <a:ea typeface="微软雅黑" panose="020B0503020204020204" pitchFamily="34" charset="-122"/>
              </a:rPr>
              <a:t>：</a:t>
            </a:r>
          </a:p>
        </p:txBody>
      </p:sp>
      <p:sp>
        <p:nvSpPr>
          <p:cNvPr id="89090" name="文本框 1"/>
          <p:cNvSpPr txBox="1"/>
          <p:nvPr/>
        </p:nvSpPr>
        <p:spPr>
          <a:xfrm>
            <a:off x="1238250" y="1308100"/>
            <a:ext cx="1725295" cy="450850"/>
          </a:xfrm>
          <a:prstGeom prst="rect">
            <a:avLst/>
          </a:prstGeom>
          <a:solidFill>
            <a:srgbClr val="00B0F0"/>
          </a:solidFill>
          <a:ln w="9525">
            <a:noFill/>
          </a:ln>
        </p:spPr>
        <p:txBody>
          <a:bodyPr wrap="square" anchor="t">
            <a:spAutoFit/>
          </a:bodyPr>
          <a:lstStyle/>
          <a:p>
            <a:pPr algn="ctr">
              <a:lnSpc>
                <a:spcPct val="130000"/>
              </a:lnSpc>
            </a:pPr>
            <a:r>
              <a:rPr lang="zh-CN" altLang="en-US" b="1" dirty="0">
                <a:solidFill>
                  <a:schemeClr val="bg1"/>
                </a:solidFill>
                <a:latin typeface="黑体" panose="02010609060101010101" charset="-122"/>
                <a:ea typeface="黑体" panose="02010609060101010101" charset="-122"/>
                <a:sym typeface="Arial" panose="020B0604020202020204" pitchFamily="34" charset="0"/>
              </a:rPr>
              <a:t>客户端</a:t>
            </a:r>
            <a:r>
              <a:rPr lang="en-US" altLang="zh-CN" b="1" dirty="0">
                <a:solidFill>
                  <a:schemeClr val="bg1"/>
                </a:solidFill>
                <a:latin typeface="黑体" panose="02010609060101010101" charset="-122"/>
                <a:ea typeface="黑体" panose="02010609060101010101" charset="-122"/>
                <a:sym typeface="Arial" panose="020B0604020202020204" pitchFamily="34" charset="0"/>
              </a:rPr>
              <a:t>API</a:t>
            </a:r>
          </a:p>
        </p:txBody>
      </p:sp>
      <p:pic>
        <p:nvPicPr>
          <p:cNvPr id="3" name="图片 2"/>
          <p:cNvPicPr>
            <a:picLocks noChangeAspect="1"/>
          </p:cNvPicPr>
          <p:nvPr/>
        </p:nvPicPr>
        <p:blipFill>
          <a:blip r:embed="rId3"/>
          <a:stretch>
            <a:fillRect/>
          </a:stretch>
        </p:blipFill>
        <p:spPr>
          <a:xfrm>
            <a:off x="7642860" y="1993265"/>
            <a:ext cx="3277235" cy="3097530"/>
          </a:xfrm>
          <a:prstGeom prst="rect">
            <a:avLst/>
          </a:prstGeom>
        </p:spPr>
      </p:pic>
      <p:sp>
        <p:nvSpPr>
          <p:cNvPr id="6" name="文本框 5"/>
          <p:cNvSpPr txBox="1"/>
          <p:nvPr/>
        </p:nvSpPr>
        <p:spPr>
          <a:xfrm>
            <a:off x="1343025" y="2645410"/>
            <a:ext cx="5597525" cy="2445385"/>
          </a:xfrm>
          <a:prstGeom prst="rect">
            <a:avLst/>
          </a:prstGeom>
          <a:noFill/>
          <a:ln w="9525">
            <a:noFill/>
          </a:ln>
        </p:spPr>
        <p:txBody>
          <a:bodyPr wrap="square">
            <a:spAutoFit/>
          </a:bodyPr>
          <a:lstStyle/>
          <a:p>
            <a:pPr marL="228600" indent="-228600">
              <a:lnSpc>
                <a:spcPct val="150000"/>
              </a:lnSpc>
            </a:pPr>
            <a:r>
              <a:rPr lang="en-US" sz="1800" b="1" i="1">
                <a:solidFill>
                  <a:srgbClr val="00B0F0"/>
                </a:solidFill>
                <a:latin typeface="仿宋" panose="02010609060101010101" charset="-122"/>
                <a:ea typeface="仿宋" panose="02010609060101010101" charset="-122"/>
              </a:rPr>
              <a:t>  · </a:t>
            </a:r>
            <a:r>
              <a:rPr lang="en-US" sz="1800" b="1" i="1">
                <a:solidFill>
                  <a:srgbClr val="00B0F0"/>
                </a:solidFill>
                <a:latin typeface="仿宋" panose="02010609060101010101" charset="-122"/>
                <a:ea typeface="仿宋" panose="02010609060101010101" charset="-122"/>
                <a:cs typeface="宋体" panose="02010600030101010101" pitchFamily="2" charset="-122"/>
              </a:rPr>
              <a:t>struct</a:t>
            </a:r>
            <a:r>
              <a:rPr lang="en-US" sz="1800" b="1">
                <a:solidFill>
                  <a:srgbClr val="00B0F0"/>
                </a:solidFill>
                <a:latin typeface="仿宋" panose="02010609060101010101" charset="-122"/>
                <a:ea typeface="仿宋" panose="02010609060101010101" charset="-122"/>
                <a:cs typeface="宋体" panose="02010600030101010101" pitchFamily="2" charset="-122"/>
              </a:rPr>
              <a:t> ACL_vector ZOO_OPEN_ACL_UNSAFE;         </a:t>
            </a:r>
            <a:r>
              <a:rPr lang="en-US" sz="1600">
                <a:latin typeface="仿宋" panose="02010609060101010101" charset="-122"/>
                <a:ea typeface="仿宋" panose="02010609060101010101" charset="-122"/>
                <a:cs typeface="宋体" panose="02010600030101010101" pitchFamily="2" charset="-122"/>
              </a:rPr>
              <a:t>//(ZOO_PERM_ALL,ZOO_ANYONE_ID_UNSAFE)</a:t>
            </a:r>
            <a:endParaRPr lang="en-US" sz="1600" i="1">
              <a:latin typeface="仿宋" panose="02010609060101010101" charset="-122"/>
              <a:ea typeface="仿宋" panose="02010609060101010101" charset="-122"/>
            </a:endParaRPr>
          </a:p>
          <a:p>
            <a:pPr marL="228600" indent="-228600">
              <a:lnSpc>
                <a:spcPct val="150000"/>
              </a:lnSpc>
            </a:pPr>
            <a:r>
              <a:rPr lang="en-US" sz="1800" b="1" i="1">
                <a:solidFill>
                  <a:srgbClr val="00B0F0"/>
                </a:solidFill>
                <a:latin typeface="仿宋" panose="02010609060101010101" charset="-122"/>
                <a:ea typeface="仿宋" panose="02010609060101010101" charset="-122"/>
              </a:rPr>
              <a:t>· </a:t>
            </a:r>
            <a:r>
              <a:rPr lang="en-US" sz="1800" b="1" i="1">
                <a:solidFill>
                  <a:srgbClr val="00B0F0"/>
                </a:solidFill>
                <a:latin typeface="仿宋" panose="02010609060101010101" charset="-122"/>
                <a:ea typeface="仿宋" panose="02010609060101010101" charset="-122"/>
                <a:cs typeface="宋体" panose="02010600030101010101" pitchFamily="2" charset="-122"/>
              </a:rPr>
              <a:t>struct</a:t>
            </a:r>
            <a:r>
              <a:rPr lang="en-US" sz="1800" b="1">
                <a:solidFill>
                  <a:srgbClr val="00B0F0"/>
                </a:solidFill>
                <a:latin typeface="仿宋" panose="02010609060101010101" charset="-122"/>
                <a:ea typeface="仿宋" panose="02010609060101010101" charset="-122"/>
                <a:cs typeface="宋体" panose="02010600030101010101" pitchFamily="2" charset="-122"/>
              </a:rPr>
              <a:t> ACL_vector ZOO_READ_ACL_UNSAFE;</a:t>
            </a:r>
            <a:endParaRPr lang="en-US" sz="1600">
              <a:latin typeface="仿宋" panose="02010609060101010101" charset="-122"/>
              <a:ea typeface="仿宋" panose="02010609060101010101" charset="-122"/>
              <a:cs typeface="宋体" panose="02010600030101010101" pitchFamily="2" charset="-122"/>
            </a:endParaRPr>
          </a:p>
          <a:p>
            <a:pPr marL="228600" indent="-228600">
              <a:lnSpc>
                <a:spcPct val="150000"/>
              </a:lnSpc>
            </a:pPr>
            <a:r>
              <a:rPr lang="en-US" sz="1600">
                <a:latin typeface="仿宋" panose="02010609060101010101" charset="-122"/>
                <a:ea typeface="仿宋" panose="02010609060101010101" charset="-122"/>
                <a:cs typeface="宋体" panose="02010600030101010101" pitchFamily="2" charset="-122"/>
              </a:rPr>
              <a:t>   // (ZOO_PERM_READ, ZOO_ANYONE_ID_UNSAFE)</a:t>
            </a:r>
            <a:endParaRPr lang="en-US" sz="1600" i="1">
              <a:latin typeface="仿宋" panose="02010609060101010101" charset="-122"/>
              <a:ea typeface="仿宋" panose="02010609060101010101" charset="-122"/>
            </a:endParaRPr>
          </a:p>
          <a:p>
            <a:pPr marL="228600" indent="-228600">
              <a:lnSpc>
                <a:spcPct val="150000"/>
              </a:lnSpc>
            </a:pPr>
            <a:r>
              <a:rPr lang="en-US" sz="1800" b="1" i="1">
                <a:solidFill>
                  <a:srgbClr val="00B0F0"/>
                </a:solidFill>
                <a:latin typeface="仿宋" panose="02010609060101010101" charset="-122"/>
                <a:ea typeface="仿宋" panose="02010609060101010101" charset="-122"/>
              </a:rPr>
              <a:t>· </a:t>
            </a:r>
            <a:r>
              <a:rPr lang="en-US" sz="1800" b="1" i="1">
                <a:solidFill>
                  <a:srgbClr val="00B0F0"/>
                </a:solidFill>
                <a:latin typeface="仿宋" panose="02010609060101010101" charset="-122"/>
                <a:ea typeface="仿宋" panose="02010609060101010101" charset="-122"/>
                <a:cs typeface="宋体" panose="02010600030101010101" pitchFamily="2" charset="-122"/>
              </a:rPr>
              <a:t>struct</a:t>
            </a:r>
            <a:r>
              <a:rPr lang="en-US" sz="1800" b="1">
                <a:solidFill>
                  <a:srgbClr val="00B0F0"/>
                </a:solidFill>
                <a:latin typeface="仿宋" panose="02010609060101010101" charset="-122"/>
                <a:ea typeface="仿宋" panose="02010609060101010101" charset="-122"/>
                <a:cs typeface="宋体" panose="02010600030101010101" pitchFamily="2" charset="-122"/>
              </a:rPr>
              <a:t> ACL_vector ZOO_CREATOR_ALL_ACL; </a:t>
            </a:r>
            <a:r>
              <a:rPr lang="en-US" sz="1600">
                <a:latin typeface="仿宋" panose="02010609060101010101" charset="-122"/>
                <a:ea typeface="仿宋" panose="02010609060101010101" charset="-122"/>
                <a:cs typeface="宋体" panose="02010600030101010101" pitchFamily="2" charset="-122"/>
              </a:rPr>
              <a:t>//(ZOO_PERM_ALL,ZOO_AUTH_IDS)</a:t>
            </a:r>
            <a:endParaRPr lang="zh-CN" altLang="en-US" sz="1600">
              <a:latin typeface="仿宋" panose="02010609060101010101" charset="-122"/>
              <a:ea typeface="仿宋" panose="02010609060101010101" charset="-122"/>
            </a:endParaRPr>
          </a:p>
        </p:txBody>
      </p:sp>
      <p:sp>
        <p:nvSpPr>
          <p:cNvPr id="7" name="文本框 6"/>
          <p:cNvSpPr txBox="1"/>
          <p:nvPr/>
        </p:nvSpPr>
        <p:spPr>
          <a:xfrm>
            <a:off x="1238250" y="5372100"/>
            <a:ext cx="10367645" cy="1198880"/>
          </a:xfrm>
          <a:prstGeom prst="rect">
            <a:avLst/>
          </a:prstGeom>
          <a:noFill/>
          <a:ln w="28575">
            <a:solidFill>
              <a:srgbClr val="00B0F0"/>
            </a:solidFill>
          </a:ln>
        </p:spPr>
        <p:txBody>
          <a:bodyPr wrap="square">
            <a:spAutoFit/>
          </a:bodyPr>
          <a:lstStyle/>
          <a:p>
            <a:pPr>
              <a:lnSpc>
                <a:spcPct val="150000"/>
              </a:lnSpc>
            </a:pPr>
            <a:r>
              <a:rPr lang="en-US" altLang="zh-CN" sz="1600">
                <a:latin typeface="+mn-ea"/>
                <a:ea typeface="+mn-ea"/>
                <a:cs typeface="+mn-ea"/>
              </a:rPr>
              <a:t>    </a:t>
            </a:r>
            <a:r>
              <a:rPr lang="zh-CN" sz="1600">
                <a:latin typeface="+mn-ea"/>
                <a:ea typeface="+mn-ea"/>
                <a:cs typeface="+mn-ea"/>
              </a:rPr>
              <a:t>ZOO_OPEN_ACL_UNSAFE使所有ACL都“开放”了：任何应用程序在节点上可进行任何操作，能创建、列出和删除它的子节点。对任何应用程序，ZOO_READ_ACL_UNSAFE是只读的。CREATE_ALL_ACL赋予了节点的创建者所有的权限，在创建者采用此ACL创建节点之前，已经被服务器所认证（例如，采用 “</a:t>
            </a:r>
            <a:r>
              <a:rPr lang="en-US" sz="1600" i="1">
                <a:latin typeface="+mn-ea"/>
                <a:ea typeface="+mn-ea"/>
                <a:cs typeface="+mn-ea"/>
              </a:rPr>
              <a:t>digest</a:t>
            </a:r>
            <a:r>
              <a:rPr lang="zh-CN" sz="1600">
                <a:latin typeface="+mn-ea"/>
                <a:ea typeface="+mn-ea"/>
                <a:cs typeface="+mn-ea"/>
              </a:rPr>
              <a:t>”方案）。</a:t>
            </a:r>
            <a:endParaRPr lang="zh-CN" altLang="en-US" sz="1600">
              <a:latin typeface="+mn-ea"/>
              <a:ea typeface="+mn-ea"/>
              <a:cs typeface="+mn-ea"/>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第五章    访问控制权限</a:t>
            </a:r>
            <a:endParaRPr lang="zh-CN" altLang="zh-CN" dirty="0">
              <a:latin typeface="Arial" panose="020B0604020202020204" pitchFamily="34" charset="0"/>
              <a:ea typeface="宋体" panose="02010600030101010101" pitchFamily="2" charset="-122"/>
            </a:endParaRPr>
          </a:p>
        </p:txBody>
      </p:sp>
      <p:sp>
        <p:nvSpPr>
          <p:cNvPr id="91139" name="文本框 99"/>
          <p:cNvSpPr txBox="1"/>
          <p:nvPr/>
        </p:nvSpPr>
        <p:spPr>
          <a:xfrm>
            <a:off x="1238250" y="1948815"/>
            <a:ext cx="6404610" cy="506730"/>
          </a:xfrm>
          <a:prstGeom prst="rect">
            <a:avLst/>
          </a:prstGeom>
          <a:noFill/>
          <a:ln w="38100">
            <a:noFill/>
          </a:ln>
        </p:spPr>
        <p:txBody>
          <a:bodyPr wrap="square" anchor="t">
            <a:spAutoFit/>
          </a:bodyPr>
          <a:lstStyle/>
          <a:p>
            <a:pPr>
              <a:lnSpc>
                <a:spcPct val="150000"/>
              </a:lnSpc>
            </a:pPr>
            <a:r>
              <a:rPr altLang="zh-CN" sz="1800">
                <a:latin typeface="微软雅黑" panose="020B0503020204020204" pitchFamily="34" charset="-122"/>
                <a:ea typeface="微软雅黑" panose="020B0503020204020204" pitchFamily="34" charset="-122"/>
              </a:rPr>
              <a:t>ZooKeeper方法处理ACL</a:t>
            </a:r>
            <a:r>
              <a:rPr lang="zh-CN" sz="1600">
                <a:latin typeface="微软雅黑" panose="020B0503020204020204" pitchFamily="34" charset="-122"/>
                <a:ea typeface="微软雅黑" panose="020B0503020204020204" pitchFamily="34" charset="-122"/>
              </a:rPr>
              <a:t>：</a:t>
            </a:r>
          </a:p>
        </p:txBody>
      </p:sp>
      <p:sp>
        <p:nvSpPr>
          <p:cNvPr id="89090" name="文本框 1"/>
          <p:cNvSpPr txBox="1"/>
          <p:nvPr/>
        </p:nvSpPr>
        <p:spPr>
          <a:xfrm>
            <a:off x="1238250" y="1308100"/>
            <a:ext cx="1725295" cy="450850"/>
          </a:xfrm>
          <a:prstGeom prst="rect">
            <a:avLst/>
          </a:prstGeom>
          <a:solidFill>
            <a:srgbClr val="00B0F0"/>
          </a:solidFill>
          <a:ln w="9525">
            <a:noFill/>
          </a:ln>
        </p:spPr>
        <p:txBody>
          <a:bodyPr wrap="square" anchor="t">
            <a:spAutoFit/>
          </a:bodyPr>
          <a:lstStyle/>
          <a:p>
            <a:pPr algn="ctr">
              <a:lnSpc>
                <a:spcPct val="130000"/>
              </a:lnSpc>
            </a:pPr>
            <a:r>
              <a:rPr lang="zh-CN" altLang="en-US" b="1" dirty="0">
                <a:solidFill>
                  <a:schemeClr val="bg1"/>
                </a:solidFill>
                <a:latin typeface="黑体" panose="02010609060101010101" charset="-122"/>
                <a:ea typeface="黑体" panose="02010609060101010101" charset="-122"/>
                <a:sym typeface="Arial" panose="020B0604020202020204" pitchFamily="34" charset="0"/>
              </a:rPr>
              <a:t>客户端</a:t>
            </a:r>
            <a:r>
              <a:rPr lang="en-US" altLang="zh-CN" b="1" dirty="0">
                <a:solidFill>
                  <a:schemeClr val="bg1"/>
                </a:solidFill>
                <a:latin typeface="黑体" panose="02010609060101010101" charset="-122"/>
                <a:ea typeface="黑体" panose="02010609060101010101" charset="-122"/>
                <a:sym typeface="Arial" panose="020B0604020202020204" pitchFamily="34" charset="0"/>
              </a:rPr>
              <a:t>API</a:t>
            </a:r>
          </a:p>
        </p:txBody>
      </p:sp>
      <p:sp>
        <p:nvSpPr>
          <p:cNvPr id="6" name="文本框 5"/>
          <p:cNvSpPr txBox="1"/>
          <p:nvPr/>
        </p:nvSpPr>
        <p:spPr>
          <a:xfrm>
            <a:off x="1343025" y="2455545"/>
            <a:ext cx="6848475" cy="1198880"/>
          </a:xfrm>
          <a:prstGeom prst="rect">
            <a:avLst/>
          </a:prstGeom>
          <a:noFill/>
          <a:ln w="9525">
            <a:solidFill>
              <a:schemeClr val="accent1"/>
            </a:solidFill>
          </a:ln>
        </p:spPr>
        <p:txBody>
          <a:bodyPr wrap="square">
            <a:spAutoFit/>
          </a:bodyPr>
          <a:lstStyle/>
          <a:p>
            <a:pPr marL="228600" indent="-228600">
              <a:lnSpc>
                <a:spcPct val="150000"/>
              </a:lnSpc>
            </a:pPr>
            <a:r>
              <a:rPr lang="en-US" sz="1600" b="1" i="1">
                <a:solidFill>
                  <a:srgbClr val="00B0F0"/>
                </a:solidFill>
                <a:latin typeface="仿宋" panose="02010609060101010101" charset="-122"/>
                <a:ea typeface="仿宋" panose="02010609060101010101" charset="-122"/>
              </a:rPr>
              <a:t>  </a:t>
            </a:r>
            <a:r>
              <a:rPr lang="en-US" sz="1600" b="1">
                <a:solidFill>
                  <a:srgbClr val="00B0F0"/>
                </a:solidFill>
                <a:latin typeface="仿宋" panose="02010609060101010101" charset="-122"/>
                <a:ea typeface="仿宋" panose="02010609060101010101" charset="-122"/>
              </a:rPr>
              <a:t>int zoo_add_auth </a:t>
            </a:r>
            <a:r>
              <a:rPr lang="en-US" sz="1600" b="1">
                <a:latin typeface="仿宋" panose="02010609060101010101" charset="-122"/>
                <a:ea typeface="仿宋" panose="02010609060101010101" charset="-122"/>
              </a:rPr>
              <a:t>(zhandle_t *zh,const char* scheme,const char* cert,int certLen, void_completion_t completion, const void *data);</a:t>
            </a:r>
          </a:p>
        </p:txBody>
      </p:sp>
      <p:sp>
        <p:nvSpPr>
          <p:cNvPr id="100" name="文本框 99"/>
          <p:cNvSpPr txBox="1"/>
          <p:nvPr/>
        </p:nvSpPr>
        <p:spPr>
          <a:xfrm>
            <a:off x="1100455" y="3654425"/>
            <a:ext cx="7091045" cy="829945"/>
          </a:xfrm>
          <a:prstGeom prst="rect">
            <a:avLst/>
          </a:prstGeom>
          <a:noFill/>
          <a:ln w="9525">
            <a:noFill/>
          </a:ln>
        </p:spPr>
        <p:txBody>
          <a:bodyPr wrap="square">
            <a:spAutoFit/>
          </a:bodyPr>
          <a:lstStyle/>
          <a:p>
            <a:pPr>
              <a:lnSpc>
                <a:spcPct val="150000"/>
              </a:lnSpc>
            </a:pPr>
            <a:r>
              <a:rPr lang="en-US" altLang="zh-CN" sz="1600">
                <a:ea typeface="微软雅黑" panose="020B0503020204020204" pitchFamily="34" charset="-122"/>
                <a:cs typeface="宋体" panose="02010600030101010101" pitchFamily="2" charset="-122"/>
              </a:rPr>
              <a:t>   </a:t>
            </a:r>
            <a:r>
              <a:rPr lang="zh-CN" sz="1600">
                <a:ea typeface="微软雅黑" panose="020B0503020204020204" pitchFamily="34" charset="-122"/>
                <a:cs typeface="宋体" panose="02010600030101010101" pitchFamily="2" charset="-122"/>
              </a:rPr>
              <a:t>zoo_create(...)方法创建一个新节点。acl 参数是一个与这个节点关联的ACL列表，父节点权限项的CREATE位已被设(set,即由权限)。</a:t>
            </a:r>
            <a:endParaRPr lang="zh-CN" altLang="en-US" sz="1600">
              <a:ea typeface="微软雅黑" panose="020B0503020204020204" pitchFamily="34" charset="-122"/>
              <a:cs typeface="宋体" panose="02010600030101010101" pitchFamily="2" charset="-122"/>
            </a:endParaRPr>
          </a:p>
        </p:txBody>
      </p:sp>
      <p:sp>
        <p:nvSpPr>
          <p:cNvPr id="4" name="文本框 3"/>
          <p:cNvSpPr txBox="1"/>
          <p:nvPr/>
        </p:nvSpPr>
        <p:spPr>
          <a:xfrm>
            <a:off x="1343025" y="4576445"/>
            <a:ext cx="6849110" cy="829945"/>
          </a:xfrm>
          <a:prstGeom prst="rect">
            <a:avLst/>
          </a:prstGeom>
          <a:noFill/>
          <a:ln w="9525">
            <a:solidFill>
              <a:schemeClr val="accent1"/>
            </a:solidFill>
          </a:ln>
        </p:spPr>
        <p:txBody>
          <a:bodyPr wrap="square">
            <a:spAutoFit/>
          </a:bodyPr>
          <a:lstStyle/>
          <a:p>
            <a:pPr marL="228600" indent="-228600"/>
            <a:r>
              <a:rPr lang="en-US" sz="1600" b="1" i="1">
                <a:solidFill>
                  <a:srgbClr val="00B0F0"/>
                </a:solidFill>
                <a:latin typeface="仿宋" panose="02010609060101010101" charset="-122"/>
                <a:ea typeface="仿宋" panose="02010609060101010101" charset="-122"/>
                <a:cs typeface="宋体" panose="02010600030101010101" pitchFamily="2" charset="-122"/>
              </a:rPr>
              <a:t> int zoo_create</a:t>
            </a:r>
            <a:r>
              <a:rPr lang="en-US" sz="1600" b="1">
                <a:solidFill>
                  <a:srgbClr val="00B0F0"/>
                </a:solidFill>
                <a:latin typeface="仿宋" panose="02010609060101010101" charset="-122"/>
                <a:ea typeface="仿宋" panose="02010609060101010101" charset="-122"/>
                <a:cs typeface="宋体" panose="02010600030101010101" pitchFamily="2" charset="-122"/>
              </a:rPr>
              <a:t> </a:t>
            </a:r>
            <a:r>
              <a:rPr lang="en-US" sz="1600" b="1">
                <a:latin typeface="仿宋" panose="02010609060101010101" charset="-122"/>
                <a:ea typeface="仿宋" panose="02010609060101010101" charset="-122"/>
                <a:cs typeface="宋体" panose="02010600030101010101" pitchFamily="2" charset="-122"/>
              </a:rPr>
              <a:t>(zhandle_t *zh, </a:t>
            </a:r>
            <a:r>
              <a:rPr lang="en-US" sz="1600" b="1" i="1">
                <a:latin typeface="仿宋" panose="02010609060101010101" charset="-122"/>
                <a:ea typeface="仿宋" panose="02010609060101010101" charset="-122"/>
                <a:cs typeface="宋体" panose="02010600030101010101" pitchFamily="2" charset="-122"/>
              </a:rPr>
              <a:t>const char</a:t>
            </a:r>
            <a:r>
              <a:rPr lang="en-US" sz="1600" b="1">
                <a:latin typeface="仿宋" panose="02010609060101010101" charset="-122"/>
                <a:ea typeface="仿宋" panose="02010609060101010101" charset="-122"/>
                <a:cs typeface="宋体" panose="02010600030101010101" pitchFamily="2" charset="-122"/>
              </a:rPr>
              <a:t> *path, </a:t>
            </a:r>
            <a:r>
              <a:rPr lang="en-US" sz="1600" b="1" i="1">
                <a:latin typeface="仿宋" panose="02010609060101010101" charset="-122"/>
                <a:ea typeface="仿宋" panose="02010609060101010101" charset="-122"/>
                <a:cs typeface="宋体" panose="02010600030101010101" pitchFamily="2" charset="-122"/>
              </a:rPr>
              <a:t>const char</a:t>
            </a:r>
            <a:r>
              <a:rPr lang="en-US" sz="1600" b="1">
                <a:latin typeface="仿宋" panose="02010609060101010101" charset="-122"/>
                <a:ea typeface="仿宋" panose="02010609060101010101" charset="-122"/>
                <a:cs typeface="宋体" panose="02010600030101010101" pitchFamily="2" charset="-122"/>
              </a:rPr>
              <a:t> *value,</a:t>
            </a:r>
            <a:r>
              <a:rPr lang="en-US" sz="1600" b="1" i="1">
                <a:latin typeface="仿宋" panose="02010609060101010101" charset="-122"/>
                <a:ea typeface="仿宋" panose="02010609060101010101" charset="-122"/>
                <a:cs typeface="宋体" panose="02010600030101010101" pitchFamily="2" charset="-122"/>
              </a:rPr>
              <a:t>int</a:t>
            </a:r>
            <a:r>
              <a:rPr lang="en-US" sz="1600" b="1">
                <a:latin typeface="仿宋" panose="02010609060101010101" charset="-122"/>
                <a:ea typeface="仿宋" panose="02010609060101010101" charset="-122"/>
                <a:cs typeface="宋体" panose="02010600030101010101" pitchFamily="2" charset="-122"/>
              </a:rPr>
              <a:t> valuelen,</a:t>
            </a:r>
            <a:r>
              <a:rPr lang="en-US" sz="1600" b="1" i="1">
                <a:latin typeface="仿宋" panose="02010609060101010101" charset="-122"/>
                <a:ea typeface="仿宋" panose="02010609060101010101" charset="-122"/>
                <a:cs typeface="宋体" panose="02010600030101010101" pitchFamily="2" charset="-122"/>
              </a:rPr>
              <a:t>const struct</a:t>
            </a:r>
            <a:r>
              <a:rPr lang="en-US" sz="1600" b="1">
                <a:latin typeface="仿宋" panose="02010609060101010101" charset="-122"/>
                <a:ea typeface="仿宋" panose="02010609060101010101" charset="-122"/>
                <a:cs typeface="宋体" panose="02010600030101010101" pitchFamily="2" charset="-122"/>
              </a:rPr>
              <a:t> ACL_vector *acl, </a:t>
            </a:r>
            <a:r>
              <a:rPr lang="en-US" sz="1600" b="1" i="1">
                <a:latin typeface="仿宋" panose="02010609060101010101" charset="-122"/>
                <a:ea typeface="仿宋" panose="02010609060101010101" charset="-122"/>
                <a:cs typeface="宋体" panose="02010600030101010101" pitchFamily="2" charset="-122"/>
              </a:rPr>
              <a:t>int</a:t>
            </a:r>
            <a:r>
              <a:rPr lang="en-US" sz="1600" b="1">
                <a:latin typeface="仿宋" panose="02010609060101010101" charset="-122"/>
                <a:ea typeface="仿宋" panose="02010609060101010101" charset="-122"/>
                <a:cs typeface="宋体" panose="02010600030101010101" pitchFamily="2" charset="-122"/>
              </a:rPr>
              <a:t> flags,</a:t>
            </a:r>
            <a:r>
              <a:rPr lang="en-US" sz="1600" b="1" i="1">
                <a:latin typeface="仿宋" panose="02010609060101010101" charset="-122"/>
                <a:ea typeface="仿宋" panose="02010609060101010101" charset="-122"/>
                <a:cs typeface="宋体" panose="02010600030101010101" pitchFamily="2" charset="-122"/>
              </a:rPr>
              <a:t>char</a:t>
            </a:r>
            <a:r>
              <a:rPr lang="en-US" sz="1600" b="1">
                <a:latin typeface="仿宋" panose="02010609060101010101" charset="-122"/>
                <a:ea typeface="仿宋" panose="02010609060101010101" charset="-122"/>
                <a:cs typeface="宋体" panose="02010600030101010101" pitchFamily="2" charset="-122"/>
              </a:rPr>
              <a:t> *realpath,</a:t>
            </a:r>
            <a:r>
              <a:rPr lang="en-US" sz="1600" b="1" i="1">
                <a:latin typeface="仿宋" panose="02010609060101010101" charset="-122"/>
                <a:ea typeface="仿宋" panose="02010609060101010101" charset="-122"/>
                <a:cs typeface="宋体" panose="02010600030101010101" pitchFamily="2" charset="-122"/>
              </a:rPr>
              <a:t>int</a:t>
            </a:r>
            <a:r>
              <a:rPr lang="en-US" sz="1600" b="1">
                <a:latin typeface="仿宋" panose="02010609060101010101" charset="-122"/>
                <a:ea typeface="仿宋" panose="02010609060101010101" charset="-122"/>
                <a:cs typeface="宋体" panose="02010600030101010101" pitchFamily="2" charset="-122"/>
              </a:rPr>
              <a:t> max_realpath_len);</a:t>
            </a:r>
            <a:endParaRPr lang="en-US" altLang="en-US" sz="1600" b="1">
              <a:latin typeface="仿宋" panose="02010609060101010101" charset="-122"/>
              <a:ea typeface="仿宋" panose="02010609060101010101" charset="-122"/>
              <a:cs typeface="宋体" panose="02010600030101010101" pitchFamily="2" charset="-122"/>
            </a:endParaRPr>
          </a:p>
        </p:txBody>
      </p:sp>
      <p:sp>
        <p:nvSpPr>
          <p:cNvPr id="3" name="文本框 2"/>
          <p:cNvSpPr txBox="1"/>
          <p:nvPr/>
        </p:nvSpPr>
        <p:spPr>
          <a:xfrm>
            <a:off x="1238250" y="5573395"/>
            <a:ext cx="5080000" cy="337185"/>
          </a:xfrm>
          <a:prstGeom prst="rect">
            <a:avLst/>
          </a:prstGeom>
          <a:noFill/>
          <a:ln w="9525">
            <a:noFill/>
          </a:ln>
        </p:spPr>
        <p:txBody>
          <a:bodyPr>
            <a:spAutoFit/>
          </a:bodyPr>
          <a:lstStyle/>
          <a:p>
            <a:r>
              <a:rPr lang="zh-CN" sz="1600">
                <a:ea typeface="微软雅黑" panose="020B0503020204020204" pitchFamily="34" charset="-122"/>
              </a:rPr>
              <a:t>返回这个节点的</a:t>
            </a:r>
            <a:r>
              <a:rPr lang="zh-CN" sz="1600">
                <a:ea typeface="微软雅黑" panose="020B0503020204020204" pitchFamily="34" charset="-122"/>
                <a:cs typeface="宋体" panose="02010600030101010101" pitchFamily="2" charset="-122"/>
              </a:rPr>
              <a:t>ACL信息：</a:t>
            </a:r>
            <a:endParaRPr lang="zh-CN" altLang="en-US" sz="1600"/>
          </a:p>
        </p:txBody>
      </p:sp>
      <p:sp>
        <p:nvSpPr>
          <p:cNvPr id="5" name="文本框 4"/>
          <p:cNvSpPr txBox="1"/>
          <p:nvPr/>
        </p:nvSpPr>
        <p:spPr>
          <a:xfrm>
            <a:off x="1362710" y="6065520"/>
            <a:ext cx="6830060" cy="645160"/>
          </a:xfrm>
          <a:prstGeom prst="rect">
            <a:avLst/>
          </a:prstGeom>
          <a:noFill/>
          <a:ln>
            <a:solidFill>
              <a:schemeClr val="accent1"/>
            </a:solidFill>
          </a:ln>
        </p:spPr>
        <p:txBody>
          <a:bodyPr wrap="square" rtlCol="0">
            <a:spAutoFit/>
          </a:bodyPr>
          <a:lstStyle/>
          <a:p>
            <a:pPr algn="l"/>
            <a:r>
              <a:rPr lang="zh-CN" altLang="en-US" b="1">
                <a:solidFill>
                  <a:srgbClr val="00B0F0"/>
                </a:solidFill>
              </a:rPr>
              <a:t>int zoo_set_ac</a:t>
            </a:r>
            <a:r>
              <a:rPr lang="zh-CN" altLang="en-US"/>
              <a:t>l (zhandle_t *zh, const char *path, intversion,</a:t>
            </a:r>
          </a:p>
          <a:p>
            <a:pPr algn="l"/>
            <a:r>
              <a:rPr lang="zh-CN" altLang="en-US"/>
              <a:t>const struct ACL_vector *acl);</a:t>
            </a:r>
          </a:p>
        </p:txBody>
      </p:sp>
      <p:pic>
        <p:nvPicPr>
          <p:cNvPr id="7" name="图片 6"/>
          <p:cNvPicPr>
            <a:picLocks noChangeAspect="1"/>
          </p:cNvPicPr>
          <p:nvPr/>
        </p:nvPicPr>
        <p:blipFill>
          <a:blip r:embed="rId3"/>
          <a:stretch>
            <a:fillRect/>
          </a:stretch>
        </p:blipFill>
        <p:spPr>
          <a:xfrm>
            <a:off x="8374380" y="2851785"/>
            <a:ext cx="3623945" cy="3332480"/>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矩形 162"/>
          <p:cNvSpPr/>
          <p:nvPr/>
        </p:nvSpPr>
        <p:spPr>
          <a:xfrm>
            <a:off x="0" y="342773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113666"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113667"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第六章</a:t>
            </a:r>
            <a:endParaRPr lang="zh-CN" altLang="zh-CN" sz="2400" b="1" dirty="0">
              <a:solidFill>
                <a:schemeClr val="bg1"/>
              </a:solidFill>
              <a:latin typeface="方正兰亭粗黑_GBK" charset="-122"/>
              <a:ea typeface="微软雅黑" panose="020B0503020204020204" pitchFamily="34" charset="-122"/>
            </a:endParaRPr>
          </a:p>
        </p:txBody>
      </p:sp>
      <p:sp>
        <p:nvSpPr>
          <p:cNvPr id="113668" name="文本框 23"/>
          <p:cNvSpPr/>
          <p:nvPr/>
        </p:nvSpPr>
        <p:spPr>
          <a:xfrm>
            <a:off x="4814888" y="5310188"/>
            <a:ext cx="3027680" cy="607695"/>
          </a:xfrm>
          <a:prstGeom prst="rect">
            <a:avLst/>
          </a:prstGeom>
          <a:noFill/>
          <a:ln w="9525">
            <a:noFill/>
          </a:ln>
        </p:spPr>
        <p:txBody>
          <a:bodyPr wrap="none" anchor="t">
            <a:spAutoFit/>
          </a:bodyPr>
          <a:lstStyle/>
          <a:p>
            <a:pPr algn="l">
              <a:lnSpc>
                <a:spcPct val="120000"/>
              </a:lnSpc>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可插拔的认证机制</a:t>
            </a:r>
          </a:p>
        </p:txBody>
      </p:sp>
      <p:sp>
        <p:nvSpPr>
          <p:cNvPr id="113669" name="Freeform 5"/>
          <p:cNvSpPr/>
          <p:nvPr/>
        </p:nvSpPr>
        <p:spPr>
          <a:xfrm>
            <a:off x="6132513" y="171132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113670"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113671"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113672"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113673"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113674"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113675"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113676"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113677"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113678"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113679"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
        <p:nvSpPr>
          <p:cNvPr id="113680" name="Freeform 27"/>
          <p:cNvSpPr/>
          <p:nvPr/>
        </p:nvSpPr>
        <p:spPr>
          <a:xfrm rot="5400000">
            <a:off x="6526213" y="2135188"/>
            <a:ext cx="860425"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113681" name="Freeform 7"/>
          <p:cNvSpPr/>
          <p:nvPr/>
        </p:nvSpPr>
        <p:spPr>
          <a:xfrm rot="-3600000">
            <a:off x="5089525" y="1668463"/>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grpSp>
        <p:nvGrpSpPr>
          <p:cNvPr id="113682" name="组合 33"/>
          <p:cNvGrpSpPr/>
          <p:nvPr/>
        </p:nvGrpSpPr>
        <p:grpSpPr>
          <a:xfrm>
            <a:off x="3908425" y="5310188"/>
            <a:ext cx="623888" cy="612775"/>
            <a:chOff x="0" y="0"/>
            <a:chExt cx="1344613" cy="1320800"/>
          </a:xfrm>
        </p:grpSpPr>
        <p:sp>
          <p:nvSpPr>
            <p:cNvPr id="113683" name="Freeform 41"/>
            <p:cNvSpPr/>
            <p:nvPr/>
          </p:nvSpPr>
          <p:spPr>
            <a:xfrm>
              <a:off x="244475" y="0"/>
              <a:ext cx="560388" cy="1320800"/>
            </a:xfrm>
            <a:custGeom>
              <a:avLst/>
              <a:gdLst/>
              <a:ahLst/>
              <a:cxnLst>
                <a:cxn ang="0">
                  <a:pos x="2147483646" y="0"/>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solidFill>
              <a:schemeClr val="bg1"/>
            </a:solidFill>
            <a:ln w="9525">
              <a:noFill/>
            </a:ln>
          </p:spPr>
          <p:txBody>
            <a:bodyPr/>
            <a:lstStyle/>
            <a:p>
              <a:endParaRPr lang="zh-CN" altLang="en-US"/>
            </a:p>
          </p:txBody>
        </p:sp>
        <p:sp>
          <p:nvSpPr>
            <p:cNvPr id="113684" name="Freeform 42"/>
            <p:cNvSpPr/>
            <p:nvPr/>
          </p:nvSpPr>
          <p:spPr>
            <a:xfrm>
              <a:off x="0" y="379412"/>
              <a:ext cx="204788" cy="55721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0"/>
                </a:cxn>
              </a:cxnLst>
              <a:rect l="0" t="0" r="0" b="0"/>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solidFill>
              <a:schemeClr val="bg1"/>
            </a:solidFill>
            <a:ln w="9525">
              <a:noFill/>
            </a:ln>
          </p:spPr>
          <p:txBody>
            <a:bodyPr/>
            <a:lstStyle/>
            <a:p>
              <a:endParaRPr lang="zh-CN" altLang="en-US"/>
            </a:p>
          </p:txBody>
        </p:sp>
        <p:sp>
          <p:nvSpPr>
            <p:cNvPr id="113685" name="Freeform 43"/>
            <p:cNvSpPr/>
            <p:nvPr/>
          </p:nvSpPr>
          <p:spPr>
            <a:xfrm>
              <a:off x="868363" y="485775"/>
              <a:ext cx="168275" cy="346075"/>
            </a:xfrm>
            <a:custGeom>
              <a:avLst/>
              <a:gdLst/>
              <a:ahLst/>
              <a:cxnLst>
                <a:cxn ang="0">
                  <a:pos x="0" y="0"/>
                </a:cxn>
                <a:cxn ang="0">
                  <a:pos x="0" y="2147483646"/>
                </a:cxn>
                <a:cxn ang="0">
                  <a:pos x="2147483646" y="2147483646"/>
                </a:cxn>
                <a:cxn ang="0">
                  <a:pos x="0" y="0"/>
                </a:cxn>
              </a:cxnLst>
              <a:rect l="0" t="0" r="0" b="0"/>
              <a:pathLst>
                <a:path w="59" h="121">
                  <a:moveTo>
                    <a:pt x="0" y="0"/>
                  </a:moveTo>
                  <a:cubicBezTo>
                    <a:pt x="0" y="121"/>
                    <a:pt x="0" y="121"/>
                    <a:pt x="0" y="121"/>
                  </a:cubicBezTo>
                  <a:cubicBezTo>
                    <a:pt x="33" y="120"/>
                    <a:pt x="59" y="94"/>
                    <a:pt x="59" y="61"/>
                  </a:cubicBezTo>
                  <a:cubicBezTo>
                    <a:pt x="59" y="28"/>
                    <a:pt x="33" y="1"/>
                    <a:pt x="0" y="0"/>
                  </a:cubicBezTo>
                  <a:close/>
                </a:path>
              </a:pathLst>
            </a:custGeom>
            <a:solidFill>
              <a:schemeClr val="bg1"/>
            </a:solidFill>
            <a:ln w="9525">
              <a:noFill/>
            </a:ln>
          </p:spPr>
          <p:txBody>
            <a:bodyPr/>
            <a:lstStyle/>
            <a:p>
              <a:endParaRPr lang="zh-CN" altLang="en-US"/>
            </a:p>
          </p:txBody>
        </p:sp>
        <p:sp>
          <p:nvSpPr>
            <p:cNvPr id="113686" name="Freeform 44"/>
            <p:cNvSpPr/>
            <p:nvPr/>
          </p:nvSpPr>
          <p:spPr>
            <a:xfrm>
              <a:off x="869950" y="300037"/>
              <a:ext cx="298450" cy="719138"/>
            </a:xfrm>
            <a:custGeom>
              <a:avLst/>
              <a:gdLst/>
              <a:ahLst/>
              <a:cxnLst>
                <a:cxn ang="0">
                  <a:pos x="0" y="0"/>
                </a:cxn>
                <a:cxn ang="0">
                  <a:pos x="0" y="2147483646"/>
                </a:cxn>
                <a:cxn ang="0">
                  <a:pos x="2147483646" y="2147483646"/>
                </a:cxn>
                <a:cxn ang="0">
                  <a:pos x="0" y="2147483646"/>
                </a:cxn>
                <a:cxn ang="0">
                  <a:pos x="0" y="2147483646"/>
                </a:cxn>
                <a:cxn ang="0">
                  <a:pos x="2147483646" y="2147483646"/>
                </a:cxn>
                <a:cxn ang="0">
                  <a:pos x="0" y="0"/>
                </a:cxn>
              </a:cxnLst>
              <a:rect l="0" t="0" r="0" b="0"/>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solidFill>
              <a:schemeClr val="bg1"/>
            </a:solidFill>
            <a:ln w="9525">
              <a:noFill/>
            </a:ln>
          </p:spPr>
          <p:txBody>
            <a:bodyPr/>
            <a:lstStyle/>
            <a:p>
              <a:endParaRPr lang="zh-CN" altLang="en-US"/>
            </a:p>
          </p:txBody>
        </p:sp>
        <p:sp>
          <p:nvSpPr>
            <p:cNvPr id="113687" name="Freeform 45"/>
            <p:cNvSpPr/>
            <p:nvPr/>
          </p:nvSpPr>
          <p:spPr>
            <a:xfrm>
              <a:off x="869950" y="147637"/>
              <a:ext cx="474663" cy="1020763"/>
            </a:xfrm>
            <a:custGeom>
              <a:avLst/>
              <a:gdLst/>
              <a:ahLst/>
              <a:cxnLst>
                <a:cxn ang="0">
                  <a:pos x="0" y="0"/>
                </a:cxn>
                <a:cxn ang="0">
                  <a:pos x="0"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0" y="0"/>
                </a:cxn>
              </a:cxnLst>
              <a:rect l="0" t="0" r="0" b="0"/>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第六章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可插拔的认证机制</a:t>
            </a:r>
            <a:r>
              <a:rPr lang="zh-CN"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772920" y="1637030"/>
            <a:ext cx="8294370" cy="875665"/>
          </a:xfrm>
          <a:prstGeom prst="rect">
            <a:avLst/>
          </a:prstGeom>
          <a:noFill/>
          <a:ln w="9525">
            <a:noFill/>
          </a:ln>
        </p:spPr>
        <p:txBody>
          <a:bodyPr wrap="square">
            <a:spAutoFit/>
          </a:bodyPr>
          <a:lstStyle/>
          <a:p>
            <a:pPr>
              <a:lnSpc>
                <a:spcPct val="150000"/>
              </a:lnSpc>
            </a:pPr>
            <a:r>
              <a:rPr lang="zh-CN" sz="1800" b="1">
                <a:solidFill>
                  <a:srgbClr val="00B0F0"/>
                </a:solidFill>
                <a:ea typeface="微软雅黑" panose="020B0503020204020204" pitchFamily="34" charset="-122"/>
                <a:cs typeface="Times New Roman" panose="02020603050405020304" charset="0"/>
              </a:rPr>
              <a:t>ZooKeeper可以采用不同的认证方案</a:t>
            </a:r>
            <a:r>
              <a:rPr lang="zh-CN" sz="1600">
                <a:ea typeface="微软雅黑" panose="020B0503020204020204" pitchFamily="34" charset="-122"/>
                <a:cs typeface="Times New Roman" panose="02020603050405020304" charset="0"/>
              </a:rPr>
              <a:t>，运行在各种不同的环境，所以它有一个完全可插拔的认证架构，即使内置的认证方案，也采用的是这一架构。</a:t>
            </a:r>
            <a:endParaRPr lang="zh-CN" altLang="en-US" sz="1600">
              <a:ea typeface="微软雅黑" panose="020B0503020204020204" pitchFamily="34" charset="-122"/>
              <a:cs typeface="Times New Roman" panose="02020603050405020304" charset="0"/>
            </a:endParaRPr>
          </a:p>
        </p:txBody>
      </p:sp>
      <p:cxnSp>
        <p:nvCxnSpPr>
          <p:cNvPr id="49" name="直接连接符 48"/>
          <p:cNvCxnSpPr/>
          <p:nvPr>
            <p:custDataLst>
              <p:tags r:id="rId1"/>
            </p:custDataLst>
          </p:nvPr>
        </p:nvCxnSpPr>
        <p:spPr>
          <a:xfrm>
            <a:off x="1618247" y="3682604"/>
            <a:ext cx="9077426" cy="0"/>
          </a:xfrm>
          <a:prstGeom prst="line">
            <a:avLst/>
          </a:prstGeom>
          <a:ln>
            <a:solidFill>
              <a:srgbClr val="64606D">
                <a:lumMod val="40000"/>
                <a:lumOff val="60000"/>
              </a:srgbClr>
            </a:solidFill>
            <a:prstDash val="dash"/>
          </a:ln>
        </p:spPr>
        <p:style>
          <a:lnRef idx="1">
            <a:srgbClr val="64606D"/>
          </a:lnRef>
          <a:fillRef idx="0">
            <a:srgbClr val="64606D"/>
          </a:fillRef>
          <a:effectRef idx="0">
            <a:srgbClr val="64606D"/>
          </a:effectRef>
          <a:fontRef idx="minor">
            <a:srgbClr val="5F5F5F"/>
          </a:fontRef>
        </p:style>
      </p:cxnSp>
      <p:grpSp>
        <p:nvGrpSpPr>
          <p:cNvPr id="9" name="组合 8"/>
          <p:cNvGrpSpPr/>
          <p:nvPr>
            <p:custDataLst>
              <p:tags r:id="rId2"/>
            </p:custDataLst>
          </p:nvPr>
        </p:nvGrpSpPr>
        <p:grpSpPr>
          <a:xfrm>
            <a:off x="6610985" y="3639820"/>
            <a:ext cx="3175635" cy="2669540"/>
            <a:chOff x="5030638" y="2441276"/>
            <a:chExt cx="2130725" cy="1634527"/>
          </a:xfrm>
        </p:grpSpPr>
        <p:sp>
          <p:nvSpPr>
            <p:cNvPr id="51" name="任意多边形 50"/>
            <p:cNvSpPr/>
            <p:nvPr>
              <p:custDataLst>
                <p:tags r:id="rId8"/>
              </p:custDataLst>
            </p:nvPr>
          </p:nvSpPr>
          <p:spPr>
            <a:xfrm>
              <a:off x="5030638" y="2631059"/>
              <a:ext cx="2130725" cy="362309"/>
            </a:xfrm>
            <a:custGeom>
              <a:avLst/>
              <a:gdLst>
                <a:gd name="connsiteX0" fmla="*/ 1738223 w 2130725"/>
                <a:gd name="connsiteY0" fmla="*/ 60387 h 362309"/>
                <a:gd name="connsiteX1" fmla="*/ 1621767 w 2130725"/>
                <a:gd name="connsiteY1" fmla="*/ 176843 h 362309"/>
                <a:gd name="connsiteX2" fmla="*/ 1738223 w 2130725"/>
                <a:gd name="connsiteY2" fmla="*/ 293299 h 362309"/>
                <a:gd name="connsiteX3" fmla="*/ 1854679 w 2130725"/>
                <a:gd name="connsiteY3" fmla="*/ 176843 h 362309"/>
                <a:gd name="connsiteX4" fmla="*/ 1738223 w 2130725"/>
                <a:gd name="connsiteY4" fmla="*/ 60387 h 362309"/>
                <a:gd name="connsiteX5" fmla="*/ 392502 w 2130725"/>
                <a:gd name="connsiteY5" fmla="*/ 60387 h 362309"/>
                <a:gd name="connsiteX6" fmla="*/ 276046 w 2130725"/>
                <a:gd name="connsiteY6" fmla="*/ 176843 h 362309"/>
                <a:gd name="connsiteX7" fmla="*/ 392502 w 2130725"/>
                <a:gd name="connsiteY7" fmla="*/ 293299 h 362309"/>
                <a:gd name="connsiteX8" fmla="*/ 508958 w 2130725"/>
                <a:gd name="connsiteY8" fmla="*/ 176843 h 362309"/>
                <a:gd name="connsiteX9" fmla="*/ 392502 w 2130725"/>
                <a:gd name="connsiteY9" fmla="*/ 60387 h 362309"/>
                <a:gd name="connsiteX10" fmla="*/ 0 w 2130725"/>
                <a:gd name="connsiteY10" fmla="*/ 0 h 362309"/>
                <a:gd name="connsiteX11" fmla="*/ 2130725 w 2130725"/>
                <a:gd name="connsiteY11" fmla="*/ 0 h 362309"/>
                <a:gd name="connsiteX12" fmla="*/ 2130725 w 2130725"/>
                <a:gd name="connsiteY12" fmla="*/ 362309 h 362309"/>
                <a:gd name="connsiteX13" fmla="*/ 0 w 2130725"/>
                <a:gd name="connsiteY13" fmla="*/ 362309 h 3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725" h="362309">
                  <a:moveTo>
                    <a:pt x="1738223" y="60387"/>
                  </a:moveTo>
                  <a:cubicBezTo>
                    <a:pt x="1673906" y="60387"/>
                    <a:pt x="1621767" y="112526"/>
                    <a:pt x="1621767" y="176843"/>
                  </a:cubicBezTo>
                  <a:cubicBezTo>
                    <a:pt x="1621767" y="241160"/>
                    <a:pt x="1673906" y="293299"/>
                    <a:pt x="1738223" y="293299"/>
                  </a:cubicBezTo>
                  <a:cubicBezTo>
                    <a:pt x="1802540" y="293299"/>
                    <a:pt x="1854679" y="241160"/>
                    <a:pt x="1854679" y="176843"/>
                  </a:cubicBezTo>
                  <a:cubicBezTo>
                    <a:pt x="1854679" y="112526"/>
                    <a:pt x="1802540" y="60387"/>
                    <a:pt x="1738223" y="60387"/>
                  </a:cubicBezTo>
                  <a:close/>
                  <a:moveTo>
                    <a:pt x="392502" y="60387"/>
                  </a:moveTo>
                  <a:cubicBezTo>
                    <a:pt x="328185" y="60387"/>
                    <a:pt x="276046" y="112526"/>
                    <a:pt x="276046" y="176843"/>
                  </a:cubicBezTo>
                  <a:cubicBezTo>
                    <a:pt x="276046" y="241160"/>
                    <a:pt x="328185" y="293299"/>
                    <a:pt x="392502" y="293299"/>
                  </a:cubicBezTo>
                  <a:cubicBezTo>
                    <a:pt x="456819" y="293299"/>
                    <a:pt x="508958" y="241160"/>
                    <a:pt x="508958" y="176843"/>
                  </a:cubicBezTo>
                  <a:cubicBezTo>
                    <a:pt x="508958" y="112526"/>
                    <a:pt x="456819" y="60387"/>
                    <a:pt x="392502" y="60387"/>
                  </a:cubicBezTo>
                  <a:close/>
                  <a:moveTo>
                    <a:pt x="0" y="0"/>
                  </a:moveTo>
                  <a:lnTo>
                    <a:pt x="2130725" y="0"/>
                  </a:lnTo>
                  <a:lnTo>
                    <a:pt x="2130725" y="362309"/>
                  </a:lnTo>
                  <a:lnTo>
                    <a:pt x="0" y="362309"/>
                  </a:lnTo>
                  <a:close/>
                </a:path>
              </a:pathLst>
            </a:custGeom>
            <a:ln>
              <a:noFill/>
            </a:ln>
          </p:spPr>
          <p:style>
            <a:lnRef idx="2">
              <a:srgbClr val="64606D">
                <a:shade val="50000"/>
              </a:srgbClr>
            </a:lnRef>
            <a:fillRef idx="1">
              <a:srgbClr val="64606D"/>
            </a:fillRef>
            <a:effectRef idx="0">
              <a:srgbClr val="64606D"/>
            </a:effectRef>
            <a:fontRef idx="minor">
              <a:srgbClr val="FFFFFF"/>
            </a:fontRef>
          </p:style>
          <p:txBody>
            <a:bodyPr rtlCol="0" anchor="ctr">
              <a:normAutofit/>
            </a:bodyPr>
            <a:lstStyle/>
            <a:p>
              <a:pPr algn="ctr"/>
              <a:r>
                <a:rPr lang="en-US" altLang="zh-CN" dirty="0" smtClean="0">
                  <a:solidFill>
                    <a:srgbClr val="FFFFFF"/>
                  </a:solidFill>
                  <a:sym typeface="Arial" panose="020B0604020202020204" pitchFamily="34" charset="0"/>
                </a:rPr>
                <a:t>B</a:t>
              </a:r>
            </a:p>
          </p:txBody>
        </p:sp>
        <p:sp>
          <p:nvSpPr>
            <p:cNvPr id="52" name="矩形 51"/>
            <p:cNvSpPr/>
            <p:nvPr>
              <p:custDataLst>
                <p:tags r:id="rId9"/>
              </p:custDataLst>
            </p:nvPr>
          </p:nvSpPr>
          <p:spPr>
            <a:xfrm>
              <a:off x="5030638" y="2993368"/>
              <a:ext cx="2130725" cy="1082435"/>
            </a:xfrm>
            <a:prstGeom prst="rect">
              <a:avLst/>
            </a:prstGeom>
            <a:solidFill>
              <a:srgbClr val="64606D">
                <a:lumMod val="40000"/>
                <a:lumOff val="60000"/>
              </a:srgbClr>
            </a:solidFill>
            <a:ln>
              <a:noFill/>
            </a:ln>
          </p:spPr>
          <p:style>
            <a:lnRef idx="2">
              <a:srgbClr val="64606D">
                <a:shade val="50000"/>
              </a:srgbClr>
            </a:lnRef>
            <a:fillRef idx="1">
              <a:srgbClr val="64606D"/>
            </a:fillRef>
            <a:effectRef idx="0">
              <a:srgbClr val="64606D"/>
            </a:effectRef>
            <a:fontRef idx="minor">
              <a:srgbClr val="FFFFFF"/>
            </a:fontRef>
          </p:style>
          <p:txBody>
            <a:bodyPr bIns="144000" rtlCol="0" anchor="ctr"/>
            <a:lstStyle/>
            <a:p>
              <a:pPr algn="l">
                <a:lnSpc>
                  <a:spcPct val="150000"/>
                </a:lnSpc>
              </a:pPr>
              <a:r>
                <a:rPr lang="da-DK" altLang="zh-CN" sz="1200" dirty="0" smtClean="0">
                  <a:solidFill>
                    <a:srgbClr val="64606D"/>
                  </a:solidFill>
                  <a:latin typeface="+mn-ea"/>
                  <a:cs typeface="+mn-ea"/>
                  <a:sym typeface="Arial" panose="020B0604020202020204" pitchFamily="34" charset="0"/>
                </a:rPr>
                <a:t>第二个架构要处理的操作是从一个ACL中找到与此客户端有关的项。ACL中的项是&lt;idspec, permissions&gt;对，其中idspec可以是一个简单的字符串，比对与连接相关的认证信息，它也可以是一个表达式，与认证信息进行比较</a:t>
              </a:r>
              <a:r>
                <a:rPr lang="zh-CN" altLang="da-DK" sz="1200" dirty="0" smtClean="0">
                  <a:solidFill>
                    <a:srgbClr val="64606D"/>
                  </a:solidFill>
                  <a:latin typeface="+mn-ea"/>
                  <a:cs typeface="+mn-ea"/>
                  <a:sym typeface="Arial" panose="020B0604020202020204" pitchFamily="34" charset="0"/>
                </a:rPr>
                <a:t>。</a:t>
              </a:r>
            </a:p>
          </p:txBody>
        </p:sp>
        <p:sp>
          <p:nvSpPr>
            <p:cNvPr id="53" name="圆角矩形 52"/>
            <p:cNvSpPr/>
            <p:nvPr>
              <p:custDataLst>
                <p:tags r:id="rId10"/>
              </p:custDataLst>
            </p:nvPr>
          </p:nvSpPr>
          <p:spPr>
            <a:xfrm>
              <a:off x="5345503" y="2441276"/>
              <a:ext cx="155275" cy="448573"/>
            </a:xfrm>
            <a:prstGeom prst="roundRect">
              <a:avLst>
                <a:gd name="adj" fmla="val 50000"/>
              </a:avLst>
            </a:prstGeom>
            <a:solidFill>
              <a:srgbClr val="B99179"/>
            </a:solidFill>
            <a:ln>
              <a:solidFill>
                <a:srgbClr val="FFFFFF"/>
              </a:solidFill>
            </a:ln>
            <a:effectLst/>
          </p:spPr>
          <p:style>
            <a:lnRef idx="2">
              <a:srgbClr val="64606D">
                <a:shade val="50000"/>
              </a:srgbClr>
            </a:lnRef>
            <a:fillRef idx="1">
              <a:srgbClr val="64606D"/>
            </a:fillRef>
            <a:effectRef idx="0">
              <a:srgbClr val="64606D"/>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54" name="圆角矩形 53"/>
            <p:cNvSpPr/>
            <p:nvPr>
              <p:custDataLst>
                <p:tags r:id="rId11"/>
              </p:custDataLst>
            </p:nvPr>
          </p:nvSpPr>
          <p:spPr>
            <a:xfrm>
              <a:off x="6691224" y="2441276"/>
              <a:ext cx="155275" cy="448573"/>
            </a:xfrm>
            <a:prstGeom prst="roundRect">
              <a:avLst>
                <a:gd name="adj" fmla="val 50000"/>
              </a:avLst>
            </a:prstGeom>
            <a:solidFill>
              <a:srgbClr val="B99179"/>
            </a:solidFill>
            <a:ln>
              <a:solidFill>
                <a:srgbClr val="FFFFFF"/>
              </a:solidFill>
            </a:ln>
            <a:effectLst/>
          </p:spPr>
          <p:style>
            <a:lnRef idx="2">
              <a:srgbClr val="64606D">
                <a:shade val="50000"/>
              </a:srgbClr>
            </a:lnRef>
            <a:fillRef idx="1">
              <a:srgbClr val="64606D"/>
            </a:fillRef>
            <a:effectRef idx="0">
              <a:srgbClr val="64606D"/>
            </a:effectRef>
            <a:fontRef idx="minor">
              <a:srgbClr val="FFFFFF"/>
            </a:fontRef>
          </p:style>
          <p:txBody>
            <a:bodyPr rtlCol="0" anchor="ctr">
              <a:normAutofit/>
            </a:bodyPr>
            <a:lstStyle/>
            <a:p>
              <a:pPr algn="ctr"/>
              <a:endParaRPr lang="zh-CN" altLang="en-US">
                <a:sym typeface="Arial" panose="020B0604020202020204" pitchFamily="34" charset="0"/>
              </a:endParaRPr>
            </a:p>
          </p:txBody>
        </p:sp>
      </p:grpSp>
      <p:grpSp>
        <p:nvGrpSpPr>
          <p:cNvPr id="10" name="组合 9"/>
          <p:cNvGrpSpPr/>
          <p:nvPr>
            <p:custDataLst>
              <p:tags r:id="rId3"/>
            </p:custDataLst>
          </p:nvPr>
        </p:nvGrpSpPr>
        <p:grpSpPr>
          <a:xfrm>
            <a:off x="2036445" y="3639820"/>
            <a:ext cx="2992755" cy="2669540"/>
            <a:chOff x="1933755" y="2441276"/>
            <a:chExt cx="2130725" cy="1634527"/>
          </a:xfrm>
        </p:grpSpPr>
        <p:sp>
          <p:nvSpPr>
            <p:cNvPr id="61" name="任意多边形 60"/>
            <p:cNvSpPr/>
            <p:nvPr>
              <p:custDataLst>
                <p:tags r:id="rId4"/>
              </p:custDataLst>
            </p:nvPr>
          </p:nvSpPr>
          <p:spPr>
            <a:xfrm>
              <a:off x="1933755" y="2631059"/>
              <a:ext cx="2130725" cy="362309"/>
            </a:xfrm>
            <a:custGeom>
              <a:avLst/>
              <a:gdLst>
                <a:gd name="connsiteX0" fmla="*/ 1738223 w 2130725"/>
                <a:gd name="connsiteY0" fmla="*/ 60387 h 362309"/>
                <a:gd name="connsiteX1" fmla="*/ 1621767 w 2130725"/>
                <a:gd name="connsiteY1" fmla="*/ 176843 h 362309"/>
                <a:gd name="connsiteX2" fmla="*/ 1738223 w 2130725"/>
                <a:gd name="connsiteY2" fmla="*/ 293299 h 362309"/>
                <a:gd name="connsiteX3" fmla="*/ 1854679 w 2130725"/>
                <a:gd name="connsiteY3" fmla="*/ 176843 h 362309"/>
                <a:gd name="connsiteX4" fmla="*/ 1738223 w 2130725"/>
                <a:gd name="connsiteY4" fmla="*/ 60387 h 362309"/>
                <a:gd name="connsiteX5" fmla="*/ 392502 w 2130725"/>
                <a:gd name="connsiteY5" fmla="*/ 60387 h 362309"/>
                <a:gd name="connsiteX6" fmla="*/ 276046 w 2130725"/>
                <a:gd name="connsiteY6" fmla="*/ 176843 h 362309"/>
                <a:gd name="connsiteX7" fmla="*/ 392502 w 2130725"/>
                <a:gd name="connsiteY7" fmla="*/ 293299 h 362309"/>
                <a:gd name="connsiteX8" fmla="*/ 508958 w 2130725"/>
                <a:gd name="connsiteY8" fmla="*/ 176843 h 362309"/>
                <a:gd name="connsiteX9" fmla="*/ 392502 w 2130725"/>
                <a:gd name="connsiteY9" fmla="*/ 60387 h 362309"/>
                <a:gd name="connsiteX10" fmla="*/ 0 w 2130725"/>
                <a:gd name="connsiteY10" fmla="*/ 0 h 362309"/>
                <a:gd name="connsiteX11" fmla="*/ 2130725 w 2130725"/>
                <a:gd name="connsiteY11" fmla="*/ 0 h 362309"/>
                <a:gd name="connsiteX12" fmla="*/ 2130725 w 2130725"/>
                <a:gd name="connsiteY12" fmla="*/ 362309 h 362309"/>
                <a:gd name="connsiteX13" fmla="*/ 0 w 2130725"/>
                <a:gd name="connsiteY13" fmla="*/ 362309 h 3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725" h="362309">
                  <a:moveTo>
                    <a:pt x="1738223" y="60387"/>
                  </a:moveTo>
                  <a:cubicBezTo>
                    <a:pt x="1673906" y="60387"/>
                    <a:pt x="1621767" y="112526"/>
                    <a:pt x="1621767" y="176843"/>
                  </a:cubicBezTo>
                  <a:cubicBezTo>
                    <a:pt x="1621767" y="241160"/>
                    <a:pt x="1673906" y="293299"/>
                    <a:pt x="1738223" y="293299"/>
                  </a:cubicBezTo>
                  <a:cubicBezTo>
                    <a:pt x="1802540" y="293299"/>
                    <a:pt x="1854679" y="241160"/>
                    <a:pt x="1854679" y="176843"/>
                  </a:cubicBezTo>
                  <a:cubicBezTo>
                    <a:pt x="1854679" y="112526"/>
                    <a:pt x="1802540" y="60387"/>
                    <a:pt x="1738223" y="60387"/>
                  </a:cubicBezTo>
                  <a:close/>
                  <a:moveTo>
                    <a:pt x="392502" y="60387"/>
                  </a:moveTo>
                  <a:cubicBezTo>
                    <a:pt x="328185" y="60387"/>
                    <a:pt x="276046" y="112526"/>
                    <a:pt x="276046" y="176843"/>
                  </a:cubicBezTo>
                  <a:cubicBezTo>
                    <a:pt x="276046" y="241160"/>
                    <a:pt x="328185" y="293299"/>
                    <a:pt x="392502" y="293299"/>
                  </a:cubicBezTo>
                  <a:cubicBezTo>
                    <a:pt x="456819" y="293299"/>
                    <a:pt x="508958" y="241160"/>
                    <a:pt x="508958" y="176843"/>
                  </a:cubicBezTo>
                  <a:cubicBezTo>
                    <a:pt x="508958" y="112526"/>
                    <a:pt x="456819" y="60387"/>
                    <a:pt x="392502" y="60387"/>
                  </a:cubicBezTo>
                  <a:close/>
                  <a:moveTo>
                    <a:pt x="0" y="0"/>
                  </a:moveTo>
                  <a:lnTo>
                    <a:pt x="2130725" y="0"/>
                  </a:lnTo>
                  <a:lnTo>
                    <a:pt x="2130725" y="362309"/>
                  </a:lnTo>
                  <a:lnTo>
                    <a:pt x="0" y="362309"/>
                  </a:lnTo>
                  <a:close/>
                </a:path>
              </a:pathLst>
            </a:custGeom>
            <a:ln>
              <a:noFill/>
            </a:ln>
          </p:spPr>
          <p:style>
            <a:lnRef idx="2">
              <a:srgbClr val="64606D">
                <a:shade val="50000"/>
              </a:srgbClr>
            </a:lnRef>
            <a:fillRef idx="1">
              <a:srgbClr val="64606D"/>
            </a:fillRef>
            <a:effectRef idx="0">
              <a:srgbClr val="64606D"/>
            </a:effectRef>
            <a:fontRef idx="minor">
              <a:srgbClr val="FFFFFF"/>
            </a:fontRef>
          </p:style>
          <p:txBody>
            <a:bodyPr rtlCol="0" anchor="ctr">
              <a:normAutofit/>
            </a:bodyPr>
            <a:lstStyle/>
            <a:p>
              <a:pPr algn="ctr"/>
              <a:r>
                <a:rPr lang="en-US" altLang="zh-CN" dirty="0" smtClean="0">
                  <a:solidFill>
                    <a:srgbClr val="FFFFFF"/>
                  </a:solidFill>
                  <a:sym typeface="Arial" panose="020B0604020202020204" pitchFamily="34" charset="0"/>
                </a:rPr>
                <a:t>A</a:t>
              </a:r>
            </a:p>
          </p:txBody>
        </p:sp>
        <p:sp>
          <p:nvSpPr>
            <p:cNvPr id="62" name="矩形 61"/>
            <p:cNvSpPr/>
            <p:nvPr>
              <p:custDataLst>
                <p:tags r:id="rId5"/>
              </p:custDataLst>
            </p:nvPr>
          </p:nvSpPr>
          <p:spPr>
            <a:xfrm>
              <a:off x="1933755" y="2993368"/>
              <a:ext cx="2130725" cy="1082435"/>
            </a:xfrm>
            <a:prstGeom prst="rect">
              <a:avLst/>
            </a:prstGeom>
            <a:solidFill>
              <a:srgbClr val="64606D">
                <a:lumMod val="40000"/>
                <a:lumOff val="60000"/>
              </a:srgbClr>
            </a:solidFill>
            <a:ln>
              <a:noFill/>
            </a:ln>
          </p:spPr>
          <p:style>
            <a:lnRef idx="2">
              <a:srgbClr val="64606D">
                <a:shade val="50000"/>
              </a:srgbClr>
            </a:lnRef>
            <a:fillRef idx="1">
              <a:srgbClr val="64606D"/>
            </a:fillRef>
            <a:effectRef idx="0">
              <a:srgbClr val="64606D"/>
            </a:effectRef>
            <a:fontRef idx="minor">
              <a:srgbClr val="FFFFFF"/>
            </a:fontRef>
          </p:style>
          <p:txBody>
            <a:bodyPr bIns="144000" rtlCol="0" anchor="ctr">
              <a:normAutofit fontScale="85000" lnSpcReduction="20000"/>
            </a:bodyPr>
            <a:lstStyle/>
            <a:p>
              <a:pPr algn="l">
                <a:lnSpc>
                  <a:spcPct val="150000"/>
                </a:lnSpc>
              </a:pPr>
              <a:r>
                <a:rPr lang="da-DK" altLang="zh-CN" dirty="0" smtClean="0">
                  <a:solidFill>
                    <a:srgbClr val="64606D"/>
                  </a:solidFill>
                  <a:sym typeface="Arial" panose="020B0604020202020204" pitchFamily="34" charset="0"/>
                </a:rPr>
                <a:t>架构首先要认证客户端，这通常发生在客户端一连上服务器的时刻，它包含认证客户端发过来的或从客户端收集到的身份信息，然后与连接关联起来。</a:t>
              </a:r>
              <a:endParaRPr lang="zh-CN" altLang="da-DK" dirty="0" smtClean="0">
                <a:solidFill>
                  <a:srgbClr val="64606D"/>
                </a:solidFill>
                <a:sym typeface="Arial" panose="020B0604020202020204" pitchFamily="34" charset="0"/>
              </a:endParaRPr>
            </a:p>
          </p:txBody>
        </p:sp>
        <p:sp>
          <p:nvSpPr>
            <p:cNvPr id="63" name="圆角矩形 62"/>
            <p:cNvSpPr/>
            <p:nvPr>
              <p:custDataLst>
                <p:tags r:id="rId6"/>
              </p:custDataLst>
            </p:nvPr>
          </p:nvSpPr>
          <p:spPr>
            <a:xfrm>
              <a:off x="2248620" y="2441276"/>
              <a:ext cx="155275" cy="448573"/>
            </a:xfrm>
            <a:prstGeom prst="roundRect">
              <a:avLst>
                <a:gd name="adj" fmla="val 50000"/>
              </a:avLst>
            </a:prstGeom>
            <a:solidFill>
              <a:srgbClr val="B99179"/>
            </a:solidFill>
            <a:ln>
              <a:solidFill>
                <a:srgbClr val="FFFFFF"/>
              </a:solidFill>
            </a:ln>
            <a:effectLst/>
          </p:spPr>
          <p:style>
            <a:lnRef idx="2">
              <a:srgbClr val="64606D">
                <a:shade val="50000"/>
              </a:srgbClr>
            </a:lnRef>
            <a:fillRef idx="1">
              <a:srgbClr val="64606D"/>
            </a:fillRef>
            <a:effectRef idx="0">
              <a:srgbClr val="64606D"/>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64" name="圆角矩形 63"/>
            <p:cNvSpPr/>
            <p:nvPr>
              <p:custDataLst>
                <p:tags r:id="rId7"/>
              </p:custDataLst>
            </p:nvPr>
          </p:nvSpPr>
          <p:spPr>
            <a:xfrm>
              <a:off x="3594341" y="2441276"/>
              <a:ext cx="155275" cy="448573"/>
            </a:xfrm>
            <a:prstGeom prst="roundRect">
              <a:avLst>
                <a:gd name="adj" fmla="val 50000"/>
              </a:avLst>
            </a:prstGeom>
            <a:solidFill>
              <a:srgbClr val="B99179"/>
            </a:solidFill>
            <a:ln>
              <a:solidFill>
                <a:srgbClr val="FFFFFF"/>
              </a:solidFill>
            </a:ln>
            <a:effectLst/>
          </p:spPr>
          <p:style>
            <a:lnRef idx="2">
              <a:srgbClr val="64606D">
                <a:shade val="50000"/>
              </a:srgbClr>
            </a:lnRef>
            <a:fillRef idx="1">
              <a:srgbClr val="64606D"/>
            </a:fillRef>
            <a:effectRef idx="0">
              <a:srgbClr val="64606D"/>
            </a:effectRef>
            <a:fontRef idx="minor">
              <a:srgbClr val="FFFFFF"/>
            </a:fontRef>
          </p:style>
          <p:txBody>
            <a:bodyPr rtlCol="0" anchor="ctr">
              <a:normAutofit/>
            </a:bodyPr>
            <a:lstStyle/>
            <a:p>
              <a:pPr algn="ctr"/>
              <a:endParaRPr lang="zh-CN" altLang="en-US">
                <a:sym typeface="Arial" panose="020B0604020202020204" pitchFamily="34" charset="0"/>
              </a:endParaRPr>
            </a:p>
          </p:txBody>
        </p:sp>
      </p:grpSp>
      <p:sp>
        <p:nvSpPr>
          <p:cNvPr id="12" name="文本框 11"/>
          <p:cNvSpPr txBox="1"/>
          <p:nvPr/>
        </p:nvSpPr>
        <p:spPr>
          <a:xfrm>
            <a:off x="1772920" y="3109595"/>
            <a:ext cx="2530475" cy="368300"/>
          </a:xfrm>
          <a:prstGeom prst="rect">
            <a:avLst/>
          </a:prstGeom>
          <a:solidFill>
            <a:srgbClr val="00B0F0"/>
          </a:solidFill>
          <a:ln>
            <a:solidFill>
              <a:srgbClr val="FFC000"/>
            </a:solidFill>
          </a:ln>
        </p:spPr>
        <p:txBody>
          <a:bodyPr wrap="square" rtlCol="0">
            <a:spAutoFit/>
          </a:bodyPr>
          <a:lstStyle/>
          <a:p>
            <a:pPr algn="ctr"/>
            <a:r>
              <a:rPr lang="zh-CN" altLang="en-US" b="1">
                <a:solidFill>
                  <a:schemeClr val="bg1"/>
                </a:solidFill>
                <a:latin typeface="+mn-ea"/>
                <a:ea typeface="+mn-ea"/>
              </a:rPr>
              <a:t>两个主要认证操作</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第六章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可插拔的认证机制</a:t>
            </a:r>
            <a:r>
              <a:rPr lang="zh-CN"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452880" y="1453515"/>
            <a:ext cx="8294370" cy="645160"/>
          </a:xfrm>
          <a:prstGeom prst="rect">
            <a:avLst/>
          </a:prstGeom>
          <a:noFill/>
          <a:ln w="9525">
            <a:noFill/>
          </a:ln>
        </p:spPr>
        <p:txBody>
          <a:bodyPr wrap="square">
            <a:spAutoFit/>
          </a:bodyPr>
          <a:lstStyle/>
          <a:p>
            <a:pPr>
              <a:lnSpc>
                <a:spcPct val="150000"/>
              </a:lnSpc>
            </a:pPr>
            <a:r>
              <a:rPr lang="zh-CN">
                <a:ea typeface="微软雅黑" panose="020B0503020204020204" pitchFamily="34" charset="-122"/>
                <a:cs typeface="Times New Roman" panose="02020603050405020304" charset="0"/>
              </a:rPr>
              <a:t>如何进行比较是可插件具体实现的责任，以下是认证插件必须实现的</a:t>
            </a:r>
            <a:r>
              <a:rPr lang="zh-CN" sz="2400" b="1">
                <a:solidFill>
                  <a:srgbClr val="00B0F0"/>
                </a:solidFill>
                <a:ea typeface="微软雅黑" panose="020B0503020204020204" pitchFamily="34" charset="-122"/>
                <a:cs typeface="Times New Roman" panose="02020603050405020304" charset="0"/>
              </a:rPr>
              <a:t>接口</a:t>
            </a:r>
            <a:r>
              <a:rPr lang="zh-CN">
                <a:ea typeface="微软雅黑" panose="020B0503020204020204" pitchFamily="34" charset="-122"/>
                <a:cs typeface="Times New Roman" panose="02020603050405020304" charset="0"/>
              </a:rPr>
              <a:t>：</a:t>
            </a:r>
          </a:p>
        </p:txBody>
      </p:sp>
      <p:pic>
        <p:nvPicPr>
          <p:cNvPr id="3" name="图片 2"/>
          <p:cNvPicPr>
            <a:picLocks noChangeAspect="1"/>
          </p:cNvPicPr>
          <p:nvPr/>
        </p:nvPicPr>
        <p:blipFill>
          <a:blip r:embed="rId3"/>
          <a:stretch>
            <a:fillRect/>
          </a:stretch>
        </p:blipFill>
        <p:spPr>
          <a:xfrm>
            <a:off x="1343025" y="2838450"/>
            <a:ext cx="5931535" cy="3237865"/>
          </a:xfrm>
          <a:prstGeom prst="rect">
            <a:avLst/>
          </a:prstGeom>
          <a:ln w="38100">
            <a:solidFill>
              <a:srgbClr val="00B0F0"/>
            </a:solidFill>
          </a:ln>
        </p:spPr>
      </p:pic>
      <p:sp>
        <p:nvSpPr>
          <p:cNvPr id="100" name="文本框 99"/>
          <p:cNvSpPr txBox="1"/>
          <p:nvPr/>
        </p:nvSpPr>
        <p:spPr>
          <a:xfrm>
            <a:off x="7811135" y="2807970"/>
            <a:ext cx="3860165" cy="737235"/>
          </a:xfrm>
          <a:prstGeom prst="rect">
            <a:avLst/>
          </a:prstGeom>
          <a:noFill/>
          <a:ln w="9525">
            <a:solidFill>
              <a:srgbClr val="FFC000"/>
            </a:solidFill>
          </a:ln>
        </p:spPr>
        <p:txBody>
          <a:bodyPr wrap="square">
            <a:spAutoFit/>
          </a:bodyPr>
          <a:lstStyle/>
          <a:p>
            <a:pPr>
              <a:lnSpc>
                <a:spcPct val="150000"/>
              </a:lnSpc>
            </a:pPr>
            <a:r>
              <a:rPr lang="zh-CN" sz="1400">
                <a:latin typeface="+mn-ea"/>
                <a:ea typeface="+mn-ea"/>
                <a:cs typeface="+mn-ea"/>
              </a:rPr>
              <a:t>第一个方法getScheme返回这个可插拔件的身份Id。</a:t>
            </a:r>
            <a:endParaRPr lang="zh-CN" altLang="en-US" sz="1400">
              <a:latin typeface="+mn-ea"/>
              <a:ea typeface="+mn-ea"/>
              <a:cs typeface="+mn-ea"/>
            </a:endParaRPr>
          </a:p>
        </p:txBody>
      </p:sp>
      <p:sp>
        <p:nvSpPr>
          <p:cNvPr id="4" name="文本框 3"/>
          <p:cNvSpPr txBox="1"/>
          <p:nvPr/>
        </p:nvSpPr>
        <p:spPr>
          <a:xfrm>
            <a:off x="7811135" y="3668395"/>
            <a:ext cx="3860165" cy="1060450"/>
          </a:xfrm>
          <a:prstGeom prst="rect">
            <a:avLst/>
          </a:prstGeom>
          <a:noFill/>
          <a:ln w="9525">
            <a:solidFill>
              <a:srgbClr val="FFC000"/>
            </a:solidFill>
          </a:ln>
        </p:spPr>
        <p:txBody>
          <a:bodyPr wrap="square">
            <a:spAutoFit/>
          </a:bodyPr>
          <a:lstStyle/>
          <a:p>
            <a:pPr>
              <a:lnSpc>
                <a:spcPct val="150000"/>
              </a:lnSpc>
            </a:pPr>
            <a:r>
              <a:rPr lang="zh-CN" sz="1400">
                <a:ea typeface="微软雅黑" panose="020B0503020204020204" pitchFamily="34" charset="-122"/>
              </a:rPr>
              <a:t>当客户端随着连接而发生过来认证信息时，</a:t>
            </a:r>
            <a:r>
              <a:rPr lang="zh-CN" sz="1400">
                <a:ea typeface="微软雅黑" panose="020B0503020204020204" pitchFamily="34" charset="-122"/>
                <a:cs typeface="Times New Roman" panose="02020603050405020304" charset="0"/>
              </a:rPr>
              <a:t>handleAuthentication被调用。客户端指定与这个信息相关的scheme。</a:t>
            </a:r>
            <a:endParaRPr lang="zh-CN" altLang="en-US" sz="1400">
              <a:ea typeface="微软雅黑" panose="020B0503020204020204" pitchFamily="34" charset="-122"/>
              <a:cs typeface="Times New Roman" panose="02020603050405020304" charset="0"/>
            </a:endParaRPr>
          </a:p>
        </p:txBody>
      </p:sp>
      <p:sp>
        <p:nvSpPr>
          <p:cNvPr id="5" name="文本框 4"/>
          <p:cNvSpPr txBox="1"/>
          <p:nvPr/>
        </p:nvSpPr>
        <p:spPr>
          <a:xfrm>
            <a:off x="7811770" y="4885690"/>
            <a:ext cx="3859530" cy="306705"/>
          </a:xfrm>
          <a:prstGeom prst="rect">
            <a:avLst/>
          </a:prstGeom>
          <a:noFill/>
          <a:ln w="9525">
            <a:solidFill>
              <a:srgbClr val="FFC000"/>
            </a:solidFill>
          </a:ln>
        </p:spPr>
        <p:txBody>
          <a:bodyPr wrap="square">
            <a:spAutoFit/>
          </a:bodyPr>
          <a:lstStyle/>
          <a:p>
            <a:r>
              <a:rPr lang="zh-CN" sz="1400">
                <a:ea typeface="微软雅黑" panose="020B0503020204020204" pitchFamily="34" charset="-122"/>
              </a:rPr>
              <a:t>有两个内置的认证可插件：</a:t>
            </a:r>
            <a:r>
              <a:rPr lang="zh-CN" sz="1400">
                <a:ea typeface="微软雅黑" panose="020B0503020204020204" pitchFamily="34" charset="-122"/>
                <a:cs typeface="Times New Roman" panose="02020603050405020304" charset="0"/>
              </a:rPr>
              <a:t>ip和digest</a:t>
            </a:r>
            <a:endParaRPr lang="zh-CN" altLang="en-US" sz="1400"/>
          </a:p>
        </p:txBody>
      </p:sp>
      <p:sp>
        <p:nvSpPr>
          <p:cNvPr id="6" name="文本框 5"/>
          <p:cNvSpPr txBox="1"/>
          <p:nvPr/>
        </p:nvSpPr>
        <p:spPr>
          <a:xfrm>
            <a:off x="7811135" y="5339080"/>
            <a:ext cx="3859530" cy="737235"/>
          </a:xfrm>
          <a:prstGeom prst="rect">
            <a:avLst/>
          </a:prstGeom>
          <a:noFill/>
          <a:ln w="9525">
            <a:solidFill>
              <a:srgbClr val="FFC000"/>
            </a:solidFill>
          </a:ln>
        </p:spPr>
        <p:txBody>
          <a:bodyPr wrap="square">
            <a:spAutoFit/>
          </a:bodyPr>
          <a:lstStyle/>
          <a:p>
            <a:r>
              <a:rPr lang="zh-CN" sz="1400">
                <a:solidFill>
                  <a:srgbClr val="000000"/>
                </a:solidFill>
                <a:ea typeface="微软雅黑" panose="020B0503020204020204" pitchFamily="34" charset="-122"/>
              </a:rPr>
              <a:t>所有的服务器应该有相同的插件定义，否则，在连接某些服务器时，客户端采用插件提供的认证方案时会出问题。</a:t>
            </a:r>
            <a:endParaRPr lang="zh-CN" altLang="en-US" sz="1400">
              <a:solidFill>
                <a:srgbClr val="000000"/>
              </a:solidFill>
              <a:ea typeface="微软雅黑" panose="020B0503020204020204" pitchFamily="34" charset="-122"/>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矩形 162"/>
          <p:cNvSpPr/>
          <p:nvPr/>
        </p:nvSpPr>
        <p:spPr>
          <a:xfrm>
            <a:off x="0"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131074"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131075"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第七章</a:t>
            </a:r>
            <a:endParaRPr lang="zh-CN" altLang="zh-CN" sz="2400" b="1" dirty="0">
              <a:solidFill>
                <a:schemeClr val="bg1"/>
              </a:solidFill>
              <a:latin typeface="方正兰亭粗黑_GBK" charset="-122"/>
              <a:ea typeface="微软雅黑" panose="020B0503020204020204" pitchFamily="34" charset="-122"/>
            </a:endParaRPr>
          </a:p>
        </p:txBody>
      </p:sp>
      <p:sp>
        <p:nvSpPr>
          <p:cNvPr id="131076" name="文本框 23"/>
          <p:cNvSpPr/>
          <p:nvPr/>
        </p:nvSpPr>
        <p:spPr>
          <a:xfrm>
            <a:off x="5104448" y="5310188"/>
            <a:ext cx="2066925" cy="607695"/>
          </a:xfrm>
          <a:prstGeom prst="rect">
            <a:avLst/>
          </a:prstGeom>
          <a:noFill/>
          <a:ln w="9525">
            <a:noFill/>
          </a:ln>
        </p:spPr>
        <p:txBody>
          <a:bodyPr wrap="none" anchor="t">
            <a:spAutoFit/>
          </a:bodyPr>
          <a:lstStyle/>
          <a:p>
            <a:pPr algn="l">
              <a:lnSpc>
                <a:spcPct val="120000"/>
              </a:lnSpc>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一致性保证</a:t>
            </a:r>
          </a:p>
        </p:txBody>
      </p:sp>
      <p:sp>
        <p:nvSpPr>
          <p:cNvPr id="131077" name="Freeform 5"/>
          <p:cNvSpPr/>
          <p:nvPr/>
        </p:nvSpPr>
        <p:spPr>
          <a:xfrm>
            <a:off x="6132513" y="171132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131078"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131079"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131080"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131081"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131082"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131083"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131084"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131085"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131086"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131087"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
        <p:nvSpPr>
          <p:cNvPr id="131088" name="Freeform 27"/>
          <p:cNvSpPr/>
          <p:nvPr/>
        </p:nvSpPr>
        <p:spPr>
          <a:xfrm rot="5400000">
            <a:off x="6526213" y="2135188"/>
            <a:ext cx="860425"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131089" name="Freeform 7"/>
          <p:cNvSpPr/>
          <p:nvPr/>
        </p:nvSpPr>
        <p:spPr>
          <a:xfrm rot="-3600000">
            <a:off x="5089525" y="1668463"/>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grpSp>
        <p:nvGrpSpPr>
          <p:cNvPr id="131090" name="组合 33"/>
          <p:cNvGrpSpPr/>
          <p:nvPr/>
        </p:nvGrpSpPr>
        <p:grpSpPr>
          <a:xfrm>
            <a:off x="3908425" y="5310188"/>
            <a:ext cx="623888" cy="612775"/>
            <a:chOff x="0" y="0"/>
            <a:chExt cx="1344613" cy="1320800"/>
          </a:xfrm>
        </p:grpSpPr>
        <p:sp>
          <p:nvSpPr>
            <p:cNvPr id="131091" name="Freeform 41"/>
            <p:cNvSpPr/>
            <p:nvPr/>
          </p:nvSpPr>
          <p:spPr>
            <a:xfrm>
              <a:off x="244475" y="0"/>
              <a:ext cx="560388" cy="1320800"/>
            </a:xfrm>
            <a:custGeom>
              <a:avLst/>
              <a:gdLst/>
              <a:ahLst/>
              <a:cxnLst>
                <a:cxn ang="0">
                  <a:pos x="2147483646" y="0"/>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solidFill>
              <a:schemeClr val="bg1"/>
            </a:solidFill>
            <a:ln w="9525">
              <a:noFill/>
            </a:ln>
          </p:spPr>
          <p:txBody>
            <a:bodyPr/>
            <a:lstStyle/>
            <a:p>
              <a:endParaRPr lang="zh-CN" altLang="en-US"/>
            </a:p>
          </p:txBody>
        </p:sp>
        <p:sp>
          <p:nvSpPr>
            <p:cNvPr id="131092" name="Freeform 42"/>
            <p:cNvSpPr/>
            <p:nvPr/>
          </p:nvSpPr>
          <p:spPr>
            <a:xfrm>
              <a:off x="0" y="379412"/>
              <a:ext cx="204788" cy="55721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0"/>
                </a:cxn>
              </a:cxnLst>
              <a:rect l="0" t="0" r="0" b="0"/>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solidFill>
              <a:schemeClr val="bg1"/>
            </a:solidFill>
            <a:ln w="9525">
              <a:noFill/>
            </a:ln>
          </p:spPr>
          <p:txBody>
            <a:bodyPr/>
            <a:lstStyle/>
            <a:p>
              <a:endParaRPr lang="zh-CN" altLang="en-US"/>
            </a:p>
          </p:txBody>
        </p:sp>
        <p:sp>
          <p:nvSpPr>
            <p:cNvPr id="131093" name="Freeform 43"/>
            <p:cNvSpPr/>
            <p:nvPr/>
          </p:nvSpPr>
          <p:spPr>
            <a:xfrm>
              <a:off x="868363" y="485775"/>
              <a:ext cx="168275" cy="346075"/>
            </a:xfrm>
            <a:custGeom>
              <a:avLst/>
              <a:gdLst/>
              <a:ahLst/>
              <a:cxnLst>
                <a:cxn ang="0">
                  <a:pos x="0" y="0"/>
                </a:cxn>
                <a:cxn ang="0">
                  <a:pos x="0" y="2147483646"/>
                </a:cxn>
                <a:cxn ang="0">
                  <a:pos x="2147483646" y="2147483646"/>
                </a:cxn>
                <a:cxn ang="0">
                  <a:pos x="0" y="0"/>
                </a:cxn>
              </a:cxnLst>
              <a:rect l="0" t="0" r="0" b="0"/>
              <a:pathLst>
                <a:path w="59" h="121">
                  <a:moveTo>
                    <a:pt x="0" y="0"/>
                  </a:moveTo>
                  <a:cubicBezTo>
                    <a:pt x="0" y="121"/>
                    <a:pt x="0" y="121"/>
                    <a:pt x="0" y="121"/>
                  </a:cubicBezTo>
                  <a:cubicBezTo>
                    <a:pt x="33" y="120"/>
                    <a:pt x="59" y="94"/>
                    <a:pt x="59" y="61"/>
                  </a:cubicBezTo>
                  <a:cubicBezTo>
                    <a:pt x="59" y="28"/>
                    <a:pt x="33" y="1"/>
                    <a:pt x="0" y="0"/>
                  </a:cubicBezTo>
                  <a:close/>
                </a:path>
              </a:pathLst>
            </a:custGeom>
            <a:solidFill>
              <a:schemeClr val="bg1"/>
            </a:solidFill>
            <a:ln w="9525">
              <a:noFill/>
            </a:ln>
          </p:spPr>
          <p:txBody>
            <a:bodyPr/>
            <a:lstStyle/>
            <a:p>
              <a:endParaRPr lang="zh-CN" altLang="en-US"/>
            </a:p>
          </p:txBody>
        </p:sp>
        <p:sp>
          <p:nvSpPr>
            <p:cNvPr id="131094" name="Freeform 44"/>
            <p:cNvSpPr/>
            <p:nvPr/>
          </p:nvSpPr>
          <p:spPr>
            <a:xfrm>
              <a:off x="869950" y="300037"/>
              <a:ext cx="298450" cy="719138"/>
            </a:xfrm>
            <a:custGeom>
              <a:avLst/>
              <a:gdLst/>
              <a:ahLst/>
              <a:cxnLst>
                <a:cxn ang="0">
                  <a:pos x="0" y="0"/>
                </a:cxn>
                <a:cxn ang="0">
                  <a:pos x="0" y="2147483646"/>
                </a:cxn>
                <a:cxn ang="0">
                  <a:pos x="2147483646" y="2147483646"/>
                </a:cxn>
                <a:cxn ang="0">
                  <a:pos x="0" y="2147483646"/>
                </a:cxn>
                <a:cxn ang="0">
                  <a:pos x="0" y="2147483646"/>
                </a:cxn>
                <a:cxn ang="0">
                  <a:pos x="2147483646" y="2147483646"/>
                </a:cxn>
                <a:cxn ang="0">
                  <a:pos x="0" y="0"/>
                </a:cxn>
              </a:cxnLst>
              <a:rect l="0" t="0" r="0" b="0"/>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solidFill>
              <a:schemeClr val="bg1"/>
            </a:solidFill>
            <a:ln w="9525">
              <a:noFill/>
            </a:ln>
          </p:spPr>
          <p:txBody>
            <a:bodyPr/>
            <a:lstStyle/>
            <a:p>
              <a:endParaRPr lang="zh-CN" altLang="en-US"/>
            </a:p>
          </p:txBody>
        </p:sp>
        <p:sp>
          <p:nvSpPr>
            <p:cNvPr id="131095" name="Freeform 45"/>
            <p:cNvSpPr/>
            <p:nvPr/>
          </p:nvSpPr>
          <p:spPr>
            <a:xfrm>
              <a:off x="869950" y="147637"/>
              <a:ext cx="474663" cy="1020763"/>
            </a:xfrm>
            <a:custGeom>
              <a:avLst/>
              <a:gdLst/>
              <a:ahLst/>
              <a:cxnLst>
                <a:cxn ang="0">
                  <a:pos x="0" y="0"/>
                </a:cxn>
                <a:cxn ang="0">
                  <a:pos x="0"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0" y="0"/>
                </a:cxn>
              </a:cxnLst>
              <a:rect l="0" t="0" r="0" b="0"/>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设计目的</a:t>
            </a:r>
            <a:endParaRPr lang="zh-CN" altLang="zh-CN" dirty="0">
              <a:latin typeface="Arial" panose="020B0604020202020204" pitchFamily="34" charset="0"/>
              <a:ea typeface="宋体" panose="02010600030101010101" pitchFamily="2" charset="-122"/>
            </a:endParaRPr>
          </a:p>
        </p:txBody>
      </p:sp>
      <p:grpSp>
        <p:nvGrpSpPr>
          <p:cNvPr id="7" name="组合 6"/>
          <p:cNvGrpSpPr/>
          <p:nvPr>
            <p:custDataLst>
              <p:tags r:id="rId1"/>
            </p:custDataLst>
          </p:nvPr>
        </p:nvGrpSpPr>
        <p:grpSpPr>
          <a:xfrm>
            <a:off x="1203521" y="2174143"/>
            <a:ext cx="5817666" cy="874485"/>
            <a:chOff x="1736939" y="2896935"/>
            <a:chExt cx="7455897" cy="1120736"/>
          </a:xfrm>
        </p:grpSpPr>
        <p:grpSp>
          <p:nvGrpSpPr>
            <p:cNvPr id="2" name="组合 1"/>
            <p:cNvGrpSpPr/>
            <p:nvPr/>
          </p:nvGrpSpPr>
          <p:grpSpPr>
            <a:xfrm>
              <a:off x="1736939" y="2896935"/>
              <a:ext cx="1120736" cy="1120736"/>
              <a:chOff x="1736939" y="2896935"/>
              <a:chExt cx="1120736" cy="1120736"/>
            </a:xfrm>
          </p:grpSpPr>
          <p:sp>
            <p:nvSpPr>
              <p:cNvPr id="11" name="任意多边形 10"/>
              <p:cNvSpPr/>
              <p:nvPr>
                <p:custDataLst>
                  <p:tags r:id="rId26"/>
                </p:custDataLst>
              </p:nvPr>
            </p:nvSpPr>
            <p:spPr>
              <a:xfrm>
                <a:off x="1736939" y="2896935"/>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ln>
                <a:noFill/>
              </a:ln>
            </p:spPr>
            <p:style>
              <a:lnRef idx="2">
                <a:srgbClr val="2CBEBB">
                  <a:shade val="50000"/>
                </a:srgbClr>
              </a:lnRef>
              <a:fillRef idx="1">
                <a:srgbClr val="2CBEBB"/>
              </a:fillRef>
              <a:effectRef idx="0">
                <a:srgbClr val="2CBEBB"/>
              </a:effectRef>
              <a:fontRef idx="minor">
                <a:srgbClr val="FFFFFF"/>
              </a:fontRef>
            </p:style>
            <p:txBody>
              <a:bodyPr rtlCol="0" anchor="ctr" anchorCtr="0">
                <a:normAutofit/>
              </a:bodyPr>
              <a:lstStyle/>
              <a:p>
                <a:pPr algn="ctr"/>
                <a:r>
                  <a:rPr lang="en-US" altLang="zh-CN" sz="3200" b="1" dirty="0">
                    <a:solidFill>
                      <a:srgbClr val="FFFFFF"/>
                    </a:solidFill>
                  </a:rPr>
                  <a:t>1</a:t>
                </a:r>
                <a:endParaRPr lang="zh-CN" altLang="en-US" sz="3200" b="1" dirty="0">
                  <a:solidFill>
                    <a:srgbClr val="FFFFFF"/>
                  </a:solidFill>
                </a:endParaRPr>
              </a:p>
            </p:txBody>
          </p:sp>
          <p:cxnSp>
            <p:nvCxnSpPr>
              <p:cNvPr id="5" name="直接连接符 4"/>
              <p:cNvCxnSpPr/>
              <p:nvPr>
                <p:custDataLst>
                  <p:tags r:id="rId27"/>
                </p:custDataLst>
              </p:nvPr>
            </p:nvCxnSpPr>
            <p:spPr>
              <a:xfrm flipV="1">
                <a:off x="2017123" y="2896935"/>
                <a:ext cx="264944" cy="280184"/>
              </a:xfrm>
              <a:prstGeom prst="line">
                <a:avLst/>
              </a:prstGeom>
              <a:ln w="28575">
                <a:solidFill>
                  <a:srgbClr val="2CBEBB">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6" name="直接连接符 5"/>
              <p:cNvCxnSpPr/>
              <p:nvPr>
                <p:custDataLst>
                  <p:tags r:id="rId28"/>
                </p:custDataLst>
              </p:nvPr>
            </p:nvCxnSpPr>
            <p:spPr>
              <a:xfrm flipV="1">
                <a:off x="2297307" y="3737487"/>
                <a:ext cx="264944" cy="280184"/>
              </a:xfrm>
              <a:prstGeom prst="line">
                <a:avLst/>
              </a:prstGeom>
              <a:ln w="28575">
                <a:solidFill>
                  <a:srgbClr val="2CBEBB">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8" name="直接连接符 7"/>
              <p:cNvCxnSpPr/>
              <p:nvPr>
                <p:custDataLst>
                  <p:tags r:id="rId29"/>
                </p:custDataLst>
              </p:nvPr>
            </p:nvCxnSpPr>
            <p:spPr>
              <a:xfrm rot="16200000" flipV="1">
                <a:off x="2585111" y="3169499"/>
                <a:ext cx="264944" cy="280184"/>
              </a:xfrm>
              <a:prstGeom prst="line">
                <a:avLst/>
              </a:prstGeom>
              <a:ln w="28575">
                <a:solidFill>
                  <a:srgbClr val="2CBEBB">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9" name="直接连接符 8"/>
              <p:cNvCxnSpPr/>
              <p:nvPr>
                <p:custDataLst>
                  <p:tags r:id="rId30"/>
                </p:custDataLst>
              </p:nvPr>
            </p:nvCxnSpPr>
            <p:spPr>
              <a:xfrm rot="16200000" flipV="1">
                <a:off x="1744559" y="3464923"/>
                <a:ext cx="264944" cy="280184"/>
              </a:xfrm>
              <a:prstGeom prst="line">
                <a:avLst/>
              </a:prstGeom>
              <a:ln w="28575">
                <a:solidFill>
                  <a:srgbClr val="2CBEBB">
                    <a:lumMod val="20000"/>
                    <a:lumOff val="80000"/>
                  </a:srgbClr>
                </a:solidFill>
              </a:ln>
            </p:spPr>
            <p:style>
              <a:lnRef idx="1">
                <a:srgbClr val="2CBEBB"/>
              </a:lnRef>
              <a:fillRef idx="0">
                <a:srgbClr val="2CBEBB"/>
              </a:fillRef>
              <a:effectRef idx="0">
                <a:srgbClr val="2CBEBB"/>
              </a:effectRef>
              <a:fontRef idx="minor">
                <a:srgbClr val="5F5F5F"/>
              </a:fontRef>
            </p:style>
          </p:cxnSp>
        </p:grpSp>
        <p:sp>
          <p:nvSpPr>
            <p:cNvPr id="12" name="文本框 11"/>
            <p:cNvSpPr txBox="1"/>
            <p:nvPr>
              <p:custDataLst>
                <p:tags r:id="rId25"/>
              </p:custDataLst>
            </p:nvPr>
          </p:nvSpPr>
          <p:spPr>
            <a:xfrm>
              <a:off x="3122448" y="2912285"/>
              <a:ext cx="6070388" cy="1089826"/>
            </a:xfrm>
            <a:prstGeom prst="rect">
              <a:avLst/>
            </a:prstGeom>
            <a:noFill/>
          </p:spPr>
          <p:txBody>
            <a:bodyPr wrap="square" rtlCol="0" anchor="ctr" anchorCtr="0"/>
            <a:lstStyle/>
            <a:p>
              <a:pPr>
                <a:lnSpc>
                  <a:spcPct val="120000"/>
                </a:lnSpc>
              </a:pPr>
              <a:r>
                <a:rPr lang="en-US" altLang="zh-CN" sz="1600" b="1">
                  <a:solidFill>
                    <a:srgbClr val="00B0F0"/>
                  </a:solidFill>
                  <a:latin typeface="+mn-ea"/>
                  <a:ea typeface="+mn-ea"/>
                  <a:cs typeface="+mn-ea"/>
                </a:rPr>
                <a:t>最终一致性</a:t>
              </a:r>
              <a:endParaRPr lang="en-US" altLang="zh-CN" sz="1400">
                <a:latin typeface="+mn-ea"/>
                <a:ea typeface="+mn-ea"/>
                <a:cs typeface="+mn-ea"/>
              </a:endParaRPr>
            </a:p>
            <a:p>
              <a:pPr>
                <a:lnSpc>
                  <a:spcPct val="120000"/>
                </a:lnSpc>
              </a:pPr>
              <a:r>
                <a:rPr lang="en-US" altLang="zh-CN" sz="1600">
                  <a:latin typeface="+mn-ea"/>
                  <a:ea typeface="+mn-ea"/>
                  <a:cs typeface="+mn-ea"/>
                </a:rPr>
                <a:t>client不论连接到哪个Server，展示给它都是同一个视图，这是zookeeper最重要的性能</a:t>
              </a:r>
              <a:r>
                <a:rPr lang="zh-CN" altLang="en-US" sz="1600">
                  <a:latin typeface="+mn-ea"/>
                  <a:ea typeface="+mn-ea"/>
                  <a:cs typeface="+mn-ea"/>
                </a:rPr>
                <a:t>。</a:t>
              </a:r>
            </a:p>
          </p:txBody>
        </p:sp>
      </p:grpSp>
      <p:grpSp>
        <p:nvGrpSpPr>
          <p:cNvPr id="10" name="组合 9"/>
          <p:cNvGrpSpPr/>
          <p:nvPr>
            <p:custDataLst>
              <p:tags r:id="rId2"/>
            </p:custDataLst>
          </p:nvPr>
        </p:nvGrpSpPr>
        <p:grpSpPr>
          <a:xfrm>
            <a:off x="1203521" y="3261359"/>
            <a:ext cx="5682137" cy="874485"/>
            <a:chOff x="1736939" y="3123348"/>
            <a:chExt cx="7282203" cy="1120736"/>
          </a:xfrm>
        </p:grpSpPr>
        <p:sp>
          <p:nvSpPr>
            <p:cNvPr id="17" name="任意多边形 16"/>
            <p:cNvSpPr/>
            <p:nvPr>
              <p:custDataLst>
                <p:tags r:id="rId19"/>
              </p:custDataLst>
            </p:nvPr>
          </p:nvSpPr>
          <p:spPr>
            <a:xfrm>
              <a:off x="1736939" y="3123348"/>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rgbClr val="40D096"/>
            </a:solidFill>
            <a:ln>
              <a:noFill/>
            </a:ln>
          </p:spPr>
          <p:style>
            <a:lnRef idx="2">
              <a:srgbClr val="2CBEBB">
                <a:shade val="50000"/>
              </a:srgbClr>
            </a:lnRef>
            <a:fillRef idx="1">
              <a:srgbClr val="2CBEBB"/>
            </a:fillRef>
            <a:effectRef idx="0">
              <a:srgbClr val="2CBEBB"/>
            </a:effectRef>
            <a:fontRef idx="minor">
              <a:srgbClr val="FFFFFF"/>
            </a:fontRef>
          </p:style>
          <p:txBody>
            <a:bodyPr rtlCol="0" anchor="ctr" anchorCtr="0">
              <a:normAutofit/>
            </a:bodyPr>
            <a:lstStyle/>
            <a:p>
              <a:pPr algn="ctr"/>
              <a:r>
                <a:rPr lang="en-US" altLang="zh-CN" sz="3200" b="1" dirty="0">
                  <a:solidFill>
                    <a:srgbClr val="FFFFFF"/>
                  </a:solidFill>
                </a:rPr>
                <a:t>2</a:t>
              </a:r>
              <a:endParaRPr lang="zh-CN" altLang="en-US" sz="3200" b="1" dirty="0">
                <a:solidFill>
                  <a:srgbClr val="FFFFFF"/>
                </a:solidFill>
              </a:endParaRPr>
            </a:p>
          </p:txBody>
        </p:sp>
        <p:cxnSp>
          <p:nvCxnSpPr>
            <p:cNvPr id="18" name="直接连接符 17"/>
            <p:cNvCxnSpPr/>
            <p:nvPr>
              <p:custDataLst>
                <p:tags r:id="rId20"/>
              </p:custDataLst>
            </p:nvPr>
          </p:nvCxnSpPr>
          <p:spPr>
            <a:xfrm flipV="1">
              <a:off x="2017123" y="3123348"/>
              <a:ext cx="264944" cy="280184"/>
            </a:xfrm>
            <a:prstGeom prst="line">
              <a:avLst/>
            </a:prstGeom>
            <a:ln w="28575">
              <a:solidFill>
                <a:srgbClr val="40D096">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19" name="直接连接符 18"/>
            <p:cNvCxnSpPr/>
            <p:nvPr>
              <p:custDataLst>
                <p:tags r:id="rId21"/>
              </p:custDataLst>
            </p:nvPr>
          </p:nvCxnSpPr>
          <p:spPr>
            <a:xfrm flipV="1">
              <a:off x="2297307" y="3963900"/>
              <a:ext cx="264944" cy="280184"/>
            </a:xfrm>
            <a:prstGeom prst="line">
              <a:avLst/>
            </a:prstGeom>
            <a:ln w="28575">
              <a:solidFill>
                <a:srgbClr val="40D096">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20" name="直接连接符 19"/>
            <p:cNvCxnSpPr/>
            <p:nvPr>
              <p:custDataLst>
                <p:tags r:id="rId22"/>
              </p:custDataLst>
            </p:nvPr>
          </p:nvCxnSpPr>
          <p:spPr>
            <a:xfrm rot="16200000" flipV="1">
              <a:off x="2585111" y="3395912"/>
              <a:ext cx="264944" cy="280184"/>
            </a:xfrm>
            <a:prstGeom prst="line">
              <a:avLst/>
            </a:prstGeom>
            <a:ln w="28575">
              <a:solidFill>
                <a:srgbClr val="40D096">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21" name="直接连接符 20"/>
            <p:cNvCxnSpPr/>
            <p:nvPr>
              <p:custDataLst>
                <p:tags r:id="rId23"/>
              </p:custDataLst>
            </p:nvPr>
          </p:nvCxnSpPr>
          <p:spPr>
            <a:xfrm rot="16200000" flipV="1">
              <a:off x="1744559" y="3691336"/>
              <a:ext cx="264944" cy="280184"/>
            </a:xfrm>
            <a:prstGeom prst="line">
              <a:avLst/>
            </a:prstGeom>
            <a:ln w="28575">
              <a:solidFill>
                <a:srgbClr val="40D096">
                  <a:lumMod val="20000"/>
                  <a:lumOff val="80000"/>
                </a:srgbClr>
              </a:solidFill>
            </a:ln>
          </p:spPr>
          <p:style>
            <a:lnRef idx="1">
              <a:srgbClr val="2CBEBB"/>
            </a:lnRef>
            <a:fillRef idx="0">
              <a:srgbClr val="2CBEBB"/>
            </a:fillRef>
            <a:effectRef idx="0">
              <a:srgbClr val="2CBEBB"/>
            </a:effectRef>
            <a:fontRef idx="minor">
              <a:srgbClr val="5F5F5F"/>
            </a:fontRef>
          </p:style>
        </p:cxnSp>
        <p:sp>
          <p:nvSpPr>
            <p:cNvPr id="16" name="文本框 15"/>
            <p:cNvSpPr txBox="1"/>
            <p:nvPr>
              <p:custDataLst>
                <p:tags r:id="rId24"/>
              </p:custDataLst>
            </p:nvPr>
          </p:nvSpPr>
          <p:spPr>
            <a:xfrm>
              <a:off x="3122448" y="3138698"/>
              <a:ext cx="5896694" cy="1089826"/>
            </a:xfrm>
            <a:prstGeom prst="rect">
              <a:avLst/>
            </a:prstGeom>
            <a:noFill/>
          </p:spPr>
          <p:txBody>
            <a:bodyPr wrap="square" rtlCol="0" anchor="ctr" anchorCtr="0">
              <a:normAutofit fontScale="90000" lnSpcReduction="10000"/>
            </a:bodyPr>
            <a:lstStyle/>
            <a:p>
              <a:pPr>
                <a:lnSpc>
                  <a:spcPct val="120000"/>
                </a:lnSpc>
              </a:pPr>
              <a:r>
                <a:rPr lang="en-US" altLang="zh-CN" sz="1600" b="1">
                  <a:solidFill>
                    <a:srgbClr val="00B0F0"/>
                  </a:solidFill>
                  <a:latin typeface="+mn-ea"/>
                  <a:ea typeface="+mn-ea"/>
                </a:rPr>
                <a:t>可靠性</a:t>
              </a:r>
              <a:endParaRPr lang="en-US" altLang="zh-CN" sz="1600"/>
            </a:p>
            <a:p>
              <a:pPr>
                <a:lnSpc>
                  <a:spcPct val="120000"/>
                </a:lnSpc>
              </a:pPr>
              <a:r>
                <a:rPr lang="en-US" altLang="zh-CN" sz="1600">
                  <a:latin typeface="+mn-ea"/>
                  <a:ea typeface="+mn-ea"/>
                </a:rPr>
                <a:t>具有简单、健壮、良好的性能，如果消息被到一台服务器接受，那么它将被所有的服务器接受。</a:t>
              </a:r>
            </a:p>
          </p:txBody>
        </p:sp>
      </p:grpSp>
      <p:grpSp>
        <p:nvGrpSpPr>
          <p:cNvPr id="13" name="组合 12"/>
          <p:cNvGrpSpPr/>
          <p:nvPr>
            <p:custDataLst>
              <p:tags r:id="rId3"/>
            </p:custDataLst>
          </p:nvPr>
        </p:nvGrpSpPr>
        <p:grpSpPr>
          <a:xfrm>
            <a:off x="1203308" y="4017852"/>
            <a:ext cx="7224395" cy="1314450"/>
            <a:chOff x="1736939" y="4092505"/>
            <a:chExt cx="8702232" cy="1684910"/>
          </a:xfrm>
        </p:grpSpPr>
        <p:sp>
          <p:nvSpPr>
            <p:cNvPr id="25" name="任意多边形 24"/>
            <p:cNvSpPr/>
            <p:nvPr>
              <p:custDataLst>
                <p:tags r:id="rId13"/>
              </p:custDataLst>
            </p:nvPr>
          </p:nvSpPr>
          <p:spPr>
            <a:xfrm>
              <a:off x="1736939" y="4516720"/>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rgbClr val="CAD40A"/>
            </a:solidFill>
            <a:ln>
              <a:noFill/>
            </a:ln>
          </p:spPr>
          <p:style>
            <a:lnRef idx="2">
              <a:srgbClr val="2CBEBB">
                <a:shade val="50000"/>
              </a:srgbClr>
            </a:lnRef>
            <a:fillRef idx="1">
              <a:srgbClr val="2CBEBB"/>
            </a:fillRef>
            <a:effectRef idx="0">
              <a:srgbClr val="2CBEBB"/>
            </a:effectRef>
            <a:fontRef idx="minor">
              <a:srgbClr val="FFFFFF"/>
            </a:fontRef>
          </p:style>
          <p:txBody>
            <a:bodyPr rtlCol="0" anchor="ctr" anchorCtr="0">
              <a:normAutofit/>
            </a:bodyPr>
            <a:lstStyle/>
            <a:p>
              <a:pPr algn="ctr"/>
              <a:r>
                <a:rPr lang="en-US" altLang="zh-CN" sz="3200" b="1" dirty="0">
                  <a:solidFill>
                    <a:srgbClr val="FFFFFF"/>
                  </a:solidFill>
                </a:rPr>
                <a:t>3</a:t>
              </a:r>
              <a:endParaRPr lang="zh-CN" altLang="en-US" sz="3200" b="1" dirty="0">
                <a:solidFill>
                  <a:srgbClr val="FFFFFF"/>
                </a:solidFill>
              </a:endParaRPr>
            </a:p>
          </p:txBody>
        </p:sp>
        <p:cxnSp>
          <p:nvCxnSpPr>
            <p:cNvPr id="26" name="直接连接符 25"/>
            <p:cNvCxnSpPr/>
            <p:nvPr>
              <p:custDataLst>
                <p:tags r:id="rId14"/>
              </p:custDataLst>
            </p:nvPr>
          </p:nvCxnSpPr>
          <p:spPr>
            <a:xfrm flipV="1">
              <a:off x="2017123" y="4516720"/>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27" name="直接连接符 26"/>
            <p:cNvCxnSpPr/>
            <p:nvPr>
              <p:custDataLst>
                <p:tags r:id="rId15"/>
              </p:custDataLst>
            </p:nvPr>
          </p:nvCxnSpPr>
          <p:spPr>
            <a:xfrm flipV="1">
              <a:off x="2297307" y="5357272"/>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28" name="直接连接符 27"/>
            <p:cNvCxnSpPr/>
            <p:nvPr>
              <p:custDataLst>
                <p:tags r:id="rId16"/>
              </p:custDataLst>
            </p:nvPr>
          </p:nvCxnSpPr>
          <p:spPr>
            <a:xfrm rot="16200000" flipV="1">
              <a:off x="2585111" y="4789284"/>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29" name="直接连接符 28"/>
            <p:cNvCxnSpPr/>
            <p:nvPr>
              <p:custDataLst>
                <p:tags r:id="rId17"/>
              </p:custDataLst>
            </p:nvPr>
          </p:nvCxnSpPr>
          <p:spPr>
            <a:xfrm rot="16200000" flipV="1">
              <a:off x="1744559" y="5084708"/>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sp>
          <p:nvSpPr>
            <p:cNvPr id="24" name="文本框 23"/>
            <p:cNvSpPr txBox="1"/>
            <p:nvPr>
              <p:custDataLst>
                <p:tags r:id="rId18"/>
              </p:custDataLst>
            </p:nvPr>
          </p:nvSpPr>
          <p:spPr>
            <a:xfrm>
              <a:off x="3122932" y="4092505"/>
              <a:ext cx="7316239" cy="1684910"/>
            </a:xfrm>
            <a:prstGeom prst="rect">
              <a:avLst/>
            </a:prstGeom>
            <a:noFill/>
          </p:spPr>
          <p:txBody>
            <a:bodyPr wrap="square" rtlCol="0" anchor="ctr" anchorCtr="0">
              <a:normAutofit fontScale="90000" lnSpcReduction="10000"/>
            </a:bodyPr>
            <a:lstStyle/>
            <a:p>
              <a:pPr>
                <a:lnSpc>
                  <a:spcPct val="120000"/>
                </a:lnSpc>
              </a:pPr>
              <a:r>
                <a:rPr lang="en-US" altLang="zh-CN" sz="1600" b="1" dirty="0" err="1">
                  <a:solidFill>
                    <a:srgbClr val="00B0F0"/>
                  </a:solidFill>
                  <a:latin typeface="+mn-ea"/>
                  <a:ea typeface="+mn-ea"/>
                  <a:cs typeface="+mn-ea"/>
                </a:rPr>
                <a:t>实时性</a:t>
              </a:r>
              <a:endParaRPr lang="en-US" altLang="zh-CN" sz="1600" dirty="0">
                <a:latin typeface="+mn-ea"/>
                <a:ea typeface="+mn-ea"/>
                <a:cs typeface="+mn-ea"/>
              </a:endParaRPr>
            </a:p>
            <a:p>
              <a:pPr>
                <a:lnSpc>
                  <a:spcPct val="120000"/>
                </a:lnSpc>
              </a:pPr>
              <a:r>
                <a:rPr lang="en-US" altLang="zh-CN" sz="1600" dirty="0">
                  <a:latin typeface="+mn-ea"/>
                  <a:ea typeface="+mn-ea"/>
                  <a:cs typeface="+mn-ea"/>
                </a:rPr>
                <a:t>Zookeeper保证客户端将在一个时间间隔范围内获得服务器的更新信息，或者服务器失效的信息。但由于网络延时等原因，Zookeeper不能保证两个客户端能同时得到刚更新的数据，如果需要最新数据，应该在读数据之前调用sync()</a:t>
              </a:r>
              <a:r>
                <a:rPr lang="en-US" altLang="zh-CN" sz="1600" dirty="0" err="1">
                  <a:latin typeface="+mn-ea"/>
                  <a:ea typeface="+mn-ea"/>
                  <a:cs typeface="+mn-ea"/>
                </a:rPr>
                <a:t>接口</a:t>
              </a:r>
              <a:r>
                <a:rPr lang="en-US" altLang="zh-CN" sz="1600" dirty="0">
                  <a:latin typeface="+mn-ea"/>
                  <a:ea typeface="+mn-ea"/>
                  <a:cs typeface="+mn-ea"/>
                </a:rPr>
                <a:t>。</a:t>
              </a:r>
            </a:p>
          </p:txBody>
        </p:sp>
      </p:grpSp>
      <p:grpSp>
        <p:nvGrpSpPr>
          <p:cNvPr id="14" name="组合 13"/>
          <p:cNvGrpSpPr/>
          <p:nvPr>
            <p:custDataLst>
              <p:tags r:id="rId4"/>
            </p:custDataLst>
          </p:nvPr>
        </p:nvGrpSpPr>
        <p:grpSpPr>
          <a:xfrm>
            <a:off x="1201010" y="5331931"/>
            <a:ext cx="6407690" cy="874485"/>
            <a:chOff x="1736939" y="4516720"/>
            <a:chExt cx="8212070" cy="1120736"/>
          </a:xfrm>
        </p:grpSpPr>
        <p:sp>
          <p:nvSpPr>
            <p:cNvPr id="15" name="任意多边形 14"/>
            <p:cNvSpPr/>
            <p:nvPr>
              <p:custDataLst>
                <p:tags r:id="rId7"/>
              </p:custDataLst>
            </p:nvPr>
          </p:nvSpPr>
          <p:spPr>
            <a:xfrm>
              <a:off x="1736939" y="4516720"/>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rgbClr val="FFC000"/>
            </a:solidFill>
            <a:ln>
              <a:noFill/>
            </a:ln>
          </p:spPr>
          <p:style>
            <a:lnRef idx="2">
              <a:srgbClr val="2CBEBB">
                <a:shade val="50000"/>
              </a:srgbClr>
            </a:lnRef>
            <a:fillRef idx="1">
              <a:srgbClr val="2CBEBB"/>
            </a:fillRef>
            <a:effectRef idx="0">
              <a:srgbClr val="2CBEBB"/>
            </a:effectRef>
            <a:fontRef idx="minor">
              <a:srgbClr val="FFFFFF"/>
            </a:fontRef>
          </p:style>
          <p:txBody>
            <a:bodyPr rtlCol="0" anchor="ctr" anchorCtr="0">
              <a:normAutofit/>
            </a:bodyPr>
            <a:lstStyle/>
            <a:p>
              <a:pPr algn="ctr"/>
              <a:r>
                <a:rPr lang="en-US" sz="3200" b="1" dirty="0">
                  <a:solidFill>
                    <a:srgbClr val="FFFFFF"/>
                  </a:solidFill>
                </a:rPr>
                <a:t>4</a:t>
              </a:r>
            </a:p>
          </p:txBody>
        </p:sp>
        <p:cxnSp>
          <p:nvCxnSpPr>
            <p:cNvPr id="22" name="直接连接符 21"/>
            <p:cNvCxnSpPr/>
            <p:nvPr>
              <p:custDataLst>
                <p:tags r:id="rId8"/>
              </p:custDataLst>
            </p:nvPr>
          </p:nvCxnSpPr>
          <p:spPr>
            <a:xfrm flipV="1">
              <a:off x="2017123" y="4516720"/>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23" name="直接连接符 22"/>
            <p:cNvCxnSpPr/>
            <p:nvPr>
              <p:custDataLst>
                <p:tags r:id="rId9"/>
              </p:custDataLst>
            </p:nvPr>
          </p:nvCxnSpPr>
          <p:spPr>
            <a:xfrm flipV="1">
              <a:off x="2297307" y="5357272"/>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30" name="直接连接符 29"/>
            <p:cNvCxnSpPr/>
            <p:nvPr>
              <p:custDataLst>
                <p:tags r:id="rId10"/>
              </p:custDataLst>
            </p:nvPr>
          </p:nvCxnSpPr>
          <p:spPr>
            <a:xfrm rot="16200000" flipV="1">
              <a:off x="2585111" y="4789284"/>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cxnSp>
          <p:nvCxnSpPr>
            <p:cNvPr id="31" name="直接连接符 30"/>
            <p:cNvCxnSpPr/>
            <p:nvPr>
              <p:custDataLst>
                <p:tags r:id="rId11"/>
              </p:custDataLst>
            </p:nvPr>
          </p:nvCxnSpPr>
          <p:spPr>
            <a:xfrm rot="16200000" flipV="1">
              <a:off x="1744559" y="5084708"/>
              <a:ext cx="264944" cy="280184"/>
            </a:xfrm>
            <a:prstGeom prst="line">
              <a:avLst/>
            </a:prstGeom>
            <a:ln w="28575">
              <a:solidFill>
                <a:srgbClr val="CAD40A">
                  <a:lumMod val="20000"/>
                  <a:lumOff val="80000"/>
                </a:srgbClr>
              </a:solidFill>
            </a:ln>
          </p:spPr>
          <p:style>
            <a:lnRef idx="1">
              <a:srgbClr val="2CBEBB"/>
            </a:lnRef>
            <a:fillRef idx="0">
              <a:srgbClr val="2CBEBB"/>
            </a:fillRef>
            <a:effectRef idx="0">
              <a:srgbClr val="2CBEBB"/>
            </a:effectRef>
            <a:fontRef idx="minor">
              <a:srgbClr val="5F5F5F"/>
            </a:fontRef>
          </p:style>
        </p:cxnSp>
        <p:sp>
          <p:nvSpPr>
            <p:cNvPr id="32" name="文本框 31"/>
            <p:cNvSpPr txBox="1"/>
            <p:nvPr>
              <p:custDataLst>
                <p:tags r:id="rId12"/>
              </p:custDataLst>
            </p:nvPr>
          </p:nvSpPr>
          <p:spPr>
            <a:xfrm>
              <a:off x="3122448" y="4517528"/>
              <a:ext cx="6826561" cy="1104368"/>
            </a:xfrm>
            <a:prstGeom prst="rect">
              <a:avLst/>
            </a:prstGeom>
            <a:noFill/>
          </p:spPr>
          <p:txBody>
            <a:bodyPr wrap="square" rtlCol="0" anchor="ctr" anchorCtr="0">
              <a:normAutofit fontScale="90000"/>
            </a:bodyPr>
            <a:lstStyle/>
            <a:p>
              <a:pPr>
                <a:lnSpc>
                  <a:spcPct val="120000"/>
                </a:lnSpc>
              </a:pPr>
              <a:r>
                <a:rPr lang="en-US" altLang="zh-CN" sz="1600" b="1">
                  <a:solidFill>
                    <a:srgbClr val="00B0F0"/>
                  </a:solidFill>
                  <a:latin typeface="+mn-ea"/>
                  <a:ea typeface="+mn-ea"/>
                  <a:cs typeface="+mn-ea"/>
                </a:rPr>
                <a:t>等待无关（wait-free）：</a:t>
              </a:r>
              <a:endParaRPr lang="en-US" altLang="zh-CN" sz="1600">
                <a:latin typeface="+mn-ea"/>
                <a:ea typeface="+mn-ea"/>
                <a:cs typeface="+mn-ea"/>
              </a:endParaRPr>
            </a:p>
            <a:p>
              <a:pPr>
                <a:lnSpc>
                  <a:spcPct val="120000"/>
                </a:lnSpc>
              </a:pPr>
              <a:r>
                <a:rPr lang="en-US" altLang="zh-CN" sz="1600">
                  <a:latin typeface="+mn-ea"/>
                  <a:ea typeface="+mn-ea"/>
                  <a:cs typeface="+mn-ea"/>
                </a:rPr>
                <a:t>慢的或者失效的client不得干预快速的client的请求，使得每个client都能有效的等待。</a:t>
              </a:r>
            </a:p>
          </p:txBody>
        </p:sp>
      </p:grpSp>
      <p:sp>
        <p:nvSpPr>
          <p:cNvPr id="33" name="文本框 32"/>
          <p:cNvSpPr txBox="1"/>
          <p:nvPr/>
        </p:nvSpPr>
        <p:spPr>
          <a:xfrm>
            <a:off x="1101090" y="1344295"/>
            <a:ext cx="154432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设计目的</a:t>
            </a:r>
          </a:p>
        </p:txBody>
      </p:sp>
      <p:sp>
        <p:nvSpPr>
          <p:cNvPr id="34" name="任意多边形 33"/>
          <p:cNvSpPr/>
          <p:nvPr>
            <p:custDataLst>
              <p:tags r:id="rId5"/>
            </p:custDataLst>
          </p:nvPr>
        </p:nvSpPr>
        <p:spPr>
          <a:xfrm>
            <a:off x="8029156" y="2058430"/>
            <a:ext cx="874485" cy="874485"/>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rgbClr val="00B0F0"/>
          </a:solidFill>
          <a:ln>
            <a:noFill/>
          </a:ln>
        </p:spPr>
        <p:style>
          <a:lnRef idx="2">
            <a:srgbClr val="2CBEBB">
              <a:shade val="50000"/>
            </a:srgbClr>
          </a:lnRef>
          <a:fillRef idx="1">
            <a:srgbClr val="2CBEBB"/>
          </a:fillRef>
          <a:effectRef idx="0">
            <a:srgbClr val="2CBEBB"/>
          </a:effectRef>
          <a:fontRef idx="minor">
            <a:srgbClr val="FFFFFF"/>
          </a:fontRef>
        </p:style>
        <p:txBody>
          <a:bodyPr rtlCol="0" anchor="ctr" anchorCtr="0">
            <a:normAutofit/>
          </a:bodyPr>
          <a:lstStyle/>
          <a:p>
            <a:pPr algn="ctr"/>
            <a:r>
              <a:rPr lang="en-US" sz="3200" b="1" dirty="0">
                <a:solidFill>
                  <a:srgbClr val="FFFFFF"/>
                </a:solidFill>
              </a:rPr>
              <a:t>5</a:t>
            </a:r>
          </a:p>
        </p:txBody>
      </p:sp>
      <p:sp>
        <p:nvSpPr>
          <p:cNvPr id="35" name="文本框 34"/>
          <p:cNvSpPr txBox="1"/>
          <p:nvPr/>
        </p:nvSpPr>
        <p:spPr>
          <a:xfrm>
            <a:off x="9017000" y="2000250"/>
            <a:ext cx="2890520" cy="829945"/>
          </a:xfrm>
          <a:prstGeom prst="rect">
            <a:avLst/>
          </a:prstGeom>
          <a:noFill/>
        </p:spPr>
        <p:txBody>
          <a:bodyPr wrap="square" rtlCol="0" anchor="t">
            <a:spAutoFit/>
          </a:bodyPr>
          <a:lstStyle/>
          <a:p>
            <a:r>
              <a:rPr lang="zh-CN" altLang="en-US" sz="1600" b="1">
                <a:solidFill>
                  <a:srgbClr val="00B0F0"/>
                </a:solidFill>
                <a:latin typeface="+mn-ea"/>
                <a:ea typeface="+mn-ea"/>
              </a:rPr>
              <a:t>原子性</a:t>
            </a:r>
            <a:endParaRPr lang="zh-CN" altLang="en-US">
              <a:latin typeface="+mn-ea"/>
              <a:ea typeface="+mn-ea"/>
            </a:endParaRPr>
          </a:p>
          <a:p>
            <a:r>
              <a:rPr lang="zh-CN" altLang="en-US" sz="1600">
                <a:latin typeface="+mn-ea"/>
                <a:ea typeface="+mn-ea"/>
              </a:rPr>
              <a:t>更新只能成功或者失败，没有中间状态。</a:t>
            </a:r>
          </a:p>
        </p:txBody>
      </p:sp>
      <p:sp>
        <p:nvSpPr>
          <p:cNvPr id="36" name="任意多边形 35"/>
          <p:cNvSpPr/>
          <p:nvPr>
            <p:custDataLst>
              <p:tags r:id="rId6"/>
            </p:custDataLst>
          </p:nvPr>
        </p:nvSpPr>
        <p:spPr>
          <a:xfrm>
            <a:off x="8018361" y="3143010"/>
            <a:ext cx="874485" cy="874485"/>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rgbClr val="F15D98"/>
          </a:solidFill>
          <a:ln>
            <a:noFill/>
          </a:ln>
        </p:spPr>
        <p:style>
          <a:lnRef idx="2">
            <a:srgbClr val="2CBEBB">
              <a:shade val="50000"/>
            </a:srgbClr>
          </a:lnRef>
          <a:fillRef idx="1">
            <a:srgbClr val="2CBEBB"/>
          </a:fillRef>
          <a:effectRef idx="0">
            <a:srgbClr val="2CBEBB"/>
          </a:effectRef>
          <a:fontRef idx="minor">
            <a:srgbClr val="FFFFFF"/>
          </a:fontRef>
        </p:style>
        <p:txBody>
          <a:bodyPr rtlCol="0" anchor="ctr" anchorCtr="0">
            <a:normAutofit/>
          </a:bodyPr>
          <a:lstStyle/>
          <a:p>
            <a:pPr algn="ctr"/>
            <a:r>
              <a:rPr lang="en-US" sz="3200" b="1" dirty="0">
                <a:solidFill>
                  <a:srgbClr val="FFFFFF"/>
                </a:solidFill>
              </a:rPr>
              <a:t>6</a:t>
            </a:r>
          </a:p>
        </p:txBody>
      </p:sp>
      <p:sp>
        <p:nvSpPr>
          <p:cNvPr id="37" name="文本框 36"/>
          <p:cNvSpPr txBox="1"/>
          <p:nvPr/>
        </p:nvSpPr>
        <p:spPr>
          <a:xfrm>
            <a:off x="9017000" y="3161665"/>
            <a:ext cx="2889885" cy="2061210"/>
          </a:xfrm>
          <a:prstGeom prst="rect">
            <a:avLst/>
          </a:prstGeom>
          <a:noFill/>
        </p:spPr>
        <p:txBody>
          <a:bodyPr wrap="square" rtlCol="0" anchor="t">
            <a:spAutoFit/>
          </a:bodyPr>
          <a:lstStyle/>
          <a:p>
            <a:r>
              <a:rPr lang="zh-CN" altLang="en-US" sz="1600" b="1">
                <a:solidFill>
                  <a:srgbClr val="00B0F0"/>
                </a:solidFill>
                <a:latin typeface="+mn-ea"/>
                <a:ea typeface="+mn-ea"/>
                <a:cs typeface="+mn-ea"/>
              </a:rPr>
              <a:t>顺序性</a:t>
            </a:r>
            <a:endParaRPr lang="zh-CN" altLang="en-US" sz="1600">
              <a:latin typeface="+mn-ea"/>
              <a:ea typeface="+mn-ea"/>
              <a:cs typeface="+mn-ea"/>
            </a:endParaRPr>
          </a:p>
          <a:p>
            <a:r>
              <a:rPr lang="zh-CN" altLang="en-US" sz="1600">
                <a:latin typeface="+mn-ea"/>
                <a:ea typeface="+mn-ea"/>
                <a:cs typeface="+mn-ea"/>
              </a:rPr>
              <a:t>包括全局有序和偏序两种：全局有序是指如果在一台服务器上消息a在消息b前发布，则在所有Server上消息a都将在消息b前被发布；偏序是指如果一个消息b在消息a后被同一个发送者发布，a必将排在b前面。 </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第七章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一致性保证</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452880" y="1438275"/>
            <a:ext cx="8888730" cy="1383665"/>
          </a:xfrm>
          <a:prstGeom prst="rect">
            <a:avLst/>
          </a:prstGeom>
          <a:noFill/>
          <a:ln w="9525">
            <a:noFill/>
          </a:ln>
        </p:spPr>
        <p:txBody>
          <a:bodyPr wrap="square">
            <a:spAutoFit/>
          </a:bodyPr>
          <a:lstStyle/>
          <a:p>
            <a:pPr>
              <a:lnSpc>
                <a:spcPct val="150000"/>
              </a:lnSpc>
            </a:pPr>
            <a:r>
              <a:rPr lang="en-US" altLang="zh-CN" dirty="0">
                <a:ea typeface="微软雅黑" panose="020B0503020204020204" pitchFamily="34" charset="-122"/>
                <a:cs typeface="Times New Roman" panose="02020603050405020304" charset="0"/>
              </a:rPr>
              <a:t>    </a:t>
            </a:r>
            <a:r>
              <a:rPr lang="zh-CN" sz="2000" b="1" dirty="0">
                <a:solidFill>
                  <a:srgbClr val="00B0F0"/>
                </a:solidFill>
                <a:ea typeface="微软雅黑" panose="020B0503020204020204" pitchFamily="34" charset="-122"/>
                <a:cs typeface="Times New Roman" panose="02020603050405020304" charset="0"/>
              </a:rPr>
              <a:t>ZooKeeper是一个高性能、高可扩展服务，读和写都被设计得很快</a:t>
            </a:r>
            <a:r>
              <a:rPr lang="zh-CN" dirty="0">
                <a:ea typeface="微软雅黑" panose="020B0503020204020204" pitchFamily="34" charset="-122"/>
                <a:cs typeface="Times New Roman" panose="02020603050405020304" charset="0"/>
              </a:rPr>
              <a:t>。 读的速度比写更快一些，原因在于读时，ZooKeeper依然可以提供旧数据服务，之所以能这样做，是由于ZooKeeper的如下一致性保证。</a:t>
            </a:r>
          </a:p>
        </p:txBody>
      </p:sp>
      <p:grpSp>
        <p:nvGrpSpPr>
          <p:cNvPr id="78" name="组合 77"/>
          <p:cNvGrpSpPr/>
          <p:nvPr>
            <p:custDataLst>
              <p:tags r:id="rId1"/>
            </p:custDataLst>
          </p:nvPr>
        </p:nvGrpSpPr>
        <p:grpSpPr>
          <a:xfrm>
            <a:off x="907415" y="3346868"/>
            <a:ext cx="1612731" cy="2535772"/>
            <a:chOff x="279118" y="2089174"/>
            <a:chExt cx="2470982" cy="3884906"/>
          </a:xfrm>
        </p:grpSpPr>
        <p:sp>
          <p:nvSpPr>
            <p:cNvPr id="79" name="文本框 78"/>
            <p:cNvSpPr txBox="1"/>
            <p:nvPr>
              <p:custDataLst>
                <p:tags r:id="rId21"/>
              </p:custDataLst>
            </p:nvPr>
          </p:nvSpPr>
          <p:spPr>
            <a:xfrm>
              <a:off x="853210" y="2089174"/>
              <a:ext cx="1322798" cy="1323439"/>
            </a:xfrm>
            <a:prstGeom prst="rect">
              <a:avLst/>
            </a:prstGeom>
            <a:noFill/>
          </p:spPr>
          <p:txBody>
            <a:bodyPr wrap="none" rtlCol="0">
              <a:normAutofit fontScale="75000" lnSpcReduction="20000"/>
            </a:bodyPr>
            <a:lstStyle/>
            <a:p>
              <a:pPr algn="ctr"/>
              <a:r>
                <a:rPr lang="en-US" altLang="zh-CN" sz="8000" b="1" dirty="0" smtClean="0">
                  <a:solidFill>
                    <a:schemeClr val="accent1"/>
                  </a:solidFill>
                  <a:sym typeface="Arial" panose="020B0604020202020204" pitchFamily="34" charset="0"/>
                </a:rPr>
                <a:t>01</a:t>
              </a:r>
            </a:p>
          </p:txBody>
        </p:sp>
        <p:sp>
          <p:nvSpPr>
            <p:cNvPr id="80" name="矩形 79"/>
            <p:cNvSpPr/>
            <p:nvPr>
              <p:custDataLst>
                <p:tags r:id="rId22"/>
              </p:custDataLst>
            </p:nvPr>
          </p:nvSpPr>
          <p:spPr>
            <a:xfrm>
              <a:off x="279118" y="4340365"/>
              <a:ext cx="2470982" cy="1633715"/>
            </a:xfrm>
            <a:prstGeom prst="rect">
              <a:avLst/>
            </a:prstGeom>
          </p:spPr>
          <p:txBody>
            <a:bodyPr wrap="square"/>
            <a:lstStyle/>
            <a:p>
              <a:pPr algn="l">
                <a:lnSpc>
                  <a:spcPct val="120000"/>
                </a:lnSpc>
              </a:pPr>
              <a:r>
                <a:rPr lang="en-US" altLang="zh-CN" sz="1400" dirty="0" smtClean="0">
                  <a:latin typeface="+mn-ea"/>
                  <a:ea typeface="+mn-ea"/>
                  <a:sym typeface="Arial" panose="020B0604020202020204" pitchFamily="34" charset="0"/>
                </a:rPr>
                <a:t>来自于客户端的更新是根据它们发送的先后顺序进行的</a:t>
              </a:r>
            </a:p>
          </p:txBody>
        </p:sp>
        <p:sp>
          <p:nvSpPr>
            <p:cNvPr id="81" name="文本框 80"/>
            <p:cNvSpPr txBox="1"/>
            <p:nvPr>
              <p:custDataLst>
                <p:tags r:id="rId23"/>
              </p:custDataLst>
            </p:nvPr>
          </p:nvSpPr>
          <p:spPr>
            <a:xfrm>
              <a:off x="583906" y="3672254"/>
              <a:ext cx="1861407" cy="668110"/>
            </a:xfrm>
            <a:prstGeom prst="rect">
              <a:avLst/>
            </a:prstGeom>
            <a:noFill/>
          </p:spPr>
          <p:txBody>
            <a:bodyPr wrap="square" rtlCol="0" anchor="ctr" anchorCtr="0">
              <a:normAutofit fontScale="80000" lnSpcReduction="10000"/>
            </a:bodyPr>
            <a:lstStyle/>
            <a:p>
              <a:pPr algn="ctr"/>
              <a:r>
                <a:rPr lang="zh-CN" altLang="en-US" sz="2000" b="1" dirty="0" smtClean="0">
                  <a:solidFill>
                    <a:schemeClr val="accent1"/>
                  </a:solidFill>
                  <a:latin typeface="+mj-lt"/>
                  <a:ea typeface="+mj-ea"/>
                  <a:cs typeface="+mj-cs"/>
                  <a:sym typeface="Arial" panose="020B0604020202020204" pitchFamily="34" charset="0"/>
                </a:rPr>
                <a:t>顺序一致性</a:t>
              </a:r>
            </a:p>
          </p:txBody>
        </p:sp>
        <p:sp>
          <p:nvSpPr>
            <p:cNvPr id="82" name="等腰三角形 81"/>
            <p:cNvSpPr/>
            <p:nvPr>
              <p:custDataLst>
                <p:tags r:id="rId24"/>
              </p:custDataLst>
            </p:nvPr>
          </p:nvSpPr>
          <p:spPr>
            <a:xfrm rot="10800000">
              <a:off x="1402769" y="3444533"/>
              <a:ext cx="223681" cy="1928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grpSp>
        <p:nvGrpSpPr>
          <p:cNvPr id="83" name="组合 82"/>
          <p:cNvGrpSpPr/>
          <p:nvPr>
            <p:custDataLst>
              <p:tags r:id="rId2"/>
            </p:custDataLst>
          </p:nvPr>
        </p:nvGrpSpPr>
        <p:grpSpPr>
          <a:xfrm>
            <a:off x="4758738" y="3346868"/>
            <a:ext cx="1787524" cy="2535555"/>
            <a:chOff x="6400160" y="2089173"/>
            <a:chExt cx="2738795" cy="3884575"/>
          </a:xfrm>
        </p:grpSpPr>
        <p:sp>
          <p:nvSpPr>
            <p:cNvPr id="84" name="文本框 83"/>
            <p:cNvSpPr txBox="1"/>
            <p:nvPr>
              <p:custDataLst>
                <p:tags r:id="rId17"/>
              </p:custDataLst>
            </p:nvPr>
          </p:nvSpPr>
          <p:spPr>
            <a:xfrm>
              <a:off x="6974223" y="2089173"/>
              <a:ext cx="1323342" cy="1323229"/>
            </a:xfrm>
            <a:prstGeom prst="rect">
              <a:avLst/>
            </a:prstGeom>
            <a:noFill/>
          </p:spPr>
          <p:txBody>
            <a:bodyPr wrap="none" rtlCol="0">
              <a:normAutofit fontScale="75000" lnSpcReduction="20000"/>
            </a:bodyPr>
            <a:lstStyle/>
            <a:p>
              <a:pPr algn="ctr"/>
              <a:r>
                <a:rPr lang="en-US" altLang="zh-CN" sz="8000" b="1" dirty="0" smtClean="0">
                  <a:solidFill>
                    <a:srgbClr val="92D050"/>
                  </a:solidFill>
                  <a:sym typeface="Arial" panose="020B0604020202020204" pitchFamily="34" charset="0"/>
                </a:rPr>
                <a:t>03</a:t>
              </a:r>
            </a:p>
          </p:txBody>
        </p:sp>
        <p:sp>
          <p:nvSpPr>
            <p:cNvPr id="85" name="矩形 84"/>
            <p:cNvSpPr/>
            <p:nvPr>
              <p:custDataLst>
                <p:tags r:id="rId18"/>
              </p:custDataLst>
            </p:nvPr>
          </p:nvSpPr>
          <p:spPr>
            <a:xfrm>
              <a:off x="6493560" y="4340339"/>
              <a:ext cx="2645395" cy="1633409"/>
            </a:xfrm>
            <a:prstGeom prst="rect">
              <a:avLst/>
            </a:prstGeom>
          </p:spPr>
          <p:txBody>
            <a:bodyPr wrap="square">
              <a:normAutofit lnSpcReduction="10000"/>
            </a:bodyPr>
            <a:lstStyle/>
            <a:p>
              <a:pPr algn="l">
                <a:lnSpc>
                  <a:spcPct val="120000"/>
                </a:lnSpc>
              </a:pPr>
              <a:r>
                <a:rPr lang="en-US" altLang="zh-CN" sz="1400" dirty="0" smtClean="0">
                  <a:latin typeface="+mn-ea"/>
                  <a:ea typeface="+mn-ea"/>
                  <a:sym typeface="Arial" panose="020B0604020202020204" pitchFamily="34" charset="0"/>
                </a:rPr>
                <a:t>  一个客户端无论与哪个服务器连接，它所看到的服务场景都是一样的</a:t>
              </a:r>
            </a:p>
          </p:txBody>
        </p:sp>
        <p:sp>
          <p:nvSpPr>
            <p:cNvPr id="86" name="文本框 85"/>
            <p:cNvSpPr txBox="1"/>
            <p:nvPr>
              <p:custDataLst>
                <p:tags r:id="rId19"/>
              </p:custDataLst>
            </p:nvPr>
          </p:nvSpPr>
          <p:spPr>
            <a:xfrm>
              <a:off x="6400160" y="3636972"/>
              <a:ext cx="2644422" cy="668345"/>
            </a:xfrm>
            <a:prstGeom prst="rect">
              <a:avLst/>
            </a:prstGeom>
            <a:noFill/>
          </p:spPr>
          <p:txBody>
            <a:bodyPr wrap="square" rtlCol="0" anchor="ctr" anchorCtr="0"/>
            <a:lstStyle/>
            <a:p>
              <a:pPr lvl="0" algn="ctr"/>
              <a:r>
                <a:rPr lang="en-US" altLang="zh-CN" sz="1600" b="1" dirty="0" smtClean="0">
                  <a:solidFill>
                    <a:srgbClr val="92D050"/>
                  </a:solidFill>
                  <a:latin typeface="+mj-lt"/>
                  <a:ea typeface="+mj-ea"/>
                  <a:cs typeface="+mj-cs"/>
                  <a:sym typeface="Arial" panose="020B0604020202020204" pitchFamily="34" charset="0"/>
                </a:rPr>
                <a:t>单一的系统映像</a:t>
              </a:r>
            </a:p>
          </p:txBody>
        </p:sp>
        <p:sp>
          <p:nvSpPr>
            <p:cNvPr id="87" name="等腰三角形 86"/>
            <p:cNvSpPr/>
            <p:nvPr>
              <p:custDataLst>
                <p:tags r:id="rId20"/>
              </p:custDataLst>
            </p:nvPr>
          </p:nvSpPr>
          <p:spPr>
            <a:xfrm rot="10800000">
              <a:off x="7523811" y="3437424"/>
              <a:ext cx="223681" cy="192828"/>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rgbClr val="FFC000"/>
                </a:solidFill>
                <a:sym typeface="Arial" panose="020B0604020202020204" pitchFamily="34" charset="0"/>
              </a:endParaRPr>
            </a:p>
          </p:txBody>
        </p:sp>
      </p:grpSp>
      <p:grpSp>
        <p:nvGrpSpPr>
          <p:cNvPr id="88" name="组合 87"/>
          <p:cNvGrpSpPr/>
          <p:nvPr>
            <p:custDataLst>
              <p:tags r:id="rId3"/>
            </p:custDataLst>
          </p:nvPr>
        </p:nvGrpSpPr>
        <p:grpSpPr>
          <a:xfrm>
            <a:off x="2878796" y="3346868"/>
            <a:ext cx="1612731" cy="2528152"/>
            <a:chOff x="3377795" y="2089173"/>
            <a:chExt cx="2470982" cy="3873232"/>
          </a:xfrm>
        </p:grpSpPr>
        <p:sp>
          <p:nvSpPr>
            <p:cNvPr id="89" name="文本框 88"/>
            <p:cNvSpPr txBox="1"/>
            <p:nvPr>
              <p:custDataLst>
                <p:tags r:id="rId13"/>
              </p:custDataLst>
            </p:nvPr>
          </p:nvSpPr>
          <p:spPr>
            <a:xfrm>
              <a:off x="3881837" y="2089173"/>
              <a:ext cx="1322798" cy="1323439"/>
            </a:xfrm>
            <a:prstGeom prst="rect">
              <a:avLst/>
            </a:prstGeom>
            <a:noFill/>
          </p:spPr>
          <p:txBody>
            <a:bodyPr wrap="none" rtlCol="0">
              <a:normAutofit fontScale="75000" lnSpcReduction="20000"/>
            </a:bodyPr>
            <a:lstStyle/>
            <a:p>
              <a:pPr algn="ctr"/>
              <a:r>
                <a:rPr lang="en-US" altLang="zh-CN" sz="8000" b="1" dirty="0" smtClean="0">
                  <a:solidFill>
                    <a:schemeClr val="accent2"/>
                  </a:solidFill>
                  <a:sym typeface="Arial" panose="020B0604020202020204" pitchFamily="34" charset="0"/>
                </a:rPr>
                <a:t>02</a:t>
              </a:r>
            </a:p>
          </p:txBody>
        </p:sp>
        <p:sp>
          <p:nvSpPr>
            <p:cNvPr id="90" name="矩形 89"/>
            <p:cNvSpPr/>
            <p:nvPr>
              <p:custDataLst>
                <p:tags r:id="rId14"/>
              </p:custDataLst>
            </p:nvPr>
          </p:nvSpPr>
          <p:spPr>
            <a:xfrm>
              <a:off x="3377795" y="4328690"/>
              <a:ext cx="2470982" cy="1633715"/>
            </a:xfrm>
            <a:prstGeom prst="rect">
              <a:avLst/>
            </a:prstGeom>
          </p:spPr>
          <p:txBody>
            <a:bodyPr wrap="square">
              <a:normAutofit/>
            </a:bodyPr>
            <a:lstStyle/>
            <a:p>
              <a:pPr algn="l">
                <a:lnSpc>
                  <a:spcPct val="120000"/>
                </a:lnSpc>
              </a:pPr>
              <a:r>
                <a:rPr lang="en-US" altLang="zh-CN" sz="1400" dirty="0" smtClean="0">
                  <a:latin typeface="+mn-ea"/>
                  <a:ea typeface="+mn-ea"/>
                  <a:cs typeface="+mn-ea"/>
                  <a:sym typeface="Arial" panose="020B0604020202020204" pitchFamily="34" charset="0"/>
                </a:rPr>
                <a:t>更新要么成功，要么失败—没有中间结果</a:t>
              </a:r>
            </a:p>
          </p:txBody>
        </p:sp>
        <p:sp>
          <p:nvSpPr>
            <p:cNvPr id="91" name="文本框 90"/>
            <p:cNvSpPr txBox="1"/>
            <p:nvPr>
              <p:custDataLst>
                <p:tags r:id="rId15"/>
              </p:custDataLst>
            </p:nvPr>
          </p:nvSpPr>
          <p:spPr>
            <a:xfrm>
              <a:off x="3612533" y="3672253"/>
              <a:ext cx="1861407" cy="668110"/>
            </a:xfrm>
            <a:prstGeom prst="rect">
              <a:avLst/>
            </a:prstGeom>
            <a:noFill/>
          </p:spPr>
          <p:txBody>
            <a:bodyPr wrap="square" rtlCol="0" anchor="ctr" anchorCtr="0"/>
            <a:lstStyle/>
            <a:p>
              <a:pPr lvl="0" algn="ctr"/>
              <a:r>
                <a:rPr lang="zh-CN" altLang="en-US" sz="1600" b="1" dirty="0" smtClean="0">
                  <a:solidFill>
                    <a:schemeClr val="accent2"/>
                  </a:solidFill>
                  <a:latin typeface="+mj-lt"/>
                  <a:ea typeface="+mj-ea"/>
                  <a:cs typeface="+mj-cs"/>
                  <a:sym typeface="Arial" panose="020B0604020202020204" pitchFamily="34" charset="0"/>
                </a:rPr>
                <a:t>原子性</a:t>
              </a:r>
            </a:p>
          </p:txBody>
        </p:sp>
        <p:sp>
          <p:nvSpPr>
            <p:cNvPr id="92" name="等腰三角形 91"/>
            <p:cNvSpPr/>
            <p:nvPr>
              <p:custDataLst>
                <p:tags r:id="rId16"/>
              </p:custDataLst>
            </p:nvPr>
          </p:nvSpPr>
          <p:spPr>
            <a:xfrm rot="10800000">
              <a:off x="4431396" y="3444532"/>
              <a:ext cx="223681" cy="19282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grpSp>
        <p:nvGrpSpPr>
          <p:cNvPr id="93" name="组合 92"/>
          <p:cNvGrpSpPr/>
          <p:nvPr>
            <p:custDataLst>
              <p:tags r:id="rId4"/>
            </p:custDataLst>
          </p:nvPr>
        </p:nvGrpSpPr>
        <p:grpSpPr>
          <a:xfrm>
            <a:off x="6700054" y="3346868"/>
            <a:ext cx="1888490" cy="2535555"/>
            <a:chOff x="9565482" y="2089173"/>
            <a:chExt cx="2893492" cy="3884578"/>
          </a:xfrm>
        </p:grpSpPr>
        <p:sp>
          <p:nvSpPr>
            <p:cNvPr id="94" name="文本框 93"/>
            <p:cNvSpPr txBox="1"/>
            <p:nvPr>
              <p:custDataLst>
                <p:tags r:id="rId9"/>
              </p:custDataLst>
            </p:nvPr>
          </p:nvSpPr>
          <p:spPr>
            <a:xfrm>
              <a:off x="10396424" y="2089173"/>
              <a:ext cx="1322798" cy="1323439"/>
            </a:xfrm>
            <a:prstGeom prst="rect">
              <a:avLst/>
            </a:prstGeom>
            <a:noFill/>
          </p:spPr>
          <p:txBody>
            <a:bodyPr wrap="none" rtlCol="0">
              <a:normAutofit fontScale="75000" lnSpcReduction="20000"/>
            </a:bodyPr>
            <a:lstStyle/>
            <a:p>
              <a:pPr algn="ctr"/>
              <a:r>
                <a:rPr lang="en-US" altLang="zh-CN" sz="8000" b="1" dirty="0" smtClean="0">
                  <a:solidFill>
                    <a:srgbClr val="F15D98"/>
                  </a:solidFill>
                  <a:sym typeface="Arial" panose="020B0604020202020204" pitchFamily="34" charset="0"/>
                </a:rPr>
                <a:t>04</a:t>
              </a:r>
            </a:p>
          </p:txBody>
        </p:sp>
        <p:sp>
          <p:nvSpPr>
            <p:cNvPr id="95" name="等腰三角形 94"/>
            <p:cNvSpPr/>
            <p:nvPr>
              <p:custDataLst>
                <p:tags r:id="rId10"/>
              </p:custDataLst>
            </p:nvPr>
          </p:nvSpPr>
          <p:spPr>
            <a:xfrm rot="10800000">
              <a:off x="10969333" y="3437424"/>
              <a:ext cx="223681" cy="192828"/>
            </a:xfrm>
            <a:prstGeom prst="triangle">
              <a:avLst/>
            </a:prstGeom>
            <a:solidFill>
              <a:srgbClr val="F1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rgbClr val="DF629A"/>
                </a:solidFill>
                <a:sym typeface="Arial" panose="020B0604020202020204" pitchFamily="34" charset="0"/>
              </a:endParaRPr>
            </a:p>
          </p:txBody>
        </p:sp>
        <p:sp>
          <p:nvSpPr>
            <p:cNvPr id="96" name="矩形 95"/>
            <p:cNvSpPr/>
            <p:nvPr>
              <p:custDataLst>
                <p:tags r:id="rId11"/>
              </p:custDataLst>
            </p:nvPr>
          </p:nvSpPr>
          <p:spPr>
            <a:xfrm>
              <a:off x="9565482" y="4340341"/>
              <a:ext cx="2893492" cy="1633410"/>
            </a:xfrm>
            <a:prstGeom prst="rect">
              <a:avLst/>
            </a:prstGeom>
          </p:spPr>
          <p:txBody>
            <a:bodyPr wrap="square"/>
            <a:lstStyle/>
            <a:p>
              <a:pPr algn="l">
                <a:lnSpc>
                  <a:spcPct val="120000"/>
                </a:lnSpc>
              </a:pPr>
              <a:r>
                <a:rPr lang="en-US" altLang="zh-CN" sz="1400" dirty="0" smtClean="0">
                  <a:latin typeface="+mn-ea"/>
                  <a:ea typeface="+mn-ea"/>
                  <a:sym typeface="Arial" panose="020B0604020202020204" pitchFamily="34" charset="0"/>
                </a:rPr>
                <a:t>一旦一个更新被完成后，它的状态将一直保持，直到客户端覆盖了这个更新</a:t>
              </a:r>
            </a:p>
          </p:txBody>
        </p:sp>
        <p:sp>
          <p:nvSpPr>
            <p:cNvPr id="97" name="文本框 96"/>
            <p:cNvSpPr txBox="1"/>
            <p:nvPr>
              <p:custDataLst>
                <p:tags r:id="rId12"/>
              </p:custDataLst>
            </p:nvPr>
          </p:nvSpPr>
          <p:spPr>
            <a:xfrm>
              <a:off x="10173820" y="3688877"/>
              <a:ext cx="1861407" cy="668110"/>
            </a:xfrm>
            <a:prstGeom prst="rect">
              <a:avLst/>
            </a:prstGeom>
            <a:noFill/>
          </p:spPr>
          <p:txBody>
            <a:bodyPr wrap="square" rtlCol="0" anchor="ctr" anchorCtr="0"/>
            <a:lstStyle/>
            <a:p>
              <a:pPr lvl="0" algn="ctr"/>
              <a:r>
                <a:rPr lang="zh-CN" altLang="en-US" sz="1600" b="1" dirty="0" smtClean="0">
                  <a:solidFill>
                    <a:srgbClr val="F15D98"/>
                  </a:solidFill>
                  <a:latin typeface="+mj-lt"/>
                  <a:ea typeface="+mj-ea"/>
                  <a:cs typeface="+mj-cs"/>
                  <a:sym typeface="Arial" panose="020B0604020202020204" pitchFamily="34" charset="0"/>
                </a:rPr>
                <a:t>可靠性</a:t>
              </a:r>
            </a:p>
          </p:txBody>
        </p:sp>
      </p:grpSp>
      <p:sp>
        <p:nvSpPr>
          <p:cNvPr id="98" name="文本框 97"/>
          <p:cNvSpPr txBox="1"/>
          <p:nvPr>
            <p:custDataLst>
              <p:tags r:id="rId5"/>
            </p:custDataLst>
          </p:nvPr>
        </p:nvSpPr>
        <p:spPr>
          <a:xfrm>
            <a:off x="9243905" y="3346868"/>
            <a:ext cx="863348" cy="863840"/>
          </a:xfrm>
          <a:prstGeom prst="rect">
            <a:avLst/>
          </a:prstGeom>
          <a:noFill/>
        </p:spPr>
        <p:txBody>
          <a:bodyPr wrap="none" rtlCol="0">
            <a:normAutofit fontScale="75000" lnSpcReduction="20000"/>
          </a:bodyPr>
          <a:lstStyle/>
          <a:p>
            <a:pPr algn="ctr"/>
            <a:r>
              <a:rPr lang="en-US" altLang="zh-CN" sz="8000" b="1" dirty="0" smtClean="0">
                <a:solidFill>
                  <a:srgbClr val="FFC000"/>
                </a:solidFill>
                <a:sym typeface="Arial" panose="020B0604020202020204" pitchFamily="34" charset="0"/>
              </a:rPr>
              <a:t>05</a:t>
            </a:r>
          </a:p>
        </p:txBody>
      </p:sp>
      <p:sp>
        <p:nvSpPr>
          <p:cNvPr id="99" name="文本框 98"/>
          <p:cNvSpPr txBox="1"/>
          <p:nvPr>
            <p:custDataLst>
              <p:tags r:id="rId6"/>
            </p:custDataLst>
          </p:nvPr>
        </p:nvSpPr>
        <p:spPr>
          <a:xfrm>
            <a:off x="9106239" y="4375792"/>
            <a:ext cx="1214881" cy="436091"/>
          </a:xfrm>
          <a:prstGeom prst="rect">
            <a:avLst/>
          </a:prstGeom>
          <a:noFill/>
        </p:spPr>
        <p:txBody>
          <a:bodyPr wrap="square" rtlCol="0" anchor="ctr" anchorCtr="0"/>
          <a:lstStyle/>
          <a:p>
            <a:pPr lvl="0" algn="ctr"/>
            <a:r>
              <a:rPr lang="zh-CN" altLang="en-US" sz="1600" b="1" dirty="0" smtClean="0">
                <a:solidFill>
                  <a:srgbClr val="FFC000"/>
                </a:solidFill>
                <a:latin typeface="+mj-lt"/>
                <a:ea typeface="+mj-ea"/>
                <a:cs typeface="+mj-cs"/>
                <a:sym typeface="Arial" panose="020B0604020202020204" pitchFamily="34" charset="0"/>
              </a:rPr>
              <a:t>时效性</a:t>
            </a:r>
          </a:p>
        </p:txBody>
      </p:sp>
      <p:sp>
        <p:nvSpPr>
          <p:cNvPr id="101" name="等腰三角形 100"/>
          <p:cNvSpPr/>
          <p:nvPr>
            <p:custDataLst>
              <p:tags r:id="rId7"/>
            </p:custDataLst>
          </p:nvPr>
        </p:nvSpPr>
        <p:spPr>
          <a:xfrm rot="10800000">
            <a:off x="9648305" y="4265003"/>
            <a:ext cx="145989" cy="12586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rgbClr val="DF629A"/>
              </a:solidFill>
              <a:sym typeface="Arial" panose="020B0604020202020204" pitchFamily="34" charset="0"/>
            </a:endParaRPr>
          </a:p>
        </p:txBody>
      </p:sp>
      <p:sp>
        <p:nvSpPr>
          <p:cNvPr id="102" name="矩形 101"/>
          <p:cNvSpPr/>
          <p:nvPr>
            <p:custDataLst>
              <p:tags r:id="rId8"/>
            </p:custDataLst>
          </p:nvPr>
        </p:nvSpPr>
        <p:spPr>
          <a:xfrm>
            <a:off x="8588375" y="4751070"/>
            <a:ext cx="2571750" cy="1294765"/>
          </a:xfrm>
          <a:prstGeom prst="rect">
            <a:avLst/>
          </a:prstGeom>
        </p:spPr>
        <p:txBody>
          <a:bodyPr wrap="square"/>
          <a:lstStyle/>
          <a:p>
            <a:pPr algn="l">
              <a:lnSpc>
                <a:spcPct val="120000"/>
              </a:lnSpc>
            </a:pPr>
            <a:r>
              <a:rPr lang="en-US" altLang="zh-CN" sz="1400" dirty="0" smtClean="0">
                <a:latin typeface="+mn-ea"/>
                <a:ea typeface="+mn-ea"/>
                <a:sym typeface="Arial" panose="020B0604020202020204" pitchFamily="34" charset="0"/>
              </a:rPr>
              <a:t>在一个时间范围内，客户端看到的系统保证是最新的（数十秒级别），在此期间，或者系统的变化被客户端看到，或者客户端检查到服务中断</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第七章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一致性保证</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343025" y="1575435"/>
            <a:ext cx="3715385" cy="922020"/>
          </a:xfrm>
          <a:prstGeom prst="rect">
            <a:avLst/>
          </a:prstGeom>
          <a:noFill/>
          <a:ln w="9525">
            <a:noFill/>
          </a:ln>
        </p:spPr>
        <p:txBody>
          <a:bodyPr wrap="square">
            <a:spAutoFit/>
          </a:bodyPr>
          <a:lstStyle/>
          <a:p>
            <a:pPr>
              <a:lnSpc>
                <a:spcPct val="150000"/>
              </a:lnSpc>
            </a:pPr>
            <a:r>
              <a:rPr lang="en-US" altLang="zh-CN" sz="3600" b="1">
                <a:solidFill>
                  <a:schemeClr val="accent2">
                    <a:lumMod val="75000"/>
                  </a:schemeClr>
                </a:solidFill>
                <a:latin typeface="隶书" panose="02010509060101010101" charset="-122"/>
                <a:ea typeface="隶书" panose="02010509060101010101" charset="-122"/>
                <a:cs typeface="隶书" panose="02010509060101010101" charset="-122"/>
              </a:rPr>
              <a:t>  </a:t>
            </a:r>
            <a:r>
              <a:rPr lang="zh-CN" altLang="en-US" sz="3600" b="1">
                <a:solidFill>
                  <a:schemeClr val="accent2">
                    <a:lumMod val="75000"/>
                  </a:schemeClr>
                </a:solidFill>
                <a:latin typeface="隶书" panose="02010509060101010101" charset="-122"/>
                <a:ea typeface="隶书" panose="02010509060101010101" charset="-122"/>
                <a:cs typeface="隶书" panose="02010509060101010101" charset="-122"/>
              </a:rPr>
              <a:t>注意事项：</a:t>
            </a:r>
          </a:p>
        </p:txBody>
      </p:sp>
      <p:sp>
        <p:nvSpPr>
          <p:cNvPr id="3" name="文本框 2"/>
          <p:cNvSpPr txBox="1"/>
          <p:nvPr/>
        </p:nvSpPr>
        <p:spPr>
          <a:xfrm>
            <a:off x="1845945" y="3147060"/>
            <a:ext cx="5045075" cy="1476375"/>
          </a:xfrm>
          <a:prstGeom prst="rect">
            <a:avLst/>
          </a:prstGeom>
          <a:solidFill>
            <a:srgbClr val="00B0F0"/>
          </a:solidFill>
          <a:ln>
            <a:solidFill>
              <a:srgbClr val="00B0F0"/>
            </a:solidFill>
          </a:ln>
        </p:spPr>
        <p:txBody>
          <a:bodyPr wrap="square" rtlCol="0">
            <a:spAutoFit/>
          </a:bodyPr>
          <a:lstStyle/>
          <a:p>
            <a:pPr>
              <a:lnSpc>
                <a:spcPct val="150000"/>
              </a:lnSpc>
            </a:pPr>
            <a:r>
              <a:rPr lang="en-US" altLang="zh-CN" sz="2000">
                <a:solidFill>
                  <a:schemeClr val="bg1"/>
                </a:solidFill>
                <a:latin typeface="+mn-ea"/>
                <a:ea typeface="+mn-ea"/>
                <a:cs typeface="+mn-ea"/>
              </a:rPr>
              <a:t>      </a:t>
            </a:r>
            <a:r>
              <a:rPr lang="zh-CN" altLang="en-US" sz="2000">
                <a:solidFill>
                  <a:schemeClr val="bg1"/>
                </a:solidFill>
                <a:latin typeface="+mn-ea"/>
                <a:ea typeface="+mn-ea"/>
                <a:cs typeface="+mn-ea"/>
              </a:rPr>
              <a:t>不同的客户端同时看到一致的场景</a:t>
            </a:r>
            <a:r>
              <a:rPr lang="en-US" altLang="zh-CN" sz="2000">
                <a:solidFill>
                  <a:schemeClr val="bg1"/>
                </a:solidFill>
                <a:latin typeface="+mn-ea"/>
                <a:ea typeface="+mn-ea"/>
                <a:cs typeface="+mn-ea"/>
              </a:rPr>
              <a:t>Zookeeper</a:t>
            </a:r>
            <a:r>
              <a:rPr lang="zh-CN" altLang="en-US" sz="2000">
                <a:solidFill>
                  <a:schemeClr val="bg1"/>
                </a:solidFill>
                <a:latin typeface="+mn-ea"/>
                <a:ea typeface="+mn-ea"/>
                <a:cs typeface="+mn-ea"/>
              </a:rPr>
              <a:t>不保证在时间上的某点，两个不同的客户端得到相同的</a:t>
            </a:r>
            <a:r>
              <a:rPr lang="en-US" altLang="zh-CN" sz="2000">
                <a:solidFill>
                  <a:schemeClr val="bg1"/>
                </a:solidFill>
                <a:latin typeface="+mn-ea"/>
                <a:ea typeface="+mn-ea"/>
                <a:cs typeface="+mn-ea"/>
              </a:rPr>
              <a:t>Zookeeper</a:t>
            </a:r>
            <a:r>
              <a:rPr lang="zh-CN" altLang="en-US" sz="2000">
                <a:solidFill>
                  <a:schemeClr val="bg1"/>
                </a:solidFill>
                <a:latin typeface="+mn-ea"/>
                <a:ea typeface="+mn-ea"/>
                <a:cs typeface="+mn-ea"/>
              </a:rPr>
              <a:t>数据。</a:t>
            </a:r>
          </a:p>
        </p:txBody>
      </p:sp>
      <p:pic>
        <p:nvPicPr>
          <p:cNvPr id="4" name="图片 3"/>
          <p:cNvPicPr>
            <a:picLocks noChangeAspect="1"/>
          </p:cNvPicPr>
          <p:nvPr/>
        </p:nvPicPr>
        <p:blipFill>
          <a:blip r:embed="rId3"/>
          <a:stretch>
            <a:fillRect/>
          </a:stretch>
        </p:blipFill>
        <p:spPr>
          <a:xfrm>
            <a:off x="7428230" y="2336800"/>
            <a:ext cx="3813175" cy="3097530"/>
          </a:xfrm>
          <a:prstGeom prst="rect">
            <a:avLst/>
          </a:prstGeom>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矩形 162"/>
          <p:cNvSpPr/>
          <p:nvPr/>
        </p:nvSpPr>
        <p:spPr>
          <a:xfrm>
            <a:off x="0"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131074"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131075"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第八章</a:t>
            </a:r>
            <a:endParaRPr lang="zh-CN" altLang="zh-CN" sz="2400" b="1" dirty="0">
              <a:solidFill>
                <a:schemeClr val="bg1"/>
              </a:solidFill>
              <a:latin typeface="方正兰亭粗黑_GBK" charset="-122"/>
              <a:ea typeface="微软雅黑" panose="020B0503020204020204" pitchFamily="34" charset="-122"/>
            </a:endParaRPr>
          </a:p>
        </p:txBody>
      </p:sp>
      <p:sp>
        <p:nvSpPr>
          <p:cNvPr id="131076" name="文本框 23"/>
          <p:cNvSpPr/>
          <p:nvPr/>
        </p:nvSpPr>
        <p:spPr>
          <a:xfrm>
            <a:off x="5104448" y="5310188"/>
            <a:ext cx="1782445" cy="607695"/>
          </a:xfrm>
          <a:prstGeom prst="rect">
            <a:avLst/>
          </a:prstGeom>
          <a:noFill/>
          <a:ln w="9525">
            <a:noFill/>
          </a:ln>
        </p:spPr>
        <p:txBody>
          <a:bodyPr wrap="none" anchor="t">
            <a:spAutoFit/>
          </a:bodyPr>
          <a:lstStyle/>
          <a:p>
            <a:pPr algn="l">
              <a:lnSpc>
                <a:spcPct val="120000"/>
              </a:lnSpc>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Binding</a:t>
            </a:r>
          </a:p>
        </p:txBody>
      </p:sp>
      <p:sp>
        <p:nvSpPr>
          <p:cNvPr id="131077" name="Freeform 5"/>
          <p:cNvSpPr/>
          <p:nvPr/>
        </p:nvSpPr>
        <p:spPr>
          <a:xfrm>
            <a:off x="6132513" y="171132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131078"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131079"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131080"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131081"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131082"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131083"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131084"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131085"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131086"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131087"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
        <p:nvSpPr>
          <p:cNvPr id="131088" name="Freeform 27"/>
          <p:cNvSpPr/>
          <p:nvPr/>
        </p:nvSpPr>
        <p:spPr>
          <a:xfrm rot="5400000">
            <a:off x="6526213" y="2135188"/>
            <a:ext cx="860425"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131089" name="Freeform 7"/>
          <p:cNvSpPr/>
          <p:nvPr/>
        </p:nvSpPr>
        <p:spPr>
          <a:xfrm rot="-3600000">
            <a:off x="5089525" y="1668463"/>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grpSp>
        <p:nvGrpSpPr>
          <p:cNvPr id="131090" name="组合 33"/>
          <p:cNvGrpSpPr/>
          <p:nvPr/>
        </p:nvGrpSpPr>
        <p:grpSpPr>
          <a:xfrm>
            <a:off x="3908425" y="5310188"/>
            <a:ext cx="623888" cy="612775"/>
            <a:chOff x="0" y="0"/>
            <a:chExt cx="1344613" cy="1320800"/>
          </a:xfrm>
        </p:grpSpPr>
        <p:sp>
          <p:nvSpPr>
            <p:cNvPr id="131091" name="Freeform 41"/>
            <p:cNvSpPr/>
            <p:nvPr/>
          </p:nvSpPr>
          <p:spPr>
            <a:xfrm>
              <a:off x="244475" y="0"/>
              <a:ext cx="560388" cy="1320800"/>
            </a:xfrm>
            <a:custGeom>
              <a:avLst/>
              <a:gdLst/>
              <a:ahLst/>
              <a:cxnLst>
                <a:cxn ang="0">
                  <a:pos x="2147483646" y="0"/>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solidFill>
              <a:schemeClr val="bg1"/>
            </a:solidFill>
            <a:ln w="9525">
              <a:noFill/>
            </a:ln>
          </p:spPr>
          <p:txBody>
            <a:bodyPr/>
            <a:lstStyle/>
            <a:p>
              <a:endParaRPr lang="zh-CN" altLang="en-US"/>
            </a:p>
          </p:txBody>
        </p:sp>
        <p:sp>
          <p:nvSpPr>
            <p:cNvPr id="131092" name="Freeform 42"/>
            <p:cNvSpPr/>
            <p:nvPr/>
          </p:nvSpPr>
          <p:spPr>
            <a:xfrm>
              <a:off x="0" y="379412"/>
              <a:ext cx="204788" cy="55721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0"/>
                </a:cxn>
              </a:cxnLst>
              <a:rect l="0" t="0" r="0" b="0"/>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solidFill>
              <a:schemeClr val="bg1"/>
            </a:solidFill>
            <a:ln w="9525">
              <a:noFill/>
            </a:ln>
          </p:spPr>
          <p:txBody>
            <a:bodyPr/>
            <a:lstStyle/>
            <a:p>
              <a:endParaRPr lang="zh-CN" altLang="en-US"/>
            </a:p>
          </p:txBody>
        </p:sp>
        <p:sp>
          <p:nvSpPr>
            <p:cNvPr id="131093" name="Freeform 43"/>
            <p:cNvSpPr/>
            <p:nvPr/>
          </p:nvSpPr>
          <p:spPr>
            <a:xfrm>
              <a:off x="868363" y="485775"/>
              <a:ext cx="168275" cy="346075"/>
            </a:xfrm>
            <a:custGeom>
              <a:avLst/>
              <a:gdLst/>
              <a:ahLst/>
              <a:cxnLst>
                <a:cxn ang="0">
                  <a:pos x="0" y="0"/>
                </a:cxn>
                <a:cxn ang="0">
                  <a:pos x="0" y="2147483646"/>
                </a:cxn>
                <a:cxn ang="0">
                  <a:pos x="2147483646" y="2147483646"/>
                </a:cxn>
                <a:cxn ang="0">
                  <a:pos x="0" y="0"/>
                </a:cxn>
              </a:cxnLst>
              <a:rect l="0" t="0" r="0" b="0"/>
              <a:pathLst>
                <a:path w="59" h="121">
                  <a:moveTo>
                    <a:pt x="0" y="0"/>
                  </a:moveTo>
                  <a:cubicBezTo>
                    <a:pt x="0" y="121"/>
                    <a:pt x="0" y="121"/>
                    <a:pt x="0" y="121"/>
                  </a:cubicBezTo>
                  <a:cubicBezTo>
                    <a:pt x="33" y="120"/>
                    <a:pt x="59" y="94"/>
                    <a:pt x="59" y="61"/>
                  </a:cubicBezTo>
                  <a:cubicBezTo>
                    <a:pt x="59" y="28"/>
                    <a:pt x="33" y="1"/>
                    <a:pt x="0" y="0"/>
                  </a:cubicBezTo>
                  <a:close/>
                </a:path>
              </a:pathLst>
            </a:custGeom>
            <a:solidFill>
              <a:schemeClr val="bg1"/>
            </a:solidFill>
            <a:ln w="9525">
              <a:noFill/>
            </a:ln>
          </p:spPr>
          <p:txBody>
            <a:bodyPr/>
            <a:lstStyle/>
            <a:p>
              <a:endParaRPr lang="zh-CN" altLang="en-US"/>
            </a:p>
          </p:txBody>
        </p:sp>
        <p:sp>
          <p:nvSpPr>
            <p:cNvPr id="131094" name="Freeform 44"/>
            <p:cNvSpPr/>
            <p:nvPr/>
          </p:nvSpPr>
          <p:spPr>
            <a:xfrm>
              <a:off x="869950" y="300037"/>
              <a:ext cx="298450" cy="719138"/>
            </a:xfrm>
            <a:custGeom>
              <a:avLst/>
              <a:gdLst/>
              <a:ahLst/>
              <a:cxnLst>
                <a:cxn ang="0">
                  <a:pos x="0" y="0"/>
                </a:cxn>
                <a:cxn ang="0">
                  <a:pos x="0" y="2147483646"/>
                </a:cxn>
                <a:cxn ang="0">
                  <a:pos x="2147483646" y="2147483646"/>
                </a:cxn>
                <a:cxn ang="0">
                  <a:pos x="0" y="2147483646"/>
                </a:cxn>
                <a:cxn ang="0">
                  <a:pos x="0" y="2147483646"/>
                </a:cxn>
                <a:cxn ang="0">
                  <a:pos x="2147483646" y="2147483646"/>
                </a:cxn>
                <a:cxn ang="0">
                  <a:pos x="0" y="0"/>
                </a:cxn>
              </a:cxnLst>
              <a:rect l="0" t="0" r="0" b="0"/>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solidFill>
              <a:schemeClr val="bg1"/>
            </a:solidFill>
            <a:ln w="9525">
              <a:noFill/>
            </a:ln>
          </p:spPr>
          <p:txBody>
            <a:bodyPr/>
            <a:lstStyle/>
            <a:p>
              <a:endParaRPr lang="zh-CN" altLang="en-US"/>
            </a:p>
          </p:txBody>
        </p:sp>
        <p:sp>
          <p:nvSpPr>
            <p:cNvPr id="131095" name="Freeform 45"/>
            <p:cNvSpPr/>
            <p:nvPr/>
          </p:nvSpPr>
          <p:spPr>
            <a:xfrm>
              <a:off x="869950" y="147637"/>
              <a:ext cx="474663" cy="1020763"/>
            </a:xfrm>
            <a:custGeom>
              <a:avLst/>
              <a:gdLst/>
              <a:ahLst/>
              <a:cxnLst>
                <a:cxn ang="0">
                  <a:pos x="0" y="0"/>
                </a:cxn>
                <a:cxn ang="0">
                  <a:pos x="0"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0" y="0"/>
                </a:cxn>
              </a:cxnLst>
              <a:rect l="0" t="0" r="0" b="0"/>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第八章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Binding</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grpSp>
        <p:nvGrpSpPr>
          <p:cNvPr id="6" name="组合 5"/>
          <p:cNvGrpSpPr/>
          <p:nvPr>
            <p:custDataLst>
              <p:tags r:id="rId1"/>
            </p:custDataLst>
          </p:nvPr>
        </p:nvGrpSpPr>
        <p:grpSpPr>
          <a:xfrm>
            <a:off x="3413283" y="2636097"/>
            <a:ext cx="2285264" cy="2147357"/>
            <a:chOff x="1523523" y="3062817"/>
            <a:chExt cx="2285264" cy="2147357"/>
          </a:xfrm>
        </p:grpSpPr>
        <p:cxnSp>
          <p:nvCxnSpPr>
            <p:cNvPr id="19" name="直接连接符 18"/>
            <p:cNvCxnSpPr>
              <a:stCxn id="5" idx="3"/>
            </p:cNvCxnSpPr>
            <p:nvPr>
              <p:custDataLst>
                <p:tags r:id="rId7"/>
              </p:custDataLst>
            </p:nvPr>
          </p:nvCxnSpPr>
          <p:spPr>
            <a:xfrm flipH="1">
              <a:off x="3361584" y="4552112"/>
              <a:ext cx="231482" cy="374310"/>
            </a:xfrm>
            <a:prstGeom prst="line">
              <a:avLst/>
            </a:prstGeom>
          </p:spPr>
          <p:style>
            <a:lnRef idx="1">
              <a:srgbClr val="0CADDC"/>
            </a:lnRef>
            <a:fillRef idx="0">
              <a:srgbClr val="0CADDC"/>
            </a:fillRef>
            <a:effectRef idx="0">
              <a:srgbClr val="0CADDC"/>
            </a:effectRef>
            <a:fontRef idx="minor">
              <a:srgbClr val="5F5F5F"/>
            </a:fontRef>
          </p:style>
        </p:cxnSp>
        <p:sp>
          <p:nvSpPr>
            <p:cNvPr id="5" name="任意多边形 4"/>
            <p:cNvSpPr/>
            <p:nvPr>
              <p:custDataLst>
                <p:tags r:id="rId8"/>
              </p:custDataLst>
            </p:nvPr>
          </p:nvSpPr>
          <p:spPr>
            <a:xfrm>
              <a:off x="1523523" y="3104756"/>
              <a:ext cx="2285264" cy="1568571"/>
            </a:xfrm>
            <a:custGeom>
              <a:avLst/>
              <a:gdLst>
                <a:gd name="connsiteX0" fmla="*/ 0 w 1964266"/>
                <a:gd name="connsiteY0" fmla="*/ 0 h 1348243"/>
                <a:gd name="connsiteX1" fmla="*/ 1964266 w 1964266"/>
                <a:gd name="connsiteY1" fmla="*/ 0 h 1348243"/>
                <a:gd name="connsiteX2" fmla="*/ 1964266 w 1964266"/>
                <a:gd name="connsiteY2" fmla="*/ 1244600 h 1348243"/>
                <a:gd name="connsiteX3" fmla="*/ 1778846 w 1964266"/>
                <a:gd name="connsiteY3" fmla="*/ 1244600 h 1348243"/>
                <a:gd name="connsiteX4" fmla="*/ 1718733 w 1964266"/>
                <a:gd name="connsiteY4" fmla="*/ 1348243 h 1348243"/>
                <a:gd name="connsiteX5" fmla="*/ 1658620 w 1964266"/>
                <a:gd name="connsiteY5" fmla="*/ 1244600 h 1348243"/>
                <a:gd name="connsiteX6" fmla="*/ 0 w 1964266"/>
                <a:gd name="connsiteY6" fmla="*/ 1244600 h 134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266" h="1348243">
                  <a:moveTo>
                    <a:pt x="0" y="0"/>
                  </a:moveTo>
                  <a:lnTo>
                    <a:pt x="1964266" y="0"/>
                  </a:lnTo>
                  <a:lnTo>
                    <a:pt x="1964266" y="1244600"/>
                  </a:lnTo>
                  <a:lnTo>
                    <a:pt x="1778846" y="1244600"/>
                  </a:lnTo>
                  <a:lnTo>
                    <a:pt x="1718733" y="1348243"/>
                  </a:lnTo>
                  <a:lnTo>
                    <a:pt x="1658620" y="1244600"/>
                  </a:lnTo>
                  <a:lnTo>
                    <a:pt x="0" y="1244600"/>
                  </a:lnTo>
                  <a:close/>
                </a:path>
              </a:pathLst>
            </a:custGeom>
            <a:solidFill>
              <a:sysClr val="window" lastClr="FFFFFF"/>
            </a:solidFill>
            <a:ln w="3175">
              <a:solidFill>
                <a:srgbClr val="0CADDC"/>
              </a:solidFill>
            </a:ln>
          </p:spPr>
          <p:style>
            <a:lnRef idx="2">
              <a:srgbClr val="0CADDC">
                <a:shade val="50000"/>
              </a:srgbClr>
            </a:lnRef>
            <a:fillRef idx="1">
              <a:srgbClr val="0CADDC"/>
            </a:fillRef>
            <a:effectRef idx="0">
              <a:srgbClr val="0CADDC"/>
            </a:effectRef>
            <a:fontRef idx="minor">
              <a:sysClr val="window" lastClr="FFFFFF"/>
            </a:fontRef>
          </p:style>
          <p:txBody>
            <a:bodyPr bIns="72000" rtlCol="0" anchor="ctr">
              <a:normAutofit/>
            </a:bodyPr>
            <a:lstStyle/>
            <a:p>
              <a:pPr algn="ctr">
                <a:lnSpc>
                  <a:spcPct val="150000"/>
                </a:lnSpc>
              </a:pPr>
              <a:r>
                <a:rPr lang="en-US" altLang="zh-CN" sz="4000" b="1" dirty="0">
                  <a:solidFill>
                    <a:srgbClr val="0CADDC"/>
                  </a:solidFill>
                </a:rPr>
                <a:t>Java</a:t>
              </a:r>
              <a:r>
                <a:rPr lang="zh-CN" altLang="en-US" sz="4000" b="1" dirty="0">
                  <a:solidFill>
                    <a:srgbClr val="0CADDC"/>
                  </a:solidFill>
                </a:rPr>
                <a:t>语言</a:t>
              </a:r>
            </a:p>
          </p:txBody>
        </p:sp>
        <p:sp>
          <p:nvSpPr>
            <p:cNvPr id="7" name="矩形 6"/>
            <p:cNvSpPr/>
            <p:nvPr>
              <p:custDataLst>
                <p:tags r:id="rId9"/>
              </p:custDataLst>
            </p:nvPr>
          </p:nvSpPr>
          <p:spPr>
            <a:xfrm>
              <a:off x="1523523" y="3062817"/>
              <a:ext cx="2285264" cy="41883"/>
            </a:xfrm>
            <a:prstGeom prst="rect">
              <a:avLst/>
            </a:prstGeom>
            <a:ln w="3175">
              <a:solidFill>
                <a:srgbClr val="0CADDC"/>
              </a:solidFill>
            </a:ln>
          </p:spPr>
          <p:style>
            <a:lnRef idx="2">
              <a:srgbClr val="0CADDC">
                <a:shade val="50000"/>
              </a:srgbClr>
            </a:lnRef>
            <a:fillRef idx="1">
              <a:srgbClr val="0CADDC"/>
            </a:fillRef>
            <a:effectRef idx="0">
              <a:srgbClr val="0CADDC"/>
            </a:effectRef>
            <a:fontRef idx="minor">
              <a:sysClr val="window" lastClr="FFFFFF"/>
            </a:fontRef>
          </p:style>
          <p:txBody>
            <a:bodyPr rtlCol="0" anchor="ctr">
              <a:normAutofit fontScale="25000" lnSpcReduction="20000"/>
            </a:bodyPr>
            <a:lstStyle/>
            <a:p>
              <a:pPr algn="ctr"/>
              <a:endParaRPr lang="zh-CN" altLang="en-US"/>
            </a:p>
          </p:txBody>
        </p:sp>
        <p:sp>
          <p:nvSpPr>
            <p:cNvPr id="11" name="椭圆 10"/>
            <p:cNvSpPr/>
            <p:nvPr>
              <p:custDataLst>
                <p:tags r:id="rId10"/>
              </p:custDataLst>
            </p:nvPr>
          </p:nvSpPr>
          <p:spPr>
            <a:xfrm>
              <a:off x="3149803" y="4786613"/>
              <a:ext cx="423561" cy="423561"/>
            </a:xfrm>
            <a:prstGeom prst="ellipse">
              <a:avLst/>
            </a:prstGeom>
            <a:ln>
              <a:noFill/>
            </a:ln>
          </p:spPr>
          <p:style>
            <a:lnRef idx="2">
              <a:srgbClr val="0CADDC">
                <a:shade val="50000"/>
              </a:srgbClr>
            </a:lnRef>
            <a:fillRef idx="1">
              <a:srgbClr val="0CADDC"/>
            </a:fillRef>
            <a:effectRef idx="0">
              <a:srgbClr val="0CADDC"/>
            </a:effectRef>
            <a:fontRef idx="minor">
              <a:sysClr val="window" lastClr="FFFFFF"/>
            </a:fontRef>
          </p:style>
          <p:txBody>
            <a:bodyPr rtlCol="0" anchor="ctr"/>
            <a:lstStyle/>
            <a:p>
              <a:pPr algn="ctr"/>
              <a:r>
                <a:rPr lang="en-US" altLang="zh-CN" sz="1600" b="1" dirty="0" smtClean="0">
                  <a:solidFill>
                    <a:sysClr val="window" lastClr="FFFFFF"/>
                  </a:solidFill>
                </a:rPr>
                <a:t>A</a:t>
              </a:r>
            </a:p>
          </p:txBody>
        </p:sp>
      </p:grpSp>
      <p:grpSp>
        <p:nvGrpSpPr>
          <p:cNvPr id="8" name="组合 7"/>
          <p:cNvGrpSpPr/>
          <p:nvPr>
            <p:custDataLst>
              <p:tags r:id="rId2"/>
            </p:custDataLst>
          </p:nvPr>
        </p:nvGrpSpPr>
        <p:grpSpPr>
          <a:xfrm>
            <a:off x="6858368" y="2636097"/>
            <a:ext cx="2285264" cy="2147357"/>
            <a:chOff x="4953368" y="3062817"/>
            <a:chExt cx="2285264" cy="2147357"/>
          </a:xfrm>
        </p:grpSpPr>
        <p:cxnSp>
          <p:nvCxnSpPr>
            <p:cNvPr id="24" name="直接连接符 23"/>
            <p:cNvCxnSpPr>
              <a:stCxn id="25" idx="3"/>
            </p:cNvCxnSpPr>
            <p:nvPr>
              <p:custDataLst>
                <p:tags r:id="rId3"/>
              </p:custDataLst>
            </p:nvPr>
          </p:nvCxnSpPr>
          <p:spPr>
            <a:xfrm flipH="1">
              <a:off x="6791429" y="4552112"/>
              <a:ext cx="231482" cy="374310"/>
            </a:xfrm>
            <a:prstGeom prst="line">
              <a:avLst/>
            </a:prstGeom>
            <a:ln>
              <a:solidFill>
                <a:srgbClr val="FFC000"/>
              </a:solidFill>
            </a:ln>
          </p:spPr>
          <p:style>
            <a:lnRef idx="1">
              <a:srgbClr val="0CADDC"/>
            </a:lnRef>
            <a:fillRef idx="0">
              <a:srgbClr val="0CADDC"/>
            </a:fillRef>
            <a:effectRef idx="0">
              <a:srgbClr val="0CADDC"/>
            </a:effectRef>
            <a:fontRef idx="minor">
              <a:srgbClr val="5F5F5F"/>
            </a:fontRef>
          </p:style>
        </p:cxnSp>
        <p:sp>
          <p:nvSpPr>
            <p:cNvPr id="25" name="任意多边形 24"/>
            <p:cNvSpPr/>
            <p:nvPr>
              <p:custDataLst>
                <p:tags r:id="rId4"/>
              </p:custDataLst>
            </p:nvPr>
          </p:nvSpPr>
          <p:spPr>
            <a:xfrm>
              <a:off x="4953368" y="3104756"/>
              <a:ext cx="2285264" cy="1568571"/>
            </a:xfrm>
            <a:custGeom>
              <a:avLst/>
              <a:gdLst>
                <a:gd name="connsiteX0" fmla="*/ 0 w 1964266"/>
                <a:gd name="connsiteY0" fmla="*/ 0 h 1348243"/>
                <a:gd name="connsiteX1" fmla="*/ 1964266 w 1964266"/>
                <a:gd name="connsiteY1" fmla="*/ 0 h 1348243"/>
                <a:gd name="connsiteX2" fmla="*/ 1964266 w 1964266"/>
                <a:gd name="connsiteY2" fmla="*/ 1244600 h 1348243"/>
                <a:gd name="connsiteX3" fmla="*/ 1778846 w 1964266"/>
                <a:gd name="connsiteY3" fmla="*/ 1244600 h 1348243"/>
                <a:gd name="connsiteX4" fmla="*/ 1718733 w 1964266"/>
                <a:gd name="connsiteY4" fmla="*/ 1348243 h 1348243"/>
                <a:gd name="connsiteX5" fmla="*/ 1658620 w 1964266"/>
                <a:gd name="connsiteY5" fmla="*/ 1244600 h 1348243"/>
                <a:gd name="connsiteX6" fmla="*/ 0 w 1964266"/>
                <a:gd name="connsiteY6" fmla="*/ 1244600 h 134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266" h="1348243">
                  <a:moveTo>
                    <a:pt x="0" y="0"/>
                  </a:moveTo>
                  <a:lnTo>
                    <a:pt x="1964266" y="0"/>
                  </a:lnTo>
                  <a:lnTo>
                    <a:pt x="1964266" y="1244600"/>
                  </a:lnTo>
                  <a:lnTo>
                    <a:pt x="1778846" y="1244600"/>
                  </a:lnTo>
                  <a:lnTo>
                    <a:pt x="1718733" y="1348243"/>
                  </a:lnTo>
                  <a:lnTo>
                    <a:pt x="1658620" y="1244600"/>
                  </a:lnTo>
                  <a:lnTo>
                    <a:pt x="0" y="1244600"/>
                  </a:lnTo>
                  <a:close/>
                </a:path>
              </a:pathLst>
            </a:custGeom>
            <a:solidFill>
              <a:sysClr val="window" lastClr="FFFFFF"/>
            </a:solidFill>
            <a:ln w="3175">
              <a:solidFill>
                <a:srgbClr val="FFC000"/>
              </a:solidFill>
            </a:ln>
          </p:spPr>
          <p:style>
            <a:lnRef idx="2">
              <a:srgbClr val="0CADDC">
                <a:shade val="50000"/>
              </a:srgbClr>
            </a:lnRef>
            <a:fillRef idx="1">
              <a:srgbClr val="0CADDC"/>
            </a:fillRef>
            <a:effectRef idx="0">
              <a:srgbClr val="0CADDC"/>
            </a:effectRef>
            <a:fontRef idx="minor">
              <a:sysClr val="window" lastClr="FFFFFF"/>
            </a:fontRef>
          </p:style>
          <p:txBody>
            <a:bodyPr bIns="72000" rtlCol="0" anchor="ctr">
              <a:normAutofit/>
            </a:bodyPr>
            <a:lstStyle/>
            <a:p>
              <a:pPr algn="ctr">
                <a:lnSpc>
                  <a:spcPct val="150000"/>
                </a:lnSpc>
              </a:pPr>
              <a:r>
                <a:rPr lang="en-US" altLang="zh-CN" sz="4000" b="1" dirty="0">
                  <a:solidFill>
                    <a:srgbClr val="FFC000"/>
                  </a:solidFill>
                </a:rPr>
                <a:t>C</a:t>
              </a:r>
              <a:r>
                <a:rPr lang="zh-CN" altLang="en-US" sz="4000" b="1" dirty="0">
                  <a:solidFill>
                    <a:srgbClr val="FFC000"/>
                  </a:solidFill>
                </a:rPr>
                <a:t>语言</a:t>
              </a:r>
            </a:p>
          </p:txBody>
        </p:sp>
        <p:sp>
          <p:nvSpPr>
            <p:cNvPr id="26" name="矩形 25"/>
            <p:cNvSpPr/>
            <p:nvPr>
              <p:custDataLst>
                <p:tags r:id="rId5"/>
              </p:custDataLst>
            </p:nvPr>
          </p:nvSpPr>
          <p:spPr>
            <a:xfrm>
              <a:off x="4953368" y="3062817"/>
              <a:ext cx="2285264" cy="41883"/>
            </a:xfrm>
            <a:prstGeom prst="rect">
              <a:avLst/>
            </a:prstGeom>
            <a:solidFill>
              <a:srgbClr val="FFC000"/>
            </a:solidFill>
            <a:ln w="3175">
              <a:solidFill>
                <a:srgbClr val="FFC000"/>
              </a:solidFill>
            </a:ln>
          </p:spPr>
          <p:style>
            <a:lnRef idx="2">
              <a:srgbClr val="0CADDC">
                <a:shade val="50000"/>
              </a:srgbClr>
            </a:lnRef>
            <a:fillRef idx="1">
              <a:srgbClr val="0CADDC"/>
            </a:fillRef>
            <a:effectRef idx="0">
              <a:srgbClr val="0CADDC"/>
            </a:effectRef>
            <a:fontRef idx="minor">
              <a:sysClr val="window" lastClr="FFFFFF"/>
            </a:fontRef>
          </p:style>
          <p:txBody>
            <a:bodyPr rtlCol="0" anchor="ctr">
              <a:normAutofit fontScale="25000" lnSpcReduction="20000"/>
            </a:bodyPr>
            <a:lstStyle/>
            <a:p>
              <a:pPr algn="ctr"/>
              <a:endParaRPr lang="zh-CN" altLang="en-US"/>
            </a:p>
          </p:txBody>
        </p:sp>
        <p:sp>
          <p:nvSpPr>
            <p:cNvPr id="27" name="椭圆 26"/>
            <p:cNvSpPr/>
            <p:nvPr>
              <p:custDataLst>
                <p:tags r:id="rId6"/>
              </p:custDataLst>
            </p:nvPr>
          </p:nvSpPr>
          <p:spPr>
            <a:xfrm>
              <a:off x="6579648" y="4786613"/>
              <a:ext cx="423561" cy="423561"/>
            </a:xfrm>
            <a:prstGeom prst="ellipse">
              <a:avLst/>
            </a:prstGeom>
            <a:solidFill>
              <a:srgbClr val="FFC000"/>
            </a:solidFill>
            <a:ln>
              <a:solidFill>
                <a:srgbClr val="FFC000"/>
              </a:solidFill>
            </a:ln>
          </p:spPr>
          <p:style>
            <a:lnRef idx="2">
              <a:srgbClr val="0CADDC">
                <a:shade val="50000"/>
              </a:srgbClr>
            </a:lnRef>
            <a:fillRef idx="1">
              <a:srgbClr val="0CADDC"/>
            </a:fillRef>
            <a:effectRef idx="0">
              <a:srgbClr val="0CADDC"/>
            </a:effectRef>
            <a:fontRef idx="minor">
              <a:sysClr val="window" lastClr="FFFFFF"/>
            </a:fontRef>
          </p:style>
          <p:txBody>
            <a:bodyPr rtlCol="0" anchor="ctr"/>
            <a:lstStyle/>
            <a:p>
              <a:pPr algn="ctr"/>
              <a:r>
                <a:rPr lang="en-US" altLang="zh-CN" sz="1600" b="1" dirty="0" smtClean="0">
                  <a:solidFill>
                    <a:sysClr val="window" lastClr="FFFFFF"/>
                  </a:solidFill>
                </a:rPr>
                <a:t>B</a:t>
              </a:r>
            </a:p>
          </p:txBody>
        </p:sp>
      </p:gr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第八章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Binding</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100" name="文本框 99"/>
          <p:cNvSpPr txBox="1"/>
          <p:nvPr/>
        </p:nvSpPr>
        <p:spPr>
          <a:xfrm>
            <a:off x="1693545" y="2649220"/>
            <a:ext cx="5704840" cy="2445385"/>
          </a:xfrm>
          <a:prstGeom prst="rect">
            <a:avLst/>
          </a:prstGeom>
          <a:noFill/>
          <a:ln w="38100">
            <a:solidFill>
              <a:srgbClr val="FFC000"/>
            </a:solidFill>
          </a:ln>
        </p:spPr>
        <p:txBody>
          <a:bodyPr wrap="square">
            <a:spAutoFit/>
          </a:bodyPr>
          <a:lstStyle/>
          <a:p>
            <a:pPr>
              <a:lnSpc>
                <a:spcPct val="150000"/>
              </a:lnSpc>
            </a:pPr>
            <a:r>
              <a:rPr lang="zh-CN" sz="1800">
                <a:ea typeface="微软雅黑" panose="020B0503020204020204" pitchFamily="34" charset="-122"/>
                <a:cs typeface="宋体" panose="02010600030101010101" pitchFamily="2" charset="-122"/>
              </a:rPr>
              <a:t>ZooKeeper的Java绑定有两个包：</a:t>
            </a:r>
            <a:r>
              <a:rPr lang="en-US" sz="1800" b="1">
                <a:solidFill>
                  <a:srgbClr val="00B0F0"/>
                </a:solidFill>
                <a:latin typeface="微软雅黑" panose="020B0503020204020204" pitchFamily="34" charset="-122"/>
                <a:cs typeface="宋体" panose="02010600030101010101" pitchFamily="2" charset="-122"/>
              </a:rPr>
              <a:t>org.apache.zookeeper</a:t>
            </a:r>
            <a:r>
              <a:rPr lang="zh-CN" altLang="en-US" sz="1800" b="1">
                <a:solidFill>
                  <a:srgbClr val="00B0F0"/>
                </a:solidFill>
                <a:latin typeface="微软雅黑" panose="020B0503020204020204" pitchFamily="34" charset="-122"/>
                <a:cs typeface="宋体" panose="02010600030101010101" pitchFamily="2" charset="-122"/>
              </a:rPr>
              <a:t>、</a:t>
            </a:r>
            <a:r>
              <a:rPr lang="en-US" sz="1800">
                <a:latin typeface="微软雅黑" panose="020B0503020204020204" pitchFamily="34" charset="-122"/>
                <a:cs typeface="宋体" panose="02010600030101010101" pitchFamily="2" charset="-122"/>
              </a:rPr>
              <a:t> </a:t>
            </a:r>
            <a:r>
              <a:rPr lang="en-US" sz="1800" b="1">
                <a:solidFill>
                  <a:srgbClr val="00B0F0"/>
                </a:solidFill>
                <a:latin typeface="微软雅黑" panose="020B0503020204020204" pitchFamily="34" charset="-122"/>
                <a:cs typeface="宋体" panose="02010600030101010101" pitchFamily="2" charset="-122"/>
              </a:rPr>
              <a:t>org.apache.zookeeper.data</a:t>
            </a:r>
            <a:r>
              <a:rPr lang="zh-CN" altLang="en-US" sz="1800" b="1">
                <a:solidFill>
                  <a:srgbClr val="00B0F0"/>
                </a:solidFill>
                <a:latin typeface="微软雅黑" panose="020B0503020204020204" pitchFamily="34" charset="-122"/>
                <a:cs typeface="宋体" panose="02010600030101010101" pitchFamily="2" charset="-122"/>
              </a:rPr>
              <a:t>。</a:t>
            </a:r>
            <a:endParaRPr lang="zh-CN" altLang="en-US" sz="2000" b="1">
              <a:solidFill>
                <a:srgbClr val="00B0F0"/>
              </a:solidFill>
              <a:latin typeface="微软雅黑" panose="020B0503020204020204" pitchFamily="34" charset="-122"/>
              <a:cs typeface="宋体" panose="02010600030101010101" pitchFamily="2" charset="-122"/>
            </a:endParaRPr>
          </a:p>
          <a:p>
            <a:pPr>
              <a:lnSpc>
                <a:spcPct val="150000"/>
              </a:lnSpc>
            </a:pPr>
            <a:r>
              <a:rPr lang="zh-CN" sz="1600">
                <a:ea typeface="微软雅黑" panose="020B0503020204020204" pitchFamily="34" charset="-122"/>
                <a:cs typeface="宋体" panose="02010600030101010101" pitchFamily="2" charset="-122"/>
              </a:rPr>
              <a:t>构成ZooKeeper的其他包或者是内部使用，或者是服务器端实现使用。</a:t>
            </a:r>
            <a:r>
              <a:rPr lang="en-US" sz="1600" b="1">
                <a:latin typeface="微软雅黑" panose="020B0503020204020204" pitchFamily="34" charset="-122"/>
                <a:cs typeface="宋体" panose="02010600030101010101" pitchFamily="2" charset="-122"/>
              </a:rPr>
              <a:t>org.apache.zookeeper.data</a:t>
            </a:r>
            <a:r>
              <a:rPr lang="zh-CN" sz="1600">
                <a:ea typeface="微软雅黑" panose="020B0503020204020204" pitchFamily="34" charset="-122"/>
              </a:rPr>
              <a:t>包由生成的类组成，这些类可以仅用作容器。</a:t>
            </a:r>
            <a:endParaRPr lang="zh-CN" altLang="en-US" sz="1600">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571740" y="2649855"/>
            <a:ext cx="2808605" cy="2444750"/>
          </a:xfrm>
          <a:prstGeom prst="rect">
            <a:avLst/>
          </a:prstGeom>
          <a:ln w="38100">
            <a:solidFill>
              <a:srgbClr val="FFC000"/>
            </a:solidFill>
          </a:ln>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第八章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Binding</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100" name="文本框 99"/>
          <p:cNvSpPr txBox="1"/>
          <p:nvPr/>
        </p:nvSpPr>
        <p:spPr>
          <a:xfrm>
            <a:off x="1023620" y="2633980"/>
            <a:ext cx="6374765" cy="1614805"/>
          </a:xfrm>
          <a:prstGeom prst="rect">
            <a:avLst/>
          </a:prstGeom>
          <a:noFill/>
          <a:ln w="38100">
            <a:solidFill>
              <a:srgbClr val="FFC000"/>
            </a:solidFill>
          </a:ln>
        </p:spPr>
        <p:txBody>
          <a:bodyPr wrap="square">
            <a:spAutoFit/>
          </a:bodyPr>
          <a:lstStyle/>
          <a:p>
            <a:pPr>
              <a:lnSpc>
                <a:spcPct val="150000"/>
              </a:lnSpc>
            </a:pPr>
            <a:r>
              <a:rPr lang="en-US" sz="1600">
                <a:latin typeface="+mn-ea"/>
                <a:ea typeface="+mn-ea"/>
                <a:cs typeface="+mn-ea"/>
              </a:rPr>
              <a:t>   </a:t>
            </a:r>
            <a:r>
              <a:rPr sz="1600">
                <a:latin typeface="+mn-ea"/>
                <a:ea typeface="+mn-ea"/>
                <a:cs typeface="+mn-ea"/>
              </a:rPr>
              <a:t>ZooKeeperJava客户端最主要的类是</a:t>
            </a:r>
            <a:r>
              <a:rPr sz="1800" b="1">
                <a:solidFill>
                  <a:srgbClr val="00B0F0"/>
                </a:solidFill>
                <a:latin typeface="+mn-ea"/>
                <a:ea typeface="+mn-ea"/>
                <a:cs typeface="+mn-ea"/>
              </a:rPr>
              <a:t>ZooKeeper</a:t>
            </a:r>
            <a:r>
              <a:rPr sz="1600">
                <a:latin typeface="+mn-ea"/>
                <a:ea typeface="+mn-ea"/>
                <a:cs typeface="+mn-ea"/>
              </a:rPr>
              <a:t>，它的两个构造函数的区别仅在于可选的会话id和password。在进程内，ZooKeeper支持跨实例的会话恢复，Java程序可以将会话id和password保存到持久的存储中，重启后，能恢复以前实例的会话。</a:t>
            </a:r>
          </a:p>
        </p:txBody>
      </p:sp>
      <p:sp>
        <p:nvSpPr>
          <p:cNvPr id="4" name="文本框 3"/>
          <p:cNvSpPr txBox="1"/>
          <p:nvPr/>
        </p:nvSpPr>
        <p:spPr>
          <a:xfrm>
            <a:off x="7518400" y="2633980"/>
            <a:ext cx="3814445" cy="1660525"/>
          </a:xfrm>
          <a:prstGeom prst="rect">
            <a:avLst/>
          </a:prstGeom>
          <a:noFill/>
          <a:ln w="38100">
            <a:solidFill>
              <a:srgbClr val="00B0F0"/>
            </a:solidFill>
          </a:ln>
        </p:spPr>
        <p:txBody>
          <a:bodyPr wrap="square">
            <a:spAutoFit/>
          </a:bodyPr>
          <a:lstStyle/>
          <a:p>
            <a:pPr>
              <a:lnSpc>
                <a:spcPct val="150000"/>
              </a:lnSpc>
            </a:pPr>
            <a:r>
              <a:rPr lang="zh-CN" sz="1600">
                <a:ea typeface="微软雅黑" panose="020B0503020204020204" pitchFamily="34" charset="-122"/>
              </a:rPr>
              <a:t>当一个</a:t>
            </a:r>
            <a:r>
              <a:rPr lang="zh-CN" sz="1600">
                <a:ea typeface="微软雅黑" panose="020B0503020204020204" pitchFamily="34" charset="-122"/>
                <a:cs typeface="宋体" panose="02010600030101010101" pitchFamily="2" charset="-122"/>
              </a:rPr>
              <a:t>ZooKeeper对象被创建，两个线程也被同时创建：</a:t>
            </a:r>
            <a:r>
              <a:rPr lang="zh-CN" sz="1800" b="1">
                <a:solidFill>
                  <a:srgbClr val="00B0F0"/>
                </a:solidFill>
                <a:ea typeface="微软雅黑" panose="020B0503020204020204" pitchFamily="34" charset="-122"/>
                <a:cs typeface="宋体" panose="02010600030101010101" pitchFamily="2" charset="-122"/>
              </a:rPr>
              <a:t>一个IO线程和一个事件线程</a:t>
            </a:r>
            <a:r>
              <a:rPr lang="zh-CN" sz="1600">
                <a:ea typeface="微软雅黑" panose="020B0503020204020204" pitchFamily="34" charset="-122"/>
                <a:cs typeface="宋体" panose="02010600030101010101" pitchFamily="2" charset="-122"/>
              </a:rPr>
              <a:t>。所有IO发生在IO线程（采用JavaNIO）</a:t>
            </a:r>
            <a:endParaRPr lang="zh-CN" altLang="en-US" sz="1600">
              <a:ea typeface="微软雅黑" panose="020B0503020204020204" pitchFamily="34" charset="-122"/>
              <a:cs typeface="宋体" panose="02010600030101010101" pitchFamily="2" charset="-122"/>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第八章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Binding</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100" name="文本框 99"/>
          <p:cNvSpPr txBox="1"/>
          <p:nvPr/>
        </p:nvSpPr>
        <p:spPr>
          <a:xfrm>
            <a:off x="1023620" y="2633980"/>
            <a:ext cx="6374765" cy="2999740"/>
          </a:xfrm>
          <a:prstGeom prst="rect">
            <a:avLst/>
          </a:prstGeom>
          <a:noFill/>
          <a:ln w="38100">
            <a:solidFill>
              <a:srgbClr val="FFC000"/>
            </a:solidFill>
          </a:ln>
        </p:spPr>
        <p:txBody>
          <a:bodyPr wrap="square">
            <a:spAutoFit/>
          </a:bodyPr>
          <a:lstStyle/>
          <a:p>
            <a:pPr>
              <a:lnSpc>
                <a:spcPct val="150000"/>
              </a:lnSpc>
            </a:pPr>
            <a:r>
              <a:rPr lang="en-US" sz="1600">
                <a:latin typeface="+mn-ea"/>
                <a:ea typeface="+mn-ea"/>
                <a:cs typeface="+mn-ea"/>
              </a:rPr>
              <a:t> </a:t>
            </a:r>
            <a:r>
              <a:rPr>
                <a:latin typeface="+mn-ea"/>
                <a:ea typeface="+mn-ea"/>
                <a:cs typeface="+mn-ea"/>
              </a:rPr>
              <a:t>所有对异步方法和监视器事件的应答都在事件线程处理。对于这种设计，应注意以下事情</a:t>
            </a:r>
            <a:r>
              <a:rPr lang="zh-CN">
                <a:latin typeface="+mn-ea"/>
                <a:ea typeface="+mn-ea"/>
                <a:cs typeface="+mn-ea"/>
              </a:rPr>
              <a:t>：</a:t>
            </a:r>
          </a:p>
          <a:p>
            <a:pPr marL="285750" indent="-285750">
              <a:lnSpc>
                <a:spcPct val="150000"/>
              </a:lnSpc>
              <a:buClr>
                <a:srgbClr val="00B0F0"/>
              </a:buClr>
              <a:buFont typeface="Wingdings" panose="05000000000000000000" charset="0"/>
              <a:buChar char="n"/>
            </a:pPr>
            <a:r>
              <a:rPr lang="zh-CN">
                <a:latin typeface="+mn-ea"/>
                <a:ea typeface="+mn-ea"/>
                <a:cs typeface="+mn-ea"/>
              </a:rPr>
              <a:t>所有异步方法的调用和监视器的回调都是顺序的，一次一个。调用者可以做任何它想的事情，但这期间，不会处理其他回调方法。</a:t>
            </a:r>
          </a:p>
          <a:p>
            <a:pPr marL="285750" indent="-285750">
              <a:lnSpc>
                <a:spcPct val="150000"/>
              </a:lnSpc>
              <a:buClr>
                <a:srgbClr val="00B0F0"/>
              </a:buClr>
              <a:buFont typeface="Wingdings" panose="05000000000000000000" charset="0"/>
              <a:buChar char="n"/>
            </a:pPr>
            <a:r>
              <a:rPr lang="zh-CN">
                <a:latin typeface="+mn-ea"/>
                <a:ea typeface="+mn-ea"/>
                <a:cs typeface="+mn-ea"/>
              </a:rPr>
              <a:t>回调函数不会阻塞IO线程的处理和同步调用。</a:t>
            </a:r>
          </a:p>
          <a:p>
            <a:pPr marL="285750" indent="-285750">
              <a:lnSpc>
                <a:spcPct val="150000"/>
              </a:lnSpc>
              <a:buClr>
                <a:srgbClr val="00B0F0"/>
              </a:buClr>
              <a:buFont typeface="Wingdings" panose="05000000000000000000" charset="0"/>
              <a:buChar char="n"/>
            </a:pPr>
            <a:r>
              <a:rPr lang="zh-CN">
                <a:latin typeface="+mn-ea"/>
                <a:ea typeface="+mn-ea"/>
                <a:cs typeface="+mn-ea"/>
              </a:rPr>
              <a:t>同步调用可能不会按顺序返回。</a:t>
            </a:r>
          </a:p>
        </p:txBody>
      </p:sp>
      <p:pic>
        <p:nvPicPr>
          <p:cNvPr id="3" name="图片 2"/>
          <p:cNvPicPr>
            <a:picLocks noChangeAspect="1"/>
          </p:cNvPicPr>
          <p:nvPr/>
        </p:nvPicPr>
        <p:blipFill>
          <a:blip r:embed="rId3"/>
          <a:stretch>
            <a:fillRect/>
          </a:stretch>
        </p:blipFill>
        <p:spPr>
          <a:xfrm>
            <a:off x="7413625" y="2633980"/>
            <a:ext cx="4673600" cy="2999740"/>
          </a:xfrm>
          <a:prstGeom prst="rect">
            <a:avLst/>
          </a:prstGeom>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矩形 162"/>
          <p:cNvSpPr/>
          <p:nvPr/>
        </p:nvSpPr>
        <p:spPr>
          <a:xfrm>
            <a:off x="635"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131074"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131075"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第九章</a:t>
            </a:r>
            <a:endParaRPr lang="zh-CN" altLang="zh-CN" sz="2400" b="1" dirty="0">
              <a:solidFill>
                <a:schemeClr val="bg1"/>
              </a:solidFill>
              <a:latin typeface="方正兰亭粗黑_GBK" charset="-122"/>
              <a:ea typeface="微软雅黑" panose="020B0503020204020204" pitchFamily="34" charset="-122"/>
            </a:endParaRPr>
          </a:p>
        </p:txBody>
      </p:sp>
      <p:sp>
        <p:nvSpPr>
          <p:cNvPr id="131076" name="文本框 23"/>
          <p:cNvSpPr/>
          <p:nvPr/>
        </p:nvSpPr>
        <p:spPr>
          <a:xfrm>
            <a:off x="5104448" y="5310188"/>
            <a:ext cx="2227580" cy="607695"/>
          </a:xfrm>
          <a:prstGeom prst="rect">
            <a:avLst/>
          </a:prstGeom>
          <a:noFill/>
          <a:ln w="9525">
            <a:noFill/>
          </a:ln>
        </p:spPr>
        <p:txBody>
          <a:bodyPr wrap="none" anchor="t">
            <a:spAutoFit/>
          </a:bodyPr>
          <a:lstStyle/>
          <a:p>
            <a:pPr algn="l">
              <a:lnSpc>
                <a:spcPct val="120000"/>
              </a:lnSpc>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guide 操作</a:t>
            </a:r>
          </a:p>
        </p:txBody>
      </p:sp>
      <p:sp>
        <p:nvSpPr>
          <p:cNvPr id="131077" name="Freeform 5"/>
          <p:cNvSpPr/>
          <p:nvPr/>
        </p:nvSpPr>
        <p:spPr>
          <a:xfrm>
            <a:off x="6132513" y="171132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131078"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131079"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131080"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131081"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131082"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131083"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131084"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131085"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131086"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131087"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
        <p:nvSpPr>
          <p:cNvPr id="131088" name="Freeform 27"/>
          <p:cNvSpPr/>
          <p:nvPr/>
        </p:nvSpPr>
        <p:spPr>
          <a:xfrm rot="5400000">
            <a:off x="6526213" y="2135188"/>
            <a:ext cx="860425"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131089" name="Freeform 7"/>
          <p:cNvSpPr/>
          <p:nvPr/>
        </p:nvSpPr>
        <p:spPr>
          <a:xfrm rot="-3600000">
            <a:off x="5089525" y="1668463"/>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grpSp>
        <p:nvGrpSpPr>
          <p:cNvPr id="131090" name="组合 33"/>
          <p:cNvGrpSpPr/>
          <p:nvPr/>
        </p:nvGrpSpPr>
        <p:grpSpPr>
          <a:xfrm>
            <a:off x="3908425" y="5310188"/>
            <a:ext cx="623888" cy="612775"/>
            <a:chOff x="0" y="0"/>
            <a:chExt cx="1344613" cy="1320800"/>
          </a:xfrm>
        </p:grpSpPr>
        <p:sp>
          <p:nvSpPr>
            <p:cNvPr id="131091" name="Freeform 41"/>
            <p:cNvSpPr/>
            <p:nvPr/>
          </p:nvSpPr>
          <p:spPr>
            <a:xfrm>
              <a:off x="244475" y="0"/>
              <a:ext cx="560388" cy="1320800"/>
            </a:xfrm>
            <a:custGeom>
              <a:avLst/>
              <a:gdLst/>
              <a:ahLst/>
              <a:cxnLst>
                <a:cxn ang="0">
                  <a:pos x="2147483646" y="0"/>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solidFill>
              <a:schemeClr val="bg1"/>
            </a:solidFill>
            <a:ln w="9525">
              <a:noFill/>
            </a:ln>
          </p:spPr>
          <p:txBody>
            <a:bodyPr/>
            <a:lstStyle/>
            <a:p>
              <a:endParaRPr lang="zh-CN" altLang="en-US"/>
            </a:p>
          </p:txBody>
        </p:sp>
        <p:sp>
          <p:nvSpPr>
            <p:cNvPr id="131092" name="Freeform 42"/>
            <p:cNvSpPr/>
            <p:nvPr/>
          </p:nvSpPr>
          <p:spPr>
            <a:xfrm>
              <a:off x="0" y="379412"/>
              <a:ext cx="204788" cy="55721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0"/>
                </a:cxn>
              </a:cxnLst>
              <a:rect l="0" t="0" r="0" b="0"/>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solidFill>
              <a:schemeClr val="bg1"/>
            </a:solidFill>
            <a:ln w="9525">
              <a:noFill/>
            </a:ln>
          </p:spPr>
          <p:txBody>
            <a:bodyPr/>
            <a:lstStyle/>
            <a:p>
              <a:endParaRPr lang="zh-CN" altLang="en-US"/>
            </a:p>
          </p:txBody>
        </p:sp>
        <p:sp>
          <p:nvSpPr>
            <p:cNvPr id="131093" name="Freeform 43"/>
            <p:cNvSpPr/>
            <p:nvPr/>
          </p:nvSpPr>
          <p:spPr>
            <a:xfrm>
              <a:off x="868363" y="485775"/>
              <a:ext cx="168275" cy="346075"/>
            </a:xfrm>
            <a:custGeom>
              <a:avLst/>
              <a:gdLst/>
              <a:ahLst/>
              <a:cxnLst>
                <a:cxn ang="0">
                  <a:pos x="0" y="0"/>
                </a:cxn>
                <a:cxn ang="0">
                  <a:pos x="0" y="2147483646"/>
                </a:cxn>
                <a:cxn ang="0">
                  <a:pos x="2147483646" y="2147483646"/>
                </a:cxn>
                <a:cxn ang="0">
                  <a:pos x="0" y="0"/>
                </a:cxn>
              </a:cxnLst>
              <a:rect l="0" t="0" r="0" b="0"/>
              <a:pathLst>
                <a:path w="59" h="121">
                  <a:moveTo>
                    <a:pt x="0" y="0"/>
                  </a:moveTo>
                  <a:cubicBezTo>
                    <a:pt x="0" y="121"/>
                    <a:pt x="0" y="121"/>
                    <a:pt x="0" y="121"/>
                  </a:cubicBezTo>
                  <a:cubicBezTo>
                    <a:pt x="33" y="120"/>
                    <a:pt x="59" y="94"/>
                    <a:pt x="59" y="61"/>
                  </a:cubicBezTo>
                  <a:cubicBezTo>
                    <a:pt x="59" y="28"/>
                    <a:pt x="33" y="1"/>
                    <a:pt x="0" y="0"/>
                  </a:cubicBezTo>
                  <a:close/>
                </a:path>
              </a:pathLst>
            </a:custGeom>
            <a:solidFill>
              <a:schemeClr val="bg1"/>
            </a:solidFill>
            <a:ln w="9525">
              <a:noFill/>
            </a:ln>
          </p:spPr>
          <p:txBody>
            <a:bodyPr/>
            <a:lstStyle/>
            <a:p>
              <a:endParaRPr lang="zh-CN" altLang="en-US"/>
            </a:p>
          </p:txBody>
        </p:sp>
        <p:sp>
          <p:nvSpPr>
            <p:cNvPr id="131094" name="Freeform 44"/>
            <p:cNvSpPr/>
            <p:nvPr/>
          </p:nvSpPr>
          <p:spPr>
            <a:xfrm>
              <a:off x="869950" y="300037"/>
              <a:ext cx="298450" cy="719138"/>
            </a:xfrm>
            <a:custGeom>
              <a:avLst/>
              <a:gdLst/>
              <a:ahLst/>
              <a:cxnLst>
                <a:cxn ang="0">
                  <a:pos x="0" y="0"/>
                </a:cxn>
                <a:cxn ang="0">
                  <a:pos x="0" y="2147483646"/>
                </a:cxn>
                <a:cxn ang="0">
                  <a:pos x="2147483646" y="2147483646"/>
                </a:cxn>
                <a:cxn ang="0">
                  <a:pos x="0" y="2147483646"/>
                </a:cxn>
                <a:cxn ang="0">
                  <a:pos x="0" y="2147483646"/>
                </a:cxn>
                <a:cxn ang="0">
                  <a:pos x="2147483646" y="2147483646"/>
                </a:cxn>
                <a:cxn ang="0">
                  <a:pos x="0" y="0"/>
                </a:cxn>
              </a:cxnLst>
              <a:rect l="0" t="0" r="0" b="0"/>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solidFill>
              <a:schemeClr val="bg1"/>
            </a:solidFill>
            <a:ln w="9525">
              <a:noFill/>
            </a:ln>
          </p:spPr>
          <p:txBody>
            <a:bodyPr/>
            <a:lstStyle/>
            <a:p>
              <a:endParaRPr lang="zh-CN" altLang="en-US"/>
            </a:p>
          </p:txBody>
        </p:sp>
        <p:sp>
          <p:nvSpPr>
            <p:cNvPr id="131095" name="Freeform 45"/>
            <p:cNvSpPr/>
            <p:nvPr/>
          </p:nvSpPr>
          <p:spPr>
            <a:xfrm>
              <a:off x="869950" y="147637"/>
              <a:ext cx="474663" cy="1020763"/>
            </a:xfrm>
            <a:custGeom>
              <a:avLst/>
              <a:gdLst/>
              <a:ahLst/>
              <a:cxnLst>
                <a:cxn ang="0">
                  <a:pos x="0" y="0"/>
                </a:cxn>
                <a:cxn ang="0">
                  <a:pos x="0"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0" y="0"/>
                </a:cxn>
              </a:cxnLst>
              <a:rect l="0" t="0" r="0" b="0"/>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第九章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guide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234440" y="1417320"/>
            <a:ext cx="2499360" cy="368300"/>
          </a:xfrm>
          <a:prstGeom prst="rect">
            <a:avLst/>
          </a:prstGeom>
          <a:solidFill>
            <a:srgbClr val="00B0F0"/>
          </a:solidFill>
        </p:spPr>
        <p:txBody>
          <a:bodyPr wrap="square" rtlCol="0">
            <a:spAutoFit/>
          </a:bodyPr>
          <a:lstStyle/>
          <a:p>
            <a:pPr algn="ctr"/>
            <a:r>
              <a:rPr lang="zh-CN" altLang="en-US" sz="1800">
                <a:solidFill>
                  <a:schemeClr val="bg1"/>
                </a:solidFill>
                <a:latin typeface="+mn-ea"/>
                <a:ea typeface="+mn-ea"/>
              </a:rPr>
              <a:t>连接到ZooKeeper</a:t>
            </a:r>
          </a:p>
        </p:txBody>
      </p:sp>
      <p:cxnSp>
        <p:nvCxnSpPr>
          <p:cNvPr id="48" name="直接连接符 47"/>
          <p:cNvCxnSpPr/>
          <p:nvPr>
            <p:custDataLst>
              <p:tags r:id="rId1"/>
            </p:custDataLst>
          </p:nvPr>
        </p:nvCxnSpPr>
        <p:spPr>
          <a:xfrm>
            <a:off x="4752492" y="3462691"/>
            <a:ext cx="1675845" cy="0"/>
          </a:xfrm>
          <a:prstGeom prst="line">
            <a:avLst/>
          </a:prstGeom>
          <a:ln w="508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椭圆 48"/>
          <p:cNvSpPr/>
          <p:nvPr>
            <p:custDataLst>
              <p:tags r:id="rId2"/>
            </p:custDataLst>
          </p:nvPr>
        </p:nvSpPr>
        <p:spPr>
          <a:xfrm>
            <a:off x="4734440" y="4009271"/>
            <a:ext cx="113328" cy="1133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custDataLst>
              <p:tags r:id="rId3"/>
            </p:custDataLst>
          </p:nvPr>
        </p:nvCxnSpPr>
        <p:spPr>
          <a:xfrm flipV="1">
            <a:off x="4791104" y="3606607"/>
            <a:ext cx="0" cy="481392"/>
          </a:xfrm>
          <a:prstGeom prst="line">
            <a:avLst/>
          </a:prstGeom>
          <a:solidFill>
            <a:srgbClr val="FC466C"/>
          </a:solidFill>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1" name="任意多边形 55"/>
          <p:cNvSpPr/>
          <p:nvPr>
            <p:custDataLst>
              <p:tags r:id="rId4"/>
            </p:custDataLst>
          </p:nvPr>
        </p:nvSpPr>
        <p:spPr>
          <a:xfrm rot="8100000" flipH="1">
            <a:off x="4406492" y="3076575"/>
            <a:ext cx="772232" cy="772232"/>
          </a:xfrm>
          <a:custGeom>
            <a:avLst/>
            <a:gdLst>
              <a:gd name="connsiteX0" fmla="*/ 499605 w 1071330"/>
              <a:gd name="connsiteY0" fmla="*/ 985614 h 1071333"/>
              <a:gd name="connsiteX1" fmla="*/ 978876 w 1071330"/>
              <a:gd name="connsiteY1" fmla="*/ 506343 h 1071333"/>
              <a:gd name="connsiteX2" fmla="*/ 1016378 w 1071330"/>
              <a:gd name="connsiteY2" fmla="*/ 460432 h 1071333"/>
              <a:gd name="connsiteX3" fmla="*/ 1020824 w 1071330"/>
              <a:gd name="connsiteY3" fmla="*/ 451984 h 1071333"/>
              <a:gd name="connsiteX4" fmla="*/ 1021972 w 1071330"/>
              <a:gd name="connsiteY4" fmla="*/ 450592 h 1071333"/>
              <a:gd name="connsiteX5" fmla="*/ 1071330 w 1071330"/>
              <a:gd name="connsiteY5" fmla="*/ 289006 h 1071333"/>
              <a:gd name="connsiteX6" fmla="*/ 1071330 w 1071330"/>
              <a:gd name="connsiteY6" fmla="*/ 0 h 1071333"/>
              <a:gd name="connsiteX7" fmla="*/ 782324 w 1071330"/>
              <a:gd name="connsiteY7" fmla="*/ 0 h 1071333"/>
              <a:gd name="connsiteX8" fmla="*/ 620738 w 1071330"/>
              <a:gd name="connsiteY8" fmla="*/ 49358 h 1071333"/>
              <a:gd name="connsiteX9" fmla="*/ 619333 w 1071330"/>
              <a:gd name="connsiteY9" fmla="*/ 50517 h 1071333"/>
              <a:gd name="connsiteX10" fmla="*/ 610901 w 1071330"/>
              <a:gd name="connsiteY10" fmla="*/ 54955 h 1071333"/>
              <a:gd name="connsiteX11" fmla="*/ 564990 w 1071330"/>
              <a:gd name="connsiteY11" fmla="*/ 92456 h 1071333"/>
              <a:gd name="connsiteX12" fmla="*/ 85718 w 1071330"/>
              <a:gd name="connsiteY12" fmla="*/ 571728 h 1071333"/>
              <a:gd name="connsiteX13" fmla="*/ 85718 w 1071330"/>
              <a:gd name="connsiteY13" fmla="*/ 985614 h 1071333"/>
              <a:gd name="connsiteX14" fmla="*/ 499605 w 1071330"/>
              <a:gd name="connsiteY14" fmla="*/ 985614 h 10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1330" h="1071333">
                <a:moveTo>
                  <a:pt x="499605" y="985614"/>
                </a:moveTo>
                <a:lnTo>
                  <a:pt x="978876" y="506343"/>
                </a:lnTo>
                <a:cubicBezTo>
                  <a:pt x="993163" y="492057"/>
                  <a:pt x="1005664" y="476661"/>
                  <a:pt x="1016378" y="460432"/>
                </a:cubicBezTo>
                <a:lnTo>
                  <a:pt x="1020824" y="451984"/>
                </a:lnTo>
                <a:lnTo>
                  <a:pt x="1021972" y="450592"/>
                </a:lnTo>
                <a:cubicBezTo>
                  <a:pt x="1053134" y="404467"/>
                  <a:pt x="1071330" y="348861"/>
                  <a:pt x="1071330" y="289006"/>
                </a:cubicBezTo>
                <a:lnTo>
                  <a:pt x="1071330" y="0"/>
                </a:lnTo>
                <a:lnTo>
                  <a:pt x="782324" y="0"/>
                </a:lnTo>
                <a:cubicBezTo>
                  <a:pt x="722469" y="0"/>
                  <a:pt x="666864" y="18196"/>
                  <a:pt x="620738" y="49358"/>
                </a:cubicBezTo>
                <a:lnTo>
                  <a:pt x="619333" y="50517"/>
                </a:lnTo>
                <a:lnTo>
                  <a:pt x="610901" y="54955"/>
                </a:lnTo>
                <a:cubicBezTo>
                  <a:pt x="594672" y="65670"/>
                  <a:pt x="579276" y="78170"/>
                  <a:pt x="564990" y="92456"/>
                </a:cubicBezTo>
                <a:lnTo>
                  <a:pt x="85718" y="571728"/>
                </a:lnTo>
                <a:cubicBezTo>
                  <a:pt x="-28573" y="686020"/>
                  <a:pt x="-28573" y="871323"/>
                  <a:pt x="85718" y="985614"/>
                </a:cubicBezTo>
                <a:cubicBezTo>
                  <a:pt x="200010" y="1099906"/>
                  <a:pt x="385313" y="1099906"/>
                  <a:pt x="499605" y="98561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custDataLst>
              <p:tags r:id="rId5"/>
            </p:custDataLst>
          </p:nvPr>
        </p:nvSpPr>
        <p:spPr>
          <a:xfrm>
            <a:off x="4435576" y="3269633"/>
            <a:ext cx="711056" cy="377090"/>
          </a:xfrm>
          <a:prstGeom prst="rect">
            <a:avLst/>
          </a:prstGeom>
          <a:noFill/>
        </p:spPr>
        <p:txBody>
          <a:bodyPr wrap="square" rtlCol="0">
            <a:normAutofit fontScale="82500" lnSpcReduction="20000"/>
          </a:bodyPr>
          <a:lstStyle/>
          <a:p>
            <a:r>
              <a:rPr lang="en-US" altLang="zh-CN" sz="2800" b="1" dirty="0">
                <a:solidFill>
                  <a:schemeClr val="bg1"/>
                </a:solidFill>
                <a:latin typeface="Arial" panose="020B0604020202020204" pitchFamily="34" charset="0"/>
                <a:cs typeface="Arial" panose="020B0604020202020204" pitchFamily="34" charset="0"/>
              </a:rPr>
              <a:t>B</a:t>
            </a:r>
          </a:p>
        </p:txBody>
      </p:sp>
      <p:sp>
        <p:nvSpPr>
          <p:cNvPr id="53" name="ï$ḻiďê"/>
          <p:cNvSpPr txBox="1"/>
          <p:nvPr>
            <p:custDataLst>
              <p:tags r:id="rId6"/>
            </p:custDataLst>
          </p:nvPr>
        </p:nvSpPr>
        <p:spPr bwMode="auto">
          <a:xfrm>
            <a:off x="4148245" y="4260498"/>
            <a:ext cx="1285717" cy="27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defTabSz="913765">
              <a:buSzPct val="25000"/>
              <a:defRPr/>
            </a:pPr>
            <a:r>
              <a:rPr lang="zh-CN" altLang="en-US" b="1" spc="120" dirty="0">
                <a:latin typeface="微软雅黑" panose="020B0503020204020204" pitchFamily="34" charset="-122"/>
                <a:ea typeface="微软雅黑" panose="020B0503020204020204" pitchFamily="34" charset="-122"/>
                <a:sym typeface="+mn-ea"/>
              </a:rPr>
              <a:t>写操作</a:t>
            </a:r>
          </a:p>
        </p:txBody>
      </p:sp>
      <p:cxnSp>
        <p:nvCxnSpPr>
          <p:cNvPr id="55" name="直接连接符 54"/>
          <p:cNvCxnSpPr/>
          <p:nvPr>
            <p:custDataLst>
              <p:tags r:id="rId7"/>
            </p:custDataLst>
          </p:nvPr>
        </p:nvCxnSpPr>
        <p:spPr>
          <a:xfrm>
            <a:off x="6806931" y="3462691"/>
            <a:ext cx="1675845" cy="0"/>
          </a:xfrm>
          <a:prstGeom prst="line">
            <a:avLst/>
          </a:prstGeom>
          <a:ln w="50800" cap="rnd">
            <a:solidFill>
              <a:srgbClr val="92D050"/>
            </a:solidFill>
          </a:ln>
        </p:spPr>
        <p:style>
          <a:lnRef idx="1">
            <a:schemeClr val="accent1"/>
          </a:lnRef>
          <a:fillRef idx="0">
            <a:schemeClr val="accent1"/>
          </a:fillRef>
          <a:effectRef idx="0">
            <a:schemeClr val="accent1"/>
          </a:effectRef>
          <a:fontRef idx="minor">
            <a:schemeClr val="tx1"/>
          </a:fontRef>
        </p:style>
      </p:cxnSp>
      <p:sp>
        <p:nvSpPr>
          <p:cNvPr id="56" name="椭圆 55"/>
          <p:cNvSpPr/>
          <p:nvPr>
            <p:custDataLst>
              <p:tags r:id="rId8"/>
            </p:custDataLst>
          </p:nvPr>
        </p:nvSpPr>
        <p:spPr>
          <a:xfrm>
            <a:off x="6804424" y="4009271"/>
            <a:ext cx="113328" cy="11332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p:nvPr>
            <p:custDataLst>
              <p:tags r:id="rId9"/>
            </p:custDataLst>
          </p:nvPr>
        </p:nvCxnSpPr>
        <p:spPr>
          <a:xfrm flipV="1">
            <a:off x="6861088" y="3606607"/>
            <a:ext cx="0" cy="481392"/>
          </a:xfrm>
          <a:prstGeom prst="line">
            <a:avLst/>
          </a:prstGeom>
          <a:solidFill>
            <a:srgbClr val="FC466C"/>
          </a:solidFill>
          <a:ln w="12700">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58" name="任意多边形 55"/>
          <p:cNvSpPr/>
          <p:nvPr>
            <p:custDataLst>
              <p:tags r:id="rId10"/>
            </p:custDataLst>
          </p:nvPr>
        </p:nvSpPr>
        <p:spPr>
          <a:xfrm rot="8100000" flipH="1">
            <a:off x="6476476" y="3076575"/>
            <a:ext cx="772232" cy="772232"/>
          </a:xfrm>
          <a:custGeom>
            <a:avLst/>
            <a:gdLst>
              <a:gd name="connsiteX0" fmla="*/ 499605 w 1071330"/>
              <a:gd name="connsiteY0" fmla="*/ 985614 h 1071333"/>
              <a:gd name="connsiteX1" fmla="*/ 978876 w 1071330"/>
              <a:gd name="connsiteY1" fmla="*/ 506343 h 1071333"/>
              <a:gd name="connsiteX2" fmla="*/ 1016378 w 1071330"/>
              <a:gd name="connsiteY2" fmla="*/ 460432 h 1071333"/>
              <a:gd name="connsiteX3" fmla="*/ 1020824 w 1071330"/>
              <a:gd name="connsiteY3" fmla="*/ 451984 h 1071333"/>
              <a:gd name="connsiteX4" fmla="*/ 1021972 w 1071330"/>
              <a:gd name="connsiteY4" fmla="*/ 450592 h 1071333"/>
              <a:gd name="connsiteX5" fmla="*/ 1071330 w 1071330"/>
              <a:gd name="connsiteY5" fmla="*/ 289006 h 1071333"/>
              <a:gd name="connsiteX6" fmla="*/ 1071330 w 1071330"/>
              <a:gd name="connsiteY6" fmla="*/ 0 h 1071333"/>
              <a:gd name="connsiteX7" fmla="*/ 782324 w 1071330"/>
              <a:gd name="connsiteY7" fmla="*/ 0 h 1071333"/>
              <a:gd name="connsiteX8" fmla="*/ 620738 w 1071330"/>
              <a:gd name="connsiteY8" fmla="*/ 49358 h 1071333"/>
              <a:gd name="connsiteX9" fmla="*/ 619333 w 1071330"/>
              <a:gd name="connsiteY9" fmla="*/ 50517 h 1071333"/>
              <a:gd name="connsiteX10" fmla="*/ 610901 w 1071330"/>
              <a:gd name="connsiteY10" fmla="*/ 54955 h 1071333"/>
              <a:gd name="connsiteX11" fmla="*/ 564990 w 1071330"/>
              <a:gd name="connsiteY11" fmla="*/ 92456 h 1071333"/>
              <a:gd name="connsiteX12" fmla="*/ 85718 w 1071330"/>
              <a:gd name="connsiteY12" fmla="*/ 571728 h 1071333"/>
              <a:gd name="connsiteX13" fmla="*/ 85718 w 1071330"/>
              <a:gd name="connsiteY13" fmla="*/ 985614 h 1071333"/>
              <a:gd name="connsiteX14" fmla="*/ 499605 w 1071330"/>
              <a:gd name="connsiteY14" fmla="*/ 985614 h 10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1330" h="1071333">
                <a:moveTo>
                  <a:pt x="499605" y="985614"/>
                </a:moveTo>
                <a:lnTo>
                  <a:pt x="978876" y="506343"/>
                </a:lnTo>
                <a:cubicBezTo>
                  <a:pt x="993163" y="492057"/>
                  <a:pt x="1005664" y="476661"/>
                  <a:pt x="1016378" y="460432"/>
                </a:cubicBezTo>
                <a:lnTo>
                  <a:pt x="1020824" y="451984"/>
                </a:lnTo>
                <a:lnTo>
                  <a:pt x="1021972" y="450592"/>
                </a:lnTo>
                <a:cubicBezTo>
                  <a:pt x="1053134" y="404467"/>
                  <a:pt x="1071330" y="348861"/>
                  <a:pt x="1071330" y="289006"/>
                </a:cubicBezTo>
                <a:lnTo>
                  <a:pt x="1071330" y="0"/>
                </a:lnTo>
                <a:lnTo>
                  <a:pt x="782324" y="0"/>
                </a:lnTo>
                <a:cubicBezTo>
                  <a:pt x="722469" y="0"/>
                  <a:pt x="666864" y="18196"/>
                  <a:pt x="620738" y="49358"/>
                </a:cubicBezTo>
                <a:lnTo>
                  <a:pt x="619333" y="50517"/>
                </a:lnTo>
                <a:lnTo>
                  <a:pt x="610901" y="54955"/>
                </a:lnTo>
                <a:cubicBezTo>
                  <a:pt x="594672" y="65670"/>
                  <a:pt x="579276" y="78170"/>
                  <a:pt x="564990" y="92456"/>
                </a:cubicBezTo>
                <a:lnTo>
                  <a:pt x="85718" y="571728"/>
                </a:lnTo>
                <a:cubicBezTo>
                  <a:pt x="-28573" y="686020"/>
                  <a:pt x="-28573" y="871323"/>
                  <a:pt x="85718" y="985614"/>
                </a:cubicBezTo>
                <a:cubicBezTo>
                  <a:pt x="200010" y="1099906"/>
                  <a:pt x="385313" y="1099906"/>
                  <a:pt x="499605" y="985614"/>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custDataLst>
              <p:tags r:id="rId11"/>
            </p:custDataLst>
          </p:nvPr>
        </p:nvSpPr>
        <p:spPr>
          <a:xfrm>
            <a:off x="6505560" y="3269633"/>
            <a:ext cx="711056" cy="377090"/>
          </a:xfrm>
          <a:prstGeom prst="rect">
            <a:avLst/>
          </a:prstGeom>
          <a:solidFill>
            <a:srgbClr val="92D050"/>
          </a:solidFill>
        </p:spPr>
        <p:txBody>
          <a:bodyPr wrap="square" rtlCol="0">
            <a:normAutofit fontScale="82500" lnSpcReduction="20000"/>
          </a:bodyPr>
          <a:lstStyle/>
          <a:p>
            <a:r>
              <a:rPr lang="en-US" altLang="zh-CN" sz="2800" b="1" dirty="0">
                <a:solidFill>
                  <a:schemeClr val="bg1"/>
                </a:solidFill>
                <a:latin typeface="Arial" panose="020B0604020202020204" pitchFamily="34" charset="0"/>
                <a:cs typeface="Arial" panose="020B0604020202020204" pitchFamily="34" charset="0"/>
              </a:rPr>
              <a:t>C</a:t>
            </a:r>
          </a:p>
        </p:txBody>
      </p:sp>
      <p:sp>
        <p:nvSpPr>
          <p:cNvPr id="60" name="ï$ḻiďê"/>
          <p:cNvSpPr txBox="1"/>
          <p:nvPr>
            <p:custDataLst>
              <p:tags r:id="rId12"/>
            </p:custDataLst>
          </p:nvPr>
        </p:nvSpPr>
        <p:spPr bwMode="auto">
          <a:xfrm>
            <a:off x="5940425" y="4260215"/>
            <a:ext cx="183388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defTabSz="913765">
              <a:buSzPct val="25000"/>
              <a:defRPr/>
            </a:pPr>
            <a:r>
              <a:rPr lang="zh-CN" altLang="en-US" b="1" spc="120" dirty="0">
                <a:latin typeface="微软雅黑" panose="020B0503020204020204" pitchFamily="34" charset="-122"/>
                <a:ea typeface="微软雅黑" panose="020B0503020204020204" pitchFamily="34" charset="-122"/>
                <a:sym typeface="+mn-ea"/>
              </a:rPr>
              <a:t>处理监视器</a:t>
            </a:r>
          </a:p>
        </p:txBody>
      </p:sp>
      <p:cxnSp>
        <p:nvCxnSpPr>
          <p:cNvPr id="62" name="直接连接符 61"/>
          <p:cNvCxnSpPr/>
          <p:nvPr>
            <p:custDataLst>
              <p:tags r:id="rId13"/>
            </p:custDataLst>
          </p:nvPr>
        </p:nvCxnSpPr>
        <p:spPr>
          <a:xfrm>
            <a:off x="1429385" y="3456172"/>
            <a:ext cx="2916933" cy="0"/>
          </a:xfrm>
          <a:prstGeom prst="line">
            <a:avLst/>
          </a:prstGeom>
          <a:ln w="508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椭圆 62"/>
          <p:cNvSpPr/>
          <p:nvPr>
            <p:custDataLst>
              <p:tags r:id="rId14"/>
            </p:custDataLst>
          </p:nvPr>
        </p:nvSpPr>
        <p:spPr>
          <a:xfrm>
            <a:off x="2652421" y="4002753"/>
            <a:ext cx="113328" cy="1133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p:custDataLst>
              <p:tags r:id="rId15"/>
            </p:custDataLst>
          </p:nvPr>
        </p:nvCxnSpPr>
        <p:spPr>
          <a:xfrm flipV="1">
            <a:off x="2709085" y="3600088"/>
            <a:ext cx="0" cy="481392"/>
          </a:xfrm>
          <a:prstGeom prst="line">
            <a:avLst/>
          </a:prstGeom>
          <a:solidFill>
            <a:srgbClr val="FC466C"/>
          </a:solidFill>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5" name="任意多边形 64"/>
          <p:cNvSpPr/>
          <p:nvPr>
            <p:custDataLst>
              <p:tags r:id="rId16"/>
            </p:custDataLst>
          </p:nvPr>
        </p:nvSpPr>
        <p:spPr>
          <a:xfrm rot="8100000" flipH="1">
            <a:off x="2324473" y="3076575"/>
            <a:ext cx="772232" cy="772232"/>
          </a:xfrm>
          <a:custGeom>
            <a:avLst/>
            <a:gdLst>
              <a:gd name="connsiteX0" fmla="*/ 499605 w 1071330"/>
              <a:gd name="connsiteY0" fmla="*/ 985614 h 1071333"/>
              <a:gd name="connsiteX1" fmla="*/ 978876 w 1071330"/>
              <a:gd name="connsiteY1" fmla="*/ 506343 h 1071333"/>
              <a:gd name="connsiteX2" fmla="*/ 1016378 w 1071330"/>
              <a:gd name="connsiteY2" fmla="*/ 460432 h 1071333"/>
              <a:gd name="connsiteX3" fmla="*/ 1020824 w 1071330"/>
              <a:gd name="connsiteY3" fmla="*/ 451984 h 1071333"/>
              <a:gd name="connsiteX4" fmla="*/ 1021972 w 1071330"/>
              <a:gd name="connsiteY4" fmla="*/ 450592 h 1071333"/>
              <a:gd name="connsiteX5" fmla="*/ 1071330 w 1071330"/>
              <a:gd name="connsiteY5" fmla="*/ 289006 h 1071333"/>
              <a:gd name="connsiteX6" fmla="*/ 1071330 w 1071330"/>
              <a:gd name="connsiteY6" fmla="*/ 0 h 1071333"/>
              <a:gd name="connsiteX7" fmla="*/ 782324 w 1071330"/>
              <a:gd name="connsiteY7" fmla="*/ 0 h 1071333"/>
              <a:gd name="connsiteX8" fmla="*/ 620738 w 1071330"/>
              <a:gd name="connsiteY8" fmla="*/ 49358 h 1071333"/>
              <a:gd name="connsiteX9" fmla="*/ 619333 w 1071330"/>
              <a:gd name="connsiteY9" fmla="*/ 50517 h 1071333"/>
              <a:gd name="connsiteX10" fmla="*/ 610901 w 1071330"/>
              <a:gd name="connsiteY10" fmla="*/ 54955 h 1071333"/>
              <a:gd name="connsiteX11" fmla="*/ 564990 w 1071330"/>
              <a:gd name="connsiteY11" fmla="*/ 92456 h 1071333"/>
              <a:gd name="connsiteX12" fmla="*/ 85718 w 1071330"/>
              <a:gd name="connsiteY12" fmla="*/ 571728 h 1071333"/>
              <a:gd name="connsiteX13" fmla="*/ 85718 w 1071330"/>
              <a:gd name="connsiteY13" fmla="*/ 985614 h 1071333"/>
              <a:gd name="connsiteX14" fmla="*/ 499605 w 1071330"/>
              <a:gd name="connsiteY14" fmla="*/ 985614 h 10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1330" h="1071333">
                <a:moveTo>
                  <a:pt x="499605" y="985614"/>
                </a:moveTo>
                <a:lnTo>
                  <a:pt x="978876" y="506343"/>
                </a:lnTo>
                <a:cubicBezTo>
                  <a:pt x="993163" y="492057"/>
                  <a:pt x="1005664" y="476661"/>
                  <a:pt x="1016378" y="460432"/>
                </a:cubicBezTo>
                <a:lnTo>
                  <a:pt x="1020824" y="451984"/>
                </a:lnTo>
                <a:lnTo>
                  <a:pt x="1021972" y="450592"/>
                </a:lnTo>
                <a:cubicBezTo>
                  <a:pt x="1053134" y="404467"/>
                  <a:pt x="1071330" y="348861"/>
                  <a:pt x="1071330" y="289006"/>
                </a:cubicBezTo>
                <a:lnTo>
                  <a:pt x="1071330" y="0"/>
                </a:lnTo>
                <a:lnTo>
                  <a:pt x="782324" y="0"/>
                </a:lnTo>
                <a:cubicBezTo>
                  <a:pt x="722469" y="0"/>
                  <a:pt x="666864" y="18196"/>
                  <a:pt x="620738" y="49358"/>
                </a:cubicBezTo>
                <a:lnTo>
                  <a:pt x="619333" y="50517"/>
                </a:lnTo>
                <a:lnTo>
                  <a:pt x="610901" y="54955"/>
                </a:lnTo>
                <a:cubicBezTo>
                  <a:pt x="594672" y="65670"/>
                  <a:pt x="579276" y="78170"/>
                  <a:pt x="564990" y="92456"/>
                </a:cubicBezTo>
                <a:lnTo>
                  <a:pt x="85718" y="571728"/>
                </a:lnTo>
                <a:cubicBezTo>
                  <a:pt x="-28573" y="686020"/>
                  <a:pt x="-28573" y="871323"/>
                  <a:pt x="85718" y="985614"/>
                </a:cubicBezTo>
                <a:cubicBezTo>
                  <a:pt x="200010" y="1099906"/>
                  <a:pt x="385313" y="1099906"/>
                  <a:pt x="499605" y="9856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custDataLst>
              <p:tags r:id="rId17"/>
            </p:custDataLst>
          </p:nvPr>
        </p:nvSpPr>
        <p:spPr>
          <a:xfrm>
            <a:off x="2353557" y="3263114"/>
            <a:ext cx="711056" cy="377090"/>
          </a:xfrm>
          <a:prstGeom prst="rect">
            <a:avLst/>
          </a:prstGeom>
          <a:noFill/>
        </p:spPr>
        <p:txBody>
          <a:bodyPr wrap="square" rtlCol="0">
            <a:normAutofit fontScale="82500" lnSpcReduction="20000"/>
          </a:bodyPr>
          <a:lstStyle/>
          <a:p>
            <a:r>
              <a:rPr lang="en-US" altLang="zh-CN" sz="2800" b="1" dirty="0">
                <a:solidFill>
                  <a:schemeClr val="bg1"/>
                </a:solidFill>
                <a:latin typeface="Arial" panose="020B0604020202020204" pitchFamily="34" charset="0"/>
                <a:cs typeface="Arial" panose="020B0604020202020204" pitchFamily="34" charset="0"/>
              </a:rPr>
              <a:t>A</a:t>
            </a:r>
          </a:p>
        </p:txBody>
      </p:sp>
      <p:sp>
        <p:nvSpPr>
          <p:cNvPr id="67" name="ï$ḻiďê"/>
          <p:cNvSpPr txBox="1"/>
          <p:nvPr>
            <p:custDataLst>
              <p:tags r:id="rId18"/>
            </p:custDataLst>
          </p:nvPr>
        </p:nvSpPr>
        <p:spPr bwMode="auto">
          <a:xfrm>
            <a:off x="2066226" y="4253979"/>
            <a:ext cx="1285717" cy="27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defTabSz="913765">
              <a:buSzPct val="25000"/>
              <a:defRPr/>
            </a:pPr>
            <a:r>
              <a:rPr lang="zh-CN" altLang="en-US" b="1" spc="120" dirty="0">
                <a:latin typeface="微软雅黑" panose="020B0503020204020204" pitchFamily="34" charset="-122"/>
                <a:ea typeface="微软雅黑" panose="020B0503020204020204" pitchFamily="34" charset="-122"/>
                <a:sym typeface="+mn-ea"/>
              </a:rPr>
              <a:t>读操作</a:t>
            </a:r>
          </a:p>
        </p:txBody>
      </p:sp>
      <p:cxnSp>
        <p:nvCxnSpPr>
          <p:cNvPr id="69" name="直接连接符 68"/>
          <p:cNvCxnSpPr/>
          <p:nvPr>
            <p:custDataLst>
              <p:tags r:id="rId19"/>
            </p:custDataLst>
          </p:nvPr>
        </p:nvCxnSpPr>
        <p:spPr>
          <a:xfrm>
            <a:off x="8883936" y="3462691"/>
            <a:ext cx="1335862" cy="0"/>
          </a:xfrm>
          <a:prstGeom prst="line">
            <a:avLst/>
          </a:prstGeom>
          <a:ln w="50800" cap="rnd">
            <a:solidFill>
              <a:srgbClr val="F15D98"/>
            </a:solidFill>
          </a:ln>
        </p:spPr>
        <p:style>
          <a:lnRef idx="1">
            <a:schemeClr val="accent1"/>
          </a:lnRef>
          <a:fillRef idx="0">
            <a:schemeClr val="accent1"/>
          </a:fillRef>
          <a:effectRef idx="0">
            <a:schemeClr val="accent1"/>
          </a:effectRef>
          <a:fontRef idx="minor">
            <a:schemeClr val="tx1"/>
          </a:fontRef>
        </p:style>
      </p:cxnSp>
      <p:sp>
        <p:nvSpPr>
          <p:cNvPr id="70" name="椭圆 69"/>
          <p:cNvSpPr/>
          <p:nvPr>
            <p:custDataLst>
              <p:tags r:id="rId20"/>
            </p:custDataLst>
          </p:nvPr>
        </p:nvSpPr>
        <p:spPr>
          <a:xfrm>
            <a:off x="8881930" y="4010776"/>
            <a:ext cx="113328" cy="113328"/>
          </a:xfrm>
          <a:prstGeom prst="ellipse">
            <a:avLst/>
          </a:prstGeom>
          <a:solidFill>
            <a:srgbClr val="F1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p:nvPr>
            <p:custDataLst>
              <p:tags r:id="rId21"/>
            </p:custDataLst>
          </p:nvPr>
        </p:nvCxnSpPr>
        <p:spPr>
          <a:xfrm flipV="1">
            <a:off x="8938594" y="3607610"/>
            <a:ext cx="0" cy="481392"/>
          </a:xfrm>
          <a:prstGeom prst="line">
            <a:avLst/>
          </a:prstGeom>
          <a:solidFill>
            <a:srgbClr val="FC466C"/>
          </a:solidFill>
          <a:ln w="12700">
            <a:solidFill>
              <a:srgbClr val="F15D98"/>
            </a:solidFill>
            <a:prstDash val="dash"/>
          </a:ln>
        </p:spPr>
        <p:style>
          <a:lnRef idx="1">
            <a:schemeClr val="accent1"/>
          </a:lnRef>
          <a:fillRef idx="0">
            <a:schemeClr val="accent1"/>
          </a:fillRef>
          <a:effectRef idx="0">
            <a:schemeClr val="accent1"/>
          </a:effectRef>
          <a:fontRef idx="minor">
            <a:schemeClr val="tx1"/>
          </a:fontRef>
        </p:style>
      </p:cxnSp>
      <p:sp>
        <p:nvSpPr>
          <p:cNvPr id="72" name="任意多边形 55"/>
          <p:cNvSpPr/>
          <p:nvPr>
            <p:custDataLst>
              <p:tags r:id="rId22"/>
            </p:custDataLst>
          </p:nvPr>
        </p:nvSpPr>
        <p:spPr>
          <a:xfrm rot="8100000" flipH="1">
            <a:off x="8553982" y="3078079"/>
            <a:ext cx="772232" cy="772232"/>
          </a:xfrm>
          <a:custGeom>
            <a:avLst/>
            <a:gdLst>
              <a:gd name="connsiteX0" fmla="*/ 499605 w 1071330"/>
              <a:gd name="connsiteY0" fmla="*/ 985614 h 1071333"/>
              <a:gd name="connsiteX1" fmla="*/ 978876 w 1071330"/>
              <a:gd name="connsiteY1" fmla="*/ 506343 h 1071333"/>
              <a:gd name="connsiteX2" fmla="*/ 1016378 w 1071330"/>
              <a:gd name="connsiteY2" fmla="*/ 460432 h 1071333"/>
              <a:gd name="connsiteX3" fmla="*/ 1020824 w 1071330"/>
              <a:gd name="connsiteY3" fmla="*/ 451984 h 1071333"/>
              <a:gd name="connsiteX4" fmla="*/ 1021972 w 1071330"/>
              <a:gd name="connsiteY4" fmla="*/ 450592 h 1071333"/>
              <a:gd name="connsiteX5" fmla="*/ 1071330 w 1071330"/>
              <a:gd name="connsiteY5" fmla="*/ 289006 h 1071333"/>
              <a:gd name="connsiteX6" fmla="*/ 1071330 w 1071330"/>
              <a:gd name="connsiteY6" fmla="*/ 0 h 1071333"/>
              <a:gd name="connsiteX7" fmla="*/ 782324 w 1071330"/>
              <a:gd name="connsiteY7" fmla="*/ 0 h 1071333"/>
              <a:gd name="connsiteX8" fmla="*/ 620738 w 1071330"/>
              <a:gd name="connsiteY8" fmla="*/ 49358 h 1071333"/>
              <a:gd name="connsiteX9" fmla="*/ 619333 w 1071330"/>
              <a:gd name="connsiteY9" fmla="*/ 50517 h 1071333"/>
              <a:gd name="connsiteX10" fmla="*/ 610901 w 1071330"/>
              <a:gd name="connsiteY10" fmla="*/ 54955 h 1071333"/>
              <a:gd name="connsiteX11" fmla="*/ 564990 w 1071330"/>
              <a:gd name="connsiteY11" fmla="*/ 92456 h 1071333"/>
              <a:gd name="connsiteX12" fmla="*/ 85718 w 1071330"/>
              <a:gd name="connsiteY12" fmla="*/ 571728 h 1071333"/>
              <a:gd name="connsiteX13" fmla="*/ 85718 w 1071330"/>
              <a:gd name="connsiteY13" fmla="*/ 985614 h 1071333"/>
              <a:gd name="connsiteX14" fmla="*/ 499605 w 1071330"/>
              <a:gd name="connsiteY14" fmla="*/ 985614 h 10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1330" h="1071333">
                <a:moveTo>
                  <a:pt x="499605" y="985614"/>
                </a:moveTo>
                <a:lnTo>
                  <a:pt x="978876" y="506343"/>
                </a:lnTo>
                <a:cubicBezTo>
                  <a:pt x="993163" y="492057"/>
                  <a:pt x="1005664" y="476661"/>
                  <a:pt x="1016378" y="460432"/>
                </a:cubicBezTo>
                <a:lnTo>
                  <a:pt x="1020824" y="451984"/>
                </a:lnTo>
                <a:lnTo>
                  <a:pt x="1021972" y="450592"/>
                </a:lnTo>
                <a:cubicBezTo>
                  <a:pt x="1053134" y="404467"/>
                  <a:pt x="1071330" y="348861"/>
                  <a:pt x="1071330" y="289006"/>
                </a:cubicBezTo>
                <a:lnTo>
                  <a:pt x="1071330" y="0"/>
                </a:lnTo>
                <a:lnTo>
                  <a:pt x="782324" y="0"/>
                </a:lnTo>
                <a:cubicBezTo>
                  <a:pt x="722469" y="0"/>
                  <a:pt x="666864" y="18196"/>
                  <a:pt x="620738" y="49358"/>
                </a:cubicBezTo>
                <a:lnTo>
                  <a:pt x="619333" y="50517"/>
                </a:lnTo>
                <a:lnTo>
                  <a:pt x="610901" y="54955"/>
                </a:lnTo>
                <a:cubicBezTo>
                  <a:pt x="594672" y="65670"/>
                  <a:pt x="579276" y="78170"/>
                  <a:pt x="564990" y="92456"/>
                </a:cubicBezTo>
                <a:lnTo>
                  <a:pt x="85718" y="571728"/>
                </a:lnTo>
                <a:cubicBezTo>
                  <a:pt x="-28573" y="686020"/>
                  <a:pt x="-28573" y="871323"/>
                  <a:pt x="85718" y="985614"/>
                </a:cubicBezTo>
                <a:cubicBezTo>
                  <a:pt x="200010" y="1099906"/>
                  <a:pt x="385313" y="1099906"/>
                  <a:pt x="499605" y="985614"/>
                </a:cubicBezTo>
                <a:close/>
              </a:path>
            </a:pathLst>
          </a:custGeom>
          <a:solidFill>
            <a:srgbClr val="F1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15D98"/>
              </a:solidFill>
            </a:endParaRPr>
          </a:p>
        </p:txBody>
      </p:sp>
      <p:sp>
        <p:nvSpPr>
          <p:cNvPr id="73" name="文本框 72"/>
          <p:cNvSpPr txBox="1"/>
          <p:nvPr>
            <p:custDataLst>
              <p:tags r:id="rId23"/>
            </p:custDataLst>
          </p:nvPr>
        </p:nvSpPr>
        <p:spPr>
          <a:xfrm>
            <a:off x="8582431" y="3269867"/>
            <a:ext cx="711056" cy="377090"/>
          </a:xfrm>
          <a:prstGeom prst="rect">
            <a:avLst/>
          </a:prstGeom>
          <a:noFill/>
        </p:spPr>
        <p:txBody>
          <a:bodyPr wrap="square" rtlCol="0">
            <a:normAutofit fontScale="82500" lnSpcReduction="20000"/>
          </a:bodyPr>
          <a:lstStyle/>
          <a:p>
            <a:r>
              <a:rPr lang="en-US" altLang="zh-CN" sz="2800" b="1" dirty="0">
                <a:solidFill>
                  <a:schemeClr val="bg1"/>
                </a:solidFill>
                <a:latin typeface="Arial" panose="020B0604020202020204" pitchFamily="34" charset="0"/>
                <a:cs typeface="Arial" panose="020B0604020202020204" pitchFamily="34" charset="0"/>
              </a:rPr>
              <a:t>D</a:t>
            </a:r>
          </a:p>
        </p:txBody>
      </p:sp>
      <p:sp>
        <p:nvSpPr>
          <p:cNvPr id="74" name="ï$ḻiďê"/>
          <p:cNvSpPr txBox="1"/>
          <p:nvPr>
            <p:custDataLst>
              <p:tags r:id="rId24"/>
            </p:custDataLst>
          </p:nvPr>
        </p:nvSpPr>
        <p:spPr bwMode="auto">
          <a:xfrm>
            <a:off x="8295735" y="4261501"/>
            <a:ext cx="1285717" cy="27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defTabSz="913765">
              <a:buSzPct val="25000"/>
              <a:defRPr/>
            </a:pPr>
            <a:r>
              <a:rPr lang="zh-CN" altLang="en-US" b="1" spc="120" dirty="0">
                <a:latin typeface="微软雅黑" panose="020B0503020204020204" pitchFamily="34" charset="-122"/>
                <a:ea typeface="微软雅黑" panose="020B0503020204020204" pitchFamily="34" charset="-122"/>
                <a:sym typeface="+mn-ea"/>
              </a:rPr>
              <a:t>其他选项</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第九章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guide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100" name="文本框 99"/>
          <p:cNvSpPr txBox="1"/>
          <p:nvPr/>
        </p:nvSpPr>
        <p:spPr>
          <a:xfrm>
            <a:off x="1343025" y="2633980"/>
            <a:ext cx="5765165" cy="2999740"/>
          </a:xfrm>
          <a:prstGeom prst="rect">
            <a:avLst/>
          </a:prstGeom>
          <a:noFill/>
          <a:ln w="38100">
            <a:solidFill>
              <a:srgbClr val="FFC000"/>
            </a:solidFill>
          </a:ln>
        </p:spPr>
        <p:txBody>
          <a:bodyPr wrap="square">
            <a:spAutoFit/>
          </a:bodyPr>
          <a:lstStyle/>
          <a:p>
            <a:pPr>
              <a:lnSpc>
                <a:spcPct val="150000"/>
              </a:lnSpc>
            </a:pPr>
            <a:r>
              <a:rPr lang="en-US">
                <a:latin typeface="+mn-ea"/>
                <a:ea typeface="+mn-ea"/>
                <a:cs typeface="+mn-ea"/>
              </a:rPr>
              <a:t>    </a:t>
            </a:r>
            <a:r>
              <a:rPr>
                <a:latin typeface="+mn-ea"/>
                <a:ea typeface="+mn-ea"/>
                <a:cs typeface="+mn-ea"/>
              </a:rPr>
              <a:t>Java和C客户端都会报告错误，Java客户端是通过抛出KeeperException异常的方式，在异常处理中调用code()会返回特定的错误编号；C客户端返回一个错误编号，编号在ZOO_ERRORS枚举类型中定义。对两种语言绑定，API回调都由结果码指示调用结果。关于可能的错误值及其意义的详细信息，参阅API文档（对java是javadoc，对C是doxygen）。</a:t>
            </a:r>
          </a:p>
        </p:txBody>
      </p:sp>
      <p:sp>
        <p:nvSpPr>
          <p:cNvPr id="2" name="文本框 1"/>
          <p:cNvSpPr txBox="1"/>
          <p:nvPr/>
        </p:nvSpPr>
        <p:spPr>
          <a:xfrm>
            <a:off x="1234440" y="1417320"/>
            <a:ext cx="1661160" cy="398780"/>
          </a:xfrm>
          <a:prstGeom prst="rect">
            <a:avLst/>
          </a:prstGeom>
          <a:solidFill>
            <a:srgbClr val="00B0F0"/>
          </a:solidFill>
        </p:spPr>
        <p:txBody>
          <a:bodyPr wrap="square" rtlCol="0">
            <a:spAutoFit/>
          </a:bodyPr>
          <a:lstStyle/>
          <a:p>
            <a:pPr algn="ctr"/>
            <a:r>
              <a:rPr lang="zh-CN" altLang="en-US" sz="2000">
                <a:solidFill>
                  <a:schemeClr val="bg1"/>
                </a:solidFill>
                <a:latin typeface="+mn-ea"/>
                <a:ea typeface="+mn-ea"/>
              </a:rPr>
              <a:t>处理错误</a:t>
            </a:r>
          </a:p>
        </p:txBody>
      </p:sp>
      <p:pic>
        <p:nvPicPr>
          <p:cNvPr id="4" name="图片 3"/>
          <p:cNvPicPr>
            <a:picLocks noChangeAspect="1"/>
          </p:cNvPicPr>
          <p:nvPr/>
        </p:nvPicPr>
        <p:blipFill>
          <a:blip r:embed="rId3"/>
          <a:stretch>
            <a:fillRect/>
          </a:stretch>
        </p:blipFill>
        <p:spPr>
          <a:xfrm>
            <a:off x="7411720" y="2633980"/>
            <a:ext cx="3601720" cy="2986405"/>
          </a:xfrm>
          <a:prstGeom prst="rect">
            <a:avLst/>
          </a:prstGeom>
          <a:ln w="28575">
            <a:solidFill>
              <a:srgbClr val="00B0F0"/>
            </a:solid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grpSp>
        <p:nvGrpSpPr>
          <p:cNvPr id="9" name="组合 8"/>
          <p:cNvGrpSpPr/>
          <p:nvPr>
            <p:custDataLst>
              <p:tags r:id="rId1"/>
            </p:custDataLst>
          </p:nvPr>
        </p:nvGrpSpPr>
        <p:grpSpPr>
          <a:xfrm>
            <a:off x="2031365" y="2864485"/>
            <a:ext cx="1506220" cy="1570920"/>
            <a:chOff x="670462" y="2615015"/>
            <a:chExt cx="1365378" cy="1424411"/>
          </a:xfrm>
        </p:grpSpPr>
        <p:sp>
          <p:nvSpPr>
            <p:cNvPr id="5" name="任意多边形 4"/>
            <p:cNvSpPr/>
            <p:nvPr>
              <p:custDataLst>
                <p:tags r:id="rId14"/>
              </p:custDataLst>
            </p:nvPr>
          </p:nvSpPr>
          <p:spPr>
            <a:xfrm>
              <a:off x="670462" y="2615015"/>
              <a:ext cx="1365378" cy="1227373"/>
            </a:xfrm>
            <a:custGeom>
              <a:avLst/>
              <a:gdLst>
                <a:gd name="connsiteX0" fmla="*/ 812800 w 1625600"/>
                <a:gd name="connsiteY0" fmla="*/ 0 h 1461293"/>
                <a:gd name="connsiteX1" fmla="*/ 1625600 w 1625600"/>
                <a:gd name="connsiteY1" fmla="*/ 812800 h 1461293"/>
                <a:gd name="connsiteX2" fmla="*/ 1387537 w 1625600"/>
                <a:gd name="connsiteY2" fmla="*/ 1387537 h 1461293"/>
                <a:gd name="connsiteX3" fmla="*/ 1383043 w 1625600"/>
                <a:gd name="connsiteY3" fmla="*/ 1391245 h 1461293"/>
                <a:gd name="connsiteX4" fmla="*/ 1385887 w 1625600"/>
                <a:gd name="connsiteY4" fmla="*/ 1405335 h 1461293"/>
                <a:gd name="connsiteX5" fmla="*/ 1329927 w 1625600"/>
                <a:gd name="connsiteY5" fmla="*/ 1461293 h 1461293"/>
                <a:gd name="connsiteX6" fmla="*/ 1273967 w 1625600"/>
                <a:gd name="connsiteY6" fmla="*/ 1405335 h 1461293"/>
                <a:gd name="connsiteX7" fmla="*/ 1329927 w 1625600"/>
                <a:gd name="connsiteY7" fmla="*/ 1349377 h 1461293"/>
                <a:gd name="connsiteX8" fmla="*/ 1351709 w 1625600"/>
                <a:gd name="connsiteY8" fmla="*/ 1353775 h 1461293"/>
                <a:gd name="connsiteX9" fmla="*/ 1355508 w 1625600"/>
                <a:gd name="connsiteY9" fmla="*/ 1356335 h 1461293"/>
                <a:gd name="connsiteX10" fmla="*/ 1355961 w 1625600"/>
                <a:gd name="connsiteY10" fmla="*/ 1355961 h 1461293"/>
                <a:gd name="connsiteX11" fmla="*/ 1580945 w 1625600"/>
                <a:gd name="connsiteY11" fmla="*/ 812800 h 1461293"/>
                <a:gd name="connsiteX12" fmla="*/ 812800 w 1625600"/>
                <a:gd name="connsiteY12" fmla="*/ 44655 h 1461293"/>
                <a:gd name="connsiteX13" fmla="*/ 44655 w 1625600"/>
                <a:gd name="connsiteY13" fmla="*/ 812800 h 1461293"/>
                <a:gd name="connsiteX14" fmla="*/ 175842 w 1625600"/>
                <a:gd name="connsiteY14" fmla="*/ 1242277 h 1461293"/>
                <a:gd name="connsiteX15" fmla="*/ 268582 w 1625600"/>
                <a:gd name="connsiteY15" fmla="*/ 1354678 h 1461293"/>
                <a:gd name="connsiteX16" fmla="*/ 269922 w 1625600"/>
                <a:gd name="connsiteY16" fmla="*/ 1353775 h 1461293"/>
                <a:gd name="connsiteX17" fmla="*/ 291704 w 1625600"/>
                <a:gd name="connsiteY17" fmla="*/ 1349377 h 1461293"/>
                <a:gd name="connsiteX18" fmla="*/ 347664 w 1625600"/>
                <a:gd name="connsiteY18" fmla="*/ 1405335 h 1461293"/>
                <a:gd name="connsiteX19" fmla="*/ 291704 w 1625600"/>
                <a:gd name="connsiteY19" fmla="*/ 1461293 h 1461293"/>
                <a:gd name="connsiteX20" fmla="*/ 235744 w 1625600"/>
                <a:gd name="connsiteY20" fmla="*/ 1405335 h 1461293"/>
                <a:gd name="connsiteX21" fmla="*/ 239156 w 1625600"/>
                <a:gd name="connsiteY21" fmla="*/ 1388438 h 1461293"/>
                <a:gd name="connsiteX22" fmla="*/ 238064 w 1625600"/>
                <a:gd name="connsiteY22" fmla="*/ 1387537 h 1461293"/>
                <a:gd name="connsiteX23" fmla="*/ 0 w 1625600"/>
                <a:gd name="connsiteY23" fmla="*/ 812800 h 1461293"/>
                <a:gd name="connsiteX24" fmla="*/ 812800 w 1625600"/>
                <a:gd name="connsiteY24" fmla="*/ 0 h 146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5600" h="1461293">
                  <a:moveTo>
                    <a:pt x="812800" y="0"/>
                  </a:moveTo>
                  <a:cubicBezTo>
                    <a:pt x="1261697" y="0"/>
                    <a:pt x="1625600" y="363903"/>
                    <a:pt x="1625600" y="812800"/>
                  </a:cubicBezTo>
                  <a:cubicBezTo>
                    <a:pt x="1625600" y="1037249"/>
                    <a:pt x="1534625" y="1240449"/>
                    <a:pt x="1387537" y="1387537"/>
                  </a:cubicBezTo>
                  <a:lnTo>
                    <a:pt x="1383043" y="1391245"/>
                  </a:lnTo>
                  <a:lnTo>
                    <a:pt x="1385887" y="1405335"/>
                  </a:lnTo>
                  <a:cubicBezTo>
                    <a:pt x="1385887" y="1436240"/>
                    <a:pt x="1360833" y="1461293"/>
                    <a:pt x="1329927" y="1461293"/>
                  </a:cubicBezTo>
                  <a:cubicBezTo>
                    <a:pt x="1299021" y="1461293"/>
                    <a:pt x="1273967" y="1436240"/>
                    <a:pt x="1273967" y="1405335"/>
                  </a:cubicBezTo>
                  <a:cubicBezTo>
                    <a:pt x="1273967" y="1374430"/>
                    <a:pt x="1299021" y="1349377"/>
                    <a:pt x="1329927" y="1349377"/>
                  </a:cubicBezTo>
                  <a:cubicBezTo>
                    <a:pt x="1337654" y="1349377"/>
                    <a:pt x="1345015" y="1350943"/>
                    <a:pt x="1351709" y="1353775"/>
                  </a:cubicBezTo>
                  <a:lnTo>
                    <a:pt x="1355508" y="1356335"/>
                  </a:lnTo>
                  <a:lnTo>
                    <a:pt x="1355961" y="1355961"/>
                  </a:lnTo>
                  <a:cubicBezTo>
                    <a:pt x="1494968" y="1216954"/>
                    <a:pt x="1580945" y="1024918"/>
                    <a:pt x="1580945" y="812800"/>
                  </a:cubicBezTo>
                  <a:cubicBezTo>
                    <a:pt x="1580945" y="388565"/>
                    <a:pt x="1237035" y="44655"/>
                    <a:pt x="812800" y="44655"/>
                  </a:cubicBezTo>
                  <a:cubicBezTo>
                    <a:pt x="388565" y="44655"/>
                    <a:pt x="44655" y="388565"/>
                    <a:pt x="44655" y="812800"/>
                  </a:cubicBezTo>
                  <a:cubicBezTo>
                    <a:pt x="44655" y="971888"/>
                    <a:pt x="93018" y="1119681"/>
                    <a:pt x="175842" y="1242277"/>
                  </a:cubicBezTo>
                  <a:lnTo>
                    <a:pt x="268582" y="1354678"/>
                  </a:lnTo>
                  <a:lnTo>
                    <a:pt x="269922" y="1353775"/>
                  </a:lnTo>
                  <a:cubicBezTo>
                    <a:pt x="276617" y="1350943"/>
                    <a:pt x="283978" y="1349377"/>
                    <a:pt x="291704" y="1349377"/>
                  </a:cubicBezTo>
                  <a:cubicBezTo>
                    <a:pt x="322610" y="1349377"/>
                    <a:pt x="347664" y="1374430"/>
                    <a:pt x="347664" y="1405335"/>
                  </a:cubicBezTo>
                  <a:cubicBezTo>
                    <a:pt x="347664" y="1436240"/>
                    <a:pt x="322610" y="1461293"/>
                    <a:pt x="291704" y="1461293"/>
                  </a:cubicBezTo>
                  <a:cubicBezTo>
                    <a:pt x="260798" y="1461293"/>
                    <a:pt x="235744" y="1436240"/>
                    <a:pt x="235744" y="1405335"/>
                  </a:cubicBezTo>
                  <a:lnTo>
                    <a:pt x="239156" y="1388438"/>
                  </a:lnTo>
                  <a:lnTo>
                    <a:pt x="238064" y="1387537"/>
                  </a:lnTo>
                  <a:cubicBezTo>
                    <a:pt x="90976" y="1240449"/>
                    <a:pt x="0" y="1037249"/>
                    <a:pt x="0" y="812800"/>
                  </a:cubicBezTo>
                  <a:cubicBezTo>
                    <a:pt x="0" y="363903"/>
                    <a:pt x="363903" y="0"/>
                    <a:pt x="8128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r>
                <a:rPr lang="zh-CN" altLang="en-US" b="1" smtClean="0">
                  <a:solidFill>
                    <a:schemeClr val="accent1">
                      <a:lumMod val="75000"/>
                    </a:schemeClr>
                  </a:solidFill>
                  <a:latin typeface="+mj-lt"/>
                  <a:ea typeface="+mj-ea"/>
                  <a:cs typeface="+mj-cs"/>
                  <a:sym typeface="Arial" panose="020B0604020202020204" pitchFamily="34" charset="0"/>
                </a:rPr>
                <a:t>命名服务</a:t>
              </a:r>
            </a:p>
          </p:txBody>
        </p:sp>
        <p:sp>
          <p:nvSpPr>
            <p:cNvPr id="6" name="圆角矩形 5"/>
            <p:cNvSpPr/>
            <p:nvPr>
              <p:custDataLst>
                <p:tags r:id="rId15"/>
              </p:custDataLst>
            </p:nvPr>
          </p:nvSpPr>
          <p:spPr>
            <a:xfrm>
              <a:off x="969806" y="3821720"/>
              <a:ext cx="766691" cy="21770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2500" lnSpcReduction="20000"/>
            </a:bodyPr>
            <a:lstStyle/>
            <a:p>
              <a:pPr algn="ctr"/>
              <a:r>
                <a:rPr lang="en-US" altLang="zh-CN" sz="1600" dirty="0">
                  <a:solidFill>
                    <a:schemeClr val="bg1"/>
                  </a:solidFill>
                  <a:sym typeface="Arial" panose="020B0604020202020204" pitchFamily="34" charset="0"/>
                </a:rPr>
                <a:t>01</a:t>
              </a:r>
              <a:endParaRPr lang="zh-CN" altLang="en-US" sz="1600" dirty="0">
                <a:solidFill>
                  <a:schemeClr val="bg1"/>
                </a:solidFill>
                <a:sym typeface="Arial" panose="020B0604020202020204" pitchFamily="34" charset="0"/>
              </a:endParaRPr>
            </a:p>
          </p:txBody>
        </p:sp>
      </p:grpSp>
      <p:grpSp>
        <p:nvGrpSpPr>
          <p:cNvPr id="8" name="组合 7"/>
          <p:cNvGrpSpPr/>
          <p:nvPr>
            <p:custDataLst>
              <p:tags r:id="rId2"/>
            </p:custDataLst>
          </p:nvPr>
        </p:nvGrpSpPr>
        <p:grpSpPr>
          <a:xfrm>
            <a:off x="3642360" y="2864485"/>
            <a:ext cx="1506220" cy="1570920"/>
            <a:chOff x="2281547" y="2615015"/>
            <a:chExt cx="1365378" cy="1424411"/>
          </a:xfrm>
        </p:grpSpPr>
        <p:sp>
          <p:nvSpPr>
            <p:cNvPr id="32" name="任意多边形 31"/>
            <p:cNvSpPr/>
            <p:nvPr>
              <p:custDataLst>
                <p:tags r:id="rId12"/>
              </p:custDataLst>
            </p:nvPr>
          </p:nvSpPr>
          <p:spPr>
            <a:xfrm>
              <a:off x="2281547" y="2615015"/>
              <a:ext cx="1365378" cy="1227373"/>
            </a:xfrm>
            <a:custGeom>
              <a:avLst/>
              <a:gdLst>
                <a:gd name="connsiteX0" fmla="*/ 812800 w 1625600"/>
                <a:gd name="connsiteY0" fmla="*/ 0 h 1461293"/>
                <a:gd name="connsiteX1" fmla="*/ 1625600 w 1625600"/>
                <a:gd name="connsiteY1" fmla="*/ 812800 h 1461293"/>
                <a:gd name="connsiteX2" fmla="*/ 1387537 w 1625600"/>
                <a:gd name="connsiteY2" fmla="*/ 1387537 h 1461293"/>
                <a:gd name="connsiteX3" fmla="*/ 1383043 w 1625600"/>
                <a:gd name="connsiteY3" fmla="*/ 1391245 h 1461293"/>
                <a:gd name="connsiteX4" fmla="*/ 1385887 w 1625600"/>
                <a:gd name="connsiteY4" fmla="*/ 1405335 h 1461293"/>
                <a:gd name="connsiteX5" fmla="*/ 1329927 w 1625600"/>
                <a:gd name="connsiteY5" fmla="*/ 1461293 h 1461293"/>
                <a:gd name="connsiteX6" fmla="*/ 1273967 w 1625600"/>
                <a:gd name="connsiteY6" fmla="*/ 1405335 h 1461293"/>
                <a:gd name="connsiteX7" fmla="*/ 1329927 w 1625600"/>
                <a:gd name="connsiteY7" fmla="*/ 1349377 h 1461293"/>
                <a:gd name="connsiteX8" fmla="*/ 1351709 w 1625600"/>
                <a:gd name="connsiteY8" fmla="*/ 1353775 h 1461293"/>
                <a:gd name="connsiteX9" fmla="*/ 1355508 w 1625600"/>
                <a:gd name="connsiteY9" fmla="*/ 1356335 h 1461293"/>
                <a:gd name="connsiteX10" fmla="*/ 1355961 w 1625600"/>
                <a:gd name="connsiteY10" fmla="*/ 1355961 h 1461293"/>
                <a:gd name="connsiteX11" fmla="*/ 1580945 w 1625600"/>
                <a:gd name="connsiteY11" fmla="*/ 812800 h 1461293"/>
                <a:gd name="connsiteX12" fmla="*/ 812800 w 1625600"/>
                <a:gd name="connsiteY12" fmla="*/ 44655 h 1461293"/>
                <a:gd name="connsiteX13" fmla="*/ 44655 w 1625600"/>
                <a:gd name="connsiteY13" fmla="*/ 812800 h 1461293"/>
                <a:gd name="connsiteX14" fmla="*/ 175842 w 1625600"/>
                <a:gd name="connsiteY14" fmla="*/ 1242277 h 1461293"/>
                <a:gd name="connsiteX15" fmla="*/ 268582 w 1625600"/>
                <a:gd name="connsiteY15" fmla="*/ 1354678 h 1461293"/>
                <a:gd name="connsiteX16" fmla="*/ 269922 w 1625600"/>
                <a:gd name="connsiteY16" fmla="*/ 1353775 h 1461293"/>
                <a:gd name="connsiteX17" fmla="*/ 291704 w 1625600"/>
                <a:gd name="connsiteY17" fmla="*/ 1349377 h 1461293"/>
                <a:gd name="connsiteX18" fmla="*/ 347664 w 1625600"/>
                <a:gd name="connsiteY18" fmla="*/ 1405335 h 1461293"/>
                <a:gd name="connsiteX19" fmla="*/ 291704 w 1625600"/>
                <a:gd name="connsiteY19" fmla="*/ 1461293 h 1461293"/>
                <a:gd name="connsiteX20" fmla="*/ 235744 w 1625600"/>
                <a:gd name="connsiteY20" fmla="*/ 1405335 h 1461293"/>
                <a:gd name="connsiteX21" fmla="*/ 239156 w 1625600"/>
                <a:gd name="connsiteY21" fmla="*/ 1388438 h 1461293"/>
                <a:gd name="connsiteX22" fmla="*/ 238064 w 1625600"/>
                <a:gd name="connsiteY22" fmla="*/ 1387537 h 1461293"/>
                <a:gd name="connsiteX23" fmla="*/ 0 w 1625600"/>
                <a:gd name="connsiteY23" fmla="*/ 812800 h 1461293"/>
                <a:gd name="connsiteX24" fmla="*/ 812800 w 1625600"/>
                <a:gd name="connsiteY24" fmla="*/ 0 h 146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5600" h="1461293">
                  <a:moveTo>
                    <a:pt x="812800" y="0"/>
                  </a:moveTo>
                  <a:cubicBezTo>
                    <a:pt x="1261697" y="0"/>
                    <a:pt x="1625600" y="363903"/>
                    <a:pt x="1625600" y="812800"/>
                  </a:cubicBezTo>
                  <a:cubicBezTo>
                    <a:pt x="1625600" y="1037249"/>
                    <a:pt x="1534625" y="1240449"/>
                    <a:pt x="1387537" y="1387537"/>
                  </a:cubicBezTo>
                  <a:lnTo>
                    <a:pt x="1383043" y="1391245"/>
                  </a:lnTo>
                  <a:lnTo>
                    <a:pt x="1385887" y="1405335"/>
                  </a:lnTo>
                  <a:cubicBezTo>
                    <a:pt x="1385887" y="1436240"/>
                    <a:pt x="1360833" y="1461293"/>
                    <a:pt x="1329927" y="1461293"/>
                  </a:cubicBezTo>
                  <a:cubicBezTo>
                    <a:pt x="1299021" y="1461293"/>
                    <a:pt x="1273967" y="1436240"/>
                    <a:pt x="1273967" y="1405335"/>
                  </a:cubicBezTo>
                  <a:cubicBezTo>
                    <a:pt x="1273967" y="1374430"/>
                    <a:pt x="1299021" y="1349377"/>
                    <a:pt x="1329927" y="1349377"/>
                  </a:cubicBezTo>
                  <a:cubicBezTo>
                    <a:pt x="1337654" y="1349377"/>
                    <a:pt x="1345015" y="1350943"/>
                    <a:pt x="1351709" y="1353775"/>
                  </a:cubicBezTo>
                  <a:lnTo>
                    <a:pt x="1355508" y="1356335"/>
                  </a:lnTo>
                  <a:lnTo>
                    <a:pt x="1355961" y="1355961"/>
                  </a:lnTo>
                  <a:cubicBezTo>
                    <a:pt x="1494968" y="1216954"/>
                    <a:pt x="1580945" y="1024918"/>
                    <a:pt x="1580945" y="812800"/>
                  </a:cubicBezTo>
                  <a:cubicBezTo>
                    <a:pt x="1580945" y="388565"/>
                    <a:pt x="1237035" y="44655"/>
                    <a:pt x="812800" y="44655"/>
                  </a:cubicBezTo>
                  <a:cubicBezTo>
                    <a:pt x="388565" y="44655"/>
                    <a:pt x="44655" y="388565"/>
                    <a:pt x="44655" y="812800"/>
                  </a:cubicBezTo>
                  <a:cubicBezTo>
                    <a:pt x="44655" y="971888"/>
                    <a:pt x="93018" y="1119681"/>
                    <a:pt x="175842" y="1242277"/>
                  </a:cubicBezTo>
                  <a:lnTo>
                    <a:pt x="268582" y="1354678"/>
                  </a:lnTo>
                  <a:lnTo>
                    <a:pt x="269922" y="1353775"/>
                  </a:lnTo>
                  <a:cubicBezTo>
                    <a:pt x="276617" y="1350943"/>
                    <a:pt x="283978" y="1349377"/>
                    <a:pt x="291704" y="1349377"/>
                  </a:cubicBezTo>
                  <a:cubicBezTo>
                    <a:pt x="322610" y="1349377"/>
                    <a:pt x="347664" y="1374430"/>
                    <a:pt x="347664" y="1405335"/>
                  </a:cubicBezTo>
                  <a:cubicBezTo>
                    <a:pt x="347664" y="1436240"/>
                    <a:pt x="322610" y="1461293"/>
                    <a:pt x="291704" y="1461293"/>
                  </a:cubicBezTo>
                  <a:cubicBezTo>
                    <a:pt x="260798" y="1461293"/>
                    <a:pt x="235744" y="1436240"/>
                    <a:pt x="235744" y="1405335"/>
                  </a:cubicBezTo>
                  <a:lnTo>
                    <a:pt x="239156" y="1388438"/>
                  </a:lnTo>
                  <a:lnTo>
                    <a:pt x="238064" y="1387537"/>
                  </a:lnTo>
                  <a:cubicBezTo>
                    <a:pt x="90976" y="1240449"/>
                    <a:pt x="0" y="1037249"/>
                    <a:pt x="0" y="812800"/>
                  </a:cubicBezTo>
                  <a:cubicBezTo>
                    <a:pt x="0" y="363903"/>
                    <a:pt x="363903" y="0"/>
                    <a:pt x="812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r>
                <a:rPr lang="zh-CN" altLang="en-US" b="1" dirty="0" smtClean="0">
                  <a:solidFill>
                    <a:schemeClr val="accent2">
                      <a:lumMod val="75000"/>
                    </a:schemeClr>
                  </a:solidFill>
                  <a:latin typeface="+mj-lt"/>
                  <a:ea typeface="+mj-ea"/>
                  <a:cs typeface="+mj-cs"/>
                  <a:sym typeface="Arial" panose="020B0604020202020204" pitchFamily="34" charset="0"/>
                </a:rPr>
                <a:t>配置管理</a:t>
              </a:r>
            </a:p>
          </p:txBody>
        </p:sp>
        <p:sp>
          <p:nvSpPr>
            <p:cNvPr id="33" name="圆角矩形 32"/>
            <p:cNvSpPr/>
            <p:nvPr>
              <p:custDataLst>
                <p:tags r:id="rId13"/>
              </p:custDataLst>
            </p:nvPr>
          </p:nvSpPr>
          <p:spPr>
            <a:xfrm>
              <a:off x="2580891" y="3821720"/>
              <a:ext cx="766691" cy="21770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2500" lnSpcReduction="20000"/>
            </a:bodyPr>
            <a:lstStyle/>
            <a:p>
              <a:pPr algn="ctr"/>
              <a:r>
                <a:rPr lang="en-US" altLang="zh-CN" sz="1600" dirty="0">
                  <a:solidFill>
                    <a:schemeClr val="bg1"/>
                  </a:solidFill>
                  <a:sym typeface="Arial" panose="020B0604020202020204" pitchFamily="34" charset="0"/>
                </a:rPr>
                <a:t>02</a:t>
              </a:r>
              <a:endParaRPr lang="zh-CN" altLang="en-US" sz="1600" dirty="0">
                <a:solidFill>
                  <a:schemeClr val="bg1"/>
                </a:solidFill>
                <a:sym typeface="Arial" panose="020B0604020202020204" pitchFamily="34" charset="0"/>
              </a:endParaRPr>
            </a:p>
          </p:txBody>
        </p:sp>
      </p:grpSp>
      <p:grpSp>
        <p:nvGrpSpPr>
          <p:cNvPr id="10" name="组合 9"/>
          <p:cNvGrpSpPr/>
          <p:nvPr>
            <p:custDataLst>
              <p:tags r:id="rId3"/>
            </p:custDataLst>
          </p:nvPr>
        </p:nvGrpSpPr>
        <p:grpSpPr>
          <a:xfrm>
            <a:off x="5253355" y="2864485"/>
            <a:ext cx="1506220" cy="1570920"/>
            <a:chOff x="3892632" y="2615015"/>
            <a:chExt cx="1365378" cy="1424411"/>
          </a:xfrm>
        </p:grpSpPr>
        <p:sp>
          <p:nvSpPr>
            <p:cNvPr id="38" name="任意多边形 37"/>
            <p:cNvSpPr/>
            <p:nvPr>
              <p:custDataLst>
                <p:tags r:id="rId10"/>
              </p:custDataLst>
            </p:nvPr>
          </p:nvSpPr>
          <p:spPr>
            <a:xfrm>
              <a:off x="3892632" y="2615015"/>
              <a:ext cx="1365378" cy="1227373"/>
            </a:xfrm>
            <a:custGeom>
              <a:avLst/>
              <a:gdLst>
                <a:gd name="connsiteX0" fmla="*/ 812800 w 1625600"/>
                <a:gd name="connsiteY0" fmla="*/ 0 h 1461293"/>
                <a:gd name="connsiteX1" fmla="*/ 1625600 w 1625600"/>
                <a:gd name="connsiteY1" fmla="*/ 812800 h 1461293"/>
                <a:gd name="connsiteX2" fmla="*/ 1387537 w 1625600"/>
                <a:gd name="connsiteY2" fmla="*/ 1387537 h 1461293"/>
                <a:gd name="connsiteX3" fmla="*/ 1383043 w 1625600"/>
                <a:gd name="connsiteY3" fmla="*/ 1391245 h 1461293"/>
                <a:gd name="connsiteX4" fmla="*/ 1385887 w 1625600"/>
                <a:gd name="connsiteY4" fmla="*/ 1405335 h 1461293"/>
                <a:gd name="connsiteX5" fmla="*/ 1329927 w 1625600"/>
                <a:gd name="connsiteY5" fmla="*/ 1461293 h 1461293"/>
                <a:gd name="connsiteX6" fmla="*/ 1273967 w 1625600"/>
                <a:gd name="connsiteY6" fmla="*/ 1405335 h 1461293"/>
                <a:gd name="connsiteX7" fmla="*/ 1329927 w 1625600"/>
                <a:gd name="connsiteY7" fmla="*/ 1349377 h 1461293"/>
                <a:gd name="connsiteX8" fmla="*/ 1351709 w 1625600"/>
                <a:gd name="connsiteY8" fmla="*/ 1353775 h 1461293"/>
                <a:gd name="connsiteX9" fmla="*/ 1355508 w 1625600"/>
                <a:gd name="connsiteY9" fmla="*/ 1356335 h 1461293"/>
                <a:gd name="connsiteX10" fmla="*/ 1355961 w 1625600"/>
                <a:gd name="connsiteY10" fmla="*/ 1355961 h 1461293"/>
                <a:gd name="connsiteX11" fmla="*/ 1580945 w 1625600"/>
                <a:gd name="connsiteY11" fmla="*/ 812800 h 1461293"/>
                <a:gd name="connsiteX12" fmla="*/ 812800 w 1625600"/>
                <a:gd name="connsiteY12" fmla="*/ 44655 h 1461293"/>
                <a:gd name="connsiteX13" fmla="*/ 44655 w 1625600"/>
                <a:gd name="connsiteY13" fmla="*/ 812800 h 1461293"/>
                <a:gd name="connsiteX14" fmla="*/ 175842 w 1625600"/>
                <a:gd name="connsiteY14" fmla="*/ 1242277 h 1461293"/>
                <a:gd name="connsiteX15" fmla="*/ 268582 w 1625600"/>
                <a:gd name="connsiteY15" fmla="*/ 1354678 h 1461293"/>
                <a:gd name="connsiteX16" fmla="*/ 269922 w 1625600"/>
                <a:gd name="connsiteY16" fmla="*/ 1353775 h 1461293"/>
                <a:gd name="connsiteX17" fmla="*/ 291704 w 1625600"/>
                <a:gd name="connsiteY17" fmla="*/ 1349377 h 1461293"/>
                <a:gd name="connsiteX18" fmla="*/ 347664 w 1625600"/>
                <a:gd name="connsiteY18" fmla="*/ 1405335 h 1461293"/>
                <a:gd name="connsiteX19" fmla="*/ 291704 w 1625600"/>
                <a:gd name="connsiteY19" fmla="*/ 1461293 h 1461293"/>
                <a:gd name="connsiteX20" fmla="*/ 235744 w 1625600"/>
                <a:gd name="connsiteY20" fmla="*/ 1405335 h 1461293"/>
                <a:gd name="connsiteX21" fmla="*/ 239156 w 1625600"/>
                <a:gd name="connsiteY21" fmla="*/ 1388438 h 1461293"/>
                <a:gd name="connsiteX22" fmla="*/ 238064 w 1625600"/>
                <a:gd name="connsiteY22" fmla="*/ 1387537 h 1461293"/>
                <a:gd name="connsiteX23" fmla="*/ 0 w 1625600"/>
                <a:gd name="connsiteY23" fmla="*/ 812800 h 1461293"/>
                <a:gd name="connsiteX24" fmla="*/ 812800 w 1625600"/>
                <a:gd name="connsiteY24" fmla="*/ 0 h 146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5600" h="1461293">
                  <a:moveTo>
                    <a:pt x="812800" y="0"/>
                  </a:moveTo>
                  <a:cubicBezTo>
                    <a:pt x="1261697" y="0"/>
                    <a:pt x="1625600" y="363903"/>
                    <a:pt x="1625600" y="812800"/>
                  </a:cubicBezTo>
                  <a:cubicBezTo>
                    <a:pt x="1625600" y="1037249"/>
                    <a:pt x="1534625" y="1240449"/>
                    <a:pt x="1387537" y="1387537"/>
                  </a:cubicBezTo>
                  <a:lnTo>
                    <a:pt x="1383043" y="1391245"/>
                  </a:lnTo>
                  <a:lnTo>
                    <a:pt x="1385887" y="1405335"/>
                  </a:lnTo>
                  <a:cubicBezTo>
                    <a:pt x="1385887" y="1436240"/>
                    <a:pt x="1360833" y="1461293"/>
                    <a:pt x="1329927" y="1461293"/>
                  </a:cubicBezTo>
                  <a:cubicBezTo>
                    <a:pt x="1299021" y="1461293"/>
                    <a:pt x="1273967" y="1436240"/>
                    <a:pt x="1273967" y="1405335"/>
                  </a:cubicBezTo>
                  <a:cubicBezTo>
                    <a:pt x="1273967" y="1374430"/>
                    <a:pt x="1299021" y="1349377"/>
                    <a:pt x="1329927" y="1349377"/>
                  </a:cubicBezTo>
                  <a:cubicBezTo>
                    <a:pt x="1337654" y="1349377"/>
                    <a:pt x="1345015" y="1350943"/>
                    <a:pt x="1351709" y="1353775"/>
                  </a:cubicBezTo>
                  <a:lnTo>
                    <a:pt x="1355508" y="1356335"/>
                  </a:lnTo>
                  <a:lnTo>
                    <a:pt x="1355961" y="1355961"/>
                  </a:lnTo>
                  <a:cubicBezTo>
                    <a:pt x="1494968" y="1216954"/>
                    <a:pt x="1580945" y="1024918"/>
                    <a:pt x="1580945" y="812800"/>
                  </a:cubicBezTo>
                  <a:cubicBezTo>
                    <a:pt x="1580945" y="388565"/>
                    <a:pt x="1237035" y="44655"/>
                    <a:pt x="812800" y="44655"/>
                  </a:cubicBezTo>
                  <a:cubicBezTo>
                    <a:pt x="388565" y="44655"/>
                    <a:pt x="44655" y="388565"/>
                    <a:pt x="44655" y="812800"/>
                  </a:cubicBezTo>
                  <a:cubicBezTo>
                    <a:pt x="44655" y="971888"/>
                    <a:pt x="93018" y="1119681"/>
                    <a:pt x="175842" y="1242277"/>
                  </a:cubicBezTo>
                  <a:lnTo>
                    <a:pt x="268582" y="1354678"/>
                  </a:lnTo>
                  <a:lnTo>
                    <a:pt x="269922" y="1353775"/>
                  </a:lnTo>
                  <a:cubicBezTo>
                    <a:pt x="276617" y="1350943"/>
                    <a:pt x="283978" y="1349377"/>
                    <a:pt x="291704" y="1349377"/>
                  </a:cubicBezTo>
                  <a:cubicBezTo>
                    <a:pt x="322610" y="1349377"/>
                    <a:pt x="347664" y="1374430"/>
                    <a:pt x="347664" y="1405335"/>
                  </a:cubicBezTo>
                  <a:cubicBezTo>
                    <a:pt x="347664" y="1436240"/>
                    <a:pt x="322610" y="1461293"/>
                    <a:pt x="291704" y="1461293"/>
                  </a:cubicBezTo>
                  <a:cubicBezTo>
                    <a:pt x="260798" y="1461293"/>
                    <a:pt x="235744" y="1436240"/>
                    <a:pt x="235744" y="1405335"/>
                  </a:cubicBezTo>
                  <a:lnTo>
                    <a:pt x="239156" y="1388438"/>
                  </a:lnTo>
                  <a:lnTo>
                    <a:pt x="238064" y="1387537"/>
                  </a:lnTo>
                  <a:cubicBezTo>
                    <a:pt x="90976" y="1240449"/>
                    <a:pt x="0" y="1037249"/>
                    <a:pt x="0" y="812800"/>
                  </a:cubicBezTo>
                  <a:cubicBezTo>
                    <a:pt x="0" y="363903"/>
                    <a:pt x="363903" y="0"/>
                    <a:pt x="8128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r>
                <a:rPr lang="zh-CN" altLang="en-US" b="1" dirty="0" smtClean="0">
                  <a:solidFill>
                    <a:schemeClr val="accent1">
                      <a:lumMod val="75000"/>
                    </a:schemeClr>
                  </a:solidFill>
                  <a:latin typeface="+mj-lt"/>
                  <a:ea typeface="+mj-ea"/>
                  <a:cs typeface="+mj-cs"/>
                  <a:sym typeface="Arial" panose="020B0604020202020204" pitchFamily="34" charset="0"/>
                </a:rPr>
                <a:t>集群管理</a:t>
              </a:r>
            </a:p>
          </p:txBody>
        </p:sp>
        <p:sp>
          <p:nvSpPr>
            <p:cNvPr id="39" name="圆角矩形 38"/>
            <p:cNvSpPr/>
            <p:nvPr>
              <p:custDataLst>
                <p:tags r:id="rId11"/>
              </p:custDataLst>
            </p:nvPr>
          </p:nvSpPr>
          <p:spPr>
            <a:xfrm>
              <a:off x="4191976" y="3821720"/>
              <a:ext cx="766691" cy="21770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2500" lnSpcReduction="20000"/>
            </a:bodyPr>
            <a:lstStyle/>
            <a:p>
              <a:pPr algn="ctr"/>
              <a:r>
                <a:rPr lang="en-US" altLang="zh-CN" sz="1600" dirty="0">
                  <a:solidFill>
                    <a:schemeClr val="bg1"/>
                  </a:solidFill>
                  <a:sym typeface="Arial" panose="020B0604020202020204" pitchFamily="34" charset="0"/>
                </a:rPr>
                <a:t>03</a:t>
              </a:r>
              <a:endParaRPr lang="zh-CN" altLang="en-US" sz="1600" dirty="0">
                <a:solidFill>
                  <a:schemeClr val="bg1"/>
                </a:solidFill>
                <a:sym typeface="Arial" panose="020B0604020202020204" pitchFamily="34" charset="0"/>
              </a:endParaRPr>
            </a:p>
          </p:txBody>
        </p:sp>
      </p:grpSp>
      <p:grpSp>
        <p:nvGrpSpPr>
          <p:cNvPr id="11" name="组合 10"/>
          <p:cNvGrpSpPr/>
          <p:nvPr>
            <p:custDataLst>
              <p:tags r:id="rId4"/>
            </p:custDataLst>
          </p:nvPr>
        </p:nvGrpSpPr>
        <p:grpSpPr>
          <a:xfrm>
            <a:off x="6864350" y="2864485"/>
            <a:ext cx="1506220" cy="1570920"/>
            <a:chOff x="5503717" y="2615015"/>
            <a:chExt cx="1365378" cy="1424411"/>
          </a:xfrm>
        </p:grpSpPr>
        <p:sp>
          <p:nvSpPr>
            <p:cNvPr id="43" name="任意多边形 42"/>
            <p:cNvSpPr/>
            <p:nvPr>
              <p:custDataLst>
                <p:tags r:id="rId8"/>
              </p:custDataLst>
            </p:nvPr>
          </p:nvSpPr>
          <p:spPr>
            <a:xfrm>
              <a:off x="5503717" y="2615015"/>
              <a:ext cx="1365378" cy="1227373"/>
            </a:xfrm>
            <a:custGeom>
              <a:avLst/>
              <a:gdLst>
                <a:gd name="connsiteX0" fmla="*/ 812800 w 1625600"/>
                <a:gd name="connsiteY0" fmla="*/ 0 h 1461293"/>
                <a:gd name="connsiteX1" fmla="*/ 1625600 w 1625600"/>
                <a:gd name="connsiteY1" fmla="*/ 812800 h 1461293"/>
                <a:gd name="connsiteX2" fmla="*/ 1387537 w 1625600"/>
                <a:gd name="connsiteY2" fmla="*/ 1387537 h 1461293"/>
                <a:gd name="connsiteX3" fmla="*/ 1383043 w 1625600"/>
                <a:gd name="connsiteY3" fmla="*/ 1391245 h 1461293"/>
                <a:gd name="connsiteX4" fmla="*/ 1385887 w 1625600"/>
                <a:gd name="connsiteY4" fmla="*/ 1405335 h 1461293"/>
                <a:gd name="connsiteX5" fmla="*/ 1329927 w 1625600"/>
                <a:gd name="connsiteY5" fmla="*/ 1461293 h 1461293"/>
                <a:gd name="connsiteX6" fmla="*/ 1273967 w 1625600"/>
                <a:gd name="connsiteY6" fmla="*/ 1405335 h 1461293"/>
                <a:gd name="connsiteX7" fmla="*/ 1329927 w 1625600"/>
                <a:gd name="connsiteY7" fmla="*/ 1349377 h 1461293"/>
                <a:gd name="connsiteX8" fmla="*/ 1351709 w 1625600"/>
                <a:gd name="connsiteY8" fmla="*/ 1353775 h 1461293"/>
                <a:gd name="connsiteX9" fmla="*/ 1355508 w 1625600"/>
                <a:gd name="connsiteY9" fmla="*/ 1356335 h 1461293"/>
                <a:gd name="connsiteX10" fmla="*/ 1355961 w 1625600"/>
                <a:gd name="connsiteY10" fmla="*/ 1355961 h 1461293"/>
                <a:gd name="connsiteX11" fmla="*/ 1580945 w 1625600"/>
                <a:gd name="connsiteY11" fmla="*/ 812800 h 1461293"/>
                <a:gd name="connsiteX12" fmla="*/ 812800 w 1625600"/>
                <a:gd name="connsiteY12" fmla="*/ 44655 h 1461293"/>
                <a:gd name="connsiteX13" fmla="*/ 44655 w 1625600"/>
                <a:gd name="connsiteY13" fmla="*/ 812800 h 1461293"/>
                <a:gd name="connsiteX14" fmla="*/ 175842 w 1625600"/>
                <a:gd name="connsiteY14" fmla="*/ 1242277 h 1461293"/>
                <a:gd name="connsiteX15" fmla="*/ 268582 w 1625600"/>
                <a:gd name="connsiteY15" fmla="*/ 1354678 h 1461293"/>
                <a:gd name="connsiteX16" fmla="*/ 269922 w 1625600"/>
                <a:gd name="connsiteY16" fmla="*/ 1353775 h 1461293"/>
                <a:gd name="connsiteX17" fmla="*/ 291704 w 1625600"/>
                <a:gd name="connsiteY17" fmla="*/ 1349377 h 1461293"/>
                <a:gd name="connsiteX18" fmla="*/ 347664 w 1625600"/>
                <a:gd name="connsiteY18" fmla="*/ 1405335 h 1461293"/>
                <a:gd name="connsiteX19" fmla="*/ 291704 w 1625600"/>
                <a:gd name="connsiteY19" fmla="*/ 1461293 h 1461293"/>
                <a:gd name="connsiteX20" fmla="*/ 235744 w 1625600"/>
                <a:gd name="connsiteY20" fmla="*/ 1405335 h 1461293"/>
                <a:gd name="connsiteX21" fmla="*/ 239156 w 1625600"/>
                <a:gd name="connsiteY21" fmla="*/ 1388438 h 1461293"/>
                <a:gd name="connsiteX22" fmla="*/ 238064 w 1625600"/>
                <a:gd name="connsiteY22" fmla="*/ 1387537 h 1461293"/>
                <a:gd name="connsiteX23" fmla="*/ 0 w 1625600"/>
                <a:gd name="connsiteY23" fmla="*/ 812800 h 1461293"/>
                <a:gd name="connsiteX24" fmla="*/ 812800 w 1625600"/>
                <a:gd name="connsiteY24" fmla="*/ 0 h 146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5600" h="1461293">
                  <a:moveTo>
                    <a:pt x="812800" y="0"/>
                  </a:moveTo>
                  <a:cubicBezTo>
                    <a:pt x="1261697" y="0"/>
                    <a:pt x="1625600" y="363903"/>
                    <a:pt x="1625600" y="812800"/>
                  </a:cubicBezTo>
                  <a:cubicBezTo>
                    <a:pt x="1625600" y="1037249"/>
                    <a:pt x="1534625" y="1240449"/>
                    <a:pt x="1387537" y="1387537"/>
                  </a:cubicBezTo>
                  <a:lnTo>
                    <a:pt x="1383043" y="1391245"/>
                  </a:lnTo>
                  <a:lnTo>
                    <a:pt x="1385887" y="1405335"/>
                  </a:lnTo>
                  <a:cubicBezTo>
                    <a:pt x="1385887" y="1436240"/>
                    <a:pt x="1360833" y="1461293"/>
                    <a:pt x="1329927" y="1461293"/>
                  </a:cubicBezTo>
                  <a:cubicBezTo>
                    <a:pt x="1299021" y="1461293"/>
                    <a:pt x="1273967" y="1436240"/>
                    <a:pt x="1273967" y="1405335"/>
                  </a:cubicBezTo>
                  <a:cubicBezTo>
                    <a:pt x="1273967" y="1374430"/>
                    <a:pt x="1299021" y="1349377"/>
                    <a:pt x="1329927" y="1349377"/>
                  </a:cubicBezTo>
                  <a:cubicBezTo>
                    <a:pt x="1337654" y="1349377"/>
                    <a:pt x="1345015" y="1350943"/>
                    <a:pt x="1351709" y="1353775"/>
                  </a:cubicBezTo>
                  <a:lnTo>
                    <a:pt x="1355508" y="1356335"/>
                  </a:lnTo>
                  <a:lnTo>
                    <a:pt x="1355961" y="1355961"/>
                  </a:lnTo>
                  <a:cubicBezTo>
                    <a:pt x="1494968" y="1216954"/>
                    <a:pt x="1580945" y="1024918"/>
                    <a:pt x="1580945" y="812800"/>
                  </a:cubicBezTo>
                  <a:cubicBezTo>
                    <a:pt x="1580945" y="388565"/>
                    <a:pt x="1237035" y="44655"/>
                    <a:pt x="812800" y="44655"/>
                  </a:cubicBezTo>
                  <a:cubicBezTo>
                    <a:pt x="388565" y="44655"/>
                    <a:pt x="44655" y="388565"/>
                    <a:pt x="44655" y="812800"/>
                  </a:cubicBezTo>
                  <a:cubicBezTo>
                    <a:pt x="44655" y="971888"/>
                    <a:pt x="93018" y="1119681"/>
                    <a:pt x="175842" y="1242277"/>
                  </a:cubicBezTo>
                  <a:lnTo>
                    <a:pt x="268582" y="1354678"/>
                  </a:lnTo>
                  <a:lnTo>
                    <a:pt x="269922" y="1353775"/>
                  </a:lnTo>
                  <a:cubicBezTo>
                    <a:pt x="276617" y="1350943"/>
                    <a:pt x="283978" y="1349377"/>
                    <a:pt x="291704" y="1349377"/>
                  </a:cubicBezTo>
                  <a:cubicBezTo>
                    <a:pt x="322610" y="1349377"/>
                    <a:pt x="347664" y="1374430"/>
                    <a:pt x="347664" y="1405335"/>
                  </a:cubicBezTo>
                  <a:cubicBezTo>
                    <a:pt x="347664" y="1436240"/>
                    <a:pt x="322610" y="1461293"/>
                    <a:pt x="291704" y="1461293"/>
                  </a:cubicBezTo>
                  <a:cubicBezTo>
                    <a:pt x="260798" y="1461293"/>
                    <a:pt x="235744" y="1436240"/>
                    <a:pt x="235744" y="1405335"/>
                  </a:cubicBezTo>
                  <a:lnTo>
                    <a:pt x="239156" y="1388438"/>
                  </a:lnTo>
                  <a:lnTo>
                    <a:pt x="238064" y="1387537"/>
                  </a:lnTo>
                  <a:cubicBezTo>
                    <a:pt x="90976" y="1240449"/>
                    <a:pt x="0" y="1037249"/>
                    <a:pt x="0" y="812800"/>
                  </a:cubicBezTo>
                  <a:cubicBezTo>
                    <a:pt x="0" y="363903"/>
                    <a:pt x="363903" y="0"/>
                    <a:pt x="812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r>
                <a:rPr lang="zh-CN" altLang="en-US" b="1" dirty="0" smtClean="0">
                  <a:solidFill>
                    <a:schemeClr val="accent2">
                      <a:lumMod val="75000"/>
                    </a:schemeClr>
                  </a:solidFill>
                  <a:latin typeface="+mj-lt"/>
                  <a:ea typeface="+mj-ea"/>
                  <a:cs typeface="+mj-cs"/>
                  <a:sym typeface="Arial" panose="020B0604020202020204" pitchFamily="34" charset="0"/>
                </a:rPr>
                <a:t>分布式锁</a:t>
              </a:r>
            </a:p>
          </p:txBody>
        </p:sp>
        <p:sp>
          <p:nvSpPr>
            <p:cNvPr id="44" name="圆角矩形 43"/>
            <p:cNvSpPr/>
            <p:nvPr>
              <p:custDataLst>
                <p:tags r:id="rId9"/>
              </p:custDataLst>
            </p:nvPr>
          </p:nvSpPr>
          <p:spPr>
            <a:xfrm>
              <a:off x="5803061" y="3821720"/>
              <a:ext cx="766691" cy="21770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2500" lnSpcReduction="20000"/>
            </a:bodyPr>
            <a:lstStyle/>
            <a:p>
              <a:pPr algn="ctr"/>
              <a:r>
                <a:rPr lang="en-US" altLang="zh-CN" sz="1600" dirty="0">
                  <a:solidFill>
                    <a:schemeClr val="bg1"/>
                  </a:solidFill>
                  <a:sym typeface="Arial" panose="020B0604020202020204" pitchFamily="34" charset="0"/>
                </a:rPr>
                <a:t>04</a:t>
              </a:r>
              <a:endParaRPr lang="zh-CN" altLang="en-US" sz="1600" dirty="0">
                <a:solidFill>
                  <a:schemeClr val="bg1"/>
                </a:solidFill>
                <a:sym typeface="Arial" panose="020B0604020202020204" pitchFamily="34" charset="0"/>
              </a:endParaRPr>
            </a:p>
          </p:txBody>
        </p:sp>
      </p:grpSp>
      <p:grpSp>
        <p:nvGrpSpPr>
          <p:cNvPr id="12" name="组合 11"/>
          <p:cNvGrpSpPr/>
          <p:nvPr>
            <p:custDataLst>
              <p:tags r:id="rId5"/>
            </p:custDataLst>
          </p:nvPr>
        </p:nvGrpSpPr>
        <p:grpSpPr>
          <a:xfrm>
            <a:off x="8475345" y="2864485"/>
            <a:ext cx="1506220" cy="1570920"/>
            <a:chOff x="7114802" y="2615015"/>
            <a:chExt cx="1365378" cy="1424411"/>
          </a:xfrm>
        </p:grpSpPr>
        <p:sp>
          <p:nvSpPr>
            <p:cNvPr id="48" name="任意多边形 47"/>
            <p:cNvSpPr/>
            <p:nvPr>
              <p:custDataLst>
                <p:tags r:id="rId6"/>
              </p:custDataLst>
            </p:nvPr>
          </p:nvSpPr>
          <p:spPr>
            <a:xfrm>
              <a:off x="7114802" y="2615015"/>
              <a:ext cx="1365378" cy="1227373"/>
            </a:xfrm>
            <a:custGeom>
              <a:avLst/>
              <a:gdLst>
                <a:gd name="connsiteX0" fmla="*/ 812800 w 1625600"/>
                <a:gd name="connsiteY0" fmla="*/ 0 h 1461293"/>
                <a:gd name="connsiteX1" fmla="*/ 1625600 w 1625600"/>
                <a:gd name="connsiteY1" fmla="*/ 812800 h 1461293"/>
                <a:gd name="connsiteX2" fmla="*/ 1387537 w 1625600"/>
                <a:gd name="connsiteY2" fmla="*/ 1387537 h 1461293"/>
                <a:gd name="connsiteX3" fmla="*/ 1383043 w 1625600"/>
                <a:gd name="connsiteY3" fmla="*/ 1391245 h 1461293"/>
                <a:gd name="connsiteX4" fmla="*/ 1385887 w 1625600"/>
                <a:gd name="connsiteY4" fmla="*/ 1405335 h 1461293"/>
                <a:gd name="connsiteX5" fmla="*/ 1329927 w 1625600"/>
                <a:gd name="connsiteY5" fmla="*/ 1461293 h 1461293"/>
                <a:gd name="connsiteX6" fmla="*/ 1273967 w 1625600"/>
                <a:gd name="connsiteY6" fmla="*/ 1405335 h 1461293"/>
                <a:gd name="connsiteX7" fmla="*/ 1329927 w 1625600"/>
                <a:gd name="connsiteY7" fmla="*/ 1349377 h 1461293"/>
                <a:gd name="connsiteX8" fmla="*/ 1351709 w 1625600"/>
                <a:gd name="connsiteY8" fmla="*/ 1353775 h 1461293"/>
                <a:gd name="connsiteX9" fmla="*/ 1355508 w 1625600"/>
                <a:gd name="connsiteY9" fmla="*/ 1356335 h 1461293"/>
                <a:gd name="connsiteX10" fmla="*/ 1355961 w 1625600"/>
                <a:gd name="connsiteY10" fmla="*/ 1355961 h 1461293"/>
                <a:gd name="connsiteX11" fmla="*/ 1580945 w 1625600"/>
                <a:gd name="connsiteY11" fmla="*/ 812800 h 1461293"/>
                <a:gd name="connsiteX12" fmla="*/ 812800 w 1625600"/>
                <a:gd name="connsiteY12" fmla="*/ 44655 h 1461293"/>
                <a:gd name="connsiteX13" fmla="*/ 44655 w 1625600"/>
                <a:gd name="connsiteY13" fmla="*/ 812800 h 1461293"/>
                <a:gd name="connsiteX14" fmla="*/ 175842 w 1625600"/>
                <a:gd name="connsiteY14" fmla="*/ 1242277 h 1461293"/>
                <a:gd name="connsiteX15" fmla="*/ 268582 w 1625600"/>
                <a:gd name="connsiteY15" fmla="*/ 1354678 h 1461293"/>
                <a:gd name="connsiteX16" fmla="*/ 269922 w 1625600"/>
                <a:gd name="connsiteY16" fmla="*/ 1353775 h 1461293"/>
                <a:gd name="connsiteX17" fmla="*/ 291704 w 1625600"/>
                <a:gd name="connsiteY17" fmla="*/ 1349377 h 1461293"/>
                <a:gd name="connsiteX18" fmla="*/ 347664 w 1625600"/>
                <a:gd name="connsiteY18" fmla="*/ 1405335 h 1461293"/>
                <a:gd name="connsiteX19" fmla="*/ 291704 w 1625600"/>
                <a:gd name="connsiteY19" fmla="*/ 1461293 h 1461293"/>
                <a:gd name="connsiteX20" fmla="*/ 235744 w 1625600"/>
                <a:gd name="connsiteY20" fmla="*/ 1405335 h 1461293"/>
                <a:gd name="connsiteX21" fmla="*/ 239156 w 1625600"/>
                <a:gd name="connsiteY21" fmla="*/ 1388438 h 1461293"/>
                <a:gd name="connsiteX22" fmla="*/ 238064 w 1625600"/>
                <a:gd name="connsiteY22" fmla="*/ 1387537 h 1461293"/>
                <a:gd name="connsiteX23" fmla="*/ 0 w 1625600"/>
                <a:gd name="connsiteY23" fmla="*/ 812800 h 1461293"/>
                <a:gd name="connsiteX24" fmla="*/ 812800 w 1625600"/>
                <a:gd name="connsiteY24" fmla="*/ 0 h 146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5600" h="1461293">
                  <a:moveTo>
                    <a:pt x="812800" y="0"/>
                  </a:moveTo>
                  <a:cubicBezTo>
                    <a:pt x="1261697" y="0"/>
                    <a:pt x="1625600" y="363903"/>
                    <a:pt x="1625600" y="812800"/>
                  </a:cubicBezTo>
                  <a:cubicBezTo>
                    <a:pt x="1625600" y="1037249"/>
                    <a:pt x="1534625" y="1240449"/>
                    <a:pt x="1387537" y="1387537"/>
                  </a:cubicBezTo>
                  <a:lnTo>
                    <a:pt x="1383043" y="1391245"/>
                  </a:lnTo>
                  <a:lnTo>
                    <a:pt x="1385887" y="1405335"/>
                  </a:lnTo>
                  <a:cubicBezTo>
                    <a:pt x="1385887" y="1436240"/>
                    <a:pt x="1360833" y="1461293"/>
                    <a:pt x="1329927" y="1461293"/>
                  </a:cubicBezTo>
                  <a:cubicBezTo>
                    <a:pt x="1299021" y="1461293"/>
                    <a:pt x="1273967" y="1436240"/>
                    <a:pt x="1273967" y="1405335"/>
                  </a:cubicBezTo>
                  <a:cubicBezTo>
                    <a:pt x="1273967" y="1374430"/>
                    <a:pt x="1299021" y="1349377"/>
                    <a:pt x="1329927" y="1349377"/>
                  </a:cubicBezTo>
                  <a:cubicBezTo>
                    <a:pt x="1337654" y="1349377"/>
                    <a:pt x="1345015" y="1350943"/>
                    <a:pt x="1351709" y="1353775"/>
                  </a:cubicBezTo>
                  <a:lnTo>
                    <a:pt x="1355508" y="1356335"/>
                  </a:lnTo>
                  <a:lnTo>
                    <a:pt x="1355961" y="1355961"/>
                  </a:lnTo>
                  <a:cubicBezTo>
                    <a:pt x="1494968" y="1216954"/>
                    <a:pt x="1580945" y="1024918"/>
                    <a:pt x="1580945" y="812800"/>
                  </a:cubicBezTo>
                  <a:cubicBezTo>
                    <a:pt x="1580945" y="388565"/>
                    <a:pt x="1237035" y="44655"/>
                    <a:pt x="812800" y="44655"/>
                  </a:cubicBezTo>
                  <a:cubicBezTo>
                    <a:pt x="388565" y="44655"/>
                    <a:pt x="44655" y="388565"/>
                    <a:pt x="44655" y="812800"/>
                  </a:cubicBezTo>
                  <a:cubicBezTo>
                    <a:pt x="44655" y="971888"/>
                    <a:pt x="93018" y="1119681"/>
                    <a:pt x="175842" y="1242277"/>
                  </a:cubicBezTo>
                  <a:lnTo>
                    <a:pt x="268582" y="1354678"/>
                  </a:lnTo>
                  <a:lnTo>
                    <a:pt x="269922" y="1353775"/>
                  </a:lnTo>
                  <a:cubicBezTo>
                    <a:pt x="276617" y="1350943"/>
                    <a:pt x="283978" y="1349377"/>
                    <a:pt x="291704" y="1349377"/>
                  </a:cubicBezTo>
                  <a:cubicBezTo>
                    <a:pt x="322610" y="1349377"/>
                    <a:pt x="347664" y="1374430"/>
                    <a:pt x="347664" y="1405335"/>
                  </a:cubicBezTo>
                  <a:cubicBezTo>
                    <a:pt x="347664" y="1436240"/>
                    <a:pt x="322610" y="1461293"/>
                    <a:pt x="291704" y="1461293"/>
                  </a:cubicBezTo>
                  <a:cubicBezTo>
                    <a:pt x="260798" y="1461293"/>
                    <a:pt x="235744" y="1436240"/>
                    <a:pt x="235744" y="1405335"/>
                  </a:cubicBezTo>
                  <a:lnTo>
                    <a:pt x="239156" y="1388438"/>
                  </a:lnTo>
                  <a:lnTo>
                    <a:pt x="238064" y="1387537"/>
                  </a:lnTo>
                  <a:cubicBezTo>
                    <a:pt x="90976" y="1240449"/>
                    <a:pt x="0" y="1037249"/>
                    <a:pt x="0" y="812800"/>
                  </a:cubicBezTo>
                  <a:cubicBezTo>
                    <a:pt x="0" y="363903"/>
                    <a:pt x="363903" y="0"/>
                    <a:pt x="8128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r>
                <a:rPr lang="zh-CN" altLang="en-US" b="1" dirty="0" smtClean="0">
                  <a:solidFill>
                    <a:schemeClr val="accent1">
                      <a:lumMod val="75000"/>
                    </a:schemeClr>
                  </a:solidFill>
                  <a:latin typeface="+mj-lt"/>
                  <a:ea typeface="+mj-ea"/>
                  <a:cs typeface="+mj-cs"/>
                  <a:sym typeface="Arial" panose="020B0604020202020204" pitchFamily="34" charset="0"/>
                </a:rPr>
                <a:t>队列管理</a:t>
              </a:r>
            </a:p>
          </p:txBody>
        </p:sp>
        <p:sp>
          <p:nvSpPr>
            <p:cNvPr id="49" name="圆角矩形 48"/>
            <p:cNvSpPr/>
            <p:nvPr>
              <p:custDataLst>
                <p:tags r:id="rId7"/>
              </p:custDataLst>
            </p:nvPr>
          </p:nvSpPr>
          <p:spPr>
            <a:xfrm>
              <a:off x="7414146" y="3821720"/>
              <a:ext cx="766691" cy="21770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82500" lnSpcReduction="20000"/>
            </a:bodyPr>
            <a:lstStyle/>
            <a:p>
              <a:pPr algn="ctr"/>
              <a:r>
                <a:rPr lang="en-US" altLang="zh-CN" sz="1600" dirty="0">
                  <a:solidFill>
                    <a:schemeClr val="bg1"/>
                  </a:solidFill>
                  <a:sym typeface="Arial" panose="020B0604020202020204" pitchFamily="34" charset="0"/>
                </a:rPr>
                <a:t>05</a:t>
              </a:r>
              <a:endParaRPr lang="zh-CN" altLang="en-US" sz="1600" dirty="0">
                <a:solidFill>
                  <a:schemeClr val="bg1"/>
                </a:solidFill>
                <a:sym typeface="Arial" panose="020B0604020202020204" pitchFamily="34" charset="0"/>
              </a:endParaRPr>
            </a:p>
          </p:txBody>
        </p:sp>
      </p:grpSp>
      <p:sp>
        <p:nvSpPr>
          <p:cNvPr id="13" name="文本框 12"/>
          <p:cNvSpPr txBox="1"/>
          <p:nvPr/>
        </p:nvSpPr>
        <p:spPr>
          <a:xfrm>
            <a:off x="1233805" y="1371600"/>
            <a:ext cx="1990090" cy="368300"/>
          </a:xfrm>
          <a:prstGeom prst="rect">
            <a:avLst/>
          </a:prstGeom>
          <a:solidFill>
            <a:srgbClr val="FFC000"/>
          </a:solidFill>
        </p:spPr>
        <p:txBody>
          <a:bodyPr wrap="square" rtlCol="0">
            <a:spAutoFit/>
          </a:bodyPr>
          <a:lstStyle/>
          <a:p>
            <a:pPr algn="ctr"/>
            <a:r>
              <a:rPr lang="zh-CN" altLang="en-US" b="1" dirty="0" smtClean="0">
                <a:solidFill>
                  <a:schemeClr val="bg1"/>
                </a:solidFill>
                <a:latin typeface="+mn-ea"/>
                <a:ea typeface="+mn-ea"/>
              </a:rPr>
              <a:t>应用场景</a:t>
            </a:r>
            <a:endParaRPr lang="zh-CN" altLang="en-US" b="1" dirty="0">
              <a:solidFill>
                <a:schemeClr val="bg1"/>
              </a:solidFill>
              <a:latin typeface="+mn-ea"/>
              <a:ea typeface="+mn-ea"/>
            </a:endParaRP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第九章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guide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234440" y="1417320"/>
            <a:ext cx="2499360" cy="368300"/>
          </a:xfrm>
          <a:prstGeom prst="rect">
            <a:avLst/>
          </a:prstGeom>
          <a:solidFill>
            <a:srgbClr val="00B0F0"/>
          </a:solidFill>
        </p:spPr>
        <p:txBody>
          <a:bodyPr wrap="square" rtlCol="0">
            <a:spAutoFit/>
          </a:bodyPr>
          <a:lstStyle/>
          <a:p>
            <a:pPr algn="ctr"/>
            <a:r>
              <a:rPr lang="zh-CN" altLang="en-US" sz="1800">
                <a:solidFill>
                  <a:schemeClr val="bg1"/>
                </a:solidFill>
                <a:latin typeface="+mn-ea"/>
                <a:ea typeface="+mn-ea"/>
              </a:rPr>
              <a:t>常见问题及解决</a:t>
            </a:r>
          </a:p>
        </p:txBody>
      </p:sp>
      <p:grpSp>
        <p:nvGrpSpPr>
          <p:cNvPr id="7" name="组合 6"/>
          <p:cNvGrpSpPr/>
          <p:nvPr>
            <p:custDataLst>
              <p:tags r:id="rId1"/>
            </p:custDataLst>
          </p:nvPr>
        </p:nvGrpSpPr>
        <p:grpSpPr>
          <a:xfrm>
            <a:off x="2744279" y="2716105"/>
            <a:ext cx="2955767" cy="1889330"/>
            <a:chOff x="544629" y="2854914"/>
            <a:chExt cx="3456620" cy="2209476"/>
          </a:xfrm>
        </p:grpSpPr>
        <p:sp>
          <p:nvSpPr>
            <p:cNvPr id="4" name="矩形 3"/>
            <p:cNvSpPr/>
            <p:nvPr>
              <p:custDataLst>
                <p:tags r:id="rId6"/>
              </p:custDataLst>
            </p:nvPr>
          </p:nvSpPr>
          <p:spPr>
            <a:xfrm>
              <a:off x="1917188" y="3052845"/>
              <a:ext cx="2084061" cy="835243"/>
            </a:xfrm>
            <a:prstGeom prst="rect">
              <a:avLst/>
            </a:prstGeom>
            <a:solidFill>
              <a:srgbClr val="018BE9"/>
            </a:solidFill>
            <a:ln>
              <a:noFill/>
            </a:ln>
          </p:spPr>
          <p:style>
            <a:lnRef idx="2">
              <a:srgbClr val="018BE9">
                <a:shade val="50000"/>
              </a:srgbClr>
            </a:lnRef>
            <a:fillRef idx="1">
              <a:srgbClr val="018BE9"/>
            </a:fillRef>
            <a:effectRef idx="0">
              <a:srgbClr val="018BE9"/>
            </a:effectRef>
            <a:fontRef idx="minor">
              <a:srgbClr val="FFFFFF"/>
            </a:fontRef>
          </p:style>
          <p:txBody>
            <a:bodyPr rtlCol="0" anchor="ctr"/>
            <a:lstStyle/>
            <a:p>
              <a:pPr algn="l"/>
              <a:r>
                <a:rPr lang="zh-CN" altLang="en-US" sz="1400" dirty="0">
                  <a:latin typeface="Arial" panose="020B0604020202020204" pitchFamily="34" charset="0"/>
                  <a:ea typeface="黑体" panose="02010609060101010101" charset="-122"/>
                  <a:cs typeface="+mn-ea"/>
                </a:rPr>
                <a:t>使用监视器，必须关注连接监视器事件</a:t>
              </a:r>
            </a:p>
          </p:txBody>
        </p:sp>
        <p:sp>
          <p:nvSpPr>
            <p:cNvPr id="5" name="文本框 4"/>
            <p:cNvSpPr txBox="1"/>
            <p:nvPr>
              <p:custDataLst>
                <p:tags r:id="rId7"/>
              </p:custDataLst>
            </p:nvPr>
          </p:nvSpPr>
          <p:spPr>
            <a:xfrm>
              <a:off x="544629" y="2854914"/>
              <a:ext cx="1322798" cy="1231106"/>
            </a:xfrm>
            <a:prstGeom prst="rect">
              <a:avLst/>
            </a:prstGeom>
            <a:noFill/>
          </p:spPr>
          <p:txBody>
            <a:bodyPr wrap="square" lIns="0" tIns="0" rIns="0" bIns="0" rtlCol="0" anchor="ctr" anchorCtr="1">
              <a:normAutofit fontScale="87500" lnSpcReduction="10000"/>
            </a:bodyPr>
            <a:lstStyle/>
            <a:p>
              <a:pPr algn="ctr"/>
              <a:r>
                <a:rPr lang="en-US" altLang="zh-CN" sz="8000" b="1" dirty="0">
                  <a:solidFill>
                    <a:srgbClr val="018BE9"/>
                  </a:solidFill>
                </a:rPr>
                <a:t>01</a:t>
              </a:r>
              <a:endParaRPr lang="zh-CN" altLang="en-US" sz="8000" b="1" dirty="0">
                <a:solidFill>
                  <a:srgbClr val="018BE9"/>
                </a:solidFill>
              </a:endParaRPr>
            </a:p>
          </p:txBody>
        </p:sp>
        <p:sp>
          <p:nvSpPr>
            <p:cNvPr id="6" name="矩形 5"/>
            <p:cNvSpPr/>
            <p:nvPr>
              <p:custDataLst>
                <p:tags r:id="rId8"/>
              </p:custDataLst>
            </p:nvPr>
          </p:nvSpPr>
          <p:spPr>
            <a:xfrm>
              <a:off x="544629" y="4085661"/>
              <a:ext cx="3456620" cy="978729"/>
            </a:xfrm>
            <a:prstGeom prst="rect">
              <a:avLst/>
            </a:prstGeom>
          </p:spPr>
          <p:txBody>
            <a:bodyPr wrap="square">
              <a:noAutofit/>
            </a:bodyPr>
            <a:lstStyle/>
            <a:p>
              <a:pPr>
                <a:lnSpc>
                  <a:spcPct val="120000"/>
                </a:lnSpc>
              </a:pPr>
              <a:r>
                <a:rPr lang="en-US" altLang="zh-CN" sz="1400" dirty="0">
                  <a:latin typeface="+mn-ea"/>
                  <a:ea typeface="+mn-ea"/>
                  <a:cs typeface="+mn-ea"/>
                </a:rPr>
                <a:t>当一个ZooKeeper客户端与服务器断开时，在重新连接之前，你不会得到变化的通知</a:t>
              </a:r>
            </a:p>
          </p:txBody>
        </p:sp>
      </p:grpSp>
      <p:grpSp>
        <p:nvGrpSpPr>
          <p:cNvPr id="16" name="组合 15"/>
          <p:cNvGrpSpPr/>
          <p:nvPr>
            <p:custDataLst>
              <p:tags r:id="rId2"/>
            </p:custDataLst>
          </p:nvPr>
        </p:nvGrpSpPr>
        <p:grpSpPr>
          <a:xfrm>
            <a:off x="6007953" y="2716105"/>
            <a:ext cx="2955767" cy="1905205"/>
            <a:chOff x="4977291" y="2854914"/>
            <a:chExt cx="3456620" cy="2228041"/>
          </a:xfrm>
        </p:grpSpPr>
        <p:sp>
          <p:nvSpPr>
            <p:cNvPr id="8" name="矩形 7"/>
            <p:cNvSpPr/>
            <p:nvPr>
              <p:custDataLst>
                <p:tags r:id="rId3"/>
              </p:custDataLst>
            </p:nvPr>
          </p:nvSpPr>
          <p:spPr>
            <a:xfrm>
              <a:off x="6349850" y="3052845"/>
              <a:ext cx="2084061" cy="835243"/>
            </a:xfrm>
            <a:prstGeom prst="rect">
              <a:avLst/>
            </a:prstGeom>
            <a:solidFill>
              <a:srgbClr val="FFC000"/>
            </a:solidFill>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90000" lnSpcReduction="20000"/>
            </a:bodyPr>
            <a:lstStyle/>
            <a:p>
              <a:pPr algn="l"/>
              <a:r>
                <a:rPr lang="zh-CN" altLang="en-US" dirty="0">
                  <a:latin typeface="Arial" panose="020B0604020202020204" pitchFamily="34" charset="0"/>
                  <a:ea typeface="黑体" panose="02010609060101010101" charset="-122"/>
                  <a:cs typeface="+mn-ea"/>
                </a:rPr>
                <a:t>必须测试ZooKeeper服务器是否失效</a:t>
              </a:r>
            </a:p>
          </p:txBody>
        </p:sp>
        <p:sp>
          <p:nvSpPr>
            <p:cNvPr id="9" name="文本框 8"/>
            <p:cNvSpPr txBox="1"/>
            <p:nvPr>
              <p:custDataLst>
                <p:tags r:id="rId4"/>
              </p:custDataLst>
            </p:nvPr>
          </p:nvSpPr>
          <p:spPr>
            <a:xfrm>
              <a:off x="4977291" y="2854914"/>
              <a:ext cx="1322798" cy="1231106"/>
            </a:xfrm>
            <a:prstGeom prst="rect">
              <a:avLst/>
            </a:prstGeom>
            <a:noFill/>
          </p:spPr>
          <p:txBody>
            <a:bodyPr wrap="square" lIns="0" tIns="0" rIns="0" bIns="0" rtlCol="0" anchor="ctr" anchorCtr="1">
              <a:normAutofit fontScale="87500" lnSpcReduction="10000"/>
            </a:bodyPr>
            <a:lstStyle/>
            <a:p>
              <a:pPr algn="ctr"/>
              <a:r>
                <a:rPr lang="en-US" altLang="zh-CN" sz="8000" b="1" dirty="0">
                  <a:solidFill>
                    <a:srgbClr val="FFC000"/>
                  </a:solidFill>
                </a:rPr>
                <a:t>02</a:t>
              </a:r>
              <a:endParaRPr lang="zh-CN" altLang="en-US" sz="8000" b="1" dirty="0">
                <a:solidFill>
                  <a:srgbClr val="FFC000"/>
                </a:solidFill>
              </a:endParaRPr>
            </a:p>
          </p:txBody>
        </p:sp>
        <p:sp>
          <p:nvSpPr>
            <p:cNvPr id="10" name="矩形 9"/>
            <p:cNvSpPr/>
            <p:nvPr>
              <p:custDataLst>
                <p:tags r:id="rId5"/>
              </p:custDataLst>
            </p:nvPr>
          </p:nvSpPr>
          <p:spPr>
            <a:xfrm>
              <a:off x="4977291" y="4104226"/>
              <a:ext cx="3456620" cy="978729"/>
            </a:xfrm>
            <a:prstGeom prst="rect">
              <a:avLst/>
            </a:prstGeom>
          </p:spPr>
          <p:txBody>
            <a:bodyPr wrap="square">
              <a:noAutofit/>
            </a:bodyPr>
            <a:lstStyle/>
            <a:p>
              <a:pPr>
                <a:lnSpc>
                  <a:spcPct val="120000"/>
                </a:lnSpc>
              </a:pPr>
              <a:r>
                <a:rPr lang="en-US" altLang="zh-CN" sz="1400" dirty="0">
                  <a:latin typeface="+mn-ea"/>
                  <a:ea typeface="+mn-ea"/>
                  <a:cs typeface="+mn-ea"/>
                </a:rPr>
                <a:t>ZooKeeper服务能继续有效，只要大多数服务器是有效的</a:t>
              </a:r>
            </a:p>
          </p:txBody>
        </p:sp>
      </p:gr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第九章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guide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234440" y="1417320"/>
            <a:ext cx="2499360" cy="368300"/>
          </a:xfrm>
          <a:prstGeom prst="rect">
            <a:avLst/>
          </a:prstGeom>
          <a:solidFill>
            <a:srgbClr val="00B0F0"/>
          </a:solidFill>
        </p:spPr>
        <p:txBody>
          <a:bodyPr wrap="square" rtlCol="0">
            <a:spAutoFit/>
          </a:bodyPr>
          <a:lstStyle/>
          <a:p>
            <a:pPr algn="ctr"/>
            <a:r>
              <a:rPr lang="zh-CN" altLang="en-US" sz="1800">
                <a:solidFill>
                  <a:schemeClr val="bg1"/>
                </a:solidFill>
                <a:latin typeface="+mn-ea"/>
                <a:ea typeface="+mn-ea"/>
              </a:rPr>
              <a:t>常见问题及解决</a:t>
            </a:r>
          </a:p>
        </p:txBody>
      </p:sp>
      <p:grpSp>
        <p:nvGrpSpPr>
          <p:cNvPr id="7" name="组合 6"/>
          <p:cNvGrpSpPr/>
          <p:nvPr>
            <p:custDataLst>
              <p:tags r:id="rId1"/>
            </p:custDataLst>
          </p:nvPr>
        </p:nvGrpSpPr>
        <p:grpSpPr>
          <a:xfrm>
            <a:off x="2744279" y="2716105"/>
            <a:ext cx="3528695" cy="2134235"/>
            <a:chOff x="544629" y="2854914"/>
            <a:chExt cx="4126630" cy="2495880"/>
          </a:xfrm>
        </p:grpSpPr>
        <p:sp>
          <p:nvSpPr>
            <p:cNvPr id="4" name="矩形 3"/>
            <p:cNvSpPr/>
            <p:nvPr>
              <p:custDataLst>
                <p:tags r:id="rId6"/>
              </p:custDataLst>
            </p:nvPr>
          </p:nvSpPr>
          <p:spPr>
            <a:xfrm>
              <a:off x="1916955" y="2854914"/>
              <a:ext cx="2611726" cy="1211181"/>
            </a:xfrm>
            <a:prstGeom prst="rect">
              <a:avLst/>
            </a:prstGeom>
            <a:solidFill>
              <a:srgbClr val="92D050"/>
            </a:solidFill>
            <a:ln>
              <a:noFill/>
            </a:ln>
          </p:spPr>
          <p:style>
            <a:lnRef idx="2">
              <a:srgbClr val="018BE9">
                <a:shade val="50000"/>
              </a:srgbClr>
            </a:lnRef>
            <a:fillRef idx="1">
              <a:srgbClr val="018BE9"/>
            </a:fillRef>
            <a:effectRef idx="0">
              <a:srgbClr val="018BE9"/>
            </a:effectRef>
            <a:fontRef idx="minor">
              <a:srgbClr val="FFFFFF"/>
            </a:fontRef>
          </p:style>
          <p:txBody>
            <a:bodyPr rtlCol="0" anchor="ctr"/>
            <a:lstStyle/>
            <a:p>
              <a:pPr algn="l"/>
              <a:r>
                <a:rPr lang="zh-CN" altLang="en-US" sz="1400" dirty="0">
                  <a:latin typeface="Arial" panose="020B0604020202020204" pitchFamily="34" charset="0"/>
                  <a:ea typeface="黑体" panose="02010609060101010101" charset="-122"/>
                  <a:cs typeface="+mn-ea"/>
                </a:rPr>
                <a:t>客户端使用的ZooKeeper服务器列表必须与每一台ZooKeeper服务器上的一致</a:t>
              </a:r>
            </a:p>
          </p:txBody>
        </p:sp>
        <p:sp>
          <p:nvSpPr>
            <p:cNvPr id="5" name="文本框 4"/>
            <p:cNvSpPr txBox="1"/>
            <p:nvPr>
              <p:custDataLst>
                <p:tags r:id="rId7"/>
              </p:custDataLst>
            </p:nvPr>
          </p:nvSpPr>
          <p:spPr>
            <a:xfrm>
              <a:off x="544629" y="2854914"/>
              <a:ext cx="1322798" cy="1231106"/>
            </a:xfrm>
            <a:prstGeom prst="rect">
              <a:avLst/>
            </a:prstGeom>
            <a:noFill/>
          </p:spPr>
          <p:txBody>
            <a:bodyPr wrap="square" lIns="0" tIns="0" rIns="0" bIns="0" rtlCol="0" anchor="ctr" anchorCtr="1">
              <a:normAutofit fontScale="87500" lnSpcReduction="10000"/>
            </a:bodyPr>
            <a:lstStyle/>
            <a:p>
              <a:pPr algn="ctr"/>
              <a:r>
                <a:rPr lang="en-US" altLang="zh-CN" sz="8000" b="1" dirty="0">
                  <a:solidFill>
                    <a:srgbClr val="92D050"/>
                  </a:solidFill>
                </a:rPr>
                <a:t>0</a:t>
              </a:r>
              <a:r>
                <a:rPr lang="en-US" sz="8000" b="1" dirty="0">
                  <a:solidFill>
                    <a:srgbClr val="92D050"/>
                  </a:solidFill>
                </a:rPr>
                <a:t>3</a:t>
              </a:r>
            </a:p>
          </p:txBody>
        </p:sp>
        <p:sp>
          <p:nvSpPr>
            <p:cNvPr id="6" name="矩形 5"/>
            <p:cNvSpPr/>
            <p:nvPr>
              <p:custDataLst>
                <p:tags r:id="rId8"/>
              </p:custDataLst>
            </p:nvPr>
          </p:nvSpPr>
          <p:spPr>
            <a:xfrm>
              <a:off x="544629" y="4085403"/>
              <a:ext cx="4126630" cy="1265391"/>
            </a:xfrm>
            <a:prstGeom prst="rect">
              <a:avLst/>
            </a:prstGeom>
          </p:spPr>
          <p:txBody>
            <a:bodyPr wrap="square">
              <a:noAutofit/>
            </a:bodyPr>
            <a:lstStyle/>
            <a:p>
              <a:pPr>
                <a:lnSpc>
                  <a:spcPct val="120000"/>
                </a:lnSpc>
              </a:pPr>
              <a:r>
                <a:rPr lang="en-US" altLang="zh-CN" sz="1400" dirty="0">
                  <a:latin typeface="+mn-ea"/>
                  <a:ea typeface="+mn-ea"/>
                  <a:cs typeface="+mn-ea"/>
                </a:rPr>
                <a:t>如果客户端使用的是服务器上的一个子集，也可以工作，尽管这样不会得到优化结果，但如果客户端列表多于ZooKeeper集群，就不会工作了</a:t>
              </a:r>
              <a:r>
                <a:rPr lang="zh-CN" altLang="en-US" sz="1400" dirty="0">
                  <a:latin typeface="+mn-ea"/>
                  <a:ea typeface="+mn-ea"/>
                  <a:cs typeface="+mn-ea"/>
                </a:rPr>
                <a:t>。</a:t>
              </a:r>
            </a:p>
          </p:txBody>
        </p:sp>
      </p:grpSp>
      <p:grpSp>
        <p:nvGrpSpPr>
          <p:cNvPr id="16" name="组合 15"/>
          <p:cNvGrpSpPr/>
          <p:nvPr>
            <p:custDataLst>
              <p:tags r:id="rId2"/>
            </p:custDataLst>
          </p:nvPr>
        </p:nvGrpSpPr>
        <p:grpSpPr>
          <a:xfrm>
            <a:off x="6273165" y="2715895"/>
            <a:ext cx="3547110" cy="2154556"/>
            <a:chOff x="4977291" y="2854914"/>
            <a:chExt cx="4148166" cy="1969363"/>
          </a:xfrm>
        </p:grpSpPr>
        <p:sp>
          <p:nvSpPr>
            <p:cNvPr id="8" name="矩形 7"/>
            <p:cNvSpPr/>
            <p:nvPr>
              <p:custDataLst>
                <p:tags r:id="rId3"/>
              </p:custDataLst>
            </p:nvPr>
          </p:nvSpPr>
          <p:spPr>
            <a:xfrm>
              <a:off x="6349617" y="2854914"/>
              <a:ext cx="2354043" cy="1033700"/>
            </a:xfrm>
            <a:prstGeom prst="rect">
              <a:avLst/>
            </a:prstGeom>
            <a:solidFill>
              <a:srgbClr val="FFC000"/>
            </a:solidFill>
            <a:ln>
              <a:noFill/>
            </a:ln>
          </p:spPr>
          <p:style>
            <a:lnRef idx="2">
              <a:srgbClr val="018BE9">
                <a:shade val="50000"/>
              </a:srgbClr>
            </a:lnRef>
            <a:fillRef idx="1">
              <a:srgbClr val="018BE9"/>
            </a:fillRef>
            <a:effectRef idx="0">
              <a:srgbClr val="018BE9"/>
            </a:effectRef>
            <a:fontRef idx="minor">
              <a:srgbClr val="FFFFFF"/>
            </a:fontRef>
          </p:style>
          <p:txBody>
            <a:bodyPr rtlCol="0" anchor="ctr">
              <a:normAutofit/>
            </a:bodyPr>
            <a:lstStyle/>
            <a:p>
              <a:pPr algn="l"/>
              <a:r>
                <a:rPr lang="zh-CN" altLang="en-US" dirty="0">
                  <a:latin typeface="Arial" panose="020B0604020202020204" pitchFamily="34" charset="0"/>
                  <a:ea typeface="黑体" panose="02010609060101010101" charset="-122"/>
                  <a:cs typeface="+mn-ea"/>
                </a:rPr>
                <a:t>小心放置你的事务日志</a:t>
              </a:r>
            </a:p>
          </p:txBody>
        </p:sp>
        <p:sp>
          <p:nvSpPr>
            <p:cNvPr id="9" name="文本框 8"/>
            <p:cNvSpPr txBox="1"/>
            <p:nvPr>
              <p:custDataLst>
                <p:tags r:id="rId4"/>
              </p:custDataLst>
            </p:nvPr>
          </p:nvSpPr>
          <p:spPr>
            <a:xfrm>
              <a:off x="4977291" y="2854914"/>
              <a:ext cx="1322798" cy="1231106"/>
            </a:xfrm>
            <a:prstGeom prst="rect">
              <a:avLst/>
            </a:prstGeom>
            <a:noFill/>
          </p:spPr>
          <p:txBody>
            <a:bodyPr wrap="square" lIns="0" tIns="0" rIns="0" bIns="0" rtlCol="0" anchor="ctr" anchorCtr="1">
              <a:normAutofit/>
            </a:bodyPr>
            <a:lstStyle/>
            <a:p>
              <a:pPr algn="ctr"/>
              <a:r>
                <a:rPr lang="en-US" altLang="zh-CN" sz="8000" b="1" dirty="0">
                  <a:solidFill>
                    <a:srgbClr val="FFC000"/>
                  </a:solidFill>
                </a:rPr>
                <a:t>04</a:t>
              </a:r>
              <a:endParaRPr lang="zh-CN" altLang="en-US" sz="8000" b="1" dirty="0">
                <a:solidFill>
                  <a:srgbClr val="FFC000"/>
                </a:solidFill>
              </a:endParaRPr>
            </a:p>
          </p:txBody>
        </p:sp>
        <p:sp>
          <p:nvSpPr>
            <p:cNvPr id="10" name="矩形 9"/>
            <p:cNvSpPr/>
            <p:nvPr>
              <p:custDataLst>
                <p:tags r:id="rId5"/>
              </p:custDataLst>
            </p:nvPr>
          </p:nvSpPr>
          <p:spPr>
            <a:xfrm>
              <a:off x="4977291" y="3845530"/>
              <a:ext cx="4148166" cy="978747"/>
            </a:xfrm>
            <a:prstGeom prst="rect">
              <a:avLst/>
            </a:prstGeom>
          </p:spPr>
          <p:txBody>
            <a:bodyPr wrap="square">
              <a:noAutofit/>
            </a:bodyPr>
            <a:lstStyle/>
            <a:p>
              <a:pPr>
                <a:lnSpc>
                  <a:spcPct val="120000"/>
                </a:lnSpc>
              </a:pPr>
              <a:r>
                <a:rPr lang="en-US" altLang="zh-CN" sz="1400" dirty="0">
                  <a:latin typeface="+mn-ea"/>
                  <a:ea typeface="+mn-ea"/>
                  <a:cs typeface="+mn-ea"/>
                </a:rPr>
                <a:t>ZooKeeper中性能的关键就是事务日志，ZooKeeper在应答前，必须将事务同步到介质。一个专门的事务日志设备是保证性能稳定的关键。将日志放到一个繁忙的设备将破坏性能</a:t>
              </a:r>
            </a:p>
          </p:txBody>
        </p:sp>
      </p:gr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p:cNvSpPr/>
          <p:nvPr/>
        </p:nvSpPr>
        <p:spPr>
          <a:xfrm>
            <a:off x="1343025" y="48323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第九章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guide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dirty="0">
              <a:latin typeface="Arial" panose="020B0604020202020204" pitchFamily="34" charset="0"/>
              <a:ea typeface="宋体" panose="02010600030101010101" pitchFamily="2" charset="-122"/>
            </a:endParaRPr>
          </a:p>
        </p:txBody>
      </p:sp>
      <p:sp>
        <p:nvSpPr>
          <p:cNvPr id="2" name="文本框 1"/>
          <p:cNvSpPr txBox="1"/>
          <p:nvPr/>
        </p:nvSpPr>
        <p:spPr>
          <a:xfrm>
            <a:off x="1234440" y="1417320"/>
            <a:ext cx="2499360" cy="368300"/>
          </a:xfrm>
          <a:prstGeom prst="rect">
            <a:avLst/>
          </a:prstGeom>
          <a:solidFill>
            <a:srgbClr val="00B0F0"/>
          </a:solidFill>
        </p:spPr>
        <p:txBody>
          <a:bodyPr wrap="square" rtlCol="0">
            <a:spAutoFit/>
          </a:bodyPr>
          <a:lstStyle/>
          <a:p>
            <a:pPr algn="ctr"/>
            <a:r>
              <a:rPr lang="zh-CN" altLang="en-US" sz="1800">
                <a:solidFill>
                  <a:schemeClr val="bg1"/>
                </a:solidFill>
                <a:latin typeface="+mn-ea"/>
                <a:ea typeface="+mn-ea"/>
              </a:rPr>
              <a:t>常见问题及解决</a:t>
            </a:r>
          </a:p>
        </p:txBody>
      </p:sp>
      <p:grpSp>
        <p:nvGrpSpPr>
          <p:cNvPr id="7" name="组合 6"/>
          <p:cNvGrpSpPr/>
          <p:nvPr>
            <p:custDataLst>
              <p:tags r:id="rId1"/>
            </p:custDataLst>
          </p:nvPr>
        </p:nvGrpSpPr>
        <p:grpSpPr>
          <a:xfrm>
            <a:off x="2513774" y="2571960"/>
            <a:ext cx="4437380" cy="2683828"/>
            <a:chOff x="544629" y="2854914"/>
            <a:chExt cx="4126630" cy="2495880"/>
          </a:xfrm>
        </p:grpSpPr>
        <p:sp>
          <p:nvSpPr>
            <p:cNvPr id="4" name="矩形 3"/>
            <p:cNvSpPr/>
            <p:nvPr>
              <p:custDataLst>
                <p:tags r:id="rId2"/>
              </p:custDataLst>
            </p:nvPr>
          </p:nvSpPr>
          <p:spPr>
            <a:xfrm>
              <a:off x="1916955" y="2854914"/>
              <a:ext cx="2611726" cy="1211181"/>
            </a:xfrm>
            <a:prstGeom prst="rect">
              <a:avLst/>
            </a:prstGeom>
            <a:solidFill>
              <a:srgbClr val="F15D98"/>
            </a:solidFill>
            <a:ln>
              <a:noFill/>
            </a:ln>
          </p:spPr>
          <p:style>
            <a:lnRef idx="2">
              <a:srgbClr val="018BE9">
                <a:shade val="50000"/>
              </a:srgbClr>
            </a:lnRef>
            <a:fillRef idx="1">
              <a:srgbClr val="018BE9"/>
            </a:fillRef>
            <a:effectRef idx="0">
              <a:srgbClr val="018BE9"/>
            </a:effectRef>
            <a:fontRef idx="minor">
              <a:srgbClr val="FFFFFF"/>
            </a:fontRef>
          </p:style>
          <p:txBody>
            <a:bodyPr rtlCol="0" anchor="ctr"/>
            <a:lstStyle/>
            <a:p>
              <a:pPr algn="l"/>
              <a:r>
                <a:rPr lang="zh-CN" altLang="en-US" sz="1600" dirty="0">
                  <a:latin typeface="Arial" panose="020B0604020202020204" pitchFamily="34" charset="0"/>
                  <a:ea typeface="黑体" panose="02010609060101010101" charset="-122"/>
                  <a:cs typeface="+mn-ea"/>
                </a:rPr>
                <a:t>正确设置最大java堆，这对避免内存交换很重要</a:t>
              </a:r>
            </a:p>
          </p:txBody>
        </p:sp>
        <p:sp>
          <p:nvSpPr>
            <p:cNvPr id="5" name="文本框 4"/>
            <p:cNvSpPr txBox="1"/>
            <p:nvPr>
              <p:custDataLst>
                <p:tags r:id="rId3"/>
              </p:custDataLst>
            </p:nvPr>
          </p:nvSpPr>
          <p:spPr>
            <a:xfrm>
              <a:off x="544629" y="2854914"/>
              <a:ext cx="1322798" cy="1231106"/>
            </a:xfrm>
            <a:prstGeom prst="rect">
              <a:avLst/>
            </a:prstGeom>
            <a:noFill/>
          </p:spPr>
          <p:txBody>
            <a:bodyPr wrap="square" lIns="0" tIns="0" rIns="0" bIns="0" rtlCol="0" anchor="ctr" anchorCtr="1">
              <a:normAutofit/>
            </a:bodyPr>
            <a:lstStyle/>
            <a:p>
              <a:pPr algn="ctr"/>
              <a:r>
                <a:rPr lang="en-US" altLang="zh-CN" sz="8000" b="1" dirty="0">
                  <a:solidFill>
                    <a:srgbClr val="F15D98"/>
                  </a:solidFill>
                </a:rPr>
                <a:t>05</a:t>
              </a:r>
              <a:endParaRPr lang="en-US" sz="8000" b="1" dirty="0">
                <a:solidFill>
                  <a:srgbClr val="F15D98"/>
                </a:solidFill>
              </a:endParaRPr>
            </a:p>
          </p:txBody>
        </p:sp>
        <p:sp>
          <p:nvSpPr>
            <p:cNvPr id="6" name="矩形 5"/>
            <p:cNvSpPr/>
            <p:nvPr>
              <p:custDataLst>
                <p:tags r:id="rId4"/>
              </p:custDataLst>
            </p:nvPr>
          </p:nvSpPr>
          <p:spPr>
            <a:xfrm>
              <a:off x="544629" y="4085403"/>
              <a:ext cx="4126630" cy="1265391"/>
            </a:xfrm>
            <a:prstGeom prst="rect">
              <a:avLst/>
            </a:prstGeom>
          </p:spPr>
          <p:txBody>
            <a:bodyPr wrap="square">
              <a:noAutofit/>
            </a:bodyPr>
            <a:lstStyle/>
            <a:p>
              <a:pPr>
                <a:lnSpc>
                  <a:spcPct val="120000"/>
                </a:lnSpc>
              </a:pPr>
              <a:r>
                <a:rPr lang="en-US" sz="1400" dirty="0">
                  <a:latin typeface="+mn-ea"/>
                  <a:ea typeface="+mn-ea"/>
                  <a:cs typeface="+mn-ea"/>
                </a:rPr>
                <a:t>   </a:t>
              </a:r>
              <a:r>
                <a:rPr sz="1400" dirty="0">
                  <a:latin typeface="+mn-ea"/>
                  <a:ea typeface="+mn-ea"/>
                  <a:cs typeface="+mn-ea"/>
                </a:rPr>
                <a:t>没有必要的磁盘访问将肯定会降低你的性能到不可接受的程度。记住，在ZooKeeper中，所有的东西都是顺序的，所以，如果一个请求访问了磁盘，也就意味着其它排队的请求也访问了磁盘。</a:t>
              </a:r>
            </a:p>
          </p:txBody>
        </p:sp>
      </p:grpSp>
      <p:sp>
        <p:nvSpPr>
          <p:cNvPr id="100" name="文本框 99"/>
          <p:cNvSpPr txBox="1"/>
          <p:nvPr/>
        </p:nvSpPr>
        <p:spPr>
          <a:xfrm>
            <a:off x="7885430" y="2571750"/>
            <a:ext cx="3319145" cy="2168525"/>
          </a:xfrm>
          <a:prstGeom prst="rect">
            <a:avLst/>
          </a:prstGeom>
          <a:noFill/>
          <a:ln w="38100">
            <a:solidFill>
              <a:srgbClr val="00B0F0"/>
            </a:solidFill>
          </a:ln>
        </p:spPr>
        <p:txBody>
          <a:bodyPr wrap="square">
            <a:spAutoFit/>
          </a:bodyPr>
          <a:lstStyle/>
          <a:p>
            <a:pPr>
              <a:lnSpc>
                <a:spcPct val="150000"/>
              </a:lnSpc>
            </a:pPr>
            <a:r>
              <a:rPr lang="en-US" altLang="zh-CN" sz="1800">
                <a:ea typeface="微软雅黑" panose="020B0503020204020204" pitchFamily="34" charset="-122"/>
              </a:rPr>
              <a:t>    </a:t>
            </a:r>
            <a:r>
              <a:rPr lang="zh-CN" sz="1800">
                <a:ea typeface="微软雅黑" panose="020B0503020204020204" pitchFamily="34" charset="-122"/>
              </a:rPr>
              <a:t>为了避免内存交换，将</a:t>
            </a:r>
            <a:r>
              <a:rPr lang="zh-CN" sz="1800">
                <a:ea typeface="微软雅黑" panose="020B0503020204020204" pitchFamily="34" charset="-122"/>
                <a:cs typeface="Times New Roman" panose="02020603050405020304" charset="0"/>
              </a:rPr>
              <a:t>heapsize设置为物理内存的大小减去操作系统和缓存的大小，优化heapsize最好的办法是运行负荷试验。</a:t>
            </a:r>
            <a:endParaRPr lang="zh-CN" altLang="en-US" sz="1800">
              <a:ea typeface="微软雅黑" panose="020B0503020204020204" pitchFamily="34" charset="-122"/>
              <a:cs typeface="Times New Roman" panose="02020603050405020304" charset="0"/>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矩形 162"/>
          <p:cNvSpPr/>
          <p:nvPr/>
        </p:nvSpPr>
        <p:spPr>
          <a:xfrm>
            <a:off x="0" y="3429000"/>
            <a:ext cx="12192000" cy="3429000"/>
          </a:xfrm>
          <a:prstGeom prst="rect">
            <a:avLst/>
          </a:prstGeom>
          <a:solidFill>
            <a:srgbClr val="2EA7E0"/>
          </a:solidFill>
          <a:ln w="12700">
            <a:noFill/>
          </a:ln>
        </p:spPr>
        <p:txBody>
          <a:bodyPr anchor="ctr"/>
          <a:lstStyle/>
          <a:p>
            <a:pPr algn="ctr">
              <a:buFont typeface="Arial" panose="020B0604020202020204" pitchFamily="34" charset="0"/>
              <a:buNone/>
            </a:pPr>
            <a:endParaRPr lang="zh-CN" altLang="zh-CN" dirty="0">
              <a:solidFill>
                <a:srgbClr val="FFFFFF"/>
              </a:solidFill>
              <a:latin typeface="方正兰亭粗黑_GBK" charset="-122"/>
              <a:ea typeface="方正兰亭粗黑_GBK" charset="-122"/>
            </a:endParaRPr>
          </a:p>
        </p:txBody>
      </p:sp>
      <p:sp>
        <p:nvSpPr>
          <p:cNvPr id="131074" name="Freeform 6"/>
          <p:cNvSpPr>
            <a:spLocks noEditPoints="1"/>
          </p:cNvSpPr>
          <p:nvPr/>
        </p:nvSpPr>
        <p:spPr>
          <a:xfrm>
            <a:off x="4373563" y="3429000"/>
            <a:ext cx="3444875" cy="1730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prstDash val="solid"/>
            <a:miter/>
            <a:headEnd type="none" w="med" len="med"/>
            <a:tailEnd type="none" w="med" len="med"/>
          </a:ln>
        </p:spPr>
        <p:txBody>
          <a:bodyPr/>
          <a:lstStyle/>
          <a:p>
            <a:endParaRPr lang="zh-CN" altLang="en-US"/>
          </a:p>
        </p:txBody>
      </p:sp>
      <p:sp>
        <p:nvSpPr>
          <p:cNvPr id="131075" name="文本框 13"/>
          <p:cNvSpPr/>
          <p:nvPr/>
        </p:nvSpPr>
        <p:spPr>
          <a:xfrm>
            <a:off x="5246688" y="3768725"/>
            <a:ext cx="1655762" cy="460375"/>
          </a:xfrm>
          <a:prstGeom prst="rect">
            <a:avLst/>
          </a:prstGeom>
          <a:noFill/>
          <a:ln w="9525">
            <a:noFill/>
          </a:ln>
        </p:spPr>
        <p:txBody>
          <a:bodyPr anchor="t">
            <a:spAutoFit/>
          </a:bodyPr>
          <a:lstStyle/>
          <a:p>
            <a:pPr algn="ctr">
              <a:buFont typeface="Arial" panose="020B0604020202020204" pitchFamily="34" charset="0"/>
              <a:buNone/>
            </a:pPr>
            <a:r>
              <a:rPr lang="zh-CN" altLang="en-US" sz="2400" b="1" dirty="0">
                <a:solidFill>
                  <a:schemeClr val="bg1"/>
                </a:solidFill>
                <a:latin typeface="方正兰亭粗黑_GBK" charset="-122"/>
                <a:ea typeface="微软雅黑" panose="020B0503020204020204" pitchFamily="34" charset="-122"/>
              </a:rPr>
              <a:t>第十章</a:t>
            </a:r>
            <a:endParaRPr lang="zh-CN" altLang="zh-CN" sz="2400" b="1" dirty="0">
              <a:solidFill>
                <a:schemeClr val="bg1"/>
              </a:solidFill>
              <a:latin typeface="方正兰亭粗黑_GBK" charset="-122"/>
              <a:ea typeface="微软雅黑" panose="020B0503020204020204" pitchFamily="34" charset="-122"/>
            </a:endParaRPr>
          </a:p>
        </p:txBody>
      </p:sp>
      <p:sp>
        <p:nvSpPr>
          <p:cNvPr id="131076" name="文本框 23"/>
          <p:cNvSpPr/>
          <p:nvPr/>
        </p:nvSpPr>
        <p:spPr>
          <a:xfrm>
            <a:off x="5373688" y="5310188"/>
            <a:ext cx="1605280" cy="607695"/>
          </a:xfrm>
          <a:prstGeom prst="rect">
            <a:avLst/>
          </a:prstGeom>
          <a:noFill/>
          <a:ln w="9525">
            <a:noFill/>
          </a:ln>
        </p:spPr>
        <p:txBody>
          <a:bodyPr wrap="none" anchor="t">
            <a:spAutoFit/>
          </a:bodyPr>
          <a:lstStyle/>
          <a:p>
            <a:pPr>
              <a:lnSpc>
                <a:spcPct val="120000"/>
              </a:lnSpc>
              <a:buFont typeface="Arial" panose="020B0604020202020204" pitchFamily="34" charset="0"/>
              <a:buNone/>
            </a:pPr>
            <a:r>
              <a:rPr 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安装部署</a:t>
            </a:r>
          </a:p>
        </p:txBody>
      </p:sp>
      <p:sp>
        <p:nvSpPr>
          <p:cNvPr id="131077" name="Freeform 5"/>
          <p:cNvSpPr/>
          <p:nvPr/>
        </p:nvSpPr>
        <p:spPr>
          <a:xfrm>
            <a:off x="6132513" y="1711325"/>
            <a:ext cx="860425" cy="1724025"/>
          </a:xfrm>
          <a:custGeom>
            <a:avLst/>
            <a:gdLst/>
            <a:ahLst/>
            <a:cxnLst>
              <a:cxn ang="0">
                <a:pos x="0" y="2147483646"/>
              </a:cxn>
              <a:cxn ang="0">
                <a:pos x="2147483646" y="2147483646"/>
              </a:cxn>
              <a:cxn ang="0">
                <a:pos x="0" y="0"/>
              </a:cxn>
              <a:cxn ang="0">
                <a:pos x="0" y="2147483646"/>
              </a:cxn>
            </a:cxnLst>
            <a:rect l="0" t="0" r="0" b="0"/>
            <a:pathLst>
              <a:path w="6745" h="13488">
                <a:moveTo>
                  <a:pt x="0" y="13488"/>
                </a:moveTo>
                <a:lnTo>
                  <a:pt x="6745" y="1807"/>
                </a:lnTo>
                <a:cubicBezTo>
                  <a:pt x="4694" y="623"/>
                  <a:pt x="2368" y="0"/>
                  <a:pt x="0" y="0"/>
                </a:cubicBezTo>
                <a:lnTo>
                  <a:pt x="0" y="13488"/>
                </a:lnTo>
                <a:close/>
              </a:path>
            </a:pathLst>
          </a:custGeom>
          <a:solidFill>
            <a:srgbClr val="D8D8D8"/>
          </a:solidFill>
          <a:ln w="0">
            <a:noFill/>
          </a:ln>
        </p:spPr>
        <p:txBody>
          <a:bodyPr/>
          <a:lstStyle/>
          <a:p>
            <a:endParaRPr lang="zh-CN" altLang="en-US"/>
          </a:p>
        </p:txBody>
      </p:sp>
      <p:sp>
        <p:nvSpPr>
          <p:cNvPr id="131078" name="Freeform 6"/>
          <p:cNvSpPr>
            <a:spLocks noEditPoints="1"/>
          </p:cNvSpPr>
          <p:nvPr/>
        </p:nvSpPr>
        <p:spPr>
          <a:xfrm>
            <a:off x="6089650" y="1698625"/>
            <a:ext cx="873125"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w="1588">
            <a:noFill/>
          </a:ln>
        </p:spPr>
        <p:txBody>
          <a:bodyPr/>
          <a:lstStyle/>
          <a:p>
            <a:endParaRPr lang="zh-CN" altLang="en-US"/>
          </a:p>
        </p:txBody>
      </p:sp>
      <p:sp>
        <p:nvSpPr>
          <p:cNvPr id="131079" name="Freeform 7"/>
          <p:cNvSpPr/>
          <p:nvPr/>
        </p:nvSpPr>
        <p:spPr>
          <a:xfrm>
            <a:off x="6096000" y="1936750"/>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sp>
        <p:nvSpPr>
          <p:cNvPr id="131080" name="Freeform 8"/>
          <p:cNvSpPr>
            <a:spLocks noEditPoints="1"/>
          </p:cNvSpPr>
          <p:nvPr/>
        </p:nvSpPr>
        <p:spPr>
          <a:xfrm>
            <a:off x="6089650" y="1930400"/>
            <a:ext cx="1504950"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w="1588">
            <a:noFill/>
          </a:ln>
        </p:spPr>
        <p:txBody>
          <a:bodyPr/>
          <a:lstStyle/>
          <a:p>
            <a:endParaRPr lang="zh-CN" altLang="en-US"/>
          </a:p>
        </p:txBody>
      </p:sp>
      <p:sp>
        <p:nvSpPr>
          <p:cNvPr id="131081" name="Freeform 9"/>
          <p:cNvSpPr/>
          <p:nvPr/>
        </p:nvSpPr>
        <p:spPr>
          <a:xfrm>
            <a:off x="6096000" y="2566988"/>
            <a:ext cx="1724025" cy="862012"/>
          </a:xfrm>
          <a:custGeom>
            <a:avLst/>
            <a:gdLst/>
            <a:ahLst/>
            <a:cxnLst>
              <a:cxn ang="0">
                <a:pos x="0" y="2147483646"/>
              </a:cxn>
              <a:cxn ang="0">
                <a:pos x="2147483646" y="2147483646"/>
              </a:cxn>
              <a:cxn ang="0">
                <a:pos x="2147483646" y="0"/>
              </a:cxn>
              <a:cxn ang="0">
                <a:pos x="0" y="2147483646"/>
              </a:cxn>
            </a:cxnLst>
            <a:rect l="0" t="0" r="0" b="0"/>
            <a:pathLst>
              <a:path w="6745" h="3372">
                <a:moveTo>
                  <a:pt x="0" y="3372"/>
                </a:moveTo>
                <a:lnTo>
                  <a:pt x="6745" y="3372"/>
                </a:lnTo>
                <a:cubicBezTo>
                  <a:pt x="6745" y="2189"/>
                  <a:pt x="6433" y="1026"/>
                  <a:pt x="5841" y="0"/>
                </a:cubicBezTo>
                <a:lnTo>
                  <a:pt x="0" y="3372"/>
                </a:lnTo>
                <a:close/>
              </a:path>
            </a:pathLst>
          </a:custGeom>
          <a:solidFill>
            <a:srgbClr val="D8D8D8"/>
          </a:solidFill>
          <a:ln w="0">
            <a:noFill/>
          </a:ln>
        </p:spPr>
        <p:txBody>
          <a:bodyPr/>
          <a:lstStyle/>
          <a:p>
            <a:endParaRPr lang="zh-CN" altLang="en-US"/>
          </a:p>
        </p:txBody>
      </p:sp>
      <p:sp>
        <p:nvSpPr>
          <p:cNvPr id="131082" name="Freeform 10"/>
          <p:cNvSpPr>
            <a:spLocks noEditPoints="1"/>
          </p:cNvSpPr>
          <p:nvPr/>
        </p:nvSpPr>
        <p:spPr>
          <a:xfrm>
            <a:off x="6089650"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w="1588">
            <a:noFill/>
          </a:ln>
        </p:spPr>
        <p:txBody>
          <a:bodyPr/>
          <a:lstStyle/>
          <a:p>
            <a:endParaRPr lang="zh-CN" altLang="en-US"/>
          </a:p>
        </p:txBody>
      </p:sp>
      <p:sp>
        <p:nvSpPr>
          <p:cNvPr id="131083" name="Freeform 23"/>
          <p:cNvSpPr/>
          <p:nvPr/>
        </p:nvSpPr>
        <p:spPr>
          <a:xfrm>
            <a:off x="4371975" y="2566988"/>
            <a:ext cx="1724025" cy="862012"/>
          </a:xfrm>
          <a:custGeom>
            <a:avLst/>
            <a:gdLst/>
            <a:ahLst/>
            <a:cxnLst>
              <a:cxn ang="0">
                <a:pos x="2147483646" y="2147483646"/>
              </a:cxn>
              <a:cxn ang="0">
                <a:pos x="2147483646" y="0"/>
              </a:cxn>
              <a:cxn ang="0">
                <a:pos x="0" y="2147483646"/>
              </a:cxn>
              <a:cxn ang="0">
                <a:pos x="2147483646" y="2147483646"/>
              </a:cxn>
            </a:cxnLst>
            <a:rect l="0" t="0" r="0" b="0"/>
            <a:pathLst>
              <a:path w="13488" h="6744">
                <a:moveTo>
                  <a:pt x="13488" y="6744"/>
                </a:moveTo>
                <a:lnTo>
                  <a:pt x="1807" y="0"/>
                </a:lnTo>
                <a:cubicBezTo>
                  <a:pt x="623" y="2051"/>
                  <a:pt x="0" y="4377"/>
                  <a:pt x="0" y="6744"/>
                </a:cubicBezTo>
                <a:lnTo>
                  <a:pt x="13488" y="6744"/>
                </a:lnTo>
                <a:close/>
              </a:path>
            </a:pathLst>
          </a:custGeom>
          <a:solidFill>
            <a:srgbClr val="D8D8D8"/>
          </a:solidFill>
          <a:ln w="0">
            <a:noFill/>
          </a:ln>
        </p:spPr>
        <p:txBody>
          <a:bodyPr/>
          <a:lstStyle/>
          <a:p>
            <a:endParaRPr lang="zh-CN" altLang="en-US"/>
          </a:p>
        </p:txBody>
      </p:sp>
      <p:sp>
        <p:nvSpPr>
          <p:cNvPr id="131084" name="Freeform 24"/>
          <p:cNvSpPr>
            <a:spLocks noEditPoints="1"/>
          </p:cNvSpPr>
          <p:nvPr/>
        </p:nvSpPr>
        <p:spPr>
          <a:xfrm>
            <a:off x="4365625" y="2560638"/>
            <a:ext cx="1736725" cy="8747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w="1588">
            <a:noFill/>
          </a:ln>
        </p:spPr>
        <p:txBody>
          <a:bodyPr/>
          <a:lstStyle/>
          <a:p>
            <a:endParaRPr lang="zh-CN" altLang="en-US"/>
          </a:p>
        </p:txBody>
      </p:sp>
      <p:sp>
        <p:nvSpPr>
          <p:cNvPr id="131085" name="Freeform 25"/>
          <p:cNvSpPr/>
          <p:nvPr/>
        </p:nvSpPr>
        <p:spPr>
          <a:xfrm>
            <a:off x="4602163" y="1936750"/>
            <a:ext cx="1493837" cy="1492250"/>
          </a:xfrm>
          <a:custGeom>
            <a:avLst/>
            <a:gdLst/>
            <a:ahLst/>
            <a:cxnLst>
              <a:cxn ang="0">
                <a:pos x="2147483646" y="2147483646"/>
              </a:cxn>
              <a:cxn ang="0">
                <a:pos x="2147483646" y="0"/>
              </a:cxn>
              <a:cxn ang="0">
                <a:pos x="0" y="2147483646"/>
              </a:cxn>
              <a:cxn ang="0">
                <a:pos x="2147483646" y="2147483646"/>
              </a:cxn>
            </a:cxnLst>
            <a:rect l="0" t="0" r="0" b="0"/>
            <a:pathLst>
              <a:path w="11681" h="11681">
                <a:moveTo>
                  <a:pt x="11681" y="11681"/>
                </a:moveTo>
                <a:lnTo>
                  <a:pt x="4937" y="0"/>
                </a:lnTo>
                <a:cubicBezTo>
                  <a:pt x="2886" y="1184"/>
                  <a:pt x="1184" y="2886"/>
                  <a:pt x="0" y="4937"/>
                </a:cubicBezTo>
                <a:lnTo>
                  <a:pt x="11681" y="11681"/>
                </a:lnTo>
                <a:close/>
              </a:path>
            </a:pathLst>
          </a:custGeom>
          <a:solidFill>
            <a:srgbClr val="D8D8D8"/>
          </a:solidFill>
          <a:ln w="0">
            <a:noFill/>
          </a:ln>
        </p:spPr>
        <p:txBody>
          <a:bodyPr/>
          <a:lstStyle/>
          <a:p>
            <a:endParaRPr lang="zh-CN" altLang="en-US"/>
          </a:p>
        </p:txBody>
      </p:sp>
      <p:sp>
        <p:nvSpPr>
          <p:cNvPr id="131086" name="Freeform 26"/>
          <p:cNvSpPr>
            <a:spLocks noEditPoints="1"/>
          </p:cNvSpPr>
          <p:nvPr/>
        </p:nvSpPr>
        <p:spPr>
          <a:xfrm>
            <a:off x="4595813" y="1930400"/>
            <a:ext cx="1506537" cy="1504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w="1588">
            <a:noFill/>
          </a:ln>
        </p:spPr>
        <p:txBody>
          <a:bodyPr/>
          <a:lstStyle/>
          <a:p>
            <a:endParaRPr lang="zh-CN" altLang="en-US"/>
          </a:p>
        </p:txBody>
      </p:sp>
      <p:sp>
        <p:nvSpPr>
          <p:cNvPr id="131087" name="Freeform 28"/>
          <p:cNvSpPr>
            <a:spLocks noEditPoints="1"/>
          </p:cNvSpPr>
          <p:nvPr/>
        </p:nvSpPr>
        <p:spPr>
          <a:xfrm>
            <a:off x="5227638" y="1698625"/>
            <a:ext cx="874712" cy="1736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w="1588">
            <a:noFill/>
          </a:ln>
        </p:spPr>
        <p:txBody>
          <a:bodyPr/>
          <a:lstStyle/>
          <a:p>
            <a:endParaRPr lang="zh-CN" altLang="en-US"/>
          </a:p>
        </p:txBody>
      </p:sp>
      <p:sp>
        <p:nvSpPr>
          <p:cNvPr id="131088" name="Freeform 27"/>
          <p:cNvSpPr/>
          <p:nvPr/>
        </p:nvSpPr>
        <p:spPr>
          <a:xfrm rot="5400000">
            <a:off x="6526213" y="2135188"/>
            <a:ext cx="860425" cy="1724025"/>
          </a:xfrm>
          <a:custGeom>
            <a:avLst/>
            <a:gdLst/>
            <a:ahLst/>
            <a:cxnLst>
              <a:cxn ang="0">
                <a:pos x="2147483646" y="2147483646"/>
              </a:cxn>
              <a:cxn ang="0">
                <a:pos x="2147483646" y="0"/>
              </a:cxn>
              <a:cxn ang="0">
                <a:pos x="0" y="2147483646"/>
              </a:cxn>
              <a:cxn ang="0">
                <a:pos x="2147483646" y="2147483646"/>
              </a:cxn>
            </a:cxnLst>
            <a:rect l="0" t="0" r="0" b="0"/>
            <a:pathLst>
              <a:path w="6744" h="13488">
                <a:moveTo>
                  <a:pt x="6744" y="13488"/>
                </a:moveTo>
                <a:lnTo>
                  <a:pt x="6744" y="0"/>
                </a:lnTo>
                <a:cubicBezTo>
                  <a:pt x="4377" y="0"/>
                  <a:pt x="2051" y="623"/>
                  <a:pt x="0" y="1807"/>
                </a:cubicBezTo>
                <a:lnTo>
                  <a:pt x="6744" y="13488"/>
                </a:lnTo>
                <a:close/>
              </a:path>
            </a:pathLst>
          </a:custGeom>
          <a:solidFill>
            <a:srgbClr val="2EA7E0"/>
          </a:solidFill>
          <a:ln w="0">
            <a:noFill/>
          </a:ln>
        </p:spPr>
        <p:txBody>
          <a:bodyPr/>
          <a:lstStyle/>
          <a:p>
            <a:endParaRPr lang="zh-CN" altLang="en-US"/>
          </a:p>
        </p:txBody>
      </p:sp>
      <p:sp>
        <p:nvSpPr>
          <p:cNvPr id="131089" name="Freeform 7"/>
          <p:cNvSpPr/>
          <p:nvPr/>
        </p:nvSpPr>
        <p:spPr>
          <a:xfrm rot="-3600000">
            <a:off x="5089525" y="1668463"/>
            <a:ext cx="1492250" cy="1492250"/>
          </a:xfrm>
          <a:custGeom>
            <a:avLst/>
            <a:gdLst/>
            <a:ahLst/>
            <a:cxnLst>
              <a:cxn ang="0">
                <a:pos x="0" y="2147483646"/>
              </a:cxn>
              <a:cxn ang="0">
                <a:pos x="2147483646" y="2147483646"/>
              </a:cxn>
              <a:cxn ang="0">
                <a:pos x="2147483646" y="0"/>
              </a:cxn>
              <a:cxn ang="0">
                <a:pos x="0" y="2147483646"/>
              </a:cxn>
            </a:cxnLst>
            <a:rect l="0" t="0" r="0" b="0"/>
            <a:pathLst>
              <a:path w="5841" h="5840">
                <a:moveTo>
                  <a:pt x="0" y="5840"/>
                </a:moveTo>
                <a:lnTo>
                  <a:pt x="5841" y="2468"/>
                </a:lnTo>
                <a:cubicBezTo>
                  <a:pt x="5249" y="1443"/>
                  <a:pt x="4398" y="592"/>
                  <a:pt x="3373" y="0"/>
                </a:cubicBezTo>
                <a:lnTo>
                  <a:pt x="0" y="5840"/>
                </a:lnTo>
                <a:close/>
              </a:path>
            </a:pathLst>
          </a:custGeom>
          <a:solidFill>
            <a:srgbClr val="D8D8D8"/>
          </a:solidFill>
          <a:ln w="0">
            <a:noFill/>
          </a:ln>
        </p:spPr>
        <p:txBody>
          <a:bodyPr/>
          <a:lstStyle/>
          <a:p>
            <a:endParaRPr lang="zh-CN" altLang="en-US"/>
          </a:p>
        </p:txBody>
      </p:sp>
      <p:grpSp>
        <p:nvGrpSpPr>
          <p:cNvPr id="131090" name="组合 33"/>
          <p:cNvGrpSpPr/>
          <p:nvPr/>
        </p:nvGrpSpPr>
        <p:grpSpPr>
          <a:xfrm>
            <a:off x="3908425" y="5310188"/>
            <a:ext cx="623888" cy="612775"/>
            <a:chOff x="0" y="0"/>
            <a:chExt cx="1344613" cy="1320800"/>
          </a:xfrm>
        </p:grpSpPr>
        <p:sp>
          <p:nvSpPr>
            <p:cNvPr id="131091" name="Freeform 41"/>
            <p:cNvSpPr/>
            <p:nvPr/>
          </p:nvSpPr>
          <p:spPr>
            <a:xfrm>
              <a:off x="244475" y="0"/>
              <a:ext cx="560388" cy="1320800"/>
            </a:xfrm>
            <a:custGeom>
              <a:avLst/>
              <a:gdLst/>
              <a:ahLst/>
              <a:cxnLst>
                <a:cxn ang="0">
                  <a:pos x="2147483646" y="0"/>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solidFill>
              <a:schemeClr val="bg1"/>
            </a:solidFill>
            <a:ln w="9525">
              <a:noFill/>
            </a:ln>
          </p:spPr>
          <p:txBody>
            <a:bodyPr/>
            <a:lstStyle/>
            <a:p>
              <a:endParaRPr lang="zh-CN" altLang="en-US"/>
            </a:p>
          </p:txBody>
        </p:sp>
        <p:sp>
          <p:nvSpPr>
            <p:cNvPr id="131092" name="Freeform 42"/>
            <p:cNvSpPr/>
            <p:nvPr/>
          </p:nvSpPr>
          <p:spPr>
            <a:xfrm>
              <a:off x="0" y="379412"/>
              <a:ext cx="204788" cy="55721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0"/>
                </a:cxn>
              </a:cxnLst>
              <a:rect l="0" t="0" r="0" b="0"/>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solidFill>
              <a:schemeClr val="bg1"/>
            </a:solidFill>
            <a:ln w="9525">
              <a:noFill/>
            </a:ln>
          </p:spPr>
          <p:txBody>
            <a:bodyPr/>
            <a:lstStyle/>
            <a:p>
              <a:endParaRPr lang="zh-CN" altLang="en-US"/>
            </a:p>
          </p:txBody>
        </p:sp>
        <p:sp>
          <p:nvSpPr>
            <p:cNvPr id="131093" name="Freeform 43"/>
            <p:cNvSpPr/>
            <p:nvPr/>
          </p:nvSpPr>
          <p:spPr>
            <a:xfrm>
              <a:off x="868363" y="485775"/>
              <a:ext cx="168275" cy="346075"/>
            </a:xfrm>
            <a:custGeom>
              <a:avLst/>
              <a:gdLst/>
              <a:ahLst/>
              <a:cxnLst>
                <a:cxn ang="0">
                  <a:pos x="0" y="0"/>
                </a:cxn>
                <a:cxn ang="0">
                  <a:pos x="0" y="2147483646"/>
                </a:cxn>
                <a:cxn ang="0">
                  <a:pos x="2147483646" y="2147483646"/>
                </a:cxn>
                <a:cxn ang="0">
                  <a:pos x="0" y="0"/>
                </a:cxn>
              </a:cxnLst>
              <a:rect l="0" t="0" r="0" b="0"/>
              <a:pathLst>
                <a:path w="59" h="121">
                  <a:moveTo>
                    <a:pt x="0" y="0"/>
                  </a:moveTo>
                  <a:cubicBezTo>
                    <a:pt x="0" y="121"/>
                    <a:pt x="0" y="121"/>
                    <a:pt x="0" y="121"/>
                  </a:cubicBezTo>
                  <a:cubicBezTo>
                    <a:pt x="33" y="120"/>
                    <a:pt x="59" y="94"/>
                    <a:pt x="59" y="61"/>
                  </a:cubicBezTo>
                  <a:cubicBezTo>
                    <a:pt x="59" y="28"/>
                    <a:pt x="33" y="1"/>
                    <a:pt x="0" y="0"/>
                  </a:cubicBezTo>
                  <a:close/>
                </a:path>
              </a:pathLst>
            </a:custGeom>
            <a:solidFill>
              <a:schemeClr val="bg1"/>
            </a:solidFill>
            <a:ln w="9525">
              <a:noFill/>
            </a:ln>
          </p:spPr>
          <p:txBody>
            <a:bodyPr/>
            <a:lstStyle/>
            <a:p>
              <a:endParaRPr lang="zh-CN" altLang="en-US"/>
            </a:p>
          </p:txBody>
        </p:sp>
        <p:sp>
          <p:nvSpPr>
            <p:cNvPr id="131094" name="Freeform 44"/>
            <p:cNvSpPr/>
            <p:nvPr/>
          </p:nvSpPr>
          <p:spPr>
            <a:xfrm>
              <a:off x="869950" y="300037"/>
              <a:ext cx="298450" cy="719138"/>
            </a:xfrm>
            <a:custGeom>
              <a:avLst/>
              <a:gdLst/>
              <a:ahLst/>
              <a:cxnLst>
                <a:cxn ang="0">
                  <a:pos x="0" y="0"/>
                </a:cxn>
                <a:cxn ang="0">
                  <a:pos x="0" y="2147483646"/>
                </a:cxn>
                <a:cxn ang="0">
                  <a:pos x="2147483646" y="2147483646"/>
                </a:cxn>
                <a:cxn ang="0">
                  <a:pos x="0" y="2147483646"/>
                </a:cxn>
                <a:cxn ang="0">
                  <a:pos x="0" y="2147483646"/>
                </a:cxn>
                <a:cxn ang="0">
                  <a:pos x="2147483646" y="2147483646"/>
                </a:cxn>
                <a:cxn ang="0">
                  <a:pos x="0" y="0"/>
                </a:cxn>
              </a:cxnLst>
              <a:rect l="0" t="0" r="0" b="0"/>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solidFill>
              <a:schemeClr val="bg1"/>
            </a:solidFill>
            <a:ln w="9525">
              <a:noFill/>
            </a:ln>
          </p:spPr>
          <p:txBody>
            <a:bodyPr/>
            <a:lstStyle/>
            <a:p>
              <a:endParaRPr lang="zh-CN" altLang="en-US"/>
            </a:p>
          </p:txBody>
        </p:sp>
        <p:sp>
          <p:nvSpPr>
            <p:cNvPr id="131095" name="Freeform 45"/>
            <p:cNvSpPr/>
            <p:nvPr/>
          </p:nvSpPr>
          <p:spPr>
            <a:xfrm>
              <a:off x="869950" y="147637"/>
              <a:ext cx="474663" cy="1020763"/>
            </a:xfrm>
            <a:custGeom>
              <a:avLst/>
              <a:gdLst/>
              <a:ahLst/>
              <a:cxnLst>
                <a:cxn ang="0">
                  <a:pos x="0" y="0"/>
                </a:cxn>
                <a:cxn ang="0">
                  <a:pos x="0"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0" y="0"/>
                </a:cxn>
              </a:cxnLst>
              <a:rect l="0" t="0" r="0" b="0"/>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solidFill>
              <a:schemeClr val="bg1"/>
            </a:solidFill>
            <a:ln w="9525">
              <a:noFill/>
            </a:ln>
          </p:spPr>
          <p:txBody>
            <a:bodyPr/>
            <a:lstStyle/>
            <a:p>
              <a:endParaRPr lang="zh-CN" altLang="en-US"/>
            </a:p>
          </p:txBody>
        </p:sp>
      </p:gr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114690" name="Freeform 5"/>
          <p:cNvSpPr>
            <a:spLocks noEditPoints="1"/>
          </p:cNvSpPr>
          <p:nvPr/>
        </p:nvSpPr>
        <p:spPr>
          <a:xfrm>
            <a:off x="1343025" y="2925763"/>
            <a:ext cx="3709988" cy="16986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653" h="1348">
                <a:moveTo>
                  <a:pt x="2231" y="555"/>
                </a:moveTo>
                <a:lnTo>
                  <a:pt x="2231" y="555"/>
                </a:lnTo>
                <a:lnTo>
                  <a:pt x="2218" y="559"/>
                </a:lnTo>
                <a:lnTo>
                  <a:pt x="2210" y="564"/>
                </a:lnTo>
                <a:lnTo>
                  <a:pt x="2205" y="568"/>
                </a:lnTo>
                <a:lnTo>
                  <a:pt x="2205" y="573"/>
                </a:lnTo>
                <a:lnTo>
                  <a:pt x="2201" y="577"/>
                </a:lnTo>
                <a:lnTo>
                  <a:pt x="2201" y="586"/>
                </a:lnTo>
                <a:lnTo>
                  <a:pt x="2201" y="595"/>
                </a:lnTo>
                <a:lnTo>
                  <a:pt x="2258" y="599"/>
                </a:lnTo>
                <a:lnTo>
                  <a:pt x="2249" y="603"/>
                </a:lnTo>
                <a:lnTo>
                  <a:pt x="2236" y="603"/>
                </a:lnTo>
                <a:lnTo>
                  <a:pt x="2214" y="608"/>
                </a:lnTo>
                <a:lnTo>
                  <a:pt x="2188" y="608"/>
                </a:lnTo>
                <a:lnTo>
                  <a:pt x="2161" y="603"/>
                </a:lnTo>
                <a:lnTo>
                  <a:pt x="2130" y="599"/>
                </a:lnTo>
                <a:lnTo>
                  <a:pt x="2104" y="590"/>
                </a:lnTo>
                <a:lnTo>
                  <a:pt x="2043" y="577"/>
                </a:lnTo>
                <a:lnTo>
                  <a:pt x="1981" y="559"/>
                </a:lnTo>
                <a:lnTo>
                  <a:pt x="1950" y="555"/>
                </a:lnTo>
                <a:lnTo>
                  <a:pt x="1924" y="551"/>
                </a:lnTo>
                <a:lnTo>
                  <a:pt x="1898" y="546"/>
                </a:lnTo>
                <a:lnTo>
                  <a:pt x="1871" y="542"/>
                </a:lnTo>
                <a:lnTo>
                  <a:pt x="1849" y="546"/>
                </a:lnTo>
                <a:lnTo>
                  <a:pt x="1840" y="546"/>
                </a:lnTo>
                <a:lnTo>
                  <a:pt x="1827" y="546"/>
                </a:lnTo>
                <a:lnTo>
                  <a:pt x="1819" y="537"/>
                </a:lnTo>
                <a:lnTo>
                  <a:pt x="1810" y="529"/>
                </a:lnTo>
                <a:lnTo>
                  <a:pt x="1792" y="511"/>
                </a:lnTo>
                <a:lnTo>
                  <a:pt x="1788" y="533"/>
                </a:lnTo>
                <a:lnTo>
                  <a:pt x="1788" y="546"/>
                </a:lnTo>
                <a:lnTo>
                  <a:pt x="1788" y="559"/>
                </a:lnTo>
                <a:lnTo>
                  <a:pt x="1792" y="559"/>
                </a:lnTo>
                <a:lnTo>
                  <a:pt x="1783" y="564"/>
                </a:lnTo>
                <a:lnTo>
                  <a:pt x="1775" y="564"/>
                </a:lnTo>
                <a:lnTo>
                  <a:pt x="1761" y="577"/>
                </a:lnTo>
                <a:lnTo>
                  <a:pt x="1726" y="603"/>
                </a:lnTo>
                <a:lnTo>
                  <a:pt x="1709" y="617"/>
                </a:lnTo>
                <a:lnTo>
                  <a:pt x="1687" y="630"/>
                </a:lnTo>
                <a:lnTo>
                  <a:pt x="1665" y="643"/>
                </a:lnTo>
                <a:lnTo>
                  <a:pt x="1656" y="647"/>
                </a:lnTo>
                <a:lnTo>
                  <a:pt x="1643" y="656"/>
                </a:lnTo>
                <a:lnTo>
                  <a:pt x="1713" y="661"/>
                </a:lnTo>
                <a:lnTo>
                  <a:pt x="1630" y="656"/>
                </a:lnTo>
                <a:lnTo>
                  <a:pt x="1616" y="669"/>
                </a:lnTo>
                <a:lnTo>
                  <a:pt x="1603" y="683"/>
                </a:lnTo>
                <a:lnTo>
                  <a:pt x="1590" y="696"/>
                </a:lnTo>
                <a:lnTo>
                  <a:pt x="1573" y="705"/>
                </a:lnTo>
                <a:lnTo>
                  <a:pt x="1577" y="709"/>
                </a:lnTo>
                <a:lnTo>
                  <a:pt x="1502" y="705"/>
                </a:lnTo>
                <a:lnTo>
                  <a:pt x="1428" y="700"/>
                </a:lnTo>
                <a:lnTo>
                  <a:pt x="1278" y="696"/>
                </a:lnTo>
                <a:lnTo>
                  <a:pt x="1252" y="731"/>
                </a:lnTo>
                <a:lnTo>
                  <a:pt x="1239" y="749"/>
                </a:lnTo>
                <a:lnTo>
                  <a:pt x="1225" y="766"/>
                </a:lnTo>
                <a:lnTo>
                  <a:pt x="1212" y="784"/>
                </a:lnTo>
                <a:lnTo>
                  <a:pt x="1199" y="797"/>
                </a:lnTo>
                <a:lnTo>
                  <a:pt x="1182" y="810"/>
                </a:lnTo>
                <a:lnTo>
                  <a:pt x="1164" y="819"/>
                </a:lnTo>
                <a:lnTo>
                  <a:pt x="1252" y="828"/>
                </a:lnTo>
                <a:lnTo>
                  <a:pt x="1151" y="824"/>
                </a:lnTo>
                <a:lnTo>
                  <a:pt x="1142" y="846"/>
                </a:lnTo>
                <a:lnTo>
                  <a:pt x="1129" y="872"/>
                </a:lnTo>
                <a:lnTo>
                  <a:pt x="1111" y="894"/>
                </a:lnTo>
                <a:lnTo>
                  <a:pt x="1089" y="916"/>
                </a:lnTo>
                <a:lnTo>
                  <a:pt x="1072" y="938"/>
                </a:lnTo>
                <a:lnTo>
                  <a:pt x="1050" y="956"/>
                </a:lnTo>
                <a:lnTo>
                  <a:pt x="1028" y="973"/>
                </a:lnTo>
                <a:lnTo>
                  <a:pt x="1006" y="987"/>
                </a:lnTo>
                <a:lnTo>
                  <a:pt x="1120" y="991"/>
                </a:lnTo>
                <a:lnTo>
                  <a:pt x="1001" y="991"/>
                </a:lnTo>
                <a:lnTo>
                  <a:pt x="988" y="1013"/>
                </a:lnTo>
                <a:lnTo>
                  <a:pt x="979" y="1031"/>
                </a:lnTo>
                <a:lnTo>
                  <a:pt x="953" y="1070"/>
                </a:lnTo>
                <a:lnTo>
                  <a:pt x="922" y="1106"/>
                </a:lnTo>
                <a:lnTo>
                  <a:pt x="892" y="1141"/>
                </a:lnTo>
                <a:lnTo>
                  <a:pt x="861" y="1176"/>
                </a:lnTo>
                <a:lnTo>
                  <a:pt x="826" y="1207"/>
                </a:lnTo>
                <a:lnTo>
                  <a:pt x="791" y="1238"/>
                </a:lnTo>
                <a:lnTo>
                  <a:pt x="755" y="1264"/>
                </a:lnTo>
                <a:lnTo>
                  <a:pt x="949" y="1269"/>
                </a:lnTo>
                <a:lnTo>
                  <a:pt x="1142" y="1269"/>
                </a:lnTo>
                <a:lnTo>
                  <a:pt x="1335" y="1277"/>
                </a:lnTo>
                <a:lnTo>
                  <a:pt x="1524" y="1282"/>
                </a:lnTo>
                <a:lnTo>
                  <a:pt x="1717" y="1291"/>
                </a:lnTo>
                <a:lnTo>
                  <a:pt x="1911" y="1304"/>
                </a:lnTo>
                <a:lnTo>
                  <a:pt x="2104" y="1313"/>
                </a:lnTo>
                <a:lnTo>
                  <a:pt x="2293" y="1326"/>
                </a:lnTo>
                <a:lnTo>
                  <a:pt x="2258" y="1264"/>
                </a:lnTo>
                <a:lnTo>
                  <a:pt x="2223" y="1202"/>
                </a:lnTo>
                <a:lnTo>
                  <a:pt x="2205" y="1172"/>
                </a:lnTo>
                <a:lnTo>
                  <a:pt x="2188" y="1136"/>
                </a:lnTo>
                <a:lnTo>
                  <a:pt x="2174" y="1106"/>
                </a:lnTo>
                <a:lnTo>
                  <a:pt x="2166" y="1070"/>
                </a:lnTo>
                <a:lnTo>
                  <a:pt x="2016" y="1061"/>
                </a:lnTo>
                <a:lnTo>
                  <a:pt x="2161" y="1061"/>
                </a:lnTo>
                <a:lnTo>
                  <a:pt x="2144" y="1039"/>
                </a:lnTo>
                <a:lnTo>
                  <a:pt x="2130" y="1013"/>
                </a:lnTo>
                <a:lnTo>
                  <a:pt x="2113" y="991"/>
                </a:lnTo>
                <a:lnTo>
                  <a:pt x="2104" y="965"/>
                </a:lnTo>
                <a:lnTo>
                  <a:pt x="2091" y="943"/>
                </a:lnTo>
                <a:lnTo>
                  <a:pt x="2082" y="916"/>
                </a:lnTo>
                <a:lnTo>
                  <a:pt x="2065" y="859"/>
                </a:lnTo>
                <a:lnTo>
                  <a:pt x="1942" y="854"/>
                </a:lnTo>
                <a:lnTo>
                  <a:pt x="2065" y="850"/>
                </a:lnTo>
                <a:lnTo>
                  <a:pt x="2051" y="837"/>
                </a:lnTo>
                <a:lnTo>
                  <a:pt x="2043" y="824"/>
                </a:lnTo>
                <a:lnTo>
                  <a:pt x="2034" y="810"/>
                </a:lnTo>
                <a:lnTo>
                  <a:pt x="2025" y="797"/>
                </a:lnTo>
                <a:lnTo>
                  <a:pt x="2060" y="802"/>
                </a:lnTo>
                <a:lnTo>
                  <a:pt x="2095" y="806"/>
                </a:lnTo>
                <a:lnTo>
                  <a:pt x="2166" y="815"/>
                </a:lnTo>
                <a:lnTo>
                  <a:pt x="2236" y="819"/>
                </a:lnTo>
                <a:lnTo>
                  <a:pt x="2306" y="824"/>
                </a:lnTo>
                <a:lnTo>
                  <a:pt x="2381" y="828"/>
                </a:lnTo>
                <a:lnTo>
                  <a:pt x="2451" y="832"/>
                </a:lnTo>
                <a:lnTo>
                  <a:pt x="2521" y="837"/>
                </a:lnTo>
                <a:lnTo>
                  <a:pt x="2592" y="846"/>
                </a:lnTo>
                <a:lnTo>
                  <a:pt x="2570" y="819"/>
                </a:lnTo>
                <a:lnTo>
                  <a:pt x="2561" y="806"/>
                </a:lnTo>
                <a:lnTo>
                  <a:pt x="2552" y="793"/>
                </a:lnTo>
                <a:lnTo>
                  <a:pt x="2548" y="780"/>
                </a:lnTo>
                <a:lnTo>
                  <a:pt x="2543" y="766"/>
                </a:lnTo>
                <a:lnTo>
                  <a:pt x="2539" y="753"/>
                </a:lnTo>
                <a:lnTo>
                  <a:pt x="2539" y="736"/>
                </a:lnTo>
                <a:lnTo>
                  <a:pt x="2438" y="731"/>
                </a:lnTo>
                <a:lnTo>
                  <a:pt x="2535" y="727"/>
                </a:lnTo>
                <a:lnTo>
                  <a:pt x="2526" y="722"/>
                </a:lnTo>
                <a:lnTo>
                  <a:pt x="2517" y="718"/>
                </a:lnTo>
                <a:lnTo>
                  <a:pt x="2508" y="709"/>
                </a:lnTo>
                <a:lnTo>
                  <a:pt x="2504" y="705"/>
                </a:lnTo>
                <a:lnTo>
                  <a:pt x="2495" y="696"/>
                </a:lnTo>
                <a:lnTo>
                  <a:pt x="2491" y="687"/>
                </a:lnTo>
                <a:lnTo>
                  <a:pt x="2486" y="669"/>
                </a:lnTo>
                <a:lnTo>
                  <a:pt x="2482" y="652"/>
                </a:lnTo>
                <a:lnTo>
                  <a:pt x="2477" y="630"/>
                </a:lnTo>
                <a:lnTo>
                  <a:pt x="2473" y="586"/>
                </a:lnTo>
                <a:lnTo>
                  <a:pt x="2434" y="577"/>
                </a:lnTo>
                <a:lnTo>
                  <a:pt x="2407" y="573"/>
                </a:lnTo>
                <a:lnTo>
                  <a:pt x="2385" y="568"/>
                </a:lnTo>
                <a:lnTo>
                  <a:pt x="2363" y="568"/>
                </a:lnTo>
                <a:lnTo>
                  <a:pt x="2346" y="568"/>
                </a:lnTo>
                <a:lnTo>
                  <a:pt x="2324" y="577"/>
                </a:lnTo>
                <a:lnTo>
                  <a:pt x="2297" y="586"/>
                </a:lnTo>
                <a:lnTo>
                  <a:pt x="2262" y="599"/>
                </a:lnTo>
                <a:lnTo>
                  <a:pt x="2262" y="586"/>
                </a:lnTo>
                <a:lnTo>
                  <a:pt x="2267" y="573"/>
                </a:lnTo>
                <a:lnTo>
                  <a:pt x="2275" y="564"/>
                </a:lnTo>
                <a:lnTo>
                  <a:pt x="2284" y="555"/>
                </a:lnTo>
                <a:lnTo>
                  <a:pt x="2231" y="555"/>
                </a:lnTo>
                <a:close/>
                <a:moveTo>
                  <a:pt x="2161" y="194"/>
                </a:moveTo>
                <a:lnTo>
                  <a:pt x="2161" y="194"/>
                </a:lnTo>
                <a:lnTo>
                  <a:pt x="2104" y="225"/>
                </a:lnTo>
                <a:lnTo>
                  <a:pt x="2082" y="233"/>
                </a:lnTo>
                <a:lnTo>
                  <a:pt x="2069" y="242"/>
                </a:lnTo>
                <a:lnTo>
                  <a:pt x="2060" y="251"/>
                </a:lnTo>
                <a:lnTo>
                  <a:pt x="2056" y="260"/>
                </a:lnTo>
                <a:lnTo>
                  <a:pt x="2051" y="264"/>
                </a:lnTo>
                <a:lnTo>
                  <a:pt x="2047" y="273"/>
                </a:lnTo>
                <a:lnTo>
                  <a:pt x="2047" y="291"/>
                </a:lnTo>
                <a:lnTo>
                  <a:pt x="2047" y="304"/>
                </a:lnTo>
                <a:lnTo>
                  <a:pt x="2043" y="322"/>
                </a:lnTo>
                <a:lnTo>
                  <a:pt x="2038" y="339"/>
                </a:lnTo>
                <a:lnTo>
                  <a:pt x="2029" y="361"/>
                </a:lnTo>
                <a:lnTo>
                  <a:pt x="2021" y="388"/>
                </a:lnTo>
                <a:lnTo>
                  <a:pt x="2003" y="418"/>
                </a:lnTo>
                <a:lnTo>
                  <a:pt x="1994" y="427"/>
                </a:lnTo>
                <a:lnTo>
                  <a:pt x="1990" y="440"/>
                </a:lnTo>
                <a:lnTo>
                  <a:pt x="1981" y="471"/>
                </a:lnTo>
                <a:lnTo>
                  <a:pt x="1977" y="502"/>
                </a:lnTo>
                <a:lnTo>
                  <a:pt x="1972" y="515"/>
                </a:lnTo>
                <a:lnTo>
                  <a:pt x="1972" y="529"/>
                </a:lnTo>
                <a:lnTo>
                  <a:pt x="1942" y="502"/>
                </a:lnTo>
                <a:lnTo>
                  <a:pt x="1898" y="454"/>
                </a:lnTo>
                <a:lnTo>
                  <a:pt x="1854" y="410"/>
                </a:lnTo>
                <a:lnTo>
                  <a:pt x="1836" y="392"/>
                </a:lnTo>
                <a:lnTo>
                  <a:pt x="1832" y="383"/>
                </a:lnTo>
                <a:lnTo>
                  <a:pt x="1823" y="370"/>
                </a:lnTo>
                <a:lnTo>
                  <a:pt x="1819" y="357"/>
                </a:lnTo>
                <a:lnTo>
                  <a:pt x="1814" y="339"/>
                </a:lnTo>
                <a:lnTo>
                  <a:pt x="1805" y="330"/>
                </a:lnTo>
                <a:lnTo>
                  <a:pt x="1801" y="326"/>
                </a:lnTo>
                <a:lnTo>
                  <a:pt x="1792" y="317"/>
                </a:lnTo>
                <a:lnTo>
                  <a:pt x="1775" y="313"/>
                </a:lnTo>
                <a:lnTo>
                  <a:pt x="1788" y="308"/>
                </a:lnTo>
                <a:lnTo>
                  <a:pt x="1792" y="308"/>
                </a:lnTo>
                <a:lnTo>
                  <a:pt x="1797" y="304"/>
                </a:lnTo>
                <a:lnTo>
                  <a:pt x="1801" y="300"/>
                </a:lnTo>
                <a:lnTo>
                  <a:pt x="1805" y="295"/>
                </a:lnTo>
                <a:lnTo>
                  <a:pt x="1805" y="291"/>
                </a:lnTo>
                <a:lnTo>
                  <a:pt x="1810" y="282"/>
                </a:lnTo>
                <a:lnTo>
                  <a:pt x="1814" y="277"/>
                </a:lnTo>
                <a:lnTo>
                  <a:pt x="1819" y="273"/>
                </a:lnTo>
                <a:lnTo>
                  <a:pt x="1823" y="269"/>
                </a:lnTo>
                <a:lnTo>
                  <a:pt x="1823" y="260"/>
                </a:lnTo>
                <a:lnTo>
                  <a:pt x="1827" y="251"/>
                </a:lnTo>
                <a:lnTo>
                  <a:pt x="1827" y="242"/>
                </a:lnTo>
                <a:lnTo>
                  <a:pt x="1827" y="229"/>
                </a:lnTo>
                <a:lnTo>
                  <a:pt x="1823" y="216"/>
                </a:lnTo>
                <a:lnTo>
                  <a:pt x="1819" y="194"/>
                </a:lnTo>
                <a:lnTo>
                  <a:pt x="1810" y="167"/>
                </a:lnTo>
                <a:lnTo>
                  <a:pt x="1797" y="141"/>
                </a:lnTo>
                <a:lnTo>
                  <a:pt x="1779" y="115"/>
                </a:lnTo>
                <a:lnTo>
                  <a:pt x="1770" y="106"/>
                </a:lnTo>
                <a:lnTo>
                  <a:pt x="1761" y="92"/>
                </a:lnTo>
                <a:lnTo>
                  <a:pt x="1748" y="84"/>
                </a:lnTo>
                <a:lnTo>
                  <a:pt x="1739" y="75"/>
                </a:lnTo>
                <a:lnTo>
                  <a:pt x="1726" y="66"/>
                </a:lnTo>
                <a:lnTo>
                  <a:pt x="1713" y="57"/>
                </a:lnTo>
                <a:lnTo>
                  <a:pt x="1704" y="48"/>
                </a:lnTo>
                <a:lnTo>
                  <a:pt x="1691" y="44"/>
                </a:lnTo>
                <a:lnTo>
                  <a:pt x="1678" y="40"/>
                </a:lnTo>
                <a:lnTo>
                  <a:pt x="1660" y="40"/>
                </a:lnTo>
                <a:lnTo>
                  <a:pt x="1647" y="40"/>
                </a:lnTo>
                <a:lnTo>
                  <a:pt x="1634" y="40"/>
                </a:lnTo>
                <a:lnTo>
                  <a:pt x="1616" y="44"/>
                </a:lnTo>
                <a:lnTo>
                  <a:pt x="1603" y="53"/>
                </a:lnTo>
                <a:lnTo>
                  <a:pt x="1586" y="62"/>
                </a:lnTo>
                <a:lnTo>
                  <a:pt x="1573" y="70"/>
                </a:lnTo>
                <a:lnTo>
                  <a:pt x="1564" y="79"/>
                </a:lnTo>
                <a:lnTo>
                  <a:pt x="1551" y="88"/>
                </a:lnTo>
                <a:lnTo>
                  <a:pt x="1542" y="101"/>
                </a:lnTo>
                <a:lnTo>
                  <a:pt x="1533" y="115"/>
                </a:lnTo>
                <a:lnTo>
                  <a:pt x="1524" y="128"/>
                </a:lnTo>
                <a:lnTo>
                  <a:pt x="1515" y="141"/>
                </a:lnTo>
                <a:lnTo>
                  <a:pt x="1507" y="154"/>
                </a:lnTo>
                <a:lnTo>
                  <a:pt x="1498" y="172"/>
                </a:lnTo>
                <a:lnTo>
                  <a:pt x="1493" y="185"/>
                </a:lnTo>
                <a:lnTo>
                  <a:pt x="1489" y="203"/>
                </a:lnTo>
                <a:lnTo>
                  <a:pt x="1485" y="216"/>
                </a:lnTo>
                <a:lnTo>
                  <a:pt x="1485" y="233"/>
                </a:lnTo>
                <a:lnTo>
                  <a:pt x="1485" y="247"/>
                </a:lnTo>
                <a:lnTo>
                  <a:pt x="1485" y="260"/>
                </a:lnTo>
                <a:lnTo>
                  <a:pt x="1489" y="273"/>
                </a:lnTo>
                <a:lnTo>
                  <a:pt x="1493" y="286"/>
                </a:lnTo>
                <a:lnTo>
                  <a:pt x="1498" y="291"/>
                </a:lnTo>
                <a:lnTo>
                  <a:pt x="1507" y="295"/>
                </a:lnTo>
                <a:lnTo>
                  <a:pt x="1493" y="300"/>
                </a:lnTo>
                <a:lnTo>
                  <a:pt x="1480" y="304"/>
                </a:lnTo>
                <a:lnTo>
                  <a:pt x="1467" y="308"/>
                </a:lnTo>
                <a:lnTo>
                  <a:pt x="1454" y="313"/>
                </a:lnTo>
                <a:lnTo>
                  <a:pt x="1445" y="322"/>
                </a:lnTo>
                <a:lnTo>
                  <a:pt x="1436" y="330"/>
                </a:lnTo>
                <a:lnTo>
                  <a:pt x="1428" y="339"/>
                </a:lnTo>
                <a:lnTo>
                  <a:pt x="1428" y="352"/>
                </a:lnTo>
                <a:lnTo>
                  <a:pt x="1397" y="357"/>
                </a:lnTo>
                <a:lnTo>
                  <a:pt x="1375" y="357"/>
                </a:lnTo>
                <a:lnTo>
                  <a:pt x="1357" y="361"/>
                </a:lnTo>
                <a:lnTo>
                  <a:pt x="1340" y="366"/>
                </a:lnTo>
                <a:lnTo>
                  <a:pt x="1327" y="370"/>
                </a:lnTo>
                <a:lnTo>
                  <a:pt x="1322" y="374"/>
                </a:lnTo>
                <a:lnTo>
                  <a:pt x="1318" y="379"/>
                </a:lnTo>
                <a:lnTo>
                  <a:pt x="1313" y="388"/>
                </a:lnTo>
                <a:lnTo>
                  <a:pt x="1309" y="401"/>
                </a:lnTo>
                <a:lnTo>
                  <a:pt x="1309" y="418"/>
                </a:lnTo>
                <a:lnTo>
                  <a:pt x="1309" y="436"/>
                </a:lnTo>
                <a:lnTo>
                  <a:pt x="1309" y="484"/>
                </a:lnTo>
                <a:lnTo>
                  <a:pt x="1313" y="546"/>
                </a:lnTo>
                <a:lnTo>
                  <a:pt x="1313" y="581"/>
                </a:lnTo>
                <a:lnTo>
                  <a:pt x="1313" y="625"/>
                </a:lnTo>
                <a:lnTo>
                  <a:pt x="1261" y="621"/>
                </a:lnTo>
                <a:lnTo>
                  <a:pt x="1234" y="714"/>
                </a:lnTo>
                <a:lnTo>
                  <a:pt x="1243" y="705"/>
                </a:lnTo>
                <a:lnTo>
                  <a:pt x="1252" y="696"/>
                </a:lnTo>
                <a:lnTo>
                  <a:pt x="1256" y="692"/>
                </a:lnTo>
                <a:lnTo>
                  <a:pt x="1261" y="692"/>
                </a:lnTo>
                <a:lnTo>
                  <a:pt x="1265" y="692"/>
                </a:lnTo>
                <a:lnTo>
                  <a:pt x="1269" y="696"/>
                </a:lnTo>
                <a:lnTo>
                  <a:pt x="1243" y="736"/>
                </a:lnTo>
                <a:lnTo>
                  <a:pt x="1230" y="753"/>
                </a:lnTo>
                <a:lnTo>
                  <a:pt x="1217" y="771"/>
                </a:lnTo>
                <a:lnTo>
                  <a:pt x="1203" y="784"/>
                </a:lnTo>
                <a:lnTo>
                  <a:pt x="1186" y="797"/>
                </a:lnTo>
                <a:lnTo>
                  <a:pt x="1164" y="810"/>
                </a:lnTo>
                <a:lnTo>
                  <a:pt x="1146" y="824"/>
                </a:lnTo>
                <a:lnTo>
                  <a:pt x="1138" y="837"/>
                </a:lnTo>
                <a:lnTo>
                  <a:pt x="1129" y="850"/>
                </a:lnTo>
                <a:lnTo>
                  <a:pt x="1120" y="863"/>
                </a:lnTo>
                <a:lnTo>
                  <a:pt x="1107" y="877"/>
                </a:lnTo>
                <a:lnTo>
                  <a:pt x="1085" y="903"/>
                </a:lnTo>
                <a:lnTo>
                  <a:pt x="1063" y="925"/>
                </a:lnTo>
                <a:lnTo>
                  <a:pt x="1041" y="947"/>
                </a:lnTo>
                <a:lnTo>
                  <a:pt x="1019" y="969"/>
                </a:lnTo>
                <a:lnTo>
                  <a:pt x="997" y="995"/>
                </a:lnTo>
                <a:lnTo>
                  <a:pt x="988" y="1009"/>
                </a:lnTo>
                <a:lnTo>
                  <a:pt x="979" y="1022"/>
                </a:lnTo>
                <a:lnTo>
                  <a:pt x="966" y="1039"/>
                </a:lnTo>
                <a:lnTo>
                  <a:pt x="953" y="1057"/>
                </a:lnTo>
                <a:lnTo>
                  <a:pt x="922" y="1092"/>
                </a:lnTo>
                <a:lnTo>
                  <a:pt x="892" y="1123"/>
                </a:lnTo>
                <a:lnTo>
                  <a:pt x="861" y="1158"/>
                </a:lnTo>
                <a:lnTo>
                  <a:pt x="575" y="903"/>
                </a:lnTo>
                <a:lnTo>
                  <a:pt x="588" y="890"/>
                </a:lnTo>
                <a:lnTo>
                  <a:pt x="593" y="885"/>
                </a:lnTo>
                <a:lnTo>
                  <a:pt x="602" y="881"/>
                </a:lnTo>
                <a:lnTo>
                  <a:pt x="606" y="877"/>
                </a:lnTo>
                <a:lnTo>
                  <a:pt x="615" y="872"/>
                </a:lnTo>
                <a:lnTo>
                  <a:pt x="632" y="872"/>
                </a:lnTo>
                <a:lnTo>
                  <a:pt x="641" y="881"/>
                </a:lnTo>
                <a:lnTo>
                  <a:pt x="650" y="890"/>
                </a:lnTo>
                <a:lnTo>
                  <a:pt x="663" y="894"/>
                </a:lnTo>
                <a:lnTo>
                  <a:pt x="672" y="894"/>
                </a:lnTo>
                <a:lnTo>
                  <a:pt x="685" y="894"/>
                </a:lnTo>
                <a:lnTo>
                  <a:pt x="698" y="890"/>
                </a:lnTo>
                <a:lnTo>
                  <a:pt x="707" y="885"/>
                </a:lnTo>
                <a:lnTo>
                  <a:pt x="720" y="877"/>
                </a:lnTo>
                <a:lnTo>
                  <a:pt x="733" y="868"/>
                </a:lnTo>
                <a:lnTo>
                  <a:pt x="742" y="859"/>
                </a:lnTo>
                <a:lnTo>
                  <a:pt x="769" y="841"/>
                </a:lnTo>
                <a:lnTo>
                  <a:pt x="786" y="819"/>
                </a:lnTo>
                <a:lnTo>
                  <a:pt x="804" y="802"/>
                </a:lnTo>
                <a:lnTo>
                  <a:pt x="817" y="788"/>
                </a:lnTo>
                <a:lnTo>
                  <a:pt x="821" y="775"/>
                </a:lnTo>
                <a:lnTo>
                  <a:pt x="830" y="758"/>
                </a:lnTo>
                <a:lnTo>
                  <a:pt x="834" y="740"/>
                </a:lnTo>
                <a:lnTo>
                  <a:pt x="834" y="727"/>
                </a:lnTo>
                <a:lnTo>
                  <a:pt x="834" y="709"/>
                </a:lnTo>
                <a:lnTo>
                  <a:pt x="830" y="692"/>
                </a:lnTo>
                <a:lnTo>
                  <a:pt x="830" y="674"/>
                </a:lnTo>
                <a:lnTo>
                  <a:pt x="848" y="674"/>
                </a:lnTo>
                <a:lnTo>
                  <a:pt x="848" y="683"/>
                </a:lnTo>
                <a:lnTo>
                  <a:pt x="852" y="692"/>
                </a:lnTo>
                <a:lnTo>
                  <a:pt x="861" y="700"/>
                </a:lnTo>
                <a:lnTo>
                  <a:pt x="865" y="705"/>
                </a:lnTo>
                <a:lnTo>
                  <a:pt x="870" y="714"/>
                </a:lnTo>
                <a:lnTo>
                  <a:pt x="878" y="718"/>
                </a:lnTo>
                <a:lnTo>
                  <a:pt x="896" y="727"/>
                </a:lnTo>
                <a:lnTo>
                  <a:pt x="914" y="731"/>
                </a:lnTo>
                <a:lnTo>
                  <a:pt x="936" y="740"/>
                </a:lnTo>
                <a:lnTo>
                  <a:pt x="957" y="740"/>
                </a:lnTo>
                <a:lnTo>
                  <a:pt x="979" y="744"/>
                </a:lnTo>
                <a:lnTo>
                  <a:pt x="1006" y="744"/>
                </a:lnTo>
                <a:lnTo>
                  <a:pt x="1032" y="744"/>
                </a:lnTo>
                <a:lnTo>
                  <a:pt x="1080" y="744"/>
                </a:lnTo>
                <a:lnTo>
                  <a:pt x="1133" y="744"/>
                </a:lnTo>
                <a:lnTo>
                  <a:pt x="1182" y="740"/>
                </a:lnTo>
                <a:lnTo>
                  <a:pt x="1186" y="736"/>
                </a:lnTo>
                <a:lnTo>
                  <a:pt x="1190" y="727"/>
                </a:lnTo>
                <a:lnTo>
                  <a:pt x="1195" y="714"/>
                </a:lnTo>
                <a:lnTo>
                  <a:pt x="1173" y="709"/>
                </a:lnTo>
                <a:lnTo>
                  <a:pt x="1142" y="705"/>
                </a:lnTo>
                <a:lnTo>
                  <a:pt x="1164" y="621"/>
                </a:lnTo>
                <a:lnTo>
                  <a:pt x="1186" y="621"/>
                </a:lnTo>
                <a:lnTo>
                  <a:pt x="1199" y="621"/>
                </a:lnTo>
                <a:lnTo>
                  <a:pt x="1203" y="621"/>
                </a:lnTo>
                <a:lnTo>
                  <a:pt x="1208" y="617"/>
                </a:lnTo>
                <a:lnTo>
                  <a:pt x="1230" y="617"/>
                </a:lnTo>
                <a:lnTo>
                  <a:pt x="1230" y="555"/>
                </a:lnTo>
                <a:lnTo>
                  <a:pt x="1225" y="511"/>
                </a:lnTo>
                <a:lnTo>
                  <a:pt x="1225" y="462"/>
                </a:lnTo>
                <a:lnTo>
                  <a:pt x="1217" y="418"/>
                </a:lnTo>
                <a:lnTo>
                  <a:pt x="1217" y="396"/>
                </a:lnTo>
                <a:lnTo>
                  <a:pt x="1212" y="374"/>
                </a:lnTo>
                <a:lnTo>
                  <a:pt x="1208" y="361"/>
                </a:lnTo>
                <a:lnTo>
                  <a:pt x="1203" y="344"/>
                </a:lnTo>
                <a:lnTo>
                  <a:pt x="1195" y="335"/>
                </a:lnTo>
                <a:lnTo>
                  <a:pt x="1190" y="330"/>
                </a:lnTo>
                <a:lnTo>
                  <a:pt x="1190" y="326"/>
                </a:lnTo>
                <a:lnTo>
                  <a:pt x="1120" y="295"/>
                </a:lnTo>
                <a:lnTo>
                  <a:pt x="1124" y="273"/>
                </a:lnTo>
                <a:lnTo>
                  <a:pt x="1129" y="255"/>
                </a:lnTo>
                <a:lnTo>
                  <a:pt x="1142" y="220"/>
                </a:lnTo>
                <a:lnTo>
                  <a:pt x="1151" y="181"/>
                </a:lnTo>
                <a:lnTo>
                  <a:pt x="1155" y="163"/>
                </a:lnTo>
                <a:lnTo>
                  <a:pt x="1155" y="141"/>
                </a:lnTo>
                <a:lnTo>
                  <a:pt x="1168" y="132"/>
                </a:lnTo>
                <a:lnTo>
                  <a:pt x="1168" y="128"/>
                </a:lnTo>
                <a:lnTo>
                  <a:pt x="1173" y="123"/>
                </a:lnTo>
                <a:lnTo>
                  <a:pt x="1173" y="115"/>
                </a:lnTo>
                <a:lnTo>
                  <a:pt x="1177" y="101"/>
                </a:lnTo>
                <a:lnTo>
                  <a:pt x="1164" y="84"/>
                </a:lnTo>
                <a:lnTo>
                  <a:pt x="1155" y="70"/>
                </a:lnTo>
                <a:lnTo>
                  <a:pt x="1142" y="62"/>
                </a:lnTo>
                <a:lnTo>
                  <a:pt x="1129" y="48"/>
                </a:lnTo>
                <a:lnTo>
                  <a:pt x="1116" y="40"/>
                </a:lnTo>
                <a:lnTo>
                  <a:pt x="1107" y="35"/>
                </a:lnTo>
                <a:lnTo>
                  <a:pt x="1089" y="26"/>
                </a:lnTo>
                <a:lnTo>
                  <a:pt x="1080" y="22"/>
                </a:lnTo>
                <a:lnTo>
                  <a:pt x="1067" y="18"/>
                </a:lnTo>
                <a:lnTo>
                  <a:pt x="1059" y="18"/>
                </a:lnTo>
                <a:lnTo>
                  <a:pt x="1045" y="18"/>
                </a:lnTo>
                <a:lnTo>
                  <a:pt x="1032" y="18"/>
                </a:lnTo>
                <a:lnTo>
                  <a:pt x="1023" y="18"/>
                </a:lnTo>
                <a:lnTo>
                  <a:pt x="1015" y="22"/>
                </a:lnTo>
                <a:lnTo>
                  <a:pt x="1001" y="26"/>
                </a:lnTo>
                <a:lnTo>
                  <a:pt x="993" y="31"/>
                </a:lnTo>
                <a:lnTo>
                  <a:pt x="984" y="35"/>
                </a:lnTo>
                <a:lnTo>
                  <a:pt x="975" y="40"/>
                </a:lnTo>
                <a:lnTo>
                  <a:pt x="962" y="53"/>
                </a:lnTo>
                <a:lnTo>
                  <a:pt x="949" y="70"/>
                </a:lnTo>
                <a:lnTo>
                  <a:pt x="936" y="88"/>
                </a:lnTo>
                <a:lnTo>
                  <a:pt x="931" y="110"/>
                </a:lnTo>
                <a:lnTo>
                  <a:pt x="927" y="132"/>
                </a:lnTo>
                <a:lnTo>
                  <a:pt x="927" y="141"/>
                </a:lnTo>
                <a:lnTo>
                  <a:pt x="927" y="150"/>
                </a:lnTo>
                <a:lnTo>
                  <a:pt x="927" y="163"/>
                </a:lnTo>
                <a:lnTo>
                  <a:pt x="927" y="172"/>
                </a:lnTo>
                <a:lnTo>
                  <a:pt x="922" y="181"/>
                </a:lnTo>
                <a:lnTo>
                  <a:pt x="918" y="189"/>
                </a:lnTo>
                <a:lnTo>
                  <a:pt x="918" y="198"/>
                </a:lnTo>
                <a:lnTo>
                  <a:pt x="922" y="207"/>
                </a:lnTo>
                <a:lnTo>
                  <a:pt x="927" y="225"/>
                </a:lnTo>
                <a:lnTo>
                  <a:pt x="936" y="242"/>
                </a:lnTo>
                <a:lnTo>
                  <a:pt x="922" y="255"/>
                </a:lnTo>
                <a:lnTo>
                  <a:pt x="914" y="260"/>
                </a:lnTo>
                <a:lnTo>
                  <a:pt x="892" y="277"/>
                </a:lnTo>
                <a:lnTo>
                  <a:pt x="865" y="286"/>
                </a:lnTo>
                <a:lnTo>
                  <a:pt x="839" y="300"/>
                </a:lnTo>
                <a:lnTo>
                  <a:pt x="817" y="313"/>
                </a:lnTo>
                <a:lnTo>
                  <a:pt x="804" y="322"/>
                </a:lnTo>
                <a:lnTo>
                  <a:pt x="795" y="330"/>
                </a:lnTo>
                <a:lnTo>
                  <a:pt x="786" y="339"/>
                </a:lnTo>
                <a:lnTo>
                  <a:pt x="777" y="348"/>
                </a:lnTo>
                <a:lnTo>
                  <a:pt x="769" y="361"/>
                </a:lnTo>
                <a:lnTo>
                  <a:pt x="760" y="374"/>
                </a:lnTo>
                <a:lnTo>
                  <a:pt x="738" y="374"/>
                </a:lnTo>
                <a:lnTo>
                  <a:pt x="716" y="374"/>
                </a:lnTo>
                <a:lnTo>
                  <a:pt x="698" y="379"/>
                </a:lnTo>
                <a:lnTo>
                  <a:pt x="681" y="383"/>
                </a:lnTo>
                <a:lnTo>
                  <a:pt x="672" y="388"/>
                </a:lnTo>
                <a:lnTo>
                  <a:pt x="663" y="396"/>
                </a:lnTo>
                <a:lnTo>
                  <a:pt x="654" y="405"/>
                </a:lnTo>
                <a:lnTo>
                  <a:pt x="650" y="418"/>
                </a:lnTo>
                <a:lnTo>
                  <a:pt x="650" y="432"/>
                </a:lnTo>
                <a:lnTo>
                  <a:pt x="646" y="445"/>
                </a:lnTo>
                <a:lnTo>
                  <a:pt x="650" y="480"/>
                </a:lnTo>
                <a:lnTo>
                  <a:pt x="650" y="520"/>
                </a:lnTo>
                <a:lnTo>
                  <a:pt x="650" y="564"/>
                </a:lnTo>
                <a:lnTo>
                  <a:pt x="628" y="551"/>
                </a:lnTo>
                <a:lnTo>
                  <a:pt x="610" y="537"/>
                </a:lnTo>
                <a:lnTo>
                  <a:pt x="588" y="529"/>
                </a:lnTo>
                <a:lnTo>
                  <a:pt x="562" y="520"/>
                </a:lnTo>
                <a:lnTo>
                  <a:pt x="562" y="511"/>
                </a:lnTo>
                <a:lnTo>
                  <a:pt x="558" y="502"/>
                </a:lnTo>
                <a:lnTo>
                  <a:pt x="549" y="493"/>
                </a:lnTo>
                <a:lnTo>
                  <a:pt x="545" y="489"/>
                </a:lnTo>
                <a:lnTo>
                  <a:pt x="531" y="476"/>
                </a:lnTo>
                <a:lnTo>
                  <a:pt x="514" y="462"/>
                </a:lnTo>
                <a:lnTo>
                  <a:pt x="562" y="454"/>
                </a:lnTo>
                <a:lnTo>
                  <a:pt x="575" y="449"/>
                </a:lnTo>
                <a:lnTo>
                  <a:pt x="588" y="440"/>
                </a:lnTo>
                <a:lnTo>
                  <a:pt x="597" y="432"/>
                </a:lnTo>
                <a:lnTo>
                  <a:pt x="606" y="423"/>
                </a:lnTo>
                <a:lnTo>
                  <a:pt x="615" y="405"/>
                </a:lnTo>
                <a:lnTo>
                  <a:pt x="624" y="383"/>
                </a:lnTo>
                <a:lnTo>
                  <a:pt x="624" y="379"/>
                </a:lnTo>
                <a:lnTo>
                  <a:pt x="624" y="374"/>
                </a:lnTo>
                <a:lnTo>
                  <a:pt x="619" y="370"/>
                </a:lnTo>
                <a:lnTo>
                  <a:pt x="619" y="366"/>
                </a:lnTo>
                <a:lnTo>
                  <a:pt x="628" y="357"/>
                </a:lnTo>
                <a:lnTo>
                  <a:pt x="628" y="335"/>
                </a:lnTo>
                <a:lnTo>
                  <a:pt x="637" y="326"/>
                </a:lnTo>
                <a:lnTo>
                  <a:pt x="641" y="322"/>
                </a:lnTo>
                <a:lnTo>
                  <a:pt x="646" y="317"/>
                </a:lnTo>
                <a:lnTo>
                  <a:pt x="646" y="313"/>
                </a:lnTo>
                <a:lnTo>
                  <a:pt x="646" y="308"/>
                </a:lnTo>
                <a:lnTo>
                  <a:pt x="646" y="304"/>
                </a:lnTo>
                <a:lnTo>
                  <a:pt x="641" y="291"/>
                </a:lnTo>
                <a:lnTo>
                  <a:pt x="637" y="277"/>
                </a:lnTo>
                <a:lnTo>
                  <a:pt x="628" y="260"/>
                </a:lnTo>
                <a:lnTo>
                  <a:pt x="628" y="255"/>
                </a:lnTo>
                <a:lnTo>
                  <a:pt x="624" y="242"/>
                </a:lnTo>
                <a:lnTo>
                  <a:pt x="624" y="233"/>
                </a:lnTo>
                <a:lnTo>
                  <a:pt x="624" y="220"/>
                </a:lnTo>
                <a:lnTo>
                  <a:pt x="624" y="216"/>
                </a:lnTo>
                <a:lnTo>
                  <a:pt x="624" y="207"/>
                </a:lnTo>
                <a:lnTo>
                  <a:pt x="615" y="189"/>
                </a:lnTo>
                <a:lnTo>
                  <a:pt x="606" y="167"/>
                </a:lnTo>
                <a:lnTo>
                  <a:pt x="593" y="141"/>
                </a:lnTo>
                <a:lnTo>
                  <a:pt x="580" y="119"/>
                </a:lnTo>
                <a:lnTo>
                  <a:pt x="562" y="97"/>
                </a:lnTo>
                <a:lnTo>
                  <a:pt x="553" y="84"/>
                </a:lnTo>
                <a:lnTo>
                  <a:pt x="545" y="75"/>
                </a:lnTo>
                <a:lnTo>
                  <a:pt x="540" y="75"/>
                </a:lnTo>
                <a:lnTo>
                  <a:pt x="518" y="62"/>
                </a:lnTo>
                <a:lnTo>
                  <a:pt x="496" y="57"/>
                </a:lnTo>
                <a:lnTo>
                  <a:pt x="474" y="48"/>
                </a:lnTo>
                <a:lnTo>
                  <a:pt x="452" y="44"/>
                </a:lnTo>
                <a:lnTo>
                  <a:pt x="430" y="44"/>
                </a:lnTo>
                <a:lnTo>
                  <a:pt x="413" y="44"/>
                </a:lnTo>
                <a:lnTo>
                  <a:pt x="395" y="44"/>
                </a:lnTo>
                <a:lnTo>
                  <a:pt x="378" y="44"/>
                </a:lnTo>
                <a:lnTo>
                  <a:pt x="360" y="48"/>
                </a:lnTo>
                <a:lnTo>
                  <a:pt x="342" y="53"/>
                </a:lnTo>
                <a:lnTo>
                  <a:pt x="329" y="62"/>
                </a:lnTo>
                <a:lnTo>
                  <a:pt x="316" y="70"/>
                </a:lnTo>
                <a:lnTo>
                  <a:pt x="303" y="79"/>
                </a:lnTo>
                <a:lnTo>
                  <a:pt x="290" y="88"/>
                </a:lnTo>
                <a:lnTo>
                  <a:pt x="281" y="97"/>
                </a:lnTo>
                <a:lnTo>
                  <a:pt x="268" y="110"/>
                </a:lnTo>
                <a:lnTo>
                  <a:pt x="259" y="119"/>
                </a:lnTo>
                <a:lnTo>
                  <a:pt x="255" y="132"/>
                </a:lnTo>
                <a:lnTo>
                  <a:pt x="246" y="145"/>
                </a:lnTo>
                <a:lnTo>
                  <a:pt x="241" y="159"/>
                </a:lnTo>
                <a:lnTo>
                  <a:pt x="233" y="172"/>
                </a:lnTo>
                <a:lnTo>
                  <a:pt x="228" y="185"/>
                </a:lnTo>
                <a:lnTo>
                  <a:pt x="228" y="198"/>
                </a:lnTo>
                <a:lnTo>
                  <a:pt x="224" y="211"/>
                </a:lnTo>
                <a:lnTo>
                  <a:pt x="224" y="225"/>
                </a:lnTo>
                <a:lnTo>
                  <a:pt x="224" y="238"/>
                </a:lnTo>
                <a:lnTo>
                  <a:pt x="224" y="247"/>
                </a:lnTo>
                <a:lnTo>
                  <a:pt x="228" y="260"/>
                </a:lnTo>
                <a:lnTo>
                  <a:pt x="233" y="269"/>
                </a:lnTo>
                <a:lnTo>
                  <a:pt x="237" y="282"/>
                </a:lnTo>
                <a:lnTo>
                  <a:pt x="241" y="291"/>
                </a:lnTo>
                <a:lnTo>
                  <a:pt x="250" y="300"/>
                </a:lnTo>
                <a:lnTo>
                  <a:pt x="255" y="308"/>
                </a:lnTo>
                <a:lnTo>
                  <a:pt x="259" y="313"/>
                </a:lnTo>
                <a:lnTo>
                  <a:pt x="259" y="322"/>
                </a:lnTo>
                <a:lnTo>
                  <a:pt x="259" y="335"/>
                </a:lnTo>
                <a:lnTo>
                  <a:pt x="281" y="352"/>
                </a:lnTo>
                <a:lnTo>
                  <a:pt x="307" y="379"/>
                </a:lnTo>
                <a:lnTo>
                  <a:pt x="334" y="405"/>
                </a:lnTo>
                <a:lnTo>
                  <a:pt x="360" y="427"/>
                </a:lnTo>
                <a:lnTo>
                  <a:pt x="378" y="440"/>
                </a:lnTo>
                <a:lnTo>
                  <a:pt x="391" y="449"/>
                </a:lnTo>
                <a:lnTo>
                  <a:pt x="408" y="458"/>
                </a:lnTo>
                <a:lnTo>
                  <a:pt x="422" y="462"/>
                </a:lnTo>
                <a:lnTo>
                  <a:pt x="435" y="467"/>
                </a:lnTo>
                <a:lnTo>
                  <a:pt x="452" y="471"/>
                </a:lnTo>
                <a:lnTo>
                  <a:pt x="465" y="471"/>
                </a:lnTo>
                <a:lnTo>
                  <a:pt x="479" y="467"/>
                </a:lnTo>
                <a:lnTo>
                  <a:pt x="465" y="489"/>
                </a:lnTo>
                <a:lnTo>
                  <a:pt x="479" y="511"/>
                </a:lnTo>
                <a:lnTo>
                  <a:pt x="470" y="542"/>
                </a:lnTo>
                <a:lnTo>
                  <a:pt x="439" y="524"/>
                </a:lnTo>
                <a:lnTo>
                  <a:pt x="408" y="507"/>
                </a:lnTo>
                <a:lnTo>
                  <a:pt x="373" y="484"/>
                </a:lnTo>
                <a:lnTo>
                  <a:pt x="342" y="467"/>
                </a:lnTo>
                <a:lnTo>
                  <a:pt x="312" y="445"/>
                </a:lnTo>
                <a:lnTo>
                  <a:pt x="294" y="432"/>
                </a:lnTo>
                <a:lnTo>
                  <a:pt x="281" y="418"/>
                </a:lnTo>
                <a:lnTo>
                  <a:pt x="268" y="410"/>
                </a:lnTo>
                <a:lnTo>
                  <a:pt x="259" y="392"/>
                </a:lnTo>
                <a:lnTo>
                  <a:pt x="246" y="379"/>
                </a:lnTo>
                <a:lnTo>
                  <a:pt x="237" y="361"/>
                </a:lnTo>
                <a:lnTo>
                  <a:pt x="224" y="374"/>
                </a:lnTo>
                <a:lnTo>
                  <a:pt x="211" y="388"/>
                </a:lnTo>
                <a:lnTo>
                  <a:pt x="176" y="423"/>
                </a:lnTo>
                <a:lnTo>
                  <a:pt x="140" y="462"/>
                </a:lnTo>
                <a:lnTo>
                  <a:pt x="105" y="507"/>
                </a:lnTo>
                <a:lnTo>
                  <a:pt x="74" y="551"/>
                </a:lnTo>
                <a:lnTo>
                  <a:pt x="57" y="577"/>
                </a:lnTo>
                <a:lnTo>
                  <a:pt x="48" y="595"/>
                </a:lnTo>
                <a:lnTo>
                  <a:pt x="35" y="617"/>
                </a:lnTo>
                <a:lnTo>
                  <a:pt x="26" y="634"/>
                </a:lnTo>
                <a:lnTo>
                  <a:pt x="17" y="652"/>
                </a:lnTo>
                <a:lnTo>
                  <a:pt x="17" y="669"/>
                </a:lnTo>
                <a:lnTo>
                  <a:pt x="13" y="696"/>
                </a:lnTo>
                <a:lnTo>
                  <a:pt x="9" y="727"/>
                </a:lnTo>
                <a:lnTo>
                  <a:pt x="4" y="793"/>
                </a:lnTo>
                <a:lnTo>
                  <a:pt x="0" y="863"/>
                </a:lnTo>
                <a:lnTo>
                  <a:pt x="0" y="938"/>
                </a:lnTo>
                <a:lnTo>
                  <a:pt x="0" y="1088"/>
                </a:lnTo>
                <a:lnTo>
                  <a:pt x="0" y="1211"/>
                </a:lnTo>
                <a:lnTo>
                  <a:pt x="804" y="1211"/>
                </a:lnTo>
                <a:lnTo>
                  <a:pt x="733" y="1277"/>
                </a:lnTo>
                <a:lnTo>
                  <a:pt x="931" y="1277"/>
                </a:lnTo>
                <a:lnTo>
                  <a:pt x="1133" y="1282"/>
                </a:lnTo>
                <a:lnTo>
                  <a:pt x="1331" y="1286"/>
                </a:lnTo>
                <a:lnTo>
                  <a:pt x="1529" y="1295"/>
                </a:lnTo>
                <a:lnTo>
                  <a:pt x="1726" y="1304"/>
                </a:lnTo>
                <a:lnTo>
                  <a:pt x="1924" y="1313"/>
                </a:lnTo>
                <a:lnTo>
                  <a:pt x="2126" y="1330"/>
                </a:lnTo>
                <a:lnTo>
                  <a:pt x="2223" y="1339"/>
                </a:lnTo>
                <a:lnTo>
                  <a:pt x="2319" y="1348"/>
                </a:lnTo>
                <a:lnTo>
                  <a:pt x="2293" y="1304"/>
                </a:lnTo>
                <a:lnTo>
                  <a:pt x="2267" y="1260"/>
                </a:lnTo>
                <a:lnTo>
                  <a:pt x="2218" y="1163"/>
                </a:lnTo>
                <a:lnTo>
                  <a:pt x="2174" y="1079"/>
                </a:lnTo>
                <a:lnTo>
                  <a:pt x="2152" y="1044"/>
                </a:lnTo>
                <a:lnTo>
                  <a:pt x="2139" y="1017"/>
                </a:lnTo>
                <a:lnTo>
                  <a:pt x="2130" y="1009"/>
                </a:lnTo>
                <a:lnTo>
                  <a:pt x="2122" y="995"/>
                </a:lnTo>
                <a:lnTo>
                  <a:pt x="2113" y="969"/>
                </a:lnTo>
                <a:lnTo>
                  <a:pt x="2104" y="943"/>
                </a:lnTo>
                <a:lnTo>
                  <a:pt x="2095" y="921"/>
                </a:lnTo>
                <a:lnTo>
                  <a:pt x="2087" y="894"/>
                </a:lnTo>
                <a:lnTo>
                  <a:pt x="2078" y="872"/>
                </a:lnTo>
                <a:lnTo>
                  <a:pt x="2069" y="846"/>
                </a:lnTo>
                <a:lnTo>
                  <a:pt x="2060" y="837"/>
                </a:lnTo>
                <a:lnTo>
                  <a:pt x="2051" y="828"/>
                </a:lnTo>
                <a:lnTo>
                  <a:pt x="2056" y="824"/>
                </a:lnTo>
                <a:lnTo>
                  <a:pt x="2065" y="819"/>
                </a:lnTo>
                <a:lnTo>
                  <a:pt x="2082" y="815"/>
                </a:lnTo>
                <a:lnTo>
                  <a:pt x="2108" y="815"/>
                </a:lnTo>
                <a:lnTo>
                  <a:pt x="2139" y="815"/>
                </a:lnTo>
                <a:lnTo>
                  <a:pt x="2174" y="815"/>
                </a:lnTo>
                <a:lnTo>
                  <a:pt x="2218" y="815"/>
                </a:lnTo>
                <a:lnTo>
                  <a:pt x="2302" y="819"/>
                </a:lnTo>
                <a:lnTo>
                  <a:pt x="2394" y="828"/>
                </a:lnTo>
                <a:lnTo>
                  <a:pt x="2482" y="837"/>
                </a:lnTo>
                <a:lnTo>
                  <a:pt x="2605" y="850"/>
                </a:lnTo>
                <a:lnTo>
                  <a:pt x="2579" y="824"/>
                </a:lnTo>
                <a:lnTo>
                  <a:pt x="2570" y="810"/>
                </a:lnTo>
                <a:lnTo>
                  <a:pt x="2561" y="797"/>
                </a:lnTo>
                <a:lnTo>
                  <a:pt x="2552" y="784"/>
                </a:lnTo>
                <a:lnTo>
                  <a:pt x="2548" y="766"/>
                </a:lnTo>
                <a:lnTo>
                  <a:pt x="2543" y="749"/>
                </a:lnTo>
                <a:lnTo>
                  <a:pt x="2543" y="727"/>
                </a:lnTo>
                <a:lnTo>
                  <a:pt x="2526" y="718"/>
                </a:lnTo>
                <a:lnTo>
                  <a:pt x="2517" y="714"/>
                </a:lnTo>
                <a:lnTo>
                  <a:pt x="2508" y="709"/>
                </a:lnTo>
                <a:lnTo>
                  <a:pt x="2504" y="700"/>
                </a:lnTo>
                <a:lnTo>
                  <a:pt x="2499" y="696"/>
                </a:lnTo>
                <a:lnTo>
                  <a:pt x="2495" y="687"/>
                </a:lnTo>
                <a:lnTo>
                  <a:pt x="2491" y="678"/>
                </a:lnTo>
                <a:lnTo>
                  <a:pt x="2508" y="674"/>
                </a:lnTo>
                <a:lnTo>
                  <a:pt x="2521" y="674"/>
                </a:lnTo>
                <a:lnTo>
                  <a:pt x="2552" y="665"/>
                </a:lnTo>
                <a:lnTo>
                  <a:pt x="2605" y="643"/>
                </a:lnTo>
                <a:lnTo>
                  <a:pt x="2618" y="603"/>
                </a:lnTo>
                <a:lnTo>
                  <a:pt x="2649" y="603"/>
                </a:lnTo>
                <a:lnTo>
                  <a:pt x="2649" y="568"/>
                </a:lnTo>
                <a:lnTo>
                  <a:pt x="2649" y="537"/>
                </a:lnTo>
                <a:lnTo>
                  <a:pt x="2653" y="480"/>
                </a:lnTo>
                <a:lnTo>
                  <a:pt x="2653" y="432"/>
                </a:lnTo>
                <a:lnTo>
                  <a:pt x="2653" y="410"/>
                </a:lnTo>
                <a:lnTo>
                  <a:pt x="2653" y="396"/>
                </a:lnTo>
                <a:lnTo>
                  <a:pt x="2649" y="379"/>
                </a:lnTo>
                <a:lnTo>
                  <a:pt x="2644" y="366"/>
                </a:lnTo>
                <a:lnTo>
                  <a:pt x="2640" y="357"/>
                </a:lnTo>
                <a:lnTo>
                  <a:pt x="2627" y="348"/>
                </a:lnTo>
                <a:lnTo>
                  <a:pt x="2614" y="339"/>
                </a:lnTo>
                <a:lnTo>
                  <a:pt x="2600" y="335"/>
                </a:lnTo>
                <a:lnTo>
                  <a:pt x="2579" y="335"/>
                </a:lnTo>
                <a:lnTo>
                  <a:pt x="2552" y="335"/>
                </a:lnTo>
                <a:lnTo>
                  <a:pt x="2548" y="322"/>
                </a:lnTo>
                <a:lnTo>
                  <a:pt x="2539" y="308"/>
                </a:lnTo>
                <a:lnTo>
                  <a:pt x="2530" y="300"/>
                </a:lnTo>
                <a:lnTo>
                  <a:pt x="2521" y="286"/>
                </a:lnTo>
                <a:lnTo>
                  <a:pt x="2513" y="282"/>
                </a:lnTo>
                <a:lnTo>
                  <a:pt x="2499" y="273"/>
                </a:lnTo>
                <a:lnTo>
                  <a:pt x="2477" y="260"/>
                </a:lnTo>
                <a:lnTo>
                  <a:pt x="2434" y="233"/>
                </a:lnTo>
                <a:lnTo>
                  <a:pt x="2412" y="216"/>
                </a:lnTo>
                <a:lnTo>
                  <a:pt x="2398" y="207"/>
                </a:lnTo>
                <a:lnTo>
                  <a:pt x="2390" y="198"/>
                </a:lnTo>
                <a:lnTo>
                  <a:pt x="2394" y="194"/>
                </a:lnTo>
                <a:lnTo>
                  <a:pt x="2398" y="185"/>
                </a:lnTo>
                <a:lnTo>
                  <a:pt x="2403" y="176"/>
                </a:lnTo>
                <a:lnTo>
                  <a:pt x="2407" y="167"/>
                </a:lnTo>
                <a:lnTo>
                  <a:pt x="2412" y="159"/>
                </a:lnTo>
                <a:lnTo>
                  <a:pt x="2412" y="150"/>
                </a:lnTo>
                <a:lnTo>
                  <a:pt x="2412" y="128"/>
                </a:lnTo>
                <a:lnTo>
                  <a:pt x="2412" y="106"/>
                </a:lnTo>
                <a:lnTo>
                  <a:pt x="2403" y="88"/>
                </a:lnTo>
                <a:lnTo>
                  <a:pt x="2398" y="66"/>
                </a:lnTo>
                <a:lnTo>
                  <a:pt x="2385" y="48"/>
                </a:lnTo>
                <a:lnTo>
                  <a:pt x="2381" y="40"/>
                </a:lnTo>
                <a:lnTo>
                  <a:pt x="2372" y="31"/>
                </a:lnTo>
                <a:lnTo>
                  <a:pt x="2363" y="22"/>
                </a:lnTo>
                <a:lnTo>
                  <a:pt x="2354" y="18"/>
                </a:lnTo>
                <a:lnTo>
                  <a:pt x="2346" y="13"/>
                </a:lnTo>
                <a:lnTo>
                  <a:pt x="2337" y="9"/>
                </a:lnTo>
                <a:lnTo>
                  <a:pt x="2324" y="4"/>
                </a:lnTo>
                <a:lnTo>
                  <a:pt x="2315" y="4"/>
                </a:lnTo>
                <a:lnTo>
                  <a:pt x="2302" y="0"/>
                </a:lnTo>
                <a:lnTo>
                  <a:pt x="2289" y="4"/>
                </a:lnTo>
                <a:lnTo>
                  <a:pt x="2275" y="4"/>
                </a:lnTo>
                <a:lnTo>
                  <a:pt x="2262" y="9"/>
                </a:lnTo>
                <a:lnTo>
                  <a:pt x="2249" y="13"/>
                </a:lnTo>
                <a:lnTo>
                  <a:pt x="2236" y="22"/>
                </a:lnTo>
                <a:lnTo>
                  <a:pt x="2223" y="31"/>
                </a:lnTo>
                <a:lnTo>
                  <a:pt x="2205" y="40"/>
                </a:lnTo>
                <a:lnTo>
                  <a:pt x="2188" y="57"/>
                </a:lnTo>
                <a:lnTo>
                  <a:pt x="2179" y="66"/>
                </a:lnTo>
                <a:lnTo>
                  <a:pt x="2170" y="75"/>
                </a:lnTo>
                <a:lnTo>
                  <a:pt x="2166" y="84"/>
                </a:lnTo>
                <a:lnTo>
                  <a:pt x="2161" y="97"/>
                </a:lnTo>
                <a:lnTo>
                  <a:pt x="2157" y="106"/>
                </a:lnTo>
                <a:lnTo>
                  <a:pt x="2157" y="119"/>
                </a:lnTo>
                <a:lnTo>
                  <a:pt x="2174" y="128"/>
                </a:lnTo>
                <a:lnTo>
                  <a:pt x="2170" y="145"/>
                </a:lnTo>
                <a:lnTo>
                  <a:pt x="2174" y="159"/>
                </a:lnTo>
                <a:lnTo>
                  <a:pt x="2174" y="176"/>
                </a:lnTo>
                <a:lnTo>
                  <a:pt x="2174" y="189"/>
                </a:lnTo>
                <a:lnTo>
                  <a:pt x="2161" y="194"/>
                </a:lnTo>
                <a:close/>
                <a:moveTo>
                  <a:pt x="1234" y="714"/>
                </a:moveTo>
                <a:lnTo>
                  <a:pt x="1234" y="714"/>
                </a:lnTo>
                <a:close/>
                <a:moveTo>
                  <a:pt x="1608" y="374"/>
                </a:moveTo>
                <a:lnTo>
                  <a:pt x="1608" y="374"/>
                </a:lnTo>
                <a:lnTo>
                  <a:pt x="1616" y="414"/>
                </a:lnTo>
                <a:lnTo>
                  <a:pt x="1630" y="458"/>
                </a:lnTo>
                <a:lnTo>
                  <a:pt x="1638" y="502"/>
                </a:lnTo>
                <a:lnTo>
                  <a:pt x="1652" y="542"/>
                </a:lnTo>
                <a:lnTo>
                  <a:pt x="1696" y="537"/>
                </a:lnTo>
                <a:lnTo>
                  <a:pt x="1691" y="454"/>
                </a:lnTo>
                <a:lnTo>
                  <a:pt x="1687" y="410"/>
                </a:lnTo>
                <a:lnTo>
                  <a:pt x="1687" y="366"/>
                </a:lnTo>
                <a:lnTo>
                  <a:pt x="1665" y="374"/>
                </a:lnTo>
                <a:lnTo>
                  <a:pt x="1647" y="374"/>
                </a:lnTo>
                <a:lnTo>
                  <a:pt x="1630" y="374"/>
                </a:lnTo>
                <a:lnTo>
                  <a:pt x="1608" y="374"/>
                </a:lnTo>
                <a:close/>
                <a:moveTo>
                  <a:pt x="2108" y="467"/>
                </a:moveTo>
                <a:lnTo>
                  <a:pt x="2108" y="467"/>
                </a:lnTo>
                <a:lnTo>
                  <a:pt x="2117" y="515"/>
                </a:lnTo>
                <a:lnTo>
                  <a:pt x="2108" y="502"/>
                </a:lnTo>
                <a:lnTo>
                  <a:pt x="2100" y="498"/>
                </a:lnTo>
                <a:lnTo>
                  <a:pt x="2095" y="498"/>
                </a:lnTo>
                <a:lnTo>
                  <a:pt x="2108" y="467"/>
                </a:lnTo>
                <a:close/>
                <a:moveTo>
                  <a:pt x="2196" y="300"/>
                </a:moveTo>
                <a:lnTo>
                  <a:pt x="2223" y="520"/>
                </a:lnTo>
                <a:lnTo>
                  <a:pt x="2223" y="480"/>
                </a:lnTo>
                <a:lnTo>
                  <a:pt x="2223" y="445"/>
                </a:lnTo>
                <a:lnTo>
                  <a:pt x="2223" y="427"/>
                </a:lnTo>
                <a:lnTo>
                  <a:pt x="2223" y="410"/>
                </a:lnTo>
                <a:lnTo>
                  <a:pt x="2227" y="392"/>
                </a:lnTo>
                <a:lnTo>
                  <a:pt x="2236" y="374"/>
                </a:lnTo>
                <a:lnTo>
                  <a:pt x="2223" y="361"/>
                </a:lnTo>
                <a:lnTo>
                  <a:pt x="2231" y="335"/>
                </a:lnTo>
                <a:lnTo>
                  <a:pt x="2223" y="330"/>
                </a:lnTo>
                <a:lnTo>
                  <a:pt x="2218" y="330"/>
                </a:lnTo>
                <a:lnTo>
                  <a:pt x="2214" y="326"/>
                </a:lnTo>
                <a:lnTo>
                  <a:pt x="2210" y="322"/>
                </a:lnTo>
                <a:lnTo>
                  <a:pt x="2205" y="308"/>
                </a:lnTo>
                <a:lnTo>
                  <a:pt x="2196" y="300"/>
                </a:lnTo>
                <a:close/>
                <a:moveTo>
                  <a:pt x="2258" y="335"/>
                </a:moveTo>
                <a:lnTo>
                  <a:pt x="2258" y="335"/>
                </a:lnTo>
                <a:lnTo>
                  <a:pt x="2275" y="326"/>
                </a:lnTo>
                <a:lnTo>
                  <a:pt x="2289" y="317"/>
                </a:lnTo>
                <a:lnTo>
                  <a:pt x="2302" y="308"/>
                </a:lnTo>
                <a:lnTo>
                  <a:pt x="2311" y="300"/>
                </a:lnTo>
                <a:lnTo>
                  <a:pt x="2324" y="286"/>
                </a:lnTo>
                <a:lnTo>
                  <a:pt x="2333" y="273"/>
                </a:lnTo>
                <a:lnTo>
                  <a:pt x="2337" y="260"/>
                </a:lnTo>
                <a:lnTo>
                  <a:pt x="2346" y="247"/>
                </a:lnTo>
                <a:lnTo>
                  <a:pt x="2333" y="313"/>
                </a:lnTo>
                <a:lnTo>
                  <a:pt x="2315" y="388"/>
                </a:lnTo>
                <a:lnTo>
                  <a:pt x="2302" y="458"/>
                </a:lnTo>
                <a:lnTo>
                  <a:pt x="2297" y="493"/>
                </a:lnTo>
                <a:lnTo>
                  <a:pt x="2293" y="529"/>
                </a:lnTo>
                <a:lnTo>
                  <a:pt x="2280" y="520"/>
                </a:lnTo>
                <a:lnTo>
                  <a:pt x="2280" y="484"/>
                </a:lnTo>
                <a:lnTo>
                  <a:pt x="2275" y="449"/>
                </a:lnTo>
                <a:lnTo>
                  <a:pt x="2271" y="410"/>
                </a:lnTo>
                <a:lnTo>
                  <a:pt x="2262" y="374"/>
                </a:lnTo>
                <a:lnTo>
                  <a:pt x="2275" y="361"/>
                </a:lnTo>
                <a:lnTo>
                  <a:pt x="2258" y="335"/>
                </a:lnTo>
                <a:close/>
                <a:moveTo>
                  <a:pt x="1045" y="352"/>
                </a:moveTo>
                <a:lnTo>
                  <a:pt x="1045" y="352"/>
                </a:lnTo>
                <a:lnTo>
                  <a:pt x="1059" y="366"/>
                </a:lnTo>
                <a:lnTo>
                  <a:pt x="1054" y="396"/>
                </a:lnTo>
                <a:lnTo>
                  <a:pt x="1059" y="410"/>
                </a:lnTo>
                <a:lnTo>
                  <a:pt x="1063" y="418"/>
                </a:lnTo>
                <a:lnTo>
                  <a:pt x="1067" y="427"/>
                </a:lnTo>
                <a:lnTo>
                  <a:pt x="1072" y="436"/>
                </a:lnTo>
                <a:lnTo>
                  <a:pt x="1076" y="458"/>
                </a:lnTo>
                <a:lnTo>
                  <a:pt x="1080" y="476"/>
                </a:lnTo>
                <a:lnTo>
                  <a:pt x="1085" y="445"/>
                </a:lnTo>
                <a:lnTo>
                  <a:pt x="1085" y="410"/>
                </a:lnTo>
                <a:lnTo>
                  <a:pt x="1085" y="392"/>
                </a:lnTo>
                <a:lnTo>
                  <a:pt x="1085" y="374"/>
                </a:lnTo>
                <a:lnTo>
                  <a:pt x="1080" y="361"/>
                </a:lnTo>
                <a:lnTo>
                  <a:pt x="1076" y="352"/>
                </a:lnTo>
                <a:lnTo>
                  <a:pt x="1076" y="348"/>
                </a:lnTo>
                <a:lnTo>
                  <a:pt x="1067" y="348"/>
                </a:lnTo>
                <a:lnTo>
                  <a:pt x="1059" y="348"/>
                </a:lnTo>
                <a:lnTo>
                  <a:pt x="1045" y="352"/>
                </a:lnTo>
                <a:close/>
                <a:moveTo>
                  <a:pt x="940" y="269"/>
                </a:moveTo>
                <a:lnTo>
                  <a:pt x="940" y="269"/>
                </a:lnTo>
                <a:lnTo>
                  <a:pt x="944" y="295"/>
                </a:lnTo>
                <a:lnTo>
                  <a:pt x="953" y="322"/>
                </a:lnTo>
                <a:lnTo>
                  <a:pt x="966" y="348"/>
                </a:lnTo>
                <a:lnTo>
                  <a:pt x="975" y="374"/>
                </a:lnTo>
                <a:lnTo>
                  <a:pt x="997" y="423"/>
                </a:lnTo>
                <a:lnTo>
                  <a:pt x="1010" y="449"/>
                </a:lnTo>
                <a:lnTo>
                  <a:pt x="1023" y="476"/>
                </a:lnTo>
                <a:lnTo>
                  <a:pt x="1023" y="436"/>
                </a:lnTo>
                <a:lnTo>
                  <a:pt x="1028" y="418"/>
                </a:lnTo>
                <a:lnTo>
                  <a:pt x="1032" y="396"/>
                </a:lnTo>
                <a:lnTo>
                  <a:pt x="1015" y="379"/>
                </a:lnTo>
                <a:lnTo>
                  <a:pt x="1023" y="348"/>
                </a:lnTo>
                <a:lnTo>
                  <a:pt x="1010" y="339"/>
                </a:lnTo>
                <a:lnTo>
                  <a:pt x="997" y="330"/>
                </a:lnTo>
                <a:lnTo>
                  <a:pt x="984" y="322"/>
                </a:lnTo>
                <a:lnTo>
                  <a:pt x="975" y="313"/>
                </a:lnTo>
                <a:lnTo>
                  <a:pt x="966" y="304"/>
                </a:lnTo>
                <a:lnTo>
                  <a:pt x="957" y="291"/>
                </a:lnTo>
                <a:lnTo>
                  <a:pt x="940" y="269"/>
                </a:lnTo>
                <a:close/>
                <a:moveTo>
                  <a:pt x="501" y="744"/>
                </a:moveTo>
                <a:lnTo>
                  <a:pt x="501" y="744"/>
                </a:lnTo>
                <a:lnTo>
                  <a:pt x="514" y="744"/>
                </a:lnTo>
                <a:lnTo>
                  <a:pt x="523" y="744"/>
                </a:lnTo>
                <a:lnTo>
                  <a:pt x="531" y="749"/>
                </a:lnTo>
                <a:lnTo>
                  <a:pt x="545" y="753"/>
                </a:lnTo>
                <a:lnTo>
                  <a:pt x="553" y="758"/>
                </a:lnTo>
                <a:lnTo>
                  <a:pt x="558" y="766"/>
                </a:lnTo>
                <a:lnTo>
                  <a:pt x="566" y="771"/>
                </a:lnTo>
                <a:lnTo>
                  <a:pt x="575" y="780"/>
                </a:lnTo>
                <a:lnTo>
                  <a:pt x="580" y="788"/>
                </a:lnTo>
                <a:lnTo>
                  <a:pt x="584" y="797"/>
                </a:lnTo>
                <a:lnTo>
                  <a:pt x="593" y="815"/>
                </a:lnTo>
                <a:lnTo>
                  <a:pt x="602" y="837"/>
                </a:lnTo>
                <a:lnTo>
                  <a:pt x="606" y="859"/>
                </a:lnTo>
                <a:lnTo>
                  <a:pt x="646" y="854"/>
                </a:lnTo>
                <a:lnTo>
                  <a:pt x="646" y="832"/>
                </a:lnTo>
                <a:lnTo>
                  <a:pt x="641" y="815"/>
                </a:lnTo>
                <a:lnTo>
                  <a:pt x="641" y="797"/>
                </a:lnTo>
                <a:lnTo>
                  <a:pt x="637" y="784"/>
                </a:lnTo>
                <a:lnTo>
                  <a:pt x="632" y="775"/>
                </a:lnTo>
                <a:lnTo>
                  <a:pt x="624" y="762"/>
                </a:lnTo>
                <a:lnTo>
                  <a:pt x="615" y="753"/>
                </a:lnTo>
                <a:lnTo>
                  <a:pt x="606" y="749"/>
                </a:lnTo>
                <a:lnTo>
                  <a:pt x="597" y="744"/>
                </a:lnTo>
                <a:lnTo>
                  <a:pt x="588" y="740"/>
                </a:lnTo>
                <a:lnTo>
                  <a:pt x="575" y="736"/>
                </a:lnTo>
                <a:lnTo>
                  <a:pt x="562" y="736"/>
                </a:lnTo>
                <a:lnTo>
                  <a:pt x="549" y="736"/>
                </a:lnTo>
                <a:lnTo>
                  <a:pt x="531" y="736"/>
                </a:lnTo>
                <a:lnTo>
                  <a:pt x="501" y="744"/>
                </a:lnTo>
                <a:close/>
                <a:moveTo>
                  <a:pt x="1559" y="700"/>
                </a:moveTo>
                <a:lnTo>
                  <a:pt x="1458" y="696"/>
                </a:lnTo>
                <a:lnTo>
                  <a:pt x="1463" y="692"/>
                </a:lnTo>
                <a:lnTo>
                  <a:pt x="1467" y="687"/>
                </a:lnTo>
                <a:lnTo>
                  <a:pt x="1476" y="678"/>
                </a:lnTo>
                <a:lnTo>
                  <a:pt x="1480" y="678"/>
                </a:lnTo>
                <a:lnTo>
                  <a:pt x="1485" y="674"/>
                </a:lnTo>
                <a:lnTo>
                  <a:pt x="1489" y="665"/>
                </a:lnTo>
                <a:lnTo>
                  <a:pt x="1493" y="661"/>
                </a:lnTo>
                <a:lnTo>
                  <a:pt x="1507" y="661"/>
                </a:lnTo>
                <a:lnTo>
                  <a:pt x="1515" y="661"/>
                </a:lnTo>
                <a:lnTo>
                  <a:pt x="1524" y="661"/>
                </a:lnTo>
                <a:lnTo>
                  <a:pt x="1529" y="656"/>
                </a:lnTo>
                <a:lnTo>
                  <a:pt x="1533" y="647"/>
                </a:lnTo>
                <a:lnTo>
                  <a:pt x="1542" y="643"/>
                </a:lnTo>
                <a:lnTo>
                  <a:pt x="1551" y="639"/>
                </a:lnTo>
                <a:lnTo>
                  <a:pt x="1559" y="634"/>
                </a:lnTo>
                <a:lnTo>
                  <a:pt x="1568" y="634"/>
                </a:lnTo>
                <a:lnTo>
                  <a:pt x="1577" y="630"/>
                </a:lnTo>
                <a:lnTo>
                  <a:pt x="1586" y="630"/>
                </a:lnTo>
                <a:lnTo>
                  <a:pt x="1590" y="621"/>
                </a:lnTo>
                <a:lnTo>
                  <a:pt x="1581" y="621"/>
                </a:lnTo>
                <a:lnTo>
                  <a:pt x="1568" y="621"/>
                </a:lnTo>
                <a:lnTo>
                  <a:pt x="1546" y="630"/>
                </a:lnTo>
                <a:lnTo>
                  <a:pt x="1524" y="634"/>
                </a:lnTo>
                <a:lnTo>
                  <a:pt x="1502" y="639"/>
                </a:lnTo>
                <a:lnTo>
                  <a:pt x="1507" y="625"/>
                </a:lnTo>
                <a:lnTo>
                  <a:pt x="1511" y="612"/>
                </a:lnTo>
                <a:lnTo>
                  <a:pt x="1520" y="599"/>
                </a:lnTo>
                <a:lnTo>
                  <a:pt x="1529" y="586"/>
                </a:lnTo>
                <a:lnTo>
                  <a:pt x="1546" y="564"/>
                </a:lnTo>
                <a:lnTo>
                  <a:pt x="1564" y="537"/>
                </a:lnTo>
                <a:lnTo>
                  <a:pt x="1594" y="542"/>
                </a:lnTo>
                <a:lnTo>
                  <a:pt x="1612" y="542"/>
                </a:lnTo>
                <a:lnTo>
                  <a:pt x="1625" y="546"/>
                </a:lnTo>
                <a:lnTo>
                  <a:pt x="1634" y="551"/>
                </a:lnTo>
                <a:lnTo>
                  <a:pt x="1647" y="555"/>
                </a:lnTo>
                <a:lnTo>
                  <a:pt x="1652" y="559"/>
                </a:lnTo>
                <a:lnTo>
                  <a:pt x="1656" y="568"/>
                </a:lnTo>
                <a:lnTo>
                  <a:pt x="1660" y="573"/>
                </a:lnTo>
                <a:lnTo>
                  <a:pt x="1660" y="581"/>
                </a:lnTo>
                <a:lnTo>
                  <a:pt x="1634" y="617"/>
                </a:lnTo>
                <a:lnTo>
                  <a:pt x="1674" y="639"/>
                </a:lnTo>
                <a:lnTo>
                  <a:pt x="1665" y="643"/>
                </a:lnTo>
                <a:lnTo>
                  <a:pt x="1652" y="647"/>
                </a:lnTo>
                <a:lnTo>
                  <a:pt x="1634" y="656"/>
                </a:lnTo>
                <a:lnTo>
                  <a:pt x="1616" y="665"/>
                </a:lnTo>
                <a:lnTo>
                  <a:pt x="1603" y="674"/>
                </a:lnTo>
                <a:lnTo>
                  <a:pt x="1590" y="687"/>
                </a:lnTo>
                <a:lnTo>
                  <a:pt x="1559" y="700"/>
                </a:lnTo>
                <a:close/>
                <a:moveTo>
                  <a:pt x="1366" y="696"/>
                </a:moveTo>
                <a:lnTo>
                  <a:pt x="1366" y="696"/>
                </a:lnTo>
                <a:lnTo>
                  <a:pt x="1375" y="692"/>
                </a:lnTo>
                <a:lnTo>
                  <a:pt x="1384" y="687"/>
                </a:lnTo>
                <a:lnTo>
                  <a:pt x="1392" y="687"/>
                </a:lnTo>
                <a:lnTo>
                  <a:pt x="1401" y="687"/>
                </a:lnTo>
                <a:lnTo>
                  <a:pt x="1419" y="692"/>
                </a:lnTo>
                <a:lnTo>
                  <a:pt x="1441" y="696"/>
                </a:lnTo>
                <a:lnTo>
                  <a:pt x="1366" y="696"/>
                </a:lnTo>
                <a:close/>
              </a:path>
            </a:pathLst>
          </a:custGeom>
          <a:solidFill>
            <a:srgbClr val="008DCA"/>
          </a:solidFill>
          <a:ln w="9525">
            <a:noFill/>
          </a:ln>
        </p:spPr>
        <p:txBody>
          <a:bodyPr/>
          <a:lstStyle/>
          <a:p>
            <a:endParaRPr lang="zh-CN" altLang="en-US"/>
          </a:p>
        </p:txBody>
      </p:sp>
      <p:sp>
        <p:nvSpPr>
          <p:cNvPr id="114692" name="文本框 15"/>
          <p:cNvSpPr txBox="1"/>
          <p:nvPr/>
        </p:nvSpPr>
        <p:spPr>
          <a:xfrm>
            <a:off x="5828030" y="3175635"/>
            <a:ext cx="5026025" cy="1198880"/>
          </a:xfrm>
          <a:prstGeom prst="rect">
            <a:avLst/>
          </a:prstGeom>
          <a:noFill/>
          <a:ln w="9525">
            <a:noFill/>
          </a:ln>
        </p:spPr>
        <p:txBody>
          <a:bodyPr wrap="square" anchor="t">
            <a:spAutoFit/>
          </a:bodyPr>
          <a:lstStyle/>
          <a:p>
            <a:pPr>
              <a:buFont typeface="Arial" panose="020B0604020202020204" pitchFamily="34" charset="0"/>
              <a:buNone/>
            </a:pPr>
            <a:r>
              <a:rPr sz="2400" dirty="0">
                <a:latin typeface="隶书" panose="02010509060101010101" charset="-122"/>
                <a:ea typeface="隶书" panose="02010509060101010101" charset="-122"/>
              </a:rPr>
              <a:t>下载链接：http://archive.apache.org/dist/zookeeper/</a:t>
            </a:r>
          </a:p>
        </p:txBody>
      </p:sp>
      <p:sp>
        <p:nvSpPr>
          <p:cNvPr id="2" name="文本框 1"/>
          <p:cNvSpPr txBox="1"/>
          <p:nvPr/>
        </p:nvSpPr>
        <p:spPr>
          <a:xfrm>
            <a:off x="1253490" y="1480185"/>
            <a:ext cx="1544320" cy="368300"/>
          </a:xfrm>
          <a:prstGeom prst="rect">
            <a:avLst/>
          </a:prstGeom>
          <a:solidFill>
            <a:srgbClr val="92D050"/>
          </a:solidFill>
        </p:spPr>
        <p:txBody>
          <a:bodyPr wrap="square" rtlCol="0">
            <a:spAutoFit/>
          </a:bodyPr>
          <a:lstStyle/>
          <a:p>
            <a:pPr algn="ctr"/>
            <a:r>
              <a:rPr lang="zh-CN" altLang="en-US">
                <a:solidFill>
                  <a:schemeClr val="bg1"/>
                </a:solidFill>
                <a:latin typeface="+mn-ea"/>
                <a:ea typeface="+mn-ea"/>
              </a:rPr>
              <a:t>单机安装</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116741" name="矩形 17"/>
          <p:cNvSpPr/>
          <p:nvPr/>
        </p:nvSpPr>
        <p:spPr>
          <a:xfrm>
            <a:off x="2316480" y="1268730"/>
            <a:ext cx="546100" cy="508635"/>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1</a:t>
            </a:r>
          </a:p>
        </p:txBody>
      </p:sp>
      <p:sp>
        <p:nvSpPr>
          <p:cNvPr id="116742" name="矩形 18"/>
          <p:cNvSpPr/>
          <p:nvPr/>
        </p:nvSpPr>
        <p:spPr>
          <a:xfrm>
            <a:off x="2876550" y="1268730"/>
            <a:ext cx="6793230" cy="508635"/>
          </a:xfrm>
          <a:prstGeom prst="rect">
            <a:avLst/>
          </a:prstGeom>
          <a:solidFill>
            <a:srgbClr val="595959"/>
          </a:solidFill>
          <a:ln w="12700">
            <a:noFill/>
          </a:ln>
        </p:spPr>
        <p:txBody>
          <a:bodyPr anchor="ctr"/>
          <a:lstStyle/>
          <a:p>
            <a:pPr>
              <a:buFont typeface="Arial" panose="020B0604020202020204" pitchFamily="34" charset="0"/>
              <a:buNone/>
            </a:pPr>
            <a:r>
              <a:rPr lang="zh-CN" altLang="en-US" dirty="0">
                <a:solidFill>
                  <a:srgbClr val="FFFFFF"/>
                </a:solidFill>
                <a:latin typeface="方正兰亭粗黑_GBK" charset="-122"/>
                <a:ea typeface="方正兰亭粗黑_GBK" charset="-122"/>
              </a:rPr>
              <a:t>安装</a:t>
            </a:r>
          </a:p>
        </p:txBody>
      </p:sp>
      <p:sp>
        <p:nvSpPr>
          <p:cNvPr id="116743" name="矩形 20"/>
          <p:cNvSpPr/>
          <p:nvPr/>
        </p:nvSpPr>
        <p:spPr>
          <a:xfrm>
            <a:off x="2408555" y="3589655"/>
            <a:ext cx="546100" cy="508635"/>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2</a:t>
            </a:r>
          </a:p>
        </p:txBody>
      </p:sp>
      <p:sp>
        <p:nvSpPr>
          <p:cNvPr id="116744" name="矩形 21"/>
          <p:cNvSpPr/>
          <p:nvPr/>
        </p:nvSpPr>
        <p:spPr>
          <a:xfrm>
            <a:off x="2968625" y="3589655"/>
            <a:ext cx="6702425" cy="508635"/>
          </a:xfrm>
          <a:prstGeom prst="rect">
            <a:avLst/>
          </a:prstGeom>
          <a:solidFill>
            <a:srgbClr val="595959"/>
          </a:solidFill>
          <a:ln w="12700">
            <a:noFill/>
          </a:ln>
        </p:spPr>
        <p:txBody>
          <a:bodyPr anchor="ctr"/>
          <a:lstStyle/>
          <a:p>
            <a:pPr>
              <a:buFont typeface="Arial" panose="020B0604020202020204" pitchFamily="34" charset="0"/>
              <a:buNone/>
            </a:pPr>
            <a:r>
              <a:rPr lang="zh-CN" altLang="en-US" dirty="0">
                <a:solidFill>
                  <a:schemeClr val="bg1"/>
                </a:solidFill>
                <a:latin typeface="方正兰亭粗黑_GBK" charset="-122"/>
                <a:ea typeface="方正兰亭粗黑_GBK" charset="-122"/>
              </a:rPr>
              <a:t>配置</a:t>
            </a:r>
          </a:p>
        </p:txBody>
      </p:sp>
      <p:pic>
        <p:nvPicPr>
          <p:cNvPr id="2" name="图片 1"/>
          <p:cNvPicPr>
            <a:picLocks noChangeAspect="1"/>
          </p:cNvPicPr>
          <p:nvPr/>
        </p:nvPicPr>
        <p:blipFill>
          <a:blip r:embed="rId3"/>
          <a:stretch>
            <a:fillRect/>
          </a:stretch>
        </p:blipFill>
        <p:spPr>
          <a:xfrm>
            <a:off x="2496820" y="1814830"/>
            <a:ext cx="7174230" cy="1774190"/>
          </a:xfrm>
          <a:prstGeom prst="rect">
            <a:avLst/>
          </a:prstGeom>
        </p:spPr>
      </p:pic>
      <p:pic>
        <p:nvPicPr>
          <p:cNvPr id="3" name="图片 2"/>
          <p:cNvPicPr>
            <a:picLocks noChangeAspect="1"/>
          </p:cNvPicPr>
          <p:nvPr/>
        </p:nvPicPr>
        <p:blipFill>
          <a:blip r:embed="rId4"/>
          <a:stretch>
            <a:fillRect/>
          </a:stretch>
        </p:blipFill>
        <p:spPr>
          <a:xfrm>
            <a:off x="2408555" y="4098290"/>
            <a:ext cx="7261225" cy="2611755"/>
          </a:xfrm>
          <a:prstGeom prst="rect">
            <a:avLst/>
          </a:prstGeom>
        </p:spPr>
      </p:pic>
      <p:sp>
        <p:nvSpPr>
          <p:cNvPr id="4" name="文本框 3"/>
          <p:cNvSpPr txBox="1"/>
          <p:nvPr/>
        </p:nvSpPr>
        <p:spPr>
          <a:xfrm>
            <a:off x="598805" y="1162050"/>
            <a:ext cx="1544320" cy="368300"/>
          </a:xfrm>
          <a:prstGeom prst="rect">
            <a:avLst/>
          </a:prstGeom>
          <a:solidFill>
            <a:srgbClr val="92D050"/>
          </a:solidFill>
        </p:spPr>
        <p:txBody>
          <a:bodyPr wrap="square" rtlCol="0">
            <a:spAutoFit/>
          </a:bodyPr>
          <a:lstStyle/>
          <a:p>
            <a:pPr algn="ctr"/>
            <a:r>
              <a:rPr lang="zh-CN" altLang="en-US">
                <a:solidFill>
                  <a:schemeClr val="bg1"/>
                </a:solidFill>
                <a:latin typeface="+mn-ea"/>
                <a:ea typeface="+mn-ea"/>
              </a:rPr>
              <a:t>单机安装</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118789" name="矩形 17"/>
          <p:cNvSpPr/>
          <p:nvPr/>
        </p:nvSpPr>
        <p:spPr>
          <a:xfrm>
            <a:off x="2362200" y="2137728"/>
            <a:ext cx="546100" cy="546100"/>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3</a:t>
            </a:r>
          </a:p>
        </p:txBody>
      </p:sp>
      <p:sp>
        <p:nvSpPr>
          <p:cNvPr id="118790" name="矩形 18"/>
          <p:cNvSpPr/>
          <p:nvPr/>
        </p:nvSpPr>
        <p:spPr>
          <a:xfrm>
            <a:off x="2922588" y="2140268"/>
            <a:ext cx="6792912" cy="546100"/>
          </a:xfrm>
          <a:prstGeom prst="rect">
            <a:avLst/>
          </a:prstGeom>
          <a:solidFill>
            <a:srgbClr val="595959"/>
          </a:solidFill>
          <a:ln w="12700">
            <a:noFill/>
          </a:ln>
        </p:spPr>
        <p:txBody>
          <a:bodyPr anchor="ctr"/>
          <a:lstStyle/>
          <a:p>
            <a:pPr>
              <a:buFont typeface="Arial" panose="020B0604020202020204" pitchFamily="34" charset="0"/>
              <a:buNone/>
            </a:pPr>
            <a:r>
              <a:rPr lang="zh-CN" altLang="en-US" dirty="0">
                <a:solidFill>
                  <a:srgbClr val="FFFFFF"/>
                </a:solidFill>
                <a:latin typeface="方正兰亭粗黑_GBK" charset="-122"/>
                <a:ea typeface="方正兰亭粗黑_GBK" charset="-122"/>
              </a:rPr>
              <a:t>启动和停止</a:t>
            </a:r>
          </a:p>
        </p:txBody>
      </p:sp>
      <p:pic>
        <p:nvPicPr>
          <p:cNvPr id="2" name="图片 1"/>
          <p:cNvPicPr>
            <a:picLocks noChangeAspect="1"/>
          </p:cNvPicPr>
          <p:nvPr/>
        </p:nvPicPr>
        <p:blipFill>
          <a:blip r:embed="rId3"/>
          <a:stretch>
            <a:fillRect/>
          </a:stretch>
        </p:blipFill>
        <p:spPr>
          <a:xfrm>
            <a:off x="2362200" y="2761615"/>
            <a:ext cx="7353300" cy="1412875"/>
          </a:xfrm>
          <a:prstGeom prst="rect">
            <a:avLst/>
          </a:prstGeom>
        </p:spPr>
      </p:pic>
      <p:sp>
        <p:nvSpPr>
          <p:cNvPr id="3" name="文本框 2"/>
          <p:cNvSpPr txBox="1"/>
          <p:nvPr/>
        </p:nvSpPr>
        <p:spPr>
          <a:xfrm>
            <a:off x="817880" y="1378585"/>
            <a:ext cx="1544320" cy="368300"/>
          </a:xfrm>
          <a:prstGeom prst="rect">
            <a:avLst/>
          </a:prstGeom>
          <a:solidFill>
            <a:srgbClr val="92D050"/>
          </a:solidFill>
        </p:spPr>
        <p:txBody>
          <a:bodyPr wrap="square" rtlCol="0">
            <a:spAutoFit/>
          </a:bodyPr>
          <a:lstStyle/>
          <a:p>
            <a:pPr algn="ctr"/>
            <a:r>
              <a:rPr lang="zh-CN" altLang="en-US">
                <a:solidFill>
                  <a:schemeClr val="bg1"/>
                </a:solidFill>
                <a:latin typeface="+mn-ea"/>
                <a:ea typeface="+mn-ea"/>
              </a:rPr>
              <a:t>单机安装</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3" name="文本框 2"/>
          <p:cNvSpPr txBox="1"/>
          <p:nvPr/>
        </p:nvSpPr>
        <p:spPr>
          <a:xfrm>
            <a:off x="803910" y="1378585"/>
            <a:ext cx="1544320" cy="368300"/>
          </a:xfrm>
          <a:prstGeom prst="rect">
            <a:avLst/>
          </a:prstGeom>
          <a:solidFill>
            <a:srgbClr val="00B0F0"/>
          </a:solidFill>
        </p:spPr>
        <p:txBody>
          <a:bodyPr wrap="square" rtlCol="0">
            <a:spAutoFit/>
          </a:bodyPr>
          <a:lstStyle/>
          <a:p>
            <a:pPr algn="ctr"/>
            <a:r>
              <a:rPr lang="zh-CN" altLang="en-US">
                <a:solidFill>
                  <a:schemeClr val="bg1"/>
                </a:solidFill>
                <a:latin typeface="+mn-ea"/>
                <a:ea typeface="+mn-ea"/>
              </a:rPr>
              <a:t>伪集群模式</a:t>
            </a:r>
          </a:p>
        </p:txBody>
      </p:sp>
      <p:sp>
        <p:nvSpPr>
          <p:cNvPr id="100" name="文本框 99"/>
          <p:cNvSpPr txBox="1"/>
          <p:nvPr/>
        </p:nvSpPr>
        <p:spPr>
          <a:xfrm>
            <a:off x="1948815" y="1926590"/>
            <a:ext cx="7663180" cy="1198880"/>
          </a:xfrm>
          <a:prstGeom prst="rect">
            <a:avLst/>
          </a:prstGeom>
          <a:noFill/>
          <a:ln w="9525">
            <a:noFill/>
          </a:ln>
        </p:spPr>
        <p:txBody>
          <a:bodyPr wrap="square">
            <a:spAutoFit/>
          </a:bodyPr>
          <a:lstStyle/>
          <a:p>
            <a:pPr>
              <a:lnSpc>
                <a:spcPct val="150000"/>
              </a:lnSpc>
            </a:pPr>
            <a:r>
              <a:rPr lang="en-US" altLang="zh-CN" sz="1600">
                <a:latin typeface="+mn-ea"/>
                <a:ea typeface="+mn-ea"/>
                <a:cs typeface="+mn-ea"/>
              </a:rPr>
              <a:t>       </a:t>
            </a:r>
            <a:r>
              <a:rPr lang="zh-CN" sz="1600">
                <a:latin typeface="+mn-ea"/>
                <a:ea typeface="+mn-ea"/>
                <a:cs typeface="+mn-ea"/>
              </a:rPr>
              <a:t>伪集群模式就是在同一主机启动多个</a:t>
            </a:r>
            <a:r>
              <a:rPr lang="en-US" sz="1600">
                <a:latin typeface="+mn-ea"/>
                <a:ea typeface="+mn-ea"/>
                <a:cs typeface="+mn-ea"/>
              </a:rPr>
              <a:t>zookeeper</a:t>
            </a:r>
            <a:r>
              <a:rPr lang="zh-CN" sz="1600">
                <a:latin typeface="+mn-ea"/>
                <a:ea typeface="+mn-ea"/>
                <a:cs typeface="+mn-ea"/>
              </a:rPr>
              <a:t>并组成集群，下边以在</a:t>
            </a:r>
            <a:r>
              <a:rPr lang="en-US" sz="1600">
                <a:latin typeface="+mn-ea"/>
                <a:ea typeface="+mn-ea"/>
                <a:cs typeface="+mn-ea"/>
              </a:rPr>
              <a:t>192.168.220.128</a:t>
            </a:r>
            <a:r>
              <a:rPr lang="zh-CN" sz="1600">
                <a:latin typeface="+mn-ea"/>
                <a:ea typeface="+mn-ea"/>
                <a:cs typeface="+mn-ea"/>
              </a:rPr>
              <a:t>主机上创</a:t>
            </a:r>
            <a:r>
              <a:rPr lang="en-US" sz="1600">
                <a:latin typeface="+mn-ea"/>
                <a:ea typeface="+mn-ea"/>
                <a:cs typeface="+mn-ea"/>
              </a:rPr>
              <a:t>3</a:t>
            </a:r>
            <a:r>
              <a:rPr lang="zh-CN" sz="1600">
                <a:latin typeface="+mn-ea"/>
                <a:ea typeface="+mn-ea"/>
                <a:cs typeface="+mn-ea"/>
              </a:rPr>
              <a:t>个</a:t>
            </a:r>
            <a:r>
              <a:rPr lang="en-US" sz="1600">
                <a:latin typeface="+mn-ea"/>
                <a:ea typeface="+mn-ea"/>
                <a:cs typeface="+mn-ea"/>
              </a:rPr>
              <a:t>zookeeper</a:t>
            </a:r>
            <a:r>
              <a:rPr lang="zh-CN" sz="1600">
                <a:latin typeface="+mn-ea"/>
                <a:ea typeface="+mn-ea"/>
                <a:cs typeface="+mn-ea"/>
              </a:rPr>
              <a:t>组集群为例。将通过第一大点安装的</a:t>
            </a:r>
            <a:r>
              <a:rPr lang="en-US" sz="1600">
                <a:latin typeface="+mn-ea"/>
                <a:ea typeface="+mn-ea"/>
                <a:cs typeface="+mn-ea"/>
              </a:rPr>
              <a:t>zookeeper</a:t>
            </a:r>
            <a:r>
              <a:rPr lang="zh-CN" sz="1600">
                <a:latin typeface="+mn-ea"/>
                <a:ea typeface="+mn-ea"/>
                <a:cs typeface="+mn-ea"/>
              </a:rPr>
              <a:t>，复制成</a:t>
            </a:r>
            <a:r>
              <a:rPr lang="en-US" sz="1600">
                <a:latin typeface="+mn-ea"/>
                <a:ea typeface="+mn-ea"/>
                <a:cs typeface="+mn-ea"/>
              </a:rPr>
              <a:t>zookeeper1/zookeeper2/zookeeper3</a:t>
            </a:r>
            <a:r>
              <a:rPr lang="zh-CN" sz="1600">
                <a:latin typeface="+mn-ea"/>
                <a:ea typeface="+mn-ea"/>
                <a:cs typeface="+mn-ea"/>
              </a:rPr>
              <a:t>三份。</a:t>
            </a:r>
            <a:endParaRPr lang="zh-CN" altLang="en-US" sz="1600">
              <a:latin typeface="+mn-ea"/>
              <a:ea typeface="+mn-ea"/>
              <a:cs typeface="+mn-ea"/>
            </a:endParaRPr>
          </a:p>
        </p:txBody>
      </p:sp>
      <p:sp>
        <p:nvSpPr>
          <p:cNvPr id="4" name="矩形 17"/>
          <p:cNvSpPr/>
          <p:nvPr/>
        </p:nvSpPr>
        <p:spPr>
          <a:xfrm>
            <a:off x="2054860" y="3304858"/>
            <a:ext cx="546100" cy="546100"/>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1</a:t>
            </a:r>
          </a:p>
        </p:txBody>
      </p:sp>
      <p:sp>
        <p:nvSpPr>
          <p:cNvPr id="5" name="矩形 18"/>
          <p:cNvSpPr/>
          <p:nvPr/>
        </p:nvSpPr>
        <p:spPr>
          <a:xfrm>
            <a:off x="2615248" y="3304858"/>
            <a:ext cx="6792912" cy="546100"/>
          </a:xfrm>
          <a:prstGeom prst="rect">
            <a:avLst/>
          </a:prstGeom>
          <a:solidFill>
            <a:srgbClr val="595959"/>
          </a:solidFill>
          <a:ln w="12700">
            <a:noFill/>
          </a:ln>
        </p:spPr>
        <p:txBody>
          <a:bodyPr anchor="ctr"/>
          <a:lstStyle/>
          <a:p>
            <a:pPr>
              <a:buFont typeface="Arial" panose="020B0604020202020204" pitchFamily="34" charset="0"/>
              <a:buNone/>
            </a:pPr>
            <a:r>
              <a:rPr lang="en-US" altLang="zh-CN" dirty="0">
                <a:solidFill>
                  <a:srgbClr val="FFFFFF"/>
                </a:solidFill>
                <a:latin typeface="方正兰亭粗黑_GBK" charset="-122"/>
                <a:ea typeface="方正兰亭粗黑_GBK" charset="-122"/>
              </a:rPr>
              <a:t>zookeeper1配置</a:t>
            </a:r>
          </a:p>
        </p:txBody>
      </p:sp>
      <p:pic>
        <p:nvPicPr>
          <p:cNvPr id="7" name="图片 6"/>
          <p:cNvPicPr>
            <a:picLocks noChangeAspect="1"/>
          </p:cNvPicPr>
          <p:nvPr/>
        </p:nvPicPr>
        <p:blipFill>
          <a:blip r:embed="rId3"/>
          <a:stretch>
            <a:fillRect/>
          </a:stretch>
        </p:blipFill>
        <p:spPr>
          <a:xfrm>
            <a:off x="2054860" y="4021455"/>
            <a:ext cx="7353935" cy="2595880"/>
          </a:xfrm>
          <a:prstGeom prst="rect">
            <a:avLst/>
          </a:prstGeom>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120837" name="矩形 17"/>
          <p:cNvSpPr/>
          <p:nvPr/>
        </p:nvSpPr>
        <p:spPr>
          <a:xfrm>
            <a:off x="2362200" y="1665288"/>
            <a:ext cx="546100" cy="546100"/>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1</a:t>
            </a:r>
          </a:p>
        </p:txBody>
      </p:sp>
      <p:sp>
        <p:nvSpPr>
          <p:cNvPr id="120838" name="矩形 18"/>
          <p:cNvSpPr/>
          <p:nvPr/>
        </p:nvSpPr>
        <p:spPr>
          <a:xfrm>
            <a:off x="2922905" y="1665605"/>
            <a:ext cx="5739130" cy="546100"/>
          </a:xfrm>
          <a:prstGeom prst="rect">
            <a:avLst/>
          </a:prstGeom>
          <a:solidFill>
            <a:srgbClr val="595959"/>
          </a:solidFill>
          <a:ln w="12700">
            <a:noFill/>
          </a:ln>
        </p:spPr>
        <p:txBody>
          <a:bodyPr anchor="ctr"/>
          <a:lstStyle/>
          <a:p>
            <a:pPr>
              <a:buFont typeface="Arial" panose="020B0604020202020204" pitchFamily="34" charset="0"/>
              <a:buNone/>
            </a:pPr>
            <a:r>
              <a:rPr lang="zh-CN" altLang="en-US" dirty="0">
                <a:solidFill>
                  <a:srgbClr val="FFFFFF"/>
                </a:solidFill>
                <a:latin typeface="方正兰亭粗黑_GBK" charset="-122"/>
                <a:ea typeface="方正兰亭粗黑_GBK" charset="-122"/>
              </a:rPr>
              <a:t>安装后生成的文件</a:t>
            </a:r>
            <a:endParaRPr lang="en-US" altLang="zh-CN" dirty="0">
              <a:solidFill>
                <a:srgbClr val="FFFFFF"/>
              </a:solidFill>
              <a:latin typeface="方正兰亭粗黑_GBK" charset="-122"/>
              <a:ea typeface="方正兰亭粗黑_GBK" charset="-122"/>
            </a:endParaRPr>
          </a:p>
        </p:txBody>
      </p:sp>
      <p:sp>
        <p:nvSpPr>
          <p:cNvPr id="2" name="矩形 17"/>
          <p:cNvSpPr/>
          <p:nvPr/>
        </p:nvSpPr>
        <p:spPr>
          <a:xfrm>
            <a:off x="2362200" y="1684338"/>
            <a:ext cx="546100" cy="546100"/>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2</a:t>
            </a:r>
          </a:p>
        </p:txBody>
      </p:sp>
      <p:sp>
        <p:nvSpPr>
          <p:cNvPr id="3" name="矩形 18"/>
          <p:cNvSpPr/>
          <p:nvPr/>
        </p:nvSpPr>
        <p:spPr>
          <a:xfrm>
            <a:off x="2922905" y="1665605"/>
            <a:ext cx="5652770" cy="546100"/>
          </a:xfrm>
          <a:prstGeom prst="rect">
            <a:avLst/>
          </a:prstGeom>
          <a:solidFill>
            <a:srgbClr val="595959"/>
          </a:solidFill>
          <a:ln w="12700">
            <a:noFill/>
          </a:ln>
        </p:spPr>
        <p:txBody>
          <a:bodyPr anchor="ctr"/>
          <a:lstStyle/>
          <a:p>
            <a:pPr>
              <a:buFont typeface="Arial" panose="020B0604020202020204" pitchFamily="34" charset="0"/>
              <a:buNone/>
            </a:pPr>
            <a:r>
              <a:rPr lang="en-US" altLang="zh-CN" dirty="0">
                <a:solidFill>
                  <a:srgbClr val="FFFFFF"/>
                </a:solidFill>
                <a:latin typeface="方正兰亭粗黑_GBK" charset="-122"/>
                <a:ea typeface="方正兰亭粗黑_GBK" charset="-122"/>
                <a:sym typeface="+mn-ea"/>
              </a:rPr>
              <a:t>zookeeper2配置</a:t>
            </a:r>
            <a:endParaRPr lang="en-US" altLang="zh-CN" dirty="0">
              <a:solidFill>
                <a:srgbClr val="FFFFFF"/>
              </a:solidFill>
              <a:latin typeface="方正兰亭粗黑_GBK" charset="-122"/>
              <a:ea typeface="方正兰亭粗黑_GBK" charset="-122"/>
            </a:endParaRPr>
          </a:p>
        </p:txBody>
      </p:sp>
      <p:sp>
        <p:nvSpPr>
          <p:cNvPr id="4" name="文本框 3"/>
          <p:cNvSpPr txBox="1"/>
          <p:nvPr/>
        </p:nvSpPr>
        <p:spPr>
          <a:xfrm>
            <a:off x="659130" y="1297305"/>
            <a:ext cx="1544320" cy="368300"/>
          </a:xfrm>
          <a:prstGeom prst="rect">
            <a:avLst/>
          </a:prstGeom>
          <a:solidFill>
            <a:srgbClr val="00B0F0"/>
          </a:solidFill>
        </p:spPr>
        <p:txBody>
          <a:bodyPr wrap="square" rtlCol="0">
            <a:spAutoFit/>
          </a:bodyPr>
          <a:lstStyle/>
          <a:p>
            <a:pPr algn="ctr"/>
            <a:r>
              <a:rPr lang="zh-CN" altLang="en-US">
                <a:solidFill>
                  <a:schemeClr val="bg1"/>
                </a:solidFill>
                <a:latin typeface="+mn-ea"/>
                <a:ea typeface="+mn-ea"/>
              </a:rPr>
              <a:t>伪集群模式</a:t>
            </a:r>
          </a:p>
        </p:txBody>
      </p:sp>
      <p:pic>
        <p:nvPicPr>
          <p:cNvPr id="5" name="图片 4"/>
          <p:cNvPicPr>
            <a:picLocks noChangeAspect="1"/>
          </p:cNvPicPr>
          <p:nvPr/>
        </p:nvPicPr>
        <p:blipFill>
          <a:blip r:embed="rId3"/>
          <a:stretch>
            <a:fillRect/>
          </a:stretch>
        </p:blipFill>
        <p:spPr>
          <a:xfrm>
            <a:off x="2362200" y="2230755"/>
            <a:ext cx="5954395" cy="1726565"/>
          </a:xfrm>
          <a:prstGeom prst="rect">
            <a:avLst/>
          </a:prstGeom>
        </p:spPr>
      </p:pic>
      <p:sp>
        <p:nvSpPr>
          <p:cNvPr id="6" name="矩形 17"/>
          <p:cNvSpPr/>
          <p:nvPr/>
        </p:nvSpPr>
        <p:spPr>
          <a:xfrm>
            <a:off x="2447290" y="4046538"/>
            <a:ext cx="546100" cy="546100"/>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3</a:t>
            </a:r>
          </a:p>
        </p:txBody>
      </p:sp>
      <p:sp>
        <p:nvSpPr>
          <p:cNvPr id="7" name="矩形 18"/>
          <p:cNvSpPr/>
          <p:nvPr/>
        </p:nvSpPr>
        <p:spPr>
          <a:xfrm>
            <a:off x="3007360" y="4046855"/>
            <a:ext cx="5695950" cy="546100"/>
          </a:xfrm>
          <a:prstGeom prst="rect">
            <a:avLst/>
          </a:prstGeom>
          <a:solidFill>
            <a:srgbClr val="595959"/>
          </a:solidFill>
          <a:ln w="12700">
            <a:noFill/>
          </a:ln>
        </p:spPr>
        <p:txBody>
          <a:bodyPr anchor="ctr"/>
          <a:lstStyle/>
          <a:p>
            <a:pPr>
              <a:buFont typeface="Arial" panose="020B0604020202020204" pitchFamily="34" charset="0"/>
              <a:buNone/>
            </a:pPr>
            <a:r>
              <a:rPr lang="en-US" altLang="zh-CN" dirty="0">
                <a:solidFill>
                  <a:srgbClr val="FFFFFF"/>
                </a:solidFill>
                <a:latin typeface="方正兰亭粗黑_GBK" charset="-122"/>
                <a:ea typeface="方正兰亭粗黑_GBK" charset="-122"/>
                <a:sym typeface="+mn-ea"/>
              </a:rPr>
              <a:t>zookeeper3配置</a:t>
            </a:r>
            <a:endParaRPr lang="en-US" altLang="zh-CN" dirty="0">
              <a:solidFill>
                <a:srgbClr val="FFFFFF"/>
              </a:solidFill>
              <a:latin typeface="方正兰亭粗黑_GBK" charset="-122"/>
              <a:ea typeface="方正兰亭粗黑_GBK" charset="-122"/>
            </a:endParaRPr>
          </a:p>
        </p:txBody>
      </p:sp>
      <p:pic>
        <p:nvPicPr>
          <p:cNvPr id="8" name="图片 7"/>
          <p:cNvPicPr>
            <a:picLocks noChangeAspect="1"/>
          </p:cNvPicPr>
          <p:nvPr/>
        </p:nvPicPr>
        <p:blipFill>
          <a:blip r:embed="rId4"/>
          <a:stretch>
            <a:fillRect/>
          </a:stretch>
        </p:blipFill>
        <p:spPr>
          <a:xfrm>
            <a:off x="2454910" y="4652645"/>
            <a:ext cx="6000750" cy="2200275"/>
          </a:xfrm>
          <a:prstGeom prst="rect">
            <a:avLst/>
          </a:prstGeom>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4" name="文本框 3"/>
          <p:cNvSpPr txBox="1"/>
          <p:nvPr/>
        </p:nvSpPr>
        <p:spPr>
          <a:xfrm>
            <a:off x="659130" y="1297305"/>
            <a:ext cx="1544320" cy="368300"/>
          </a:xfrm>
          <a:prstGeom prst="rect">
            <a:avLst/>
          </a:prstGeom>
          <a:solidFill>
            <a:srgbClr val="F15D98"/>
          </a:solidFill>
        </p:spPr>
        <p:txBody>
          <a:bodyPr wrap="square" rtlCol="0">
            <a:spAutoFit/>
          </a:bodyPr>
          <a:lstStyle/>
          <a:p>
            <a:pPr algn="ctr"/>
            <a:r>
              <a:rPr lang="zh-CN" altLang="en-US">
                <a:solidFill>
                  <a:schemeClr val="bg1"/>
                </a:solidFill>
                <a:latin typeface="+mn-ea"/>
                <a:ea typeface="+mn-ea"/>
              </a:rPr>
              <a:t>集群模式</a:t>
            </a:r>
          </a:p>
        </p:txBody>
      </p:sp>
      <p:sp>
        <p:nvSpPr>
          <p:cNvPr id="6" name="矩形 17"/>
          <p:cNvSpPr/>
          <p:nvPr/>
        </p:nvSpPr>
        <p:spPr>
          <a:xfrm>
            <a:off x="2454910" y="3152458"/>
            <a:ext cx="546100" cy="546100"/>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1</a:t>
            </a:r>
          </a:p>
        </p:txBody>
      </p:sp>
      <p:sp>
        <p:nvSpPr>
          <p:cNvPr id="7" name="矩形 18"/>
          <p:cNvSpPr/>
          <p:nvPr/>
        </p:nvSpPr>
        <p:spPr>
          <a:xfrm>
            <a:off x="3021330" y="3152775"/>
            <a:ext cx="5695950" cy="546100"/>
          </a:xfrm>
          <a:prstGeom prst="rect">
            <a:avLst/>
          </a:prstGeom>
          <a:solidFill>
            <a:srgbClr val="595959"/>
          </a:solidFill>
          <a:ln w="12700">
            <a:noFill/>
          </a:ln>
        </p:spPr>
        <p:txBody>
          <a:bodyPr anchor="ctr"/>
          <a:lstStyle/>
          <a:p>
            <a:pPr>
              <a:buFont typeface="Arial" panose="020B0604020202020204" pitchFamily="34" charset="0"/>
              <a:buNone/>
            </a:pPr>
            <a:r>
              <a:rPr lang="en-US" altLang="zh-CN" dirty="0">
                <a:solidFill>
                  <a:srgbClr val="FFFFFF"/>
                </a:solidFill>
                <a:latin typeface="方正兰亭粗黑_GBK" charset="-122"/>
                <a:ea typeface="方正兰亭粗黑_GBK" charset="-122"/>
              </a:rPr>
              <a:t>conf/zoo.cfg文件修改</a:t>
            </a:r>
          </a:p>
        </p:txBody>
      </p:sp>
      <p:sp>
        <p:nvSpPr>
          <p:cNvPr id="100" name="文本框 99"/>
          <p:cNvSpPr txBox="1"/>
          <p:nvPr/>
        </p:nvSpPr>
        <p:spPr>
          <a:xfrm>
            <a:off x="2574925" y="1787525"/>
            <a:ext cx="6128385" cy="1337945"/>
          </a:xfrm>
          <a:prstGeom prst="rect">
            <a:avLst/>
          </a:prstGeom>
          <a:noFill/>
          <a:ln w="9525">
            <a:noFill/>
          </a:ln>
        </p:spPr>
        <p:txBody>
          <a:bodyPr wrap="square">
            <a:spAutoFit/>
          </a:bodyPr>
          <a:lstStyle/>
          <a:p>
            <a:pPr>
              <a:lnSpc>
                <a:spcPct val="150000"/>
              </a:lnSpc>
            </a:pPr>
            <a:r>
              <a:rPr lang="en-US" altLang="zh-CN" sz="1800" dirty="0">
                <a:latin typeface="+mn-ea"/>
                <a:ea typeface="+mn-ea"/>
                <a:cs typeface="+mn-ea"/>
              </a:rPr>
              <a:t>    </a:t>
            </a:r>
            <a:r>
              <a:rPr lang="zh-CN" sz="1800" dirty="0">
                <a:latin typeface="+mn-ea"/>
                <a:ea typeface="+mn-ea"/>
                <a:cs typeface="+mn-ea"/>
              </a:rPr>
              <a:t>集群模式就是在不同主机上安装</a:t>
            </a:r>
            <a:r>
              <a:rPr lang="en-US" sz="1800" dirty="0">
                <a:latin typeface="+mn-ea"/>
                <a:ea typeface="+mn-ea"/>
                <a:cs typeface="+mn-ea"/>
              </a:rPr>
              <a:t>zookeeper</a:t>
            </a:r>
            <a:r>
              <a:rPr lang="zh-CN" sz="1800" dirty="0">
                <a:latin typeface="+mn-ea"/>
                <a:ea typeface="+mn-ea"/>
                <a:cs typeface="+mn-ea"/>
              </a:rPr>
              <a:t>然后组成集群的模式；下边以在</a:t>
            </a:r>
            <a:r>
              <a:rPr lang="en-US" sz="1800" dirty="0">
                <a:latin typeface="+mn-ea"/>
                <a:ea typeface="+mn-ea"/>
                <a:cs typeface="+mn-ea"/>
              </a:rPr>
              <a:t>192.168.220.128/129/130</a:t>
            </a:r>
            <a:r>
              <a:rPr lang="zh-CN" sz="1800" dirty="0">
                <a:latin typeface="+mn-ea"/>
                <a:ea typeface="+mn-ea"/>
                <a:cs typeface="+mn-ea"/>
              </a:rPr>
              <a:t>三台主机为例。</a:t>
            </a:r>
            <a:endParaRPr lang="zh-CN" altLang="en-US" sz="1800" dirty="0">
              <a:latin typeface="+mn-ea"/>
              <a:ea typeface="+mn-ea"/>
              <a:cs typeface="+mn-ea"/>
            </a:endParaRPr>
          </a:p>
        </p:txBody>
      </p:sp>
      <p:pic>
        <p:nvPicPr>
          <p:cNvPr id="9" name="图片 8"/>
          <p:cNvPicPr>
            <a:picLocks noChangeAspect="1"/>
          </p:cNvPicPr>
          <p:nvPr/>
        </p:nvPicPr>
        <p:blipFill>
          <a:blip r:embed="rId3"/>
          <a:stretch>
            <a:fillRect/>
          </a:stretch>
        </p:blipFill>
        <p:spPr>
          <a:xfrm>
            <a:off x="2454910" y="3787140"/>
            <a:ext cx="6273800" cy="290512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13" name="文本框 12"/>
          <p:cNvSpPr txBox="1"/>
          <p:nvPr/>
        </p:nvSpPr>
        <p:spPr>
          <a:xfrm>
            <a:off x="1233805" y="1371600"/>
            <a:ext cx="171577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命名服务</a:t>
            </a:r>
          </a:p>
        </p:txBody>
      </p:sp>
      <p:sp>
        <p:nvSpPr>
          <p:cNvPr id="2" name="文本框 1"/>
          <p:cNvSpPr txBox="1"/>
          <p:nvPr/>
        </p:nvSpPr>
        <p:spPr>
          <a:xfrm>
            <a:off x="2217420" y="2594610"/>
            <a:ext cx="4450715" cy="2492990"/>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nchor="t">
            <a:spAutoFit/>
          </a:bodyPr>
          <a:lstStyle/>
          <a:p>
            <a:pPr>
              <a:lnSpc>
                <a:spcPct val="150000"/>
              </a:lnSpc>
            </a:pPr>
            <a:r>
              <a:rPr lang="en-US" altLang="zh-CN" sz="2000" dirty="0">
                <a:latin typeface="+mn-ea"/>
                <a:ea typeface="+mn-ea"/>
                <a:cs typeface="+mn-ea"/>
              </a:rPr>
              <a:t>    </a:t>
            </a:r>
            <a:r>
              <a:rPr lang="zh-CN" altLang="en-US" sz="2000" dirty="0">
                <a:latin typeface="+mn-ea"/>
                <a:ea typeface="+mn-ea"/>
                <a:cs typeface="+mn-ea"/>
              </a:rPr>
              <a:t>在</a:t>
            </a:r>
            <a:r>
              <a:rPr lang="zh-CN" altLang="en-US" sz="2400" b="1" dirty="0">
                <a:solidFill>
                  <a:srgbClr val="00B0F0"/>
                </a:solidFill>
                <a:latin typeface="+mn-ea"/>
                <a:ea typeface="+mn-ea"/>
                <a:cs typeface="+mn-ea"/>
              </a:rPr>
              <a:t>zookeeper</a:t>
            </a:r>
            <a:r>
              <a:rPr lang="zh-CN" altLang="en-US" sz="2000" dirty="0">
                <a:latin typeface="+mn-ea"/>
                <a:ea typeface="+mn-ea"/>
                <a:cs typeface="+mn-ea"/>
              </a:rPr>
              <a:t>的文件系统里创建一个目录，即有唯一的path。在</a:t>
            </a:r>
            <a:r>
              <a:rPr lang="zh-CN" altLang="en-US" sz="2000" dirty="0" smtClean="0">
                <a:latin typeface="+mn-ea"/>
                <a:ea typeface="+mn-ea"/>
                <a:cs typeface="+mn-ea"/>
              </a:rPr>
              <a:t>我们进行上下级或归属关系的业务使用中，能够通过约定好的</a:t>
            </a:r>
            <a:r>
              <a:rPr lang="en-US" altLang="zh-CN" sz="2000" dirty="0" smtClean="0">
                <a:latin typeface="+mn-ea"/>
                <a:ea typeface="+mn-ea"/>
                <a:cs typeface="+mn-ea"/>
              </a:rPr>
              <a:t>path</a:t>
            </a:r>
            <a:r>
              <a:rPr lang="zh-CN" altLang="en-US" sz="2000" dirty="0" smtClean="0">
                <a:latin typeface="+mn-ea"/>
                <a:ea typeface="+mn-ea"/>
                <a:cs typeface="+mn-ea"/>
              </a:rPr>
              <a:t>，使path</a:t>
            </a:r>
            <a:r>
              <a:rPr lang="zh-CN" altLang="en-US" sz="2000" dirty="0">
                <a:latin typeface="+mn-ea"/>
                <a:ea typeface="+mn-ea"/>
                <a:cs typeface="+mn-ea"/>
              </a:rPr>
              <a:t>即能互相探索发现。</a:t>
            </a:r>
          </a:p>
        </p:txBody>
      </p:sp>
      <p:pic>
        <p:nvPicPr>
          <p:cNvPr id="3" name="图片 2"/>
          <p:cNvPicPr>
            <a:picLocks noChangeAspect="1"/>
          </p:cNvPicPr>
          <p:nvPr/>
        </p:nvPicPr>
        <p:blipFill>
          <a:blip r:embed="rId2"/>
          <a:stretch>
            <a:fillRect/>
          </a:stretch>
        </p:blipFill>
        <p:spPr>
          <a:xfrm>
            <a:off x="7479030" y="2302510"/>
            <a:ext cx="3085465" cy="3075940"/>
          </a:xfrm>
          <a:prstGeom prst="rect">
            <a:avLst/>
          </a:prstGeom>
        </p:spPr>
      </p:pic>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4" name="文本框 3"/>
          <p:cNvSpPr txBox="1"/>
          <p:nvPr/>
        </p:nvSpPr>
        <p:spPr>
          <a:xfrm>
            <a:off x="659130" y="1297305"/>
            <a:ext cx="1544320" cy="368300"/>
          </a:xfrm>
          <a:prstGeom prst="rect">
            <a:avLst/>
          </a:prstGeom>
          <a:solidFill>
            <a:srgbClr val="F15D98"/>
          </a:solidFill>
        </p:spPr>
        <p:txBody>
          <a:bodyPr wrap="square" rtlCol="0">
            <a:spAutoFit/>
          </a:bodyPr>
          <a:lstStyle/>
          <a:p>
            <a:pPr algn="ctr"/>
            <a:r>
              <a:rPr lang="zh-CN" altLang="en-US">
                <a:solidFill>
                  <a:schemeClr val="bg1"/>
                </a:solidFill>
                <a:latin typeface="+mn-ea"/>
                <a:ea typeface="+mn-ea"/>
              </a:rPr>
              <a:t>集群模式</a:t>
            </a:r>
          </a:p>
        </p:txBody>
      </p:sp>
      <p:sp>
        <p:nvSpPr>
          <p:cNvPr id="6" name="矩形 17"/>
          <p:cNvSpPr/>
          <p:nvPr/>
        </p:nvSpPr>
        <p:spPr>
          <a:xfrm>
            <a:off x="2454910" y="1895158"/>
            <a:ext cx="546100" cy="546100"/>
          </a:xfrm>
          <a:prstGeom prst="rect">
            <a:avLst/>
          </a:prstGeom>
          <a:solidFill>
            <a:srgbClr val="2EA5DF"/>
          </a:solidFill>
          <a:ln w="12700">
            <a:noFill/>
          </a:ln>
        </p:spPr>
        <p:txBody>
          <a:bodyPr anchor="ctr"/>
          <a:lstStyle/>
          <a:p>
            <a:pPr algn="ctr">
              <a:buFont typeface="Arial" panose="020B0604020202020204" pitchFamily="34" charset="0"/>
              <a:buNone/>
            </a:pPr>
            <a:r>
              <a:rPr lang="en-US" altLang="zh-CN" sz="2400" b="1" dirty="0">
                <a:solidFill>
                  <a:srgbClr val="FFFFFF"/>
                </a:solidFill>
                <a:latin typeface="方正兰亭粗黑_GBK" charset="-122"/>
                <a:ea typeface="方正兰亭粗黑_GBK" charset="-122"/>
                <a:sym typeface="Arial" panose="020B0604020202020204" pitchFamily="34" charset="0"/>
              </a:rPr>
              <a:t>2</a:t>
            </a:r>
          </a:p>
        </p:txBody>
      </p:sp>
      <p:sp>
        <p:nvSpPr>
          <p:cNvPr id="7" name="矩形 18"/>
          <p:cNvSpPr/>
          <p:nvPr/>
        </p:nvSpPr>
        <p:spPr>
          <a:xfrm>
            <a:off x="3021330" y="1895475"/>
            <a:ext cx="5695950" cy="546100"/>
          </a:xfrm>
          <a:prstGeom prst="rect">
            <a:avLst/>
          </a:prstGeom>
          <a:solidFill>
            <a:srgbClr val="595959"/>
          </a:solidFill>
          <a:ln w="12700">
            <a:noFill/>
          </a:ln>
        </p:spPr>
        <p:txBody>
          <a:bodyPr anchor="ctr"/>
          <a:lstStyle/>
          <a:p>
            <a:pPr>
              <a:buFont typeface="Arial" panose="020B0604020202020204" pitchFamily="34" charset="0"/>
              <a:buNone/>
            </a:pPr>
            <a:r>
              <a:rPr lang="en-US" altLang="zh-CN" dirty="0">
                <a:solidFill>
                  <a:srgbClr val="FFFFFF"/>
                </a:solidFill>
                <a:latin typeface="方正兰亭粗黑_GBK" charset="-122"/>
                <a:ea typeface="方正兰亭粗黑_GBK" charset="-122"/>
              </a:rPr>
              <a:t>conf/zoo.cfg文件修改</a:t>
            </a:r>
          </a:p>
        </p:txBody>
      </p:sp>
      <p:sp>
        <p:nvSpPr>
          <p:cNvPr id="3" name="文本框 2"/>
          <p:cNvSpPr txBox="1"/>
          <p:nvPr/>
        </p:nvSpPr>
        <p:spPr>
          <a:xfrm>
            <a:off x="2545715" y="2635885"/>
            <a:ext cx="6018530" cy="3415030"/>
          </a:xfrm>
          <a:prstGeom prst="rect">
            <a:avLst/>
          </a:prstGeom>
          <a:noFill/>
          <a:ln w="9525">
            <a:noFill/>
          </a:ln>
        </p:spPr>
        <p:txBody>
          <a:bodyPr wrap="square">
            <a:spAutoFit/>
          </a:bodyPr>
          <a:lstStyle/>
          <a:p>
            <a:pPr>
              <a:lnSpc>
                <a:spcPct val="150000"/>
              </a:lnSpc>
            </a:pPr>
            <a:r>
              <a:rPr lang="en-US" sz="1800">
                <a:latin typeface="+mn-ea"/>
                <a:ea typeface="+mn-ea"/>
                <a:cs typeface="+mn-ea"/>
              </a:rPr>
              <a:t>128 data/myid</a:t>
            </a:r>
            <a:r>
              <a:rPr lang="zh-CN" sz="1800">
                <a:latin typeface="+mn-ea"/>
                <a:ea typeface="+mn-ea"/>
                <a:cs typeface="+mn-ea"/>
              </a:rPr>
              <a:t>修改如下：</a:t>
            </a:r>
            <a:endParaRPr lang="en-US" sz="1800">
              <a:solidFill>
                <a:srgbClr val="0000FF"/>
              </a:solidFill>
              <a:latin typeface="+mn-ea"/>
              <a:ea typeface="+mn-ea"/>
              <a:cs typeface="+mn-ea"/>
            </a:endParaRPr>
          </a:p>
          <a:p>
            <a:pPr>
              <a:lnSpc>
                <a:spcPct val="150000"/>
              </a:lnSpc>
            </a:pPr>
            <a:r>
              <a:rPr lang="en-US" sz="1800">
                <a:solidFill>
                  <a:srgbClr val="0000FF"/>
                </a:solidFill>
                <a:latin typeface="+mn-ea"/>
                <a:ea typeface="+mn-ea"/>
                <a:cs typeface="+mn-ea"/>
              </a:rPr>
              <a:t>1</a:t>
            </a:r>
            <a:endParaRPr lang="en-US" sz="1800">
              <a:latin typeface="+mn-ea"/>
              <a:ea typeface="+mn-ea"/>
              <a:cs typeface="+mn-ea"/>
            </a:endParaRPr>
          </a:p>
          <a:p>
            <a:pPr>
              <a:lnSpc>
                <a:spcPct val="150000"/>
              </a:lnSpc>
            </a:pPr>
            <a:r>
              <a:rPr lang="en-US" sz="1800">
                <a:latin typeface="+mn-ea"/>
                <a:ea typeface="+mn-ea"/>
                <a:cs typeface="+mn-ea"/>
              </a:rPr>
              <a:t>129 data/myid</a:t>
            </a:r>
            <a:r>
              <a:rPr lang="zh-CN" sz="1800">
                <a:latin typeface="+mn-ea"/>
                <a:ea typeface="+mn-ea"/>
                <a:cs typeface="+mn-ea"/>
              </a:rPr>
              <a:t>修改如下：</a:t>
            </a:r>
            <a:endParaRPr lang="en-US" sz="1800">
              <a:solidFill>
                <a:srgbClr val="0000FF"/>
              </a:solidFill>
              <a:latin typeface="+mn-ea"/>
              <a:ea typeface="+mn-ea"/>
              <a:cs typeface="+mn-ea"/>
            </a:endParaRPr>
          </a:p>
          <a:p>
            <a:pPr>
              <a:lnSpc>
                <a:spcPct val="150000"/>
              </a:lnSpc>
            </a:pPr>
            <a:r>
              <a:rPr lang="en-US" sz="1800">
                <a:solidFill>
                  <a:srgbClr val="0000FF"/>
                </a:solidFill>
                <a:latin typeface="+mn-ea"/>
                <a:ea typeface="+mn-ea"/>
                <a:cs typeface="+mn-ea"/>
              </a:rPr>
              <a:t>2</a:t>
            </a:r>
            <a:endParaRPr lang="en-US" sz="1800">
              <a:latin typeface="+mn-ea"/>
              <a:ea typeface="+mn-ea"/>
              <a:cs typeface="+mn-ea"/>
            </a:endParaRPr>
          </a:p>
          <a:p>
            <a:pPr>
              <a:lnSpc>
                <a:spcPct val="150000"/>
              </a:lnSpc>
            </a:pPr>
            <a:r>
              <a:rPr lang="en-US" sz="1800">
                <a:latin typeface="+mn-ea"/>
                <a:ea typeface="+mn-ea"/>
                <a:cs typeface="+mn-ea"/>
              </a:rPr>
              <a:t>130 data/myid</a:t>
            </a:r>
            <a:r>
              <a:rPr lang="zh-CN" sz="1800">
                <a:latin typeface="+mn-ea"/>
                <a:ea typeface="+mn-ea"/>
                <a:cs typeface="+mn-ea"/>
              </a:rPr>
              <a:t>修改如下：</a:t>
            </a:r>
            <a:endParaRPr lang="en-US" sz="1800">
              <a:solidFill>
                <a:srgbClr val="0000FF"/>
              </a:solidFill>
              <a:latin typeface="+mn-ea"/>
              <a:ea typeface="+mn-ea"/>
              <a:cs typeface="+mn-ea"/>
            </a:endParaRPr>
          </a:p>
          <a:p>
            <a:pPr>
              <a:lnSpc>
                <a:spcPct val="150000"/>
              </a:lnSpc>
            </a:pPr>
            <a:r>
              <a:rPr lang="en-US" sz="1800">
                <a:solidFill>
                  <a:srgbClr val="0000FF"/>
                </a:solidFill>
                <a:latin typeface="+mn-ea"/>
                <a:ea typeface="+mn-ea"/>
                <a:cs typeface="+mn-ea"/>
              </a:rPr>
              <a:t>3</a:t>
            </a:r>
            <a:endParaRPr lang="zh-CN" sz="1800">
              <a:latin typeface="+mn-ea"/>
              <a:ea typeface="+mn-ea"/>
              <a:cs typeface="+mn-ea"/>
            </a:endParaRPr>
          </a:p>
          <a:p>
            <a:pPr>
              <a:lnSpc>
                <a:spcPct val="150000"/>
              </a:lnSpc>
            </a:pPr>
            <a:r>
              <a:rPr lang="zh-CN" sz="1800">
                <a:latin typeface="+mn-ea"/>
                <a:ea typeface="+mn-ea"/>
                <a:cs typeface="+mn-ea"/>
              </a:rPr>
              <a:t>最后使用命令把三个</a:t>
            </a:r>
            <a:r>
              <a:rPr lang="en-US" sz="1800">
                <a:latin typeface="+mn-ea"/>
                <a:ea typeface="+mn-ea"/>
                <a:cs typeface="+mn-ea"/>
              </a:rPr>
              <a:t>zookeeper</a:t>
            </a:r>
            <a:r>
              <a:rPr lang="zh-CN" sz="1800">
                <a:latin typeface="+mn-ea"/>
                <a:ea typeface="+mn-ea"/>
                <a:cs typeface="+mn-ea"/>
              </a:rPr>
              <a:t>都启动即可，启动顺序随意没要求。</a:t>
            </a:r>
            <a:endParaRPr lang="zh-CN" altLang="en-US" sz="1800">
              <a:latin typeface="+mn-ea"/>
              <a:ea typeface="+mn-ea"/>
              <a:cs typeface="+mn-ea"/>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4" name="文本框 3"/>
          <p:cNvSpPr txBox="1"/>
          <p:nvPr/>
        </p:nvSpPr>
        <p:spPr>
          <a:xfrm>
            <a:off x="659130" y="1268095"/>
            <a:ext cx="1544320" cy="368300"/>
          </a:xfrm>
          <a:prstGeom prst="rect">
            <a:avLst/>
          </a:prstGeom>
          <a:solidFill>
            <a:srgbClr val="C00000"/>
          </a:solidFill>
        </p:spPr>
        <p:txBody>
          <a:bodyPr wrap="square" rtlCol="0">
            <a:spAutoFit/>
          </a:bodyPr>
          <a:lstStyle/>
          <a:p>
            <a:pPr algn="ctr"/>
            <a:r>
              <a:rPr lang="zh-CN" altLang="en-US">
                <a:solidFill>
                  <a:schemeClr val="bg1"/>
                </a:solidFill>
                <a:latin typeface="+mn-ea"/>
                <a:ea typeface="+mn-ea"/>
              </a:rPr>
              <a:t>报错及处理 </a:t>
            </a:r>
            <a:r>
              <a:rPr lang="en-US" altLang="zh-CN">
                <a:solidFill>
                  <a:schemeClr val="bg1"/>
                </a:solidFill>
                <a:latin typeface="+mn-ea"/>
                <a:ea typeface="+mn-ea"/>
              </a:rPr>
              <a:t>1</a:t>
            </a:r>
          </a:p>
        </p:txBody>
      </p:sp>
      <p:sp>
        <p:nvSpPr>
          <p:cNvPr id="3" name="文本框 2"/>
          <p:cNvSpPr txBox="1"/>
          <p:nvPr/>
        </p:nvSpPr>
        <p:spPr>
          <a:xfrm>
            <a:off x="1465580" y="2229485"/>
            <a:ext cx="4988560" cy="2168525"/>
          </a:xfrm>
          <a:prstGeom prst="rect">
            <a:avLst/>
          </a:prstGeom>
          <a:noFill/>
          <a:ln w="28575">
            <a:solidFill>
              <a:srgbClr val="F15D98"/>
            </a:solidFill>
          </a:ln>
        </p:spPr>
        <p:txBody>
          <a:bodyPr wrap="square">
            <a:spAutoFit/>
          </a:bodyPr>
          <a:lstStyle/>
          <a:p>
            <a:pPr>
              <a:lnSpc>
                <a:spcPct val="150000"/>
              </a:lnSpc>
            </a:pPr>
            <a:r>
              <a:rPr sz="1800">
                <a:latin typeface="+mn-ea"/>
                <a:ea typeface="+mn-ea"/>
                <a:cs typeface="+mn-ea"/>
              </a:rPr>
              <a:t>应用连接zookeepr报错：Session 0x0 for server 192.168.220.128/192.168.220.128:2181,unexpected error,closing socket connection and attempting reconnect；</a:t>
            </a:r>
          </a:p>
        </p:txBody>
      </p:sp>
      <p:sp>
        <p:nvSpPr>
          <p:cNvPr id="100" name="文本框 99"/>
          <p:cNvSpPr txBox="1"/>
          <p:nvPr/>
        </p:nvSpPr>
        <p:spPr>
          <a:xfrm>
            <a:off x="1465580" y="4568190"/>
            <a:ext cx="4988560" cy="1337945"/>
          </a:xfrm>
          <a:prstGeom prst="rect">
            <a:avLst/>
          </a:prstGeom>
          <a:solidFill>
            <a:srgbClr val="92D050"/>
          </a:solidFill>
          <a:ln w="9525">
            <a:noFill/>
          </a:ln>
        </p:spPr>
        <p:txBody>
          <a:bodyPr wrap="square">
            <a:spAutoFit/>
          </a:bodyPr>
          <a:lstStyle/>
          <a:p>
            <a:pPr>
              <a:lnSpc>
                <a:spcPct val="150000"/>
              </a:lnSpc>
            </a:pPr>
            <a:r>
              <a:rPr lang="en-US" sz="1800">
                <a:solidFill>
                  <a:schemeClr val="bg1"/>
                </a:solidFill>
                <a:latin typeface="+mn-ea"/>
                <a:ea typeface="+mn-ea"/>
                <a:cs typeface="+mn-ea"/>
              </a:rPr>
              <a:t> </a:t>
            </a:r>
            <a:r>
              <a:rPr lang="zh-CN" sz="1800">
                <a:solidFill>
                  <a:schemeClr val="bg1"/>
                </a:solidFill>
                <a:latin typeface="+mn-ea"/>
                <a:ea typeface="+mn-ea"/>
                <a:cs typeface="+mn-ea"/>
              </a:rPr>
              <a:t>先看端口能否</a:t>
            </a:r>
            <a:r>
              <a:rPr lang="en-US" sz="1800">
                <a:solidFill>
                  <a:schemeClr val="bg1"/>
                </a:solidFill>
                <a:latin typeface="+mn-ea"/>
                <a:ea typeface="+mn-ea"/>
                <a:cs typeface="+mn-ea"/>
              </a:rPr>
              <a:t>telnet</a:t>
            </a:r>
            <a:r>
              <a:rPr lang="zh-CN" sz="1800">
                <a:solidFill>
                  <a:schemeClr val="bg1"/>
                </a:solidFill>
                <a:latin typeface="+mn-ea"/>
                <a:ea typeface="+mn-ea"/>
                <a:cs typeface="+mn-ea"/>
              </a:rPr>
              <a:t>通，如果通则使用</a:t>
            </a:r>
            <a:r>
              <a:rPr lang="en-US" sz="1800">
                <a:solidFill>
                  <a:schemeClr val="bg1"/>
                </a:solidFill>
                <a:latin typeface="+mn-ea"/>
                <a:ea typeface="+mn-ea"/>
                <a:cs typeface="+mn-ea"/>
              </a:rPr>
              <a:t>./zkServer.sh status</a:t>
            </a:r>
            <a:r>
              <a:rPr lang="zh-CN" sz="1800">
                <a:solidFill>
                  <a:schemeClr val="bg1"/>
                </a:solidFill>
                <a:latin typeface="+mn-ea"/>
                <a:ea typeface="+mn-ea"/>
                <a:cs typeface="+mn-ea"/>
              </a:rPr>
              <a:t>查看</a:t>
            </a:r>
            <a:r>
              <a:rPr lang="en-US" sz="1800">
                <a:solidFill>
                  <a:schemeClr val="bg1"/>
                </a:solidFill>
                <a:latin typeface="+mn-ea"/>
                <a:ea typeface="+mn-ea"/>
                <a:cs typeface="+mn-ea"/>
              </a:rPr>
              <a:t>zk</a:t>
            </a:r>
            <a:r>
              <a:rPr lang="zh-CN" sz="1800">
                <a:solidFill>
                  <a:schemeClr val="bg1"/>
                </a:solidFill>
                <a:latin typeface="+mn-ea"/>
                <a:ea typeface="+mn-ea"/>
                <a:cs typeface="+mn-ea"/>
              </a:rPr>
              <a:t>是否确实已启动，没启查看</a:t>
            </a:r>
            <a:r>
              <a:rPr lang="en-US" sz="1800">
                <a:solidFill>
                  <a:schemeClr val="bg1"/>
                </a:solidFill>
                <a:latin typeface="+mn-ea"/>
                <a:ea typeface="+mn-ea"/>
                <a:cs typeface="+mn-ea"/>
              </a:rPr>
              <a:t>bin/zookeeper.out</a:t>
            </a:r>
            <a:r>
              <a:rPr lang="zh-CN" sz="1800">
                <a:solidFill>
                  <a:schemeClr val="bg1"/>
                </a:solidFill>
                <a:latin typeface="+mn-ea"/>
                <a:ea typeface="+mn-ea"/>
                <a:cs typeface="+mn-ea"/>
              </a:rPr>
              <a:t>中的报错。</a:t>
            </a:r>
            <a:endParaRPr lang="zh-CN" altLang="en-US" sz="1800">
              <a:solidFill>
                <a:schemeClr val="bg1"/>
              </a:solidFill>
              <a:latin typeface="+mn-ea"/>
              <a:ea typeface="+mn-ea"/>
              <a:cs typeface="+mn-ea"/>
            </a:endParaRPr>
          </a:p>
        </p:txBody>
      </p:sp>
      <p:pic>
        <p:nvPicPr>
          <p:cNvPr id="2" name="图片 1"/>
          <p:cNvPicPr>
            <a:picLocks noChangeAspect="1"/>
          </p:cNvPicPr>
          <p:nvPr/>
        </p:nvPicPr>
        <p:blipFill>
          <a:blip r:embed="rId3"/>
          <a:stretch>
            <a:fillRect/>
          </a:stretch>
        </p:blipFill>
        <p:spPr>
          <a:xfrm>
            <a:off x="7320915" y="2527300"/>
            <a:ext cx="2936875" cy="2626360"/>
          </a:xfrm>
          <a:prstGeom prst="rect">
            <a:avLst/>
          </a:prstGeom>
        </p:spPr>
      </p:pic>
      <p:sp>
        <p:nvSpPr>
          <p:cNvPr id="5" name="文本框 4"/>
          <p:cNvSpPr txBox="1"/>
          <p:nvPr/>
        </p:nvSpPr>
        <p:spPr>
          <a:xfrm>
            <a:off x="8401685" y="3230245"/>
            <a:ext cx="413385" cy="1198880"/>
          </a:xfrm>
          <a:prstGeom prst="rect">
            <a:avLst/>
          </a:prstGeom>
          <a:noFill/>
        </p:spPr>
        <p:txBody>
          <a:bodyPr wrap="square" rtlCol="0">
            <a:spAutoFit/>
          </a:bodyPr>
          <a:lstStyle/>
          <a:p>
            <a:r>
              <a:rPr lang="en-US" altLang="zh-CN" sz="7200" b="1">
                <a:solidFill>
                  <a:srgbClr val="00B0F0"/>
                </a:solidFill>
                <a:latin typeface="黑体" panose="02010609060101010101" charset="-122"/>
                <a:ea typeface="黑体" panose="02010609060101010101" charset="-122"/>
              </a:rPr>
              <a:t>1</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223760" y="2690495"/>
            <a:ext cx="2606040" cy="2664460"/>
          </a:xfrm>
          <a:prstGeom prst="rect">
            <a:avLst/>
          </a:prstGeom>
        </p:spPr>
      </p:pic>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4" name="文本框 3"/>
          <p:cNvSpPr txBox="1"/>
          <p:nvPr/>
        </p:nvSpPr>
        <p:spPr>
          <a:xfrm>
            <a:off x="659130" y="1268095"/>
            <a:ext cx="1544320" cy="368300"/>
          </a:xfrm>
          <a:prstGeom prst="rect">
            <a:avLst/>
          </a:prstGeom>
          <a:solidFill>
            <a:srgbClr val="C00000"/>
          </a:solidFill>
        </p:spPr>
        <p:txBody>
          <a:bodyPr wrap="square" rtlCol="0">
            <a:spAutoFit/>
          </a:bodyPr>
          <a:lstStyle/>
          <a:p>
            <a:pPr algn="ctr"/>
            <a:r>
              <a:rPr lang="zh-CN" altLang="en-US">
                <a:solidFill>
                  <a:schemeClr val="bg1"/>
                </a:solidFill>
                <a:latin typeface="+mn-ea"/>
                <a:ea typeface="+mn-ea"/>
              </a:rPr>
              <a:t>报错及处理 </a:t>
            </a:r>
            <a:r>
              <a:rPr lang="en-US" altLang="zh-CN">
                <a:solidFill>
                  <a:schemeClr val="bg1"/>
                </a:solidFill>
                <a:latin typeface="+mn-ea"/>
                <a:ea typeface="+mn-ea"/>
              </a:rPr>
              <a:t>2</a:t>
            </a:r>
          </a:p>
        </p:txBody>
      </p:sp>
      <p:sp>
        <p:nvSpPr>
          <p:cNvPr id="3" name="文本框 2"/>
          <p:cNvSpPr txBox="1"/>
          <p:nvPr/>
        </p:nvSpPr>
        <p:spPr>
          <a:xfrm>
            <a:off x="2066290" y="2690495"/>
            <a:ext cx="4273550" cy="1476375"/>
          </a:xfrm>
          <a:prstGeom prst="rect">
            <a:avLst/>
          </a:prstGeom>
          <a:noFill/>
          <a:ln w="28575">
            <a:solidFill>
              <a:srgbClr val="F15D98"/>
            </a:solidFill>
          </a:ln>
        </p:spPr>
        <p:txBody>
          <a:bodyPr wrap="square">
            <a:spAutoFit/>
          </a:bodyPr>
          <a:lstStyle/>
          <a:p>
            <a:pPr>
              <a:lnSpc>
                <a:spcPct val="150000"/>
              </a:lnSpc>
            </a:pPr>
            <a:r>
              <a:rPr sz="2000">
                <a:latin typeface="+mn-ea"/>
                <a:ea typeface="+mn-ea"/>
                <a:cs typeface="+mn-ea"/>
              </a:rPr>
              <a:t>bin/zookeeper.out中报错：“zookeeper address already in use”；</a:t>
            </a:r>
          </a:p>
        </p:txBody>
      </p:sp>
      <p:sp>
        <p:nvSpPr>
          <p:cNvPr id="100" name="文本框 99"/>
          <p:cNvSpPr txBox="1"/>
          <p:nvPr/>
        </p:nvSpPr>
        <p:spPr>
          <a:xfrm>
            <a:off x="2066290" y="4212590"/>
            <a:ext cx="4273550" cy="1337945"/>
          </a:xfrm>
          <a:prstGeom prst="rect">
            <a:avLst/>
          </a:prstGeom>
          <a:solidFill>
            <a:srgbClr val="92D050"/>
          </a:solidFill>
          <a:ln w="9525">
            <a:noFill/>
          </a:ln>
        </p:spPr>
        <p:txBody>
          <a:bodyPr wrap="square">
            <a:spAutoFit/>
          </a:bodyPr>
          <a:lstStyle/>
          <a:p>
            <a:pPr>
              <a:lnSpc>
                <a:spcPct val="150000"/>
              </a:lnSpc>
            </a:pPr>
            <a:r>
              <a:rPr sz="1800">
                <a:solidFill>
                  <a:schemeClr val="bg1"/>
                </a:solidFill>
                <a:latin typeface="+mn-ea"/>
                <a:ea typeface="+mn-ea"/>
                <a:cs typeface="+mn-ea"/>
              </a:rPr>
              <a:t>显然端口被占用，要么是其他进程占用了配置的端口，要么是上边配置的clientPort和server中的端口有重复</a:t>
            </a:r>
            <a:r>
              <a:rPr lang="zh-CN" sz="1800">
                <a:solidFill>
                  <a:schemeClr val="bg1"/>
                </a:solidFill>
                <a:latin typeface="+mn-ea"/>
                <a:ea typeface="+mn-ea"/>
                <a:cs typeface="+mn-ea"/>
              </a:rPr>
              <a:t>。</a:t>
            </a:r>
          </a:p>
        </p:txBody>
      </p:sp>
      <p:sp>
        <p:nvSpPr>
          <p:cNvPr id="5" name="文本框 4"/>
          <p:cNvSpPr txBox="1"/>
          <p:nvPr/>
        </p:nvSpPr>
        <p:spPr>
          <a:xfrm>
            <a:off x="8249285" y="3367405"/>
            <a:ext cx="413385" cy="1198880"/>
          </a:xfrm>
          <a:prstGeom prst="rect">
            <a:avLst/>
          </a:prstGeom>
          <a:noFill/>
        </p:spPr>
        <p:txBody>
          <a:bodyPr wrap="square" rtlCol="0">
            <a:spAutoFit/>
          </a:bodyPr>
          <a:lstStyle/>
          <a:p>
            <a:r>
              <a:rPr lang="en-US" altLang="zh-CN" sz="7200" b="1">
                <a:solidFill>
                  <a:srgbClr val="00B0F0"/>
                </a:solidFill>
                <a:latin typeface="黑体" panose="02010609060101010101" charset="-122"/>
                <a:ea typeface="黑体" panose="02010609060101010101" charset="-122"/>
              </a:rPr>
              <a:t>2</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Box 8"/>
          <p:cNvSpPr/>
          <p:nvPr/>
        </p:nvSpPr>
        <p:spPr>
          <a:xfrm>
            <a:off x="1343025" y="498475"/>
            <a:ext cx="4608513" cy="368300"/>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第十章    安装部署</a:t>
            </a:r>
            <a:endParaRPr lang="zh-CN" altLang="zh-CN" dirty="0">
              <a:latin typeface="Arial" panose="020B0604020202020204" pitchFamily="34" charset="0"/>
              <a:ea typeface="宋体" panose="02010600030101010101" pitchFamily="2" charset="-122"/>
            </a:endParaRPr>
          </a:p>
        </p:txBody>
      </p:sp>
      <p:sp>
        <p:nvSpPr>
          <p:cNvPr id="4" name="文本框 3"/>
          <p:cNvSpPr txBox="1"/>
          <p:nvPr/>
        </p:nvSpPr>
        <p:spPr>
          <a:xfrm>
            <a:off x="659130" y="1268095"/>
            <a:ext cx="1544320" cy="368300"/>
          </a:xfrm>
          <a:prstGeom prst="rect">
            <a:avLst/>
          </a:prstGeom>
          <a:solidFill>
            <a:srgbClr val="C00000"/>
          </a:solidFill>
        </p:spPr>
        <p:txBody>
          <a:bodyPr wrap="square" rtlCol="0">
            <a:spAutoFit/>
          </a:bodyPr>
          <a:lstStyle/>
          <a:p>
            <a:pPr algn="ctr"/>
            <a:r>
              <a:rPr lang="zh-CN" altLang="en-US">
                <a:solidFill>
                  <a:schemeClr val="bg1"/>
                </a:solidFill>
                <a:latin typeface="+mn-ea"/>
                <a:ea typeface="+mn-ea"/>
              </a:rPr>
              <a:t>报错及处理 </a:t>
            </a:r>
            <a:r>
              <a:rPr lang="en-US" altLang="zh-CN">
                <a:solidFill>
                  <a:schemeClr val="bg1"/>
                </a:solidFill>
                <a:latin typeface="+mn-ea"/>
                <a:ea typeface="+mn-ea"/>
              </a:rPr>
              <a:t>3</a:t>
            </a:r>
          </a:p>
        </p:txBody>
      </p:sp>
      <p:sp>
        <p:nvSpPr>
          <p:cNvPr id="3" name="文本框 2"/>
          <p:cNvSpPr txBox="1"/>
          <p:nvPr/>
        </p:nvSpPr>
        <p:spPr>
          <a:xfrm>
            <a:off x="2203450" y="2549525"/>
            <a:ext cx="4273550" cy="1938020"/>
          </a:xfrm>
          <a:prstGeom prst="rect">
            <a:avLst/>
          </a:prstGeom>
          <a:noFill/>
          <a:ln w="28575">
            <a:solidFill>
              <a:srgbClr val="F15D98"/>
            </a:solidFill>
          </a:ln>
        </p:spPr>
        <p:txBody>
          <a:bodyPr wrap="square">
            <a:spAutoFit/>
          </a:bodyPr>
          <a:lstStyle/>
          <a:p>
            <a:pPr>
              <a:lnSpc>
                <a:spcPct val="150000"/>
              </a:lnSpc>
            </a:pPr>
            <a:r>
              <a:rPr sz="2000">
                <a:latin typeface="+mn-ea"/>
                <a:ea typeface="+mn-ea"/>
                <a:cs typeface="+mn-ea"/>
              </a:rPr>
              <a:t>bin/zookeeper.out中报错：Cannot open channel to 2 at election address/</a:t>
            </a:r>
          </a:p>
          <a:p>
            <a:pPr>
              <a:lnSpc>
                <a:spcPct val="150000"/>
              </a:lnSpc>
            </a:pPr>
            <a:r>
              <a:rPr sz="2000">
                <a:latin typeface="+mn-ea"/>
                <a:ea typeface="+mn-ea"/>
                <a:cs typeface="+mn-ea"/>
              </a:rPr>
              <a:t>192.168.220.130:3888</a:t>
            </a:r>
          </a:p>
        </p:txBody>
      </p:sp>
      <p:sp>
        <p:nvSpPr>
          <p:cNvPr id="100" name="文本框 99"/>
          <p:cNvSpPr txBox="1"/>
          <p:nvPr/>
        </p:nvSpPr>
        <p:spPr>
          <a:xfrm>
            <a:off x="2203450" y="4551045"/>
            <a:ext cx="4273550" cy="922020"/>
          </a:xfrm>
          <a:prstGeom prst="rect">
            <a:avLst/>
          </a:prstGeom>
          <a:solidFill>
            <a:srgbClr val="92D050"/>
          </a:solidFill>
          <a:ln w="9525">
            <a:noFill/>
          </a:ln>
        </p:spPr>
        <p:txBody>
          <a:bodyPr wrap="square">
            <a:spAutoFit/>
          </a:bodyPr>
          <a:lstStyle/>
          <a:p>
            <a:pPr>
              <a:lnSpc>
                <a:spcPct val="150000"/>
              </a:lnSpc>
            </a:pPr>
            <a:r>
              <a:rPr sz="1800">
                <a:solidFill>
                  <a:schemeClr val="bg1"/>
                </a:solidFill>
                <a:latin typeface="+mn-ea"/>
                <a:ea typeface="+mn-ea"/>
                <a:cs typeface="+mn-ea"/>
              </a:rPr>
              <a:t>这应该只是组成集群的130节点未启动，到130启动起来zk即会正常。</a:t>
            </a:r>
          </a:p>
        </p:txBody>
      </p:sp>
      <p:pic>
        <p:nvPicPr>
          <p:cNvPr id="2" name="图片 1"/>
          <p:cNvPicPr>
            <a:picLocks noChangeAspect="1"/>
          </p:cNvPicPr>
          <p:nvPr/>
        </p:nvPicPr>
        <p:blipFill>
          <a:blip r:embed="rId3"/>
          <a:stretch>
            <a:fillRect/>
          </a:stretch>
        </p:blipFill>
        <p:spPr>
          <a:xfrm>
            <a:off x="7467600" y="2660015"/>
            <a:ext cx="2606040" cy="2664460"/>
          </a:xfrm>
          <a:prstGeom prst="rect">
            <a:avLst/>
          </a:prstGeom>
        </p:spPr>
      </p:pic>
      <p:sp>
        <p:nvSpPr>
          <p:cNvPr id="5" name="文本框 4"/>
          <p:cNvSpPr txBox="1"/>
          <p:nvPr/>
        </p:nvSpPr>
        <p:spPr>
          <a:xfrm>
            <a:off x="8462645" y="3367405"/>
            <a:ext cx="413385" cy="1198880"/>
          </a:xfrm>
          <a:prstGeom prst="rect">
            <a:avLst/>
          </a:prstGeom>
          <a:noFill/>
        </p:spPr>
        <p:txBody>
          <a:bodyPr wrap="square" rtlCol="0">
            <a:spAutoFit/>
          </a:bodyPr>
          <a:lstStyle/>
          <a:p>
            <a:r>
              <a:rPr lang="en-US" altLang="zh-CN" sz="7200" b="1">
                <a:solidFill>
                  <a:srgbClr val="00B0F0"/>
                </a:solidFill>
                <a:latin typeface="黑体" panose="02010609060101010101" charset="-122"/>
                <a:ea typeface="黑体" panose="02010609060101010101" charset="-122"/>
              </a:rPr>
              <a:t>3</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1" name="Freeform 5"/>
          <p:cNvSpPr/>
          <p:nvPr/>
        </p:nvSpPr>
        <p:spPr>
          <a:xfrm>
            <a:off x="0" y="2339975"/>
            <a:ext cx="6589713" cy="2160588"/>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4151" h="1361">
                <a:moveTo>
                  <a:pt x="0" y="1361"/>
                </a:moveTo>
                <a:lnTo>
                  <a:pt x="4151" y="1361"/>
                </a:lnTo>
                <a:lnTo>
                  <a:pt x="4151" y="294"/>
                </a:lnTo>
                <a:lnTo>
                  <a:pt x="1945" y="0"/>
                </a:lnTo>
                <a:lnTo>
                  <a:pt x="0" y="1361"/>
                </a:lnTo>
                <a:close/>
              </a:path>
            </a:pathLst>
          </a:custGeom>
          <a:solidFill>
            <a:srgbClr val="2EA7E0"/>
          </a:solidFill>
          <a:ln w="9525">
            <a:noFill/>
          </a:ln>
        </p:spPr>
        <p:txBody>
          <a:bodyPr/>
          <a:lstStyle/>
          <a:p>
            <a:endParaRPr lang="zh-CN" altLang="en-US"/>
          </a:p>
        </p:txBody>
      </p:sp>
      <p:sp>
        <p:nvSpPr>
          <p:cNvPr id="148482" name="Freeform 6"/>
          <p:cNvSpPr/>
          <p:nvPr/>
        </p:nvSpPr>
        <p:spPr>
          <a:xfrm>
            <a:off x="0" y="-12700"/>
            <a:ext cx="3087688" cy="4514850"/>
          </a:xfrm>
          <a:custGeom>
            <a:avLst/>
            <a:gdLst/>
            <a:ahLst/>
            <a:cxnLst>
              <a:cxn ang="0">
                <a:pos x="2147483646" y="2147483646"/>
              </a:cxn>
              <a:cxn ang="0">
                <a:pos x="0" y="0"/>
              </a:cxn>
              <a:cxn ang="0">
                <a:pos x="0" y="2147483646"/>
              </a:cxn>
              <a:cxn ang="0">
                <a:pos x="2147483646" y="2147483646"/>
              </a:cxn>
            </a:cxnLst>
            <a:rect l="0" t="0" r="0" b="0"/>
            <a:pathLst>
              <a:path w="1945" h="2843">
                <a:moveTo>
                  <a:pt x="1945" y="1482"/>
                </a:moveTo>
                <a:lnTo>
                  <a:pt x="0" y="0"/>
                </a:lnTo>
                <a:lnTo>
                  <a:pt x="0" y="2843"/>
                </a:lnTo>
                <a:lnTo>
                  <a:pt x="1945" y="1482"/>
                </a:lnTo>
                <a:close/>
              </a:path>
            </a:pathLst>
          </a:custGeom>
          <a:solidFill>
            <a:srgbClr val="008DCA"/>
          </a:solidFill>
          <a:ln w="9525">
            <a:noFill/>
          </a:ln>
        </p:spPr>
        <p:txBody>
          <a:bodyPr/>
          <a:lstStyle/>
          <a:p>
            <a:endParaRPr lang="zh-CN" altLang="en-US"/>
          </a:p>
        </p:txBody>
      </p:sp>
      <p:sp>
        <p:nvSpPr>
          <p:cNvPr id="148483" name="Freeform 7"/>
          <p:cNvSpPr/>
          <p:nvPr/>
        </p:nvSpPr>
        <p:spPr>
          <a:xfrm>
            <a:off x="0" y="4500563"/>
            <a:ext cx="2390775" cy="1408112"/>
          </a:xfrm>
          <a:custGeom>
            <a:avLst/>
            <a:gdLst/>
            <a:ahLst/>
            <a:cxnLst>
              <a:cxn ang="0">
                <a:pos x="0" y="2147483646"/>
              </a:cxn>
              <a:cxn ang="0">
                <a:pos x="2147483646" y="0"/>
              </a:cxn>
              <a:cxn ang="0">
                <a:pos x="0" y="0"/>
              </a:cxn>
              <a:cxn ang="0">
                <a:pos x="0" y="2147483646"/>
              </a:cxn>
            </a:cxnLst>
            <a:rect l="0" t="0" r="0" b="0"/>
            <a:pathLst>
              <a:path w="1506" h="887">
                <a:moveTo>
                  <a:pt x="0" y="887"/>
                </a:moveTo>
                <a:lnTo>
                  <a:pt x="1506" y="0"/>
                </a:lnTo>
                <a:lnTo>
                  <a:pt x="0" y="0"/>
                </a:lnTo>
                <a:lnTo>
                  <a:pt x="0" y="887"/>
                </a:lnTo>
                <a:close/>
              </a:path>
            </a:pathLst>
          </a:custGeom>
          <a:solidFill>
            <a:srgbClr val="0073AB"/>
          </a:solidFill>
          <a:ln w="9525">
            <a:noFill/>
          </a:ln>
        </p:spPr>
        <p:txBody>
          <a:bodyPr/>
          <a:lstStyle/>
          <a:p>
            <a:endParaRPr lang="zh-CN" altLang="en-US"/>
          </a:p>
        </p:txBody>
      </p:sp>
      <p:sp>
        <p:nvSpPr>
          <p:cNvPr id="148484" name="Freeform 8"/>
          <p:cNvSpPr/>
          <p:nvPr/>
        </p:nvSpPr>
        <p:spPr>
          <a:xfrm>
            <a:off x="2390775" y="4500563"/>
            <a:ext cx="4198938" cy="696912"/>
          </a:xfrm>
          <a:custGeom>
            <a:avLst/>
            <a:gdLst/>
            <a:ahLst/>
            <a:cxnLst>
              <a:cxn ang="0">
                <a:pos x="2147483646" y="0"/>
              </a:cxn>
              <a:cxn ang="0">
                <a:pos x="2147483646" y="2147483646"/>
              </a:cxn>
              <a:cxn ang="0">
                <a:pos x="0" y="0"/>
              </a:cxn>
              <a:cxn ang="0">
                <a:pos x="2147483646" y="0"/>
              </a:cxn>
            </a:cxnLst>
            <a:rect l="0" t="0" r="0" b="0"/>
            <a:pathLst>
              <a:path w="2645" h="439">
                <a:moveTo>
                  <a:pt x="2645" y="0"/>
                </a:moveTo>
                <a:lnTo>
                  <a:pt x="2108" y="439"/>
                </a:lnTo>
                <a:lnTo>
                  <a:pt x="0" y="0"/>
                </a:lnTo>
                <a:lnTo>
                  <a:pt x="2645" y="0"/>
                </a:lnTo>
                <a:close/>
              </a:path>
            </a:pathLst>
          </a:custGeom>
          <a:solidFill>
            <a:srgbClr val="82C1EA"/>
          </a:solidFill>
          <a:ln w="9525">
            <a:noFill/>
          </a:ln>
        </p:spPr>
        <p:txBody>
          <a:bodyPr/>
          <a:lstStyle/>
          <a:p>
            <a:endParaRPr lang="zh-CN" altLang="en-US"/>
          </a:p>
        </p:txBody>
      </p:sp>
      <p:grpSp>
        <p:nvGrpSpPr>
          <p:cNvPr id="148485" name="组合 17"/>
          <p:cNvGrpSpPr/>
          <p:nvPr/>
        </p:nvGrpSpPr>
        <p:grpSpPr>
          <a:xfrm>
            <a:off x="6964363" y="4022725"/>
            <a:ext cx="592137" cy="479425"/>
            <a:chOff x="0" y="0"/>
            <a:chExt cx="4856163" cy="3943350"/>
          </a:xfrm>
        </p:grpSpPr>
        <p:sp>
          <p:nvSpPr>
            <p:cNvPr id="148486" name="Freeform 10"/>
            <p:cNvSpPr>
              <a:spLocks noEditPoints="1"/>
            </p:cNvSpPr>
            <p:nvPr/>
          </p:nvSpPr>
          <p:spPr>
            <a:xfrm>
              <a:off x="0" y="446087"/>
              <a:ext cx="4173538" cy="34972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11" h="930">
                  <a:moveTo>
                    <a:pt x="957" y="394"/>
                  </a:moveTo>
                  <a:cubicBezTo>
                    <a:pt x="939" y="389"/>
                    <a:pt x="926" y="385"/>
                    <a:pt x="936" y="362"/>
                  </a:cubicBezTo>
                  <a:cubicBezTo>
                    <a:pt x="956" y="311"/>
                    <a:pt x="958" y="266"/>
                    <a:pt x="936" y="235"/>
                  </a:cubicBezTo>
                  <a:cubicBezTo>
                    <a:pt x="895" y="176"/>
                    <a:pt x="782" y="179"/>
                    <a:pt x="652" y="233"/>
                  </a:cubicBezTo>
                  <a:cubicBezTo>
                    <a:pt x="652" y="233"/>
                    <a:pt x="611" y="251"/>
                    <a:pt x="622" y="219"/>
                  </a:cubicBezTo>
                  <a:cubicBezTo>
                    <a:pt x="642" y="155"/>
                    <a:pt x="639" y="101"/>
                    <a:pt x="608" y="70"/>
                  </a:cubicBezTo>
                  <a:cubicBezTo>
                    <a:pt x="537" y="0"/>
                    <a:pt x="350" y="73"/>
                    <a:pt x="190" y="233"/>
                  </a:cubicBezTo>
                  <a:cubicBezTo>
                    <a:pt x="69" y="353"/>
                    <a:pt x="0" y="481"/>
                    <a:pt x="0" y="591"/>
                  </a:cubicBezTo>
                  <a:cubicBezTo>
                    <a:pt x="0" y="801"/>
                    <a:pt x="270" y="930"/>
                    <a:pt x="534" y="930"/>
                  </a:cubicBezTo>
                  <a:cubicBezTo>
                    <a:pt x="881" y="930"/>
                    <a:pt x="1111" y="728"/>
                    <a:pt x="1111" y="568"/>
                  </a:cubicBezTo>
                  <a:cubicBezTo>
                    <a:pt x="1111" y="472"/>
                    <a:pt x="1030" y="417"/>
                    <a:pt x="957" y="394"/>
                  </a:cubicBezTo>
                  <a:close/>
                  <a:moveTo>
                    <a:pt x="535" y="854"/>
                  </a:moveTo>
                  <a:cubicBezTo>
                    <a:pt x="324" y="875"/>
                    <a:pt x="142" y="779"/>
                    <a:pt x="128" y="641"/>
                  </a:cubicBezTo>
                  <a:cubicBezTo>
                    <a:pt x="114" y="503"/>
                    <a:pt x="274" y="373"/>
                    <a:pt x="485" y="353"/>
                  </a:cubicBezTo>
                  <a:cubicBezTo>
                    <a:pt x="696" y="332"/>
                    <a:pt x="878" y="427"/>
                    <a:pt x="892" y="565"/>
                  </a:cubicBezTo>
                  <a:cubicBezTo>
                    <a:pt x="906" y="704"/>
                    <a:pt x="746" y="833"/>
                    <a:pt x="535" y="854"/>
                  </a:cubicBezTo>
                  <a:close/>
                </a:path>
              </a:pathLst>
            </a:custGeom>
            <a:solidFill>
              <a:srgbClr val="424242"/>
            </a:solidFill>
            <a:ln w="9525">
              <a:noFill/>
            </a:ln>
          </p:spPr>
          <p:txBody>
            <a:bodyPr/>
            <a:lstStyle/>
            <a:p>
              <a:endParaRPr lang="zh-CN" altLang="en-US"/>
            </a:p>
          </p:txBody>
        </p:sp>
        <p:sp>
          <p:nvSpPr>
            <p:cNvPr id="148487" name="Freeform 11"/>
            <p:cNvSpPr/>
            <p:nvPr/>
          </p:nvSpPr>
          <p:spPr>
            <a:xfrm>
              <a:off x="3090863" y="0"/>
              <a:ext cx="1765300" cy="18684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70" h="497">
                  <a:moveTo>
                    <a:pt x="364" y="128"/>
                  </a:moveTo>
                  <a:cubicBezTo>
                    <a:pt x="280" y="35"/>
                    <a:pt x="157" y="0"/>
                    <a:pt x="43" y="24"/>
                  </a:cubicBezTo>
                  <a:cubicBezTo>
                    <a:pt x="43" y="24"/>
                    <a:pt x="43" y="24"/>
                    <a:pt x="43" y="24"/>
                  </a:cubicBezTo>
                  <a:cubicBezTo>
                    <a:pt x="16" y="30"/>
                    <a:pt x="0" y="55"/>
                    <a:pt x="5" y="82"/>
                  </a:cubicBezTo>
                  <a:cubicBezTo>
                    <a:pt x="11" y="108"/>
                    <a:pt x="37" y="125"/>
                    <a:pt x="63" y="119"/>
                  </a:cubicBezTo>
                  <a:cubicBezTo>
                    <a:pt x="144" y="102"/>
                    <a:pt x="232" y="127"/>
                    <a:pt x="291" y="193"/>
                  </a:cubicBezTo>
                  <a:cubicBezTo>
                    <a:pt x="351" y="259"/>
                    <a:pt x="367" y="349"/>
                    <a:pt x="341" y="428"/>
                  </a:cubicBezTo>
                  <a:cubicBezTo>
                    <a:pt x="341" y="428"/>
                    <a:pt x="341" y="428"/>
                    <a:pt x="341" y="428"/>
                  </a:cubicBezTo>
                  <a:cubicBezTo>
                    <a:pt x="333" y="453"/>
                    <a:pt x="347" y="481"/>
                    <a:pt x="373" y="489"/>
                  </a:cubicBezTo>
                  <a:cubicBezTo>
                    <a:pt x="398" y="497"/>
                    <a:pt x="426" y="483"/>
                    <a:pt x="434" y="458"/>
                  </a:cubicBezTo>
                  <a:cubicBezTo>
                    <a:pt x="434" y="458"/>
                    <a:pt x="434" y="458"/>
                    <a:pt x="434" y="458"/>
                  </a:cubicBezTo>
                  <a:cubicBezTo>
                    <a:pt x="470" y="347"/>
                    <a:pt x="447" y="220"/>
                    <a:pt x="364" y="128"/>
                  </a:cubicBezTo>
                </a:path>
              </a:pathLst>
            </a:custGeom>
            <a:solidFill>
              <a:srgbClr val="424242"/>
            </a:solidFill>
            <a:ln w="9525">
              <a:noFill/>
            </a:ln>
          </p:spPr>
          <p:txBody>
            <a:bodyPr/>
            <a:lstStyle/>
            <a:p>
              <a:endParaRPr lang="zh-CN" altLang="en-US"/>
            </a:p>
          </p:txBody>
        </p:sp>
        <p:sp>
          <p:nvSpPr>
            <p:cNvPr id="148488" name="Freeform 12"/>
            <p:cNvSpPr/>
            <p:nvPr/>
          </p:nvSpPr>
          <p:spPr>
            <a:xfrm>
              <a:off x="3249613" y="679450"/>
              <a:ext cx="919163" cy="9699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45" h="258">
                  <a:moveTo>
                    <a:pt x="193" y="63"/>
                  </a:moveTo>
                  <a:cubicBezTo>
                    <a:pt x="153" y="18"/>
                    <a:pt x="92" y="0"/>
                    <a:pt x="37" y="12"/>
                  </a:cubicBezTo>
                  <a:cubicBezTo>
                    <a:pt x="14" y="17"/>
                    <a:pt x="0" y="39"/>
                    <a:pt x="5" y="62"/>
                  </a:cubicBezTo>
                  <a:cubicBezTo>
                    <a:pt x="9" y="85"/>
                    <a:pt x="32" y="99"/>
                    <a:pt x="54" y="94"/>
                  </a:cubicBezTo>
                  <a:cubicBezTo>
                    <a:pt x="54" y="94"/>
                    <a:pt x="54" y="94"/>
                    <a:pt x="54" y="94"/>
                  </a:cubicBezTo>
                  <a:cubicBezTo>
                    <a:pt x="82" y="89"/>
                    <a:pt x="111" y="97"/>
                    <a:pt x="131" y="119"/>
                  </a:cubicBezTo>
                  <a:cubicBezTo>
                    <a:pt x="151" y="141"/>
                    <a:pt x="156" y="171"/>
                    <a:pt x="148" y="198"/>
                  </a:cubicBezTo>
                  <a:cubicBezTo>
                    <a:pt x="148" y="198"/>
                    <a:pt x="148" y="198"/>
                    <a:pt x="148" y="198"/>
                  </a:cubicBezTo>
                  <a:cubicBezTo>
                    <a:pt x="141" y="220"/>
                    <a:pt x="153" y="243"/>
                    <a:pt x="175" y="251"/>
                  </a:cubicBezTo>
                  <a:cubicBezTo>
                    <a:pt x="197" y="258"/>
                    <a:pt x="220" y="246"/>
                    <a:pt x="228" y="223"/>
                  </a:cubicBezTo>
                  <a:cubicBezTo>
                    <a:pt x="245" y="169"/>
                    <a:pt x="234" y="108"/>
                    <a:pt x="193" y="63"/>
                  </a:cubicBezTo>
                </a:path>
              </a:pathLst>
            </a:custGeom>
            <a:solidFill>
              <a:srgbClr val="424242"/>
            </a:solidFill>
            <a:ln w="9525">
              <a:noFill/>
            </a:ln>
          </p:spPr>
          <p:txBody>
            <a:bodyPr/>
            <a:lstStyle/>
            <a:p>
              <a:endParaRPr lang="zh-CN" altLang="en-US"/>
            </a:p>
          </p:txBody>
        </p:sp>
        <p:sp>
          <p:nvSpPr>
            <p:cNvPr id="148489" name="Freeform 13"/>
            <p:cNvSpPr>
              <a:spLocks noEditPoints="1"/>
            </p:cNvSpPr>
            <p:nvPr/>
          </p:nvSpPr>
          <p:spPr>
            <a:xfrm>
              <a:off x="954088" y="2074862"/>
              <a:ext cx="1724025" cy="14859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59" h="395">
                  <a:moveTo>
                    <a:pt x="302" y="26"/>
                  </a:moveTo>
                  <a:cubicBezTo>
                    <a:pt x="202" y="0"/>
                    <a:pt x="88" y="50"/>
                    <a:pt x="45" y="138"/>
                  </a:cubicBezTo>
                  <a:cubicBezTo>
                    <a:pt x="0" y="229"/>
                    <a:pt x="43" y="329"/>
                    <a:pt x="144" y="362"/>
                  </a:cubicBezTo>
                  <a:cubicBezTo>
                    <a:pt x="249" y="395"/>
                    <a:pt x="373" y="343"/>
                    <a:pt x="416" y="246"/>
                  </a:cubicBezTo>
                  <a:cubicBezTo>
                    <a:pt x="459" y="151"/>
                    <a:pt x="406" y="53"/>
                    <a:pt x="302" y="26"/>
                  </a:cubicBezTo>
                  <a:close/>
                  <a:moveTo>
                    <a:pt x="225" y="256"/>
                  </a:moveTo>
                  <a:cubicBezTo>
                    <a:pt x="205" y="289"/>
                    <a:pt x="161" y="303"/>
                    <a:pt x="128" y="288"/>
                  </a:cubicBezTo>
                  <a:cubicBezTo>
                    <a:pt x="96" y="273"/>
                    <a:pt x="86" y="236"/>
                    <a:pt x="107" y="204"/>
                  </a:cubicBezTo>
                  <a:cubicBezTo>
                    <a:pt x="127" y="172"/>
                    <a:pt x="169" y="158"/>
                    <a:pt x="202" y="172"/>
                  </a:cubicBezTo>
                  <a:cubicBezTo>
                    <a:pt x="235" y="186"/>
                    <a:pt x="245" y="224"/>
                    <a:pt x="225" y="256"/>
                  </a:cubicBezTo>
                  <a:close/>
                  <a:moveTo>
                    <a:pt x="292" y="170"/>
                  </a:moveTo>
                  <a:cubicBezTo>
                    <a:pt x="285" y="183"/>
                    <a:pt x="269" y="189"/>
                    <a:pt x="256" y="184"/>
                  </a:cubicBezTo>
                  <a:cubicBezTo>
                    <a:pt x="243" y="178"/>
                    <a:pt x="240" y="164"/>
                    <a:pt x="247" y="152"/>
                  </a:cubicBezTo>
                  <a:cubicBezTo>
                    <a:pt x="254" y="140"/>
                    <a:pt x="270" y="134"/>
                    <a:pt x="282" y="139"/>
                  </a:cubicBezTo>
                  <a:cubicBezTo>
                    <a:pt x="295" y="143"/>
                    <a:pt x="300" y="158"/>
                    <a:pt x="292" y="170"/>
                  </a:cubicBezTo>
                  <a:close/>
                </a:path>
              </a:pathLst>
            </a:custGeom>
            <a:solidFill>
              <a:srgbClr val="424242"/>
            </a:solidFill>
            <a:ln w="9525">
              <a:noFill/>
            </a:ln>
          </p:spPr>
          <p:txBody>
            <a:bodyPr/>
            <a:lstStyle/>
            <a:p>
              <a:endParaRPr lang="zh-CN" altLang="en-US"/>
            </a:p>
          </p:txBody>
        </p:sp>
      </p:grpSp>
      <p:grpSp>
        <p:nvGrpSpPr>
          <p:cNvPr id="148490" name="组合 18"/>
          <p:cNvGrpSpPr/>
          <p:nvPr/>
        </p:nvGrpSpPr>
        <p:grpSpPr>
          <a:xfrm>
            <a:off x="6964363" y="3387725"/>
            <a:ext cx="592137" cy="476250"/>
            <a:chOff x="0" y="0"/>
            <a:chExt cx="442913" cy="357188"/>
          </a:xfrm>
        </p:grpSpPr>
        <p:sp>
          <p:nvSpPr>
            <p:cNvPr id="148491" name="Freeform 14"/>
            <p:cNvSpPr/>
            <p:nvPr/>
          </p:nvSpPr>
          <p:spPr>
            <a:xfrm>
              <a:off x="0" y="0"/>
              <a:ext cx="442913" cy="2047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58" h="257">
                  <a:moveTo>
                    <a:pt x="553" y="229"/>
                  </a:moveTo>
                  <a:lnTo>
                    <a:pt x="354" y="30"/>
                  </a:lnTo>
                  <a:lnTo>
                    <a:pt x="346" y="24"/>
                  </a:lnTo>
                  <a:lnTo>
                    <a:pt x="339" y="17"/>
                  </a:lnTo>
                  <a:lnTo>
                    <a:pt x="329" y="12"/>
                  </a:lnTo>
                  <a:lnTo>
                    <a:pt x="320" y="7"/>
                  </a:lnTo>
                  <a:lnTo>
                    <a:pt x="310" y="3"/>
                  </a:lnTo>
                  <a:lnTo>
                    <a:pt x="300" y="1"/>
                  </a:lnTo>
                  <a:lnTo>
                    <a:pt x="290" y="0"/>
                  </a:lnTo>
                  <a:lnTo>
                    <a:pt x="280" y="0"/>
                  </a:lnTo>
                  <a:lnTo>
                    <a:pt x="268" y="0"/>
                  </a:lnTo>
                  <a:lnTo>
                    <a:pt x="258" y="1"/>
                  </a:lnTo>
                  <a:lnTo>
                    <a:pt x="248" y="3"/>
                  </a:lnTo>
                  <a:lnTo>
                    <a:pt x="238" y="7"/>
                  </a:lnTo>
                  <a:lnTo>
                    <a:pt x="229" y="12"/>
                  </a:lnTo>
                  <a:lnTo>
                    <a:pt x="220" y="17"/>
                  </a:lnTo>
                  <a:lnTo>
                    <a:pt x="212" y="24"/>
                  </a:lnTo>
                  <a:lnTo>
                    <a:pt x="204" y="30"/>
                  </a:lnTo>
                  <a:lnTo>
                    <a:pt x="169" y="65"/>
                  </a:lnTo>
                  <a:lnTo>
                    <a:pt x="169" y="17"/>
                  </a:lnTo>
                  <a:lnTo>
                    <a:pt x="84" y="17"/>
                  </a:lnTo>
                  <a:lnTo>
                    <a:pt x="84" y="151"/>
                  </a:lnTo>
                  <a:lnTo>
                    <a:pt x="5" y="229"/>
                  </a:lnTo>
                  <a:lnTo>
                    <a:pt x="1" y="234"/>
                  </a:lnTo>
                  <a:lnTo>
                    <a:pt x="0" y="240"/>
                  </a:lnTo>
                  <a:lnTo>
                    <a:pt x="1" y="247"/>
                  </a:lnTo>
                  <a:lnTo>
                    <a:pt x="5" y="252"/>
                  </a:lnTo>
                  <a:lnTo>
                    <a:pt x="10" y="255"/>
                  </a:lnTo>
                  <a:lnTo>
                    <a:pt x="16" y="257"/>
                  </a:lnTo>
                  <a:lnTo>
                    <a:pt x="23" y="255"/>
                  </a:lnTo>
                  <a:lnTo>
                    <a:pt x="29" y="252"/>
                  </a:lnTo>
                  <a:lnTo>
                    <a:pt x="227" y="54"/>
                  </a:lnTo>
                  <a:lnTo>
                    <a:pt x="238" y="45"/>
                  </a:lnTo>
                  <a:lnTo>
                    <a:pt x="251" y="37"/>
                  </a:lnTo>
                  <a:lnTo>
                    <a:pt x="265" y="34"/>
                  </a:lnTo>
                  <a:lnTo>
                    <a:pt x="280" y="32"/>
                  </a:lnTo>
                  <a:lnTo>
                    <a:pt x="293" y="34"/>
                  </a:lnTo>
                  <a:lnTo>
                    <a:pt x="307" y="37"/>
                  </a:lnTo>
                  <a:lnTo>
                    <a:pt x="320" y="45"/>
                  </a:lnTo>
                  <a:lnTo>
                    <a:pt x="331" y="54"/>
                  </a:lnTo>
                  <a:lnTo>
                    <a:pt x="530" y="252"/>
                  </a:lnTo>
                  <a:lnTo>
                    <a:pt x="535" y="255"/>
                  </a:lnTo>
                  <a:lnTo>
                    <a:pt x="542" y="257"/>
                  </a:lnTo>
                  <a:lnTo>
                    <a:pt x="548" y="255"/>
                  </a:lnTo>
                  <a:lnTo>
                    <a:pt x="553" y="252"/>
                  </a:lnTo>
                  <a:lnTo>
                    <a:pt x="557" y="247"/>
                  </a:lnTo>
                  <a:lnTo>
                    <a:pt x="558" y="240"/>
                  </a:lnTo>
                  <a:lnTo>
                    <a:pt x="557" y="234"/>
                  </a:lnTo>
                  <a:lnTo>
                    <a:pt x="553" y="229"/>
                  </a:lnTo>
                  <a:close/>
                </a:path>
              </a:pathLst>
            </a:custGeom>
            <a:solidFill>
              <a:srgbClr val="424242"/>
            </a:solidFill>
            <a:ln w="9525">
              <a:noFill/>
            </a:ln>
          </p:spPr>
          <p:txBody>
            <a:bodyPr/>
            <a:lstStyle/>
            <a:p>
              <a:endParaRPr lang="zh-CN" altLang="en-US"/>
            </a:p>
          </p:txBody>
        </p:sp>
        <p:sp>
          <p:nvSpPr>
            <p:cNvPr id="148492" name="Freeform 15"/>
            <p:cNvSpPr/>
            <p:nvPr/>
          </p:nvSpPr>
          <p:spPr>
            <a:xfrm>
              <a:off x="60325" y="47625"/>
              <a:ext cx="322263" cy="3095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04" h="389">
                  <a:moveTo>
                    <a:pt x="249" y="20"/>
                  </a:moveTo>
                  <a:lnTo>
                    <a:pt x="249" y="20"/>
                  </a:lnTo>
                  <a:lnTo>
                    <a:pt x="239" y="11"/>
                  </a:lnTo>
                  <a:lnTo>
                    <a:pt x="228" y="5"/>
                  </a:lnTo>
                  <a:lnTo>
                    <a:pt x="215" y="1"/>
                  </a:lnTo>
                  <a:lnTo>
                    <a:pt x="203" y="0"/>
                  </a:lnTo>
                  <a:lnTo>
                    <a:pt x="189" y="1"/>
                  </a:lnTo>
                  <a:lnTo>
                    <a:pt x="177" y="5"/>
                  </a:lnTo>
                  <a:lnTo>
                    <a:pt x="166" y="11"/>
                  </a:lnTo>
                  <a:lnTo>
                    <a:pt x="156" y="20"/>
                  </a:lnTo>
                  <a:lnTo>
                    <a:pt x="0" y="175"/>
                  </a:lnTo>
                  <a:lnTo>
                    <a:pt x="0" y="354"/>
                  </a:lnTo>
                  <a:lnTo>
                    <a:pt x="1" y="360"/>
                  </a:lnTo>
                  <a:lnTo>
                    <a:pt x="2" y="367"/>
                  </a:lnTo>
                  <a:lnTo>
                    <a:pt x="6" y="373"/>
                  </a:lnTo>
                  <a:lnTo>
                    <a:pt x="10" y="378"/>
                  </a:lnTo>
                  <a:lnTo>
                    <a:pt x="16" y="383"/>
                  </a:lnTo>
                  <a:lnTo>
                    <a:pt x="21" y="385"/>
                  </a:lnTo>
                  <a:lnTo>
                    <a:pt x="29" y="388"/>
                  </a:lnTo>
                  <a:lnTo>
                    <a:pt x="35" y="389"/>
                  </a:lnTo>
                  <a:lnTo>
                    <a:pt x="122" y="389"/>
                  </a:lnTo>
                  <a:lnTo>
                    <a:pt x="122" y="283"/>
                  </a:lnTo>
                  <a:lnTo>
                    <a:pt x="122" y="278"/>
                  </a:lnTo>
                  <a:lnTo>
                    <a:pt x="123" y="275"/>
                  </a:lnTo>
                  <a:lnTo>
                    <a:pt x="126" y="271"/>
                  </a:lnTo>
                  <a:lnTo>
                    <a:pt x="128" y="267"/>
                  </a:lnTo>
                  <a:lnTo>
                    <a:pt x="132" y="264"/>
                  </a:lnTo>
                  <a:lnTo>
                    <a:pt x="136" y="262"/>
                  </a:lnTo>
                  <a:lnTo>
                    <a:pt x="140" y="261"/>
                  </a:lnTo>
                  <a:lnTo>
                    <a:pt x="145" y="259"/>
                  </a:lnTo>
                  <a:lnTo>
                    <a:pt x="259" y="259"/>
                  </a:lnTo>
                  <a:lnTo>
                    <a:pt x="264" y="261"/>
                  </a:lnTo>
                  <a:lnTo>
                    <a:pt x="268" y="262"/>
                  </a:lnTo>
                  <a:lnTo>
                    <a:pt x="272" y="264"/>
                  </a:lnTo>
                  <a:lnTo>
                    <a:pt x="276" y="267"/>
                  </a:lnTo>
                  <a:lnTo>
                    <a:pt x="278" y="271"/>
                  </a:lnTo>
                  <a:lnTo>
                    <a:pt x="281" y="275"/>
                  </a:lnTo>
                  <a:lnTo>
                    <a:pt x="282" y="278"/>
                  </a:lnTo>
                  <a:lnTo>
                    <a:pt x="283" y="283"/>
                  </a:lnTo>
                  <a:lnTo>
                    <a:pt x="283" y="389"/>
                  </a:lnTo>
                  <a:lnTo>
                    <a:pt x="369" y="389"/>
                  </a:lnTo>
                  <a:lnTo>
                    <a:pt x="376" y="388"/>
                  </a:lnTo>
                  <a:lnTo>
                    <a:pt x="383" y="385"/>
                  </a:lnTo>
                  <a:lnTo>
                    <a:pt x="389" y="383"/>
                  </a:lnTo>
                  <a:lnTo>
                    <a:pt x="394" y="378"/>
                  </a:lnTo>
                  <a:lnTo>
                    <a:pt x="398" y="373"/>
                  </a:lnTo>
                  <a:lnTo>
                    <a:pt x="402" y="367"/>
                  </a:lnTo>
                  <a:lnTo>
                    <a:pt x="403" y="360"/>
                  </a:lnTo>
                  <a:lnTo>
                    <a:pt x="404" y="354"/>
                  </a:lnTo>
                  <a:lnTo>
                    <a:pt x="404" y="175"/>
                  </a:lnTo>
                  <a:lnTo>
                    <a:pt x="249" y="20"/>
                  </a:lnTo>
                  <a:close/>
                </a:path>
              </a:pathLst>
            </a:custGeom>
            <a:solidFill>
              <a:srgbClr val="424242"/>
            </a:solidFill>
            <a:ln w="9525">
              <a:noFill/>
            </a:ln>
          </p:spPr>
          <p:txBody>
            <a:bodyPr/>
            <a:lstStyle/>
            <a:p>
              <a:endParaRPr lang="zh-CN" altLang="en-US"/>
            </a:p>
          </p:txBody>
        </p:sp>
      </p:grpSp>
      <p:sp>
        <p:nvSpPr>
          <p:cNvPr id="148493" name="Freeform 137"/>
          <p:cNvSpPr>
            <a:spLocks noChangeAspect="1" noEditPoints="1"/>
          </p:cNvSpPr>
          <p:nvPr/>
        </p:nvSpPr>
        <p:spPr>
          <a:xfrm>
            <a:off x="6991350" y="2828925"/>
            <a:ext cx="536575" cy="352425"/>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8" h="84">
                <a:moveTo>
                  <a:pt x="112" y="0"/>
                </a:moveTo>
                <a:cubicBezTo>
                  <a:pt x="16" y="0"/>
                  <a:pt x="16" y="0"/>
                  <a:pt x="16" y="0"/>
                </a:cubicBezTo>
                <a:cubicBezTo>
                  <a:pt x="7" y="0"/>
                  <a:pt x="0" y="7"/>
                  <a:pt x="0" y="16"/>
                </a:cubicBezTo>
                <a:cubicBezTo>
                  <a:pt x="0" y="68"/>
                  <a:pt x="0" y="68"/>
                  <a:pt x="0" y="68"/>
                </a:cubicBezTo>
                <a:cubicBezTo>
                  <a:pt x="0" y="77"/>
                  <a:pt x="7" y="84"/>
                  <a:pt x="16" y="84"/>
                </a:cubicBezTo>
                <a:cubicBezTo>
                  <a:pt x="112" y="84"/>
                  <a:pt x="112" y="84"/>
                  <a:pt x="112" y="84"/>
                </a:cubicBezTo>
                <a:cubicBezTo>
                  <a:pt x="121" y="84"/>
                  <a:pt x="128" y="77"/>
                  <a:pt x="128" y="68"/>
                </a:cubicBezTo>
                <a:cubicBezTo>
                  <a:pt x="128" y="16"/>
                  <a:pt x="128" y="16"/>
                  <a:pt x="128" y="16"/>
                </a:cubicBezTo>
                <a:cubicBezTo>
                  <a:pt x="128" y="7"/>
                  <a:pt x="121" y="0"/>
                  <a:pt x="112" y="0"/>
                </a:cubicBezTo>
                <a:moveTo>
                  <a:pt x="8" y="21"/>
                </a:moveTo>
                <a:cubicBezTo>
                  <a:pt x="36" y="42"/>
                  <a:pt x="36" y="42"/>
                  <a:pt x="36" y="42"/>
                </a:cubicBezTo>
                <a:cubicBezTo>
                  <a:pt x="8" y="63"/>
                  <a:pt x="8" y="63"/>
                  <a:pt x="8" y="63"/>
                </a:cubicBezTo>
                <a:lnTo>
                  <a:pt x="8" y="21"/>
                </a:lnTo>
                <a:close/>
                <a:moveTo>
                  <a:pt x="120" y="68"/>
                </a:moveTo>
                <a:cubicBezTo>
                  <a:pt x="120" y="72"/>
                  <a:pt x="117" y="76"/>
                  <a:pt x="112" y="76"/>
                </a:cubicBezTo>
                <a:cubicBezTo>
                  <a:pt x="16" y="76"/>
                  <a:pt x="16" y="76"/>
                  <a:pt x="16" y="76"/>
                </a:cubicBezTo>
                <a:cubicBezTo>
                  <a:pt x="12" y="76"/>
                  <a:pt x="8" y="72"/>
                  <a:pt x="8" y="68"/>
                </a:cubicBezTo>
                <a:cubicBezTo>
                  <a:pt x="40" y="45"/>
                  <a:pt x="40" y="45"/>
                  <a:pt x="40" y="45"/>
                </a:cubicBezTo>
                <a:cubicBezTo>
                  <a:pt x="57" y="58"/>
                  <a:pt x="57" y="58"/>
                  <a:pt x="57" y="58"/>
                </a:cubicBezTo>
                <a:cubicBezTo>
                  <a:pt x="59" y="59"/>
                  <a:pt x="62" y="60"/>
                  <a:pt x="64" y="60"/>
                </a:cubicBezTo>
                <a:cubicBezTo>
                  <a:pt x="67" y="60"/>
                  <a:pt x="69" y="59"/>
                  <a:pt x="71" y="58"/>
                </a:cubicBezTo>
                <a:cubicBezTo>
                  <a:pt x="89" y="45"/>
                  <a:pt x="89" y="45"/>
                  <a:pt x="89" y="45"/>
                </a:cubicBezTo>
                <a:lnTo>
                  <a:pt x="120" y="68"/>
                </a:lnTo>
                <a:close/>
                <a:moveTo>
                  <a:pt x="120" y="63"/>
                </a:moveTo>
                <a:cubicBezTo>
                  <a:pt x="92" y="42"/>
                  <a:pt x="92" y="42"/>
                  <a:pt x="92" y="42"/>
                </a:cubicBezTo>
                <a:cubicBezTo>
                  <a:pt x="120" y="21"/>
                  <a:pt x="120" y="21"/>
                  <a:pt x="120" y="21"/>
                </a:cubicBezTo>
                <a:lnTo>
                  <a:pt x="120" y="63"/>
                </a:lnTo>
                <a:close/>
                <a:moveTo>
                  <a:pt x="69" y="54"/>
                </a:moveTo>
                <a:cubicBezTo>
                  <a:pt x="68" y="55"/>
                  <a:pt x="66" y="56"/>
                  <a:pt x="64" y="56"/>
                </a:cubicBezTo>
                <a:cubicBezTo>
                  <a:pt x="62" y="56"/>
                  <a:pt x="61" y="55"/>
                  <a:pt x="59" y="54"/>
                </a:cubicBezTo>
                <a:cubicBezTo>
                  <a:pt x="43" y="42"/>
                  <a:pt x="43" y="42"/>
                  <a:pt x="43" y="42"/>
                </a:cubicBezTo>
                <a:cubicBezTo>
                  <a:pt x="40" y="40"/>
                  <a:pt x="40" y="40"/>
                  <a:pt x="40" y="40"/>
                </a:cubicBezTo>
                <a:cubicBezTo>
                  <a:pt x="8" y="16"/>
                  <a:pt x="8" y="16"/>
                  <a:pt x="8" y="16"/>
                </a:cubicBezTo>
                <a:cubicBezTo>
                  <a:pt x="8" y="16"/>
                  <a:pt x="8" y="16"/>
                  <a:pt x="8" y="16"/>
                </a:cubicBezTo>
                <a:cubicBezTo>
                  <a:pt x="8" y="12"/>
                  <a:pt x="12" y="8"/>
                  <a:pt x="16" y="8"/>
                </a:cubicBezTo>
                <a:cubicBezTo>
                  <a:pt x="112" y="8"/>
                  <a:pt x="112" y="8"/>
                  <a:pt x="112" y="8"/>
                </a:cubicBezTo>
                <a:cubicBezTo>
                  <a:pt x="117" y="8"/>
                  <a:pt x="120" y="12"/>
                  <a:pt x="120" y="16"/>
                </a:cubicBezTo>
                <a:lnTo>
                  <a:pt x="69" y="54"/>
                </a:lnTo>
                <a:close/>
              </a:path>
            </a:pathLst>
          </a:custGeom>
          <a:solidFill>
            <a:srgbClr val="424242"/>
          </a:solidFill>
          <a:ln w="9525">
            <a:noFill/>
          </a:ln>
        </p:spPr>
        <p:txBody>
          <a:bodyPr/>
          <a:lstStyle/>
          <a:p>
            <a:endParaRPr lang="zh-CN" altLang="en-US"/>
          </a:p>
        </p:txBody>
      </p:sp>
      <p:sp>
        <p:nvSpPr>
          <p:cNvPr id="148494" name="文本框 81"/>
          <p:cNvSpPr/>
          <p:nvPr/>
        </p:nvSpPr>
        <p:spPr>
          <a:xfrm>
            <a:off x="2228850" y="3051175"/>
            <a:ext cx="3840163" cy="1189038"/>
          </a:xfrm>
          <a:prstGeom prst="rect">
            <a:avLst/>
          </a:prstGeom>
          <a:noFill/>
          <a:ln w="9525">
            <a:noFill/>
          </a:ln>
        </p:spPr>
        <p:txBody>
          <a:bodyPr wrap="none" anchor="t">
            <a:spAutoFit/>
          </a:bodyPr>
          <a:lstStyle/>
          <a:p>
            <a:pPr>
              <a:buFont typeface="Arial" panose="020B0604020202020204" pitchFamily="34" charset="0"/>
              <a:buNone/>
            </a:pPr>
            <a:r>
              <a:rPr lang="zh-CN" altLang="zh-CN" sz="7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谢谢收看</a:t>
            </a:r>
          </a:p>
        </p:txBody>
      </p:sp>
    </p:spTree>
  </p:cSld>
  <p:clrMapOvr>
    <a:masterClrMapping/>
  </p:clrMapOvr>
  <p:transition>
    <p:cover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13" name="文本框 12"/>
          <p:cNvSpPr txBox="1"/>
          <p:nvPr/>
        </p:nvSpPr>
        <p:spPr>
          <a:xfrm>
            <a:off x="1233805" y="1371600"/>
            <a:ext cx="3025775"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Zookeeper的配置管理</a:t>
            </a:r>
          </a:p>
        </p:txBody>
      </p:sp>
      <p:sp>
        <p:nvSpPr>
          <p:cNvPr id="2" name="文本框 1"/>
          <p:cNvSpPr txBox="1"/>
          <p:nvPr/>
        </p:nvSpPr>
        <p:spPr>
          <a:xfrm>
            <a:off x="1343025" y="2302510"/>
            <a:ext cx="5212080" cy="346138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nchor="t">
            <a:spAutoFit/>
          </a:bodyPr>
          <a:lstStyle/>
          <a:p>
            <a:pPr>
              <a:lnSpc>
                <a:spcPct val="150000"/>
              </a:lnSpc>
            </a:pPr>
            <a:r>
              <a:rPr lang="en-US" altLang="zh-CN" sz="2000">
                <a:latin typeface="+mn-ea"/>
                <a:ea typeface="+mn-ea"/>
                <a:cs typeface="+mn-ea"/>
              </a:rPr>
              <a:t>    </a:t>
            </a:r>
            <a:r>
              <a:rPr lang="zh-CN" altLang="en-US">
                <a:latin typeface="+mn-ea"/>
                <a:ea typeface="+mn-ea"/>
                <a:cs typeface="+mn-ea"/>
              </a:rPr>
              <a:t>程序总是需要配置的，如果程序分散部署在多台机器上，要逐个改变配置就变得困难。现在把这些配置全部放到zookeeper上去，保存在 Zookeeper 的某个目录节点中，然后所有相关应用程序对这个目录节点进行监听，一旦配置信息发生变化，每个应用程序就会收到 Zookeeper 的通知，然后从 Zookeeper 获取新的配置信息应用到系统中就好。</a:t>
            </a:r>
          </a:p>
        </p:txBody>
      </p:sp>
      <p:pic>
        <p:nvPicPr>
          <p:cNvPr id="4" name="图片 3"/>
          <p:cNvPicPr>
            <a:picLocks noChangeAspect="1"/>
          </p:cNvPicPr>
          <p:nvPr/>
        </p:nvPicPr>
        <p:blipFill>
          <a:blip r:embed="rId3"/>
          <a:stretch>
            <a:fillRect/>
          </a:stretch>
        </p:blipFill>
        <p:spPr>
          <a:xfrm>
            <a:off x="6737985" y="2302510"/>
            <a:ext cx="5212715" cy="3462020"/>
          </a:xfrm>
          <a:prstGeom prst="rect">
            <a:avLst/>
          </a:prstGeom>
          <a:ln w="38100">
            <a:solidFill>
              <a:schemeClr val="accent1"/>
            </a:solidFill>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p:nvPr/>
        </p:nvSpPr>
        <p:spPr>
          <a:xfrm>
            <a:off x="1343025" y="498475"/>
            <a:ext cx="4608513" cy="646113"/>
          </a:xfrm>
          <a:prstGeom prst="rect">
            <a:avLst/>
          </a:prstGeom>
          <a:noFill/>
          <a:ln w="9525">
            <a:noFill/>
          </a:ln>
        </p:spPr>
        <p:txBody>
          <a:bodyPr anchor="t">
            <a:spAutoFit/>
          </a:bodyPr>
          <a:lstStyle/>
          <a:p>
            <a:pPr>
              <a:buFont typeface="Arial" panose="020B0604020202020204" pitchFamily="34" charset="0"/>
              <a:buNone/>
            </a:pPr>
            <a:r>
              <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第一章    </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简单介绍与基本概念</a:t>
            </a:r>
          </a:p>
          <a:p>
            <a:pPr>
              <a:buFont typeface="Arial" panose="020B0604020202020204" pitchFamily="34" charset="0"/>
              <a:buNone/>
            </a:pPr>
            <a:endParaRPr lang="zh-CN" altLang="zh-CN" dirty="0">
              <a:latin typeface="Arial" panose="020B0604020202020204" pitchFamily="34" charset="0"/>
              <a:ea typeface="宋体" panose="02010600030101010101" pitchFamily="2" charset="-122"/>
            </a:endParaRPr>
          </a:p>
        </p:txBody>
      </p:sp>
      <p:sp>
        <p:nvSpPr>
          <p:cNvPr id="13" name="文本框 12"/>
          <p:cNvSpPr txBox="1"/>
          <p:nvPr/>
        </p:nvSpPr>
        <p:spPr>
          <a:xfrm>
            <a:off x="1233805" y="1371600"/>
            <a:ext cx="2843530" cy="368300"/>
          </a:xfrm>
          <a:prstGeom prst="rect">
            <a:avLst/>
          </a:prstGeom>
          <a:solidFill>
            <a:srgbClr val="00B0F0"/>
          </a:solidFill>
        </p:spPr>
        <p:txBody>
          <a:bodyPr wrap="square" rtlCol="0">
            <a:spAutoFit/>
          </a:bodyPr>
          <a:lstStyle/>
          <a:p>
            <a:pPr algn="ctr"/>
            <a:r>
              <a:rPr lang="zh-CN" altLang="en-US" b="1">
                <a:solidFill>
                  <a:schemeClr val="bg1"/>
                </a:solidFill>
                <a:latin typeface="+mn-ea"/>
                <a:ea typeface="+mn-ea"/>
              </a:rPr>
              <a:t>Zookeeper集群管理</a:t>
            </a:r>
          </a:p>
        </p:txBody>
      </p:sp>
      <p:sp>
        <p:nvSpPr>
          <p:cNvPr id="2" name="文本框 1"/>
          <p:cNvSpPr txBox="1"/>
          <p:nvPr/>
        </p:nvSpPr>
        <p:spPr>
          <a:xfrm>
            <a:off x="1233805" y="2302510"/>
            <a:ext cx="5212080" cy="968375"/>
          </a:xfrm>
          <a:prstGeom prst="rect">
            <a:avLst/>
          </a:prstGeom>
          <a:ln w="38100">
            <a:solidFill>
              <a:srgbClr val="00B0F0"/>
            </a:solidFill>
          </a:ln>
        </p:spPr>
        <p:style>
          <a:lnRef idx="2">
            <a:schemeClr val="accent5"/>
          </a:lnRef>
          <a:fillRef idx="1">
            <a:schemeClr val="lt1"/>
          </a:fillRef>
          <a:effectRef idx="0">
            <a:schemeClr val="accent5"/>
          </a:effectRef>
          <a:fontRef idx="minor">
            <a:schemeClr val="dk1"/>
          </a:fontRef>
        </p:style>
        <p:txBody>
          <a:bodyPr wrap="square" rtlCol="0" anchor="t">
            <a:spAutoFit/>
          </a:bodyPr>
          <a:lstStyle/>
          <a:p>
            <a:pPr>
              <a:lnSpc>
                <a:spcPct val="150000"/>
              </a:lnSpc>
            </a:pPr>
            <a:r>
              <a:rPr lang="en-US" altLang="zh-CN" sz="2000">
                <a:latin typeface="+mn-ea"/>
                <a:ea typeface="+mn-ea"/>
                <a:cs typeface="+mn-ea"/>
              </a:rPr>
              <a:t>    </a:t>
            </a:r>
            <a:r>
              <a:rPr lang="zh-CN" altLang="en-US">
                <a:latin typeface="+mn-ea"/>
                <a:ea typeface="+mn-ea"/>
                <a:cs typeface="+mn-ea"/>
              </a:rPr>
              <a:t>所谓集群管理无在乎</a:t>
            </a:r>
            <a:r>
              <a:rPr lang="zh-CN" altLang="en-US" sz="2000">
                <a:solidFill>
                  <a:srgbClr val="00B0F0"/>
                </a:solidFill>
                <a:effectLst>
                  <a:outerShdw blurRad="38100" dist="38100" dir="2700000" algn="tl">
                    <a:srgbClr val="000000">
                      <a:alpha val="43137"/>
                    </a:srgbClr>
                  </a:outerShdw>
                </a:effectLst>
                <a:latin typeface="+mn-ea"/>
                <a:ea typeface="+mn-ea"/>
                <a:cs typeface="+mn-ea"/>
              </a:rPr>
              <a:t>两点</a:t>
            </a:r>
            <a:r>
              <a:rPr lang="zh-CN" altLang="en-US">
                <a:latin typeface="+mn-ea"/>
                <a:ea typeface="+mn-ea"/>
                <a:cs typeface="+mn-ea"/>
              </a:rPr>
              <a:t>：是否有机器退出和加入、选举master。</a:t>
            </a:r>
          </a:p>
        </p:txBody>
      </p:sp>
      <p:sp>
        <p:nvSpPr>
          <p:cNvPr id="3" name="文本框 2"/>
          <p:cNvSpPr txBox="1"/>
          <p:nvPr/>
        </p:nvSpPr>
        <p:spPr>
          <a:xfrm>
            <a:off x="1268095" y="3392805"/>
            <a:ext cx="5143500" cy="2999740"/>
          </a:xfrm>
          <a:prstGeom prst="rect">
            <a:avLst/>
          </a:prstGeom>
          <a:noFill/>
          <a:ln w="38100">
            <a:solidFill>
              <a:srgbClr val="FFC000"/>
            </a:solidFill>
          </a:ln>
        </p:spPr>
        <p:txBody>
          <a:bodyPr wrap="square" rtlCol="0" anchor="t">
            <a:spAutoFit/>
          </a:bodyPr>
          <a:lstStyle/>
          <a:p>
            <a:pPr>
              <a:lnSpc>
                <a:spcPct val="150000"/>
              </a:lnSpc>
            </a:pPr>
            <a:r>
              <a:rPr lang="en-US" altLang="zh-CN" sz="1400">
                <a:latin typeface="+mn-ea"/>
                <a:ea typeface="+mn-ea"/>
                <a:cs typeface="+mn-ea"/>
              </a:rPr>
              <a:t>   </a:t>
            </a:r>
            <a:r>
              <a:rPr lang="zh-CN" altLang="en-US" sz="1400">
                <a:latin typeface="+mn-ea"/>
                <a:ea typeface="+mn-ea"/>
                <a:cs typeface="+mn-ea"/>
              </a:rPr>
              <a:t>对于第一点，所有机器约定在父目录GroupMembers下创建临时目录节点，然后监听父目录节点的子节点变化消息。一旦有机器挂掉，该机器与 zookeeper的连接断开，其所创建的临时目录节点被删除，所有其他机器都收到通知：某个兄弟目录被删除，于是，所有人都知道：它上船了。</a:t>
            </a:r>
          </a:p>
          <a:p>
            <a:pPr>
              <a:lnSpc>
                <a:spcPct val="150000"/>
              </a:lnSpc>
            </a:pPr>
            <a:r>
              <a:rPr lang="zh-CN" altLang="en-US" sz="1400">
                <a:latin typeface="+mn-ea"/>
                <a:ea typeface="+mn-ea"/>
                <a:cs typeface="+mn-ea"/>
              </a:rPr>
              <a:t>   新机器加入也是类似，所有机器收到通知：新兄弟目录加入，highcount又有了，对于第二点，我们稍微改变一下，所有机器创建临时顺序编号目录节点，每次选取编号最小的机器作为master就好。</a:t>
            </a:r>
          </a:p>
        </p:txBody>
      </p:sp>
      <p:pic>
        <p:nvPicPr>
          <p:cNvPr id="5" name="图片 4"/>
          <p:cNvPicPr>
            <a:picLocks noChangeAspect="1"/>
          </p:cNvPicPr>
          <p:nvPr/>
        </p:nvPicPr>
        <p:blipFill>
          <a:blip r:embed="rId3"/>
          <a:stretch>
            <a:fillRect/>
          </a:stretch>
        </p:blipFill>
        <p:spPr>
          <a:xfrm>
            <a:off x="6635115" y="2301875"/>
            <a:ext cx="5047615" cy="4090670"/>
          </a:xfrm>
          <a:prstGeom prst="rect">
            <a:avLst/>
          </a:prstGeom>
          <a:ln w="38100">
            <a:solidFill>
              <a:srgbClr val="F15D98"/>
            </a:solidFill>
          </a:ln>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31_3*i*0"/>
  <p:tag name="KSO_WM_TEMPLATE_CATEGORY" val="diagram"/>
  <p:tag name="KSO_WM_TEMPLATE_INDEX" val="160431"/>
  <p:tag name="KSO_WM_UNIT_INDEX" val="0"/>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4"/>
  <p:tag name="KSO_WM_UNIT_ID" val="diagram160431_3*m_i*1_14"/>
  <p:tag name="KSO_WM_UNIT_CLEAR" val="1"/>
  <p:tag name="KSO_WM_UNIT_LAYERLEVEL" val="1_1"/>
  <p:tag name="KSO_WM_DIAGRAM_GROUP_CODE" val="m1-1"/>
  <p:tag name="KSO_WM_UNIT_LINE_FORE_SCHEMECOLOR_INDEX" val="7"/>
  <p:tag name="KSO_WM_UNIT_LINE_FILL_TYPE" val="2"/>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8"/>
  <p:tag name="KSO_WM_UNIT_TYPE" val="m_h_a"/>
  <p:tag name="KSO_WM_UNIT_INDEX" val="1_3_1"/>
  <p:tag name="KSO_WM_UNIT_ID" val="diagram678_4*m_h_a*1_3_1"/>
  <p:tag name="KSO_WM_UNIT_CLEAR" val="1"/>
  <p:tag name="KSO_WM_UNIT_LAYERLEVEL" val="1_1_1"/>
  <p:tag name="KSO_WM_UNIT_VALUE" val="21"/>
  <p:tag name="KSO_WM_UNIT_HIGHLIGHT" val="0"/>
  <p:tag name="KSO_WM_UNIT_COMPATIBLE" val="0"/>
  <p:tag name="KSO_WM_UNIT_PRESET_TEXT_INDEX" val="4"/>
  <p:tag name="KSO_WM_UNIT_PRESET_TEXT_LEN" val="12"/>
  <p:tag name="KSO_WM_DIAGRAM_GROUP_CODE" val="m1-1"/>
  <p:tag name="KSO_WM_UNIT_FILL_FORE_SCHEMECOLOR_INDEX" val="7"/>
  <p:tag name="KSO_WM_UNIT_FILL_TYPE" val="1"/>
  <p:tag name="KSO_WM_UNIT_TEXT_FILL_FORE_SCHEMECOLOR_INDEX" val="7"/>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8"/>
  <p:tag name="KSO_WM_UNIT_TYPE" val="m_h_a"/>
  <p:tag name="KSO_WM_UNIT_INDEX" val="1_2_1"/>
  <p:tag name="KSO_WM_UNIT_ID" val="diagram678_4*m_h_a*1_2_1"/>
  <p:tag name="KSO_WM_UNIT_CLEAR" val="1"/>
  <p:tag name="KSO_WM_UNIT_LAYERLEVEL" val="1_1_1"/>
  <p:tag name="KSO_WM_UNIT_VALUE" val="21"/>
  <p:tag name="KSO_WM_UNIT_HIGHLIGHT" val="0"/>
  <p:tag name="KSO_WM_UNIT_COMPATIBLE" val="0"/>
  <p:tag name="KSO_WM_UNIT_PRESET_TEXT_INDEX" val="4"/>
  <p:tag name="KSO_WM_UNIT_PRESET_TEXT_LEN" val="12"/>
  <p:tag name="KSO_WM_DIAGRAM_GROUP_CODE" val="m1-1"/>
  <p:tag name="KSO_WM_UNIT_FILL_FORE_SCHEMECOLOR_INDEX" val="6"/>
  <p:tag name="KSO_WM_UNIT_FILL_TYPE" val="1"/>
  <p:tag name="KSO_WM_UNIT_TEXT_FILL_FORE_SCHEMECOLOR_INDEX" val="6"/>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8"/>
  <p:tag name="KSO_WM_UNIT_TYPE" val="m_h_f"/>
  <p:tag name="KSO_WM_UNIT_INDEX" val="1_1_1"/>
  <p:tag name="KSO_WM_UNIT_ID" val="diagram678_4*m_h_f*1_1_1"/>
  <p:tag name="KSO_WM_UNIT_CLEAR" val="1"/>
  <p:tag name="KSO_WM_UNIT_LAYERLEVEL" val="1_1_1"/>
  <p:tag name="KSO_WM_UNIT_VALUE" val="20"/>
  <p:tag name="KSO_WM_UNIT_HIGHLIGHT" val="0"/>
  <p:tag name="KSO_WM_UNIT_COMPATIBLE" val="0"/>
  <p:tag name="KSO_WM_UNIT_PRESET_TEXT_INDEX" val="4"/>
  <p:tag name="KSO_WM_UNIT_PRESET_TEXT_LEN" val="45"/>
  <p:tag name="KSO_WM_DIAGRAM_GROUP_CODE" val="m1-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8"/>
  <p:tag name="KSO_WM_UNIT_TYPE" val="m_h_f"/>
  <p:tag name="KSO_WM_UNIT_INDEX" val="1_3_1"/>
  <p:tag name="KSO_WM_UNIT_ID" val="diagram678_4*m_h_f*1_3_1"/>
  <p:tag name="KSO_WM_UNIT_CLEAR" val="1"/>
  <p:tag name="KSO_WM_UNIT_LAYERLEVEL" val="1_1_1"/>
  <p:tag name="KSO_WM_UNIT_VALUE" val="20"/>
  <p:tag name="KSO_WM_UNIT_HIGHLIGHT" val="0"/>
  <p:tag name="KSO_WM_UNIT_COMPATIBLE" val="0"/>
  <p:tag name="KSO_WM_UNIT_PRESET_TEXT_INDEX" val="4"/>
  <p:tag name="KSO_WM_UNIT_PRESET_TEXT_LEN" val="45"/>
  <p:tag name="KSO_WM_DIAGRAM_GROUP_CODE" val="m1-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8"/>
  <p:tag name="KSO_WM_UNIT_TYPE" val="m_h_f"/>
  <p:tag name="KSO_WM_UNIT_INDEX" val="1_2_1"/>
  <p:tag name="KSO_WM_UNIT_ID" val="diagram678_4*m_h_f*1_2_1"/>
  <p:tag name="KSO_WM_UNIT_CLEAR" val="1"/>
  <p:tag name="KSO_WM_UNIT_LAYERLEVEL" val="1_1_1"/>
  <p:tag name="KSO_WM_UNIT_VALUE" val="20"/>
  <p:tag name="KSO_WM_UNIT_HIGHLIGHT" val="0"/>
  <p:tag name="KSO_WM_UNIT_COMPATIBLE" val="0"/>
  <p:tag name="KSO_WM_UNIT_PRESET_TEXT_INDEX" val="4"/>
  <p:tag name="KSO_WM_UNIT_PRESET_TEXT_LEN" val="45"/>
  <p:tag name="KSO_WM_DIAGRAM_GROUP_CODE" val="m1-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1"/>
  <p:tag name="KSO_WM_UNIT_ID" val="diagram674_3*m_i*1_1"/>
  <p:tag name="KSO_WM_UNIT_CLEAR" val="1"/>
  <p:tag name="KSO_WM_UNIT_LAYERLEVEL" val="1_1"/>
  <p:tag name="KSO_WM_DIAGRAM_GROUP_CODE" val="m1-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a"/>
  <p:tag name="KSO_WM_UNIT_INDEX" val="1_1_1"/>
  <p:tag name="KSO_WM_UNIT_ID" val="diagram674_3*m_h_a*1_1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2"/>
  <p:tag name="KSO_WM_UNIT_ID" val="diagram674_3*m_i*1_2"/>
  <p:tag name="KSO_WM_UNIT_CLEAR" val="1"/>
  <p:tag name="KSO_WM_UNIT_LAYERLEVEL" val="1_1"/>
  <p:tag name="KSO_WM_DIAGRAM_GROUP_CODE" val="m1-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f"/>
  <p:tag name="KSO_WM_UNIT_INDEX" val="1_1_1"/>
  <p:tag name="KSO_WM_UNIT_ID" val="diagram674_3*m_h_f*1_1_1"/>
  <p:tag name="KSO_WM_UNIT_CLEAR" val="1"/>
  <p:tag name="KSO_WM_UNIT_LAYERLEVEL" val="1_1_1"/>
  <p:tag name="KSO_WM_UNIT_VALUE" val="36"/>
  <p:tag name="KSO_WM_UNIT_HIGHLIGHT" val="0"/>
  <p:tag name="KSO_WM_UNIT_COMPATIBLE" val="0"/>
  <p:tag name="KSO_WM_UNIT_PRESET_TEXT_INDEX" val="4"/>
  <p:tag name="KSO_WM_UNIT_PRESET_TEXT_LEN" val="65"/>
  <p:tag name="KSO_WM_DIAGRAM_GROUP_CODE" val="m1-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3"/>
  <p:tag name="KSO_WM_UNIT_ID" val="diagram674_3*m_i*1_3"/>
  <p:tag name="KSO_WM_UNIT_CLEAR" val="1"/>
  <p:tag name="KSO_WM_UNIT_LAYERLEVEL" val="1_1"/>
  <p:tag name="KSO_WM_DIAGRAM_GROUP_CODE" val="m1-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5"/>
  <p:tag name="KSO_WM_UNIT_ID" val="diagram160431_3*m_i*1_15"/>
  <p:tag name="KSO_WM_UNIT_CLEAR" val="1"/>
  <p:tag name="KSO_WM_UNIT_LAYERLEVEL" val="1_1"/>
  <p:tag name="KSO_WM_DIAGRAM_GROUP_CODE" val="m1-1"/>
  <p:tag name="KSO_WM_UNIT_LINE_FORE_SCHEMECOLOR_INDEX" val="7"/>
  <p:tag name="KSO_WM_UNIT_LINE_FILL_TYPE" val="2"/>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a"/>
  <p:tag name="KSO_WM_UNIT_INDEX" val="1_2_1"/>
  <p:tag name="KSO_WM_UNIT_ID" val="diagram674_3*m_h_a*1_2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4"/>
  <p:tag name="KSO_WM_UNIT_ID" val="diagram674_3*m_i*1_4"/>
  <p:tag name="KSO_WM_UNIT_CLEAR" val="1"/>
  <p:tag name="KSO_WM_UNIT_LAYERLEVEL" val="1_1"/>
  <p:tag name="KSO_WM_DIAGRAM_GROUP_CODE" val="m1-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f"/>
  <p:tag name="KSO_WM_UNIT_INDEX" val="1_2_1"/>
  <p:tag name="KSO_WM_UNIT_ID" val="diagram674_3*m_h_f*1_2_1"/>
  <p:tag name="KSO_WM_UNIT_CLEAR" val="1"/>
  <p:tag name="KSO_WM_UNIT_LAYERLEVEL" val="1_1_1"/>
  <p:tag name="KSO_WM_UNIT_VALUE" val="36"/>
  <p:tag name="KSO_WM_UNIT_HIGHLIGHT" val="0"/>
  <p:tag name="KSO_WM_UNIT_COMPATIBLE" val="0"/>
  <p:tag name="KSO_WM_UNIT_PRESET_TEXT_INDEX" val="4"/>
  <p:tag name="KSO_WM_UNIT_PRESET_TEXT_LEN" val="65"/>
  <p:tag name="KSO_WM_DIAGRAM_GROUP_CODE" val="m1-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5"/>
  <p:tag name="KSO_WM_UNIT_ID" val="diagram674_3*m_i*1_5"/>
  <p:tag name="KSO_WM_UNIT_CLEAR" val="1"/>
  <p:tag name="KSO_WM_UNIT_LAYERLEVEL" val="1_1"/>
  <p:tag name="KSO_WM_DIAGRAM_GROUP_CODE" val="m1-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a"/>
  <p:tag name="KSO_WM_UNIT_INDEX" val="1_3_1"/>
  <p:tag name="KSO_WM_UNIT_ID" val="diagram674_3*m_h_a*1_3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6"/>
  <p:tag name="KSO_WM_UNIT_ID" val="diagram674_3*m_i*1_6"/>
  <p:tag name="KSO_WM_UNIT_CLEAR" val="1"/>
  <p:tag name="KSO_WM_UNIT_LAYERLEVEL" val="1_1"/>
  <p:tag name="KSO_WM_DIAGRAM_GROUP_CODE" val="m1-1"/>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f"/>
  <p:tag name="KSO_WM_UNIT_INDEX" val="1_3_1"/>
  <p:tag name="KSO_WM_UNIT_ID" val="diagram674_3*m_h_f*1_3_1"/>
  <p:tag name="KSO_WM_UNIT_CLEAR" val="1"/>
  <p:tag name="KSO_WM_UNIT_LAYERLEVEL" val="1_1_1"/>
  <p:tag name="KSO_WM_UNIT_VALUE" val="36"/>
  <p:tag name="KSO_WM_UNIT_HIGHLIGHT" val="0"/>
  <p:tag name="KSO_WM_UNIT_COMPATIBLE" val="0"/>
  <p:tag name="KSO_WM_UNIT_PRESET_TEXT_INDEX" val="4"/>
  <p:tag name="KSO_WM_UNIT_PRESET_TEXT_LEN" val="65"/>
  <p:tag name="KSO_WM_DIAGRAM_GROUP_CODE" val="m1-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7"/>
  <p:tag name="KSO_WM_UNIT_ID" val="diagram674_3*m_i*1_7"/>
  <p:tag name="KSO_WM_UNIT_CLEAR" val="1"/>
  <p:tag name="KSO_WM_UNIT_LAYERLEVEL" val="1_1"/>
  <p:tag name="KSO_WM_DIAGRAM_GROUP_CODE" val="m1-1"/>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a"/>
  <p:tag name="KSO_WM_UNIT_INDEX" val="1_4_1"/>
  <p:tag name="KSO_WM_UNIT_ID" val="diagram674_3*m_h_a*1_4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i"/>
  <p:tag name="KSO_WM_UNIT_INDEX" val="1_8"/>
  <p:tag name="KSO_WM_UNIT_ID" val="diagram674_3*m_i*1_8"/>
  <p:tag name="KSO_WM_UNIT_CLEAR" val="1"/>
  <p:tag name="KSO_WM_UNIT_LAYERLEVEL" val="1_1"/>
  <p:tag name="KSO_WM_DIAGRAM_GROUP_CODE" val="m1-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3_1"/>
  <p:tag name="KSO_WM_UNIT_ID" val="diagram160431_3*m_h_f*1_3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4"/>
  <p:tag name="KSO_WM_UNIT_TYPE" val="m_h_f"/>
  <p:tag name="KSO_WM_UNIT_INDEX" val="1_4_1"/>
  <p:tag name="KSO_WM_UNIT_ID" val="diagram674_3*m_h_f*1_4_1"/>
  <p:tag name="KSO_WM_UNIT_CLEAR" val="1"/>
  <p:tag name="KSO_WM_UNIT_LAYERLEVEL" val="1_1_1"/>
  <p:tag name="KSO_WM_UNIT_VALUE" val="36"/>
  <p:tag name="KSO_WM_UNIT_HIGHLIGHT" val="0"/>
  <p:tag name="KSO_WM_UNIT_COMPATIBLE" val="0"/>
  <p:tag name="KSO_WM_UNIT_PRESET_TEXT_INDEX" val="4"/>
  <p:tag name="KSO_WM_UNIT_PRESET_TEXT_LEN" val="65"/>
  <p:tag name="KSO_WM_DIAGRAM_GROUP_CODE" val="m1-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ADJUSTLAYOUT_ID" val="31"/>
  <p:tag name="KSO_WM_UNIT_TIMELINE_IDINGROUP" val="1"/>
  <p:tag name="KSO_WM_UNIT_TIMELINE_EMPHASIS_ID" val="1"/>
  <p:tag name="KSO_WM_UNIT_HIGHLIGHT" val="0"/>
  <p:tag name="KSO_WM_UNIT_COMPATIBLE" val="0"/>
  <p:tag name="KSO_WM_DIAGRAM_GROUP_CODE" val="m1-1"/>
  <p:tag name="KSO_WM_UNIT_TYPE" val="m_h_i"/>
  <p:tag name="KSO_WM_UNIT_INDEX" val="1_1_3"/>
  <p:tag name="KSO_WM_UNIT_ID" val="diagram20191588_3*m_h_i*1_1_3"/>
  <p:tag name="KSO_WM_TEMPLATE_CATEGORY" val="diagram"/>
  <p:tag name="KSO_WM_TEMPLATE_INDEX" val="20191588"/>
  <p:tag name="KSO_WM_UNIT_LAYERLEVEL" val="1_1_1"/>
  <p:tag name="KSO_WM_TAG_VERSION" val="1.0"/>
  <p:tag name="KSO_WM_BEAUTIFY_FLAG" val="#wm#"/>
  <p:tag name="KSO_WM_UNIT_LINE_FORE_SCHEMECOLOR_INDEX" val="5"/>
  <p:tag name="KSO_WM_UNIT_LINE_FILL_TYPE" val="2"/>
</p:tagLst>
</file>

<file path=ppt/tags/tag122.xml><?xml version="1.0" encoding="utf-8"?>
<p:tagLst xmlns:a="http://schemas.openxmlformats.org/drawingml/2006/main" xmlns:r="http://schemas.openxmlformats.org/officeDocument/2006/relationships" xmlns:p="http://schemas.openxmlformats.org/presentationml/2006/main">
  <p:tag name="KSO_WM_UNIT_ADJUSTLAYOUT_ID" val="92"/>
  <p:tag name="KSO_WM_UNIT_TIMELINE_IDINGROUP" val="2"/>
  <p:tag name="KSO_WM_UNIT_TIMELINE_EMPHASIS_ID" val="2"/>
  <p:tag name="KSO_WM_UNIT_ISCONTENTSTITLE" val="0"/>
  <p:tag name="KSO_WM_UNIT_VALUE" val="2"/>
  <p:tag name="KSO_WM_UNIT_HIGHLIGHT" val="0"/>
  <p:tag name="KSO_WM_UNIT_COMPATIBLE" val="0"/>
  <p:tag name="KSO_WM_DIAGRAM_GROUP_CODE" val="m1-1"/>
  <p:tag name="KSO_WM_UNIT_TYPE" val="m_h_a"/>
  <p:tag name="KSO_WM_UNIT_INDEX" val="1_1_1"/>
  <p:tag name="KSO_WM_UNIT_ID" val="diagram20191588_3*m_h_a*1_1_1"/>
  <p:tag name="KSO_WM_TEMPLATE_CATEGORY" val="diagram"/>
  <p:tag name="KSO_WM_TEMPLATE_INDEX" val="20191588"/>
  <p:tag name="KSO_WM_UNIT_LAYERLEVEL" val="1_1_1"/>
  <p:tag name="KSO_WM_TAG_VERSION" val="1.0"/>
  <p:tag name="KSO_WM_BEAUTIFY_FLAG" val="#wm#"/>
  <p:tag name="KSO_WM_UNIT_PRESET_TEXT" val="2016"/>
  <p:tag name="KSO_WM_UNIT_TEXT_FILL_FORE_SCHEMECOLOR_INDEX" val="5"/>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ADJUSTLAYOUT_ID" val="108"/>
  <p:tag name="KSO_WM_UNIT_TIMELINE_IDINGROUP" val="3"/>
  <p:tag name="KSO_WM_UNIT_TIMELINE_EMPHASIS_ID" val="3"/>
  <p:tag name="KSO_WM_UNIT_VALUE" val="20"/>
  <p:tag name="KSO_WM_UNIT_HIGHLIGHT" val="0"/>
  <p:tag name="KSO_WM_UNIT_COMPATIBLE" val="0"/>
  <p:tag name="KSO_WM_DIAGRAM_GROUP_CODE" val="m1-1"/>
  <p:tag name="KSO_WM_UNIT_TYPE" val="m_h_f"/>
  <p:tag name="KSO_WM_UNIT_INDEX" val="1_1_1"/>
  <p:tag name="KSO_WM_UNIT_ID" val="diagram20191588_3*m_h_f*1_1_1"/>
  <p:tag name="KSO_WM_TEMPLATE_CATEGORY" val="diagram"/>
  <p:tag name="KSO_WM_TEMPLATE_INDEX" val="20191588"/>
  <p:tag name="KSO_WM_UNIT_LAYERLEVEL" val="1_1_1"/>
  <p:tag name="KSO_WM_TAG_VERSION" val="1.0"/>
  <p:tag name="KSO_WM_BEAUTIFY_FLAG" val="#wm#"/>
  <p:tag name="KSO_WM_UNIT_PRESET_TEXT" val="简单地描述该时间点发生的一些事件"/>
  <p:tag name="KSO_WM_UNIT_TEXT_FILL_FORE_SCHEMECOLOR_INDEX" val="14"/>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ADJUSTLAYOUT_ID" val="31"/>
  <p:tag name="KSO_WM_UNIT_TIMELINE_IDINGROUP" val="4"/>
  <p:tag name="KSO_WM_UNIT_TIMELINE_EMPHASIS_ID" val="4"/>
  <p:tag name="KSO_WM_UNIT_HIGHLIGHT" val="0"/>
  <p:tag name="KSO_WM_UNIT_COMPATIBLE" val="0"/>
  <p:tag name="KSO_WM_DIAGRAM_GROUP_CODE" val="m1-1"/>
  <p:tag name="KSO_WM_UNIT_TYPE" val="m_h_i"/>
  <p:tag name="KSO_WM_UNIT_INDEX" val="1_1_2"/>
  <p:tag name="KSO_WM_UNIT_ID" val="diagram20191588_3*m_h_i*1_1_2"/>
  <p:tag name="KSO_WM_TEMPLATE_CATEGORY" val="diagram"/>
  <p:tag name="KSO_WM_TEMPLATE_INDEX" val="20191588"/>
  <p:tag name="KSO_WM_UNIT_LAYERLEVEL" val="1_1_1"/>
  <p:tag name="KSO_WM_TAG_VERSION" val="1.0"/>
  <p:tag name="KSO_WM_BEAUTIFY_FLAG" val="#wm#"/>
  <p:tag name="KSO_WM_UNIT_LINE_FORE_SCHEMECOLOR_INDEX" val="5"/>
  <p:tag name="KSO_WM_UNIT_LINE_FILL_TYPE" val="2"/>
</p:tagLst>
</file>

<file path=ppt/tags/tag125.xml><?xml version="1.0" encoding="utf-8"?>
<p:tagLst xmlns:a="http://schemas.openxmlformats.org/drawingml/2006/main" xmlns:r="http://schemas.openxmlformats.org/officeDocument/2006/relationships" xmlns:p="http://schemas.openxmlformats.org/presentationml/2006/main">
  <p:tag name="KSO_WM_UNIT_ADJUSTLAYOUT_ID" val="47"/>
  <p:tag name="KSO_WM_UNIT_TIMELINE_IDINGROUP" val="5"/>
  <p:tag name="KSO_WM_UNIT_TIMELINE_EMPHASIS_ID" val="5"/>
  <p:tag name="KSO_WM_UNIT_HIGHLIGHT" val="0"/>
  <p:tag name="KSO_WM_UNIT_COMPATIBLE" val="0"/>
  <p:tag name="KSO_WM_DIAGRAM_GROUP_CODE" val="m1-1"/>
  <p:tag name="KSO_WM_UNIT_TYPE" val="m_h_i"/>
  <p:tag name="KSO_WM_UNIT_INDEX" val="1_1_1"/>
  <p:tag name="KSO_WM_UNIT_ID" val="diagram20191588_3*m_h_i*1_1_1"/>
  <p:tag name="KSO_WM_TEMPLATE_CATEGORY" val="diagram"/>
  <p:tag name="KSO_WM_TEMPLATE_INDEX" val="20191588"/>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ADJUSTLAYOUT_ID" val="92"/>
  <p:tag name="KSO_WM_UNIT_TIMELINE_IDINGROUP" val="2"/>
  <p:tag name="KSO_WM_UNIT_TIMELINE_EMPHASIS_ID" val="2"/>
  <p:tag name="KSO_WM_UNIT_ISCONTENTSTITLE" val="0"/>
  <p:tag name="KSO_WM_UNIT_VALUE" val="2"/>
  <p:tag name="KSO_WM_UNIT_HIGHLIGHT" val="0"/>
  <p:tag name="KSO_WM_UNIT_COMPATIBLE" val="0"/>
  <p:tag name="KSO_WM_DIAGRAM_GROUP_CODE" val="m1-1"/>
  <p:tag name="KSO_WM_UNIT_TYPE" val="m_h_a"/>
  <p:tag name="KSO_WM_UNIT_INDEX" val="1_2_1"/>
  <p:tag name="KSO_WM_UNIT_ID" val="diagram20191588_3*m_h_a*1_2_1"/>
  <p:tag name="KSO_WM_TEMPLATE_CATEGORY" val="diagram"/>
  <p:tag name="KSO_WM_TEMPLATE_INDEX" val="20191588"/>
  <p:tag name="KSO_WM_UNIT_LAYERLEVEL" val="1_1_1"/>
  <p:tag name="KSO_WM_TAG_VERSION" val="1.0"/>
  <p:tag name="KSO_WM_BEAUTIFY_FLAG" val="#wm#"/>
  <p:tag name="KSO_WM_UNIT_PRESET_TEXT" val="2017"/>
  <p:tag name="KSO_WM_UNIT_TEXT_FILL_FORE_SCHEMECOLOR_INDEX" val="6"/>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ADJUSTLAYOUT_ID" val="108"/>
  <p:tag name="KSO_WM_UNIT_TIMELINE_IDINGROUP" val="3"/>
  <p:tag name="KSO_WM_UNIT_TIMELINE_EMPHASIS_ID" val="3"/>
  <p:tag name="KSO_WM_UNIT_VALUE" val="20"/>
  <p:tag name="KSO_WM_UNIT_HIGHLIGHT" val="0"/>
  <p:tag name="KSO_WM_UNIT_COMPATIBLE" val="0"/>
  <p:tag name="KSO_WM_DIAGRAM_GROUP_CODE" val="m1-1"/>
  <p:tag name="KSO_WM_UNIT_TYPE" val="m_h_f"/>
  <p:tag name="KSO_WM_UNIT_INDEX" val="1_2_1"/>
  <p:tag name="KSO_WM_UNIT_ID" val="diagram20191588_3*m_h_f*1_2_1"/>
  <p:tag name="KSO_WM_TEMPLATE_CATEGORY" val="diagram"/>
  <p:tag name="KSO_WM_TEMPLATE_INDEX" val="20191588"/>
  <p:tag name="KSO_WM_UNIT_LAYERLEVEL" val="1_1_1"/>
  <p:tag name="KSO_WM_TAG_VERSION" val="1.0"/>
  <p:tag name="KSO_WM_BEAUTIFY_FLAG" val="#wm#"/>
  <p:tag name="KSO_WM_UNIT_PRESET_TEXT" val="简单地描述该时间点发生的一些事件"/>
  <p:tag name="KSO_WM_UNIT_TEXT_FILL_FORE_SCHEMECOLOR_INDEX" val="14"/>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ADJUSTLAYOUT_ID" val="31"/>
  <p:tag name="KSO_WM_UNIT_TIMELINE_IDINGROUP" val="4"/>
  <p:tag name="KSO_WM_UNIT_TIMELINE_EMPHASIS_ID" val="4"/>
  <p:tag name="KSO_WM_UNIT_HIGHLIGHT" val="0"/>
  <p:tag name="KSO_WM_UNIT_COMPATIBLE" val="0"/>
  <p:tag name="KSO_WM_DIAGRAM_GROUP_CODE" val="m1-1"/>
  <p:tag name="KSO_WM_UNIT_TYPE" val="m_h_i"/>
  <p:tag name="KSO_WM_UNIT_INDEX" val="1_2_2"/>
  <p:tag name="KSO_WM_UNIT_ID" val="diagram20191588_3*m_h_i*1_2_2"/>
  <p:tag name="KSO_WM_TEMPLATE_CATEGORY" val="diagram"/>
  <p:tag name="KSO_WM_TEMPLATE_INDEX" val="20191588"/>
  <p:tag name="KSO_WM_UNIT_LAYERLEVEL" val="1_1_1"/>
  <p:tag name="KSO_WM_TAG_VERSION" val="1.0"/>
  <p:tag name="KSO_WM_BEAUTIFY_FLAG" val="#wm#"/>
  <p:tag name="KSO_WM_UNIT_LINE_FORE_SCHEMECOLOR_INDEX" val="6"/>
  <p:tag name="KSO_WM_UNIT_LINE_FILL_TYPE" val="2"/>
</p:tagLst>
</file>

<file path=ppt/tags/tag129.xml><?xml version="1.0" encoding="utf-8"?>
<p:tagLst xmlns:a="http://schemas.openxmlformats.org/drawingml/2006/main" xmlns:r="http://schemas.openxmlformats.org/officeDocument/2006/relationships" xmlns:p="http://schemas.openxmlformats.org/presentationml/2006/main">
  <p:tag name="KSO_WM_UNIT_ADJUSTLAYOUT_ID" val="47"/>
  <p:tag name="KSO_WM_UNIT_TIMELINE_IDINGROUP" val="5"/>
  <p:tag name="KSO_WM_UNIT_TIMELINE_EMPHASIS_ID" val="5"/>
  <p:tag name="KSO_WM_UNIT_HIGHLIGHT" val="0"/>
  <p:tag name="KSO_WM_UNIT_COMPATIBLE" val="0"/>
  <p:tag name="KSO_WM_DIAGRAM_GROUP_CODE" val="m1-1"/>
  <p:tag name="KSO_WM_UNIT_TYPE" val="m_h_i"/>
  <p:tag name="KSO_WM_UNIT_INDEX" val="1_2_1"/>
  <p:tag name="KSO_WM_UNIT_ID" val="diagram20191588_3*m_h_i*1_2_1"/>
  <p:tag name="KSO_WM_TEMPLATE_CATEGORY" val="diagram"/>
  <p:tag name="KSO_WM_TEMPLATE_INDEX" val="20191588"/>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1"/>
  <p:tag name="KSO_WM_UNIT_ID" val="diagram160431_3*m_i*1_11"/>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ADJUSTLAYOUT_ID" val="92"/>
  <p:tag name="KSO_WM_UNIT_TIMELINE_IDINGROUP" val="2"/>
  <p:tag name="KSO_WM_UNIT_TIMELINE_EMPHASIS_ID" val="2"/>
  <p:tag name="KSO_WM_UNIT_ISCONTENTSTITLE" val="0"/>
  <p:tag name="KSO_WM_UNIT_VALUE" val="2"/>
  <p:tag name="KSO_WM_UNIT_HIGHLIGHT" val="0"/>
  <p:tag name="KSO_WM_UNIT_COMPATIBLE" val="0"/>
  <p:tag name="KSO_WM_DIAGRAM_GROUP_CODE" val="m1-1"/>
  <p:tag name="KSO_WM_UNIT_TYPE" val="m_h_a"/>
  <p:tag name="KSO_WM_UNIT_INDEX" val="1_3_1"/>
  <p:tag name="KSO_WM_UNIT_ID" val="diagram20191588_3*m_h_a*1_3_1"/>
  <p:tag name="KSO_WM_TEMPLATE_CATEGORY" val="diagram"/>
  <p:tag name="KSO_WM_TEMPLATE_INDEX" val="20191588"/>
  <p:tag name="KSO_WM_UNIT_LAYERLEVEL" val="1_1_1"/>
  <p:tag name="KSO_WM_TAG_VERSION" val="1.0"/>
  <p:tag name="KSO_WM_BEAUTIFY_FLAG" val="#wm#"/>
  <p:tag name="KSO_WM_UNIT_PRESET_TEXT" val="2018"/>
  <p:tag name="KSO_WM_UNIT_TEXT_FILL_FORE_SCHEMECOLOR_INDEX" val="7"/>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ADJUSTLAYOUT_ID" val="108"/>
  <p:tag name="KSO_WM_UNIT_TIMELINE_IDINGROUP" val="3"/>
  <p:tag name="KSO_WM_UNIT_TIMELINE_EMPHASIS_ID" val="3"/>
  <p:tag name="KSO_WM_UNIT_VALUE" val="20"/>
  <p:tag name="KSO_WM_UNIT_HIGHLIGHT" val="0"/>
  <p:tag name="KSO_WM_UNIT_COMPATIBLE" val="0"/>
  <p:tag name="KSO_WM_DIAGRAM_GROUP_CODE" val="m1-1"/>
  <p:tag name="KSO_WM_UNIT_TYPE" val="m_h_f"/>
  <p:tag name="KSO_WM_UNIT_INDEX" val="1_3_1"/>
  <p:tag name="KSO_WM_UNIT_ID" val="diagram20191588_3*m_h_f*1_3_1"/>
  <p:tag name="KSO_WM_TEMPLATE_CATEGORY" val="diagram"/>
  <p:tag name="KSO_WM_TEMPLATE_INDEX" val="20191588"/>
  <p:tag name="KSO_WM_UNIT_LAYERLEVEL" val="1_1_1"/>
  <p:tag name="KSO_WM_TAG_VERSION" val="1.0"/>
  <p:tag name="KSO_WM_BEAUTIFY_FLAG" val="#wm#"/>
  <p:tag name="KSO_WM_UNIT_PRESET_TEXT" val="简单地描述该时间点发生的一些事件"/>
  <p:tag name="KSO_WM_UNIT_TEXT_FILL_FORE_SCHEMECOLOR_INDEX" val="14"/>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ADJUSTLAYOUT_ID" val="31"/>
  <p:tag name="KSO_WM_UNIT_TIMELINE_IDINGROUP" val="4"/>
  <p:tag name="KSO_WM_UNIT_TIMELINE_EMPHASIS_ID" val="4"/>
  <p:tag name="KSO_WM_UNIT_HIGHLIGHT" val="0"/>
  <p:tag name="KSO_WM_UNIT_COMPATIBLE" val="0"/>
  <p:tag name="KSO_WM_DIAGRAM_GROUP_CODE" val="m1-1"/>
  <p:tag name="KSO_WM_UNIT_TYPE" val="m_h_i"/>
  <p:tag name="KSO_WM_UNIT_INDEX" val="1_3_2"/>
  <p:tag name="KSO_WM_UNIT_ID" val="diagram20191588_3*m_h_i*1_3_2"/>
  <p:tag name="KSO_WM_TEMPLATE_CATEGORY" val="diagram"/>
  <p:tag name="KSO_WM_TEMPLATE_INDEX" val="20191588"/>
  <p:tag name="KSO_WM_UNIT_LAYERLEVEL" val="1_1_1"/>
  <p:tag name="KSO_WM_TAG_VERSION" val="1.0"/>
  <p:tag name="KSO_WM_BEAUTIFY_FLAG" val="#wm#"/>
  <p:tag name="KSO_WM_UNIT_LINE_FORE_SCHEMECOLOR_INDEX" val="7"/>
  <p:tag name="KSO_WM_UNIT_LINE_FILL_TYPE" val="2"/>
</p:tagLst>
</file>

<file path=ppt/tags/tag133.xml><?xml version="1.0" encoding="utf-8"?>
<p:tagLst xmlns:a="http://schemas.openxmlformats.org/drawingml/2006/main" xmlns:r="http://schemas.openxmlformats.org/officeDocument/2006/relationships" xmlns:p="http://schemas.openxmlformats.org/presentationml/2006/main">
  <p:tag name="KSO_WM_UNIT_ADJUSTLAYOUT_ID" val="47"/>
  <p:tag name="KSO_WM_UNIT_TIMELINE_IDINGROUP" val="5"/>
  <p:tag name="KSO_WM_UNIT_TIMELINE_EMPHASIS_ID" val="5"/>
  <p:tag name="KSO_WM_UNIT_HIGHLIGHT" val="0"/>
  <p:tag name="KSO_WM_UNIT_COMPATIBLE" val="0"/>
  <p:tag name="KSO_WM_DIAGRAM_GROUP_CODE" val="m1-1"/>
  <p:tag name="KSO_WM_UNIT_TYPE" val="m_h_i"/>
  <p:tag name="KSO_WM_UNIT_INDEX" val="1_3_1"/>
  <p:tag name="KSO_WM_UNIT_ID" val="diagram20191588_3*m_h_i*1_3_1"/>
  <p:tag name="KSO_WM_TEMPLATE_CATEGORY" val="diagram"/>
  <p:tag name="KSO_WM_TEMPLATE_INDEX" val="20191588"/>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0"/>
  <p:tag name="KSO_WM_TAG_VERSION" val="1.0"/>
  <p:tag name="KSO_WM_BEAUTIFY_FLAG" val="#wm#"/>
  <p:tag name="KSO_WM_UNIT_ID" val="diagram160810_4*r_t*1_2"/>
  <p:tag name="KSO_WM_UNIT_TYPE" val="r_t"/>
  <p:tag name="KSO_WM_UNIT_INDEX" val="1_2"/>
  <p:tag name="KSO_WM_UNIT_CLEAR" val="1"/>
  <p:tag name="KSO_WM_UNIT_LAYERLEVEL" val="1_1"/>
  <p:tag name="KSO_WM_UNIT_DIAGRAM_CONTRAST_TITLE_CNT" val="3"/>
  <p:tag name="KSO_WM_UNIT_DIAGRAM_DIMENSION_TITLE_CNT" val="1"/>
  <p:tag name="KSO_WM_UNIT_VALUE" val="15"/>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0"/>
  <p:tag name="KSO_WM_TAG_VERSION" val="1.0"/>
  <p:tag name="KSO_WM_BEAUTIFY_FLAG" val="#wm#"/>
  <p:tag name="KSO_WM_UNIT_ID" val="diagram160810_4*r_v*1_2"/>
  <p:tag name="KSO_WM_UNIT_TYPE" val="r_v"/>
  <p:tag name="KSO_WM_UNIT_INDEX" val="1_2"/>
  <p:tag name="KSO_WM_UNIT_CLEAR" val="1"/>
  <p:tag name="KSO_WM_UNIT_LAYERLEVEL" val="1_1"/>
  <p:tag name="KSO_WM_UNIT_DIAGRAM_CONTRAST_TITLE_CNT" val="3"/>
  <p:tag name="KSO_WM_UNIT_DIAGRAM_DIMENSION_TITLE_CNT" val="1"/>
  <p:tag name="KSO_WM_UNIT_VALUE" val="48"/>
  <p:tag name="KSO_WM_UNIT_HIGHLIGHT" val="0"/>
  <p:tag name="KSO_WM_UNIT_COMPATIBLE" val="0"/>
  <p:tag name="KSO_WM_UNIT_PRESET_TEXT_INDEX" val="3"/>
  <p:tag name="KSO_WM_UNIT_PRESET_TEXT_LEN" val="35"/>
  <p:tag name="KSO_WM_DIAGRAM_GROUP_CODE" val="r1-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0"/>
  <p:tag name="KSO_WM_TAG_VERSION" val="1.0"/>
  <p:tag name="KSO_WM_BEAUTIFY_FLAG" val="#wm#"/>
  <p:tag name="KSO_WM_UNIT_ID" val="diagram160810_4*r_t*1_1"/>
  <p:tag name="KSO_WM_UNIT_TYPE" val="r_t"/>
  <p:tag name="KSO_WM_UNIT_INDEX" val="1_1"/>
  <p:tag name="KSO_WM_UNIT_CLEAR" val="1"/>
  <p:tag name="KSO_WM_UNIT_LAYERLEVEL" val="1_1"/>
  <p:tag name="KSO_WM_UNIT_DIAGRAM_CONTRAST_TITLE_CNT" val="3"/>
  <p:tag name="KSO_WM_UNIT_DIAGRAM_DIMENSION_TITLE_CNT" val="1"/>
  <p:tag name="KSO_WM_UNIT_VALUE" val="15"/>
  <p:tag name="KSO_WM_UNIT_HIGHLIGHT" val="0"/>
  <p:tag name="KSO_WM_UNIT_COMPATIBLE" val="0"/>
  <p:tag name="KSO_WM_UNIT_PRESET_TEXT_INDEX" val="3"/>
  <p:tag name="KSO_WM_UNIT_PRESET_TEXT_LEN" val="5"/>
  <p:tag name="KSO_WM_DIAGRAM_GROUP_CODE" val="r1-1"/>
  <p:tag name="KSO_WM_UNIT_FILL_FORE_SCHEMECOLOR_INDEX" val="6"/>
  <p:tag name="KSO_WM_UNI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0"/>
  <p:tag name="KSO_WM_TAG_VERSION" val="1.0"/>
  <p:tag name="KSO_WM_BEAUTIFY_FLAG" val="#wm#"/>
  <p:tag name="KSO_WM_UNIT_ID" val="diagram160810_4*r_v*1_1"/>
  <p:tag name="KSO_WM_UNIT_TYPE" val="r_v"/>
  <p:tag name="KSO_WM_UNIT_INDEX" val="1_1"/>
  <p:tag name="KSO_WM_UNIT_CLEAR" val="1"/>
  <p:tag name="KSO_WM_UNIT_LAYERLEVEL" val="1_1"/>
  <p:tag name="KSO_WM_UNIT_DIAGRAM_CONTRAST_TITLE_CNT" val="3"/>
  <p:tag name="KSO_WM_UNIT_DIAGRAM_DIMENSION_TITLE_CNT" val="1"/>
  <p:tag name="KSO_WM_UNIT_VALUE" val="48"/>
  <p:tag name="KSO_WM_UNIT_HIGHLIGHT" val="0"/>
  <p:tag name="KSO_WM_UNIT_COMPATIBLE" val="0"/>
  <p:tag name="KSO_WM_UNIT_PRESET_TEXT_INDEX" val="3"/>
  <p:tag name="KSO_WM_UNIT_PRESET_TEXT_LEN" val="35"/>
  <p:tag name="KSO_WM_DIAGRAM_GROUP_CODE" val="r1-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0"/>
  <p:tag name="KSO_WM_TAG_VERSION" val="1.0"/>
  <p:tag name="KSO_WM_BEAUTIFY_FLAG" val="#wm#"/>
  <p:tag name="KSO_WM_UNIT_ID" val="diagram160810_4*r_t*1_3"/>
  <p:tag name="KSO_WM_UNIT_TYPE" val="r_t"/>
  <p:tag name="KSO_WM_UNIT_INDEX" val="1_3"/>
  <p:tag name="KSO_WM_UNIT_CLEAR" val="1"/>
  <p:tag name="KSO_WM_UNIT_LAYERLEVEL" val="1_1"/>
  <p:tag name="KSO_WM_UNIT_DIAGRAM_CONTRAST_TITLE_CNT" val="3"/>
  <p:tag name="KSO_WM_UNIT_DIAGRAM_DIMENSION_TITLE_CNT" val="1"/>
  <p:tag name="KSO_WM_UNIT_VALUE" val="15"/>
  <p:tag name="KSO_WM_UNIT_HIGHLIGHT" val="0"/>
  <p:tag name="KSO_WM_UNIT_COMPATIBLE" val="0"/>
  <p:tag name="KSO_WM_UNIT_PRESET_TEXT_INDEX" val="3"/>
  <p:tag name="KSO_WM_UNIT_PRESET_TEXT_LEN" val="5"/>
  <p:tag name="KSO_WM_DIAGRAM_GROUP_CODE" val="r1-1"/>
  <p:tag name="KSO_WM_UNIT_FILL_FORE_SCHEMECOLOR_INDEX" val="8"/>
  <p:tag name="KSO_WM_UNI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0"/>
  <p:tag name="KSO_WM_TAG_VERSION" val="1.0"/>
  <p:tag name="KSO_WM_BEAUTIFY_FLAG" val="#wm#"/>
  <p:tag name="KSO_WM_UNIT_ID" val="diagram160810_4*r_v*1_3"/>
  <p:tag name="KSO_WM_UNIT_TYPE" val="r_v"/>
  <p:tag name="KSO_WM_UNIT_INDEX" val="1_3"/>
  <p:tag name="KSO_WM_UNIT_CLEAR" val="1"/>
  <p:tag name="KSO_WM_UNIT_LAYERLEVEL" val="1_1"/>
  <p:tag name="KSO_WM_UNIT_DIAGRAM_CONTRAST_TITLE_CNT" val="3"/>
  <p:tag name="KSO_WM_UNIT_DIAGRAM_DIMENSION_TITLE_CNT" val="1"/>
  <p:tag name="KSO_WM_UNIT_VALUE" val="48"/>
  <p:tag name="KSO_WM_UNIT_HIGHLIGHT" val="0"/>
  <p:tag name="KSO_WM_UNIT_COMPATIBLE" val="0"/>
  <p:tag name="KSO_WM_UNIT_PRESET_TEXT_INDEX" val="3"/>
  <p:tag name="KSO_WM_UNIT_PRESET_TEXT_LEN" val="35"/>
  <p:tag name="KSO_WM_DIAGRAM_GROUP_CODE" val="r1-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2"/>
  <p:tag name="KSO_WM_UNIT_ID" val="diagram160431_3*m_i*1_12"/>
  <p:tag name="KSO_WM_UNIT_CLEAR" val="1"/>
  <p:tag name="KSO_WM_UNIT_LAYERLEVEL" val="1_1"/>
  <p:tag name="KSO_WM_DIAGRAM_GROUP_CODE" val="m1-1"/>
  <p:tag name="KSO_WM_UNIT_LINE_FORE_SCHEMECOLOR_INDEX" val="7"/>
  <p:tag name="KSO_WM_UNIT_LINE_FILL_TYPE" val="2"/>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4"/>
  <p:tag name="KSO_WM_UNIT_ID" val="diagram160805_1*r_t*1_4"/>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4"/>
  <p:tag name="KSO_WM_UNIT_ID" val="diagram160805_1*r_v*1_4"/>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2"/>
  <p:tag name="KSO_WM_UNIT_ID" val="diagram160805_1*r_v*1_2"/>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3"/>
  <p:tag name="KSO_WM_UNIT_ID" val="diagram160805_1*r_v*1_3"/>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2"/>
  <p:tag name="KSO_WM_UNIT_ID" val="diagram160805_1*r_t*1_2"/>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3"/>
  <p:tag name="KSO_WM_UNIT_ID" val="diagram160805_1*r_t*1_3"/>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1"/>
  <p:tag name="KSO_WM_UNIT_ID" val="diagram160805_1*r_t*1_1"/>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i"/>
  <p:tag name="KSO_WM_UNIT_INDEX" val="1_1"/>
  <p:tag name="KSO_WM_UNIT_ID" val="258*l_i*1_1"/>
  <p:tag name="KSO_WM_UNIT_CLEAR" val="1"/>
  <p:tag name="KSO_WM_UNIT_LAYERLEVEL" val="1_1"/>
  <p:tag name="KSO_WM_BEAUTIFY_FLAG" val="#wm#"/>
  <p:tag name="KSO_WM_DIAGRAM_GROUP_CODE" val="l1-1"/>
  <p:tag name="KSO_WM_UNIT_LINE_FORE_SCHEMECOLOR_INDEX" val="5"/>
  <p:tag name="KSO_WM_UNIT_LINE_FILL_TYPE" val="2"/>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54_3*i*10"/>
  <p:tag name="KSO_WM_TEMPLATE_CATEGORY" val="diagram"/>
  <p:tag name="KSO_WM_TEMPLATE_INDEX" val="754"/>
  <p:tag name="KSO_WM_UNIT_INDEX" val="10"/>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54_3*i*19"/>
  <p:tag name="KSO_WM_TEMPLATE_CATEGORY" val="diagram"/>
  <p:tag name="KSO_WM_TEMPLATE_INDEX" val="754"/>
  <p:tag name="KSO_WM_UNIT_INDEX" val="19"/>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3"/>
  <p:tag name="KSO_WM_UNIT_ID" val="diagram160431_3*m_i*1_13"/>
  <p:tag name="KSO_WM_UNIT_CLEAR" val="1"/>
  <p:tag name="KSO_WM_UNIT_LAYERLEVEL" val="1_1"/>
  <p:tag name="KSO_WM_DIAGRAM_GROUP_CODE" val="m1-1"/>
  <p:tag name="KSO_WM_UNIT_LINE_FORE_SCHEMECOLOR_INDEX" val="7"/>
  <p:tag name="KSO_WM_UNIT_LINE_FILL_TYPE" val="2"/>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i"/>
  <p:tag name="KSO_WM_UNIT_INDEX" val="1_8"/>
  <p:tag name="KSO_WM_UNIT_ID" val="258*l_i*1_8"/>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h_f"/>
  <p:tag name="KSO_WM_UNIT_INDEX" val="1_1_1"/>
  <p:tag name="KSO_WM_UNIT_ID" val="258*l_h_f*1_1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5"/>
  <p:tag name="KSO_WM_UNIT_FILL_TYPE" val="1"/>
  <p:tag name="KSO_WM_UNIT_TEXT_FILL_FORE_SCHEMECOLOR_INDEX" val="5"/>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i"/>
  <p:tag name="KSO_WM_UNIT_INDEX" val="1_9"/>
  <p:tag name="KSO_WM_UNIT_ID" val="258*l_i*1_9"/>
  <p:tag name="KSO_WM_UNIT_CLEAR" val="1"/>
  <p:tag name="KSO_WM_UNIT_LAYERLEVEL" val="1_1"/>
  <p:tag name="KSO_WM_BEAUTIFY_FLAG" val="#wm#"/>
  <p:tag name="KSO_WM_DIAGRAM_GROUP_CODE" val="l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i"/>
  <p:tag name="KSO_WM_UNIT_INDEX" val="1_10"/>
  <p:tag name="KSO_WM_UNIT_ID" val="258*l_i*1_10"/>
  <p:tag name="KSO_WM_UNIT_CLEAR" val="1"/>
  <p:tag name="KSO_WM_UNIT_LAYERLEVEL" val="1_1"/>
  <p:tag name="KSO_WM_BEAUTIFY_FLAG" val="#wm#"/>
  <p:tag name="KSO_WM_DIAGRAM_GROUP_CODE" val="l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i"/>
  <p:tag name="KSO_WM_UNIT_INDEX" val="1_5"/>
  <p:tag name="KSO_WM_UNIT_ID" val="258*l_i*1_5"/>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h_f"/>
  <p:tag name="KSO_WM_UNIT_INDEX" val="1_2_1"/>
  <p:tag name="KSO_WM_UNIT_ID" val="258*l_h_f*1_2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5"/>
  <p:tag name="KSO_WM_UNIT_FILL_TYPE" val="1"/>
  <p:tag name="KSO_WM_UNIT_TEXT_FILL_FORE_SCHEMECOLOR_INDEX" val="5"/>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i"/>
  <p:tag name="KSO_WM_UNIT_INDEX" val="1_6"/>
  <p:tag name="KSO_WM_UNIT_ID" val="258*l_i*1_6"/>
  <p:tag name="KSO_WM_UNIT_CLEAR" val="1"/>
  <p:tag name="KSO_WM_UNIT_LAYERLEVEL" val="1_1"/>
  <p:tag name="KSO_WM_BEAUTIFY_FLAG" val="#wm#"/>
  <p:tag name="KSO_WM_DIAGRAM_GROUP_CODE" val="l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54"/>
  <p:tag name="KSO_WM_UNIT_TYPE" val="l_i"/>
  <p:tag name="KSO_WM_UNIT_INDEX" val="1_7"/>
  <p:tag name="KSO_WM_UNIT_ID" val="258*l_i*1_7"/>
  <p:tag name="KSO_WM_UNIT_CLEAR" val="1"/>
  <p:tag name="KSO_WM_UNIT_LAYERLEVEL" val="1_1"/>
  <p:tag name="KSO_WM_BEAUTIFY_FLAG" val="#wm#"/>
  <p:tag name="KSO_WM_DIAGRAM_GROUP_CODE" val="l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2_3*i*0"/>
  <p:tag name="KSO_WM_TEMPLATE_CATEGORY" val="diagram"/>
  <p:tag name="KSO_WM_TEMPLATE_INDEX" val="632"/>
  <p:tag name="KSO_WM_UNIT_INDEX" val="0"/>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2_3*i*9"/>
  <p:tag name="KSO_WM_TEMPLATE_CATEGORY" val="diagram"/>
  <p:tag name="KSO_WM_TEMPLATE_INDEX" val="632"/>
  <p:tag name="KSO_WM_UNIT_INDEX" val="9"/>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4"/>
  <p:tag name="KSO_WM_UNIT_ID" val="diagram160431_3*m_i*1_14"/>
  <p:tag name="KSO_WM_UNIT_CLEAR" val="1"/>
  <p:tag name="KSO_WM_UNIT_LAYERLEVEL" val="1_1"/>
  <p:tag name="KSO_WM_DIAGRAM_GROUP_CODE" val="m1-1"/>
  <p:tag name="KSO_WM_UNIT_LINE_FORE_SCHEMECOLOR_INDEX" val="7"/>
  <p:tag name="KSO_WM_UNIT_LINE_FILL_TYPE" val="2"/>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2_3*i*18"/>
  <p:tag name="KSO_WM_TEMPLATE_CATEGORY" val="diagram"/>
  <p:tag name="KSO_WM_TEMPLATE_INDEX" val="632"/>
  <p:tag name="KSO_WM_UNIT_INDEX" val="18"/>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2_3*i*27"/>
  <p:tag name="KSO_WM_TEMPLATE_CATEGORY" val="diagram"/>
  <p:tag name="KSO_WM_TEMPLATE_INDEX" val="632"/>
  <p:tag name="KSO_WM_UNIT_INDEX" val="27"/>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7"/>
  <p:tag name="KSO_WM_UNIT_ID" val="diagram632_3*l_i*1_7"/>
  <p:tag name="KSO_WM_UNIT_CLEAR" val="1"/>
  <p:tag name="KSO_WM_UNIT_LAYERLEVEL" val="1_1"/>
  <p:tag name="KSO_WM_DIAGRAM_GROUP_CODE" val="l1-1"/>
  <p:tag name="KSO_WM_UNIT_TEXT_FILL_FORE_SCHEMECOLOR_INDEX" val="8"/>
  <p:tag name="KSO_WM_UNIT_TEXT_FILL_TYPE" val="1"/>
  <p:tag name="KSO_WM_UNIT_USESOURCEFORMAT_APPLY" val="0"/>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a"/>
  <p:tag name="KSO_WM_UNIT_INDEX" val="1_4_1"/>
  <p:tag name="KSO_WM_UNIT_ID" val="diagram632_3*l_h_a*1_4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8"/>
  <p:tag name="KSO_WM_UNIT_TEXT_FILL_TYPE" val="1"/>
  <p:tag name="KSO_WM_UNIT_USESOURCEFORMAT_APPLY" val="0"/>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8"/>
  <p:tag name="KSO_WM_UNIT_ID" val="diagram632_3*l_i*1_8"/>
  <p:tag name="KSO_WM_UNIT_CLEAR" val="1"/>
  <p:tag name="KSO_WM_UNIT_LAYERLEVEL" val="1_1"/>
  <p:tag name="KSO_WM_DIAGRAM_GROUP_CODE" val="l1-1"/>
  <p:tag name="KSO_WM_UNIT_FILL_FORE_SCHEMECOLOR_INDEX" val="8"/>
  <p:tag name="KSO_WM_UNIT_FILL_TYPE" val="1"/>
  <p:tag name="KSO_WM_UNIT_USESOURCEFORMAT_APPLY" val="0"/>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f"/>
  <p:tag name="KSO_WM_UNIT_INDEX" val="1_4_1"/>
  <p:tag name="KSO_WM_UNIT_ID" val="diagram632_3*l_h_f*1_4_1"/>
  <p:tag name="KSO_WM_UNIT_CLEAR" val="1"/>
  <p:tag name="KSO_WM_UNIT_LAYERLEVEL" val="1_1_1"/>
  <p:tag name="KSO_WM_UNIT_VALUE" val="40"/>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0"/>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7"/>
  <p:tag name="KSO_WM_UNIT_ID" val="diagram632_3*l_i*1_7"/>
  <p:tag name="KSO_WM_UNIT_CLEAR" val="1"/>
  <p:tag name="KSO_WM_UNIT_LAYERLEVEL" val="1_1"/>
  <p:tag name="KSO_WM_DIAGRAM_GROUP_CODE" val="l1-1"/>
  <p:tag name="KSO_WM_UNIT_TEXT_FILL_FORE_SCHEMECOLOR_INDEX" val="8"/>
  <p:tag name="KSO_WM_UNIT_TEXT_FILL_TYPE" val="1"/>
  <p:tag name="KSO_WM_UNIT_USESOURCEFORMAT_APPLY" val="0"/>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8"/>
  <p:tag name="KSO_WM_UNIT_ID" val="diagram632_3*l_i*1_8"/>
  <p:tag name="KSO_WM_UNIT_CLEAR" val="1"/>
  <p:tag name="KSO_WM_UNIT_LAYERLEVEL" val="1_1"/>
  <p:tag name="KSO_WM_DIAGRAM_GROUP_CODE" val="l1-1"/>
  <p:tag name="KSO_WM_UNIT_FILL_FORE_SCHEMECOLOR_INDEX" val="8"/>
  <p:tag name="KSO_WM_UNIT_FILL_TYPE" val="1"/>
  <p:tag name="KSO_WM_UNIT_USESOURCEFORMAT_APPLY" val="0"/>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f"/>
  <p:tag name="KSO_WM_UNIT_INDEX" val="1_4_1"/>
  <p:tag name="KSO_WM_UNIT_ID" val="diagram632_3*l_h_f*1_4_1"/>
  <p:tag name="KSO_WM_UNIT_CLEAR" val="1"/>
  <p:tag name="KSO_WM_UNIT_LAYERLEVEL" val="1_1_1"/>
  <p:tag name="KSO_WM_UNIT_VALUE" val="40"/>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0"/>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a"/>
  <p:tag name="KSO_WM_UNIT_INDEX" val="1_4_1"/>
  <p:tag name="KSO_WM_UNIT_ID" val="diagram632_3*l_h_a*1_4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8"/>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5"/>
  <p:tag name="KSO_WM_UNIT_ID" val="diagram160431_3*m_i*1_15"/>
  <p:tag name="KSO_WM_UNIT_CLEAR" val="1"/>
  <p:tag name="KSO_WM_UNIT_LAYERLEVEL" val="1_1"/>
  <p:tag name="KSO_WM_DIAGRAM_GROUP_CODE" val="m1-1"/>
  <p:tag name="KSO_WM_UNIT_LINE_FORE_SCHEMECOLOR_INDEX" val="7"/>
  <p:tag name="KSO_WM_UNIT_LINE_FILL_TYPE" val="2"/>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5"/>
  <p:tag name="KSO_WM_UNIT_ID" val="diagram632_3*l_i*1_5"/>
  <p:tag name="KSO_WM_UNIT_CLEAR" val="1"/>
  <p:tag name="KSO_WM_UNIT_LAYERLEVEL" val="1_1"/>
  <p:tag name="KSO_WM_DIAGRAM_GROUP_CODE" val="l1-1"/>
  <p:tag name="KSO_WM_UNIT_TEXT_FILL_FORE_SCHEMECOLOR_INDEX" val="6"/>
  <p:tag name="KSO_WM_UNIT_TEXT_FILL_TYPE" val="1"/>
  <p:tag name="KSO_WM_UNIT_USESOURCEFORMAT_APPLY" val="0"/>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f"/>
  <p:tag name="KSO_WM_UNIT_INDEX" val="1_2_1"/>
  <p:tag name="KSO_WM_UNIT_ID" val="diagram632_3*l_h_f*1_2_1"/>
  <p:tag name="KSO_WM_UNIT_CLEAR" val="1"/>
  <p:tag name="KSO_WM_UNIT_LAYERLEVEL" val="1_1_1"/>
  <p:tag name="KSO_WM_UNIT_VALUE" val="40"/>
  <p:tag name="KSO_WM_UNIT_HIGHLIGHT" val="0"/>
  <p:tag name="KSO_WM_UNIT_COMPATIBLE" val="0"/>
  <p:tag name="KSO_WM_UNIT_PRESET_TEXT_INDEX" val="4"/>
  <p:tag name="KSO_WM_UNIT_PRESET_TEXT_LEN" val="80"/>
  <p:tag name="KSO_WM_DIAGRAM_GROUP_CODE" val="l1-1"/>
  <p:tag name="KSO_WM_UNIT_TEXT_FILL_FORE_SCHEMECOLOR_INDEX" val="13"/>
  <p:tag name="KSO_WM_UNIT_TEXT_FILL_TYPE" val="1"/>
  <p:tag name="KSO_WM_UNIT_USESOURCEFORMAT_APPLY" val="0"/>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a"/>
  <p:tag name="KSO_WM_UNIT_INDEX" val="1_2_1"/>
  <p:tag name="KSO_WM_UNIT_ID" val="diagram632_3*l_h_a*1_2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6"/>
  <p:tag name="KSO_WM_UNIT_TEXT_FILL_TYPE" val="1"/>
  <p:tag name="KSO_WM_UNIT_USESOURCEFORMAT_APPLY" val="0"/>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6"/>
  <p:tag name="KSO_WM_UNIT_ID" val="diagram632_3*l_i*1_6"/>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3"/>
  <p:tag name="KSO_WM_UNIT_ID" val="diagram632_3*l_i*1_3"/>
  <p:tag name="KSO_WM_UNIT_CLEAR" val="1"/>
  <p:tag name="KSO_WM_UNIT_LAYERLEVEL" val="1_1"/>
  <p:tag name="KSO_WM_DIAGRAM_GROUP_CODE" val="l1-1"/>
  <p:tag name="KSO_WM_UNIT_TEXT_FILL_FORE_SCHEMECOLOR_INDEX" val="7"/>
  <p:tag name="KSO_WM_UNIT_TEXT_FILL_TYPE" val="1"/>
  <p:tag name="KSO_WM_UNIT_USESOURCEFORMAT_APPLY" val="0"/>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f"/>
  <p:tag name="KSO_WM_UNIT_INDEX" val="1_3_1"/>
  <p:tag name="KSO_WM_UNIT_ID" val="diagram632_3*l_h_f*1_3_1"/>
  <p:tag name="KSO_WM_UNIT_CLEAR" val="1"/>
  <p:tag name="KSO_WM_UNIT_LAYERLEVEL" val="1_1_1"/>
  <p:tag name="KSO_WM_UNIT_VALUE" val="40"/>
  <p:tag name="KSO_WM_UNIT_HIGHLIGHT" val="0"/>
  <p:tag name="KSO_WM_UNIT_COMPATIBLE" val="0"/>
  <p:tag name="KSO_WM_UNIT_PRESET_TEXT_INDEX" val="4"/>
  <p:tag name="KSO_WM_UNIT_PRESET_TEXT_LEN" val="80"/>
  <p:tag name="KSO_WM_DIAGRAM_GROUP_CODE" val="l1-1"/>
  <p:tag name="KSO_WM_UNIT_TEXT_FILL_FORE_SCHEMECOLOR_INDEX" val="13"/>
  <p:tag name="KSO_WM_UNIT_TEXT_FILL_TYPE" val="1"/>
  <p:tag name="KSO_WM_UNIT_USESOURCEFORMAT_APPLY" val="0"/>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a"/>
  <p:tag name="KSO_WM_UNIT_INDEX" val="1_3_1"/>
  <p:tag name="KSO_WM_UNIT_ID" val="diagram632_3*l_h_a*1_3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7"/>
  <p:tag name="KSO_WM_UNIT_TEXT_FILL_TYPE" val="1"/>
  <p:tag name="KSO_WM_UNIT_USESOURCEFORMAT_APPLY" val="0"/>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4"/>
  <p:tag name="KSO_WM_UNIT_ID" val="diagram632_3*l_i*1_4"/>
  <p:tag name="KSO_WM_UNIT_CLEAR" val="1"/>
  <p:tag name="KSO_WM_UNIT_LAYERLEVEL" val="1_1"/>
  <p:tag name="KSO_WM_DIAGRAM_GROUP_CODE" val="l1-1"/>
  <p:tag name="KSO_WM_UNIT_FILL_FORE_SCHEMECOLOR_INDEX" val="7"/>
  <p:tag name="KSO_WM_UNIT_FILL_TYPE" val="1"/>
  <p:tag name="KSO_WM_UNIT_USESOURCEFORMAT_APPLY" val="0"/>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1"/>
  <p:tag name="KSO_WM_UNIT_ID" val="diagram632_3*l_i*1_1"/>
  <p:tag name="KSO_WM_UNIT_CLEAR" val="1"/>
  <p:tag name="KSO_WM_UNIT_LAYERLEVEL" val="1_1"/>
  <p:tag name="KSO_WM_DIAGRAM_GROUP_CODE" val="l1-1"/>
  <p:tag name="KSO_WM_UNIT_TEXT_FILL_FORE_SCHEMECOLOR_INDEX" val="5"/>
  <p:tag name="KSO_WM_UNIT_TEXT_FILL_TYPE" val="1"/>
  <p:tag name="KSO_WM_UNIT_USESOURCEFORMAT_APPLY" val="0"/>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f"/>
  <p:tag name="KSO_WM_UNIT_INDEX" val="1_1_1"/>
  <p:tag name="KSO_WM_UNIT_ID" val="diagram632_3*l_h_f*1_1_1"/>
  <p:tag name="KSO_WM_UNIT_CLEAR" val="1"/>
  <p:tag name="KSO_WM_UNIT_LAYERLEVEL" val="1_1_1"/>
  <p:tag name="KSO_WM_UNIT_VALUE" val="40"/>
  <p:tag name="KSO_WM_UNIT_HIGHLIGHT" val="0"/>
  <p:tag name="KSO_WM_UNIT_COMPATIBLE" val="0"/>
  <p:tag name="KSO_WM_UNIT_PRESET_TEXT_INDEX" val="4"/>
  <p:tag name="KSO_WM_UNIT_PRESET_TEXT_LEN" val="80"/>
  <p:tag name="KSO_WM_DIAGRAM_GROUP_CODE" val="l1-1"/>
  <p:tag name="KSO_WM_UNIT_TEXT_FILL_FORE_SCHEMECOLOR_INDEX" val="13"/>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3_1"/>
  <p:tag name="KSO_WM_UNIT_ID" val="diagram160431_3*m_h_f*1_3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h_a"/>
  <p:tag name="KSO_WM_UNIT_INDEX" val="1_1_1"/>
  <p:tag name="KSO_WM_UNIT_ID" val="diagram632_3*l_h_a*1_1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5"/>
  <p:tag name="KSO_WM_UNIT_TEXT_FILL_TYPE" val="1"/>
  <p:tag name="KSO_WM_UNIT_USESOURCEFORMAT_APPLY" val="0"/>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2"/>
  <p:tag name="KSO_WM_UNIT_TYPE" val="l_i"/>
  <p:tag name="KSO_WM_UNIT_INDEX" val="1_2"/>
  <p:tag name="KSO_WM_UNIT_ID" val="diagram632_3*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17_3*i*1"/>
  <p:tag name="KSO_WM_TEMPLATE_CATEGORY" val="diagram"/>
  <p:tag name="KSO_WM_TEMPLATE_INDEX" val="717"/>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17_3*i*10"/>
  <p:tag name="KSO_WM_TEMPLATE_CATEGORY" val="diagram"/>
  <p:tag name="KSO_WM_TEMPLATE_INDEX" val="717"/>
  <p:tag name="KSO_WM_UNIT_INDEX" val="10"/>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i"/>
  <p:tag name="KSO_WM_UNIT_INDEX" val="1_4"/>
  <p:tag name="KSO_WM_UNIT_ID" val="diagram717_3*l_i*1_4"/>
  <p:tag name="KSO_WM_UNIT_CLEAR" val="1"/>
  <p:tag name="KSO_WM_UNIT_LAYERLEVEL" val="1_1"/>
  <p:tag name="KSO_WM_DIAGRAM_GROUP_CODE" val="l1-1"/>
  <p:tag name="KSO_WM_UNIT_LINE_FORE_SCHEMECOLOR_INDEX" val="5"/>
  <p:tag name="KSO_WM_UNIT_LINE_FILL_TYPE" val="2"/>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h_f"/>
  <p:tag name="KSO_WM_UNIT_INDEX" val="1_2_1"/>
  <p:tag name="KSO_WM_UNIT_ID" val="diagram717_3*l_h_f*1_2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5"/>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i"/>
  <p:tag name="KSO_WM_UNIT_INDEX" val="1_5"/>
  <p:tag name="KSO_WM_UNIT_ID" val="diagram717_3*l_i*1_5"/>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i"/>
  <p:tag name="KSO_WM_UNIT_INDEX" val="1_6"/>
  <p:tag name="KSO_WM_UNIT_ID" val="diagram717_3*l_i*1_6"/>
  <p:tag name="KSO_WM_UNIT_CLEAR" val="1"/>
  <p:tag name="KSO_WM_UNIT_LAYERLEVEL" val="1_1"/>
  <p:tag name="KSO_WM_DIAGRAM_GROUP_CODE" val="l1-1"/>
  <p:tag name="KSO_WM_UNIT_FILL_FORE_SCHEMECOLOR_INDEX" val="5"/>
  <p:tag name="KSO_WM_UNIT_FILL_TYPE" val="1"/>
  <p:tag name="KSO_WM_UNIT_TEXT_FILL_FORE_SCHEMECOLOR_INDEX" val="14"/>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i"/>
  <p:tag name="KSO_WM_UNIT_INDEX" val="1_1"/>
  <p:tag name="KSO_WM_UNIT_ID" val="diagram717_3*l_i*1_1"/>
  <p:tag name="KSO_WM_UNIT_CLEAR" val="1"/>
  <p:tag name="KSO_WM_UNIT_LAYERLEVEL" val="1_1"/>
  <p:tag name="KSO_WM_DIAGRAM_GROUP_CODE" val="l1-1"/>
  <p:tag name="KSO_WM_UNIT_LINE_FORE_SCHEMECOLOR_INDEX" val="5"/>
  <p:tag name="KSO_WM_UNIT_LINE_FILL_TYPE" val="2"/>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h_f"/>
  <p:tag name="KSO_WM_UNIT_INDEX" val="1_1_1"/>
  <p:tag name="KSO_WM_UNIT_ID" val="diagram717_3*l_h_f*1_1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5"/>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6"/>
  <p:tag name="KSO_WM_UNIT_ID" val="diagram160431_3*m_i*1_6"/>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i"/>
  <p:tag name="KSO_WM_UNIT_INDEX" val="1_2"/>
  <p:tag name="KSO_WM_UNIT_ID" val="diagram717_3*l_i*1_2"/>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7"/>
  <p:tag name="KSO_WM_UNIT_TYPE" val="l_i"/>
  <p:tag name="KSO_WM_UNIT_INDEX" val="1_3"/>
  <p:tag name="KSO_WM_UNIT_ID" val="diagram717_3*l_i*1_3"/>
  <p:tag name="KSO_WM_UNIT_CLEAR" val="1"/>
  <p:tag name="KSO_WM_UNIT_LAYERLEVEL" val="1_1"/>
  <p:tag name="KSO_WM_DIAGRAM_GROUP_CODE" val="l1-1"/>
  <p:tag name="KSO_WM_UNIT_FILL_FORE_SCHEMECOLOR_INDEX" val="5"/>
  <p:tag name="KSO_WM_UNIT_FILL_TYPE" val="1"/>
  <p:tag name="KSO_WM_UNIT_TEXT_FILL_FORE_SCHEMECOLOR_INDEX" val="14"/>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i"/>
  <p:tag name="KSO_WM_UNIT_INDEX" val="1_1"/>
  <p:tag name="KSO_WM_UNIT_ID" val="diagram20191579_7*m_i*1_1"/>
  <p:tag name="KSO_WM_TEMPLATE_CATEGORY" val="diagram"/>
  <p:tag name="KSO_WM_TEMPLATE_INDEX" val="20191579"/>
  <p:tag name="KSO_WM_UNIT_LAYERLEVEL" val="1_1"/>
  <p:tag name="KSO_WM_TAG_VERSION" val="1.0"/>
  <p:tag name="KSO_WM_BEAUTIFY_FLAG" val="#wm#"/>
  <p:tag name="KSO_WM_UNIT_LINE_FORE_SCHEMECOLOR_INDEX" val="6"/>
  <p:tag name="KSO_WM_UNIT_LINE_FILL_TYPE" val="2"/>
  <p:tag name="KSO_WM_UNIT_USESOURCEFORMAT_APPLY" val="0"/>
</p:tagLst>
</file>

<file path=ppt/tags/tag193.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2_1"/>
  <p:tag name="KSO_WM_UNIT_ID" val="diagram20191579_7*m_h_i*1_2_1"/>
  <p:tag name="KSO_WM_TEMPLATE_CATEGORY" val="diagram"/>
  <p:tag name="KSO_WM_TEMPLATE_INDEX" val="201915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194.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2"/>
  <p:tag name="KSO_WM_UNIT_HIGHLIGHT" val="0"/>
  <p:tag name="KSO_WM_UNIT_COMPATIBLE" val="0"/>
  <p:tag name="KSO_WM_DIAGRAM_GROUP_CODE" val="m1-1"/>
  <p:tag name="KSO_WM_UNIT_TYPE" val="m_h_i"/>
  <p:tag name="KSO_WM_UNIT_INDEX" val="1_2_2"/>
  <p:tag name="KSO_WM_UNIT_ID" val="diagram20191579_7*m_h_i*1_2_2"/>
  <p:tag name="KSO_WM_TEMPLATE_CATEGORY" val="diagram"/>
  <p:tag name="KSO_WM_TEMPLATE_INDEX" val="20191579"/>
  <p:tag name="KSO_WM_UNIT_LAYERLEVEL" val="1_1_1"/>
  <p:tag name="KSO_WM_TAG_VERSION" val="1.0"/>
  <p:tag name="KSO_WM_BEAUTIFY_FLAG" val="#wm#"/>
  <p:tag name="KSO_WM_UNIT_LINE_FORE_SCHEMECOLOR_INDEX" val="6"/>
  <p:tag name="KSO_WM_UNIT_LINE_FILL_TYPE" val="2"/>
  <p:tag name="KSO_WM_UNIT_USESOURCEFORMAT_APPLY" val="0"/>
</p:tagLst>
</file>

<file path=ppt/tags/tag195.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3"/>
  <p:tag name="KSO_WM_UNIT_HIGHLIGHT" val="0"/>
  <p:tag name="KSO_WM_UNIT_COMPATIBLE" val="0"/>
  <p:tag name="KSO_WM_DIAGRAM_GROUP_CODE" val="m1-1"/>
  <p:tag name="KSO_WM_UNIT_TYPE" val="m_h_i"/>
  <p:tag name="KSO_WM_UNIT_INDEX" val="1_2_3"/>
  <p:tag name="KSO_WM_UNIT_ID" val="diagram20191579_7*m_h_i*1_2_3"/>
  <p:tag name="KSO_WM_TEMPLATE_CATEGORY" val="diagram"/>
  <p:tag name="KSO_WM_TEMPLATE_INDEX" val="201915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196.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4"/>
  <p:tag name="KSO_WM_UNIT_ISCONTENTSTITLE" val="0"/>
  <p:tag name="KSO_WM_UNIT_PRESET_TEXT" val="2016"/>
  <p:tag name="KSO_WM_UNIT_VALUE" val="2"/>
  <p:tag name="KSO_WM_UNIT_HIGHLIGHT" val="0"/>
  <p:tag name="KSO_WM_UNIT_COMPATIBLE" val="0"/>
  <p:tag name="KSO_WM_DIAGRAM_GROUP_CODE" val="m1-1"/>
  <p:tag name="KSO_WM_UNIT_TYPE" val="m_h_a"/>
  <p:tag name="KSO_WM_UNIT_INDEX" val="1_2_1"/>
  <p:tag name="KSO_WM_UNIT_ID" val="diagram20191579_7*m_h_a*1_2_1"/>
  <p:tag name="KSO_WM_TEMPLATE_CATEGORY" val="diagram"/>
  <p:tag name="KSO_WM_TEMPLATE_INDEX" val="20191579"/>
  <p:tag name="KSO_WM_UNIT_LAYERLEVEL" val="1_1_1"/>
  <p:tag name="KSO_WM_TAG_VERSION" val="1.0"/>
  <p:tag name="KSO_WM_BEAUTIFY_FLAG" val="#wm#"/>
  <p:tag name="KSO_WM_UNIT_TEXT_FILL_FORE_SCHEMECOLOR_INDEX" val="14"/>
  <p:tag name="KSO_WM_UNIT_TEXT_FILL_TYPE" val="1"/>
  <p:tag name="KSO_WM_UNIT_USESOURCEFORMAT_APPLY" val="0"/>
</p:tagLst>
</file>

<file path=ppt/tags/tag197.xml><?xml version="1.0" encoding="utf-8"?>
<p:tagLst xmlns:a="http://schemas.openxmlformats.org/drawingml/2006/main" xmlns:r="http://schemas.openxmlformats.org/officeDocument/2006/relationships" xmlns:p="http://schemas.openxmlformats.org/presentationml/2006/main">
  <p:tag name="KSO_WM_UNIT_TIMELINE_IDINGROUP" val="6"/>
  <p:tag name="KSO_WM_UNIT_TIMELINE_EMPHASIS_ID" val="5"/>
  <p:tag name="KSO_WM_UNIT_ISCONTENTSTITLE" val="0"/>
  <p:tag name="KSO_WM_UNIT_PRESET_TEXT" val="事件内容标题"/>
  <p:tag name="KSO_WM_UNIT_VALUE" val="7"/>
  <p:tag name="KSO_WM_UNIT_HIGHLIGHT" val="0"/>
  <p:tag name="KSO_WM_UNIT_COMPATIBLE" val="0"/>
  <p:tag name="KSO_WM_DIAGRAM_GROUP_CODE" val="m1-1"/>
  <p:tag name="KSO_WM_UNIT_TYPE" val="m_h_h_a"/>
  <p:tag name="KSO_WM_UNIT_INDEX" val="1_2_1_1"/>
  <p:tag name="KSO_WM_UNIT_ID" val="diagram20191579_7*m_h_h_a*1_2_1_1"/>
  <p:tag name="KSO_WM_TEMPLATE_CATEGORY" val="diagram"/>
  <p:tag name="KSO_WM_TEMPLATE_INDEX" val="20191579"/>
  <p:tag name="KSO_WM_UNIT_LAYERLEVEL" val="1_1_1_1"/>
  <p:tag name="KSO_WM_TAG_VERSION" val="1.0"/>
  <p:tag name="KSO_WM_BEAUTIFY_FLAG" val="#wm#"/>
  <p:tag name="KSO_WM_UNIT_TEXT_FILL_FORE_SCHEMECOLOR_INDEX" val="13"/>
  <p:tag name="KSO_WM_UNIT_TEXT_FILL_TYPE" val="1"/>
  <p:tag name="KSO_WM_UNIT_USESOURCEFORMAT_APPLY" val="0"/>
</p:tagLst>
</file>

<file path=ppt/tags/tag198.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2"/>
  <p:tag name="KSO_WM_UNIT_HIGHLIGHT" val="0"/>
  <p:tag name="KSO_WM_UNIT_COMPATIBLE" val="0"/>
  <p:tag name="KSO_WM_DIAGRAM_GROUP_CODE" val="m1-1"/>
  <p:tag name="KSO_WM_UNIT_TYPE" val="m_i"/>
  <p:tag name="KSO_WM_UNIT_INDEX" val="1_2"/>
  <p:tag name="KSO_WM_UNIT_ID" val="diagram20191579_7*m_i*1_2"/>
  <p:tag name="KSO_WM_TEMPLATE_CATEGORY" val="diagram"/>
  <p:tag name="KSO_WM_TEMPLATE_INDEX" val="20191579"/>
  <p:tag name="KSO_WM_UNIT_LAYERLEVEL" val="1_1"/>
  <p:tag name="KSO_WM_TAG_VERSION" val="1.0"/>
  <p:tag name="KSO_WM_BEAUTIFY_FLAG" val="#wm#"/>
  <p:tag name="KSO_WM_UNIT_LINE_FORE_SCHEMECOLOR_INDEX" val="7"/>
  <p:tag name="KSO_WM_UNIT_LINE_FILL_TYPE" val="2"/>
  <p:tag name="KSO_WM_UNIT_USESOURCEFORMAT_APPLY" val="0"/>
</p:tagLst>
</file>

<file path=ppt/tags/tag199.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3_1"/>
  <p:tag name="KSO_WM_UNIT_ID" val="diagram20191579_7*m_h_i*1_3_1"/>
  <p:tag name="KSO_WM_TEMPLATE_CATEGORY" val="diagram"/>
  <p:tag name="KSO_WM_TEMPLATE_INDEX" val="201915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31_3*i*14"/>
  <p:tag name="KSO_WM_TEMPLATE_CATEGORY" val="diagram"/>
  <p:tag name="KSO_WM_TEMPLATE_INDEX" val="160431"/>
  <p:tag name="KSO_WM_UNIT_INDEX" val="14"/>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7"/>
  <p:tag name="KSO_WM_UNIT_ID" val="diagram160431_3*m_i*1_7"/>
  <p:tag name="KSO_WM_UNIT_CLEAR" val="1"/>
  <p:tag name="KSO_WM_UNIT_LAYERLEVEL" val="1_1"/>
  <p:tag name="KSO_WM_DIAGRAM_GROUP_CODE" val="m1-1"/>
  <p:tag name="KSO_WM_UNIT_LINE_FORE_SCHEMECOLOR_INDEX" val="6"/>
  <p:tag name="KSO_WM_UNIT_LINE_FILL_TYPE" val="2"/>
</p:tagLst>
</file>

<file path=ppt/tags/tag200.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2"/>
  <p:tag name="KSO_WM_UNIT_HIGHLIGHT" val="0"/>
  <p:tag name="KSO_WM_UNIT_COMPATIBLE" val="0"/>
  <p:tag name="KSO_WM_DIAGRAM_GROUP_CODE" val="m1-1"/>
  <p:tag name="KSO_WM_UNIT_TYPE" val="m_h_i"/>
  <p:tag name="KSO_WM_UNIT_INDEX" val="1_3_2"/>
  <p:tag name="KSO_WM_UNIT_ID" val="diagram20191579_7*m_h_i*1_3_2"/>
  <p:tag name="KSO_WM_TEMPLATE_CATEGORY" val="diagram"/>
  <p:tag name="KSO_WM_TEMPLATE_INDEX" val="20191579"/>
  <p:tag name="KSO_WM_UNIT_LAYERLEVEL" val="1_1_1"/>
  <p:tag name="KSO_WM_TAG_VERSION" val="1.0"/>
  <p:tag name="KSO_WM_BEAUTIFY_FLAG" val="#wm#"/>
  <p:tag name="KSO_WM_UNIT_LINE_FORE_SCHEMECOLOR_INDEX" val="7"/>
  <p:tag name="KSO_WM_UNIT_LINE_FILL_TYPE" val="2"/>
  <p:tag name="KSO_WM_UNIT_USESOURCEFORMAT_APPLY" val="0"/>
</p:tagLst>
</file>

<file path=ppt/tags/tag201.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3"/>
  <p:tag name="KSO_WM_UNIT_HIGHLIGHT" val="0"/>
  <p:tag name="KSO_WM_UNIT_COMPATIBLE" val="0"/>
  <p:tag name="KSO_WM_DIAGRAM_GROUP_CODE" val="m1-1"/>
  <p:tag name="KSO_WM_UNIT_TYPE" val="m_h_i"/>
  <p:tag name="KSO_WM_UNIT_INDEX" val="1_3_3"/>
  <p:tag name="KSO_WM_UNIT_ID" val="diagram20191579_7*m_h_i*1_3_3"/>
  <p:tag name="KSO_WM_TEMPLATE_CATEGORY" val="diagram"/>
  <p:tag name="KSO_WM_TEMPLATE_INDEX" val="201915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202.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4"/>
  <p:tag name="KSO_WM_UNIT_ISCONTENTSTITLE" val="0"/>
  <p:tag name="KSO_WM_UNIT_PRESET_TEXT" val="2017"/>
  <p:tag name="KSO_WM_UNIT_VALUE" val="2"/>
  <p:tag name="KSO_WM_UNIT_HIGHLIGHT" val="0"/>
  <p:tag name="KSO_WM_UNIT_COMPATIBLE" val="0"/>
  <p:tag name="KSO_WM_DIAGRAM_GROUP_CODE" val="m1-1"/>
  <p:tag name="KSO_WM_UNIT_TYPE" val="m_h_a"/>
  <p:tag name="KSO_WM_UNIT_INDEX" val="1_3_1"/>
  <p:tag name="KSO_WM_UNIT_ID" val="diagram20191579_7*m_h_a*1_3_1"/>
  <p:tag name="KSO_WM_TEMPLATE_CATEGORY" val="diagram"/>
  <p:tag name="KSO_WM_TEMPLATE_INDEX" val="20191579"/>
  <p:tag name="KSO_WM_UNIT_LAYERLEVEL" val="1_1_1"/>
  <p:tag name="KSO_WM_TAG_VERSION" val="1.0"/>
  <p:tag name="KSO_WM_BEAUTIFY_FLAG" val="#wm#"/>
  <p:tag name="KSO_WM_UNIT_TEXT_FILL_FORE_SCHEMECOLOR_INDEX" val="14"/>
  <p:tag name="KSO_WM_UNIT_TEXT_FILL_TYPE" val="1"/>
  <p:tag name="KSO_WM_UNIT_USESOURCEFORMAT_APPLY" val="0"/>
</p:tagLst>
</file>

<file path=ppt/tags/tag203.xml><?xml version="1.0" encoding="utf-8"?>
<p:tagLst xmlns:a="http://schemas.openxmlformats.org/drawingml/2006/main" xmlns:r="http://schemas.openxmlformats.org/officeDocument/2006/relationships" xmlns:p="http://schemas.openxmlformats.org/presentationml/2006/main">
  <p:tag name="KSO_WM_UNIT_TIMELINE_IDINGROUP" val="6"/>
  <p:tag name="KSO_WM_UNIT_TIMELINE_EMPHASIS_ID" val="5"/>
  <p:tag name="KSO_WM_UNIT_ISCONTENTSTITLE" val="0"/>
  <p:tag name="KSO_WM_UNIT_PRESET_TEXT" val="事件内容标题"/>
  <p:tag name="KSO_WM_UNIT_VALUE" val="7"/>
  <p:tag name="KSO_WM_UNIT_HIGHLIGHT" val="0"/>
  <p:tag name="KSO_WM_UNIT_COMPATIBLE" val="0"/>
  <p:tag name="KSO_WM_DIAGRAM_GROUP_CODE" val="m1-1"/>
  <p:tag name="KSO_WM_UNIT_TYPE" val="m_h_h_a"/>
  <p:tag name="KSO_WM_UNIT_INDEX" val="1_3_1_1"/>
  <p:tag name="KSO_WM_UNIT_ID" val="diagram20191579_7*m_h_h_a*1_3_1_1"/>
  <p:tag name="KSO_WM_TEMPLATE_CATEGORY" val="diagram"/>
  <p:tag name="KSO_WM_TEMPLATE_INDEX" val="20191579"/>
  <p:tag name="KSO_WM_UNIT_LAYERLEVEL" val="1_1_1_1"/>
  <p:tag name="KSO_WM_TAG_VERSION" val="1.0"/>
  <p:tag name="KSO_WM_BEAUTIFY_FLAG" val="#wm#"/>
  <p:tag name="KSO_WM_UNIT_TEXT_FILL_FORE_SCHEMECOLOR_INDEX" val="13"/>
  <p:tag name="KSO_WM_UNIT_TEXT_FILL_TYPE" val="1"/>
  <p:tag name="KSO_WM_UNIT_USESOURCEFORMAT_APPLY" val="0"/>
</p:tagLst>
</file>

<file path=ppt/tags/tag204.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3"/>
  <p:tag name="KSO_WM_UNIT_HIGHLIGHT" val="0"/>
  <p:tag name="KSO_WM_UNIT_COMPATIBLE" val="0"/>
  <p:tag name="KSO_WM_DIAGRAM_GROUP_CODE" val="m1-1"/>
  <p:tag name="KSO_WM_UNIT_TYPE" val="m_i"/>
  <p:tag name="KSO_WM_UNIT_INDEX" val="1_3"/>
  <p:tag name="KSO_WM_UNIT_ID" val="diagram20191579_7*m_i*1_3"/>
  <p:tag name="KSO_WM_TEMPLATE_CATEGORY" val="diagram"/>
  <p:tag name="KSO_WM_TEMPLATE_INDEX" val="20191579"/>
  <p:tag name="KSO_WM_UNIT_LAYERLEVEL" val="1_1"/>
  <p:tag name="KSO_WM_TAG_VERSION" val="1.0"/>
  <p:tag name="KSO_WM_BEAUTIFY_FLAG" val="#wm#"/>
  <p:tag name="KSO_WM_UNIT_LINE_FORE_SCHEMECOLOR_INDEX" val="5"/>
  <p:tag name="KSO_WM_UNIT_LINE_FILL_TYPE" val="2"/>
  <p:tag name="KSO_WM_UNIT_USESOURCEFORMAT_APPLY" val="0"/>
</p:tagLst>
</file>

<file path=ppt/tags/tag205.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1_1"/>
  <p:tag name="KSO_WM_UNIT_ID" val="diagram20191579_7*m_h_i*1_1_1"/>
  <p:tag name="KSO_WM_TEMPLATE_CATEGORY" val="diagram"/>
  <p:tag name="KSO_WM_TEMPLATE_INDEX" val="201915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206.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2"/>
  <p:tag name="KSO_WM_UNIT_HIGHLIGHT" val="0"/>
  <p:tag name="KSO_WM_UNIT_COMPATIBLE" val="0"/>
  <p:tag name="KSO_WM_DIAGRAM_GROUP_CODE" val="m1-1"/>
  <p:tag name="KSO_WM_UNIT_TYPE" val="m_h_i"/>
  <p:tag name="KSO_WM_UNIT_INDEX" val="1_1_2"/>
  <p:tag name="KSO_WM_UNIT_ID" val="diagram20191579_7*m_h_i*1_1_2"/>
  <p:tag name="KSO_WM_TEMPLATE_CATEGORY" val="diagram"/>
  <p:tag name="KSO_WM_TEMPLATE_INDEX" val="20191579"/>
  <p:tag name="KSO_WM_UNIT_LAYERLEVEL" val="1_1_1"/>
  <p:tag name="KSO_WM_TAG_VERSION" val="1.0"/>
  <p:tag name="KSO_WM_BEAUTIFY_FLAG" val="#wm#"/>
  <p:tag name="KSO_WM_UNIT_LINE_FORE_SCHEMECOLOR_INDEX" val="5"/>
  <p:tag name="KSO_WM_UNIT_LINE_FILL_TYPE" val="2"/>
  <p:tag name="KSO_WM_UNIT_USESOURCEFORMAT_APPLY" val="0"/>
</p:tagLst>
</file>

<file path=ppt/tags/tag207.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3"/>
  <p:tag name="KSO_WM_UNIT_HIGHLIGHT" val="0"/>
  <p:tag name="KSO_WM_UNIT_COMPATIBLE" val="0"/>
  <p:tag name="KSO_WM_DIAGRAM_GROUP_CODE" val="m1-1"/>
  <p:tag name="KSO_WM_UNIT_TYPE" val="m_h_i"/>
  <p:tag name="KSO_WM_UNIT_INDEX" val="1_1_3"/>
  <p:tag name="KSO_WM_UNIT_ID" val="diagram20191579_7*m_h_i*1_1_3"/>
  <p:tag name="KSO_WM_TEMPLATE_CATEGORY" val="diagram"/>
  <p:tag name="KSO_WM_TEMPLATE_INDEX" val="201915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208.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4"/>
  <p:tag name="KSO_WM_UNIT_ISCONTENTSTITLE" val="0"/>
  <p:tag name="KSO_WM_UNIT_PRESET_TEXT" val="2015"/>
  <p:tag name="KSO_WM_UNIT_VALUE" val="2"/>
  <p:tag name="KSO_WM_UNIT_HIGHLIGHT" val="0"/>
  <p:tag name="KSO_WM_UNIT_COMPATIBLE" val="0"/>
  <p:tag name="KSO_WM_DIAGRAM_GROUP_CODE" val="m1-1"/>
  <p:tag name="KSO_WM_UNIT_TYPE" val="m_h_a"/>
  <p:tag name="KSO_WM_UNIT_INDEX" val="1_1_1"/>
  <p:tag name="KSO_WM_UNIT_ID" val="diagram20191579_7*m_h_a*1_1_1"/>
  <p:tag name="KSO_WM_TEMPLATE_CATEGORY" val="diagram"/>
  <p:tag name="KSO_WM_TEMPLATE_INDEX" val="20191579"/>
  <p:tag name="KSO_WM_UNIT_LAYERLEVEL" val="1_1_1"/>
  <p:tag name="KSO_WM_TAG_VERSION" val="1.0"/>
  <p:tag name="KSO_WM_BEAUTIFY_FLAG" val="#wm#"/>
  <p:tag name="KSO_WM_UNIT_TEXT_FILL_FORE_SCHEMECOLOR_INDEX" val="14"/>
  <p:tag name="KSO_WM_UNIT_TEXT_FILL_TYPE" val="1"/>
  <p:tag name="KSO_WM_UNIT_USESOURCEFORMAT_APPLY" val="0"/>
</p:tagLst>
</file>

<file path=ppt/tags/tag209.xml><?xml version="1.0" encoding="utf-8"?>
<p:tagLst xmlns:a="http://schemas.openxmlformats.org/drawingml/2006/main" xmlns:r="http://schemas.openxmlformats.org/officeDocument/2006/relationships" xmlns:p="http://schemas.openxmlformats.org/presentationml/2006/main">
  <p:tag name="KSO_WM_UNIT_TIMELINE_IDINGROUP" val="6"/>
  <p:tag name="KSO_WM_UNIT_TIMELINE_EMPHASIS_ID" val="5"/>
  <p:tag name="KSO_WM_UNIT_ISCONTENTSTITLE" val="0"/>
  <p:tag name="KSO_WM_UNIT_PRESET_TEXT" val="事件内容标题"/>
  <p:tag name="KSO_WM_UNIT_VALUE" val="7"/>
  <p:tag name="KSO_WM_UNIT_HIGHLIGHT" val="0"/>
  <p:tag name="KSO_WM_UNIT_COMPATIBLE" val="0"/>
  <p:tag name="KSO_WM_DIAGRAM_GROUP_CODE" val="m1-1"/>
  <p:tag name="KSO_WM_UNIT_TYPE" val="m_h_h_a"/>
  <p:tag name="KSO_WM_UNIT_INDEX" val="1_1_1_1"/>
  <p:tag name="KSO_WM_UNIT_ID" val="diagram20191579_7*m_h_h_a*1_1_1_1"/>
  <p:tag name="KSO_WM_TEMPLATE_CATEGORY" val="diagram"/>
  <p:tag name="KSO_WM_TEMPLATE_INDEX" val="20191579"/>
  <p:tag name="KSO_WM_UNIT_LAYERLEVEL" val="1_1_1_1"/>
  <p:tag name="KSO_WM_TAG_VERSION" val="1.0"/>
  <p:tag name="KSO_WM_BEAUTIFY_FLAG" val="#wm#"/>
  <p:tag name="KSO_WM_UNIT_TEXT_FILL_FORE_SCHEMECOLOR_INDEX" val="13"/>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8"/>
  <p:tag name="KSO_WM_UNIT_ID" val="diagram160431_3*m_i*1_8"/>
  <p:tag name="KSO_WM_UNIT_CLEAR" val="1"/>
  <p:tag name="KSO_WM_UNIT_LAYERLEVEL" val="1_1"/>
  <p:tag name="KSO_WM_DIAGRAM_GROUP_CODE" val="m1-1"/>
  <p:tag name="KSO_WM_UNIT_LINE_FORE_SCHEMECOLOR_INDEX" val="6"/>
  <p:tag name="KSO_WM_UNIT_LINE_FILL_TYPE" val="2"/>
</p:tagLst>
</file>

<file path=ppt/tags/tag210.xml><?xml version="1.0" encoding="utf-8"?>
<p:tagLst xmlns:a="http://schemas.openxmlformats.org/drawingml/2006/main" xmlns:r="http://schemas.openxmlformats.org/officeDocument/2006/relationships" xmlns:p="http://schemas.openxmlformats.org/presentationml/2006/main">
  <p:tag name="KSO_WM_UNIT_TIMELINE_IDINGROUP" val="1"/>
  <p:tag name="KSO_WM_UNIT_HIGHLIGHT" val="0"/>
  <p:tag name="KSO_WM_UNIT_COMPATIBLE" val="0"/>
  <p:tag name="KSO_WM_DIAGRAM_GROUP_CODE" val="m1-1"/>
  <p:tag name="KSO_WM_UNIT_TYPE" val="m_i"/>
  <p:tag name="KSO_WM_UNIT_INDEX" val="1_4"/>
  <p:tag name="KSO_WM_UNIT_ID" val="diagram20191579_7*m_i*1_4"/>
  <p:tag name="KSO_WM_TEMPLATE_CATEGORY" val="diagram"/>
  <p:tag name="KSO_WM_TEMPLATE_INDEX" val="20191579"/>
  <p:tag name="KSO_WM_UNIT_LAYERLEVEL" val="1_1"/>
  <p:tag name="KSO_WM_TAG_VERSION" val="1.0"/>
  <p:tag name="KSO_WM_BEAUTIFY_FLAG" val="#wm#"/>
  <p:tag name="KSO_WM_UNIT_LINE_FORE_SCHEMECOLOR_INDEX" val="8"/>
  <p:tag name="KSO_WM_UNIT_LINE_FILL_TYPE" val="2"/>
  <p:tag name="KSO_WM_UNIT_USESOURCEFORMAT_APPLY" val="0"/>
</p:tagLst>
</file>

<file path=ppt/tags/tag211.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4_1"/>
  <p:tag name="KSO_WM_UNIT_ID" val="diagram20191579_7*m_h_i*1_4_1"/>
  <p:tag name="KSO_WM_TEMPLATE_CATEGORY" val="diagram"/>
  <p:tag name="KSO_WM_TEMPLATE_INDEX" val="201915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212.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2"/>
  <p:tag name="KSO_WM_UNIT_HIGHLIGHT" val="0"/>
  <p:tag name="KSO_WM_UNIT_COMPATIBLE" val="0"/>
  <p:tag name="KSO_WM_DIAGRAM_GROUP_CODE" val="m1-1"/>
  <p:tag name="KSO_WM_UNIT_TYPE" val="m_h_i"/>
  <p:tag name="KSO_WM_UNIT_INDEX" val="1_4_2"/>
  <p:tag name="KSO_WM_UNIT_ID" val="diagram20191579_7*m_h_i*1_4_2"/>
  <p:tag name="KSO_WM_TEMPLATE_CATEGORY" val="diagram"/>
  <p:tag name="KSO_WM_TEMPLATE_INDEX" val="20191579"/>
  <p:tag name="KSO_WM_UNIT_LAYERLEVEL" val="1_1_1"/>
  <p:tag name="KSO_WM_TAG_VERSION" val="1.0"/>
  <p:tag name="KSO_WM_BEAUTIFY_FLAG" val="#wm#"/>
  <p:tag name="KSO_WM_UNIT_LINE_FORE_SCHEMECOLOR_INDEX" val="8"/>
  <p:tag name="KSO_WM_UNIT_LINE_FILL_TYPE" val="2"/>
  <p:tag name="KSO_WM_UNIT_USESOURCEFORMAT_APPLY" val="0"/>
</p:tagLst>
</file>

<file path=ppt/tags/tag213.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3"/>
  <p:tag name="KSO_WM_UNIT_HIGHLIGHT" val="0"/>
  <p:tag name="KSO_WM_UNIT_COMPATIBLE" val="0"/>
  <p:tag name="KSO_WM_DIAGRAM_GROUP_CODE" val="m1-1"/>
  <p:tag name="KSO_WM_UNIT_TYPE" val="m_h_i"/>
  <p:tag name="KSO_WM_UNIT_INDEX" val="1_4_3"/>
  <p:tag name="KSO_WM_UNIT_ID" val="diagram20191579_7*m_h_i*1_4_3"/>
  <p:tag name="KSO_WM_TEMPLATE_CATEGORY" val="diagram"/>
  <p:tag name="KSO_WM_TEMPLATE_INDEX" val="201915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214.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4"/>
  <p:tag name="KSO_WM_UNIT_ISCONTENTSTITLE" val="0"/>
  <p:tag name="KSO_WM_UNIT_PRESET_TEXT" val="2018"/>
  <p:tag name="KSO_WM_UNIT_VALUE" val="2"/>
  <p:tag name="KSO_WM_UNIT_HIGHLIGHT" val="0"/>
  <p:tag name="KSO_WM_UNIT_COMPATIBLE" val="0"/>
  <p:tag name="KSO_WM_DIAGRAM_GROUP_CODE" val="m1-1"/>
  <p:tag name="KSO_WM_UNIT_TYPE" val="m_h_a"/>
  <p:tag name="KSO_WM_UNIT_INDEX" val="1_4_1"/>
  <p:tag name="KSO_WM_UNIT_ID" val="diagram20191579_7*m_h_a*1_4_1"/>
  <p:tag name="KSO_WM_TEMPLATE_CATEGORY" val="diagram"/>
  <p:tag name="KSO_WM_TEMPLATE_INDEX" val="20191579"/>
  <p:tag name="KSO_WM_UNIT_LAYERLEVEL" val="1_1_1"/>
  <p:tag name="KSO_WM_TAG_VERSION" val="1.0"/>
  <p:tag name="KSO_WM_BEAUTIFY_FLAG" val="#wm#"/>
  <p:tag name="KSO_WM_UNIT_TEXT_FILL_FORE_SCHEMECOLOR_INDEX" val="14"/>
  <p:tag name="KSO_WM_UNIT_TEXT_FILL_TYPE" val="1"/>
  <p:tag name="KSO_WM_UNIT_USESOURCEFORMAT_APPLY" val="0"/>
</p:tagLst>
</file>

<file path=ppt/tags/tag215.xml><?xml version="1.0" encoding="utf-8"?>
<p:tagLst xmlns:a="http://schemas.openxmlformats.org/drawingml/2006/main" xmlns:r="http://schemas.openxmlformats.org/officeDocument/2006/relationships" xmlns:p="http://schemas.openxmlformats.org/presentationml/2006/main">
  <p:tag name="KSO_WM_UNIT_TIMELINE_IDINGROUP" val="6"/>
  <p:tag name="KSO_WM_UNIT_TIMELINE_EMPHASIS_ID" val="5"/>
  <p:tag name="KSO_WM_UNIT_ISCONTENTSTITLE" val="0"/>
  <p:tag name="KSO_WM_UNIT_PRESET_TEXT" val="事件内容标题"/>
  <p:tag name="KSO_WM_UNIT_VALUE" val="7"/>
  <p:tag name="KSO_WM_UNIT_HIGHLIGHT" val="0"/>
  <p:tag name="KSO_WM_UNIT_COMPATIBLE" val="0"/>
  <p:tag name="KSO_WM_DIAGRAM_GROUP_CODE" val="m1-1"/>
  <p:tag name="KSO_WM_UNIT_TYPE" val="m_h_h_a"/>
  <p:tag name="KSO_WM_UNIT_INDEX" val="1_4_1_1"/>
  <p:tag name="KSO_WM_UNIT_ID" val="diagram20191579_7*m_h_h_a*1_4_1_1"/>
  <p:tag name="KSO_WM_TEMPLATE_CATEGORY" val="diagram"/>
  <p:tag name="KSO_WM_TEMPLATE_INDEX" val="20191579"/>
  <p:tag name="KSO_WM_UNIT_LAYERLEVEL" val="1_1_1_1"/>
  <p:tag name="KSO_WM_TAG_VERSION" val="1.0"/>
  <p:tag name="KSO_WM_BEAUTIFY_FLAG" val="#wm#"/>
  <p:tag name="KSO_WM_UNIT_TEXT_FILL_FORE_SCHEMECOLOR_INDEX" val="13"/>
  <p:tag name="KSO_WM_UNIT_TEXT_FILL_TYPE" val="1"/>
  <p:tag name="KSO_WM_UNIT_USESOURCEFORMAT_APPLY" val="0"/>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4_4*i*1"/>
  <p:tag name="KSO_WM_TEMPLATE_CATEGORY" val="diagram"/>
  <p:tag name="KSO_WM_TEMPLATE_INDEX" val="634"/>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4_4*i*8"/>
  <p:tag name="KSO_WM_TEMPLATE_CATEGORY" val="diagram"/>
  <p:tag name="KSO_WM_TEMPLATE_INDEX" val="634"/>
  <p:tag name="KSO_WM_UNIT_INDEX" val="8"/>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a"/>
  <p:tag name="KSO_WM_UNIT_INDEX" val="1_2_1"/>
  <p:tag name="KSO_WM_UNIT_ID" val="diagram634_4*l_h_a*1_2_1"/>
  <p:tag name="KSO_WM_UNIT_CLEAR" val="1"/>
  <p:tag name="KSO_WM_UNIT_LAYERLEVEL" val="1_1_1"/>
  <p:tag name="KSO_WM_UNIT_VALUE" val="24"/>
  <p:tag name="KSO_WM_UNIT_HIGHLIGHT" val="0"/>
  <p:tag name="KSO_WM_UNIT_COMPATIBLE" val="0"/>
  <p:tag name="KSO_WM_UNIT_PRESET_TEXT_INDEX" val="3"/>
  <p:tag name="KSO_WM_DIAGRAM_GROUP_CODE" val="l1-1"/>
  <p:tag name="KSO_WM_UNIT_PRESET_TEXT_LEN" val="17"/>
  <p:tag name="KSO_WM_UNIT_FILL_FORE_SCHEMECOLOR_INDEX" val="6"/>
  <p:tag name="KSO_WM_UNIT_FILL_TYPE" val="1"/>
  <p:tag name="KSO_WM_UNIT_TEXT_FILL_FORE_SCHEMECOLOR_INDEX" val="2"/>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i"/>
  <p:tag name="KSO_WM_UNIT_INDEX" val="1_2"/>
  <p:tag name="KSO_WM_UNIT_ID" val="diagram634_4*l_i*1_2"/>
  <p:tag name="KSO_WM_UNIT_CLEAR" val="1"/>
  <p:tag name="KSO_WM_UNIT_LAYERLEVEL" val="1_1"/>
  <p:tag name="KSO_WM_DIAGRAM_GROUP_CODE" val="l1-1"/>
  <p:tag name="KSO_WM_UNIT_TEXT_FILL_FORE_SCHEMECOLOR_INDEX" val="6"/>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9"/>
  <p:tag name="KSO_WM_UNIT_ID" val="diagram160431_3*m_i*1_9"/>
  <p:tag name="KSO_WM_UNIT_CLEAR" val="1"/>
  <p:tag name="KSO_WM_UNIT_LAYERLEVEL" val="1_1"/>
  <p:tag name="KSO_WM_DIAGRAM_GROUP_CODE" val="m1-1"/>
  <p:tag name="KSO_WM_UNIT_LINE_FORE_SCHEMECOLOR_INDEX" val="6"/>
  <p:tag name="KSO_WM_UNIT_LINE_FILL_TYPE" val="2"/>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f"/>
  <p:tag name="KSO_WM_UNIT_INDEX" val="1_2_1"/>
  <p:tag name="KSO_WM_UNIT_ID" val="diagram634_4*l_h_f*1_2_1"/>
  <p:tag name="KSO_WM_UNIT_CLEAR" val="1"/>
  <p:tag name="KSO_WM_UNIT_LAYERLEVEL" val="1_1_1"/>
  <p:tag name="KSO_WM_UNIT_VALUE" val="28"/>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a"/>
  <p:tag name="KSO_WM_UNIT_INDEX" val="1_1_1"/>
  <p:tag name="KSO_WM_UNIT_ID" val="diagram634_4*l_h_a*1_1_1"/>
  <p:tag name="KSO_WM_UNIT_CLEAR" val="1"/>
  <p:tag name="KSO_WM_UNIT_LAYERLEVEL" val="1_1_1"/>
  <p:tag name="KSO_WM_UNIT_VALUE" val="24"/>
  <p:tag name="KSO_WM_UNIT_HIGHLIGHT" val="0"/>
  <p:tag name="KSO_WM_UNIT_COMPATIBLE" val="0"/>
  <p:tag name="KSO_WM_UNIT_PRESET_TEXT_INDEX" val="3"/>
  <p:tag name="KSO_WM_DIAGRAM_GROUP_CODE" val="l1-1"/>
  <p:tag name="KSO_WM_UNIT_PRESET_TEXT_LEN" val="17"/>
  <p:tag name="KSO_WM_UNIT_FILL_FORE_SCHEMECOLOR_INDEX" val="5"/>
  <p:tag name="KSO_WM_UNIT_FILL_TYPE" val="1"/>
  <p:tag name="KSO_WM_UNIT_TEXT_FILL_FORE_SCHEMECOLOR_INDEX" val="2"/>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i"/>
  <p:tag name="KSO_WM_UNIT_INDEX" val="1_1"/>
  <p:tag name="KSO_WM_UNIT_ID" val="diagram634_4*l_i*1_1"/>
  <p:tag name="KSO_WM_UNIT_CLEAR" val="1"/>
  <p:tag name="KSO_WM_UNIT_LAYERLEVEL" val="1_1"/>
  <p:tag name="KSO_WM_DIAGRAM_GROUP_CODE" val="l1-1"/>
  <p:tag name="KSO_WM_UNIT_TEXT_FILL_FORE_SCHEMECOLOR_INDEX" val="5"/>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f"/>
  <p:tag name="KSO_WM_UNIT_INDEX" val="1_1_1"/>
  <p:tag name="KSO_WM_UNIT_ID" val="diagram634_4*l_h_f*1_1_1"/>
  <p:tag name="KSO_WM_UNIT_CLEAR" val="1"/>
  <p:tag name="KSO_WM_UNIT_LAYERLEVEL" val="1_1_1"/>
  <p:tag name="KSO_WM_UNIT_VALUE" val="28"/>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4_4*i*1"/>
  <p:tag name="KSO_WM_TEMPLATE_CATEGORY" val="diagram"/>
  <p:tag name="KSO_WM_TEMPLATE_INDEX" val="634"/>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4_4*i*8"/>
  <p:tag name="KSO_WM_TEMPLATE_CATEGORY" val="diagram"/>
  <p:tag name="KSO_WM_TEMPLATE_INDEX" val="634"/>
  <p:tag name="KSO_WM_UNIT_INDEX" val="8"/>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a"/>
  <p:tag name="KSO_WM_UNIT_INDEX" val="1_2_1"/>
  <p:tag name="KSO_WM_UNIT_ID" val="diagram634_4*l_h_a*1_2_1"/>
  <p:tag name="KSO_WM_UNIT_CLEAR" val="1"/>
  <p:tag name="KSO_WM_UNIT_LAYERLEVEL" val="1_1_1"/>
  <p:tag name="KSO_WM_UNIT_VALUE" val="24"/>
  <p:tag name="KSO_WM_UNIT_HIGHLIGHT" val="0"/>
  <p:tag name="KSO_WM_UNIT_COMPATIBLE" val="0"/>
  <p:tag name="KSO_WM_UNIT_PRESET_TEXT_INDEX" val="3"/>
  <p:tag name="KSO_WM_DIAGRAM_GROUP_CODE" val="l1-1"/>
  <p:tag name="KSO_WM_UNIT_PRESET_TEXT_LEN" val="17"/>
  <p:tag name="KSO_WM_UNIT_FILL_FORE_SCHEMECOLOR_INDEX" val="6"/>
  <p:tag name="KSO_WM_UNIT_FILL_TYPE" val="1"/>
  <p:tag name="KSO_WM_UNIT_TEXT_FILL_FORE_SCHEMECOLOR_INDEX" val="2"/>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i"/>
  <p:tag name="KSO_WM_UNIT_INDEX" val="1_2"/>
  <p:tag name="KSO_WM_UNIT_ID" val="diagram634_4*l_i*1_2"/>
  <p:tag name="KSO_WM_UNIT_CLEAR" val="1"/>
  <p:tag name="KSO_WM_UNIT_LAYERLEVEL" val="1_1"/>
  <p:tag name="KSO_WM_DIAGRAM_GROUP_CODE" val="l1-1"/>
  <p:tag name="KSO_WM_UNIT_TEXT_FILL_FORE_SCHEMECOLOR_INDEX" val="6"/>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f"/>
  <p:tag name="KSO_WM_UNIT_INDEX" val="1_2_1"/>
  <p:tag name="KSO_WM_UNIT_ID" val="diagram634_4*l_h_f*1_2_1"/>
  <p:tag name="KSO_WM_UNIT_CLEAR" val="1"/>
  <p:tag name="KSO_WM_UNIT_LAYERLEVEL" val="1_1_1"/>
  <p:tag name="KSO_WM_UNIT_VALUE" val="28"/>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a"/>
  <p:tag name="KSO_WM_UNIT_INDEX" val="1_1_1"/>
  <p:tag name="KSO_WM_UNIT_ID" val="diagram634_4*l_h_a*1_1_1"/>
  <p:tag name="KSO_WM_UNIT_CLEAR" val="1"/>
  <p:tag name="KSO_WM_UNIT_LAYERLEVEL" val="1_1_1"/>
  <p:tag name="KSO_WM_UNIT_VALUE" val="24"/>
  <p:tag name="KSO_WM_UNIT_HIGHLIGHT" val="0"/>
  <p:tag name="KSO_WM_UNIT_COMPATIBLE" val="0"/>
  <p:tag name="KSO_WM_UNIT_PRESET_TEXT_INDEX" val="3"/>
  <p:tag name="KSO_WM_DIAGRAM_GROUP_CODE" val="l1-1"/>
  <p:tag name="KSO_WM_UNIT_PRESET_TEXT_LEN" val="17"/>
  <p:tag name="KSO_WM_UNIT_FILL_FORE_SCHEMECOLOR_INDEX" val="5"/>
  <p:tag name="KSO_WM_UNIT_FILL_TYPE" val="1"/>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0"/>
  <p:tag name="KSO_WM_UNIT_ID" val="diagram160431_3*m_i*1_10"/>
  <p:tag name="KSO_WM_UNIT_CLEAR" val="1"/>
  <p:tag name="KSO_WM_UNIT_LAYERLEVEL" val="1_1"/>
  <p:tag name="KSO_WM_DIAGRAM_GROUP_CODE" val="m1-1"/>
  <p:tag name="KSO_WM_UNIT_LINE_FORE_SCHEMECOLOR_INDEX" val="6"/>
  <p:tag name="KSO_WM_UNIT_LINE_FILL_TYPE" val="2"/>
</p:tagLst>
</file>

<file path=ppt/tags/tag2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i"/>
  <p:tag name="KSO_WM_UNIT_INDEX" val="1_1"/>
  <p:tag name="KSO_WM_UNIT_ID" val="diagram634_4*l_i*1_1"/>
  <p:tag name="KSO_WM_UNIT_CLEAR" val="1"/>
  <p:tag name="KSO_WM_UNIT_LAYERLEVEL" val="1_1"/>
  <p:tag name="KSO_WM_DIAGRAM_GROUP_CODE" val="l1-1"/>
  <p:tag name="KSO_WM_UNIT_TEXT_FILL_FORE_SCHEMECOLOR_INDEX" val="5"/>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f"/>
  <p:tag name="KSO_WM_UNIT_INDEX" val="1_1_1"/>
  <p:tag name="KSO_WM_UNIT_ID" val="diagram634_4*l_h_f*1_1_1"/>
  <p:tag name="KSO_WM_UNIT_CLEAR" val="1"/>
  <p:tag name="KSO_WM_UNIT_LAYERLEVEL" val="1_1_1"/>
  <p:tag name="KSO_WM_UNIT_VALUE" val="28"/>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34_4*i*1"/>
  <p:tag name="KSO_WM_TEMPLATE_CATEGORY" val="diagram"/>
  <p:tag name="KSO_WM_TEMPLATE_INDEX" val="634"/>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a"/>
  <p:tag name="KSO_WM_UNIT_INDEX" val="1_1_1"/>
  <p:tag name="KSO_WM_UNIT_ID" val="diagram634_4*l_h_a*1_1_1"/>
  <p:tag name="KSO_WM_UNIT_CLEAR" val="1"/>
  <p:tag name="KSO_WM_UNIT_LAYERLEVEL" val="1_1_1"/>
  <p:tag name="KSO_WM_UNIT_VALUE" val="24"/>
  <p:tag name="KSO_WM_UNIT_HIGHLIGHT" val="0"/>
  <p:tag name="KSO_WM_UNIT_COMPATIBLE" val="0"/>
  <p:tag name="KSO_WM_UNIT_PRESET_TEXT_INDEX" val="3"/>
  <p:tag name="KSO_WM_DIAGRAM_GROUP_CODE" val="l1-1"/>
  <p:tag name="KSO_WM_UNIT_PRESET_TEXT_LEN" val="17"/>
  <p:tag name="KSO_WM_UNIT_FILL_FORE_SCHEMECOLOR_INDEX" val="5"/>
  <p:tag name="KSO_WM_UNIT_FILL_TYPE" val="1"/>
  <p:tag name="KSO_WM_UNIT_TEXT_FILL_FORE_SCHEMECOLOR_INDEX" val="2"/>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i"/>
  <p:tag name="KSO_WM_UNIT_INDEX" val="1_1"/>
  <p:tag name="KSO_WM_UNIT_ID" val="diagram634_4*l_i*1_1"/>
  <p:tag name="KSO_WM_UNIT_CLEAR" val="1"/>
  <p:tag name="KSO_WM_UNIT_LAYERLEVEL" val="1_1"/>
  <p:tag name="KSO_WM_DIAGRAM_GROUP_CODE" val="l1-1"/>
  <p:tag name="KSO_WM_UNIT_TEXT_FILL_FORE_SCHEMECOLOR_INDEX" val="5"/>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34"/>
  <p:tag name="KSO_WM_TAG_VERSION" val="1.0"/>
  <p:tag name="KSO_WM_BEAUTIFY_FLAG" val="#wm#"/>
  <p:tag name="KSO_WM_UNIT_TYPE" val="l_h_f"/>
  <p:tag name="KSO_WM_UNIT_INDEX" val="1_1_1"/>
  <p:tag name="KSO_WM_UNIT_ID" val="diagram634_4*l_h_f*1_1_1"/>
  <p:tag name="KSO_WM_UNIT_CLEAR" val="1"/>
  <p:tag name="KSO_WM_UNIT_LAYERLEVEL" val="1_1_1"/>
  <p:tag name="KSO_WM_UNIT_VALUE" val="28"/>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2_1"/>
  <p:tag name="KSO_WM_UNIT_ID" val="diagram160431_3*m_h_f*1_2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1_1"/>
  <p:tag name="KSO_WM_UNIT_ID" val="diagram160431_3*m_h_f*1_1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
  <p:tag name="KSO_WM_UNIT_ID" val="diagram160431_3*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2"/>
  <p:tag name="KSO_WM_UNIT_ID" val="diagram160431_3*m_i*1_2"/>
  <p:tag name="KSO_WM_UNIT_CLEAR" val="1"/>
  <p:tag name="KSO_WM_UNIT_LAYERLEVEL" val="1_1"/>
  <p:tag name="KSO_WM_DIAGRAM_GROUP_CODE" val="m1-1"/>
  <p:tag name="KSO_WM_UNIT_LINE_FORE_SCHEMECOLOR_INDEX" val="5"/>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3"/>
  <p:tag name="KSO_WM_UNIT_ID" val="diagram160431_3*m_i*1_3"/>
  <p:tag name="KSO_WM_UNIT_CLEAR" val="1"/>
  <p:tag name="KSO_WM_UNIT_LAYERLEVEL" val="1_1"/>
  <p:tag name="KSO_WM_DIAGRAM_GROUP_CODE" val="m1-1"/>
  <p:tag name="KSO_WM_UNIT_LINE_FORE_SCHEMECOLOR_INDEX" val="5"/>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4"/>
  <p:tag name="KSO_WM_UNIT_ID" val="diagram160431_3*m_i*1_4"/>
  <p:tag name="KSO_WM_UNIT_CLEAR" val="1"/>
  <p:tag name="KSO_WM_UNIT_LAYERLEVEL" val="1_1"/>
  <p:tag name="KSO_WM_DIAGRAM_GROUP_CODE" val="m1-1"/>
  <p:tag name="KSO_WM_UNIT_LINE_FORE_SCHEMECOLOR_INDEX" val="5"/>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31_3*i*27"/>
  <p:tag name="KSO_WM_TEMPLATE_CATEGORY" val="diagram"/>
  <p:tag name="KSO_WM_TEMPLATE_INDEX" val="160431"/>
  <p:tag name="KSO_WM_UNIT_INDEX" val="27"/>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5"/>
  <p:tag name="KSO_WM_UNIT_ID" val="diagram160431_3*m_i*1_5"/>
  <p:tag name="KSO_WM_UNIT_CLEAR" val="1"/>
  <p:tag name="KSO_WM_UNIT_LAYERLEVEL" val="1_1"/>
  <p:tag name="KSO_WM_DIAGRAM_GROUP_CODE" val="m1-1"/>
  <p:tag name="KSO_WM_UNIT_LINE_FORE_SCHEMECOLOR_INDEX" val="5"/>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62_5*i*1"/>
  <p:tag name="KSO_WM_TEMPLATE_CATEGORY" val="diagram"/>
  <p:tag name="KSO_WM_TEMPLATE_INDEX" val="160262"/>
  <p:tag name="KSO_WM_UNIT_INDEX"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62_5*i*8"/>
  <p:tag name="KSO_WM_TEMPLATE_CATEGORY" val="diagram"/>
  <p:tag name="KSO_WM_TEMPLATE_INDEX" val="160262"/>
  <p:tag name="KSO_WM_UNIT_INDEX" val="8"/>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62_5*i*15"/>
  <p:tag name="KSO_WM_TEMPLATE_CATEGORY" val="diagram"/>
  <p:tag name="KSO_WM_TEMPLATE_INDEX" val="160262"/>
  <p:tag name="KSO_WM_UNIT_INDEX" val="15"/>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62_5*i*22"/>
  <p:tag name="KSO_WM_TEMPLATE_CATEGORY" val="diagram"/>
  <p:tag name="KSO_WM_TEMPLATE_INDEX" val="160262"/>
  <p:tag name="KSO_WM_UNIT_INDEX" val="2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62_5*i*29"/>
  <p:tag name="KSO_WM_TEMPLATE_CATEGORY" val="diagram"/>
  <p:tag name="KSO_WM_TEMPLATE_INDEX" val="160262"/>
  <p:tag name="KSO_WM_UNIT_INDEX" val="29"/>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h_a"/>
  <p:tag name="KSO_WM_UNIT_INDEX" val="1_5_1"/>
  <p:tag name="KSO_WM_UNIT_ID" val="diagram160262_5*m_h_a*1_5_1"/>
  <p:tag name="KSO_WM_UNIT_CLEAR" val="1"/>
  <p:tag name="KSO_WM_UNIT_LAYERLEVEL" val="1_1_1"/>
  <p:tag name="KSO_WM_UNIT_VALUE" val="20"/>
  <p:tag name="KSO_WM_UNIT_HIGHLIGHT" val="0"/>
  <p:tag name="KSO_WM_UNIT_COMPATIBLE" val="0"/>
  <p:tag name="KSO_WM_DIAGRAM_GROUP_CODE" val="m1-1"/>
  <p:tag name="KSO_WM_UNIT_PRESET_TEXT" val="LOREM &#10;IPSUM"/>
  <p:tag name="KSO_WM_UNIT_FILL_FORE_SCHEMECOLOR_INDEX" val="5"/>
  <p:tag name="KSO_WM_UNIT_FILL_TYPE" val="1"/>
  <p:tag name="KSO_WM_UNIT_TEXT_FILL_FORE_SCHEMECOLOR_INDEX" val="5"/>
  <p:tag name="KSO_WM_UNIT_TEX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i"/>
  <p:tag name="KSO_WM_UNIT_INDEX" val="1_5"/>
  <p:tag name="KSO_WM_UNIT_ID" val="diagram160262_5*m_i*1_5"/>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h_a"/>
  <p:tag name="KSO_WM_UNIT_INDEX" val="1_4_1"/>
  <p:tag name="KSO_WM_UNIT_ID" val="diagram160262_5*m_h_a*1_4_1"/>
  <p:tag name="KSO_WM_UNIT_CLEAR" val="1"/>
  <p:tag name="KSO_WM_UNIT_LAYERLEVEL" val="1_1_1"/>
  <p:tag name="KSO_WM_UNIT_VALUE" val="20"/>
  <p:tag name="KSO_WM_UNIT_HIGHLIGHT" val="0"/>
  <p:tag name="KSO_WM_UNIT_COMPATIBLE" val="0"/>
  <p:tag name="KSO_WM_DIAGRAM_GROUP_CODE" val="m1-1"/>
  <p:tag name="KSO_WM_UNIT_PRESET_TEXT" val="LOREM &#10;IPSUM"/>
  <p:tag name="KSO_WM_UNIT_FILL_FORE_SCHEMECOLOR_INDEX" val="6"/>
  <p:tag name="KSO_WM_UNIT_FILL_TYPE" val="1"/>
  <p:tag name="KSO_WM_UNIT_TEXT_FILL_FORE_SCHEMECOLOR_INDEX" val="6"/>
  <p:tag name="KSO_WM_UNIT_TEXT_FILL_TYPE" val="1"/>
  <p:tag name="KSO_WM_UNIT_USESOURCEFORMAT_APPLY" val="0"/>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i"/>
  <p:tag name="KSO_WM_UNIT_INDEX" val="1_4"/>
  <p:tag name="KSO_WM_UNIT_ID" val="diagram160262_5*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31_3*i*27"/>
  <p:tag name="KSO_WM_TEMPLATE_CATEGORY" val="diagram"/>
  <p:tag name="KSO_WM_TEMPLATE_INDEX" val="160431"/>
  <p:tag name="KSO_WM_UNIT_INDEX" val="2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h_a"/>
  <p:tag name="KSO_WM_UNIT_INDEX" val="1_3_1"/>
  <p:tag name="KSO_WM_UNIT_ID" val="diagram160262_5*m_h_a*1_3_1"/>
  <p:tag name="KSO_WM_UNIT_CLEAR" val="1"/>
  <p:tag name="KSO_WM_UNIT_LAYERLEVEL" val="1_1_1"/>
  <p:tag name="KSO_WM_UNIT_VALUE" val="20"/>
  <p:tag name="KSO_WM_UNIT_HIGHLIGHT" val="0"/>
  <p:tag name="KSO_WM_UNIT_COMPATIBLE" val="0"/>
  <p:tag name="KSO_WM_DIAGRAM_GROUP_CODE" val="m1-1"/>
  <p:tag name="KSO_WM_UNIT_PRESET_TEXT" val="LOREM &#10;IPSUM"/>
  <p:tag name="KSO_WM_UNIT_FILL_FORE_SCHEMECOLOR_INDEX" val="5"/>
  <p:tag name="KSO_WM_UNIT_FILL_TYPE" val="1"/>
  <p:tag name="KSO_WM_UNIT_TEXT_FILL_FORE_SCHEMECOLOR_INDEX" val="5"/>
  <p:tag name="KSO_WM_UNIT_TEX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i"/>
  <p:tag name="KSO_WM_UNIT_INDEX" val="1_3"/>
  <p:tag name="KSO_WM_UNIT_ID" val="diagram160262_5*m_i*1_3"/>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h_a"/>
  <p:tag name="KSO_WM_UNIT_INDEX" val="1_2_1"/>
  <p:tag name="KSO_WM_UNIT_ID" val="diagram160262_5*m_h_a*1_2_1"/>
  <p:tag name="KSO_WM_UNIT_CLEAR" val="1"/>
  <p:tag name="KSO_WM_UNIT_LAYERLEVEL" val="1_1_1"/>
  <p:tag name="KSO_WM_UNIT_VALUE" val="20"/>
  <p:tag name="KSO_WM_UNIT_HIGHLIGHT" val="0"/>
  <p:tag name="KSO_WM_UNIT_COMPATIBLE" val="0"/>
  <p:tag name="KSO_WM_DIAGRAM_GROUP_CODE" val="m1-1"/>
  <p:tag name="KSO_WM_UNIT_PRESET_TEXT" val="LOREM &#10;IPSUM"/>
  <p:tag name="KSO_WM_UNIT_FILL_FORE_SCHEMECOLOR_INDEX" val="6"/>
  <p:tag name="KSO_WM_UNIT_FILL_TYPE" val="1"/>
  <p:tag name="KSO_WM_UNIT_TEXT_FILL_FORE_SCHEMECOLOR_INDEX" val="6"/>
  <p:tag name="KSO_WM_UNIT_TEX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i"/>
  <p:tag name="KSO_WM_UNIT_INDEX" val="1_2"/>
  <p:tag name="KSO_WM_UNIT_ID" val="diagram160262_5*m_i*1_2"/>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h_a"/>
  <p:tag name="KSO_WM_UNIT_INDEX" val="1_1_1"/>
  <p:tag name="KSO_WM_UNIT_ID" val="diagram160262_5*m_h_a*1_1_1"/>
  <p:tag name="KSO_WM_UNIT_CLEAR" val="1"/>
  <p:tag name="KSO_WM_UNIT_LAYERLEVEL" val="1_1_1"/>
  <p:tag name="KSO_WM_UNIT_VALUE" val="20"/>
  <p:tag name="KSO_WM_UNIT_HIGHLIGHT" val="0"/>
  <p:tag name="KSO_WM_UNIT_COMPATIBLE" val="0"/>
  <p:tag name="KSO_WM_DIAGRAM_GROUP_CODE" val="m1-1"/>
  <p:tag name="KSO_WM_UNIT_PRESET_TEXT" val="LOREM &#10;IPSUM"/>
  <p:tag name="KSO_WM_UNIT_FILL_FORE_SCHEMECOLOR_INDEX" val="5"/>
  <p:tag name="KSO_WM_UNIT_FILL_TYPE" val="1"/>
  <p:tag name="KSO_WM_UNIT_TEXT_FILL_FORE_SCHEMECOLOR_INDEX" val="5"/>
  <p:tag name="KSO_WM_UNIT_TEX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62"/>
  <p:tag name="KSO_WM_UNIT_TYPE" val="m_i"/>
  <p:tag name="KSO_WM_UNIT_INDEX" val="1_1"/>
  <p:tag name="KSO_WM_UNIT_ID" val="diagram160262_5*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10_2*i*0"/>
  <p:tag name="KSO_WM_TEMPLATE_CATEGORY" val="diagram"/>
  <p:tag name="KSO_WM_TEMPLATE_INDEX" val="710"/>
  <p:tag name="KSO_WM_UNIT_INDEX" val="0"/>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10_2*i*9"/>
  <p:tag name="KSO_WM_TEMPLATE_CATEGORY" val="diagram"/>
  <p:tag name="KSO_WM_TEMPLATE_INDEX" val="710"/>
  <p:tag name="KSO_WM_UNIT_INDEX" val="9"/>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i"/>
  <p:tag name="KSO_WM_UNIT_INDEX" val="1_4"/>
  <p:tag name="KSO_WM_UNIT_ID" val="diagram710_2*l_i*1_4"/>
  <p:tag name="KSO_WM_UNIT_CLEAR" val="1"/>
  <p:tag name="KSO_WM_UNIT_LAYERLEVEL" val="1_1"/>
  <p:tag name="KSO_WM_DIAGRAM_GROUP_CODE" val="l1-1"/>
  <p:tag name="KSO_WM_UNIT_LINE_FORE_SCHEMECOLOR_INDEX" val="6"/>
  <p:tag name="KSO_WM_UNIT_LINE_FILL_TYPE" val="2"/>
  <p:tag name="KSO_WM_UNIT_USESOURCEFORMAT_APPLY" val="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i"/>
  <p:tag name="KSO_WM_UNIT_INDEX" val="1_5"/>
  <p:tag name="KSO_WM_UNIT_ID" val="diagram710_2*l_i*1_5"/>
  <p:tag name="KSO_WM_UNIT_CLEAR" val="1"/>
  <p:tag name="KSO_WM_UNIT_LAYERLEVEL" val="1_1"/>
  <p:tag name="KSO_WM_DIAGRAM_GROUP_CODE" val="l1-1"/>
  <p:tag name="KSO_WM_UNIT_LINE_FORE_SCHEMECOLOR_INDEX" val="6"/>
  <p:tag name="KSO_WM_UNIT_LINE_FILL_TYPE" val="2"/>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1"/>
  <p:tag name="KSO_WM_UNIT_ID" val="diagram160431_3*m_i*1_11"/>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h_f"/>
  <p:tag name="KSO_WM_UNIT_INDEX" val="1_2_1"/>
  <p:tag name="KSO_WM_UNIT_ID" val="diagram710_2*l_h_f*1_2_1"/>
  <p:tag name="KSO_WM_UNIT_CLEAR" val="1"/>
  <p:tag name="KSO_WM_UNIT_LAYERLEVEL" val="1_1_1"/>
  <p:tag name="KSO_WM_UNIT_VALUE" val="30"/>
  <p:tag name="KSO_WM_UNIT_HIGHLIGHT" val="0"/>
  <p:tag name="KSO_WM_UNIT_COMPATIBLE" val="0"/>
  <p:tag name="KSO_WM_UNIT_PRESET_TEXT_INDEX" val="4"/>
  <p:tag name="KSO_WM_UNIT_PRESET_TEXT_LEN" val="26"/>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i"/>
  <p:tag name="KSO_WM_UNIT_INDEX" val="1_6"/>
  <p:tag name="KSO_WM_UNIT_ID" val="diagram710_2*l_i*1_6"/>
  <p:tag name="KSO_WM_UNIT_CLEAR" val="1"/>
  <p:tag name="KSO_WM_UNIT_LAYERLEVEL" val="1_1"/>
  <p:tag name="KSO_WM_DIAGRAM_GROUP_CODE" val="l1-1"/>
  <p:tag name="KSO_WM_UNIT_TEXT_FILL_FORE_SCHEMECOLOR_INDEX" val="13"/>
  <p:tag name="KSO_WM_UNIT_TEXT_FILL_TYPE" val="1"/>
  <p:tag name="KSO_WM_UNIT_USESOURCEFORMAT_APPLY" val="0"/>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i"/>
  <p:tag name="KSO_WM_UNIT_INDEX" val="1_1"/>
  <p:tag name="KSO_WM_UNIT_ID" val="diagram710_2*l_i*1_1"/>
  <p:tag name="KSO_WM_UNIT_CLEAR" val="1"/>
  <p:tag name="KSO_WM_UNIT_LAYERLEVEL" val="1_1"/>
  <p:tag name="KSO_WM_DIAGRAM_GROUP_CODE" val="l1-1"/>
  <p:tag name="KSO_WM_UNIT_LINE_FORE_SCHEMECOLOR_INDEX" val="6"/>
  <p:tag name="KSO_WM_UNIT_LINE_FILL_TYPE" val="2"/>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i"/>
  <p:tag name="KSO_WM_UNIT_INDEX" val="1_2"/>
  <p:tag name="KSO_WM_UNIT_ID" val="diagram710_2*l_i*1_2"/>
  <p:tag name="KSO_WM_UNIT_CLEAR" val="1"/>
  <p:tag name="KSO_WM_UNIT_LAYERLEVEL" val="1_1"/>
  <p:tag name="KSO_WM_DIAGRAM_GROUP_CODE" val="l1-1"/>
  <p:tag name="KSO_WM_UNIT_LINE_FORE_SCHEMECOLOR_INDEX" val="6"/>
  <p:tag name="KSO_WM_UNIT_LINE_FILL_TYPE" val="2"/>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h_f"/>
  <p:tag name="KSO_WM_UNIT_INDEX" val="1_1_1"/>
  <p:tag name="KSO_WM_UNIT_ID" val="diagram710_2*l_h_f*1_1_1"/>
  <p:tag name="KSO_WM_UNIT_CLEAR" val="1"/>
  <p:tag name="KSO_WM_UNIT_LAYERLEVEL" val="1_1_1"/>
  <p:tag name="KSO_WM_UNIT_VALUE" val="30"/>
  <p:tag name="KSO_WM_UNIT_HIGHLIGHT" val="0"/>
  <p:tag name="KSO_WM_UNIT_COMPATIBLE" val="0"/>
  <p:tag name="KSO_WM_UNIT_PRESET_TEXT_INDEX" val="4"/>
  <p:tag name="KSO_WM_UNIT_PRESET_TEXT_LEN" val="26"/>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0"/>
  <p:tag name="KSO_WM_UNIT_TYPE" val="l_i"/>
  <p:tag name="KSO_WM_UNIT_INDEX" val="1_3"/>
  <p:tag name="KSO_WM_UNIT_ID" val="diagram710_2*l_i*1_3"/>
  <p:tag name="KSO_WM_UNIT_CLEAR" val="1"/>
  <p:tag name="KSO_WM_UNIT_LAYERLEVEL" val="1_1"/>
  <p:tag name="KSO_WM_DIAGRAM_GROUP_CODE" val="l1-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19_3*i*0"/>
  <p:tag name="KSO_WM_TEMPLATE_CATEGORY" val="diagram"/>
  <p:tag name="KSO_WM_TEMPLATE_INDEX" val="719"/>
  <p:tag name="KSO_WM_UNIT_INDEX"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19_3*i*9"/>
  <p:tag name="KSO_WM_TEMPLATE_CATEGORY" val="diagram"/>
  <p:tag name="KSO_WM_TEMPLATE_INDEX" val="719"/>
  <p:tag name="KSO_WM_UNIT_INDEX" val="9"/>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19_3*i*18"/>
  <p:tag name="KSO_WM_TEMPLATE_CATEGORY" val="diagram"/>
  <p:tag name="KSO_WM_TEMPLATE_INDEX" val="719"/>
  <p:tag name="KSO_WM_UNIT_INDEX" val="18"/>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7"/>
  <p:tag name="KSO_WM_UNIT_ID" val="diagram719_3*l_i*1_7"/>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1"/>
  <p:tag name="KSO_WM_UNIT_ID" val="diagram160431_3*m_i*1_11"/>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8"/>
  <p:tag name="KSO_WM_UNIT_ID" val="diagram719_3*l_i*1_8"/>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9"/>
  <p:tag name="KSO_WM_UNIT_ID" val="diagram719_3*l_i*1_9"/>
  <p:tag name="KSO_WM_UNIT_CLEAR" val="1"/>
  <p:tag name="KSO_WM_UNIT_LAYERLEVEL" val="1_1"/>
  <p:tag name="KSO_WM_DIAGRAM_GROUP_CODE" val="l1-1"/>
  <p:tag name="KSO_WM_UNIT_LINE_FORE_SCHEMECOLOR_INDEX" val="5"/>
  <p:tag name="KSO_WM_UNIT_LINE_FILL_TYPE" val="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h_f"/>
  <p:tag name="KSO_WM_UNIT_INDEX" val="1_3_1"/>
  <p:tag name="KSO_WM_UNIT_ID" val="diagram719_3*l_h_f*1_3_1"/>
  <p:tag name="KSO_WM_UNIT_CLEAR" val="1"/>
  <p:tag name="KSO_WM_UNIT_LAYERLEVEL" val="1_1_1"/>
  <p:tag name="KSO_WM_UNIT_VALUE" val="18"/>
  <p:tag name="KSO_WM_UNIT_HIGHLIGHT" val="0"/>
  <p:tag name="KSO_WM_UNIT_COMPATIBLE" val="0"/>
  <p:tag name="KSO_WM_UNIT_PRESET_TEXT_INDEX" val="4"/>
  <p:tag name="KSO_WM_UNIT_PRESET_TEXT_LEN" val="35"/>
  <p:tag name="KSO_WM_DIAGRAM_GROUP_CODE" val="l1-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4"/>
  <p:tag name="KSO_WM_UNIT_ID" val="diagram719_3*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5"/>
  <p:tag name="KSO_WM_UNIT_ID" val="diagram719_3*l_i*1_5"/>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6"/>
  <p:tag name="KSO_WM_UNIT_ID" val="diagram719_3*l_i*1_6"/>
  <p:tag name="KSO_WM_UNIT_CLEAR" val="1"/>
  <p:tag name="KSO_WM_UNIT_LAYERLEVEL" val="1_1"/>
  <p:tag name="KSO_WM_DIAGRAM_GROUP_CODE" val="l1-1"/>
  <p:tag name="KSO_WM_UNIT_LINE_FORE_SCHEMECOLOR_INDEX" val="5"/>
  <p:tag name="KSO_WM_UNIT_LINE_FILL_TYPE" val="2"/>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h_f"/>
  <p:tag name="KSO_WM_UNIT_INDEX" val="1_2_1"/>
  <p:tag name="KSO_WM_UNIT_ID" val="diagram719_3*l_h_f*1_2_1"/>
  <p:tag name="KSO_WM_UNIT_CLEAR" val="1"/>
  <p:tag name="KSO_WM_UNIT_LAYERLEVEL" val="1_1_1"/>
  <p:tag name="KSO_WM_UNIT_VALUE" val="18"/>
  <p:tag name="KSO_WM_UNIT_HIGHLIGHT" val="0"/>
  <p:tag name="KSO_WM_UNIT_COMPATIBLE" val="0"/>
  <p:tag name="KSO_WM_UNIT_PRESET_TEXT_INDEX" val="4"/>
  <p:tag name="KSO_WM_UNIT_PRESET_TEXT_LEN" val="35"/>
  <p:tag name="KSO_WM_DIAGRAM_GROUP_CODE" val="l1-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1"/>
  <p:tag name="KSO_WM_UNIT_ID" val="diagram719_3*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2"/>
  <p:tag name="KSO_WM_UNIT_ID" val="diagram719_3*l_i*1_2"/>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i"/>
  <p:tag name="KSO_WM_UNIT_INDEX" val="1_3"/>
  <p:tag name="KSO_WM_UNIT_ID" val="diagram719_3*l_i*1_3"/>
  <p:tag name="KSO_WM_UNIT_CLEAR" val="1"/>
  <p:tag name="KSO_WM_UNIT_LAYERLEVEL" val="1_1"/>
  <p:tag name="KSO_WM_DIAGRAM_GROUP_CODE" val="l1-1"/>
  <p:tag name="KSO_WM_UNIT_LINE_FORE_SCHEMECOLOR_INDEX" val="5"/>
  <p:tag name="KSO_WM_UNIT_LINE_FILL_TYPE" val="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1"/>
  <p:tag name="KSO_WM_UNIT_ID" val="diagram160431_3*m_i*1_11"/>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TYPE" val="l_h_f"/>
  <p:tag name="KSO_WM_UNIT_INDEX" val="1_1_1"/>
  <p:tag name="KSO_WM_UNIT_ID" val="diagram719_3*l_h_f*1_1_1"/>
  <p:tag name="KSO_WM_UNIT_CLEAR" val="1"/>
  <p:tag name="KSO_WM_UNIT_LAYERLEVEL" val="1_1_1"/>
  <p:tag name="KSO_WM_UNIT_VALUE" val="18"/>
  <p:tag name="KSO_WM_UNIT_HIGHLIGHT" val="0"/>
  <p:tag name="KSO_WM_UNIT_COMPATIBLE" val="0"/>
  <p:tag name="KSO_WM_UNIT_PRESET_TEXT_INDEX" val="4"/>
  <p:tag name="KSO_WM_UNIT_PRESET_TEXT_LEN" val="35"/>
  <p:tag name="KSO_WM_DIAGRAM_GROUP_CODE" val="l1-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005_3*l_i*1_1"/>
  <p:tag name="KSO_WM_TEMPLATE_CATEGORY" val="diagram"/>
  <p:tag name="KSO_WM_TEMPLATE_INDEX" val="160005"/>
  <p:tag name="KSO_WM_UNIT_TYPE" val="l_i"/>
  <p:tag name="KSO_WM_UNIT_INDEX" val="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005_3*l_i*1_2"/>
  <p:tag name="KSO_WM_TEMPLATE_CATEGORY" val="diagram"/>
  <p:tag name="KSO_WM_TEMPLATE_INDEX" val="160005"/>
  <p:tag name="KSO_WM_UNIT_TYPE" val="l_i"/>
  <p:tag name="KSO_WM_UNIT_INDEX" val="1_2"/>
  <p:tag name="KSO_WM_UNIT_CLEAR" val="1"/>
  <p:tag name="KSO_WM_UNIT_LAYERLEVEL" val="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005_3*l_h_f*1_1_1"/>
  <p:tag name="KSO_WM_TEMPLATE_CATEGORY" val="diagram"/>
  <p:tag name="KSO_WM_TEMPLATE_INDEX" val="160005"/>
  <p:tag name="KSO_WM_UNIT_TYPE" val="l_h_f"/>
  <p:tag name="KSO_WM_UNIT_INDEX" val="1_1_1"/>
  <p:tag name="KSO_WM_UNIT_CLEAR" val="1"/>
  <p:tag name="KSO_WM_UNIT_LAYERLEVEL" val="1_1_1"/>
  <p:tag name="KSO_WM_UNIT_VALUE" val="44"/>
  <p:tag name="KSO_WM_UNIT_HIGHLIGHT" val="0"/>
  <p:tag name="KSO_WM_UNIT_COMPATIBLE" val="0"/>
  <p:tag name="KSO_WM_DIAGRAM_GROUP_CODE" val="l1-1"/>
  <p:tag name="KSO_WM_UNIT_PRESET_TEXT" val="LOREM IPSUM DOLOR SIT AMET, CONSECTE"/>
  <p:tag name="KSO_WM_UNIT_TEXT_FILL_FORE_SCHEMECOLOR_INDEX" val="5"/>
  <p:tag name="KSO_WM_UNIT_TEX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005_3*l_i*1_3"/>
  <p:tag name="KSO_WM_TEMPLATE_CATEGORY" val="diagram"/>
  <p:tag name="KSO_WM_TEMPLATE_INDEX" val="160005"/>
  <p:tag name="KSO_WM_UNIT_TYPE" val="l_i"/>
  <p:tag name="KSO_WM_UNIT_INDEX" val="1_3"/>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005_3*l_i*1_4"/>
  <p:tag name="KSO_WM_TEMPLATE_CATEGORY" val="diagram"/>
  <p:tag name="KSO_WM_TEMPLATE_INDEX" val="160005"/>
  <p:tag name="KSO_WM_UNIT_TYPE" val="l_i"/>
  <p:tag name="KSO_WM_UNIT_INDEX" val="1_4"/>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005_3*l_h_f*1_2_1"/>
  <p:tag name="KSO_WM_TEMPLATE_CATEGORY" val="diagram"/>
  <p:tag name="KSO_WM_TEMPLATE_INDEX" val="160005"/>
  <p:tag name="KSO_WM_UNIT_TYPE" val="l_h_f"/>
  <p:tag name="KSO_WM_UNIT_INDEX" val="1_2_1"/>
  <p:tag name="KSO_WM_UNIT_CLEAR" val="1"/>
  <p:tag name="KSO_WM_UNIT_LAYERLEVEL" val="1_1_1"/>
  <p:tag name="KSO_WM_UNIT_VALUE" val="44"/>
  <p:tag name="KSO_WM_UNIT_HIGHLIGHT" val="0"/>
  <p:tag name="KSO_WM_UNIT_COMPATIBLE" val="0"/>
  <p:tag name="KSO_WM_DIAGRAM_GROUP_CODE" val="l1-1"/>
  <p:tag name="KSO_WM_UNIT_PRESET_TEXT" val="LOREM IPSUM DOLOR SIT AMET, CONSECTE"/>
  <p:tag name="KSO_WM_UNIT_TEXT_FILL_FORE_SCHEMECOLOR_INDEX" val="6"/>
  <p:tag name="KSO_WM_UNIT_TEXT_FILL_TYPE" val="1"/>
  <p:tag name="KSO_WM_UNIT_USESOURCEFORMAT_APPLY" val="0"/>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63_3*i*1"/>
  <p:tag name="KSO_WM_TEMPLATE_CATEGORY" val="diagram"/>
  <p:tag name="KSO_WM_TEMPLATE_INDEX" val="160163"/>
  <p:tag name="KSO_WM_UNIT_INDEX"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63_3*i*8"/>
  <p:tag name="KSO_WM_TEMPLATE_CATEGORY" val="diagram"/>
  <p:tag name="KSO_WM_TEMPLATE_INDEX" val="160163"/>
  <p:tag name="KSO_WM_UNIT_INDEX" val="8"/>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63_3*i*15"/>
  <p:tag name="KSO_WM_TEMPLATE_CATEGORY" val="diagram"/>
  <p:tag name="KSO_WM_TEMPLATE_INDEX" val="160163"/>
  <p:tag name="KSO_WM_UNIT_INDEX" val="15"/>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2"/>
  <p:tag name="KSO_WM_UNIT_ID" val="diagram160431_3*m_i*1_12"/>
  <p:tag name="KSO_WM_UNIT_CLEAR" val="1"/>
  <p:tag name="KSO_WM_UNIT_LAYERLEVEL" val="1_1"/>
  <p:tag name="KSO_WM_DIAGRAM_GROUP_CODE" val="m1-1"/>
  <p:tag name="KSO_WM_UNIT_LINE_FORE_SCHEMECOLOR_INDEX" val="7"/>
  <p:tag name="KSO_WM_UNIT_LINE_FILL_TYPE" val="2"/>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i"/>
  <p:tag name="KSO_WM_UNIT_INDEX" val="1_5"/>
  <p:tag name="KSO_WM_UNIT_ID" val="diagram160163_3*m_i*1_5"/>
  <p:tag name="KSO_WM_UNIT_CLEAR" val="1"/>
  <p:tag name="KSO_WM_UNIT_LAYERLEVEL" val="1_1"/>
  <p:tag name="KSO_WM_DIAGRAM_GROUP_CODE" val="m1-1"/>
  <p:tag name="KSO_WM_UNIT_FILL_FORE_SCHEMECOLOR_INDEX" val="6"/>
  <p:tag name="KSO_WM_UNIT_FILL_TYPE" val="1"/>
  <p:tag name="KSO_WM_UNIT_TEXT_FILL_FORE_SCHEMECOLOR_INDEX" val="5"/>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h_f"/>
  <p:tag name="KSO_WM_UNIT_INDEX" val="1_3_1"/>
  <p:tag name="KSO_WM_UNIT_ID" val="diagram160163_3*m_h_f*1_3_1"/>
  <p:tag name="KSO_WM_UNIT_CLEAR" val="1"/>
  <p:tag name="KSO_WM_UNIT_LAYERLEVEL" val="1_1_1"/>
  <p:tag name="KSO_WM_UNIT_VALUE" val="48"/>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i"/>
  <p:tag name="KSO_WM_UNIT_INDEX" val="1_6"/>
  <p:tag name="KSO_WM_UNIT_ID" val="diagram160163_3*m_i*1_6"/>
  <p:tag name="KSO_WM_UNIT_CLEAR" val="1"/>
  <p:tag name="KSO_WM_UNIT_LAYERLEVEL" val="1_1"/>
  <p:tag name="KSO_WM_DIAGRAM_GROUP_CODE" val="m1-1"/>
  <p:tag name="KSO_WM_UNIT_TEXT_FILL_FORE_SCHEMECOLOR_INDEX" val="5"/>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i"/>
  <p:tag name="KSO_WM_UNIT_INDEX" val="1_3"/>
  <p:tag name="KSO_WM_UNIT_ID" val="diagram160163_3*m_i*1_3"/>
  <p:tag name="KSO_WM_UNIT_CLEAR" val="1"/>
  <p:tag name="KSO_WM_UNIT_LAYERLEVEL" val="1_1"/>
  <p:tag name="KSO_WM_DIAGRAM_GROUP_CODE" val="m1-1"/>
  <p:tag name="KSO_WM_UNIT_FILL_FORE_SCHEMECOLOR_INDEX" val="6"/>
  <p:tag name="KSO_WM_UNIT_FILL_TYPE" val="1"/>
  <p:tag name="KSO_WM_UNIT_TEXT_FILL_FORE_SCHEMECOLOR_INDEX" val="5"/>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h_f"/>
  <p:tag name="KSO_WM_UNIT_INDEX" val="1_2_1"/>
  <p:tag name="KSO_WM_UNIT_ID" val="diagram160163_3*m_h_f*1_2_1"/>
  <p:tag name="KSO_WM_UNIT_CLEAR" val="1"/>
  <p:tag name="KSO_WM_UNIT_LAYERLEVEL" val="1_1_1"/>
  <p:tag name="KSO_WM_UNIT_VALUE" val="48"/>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i"/>
  <p:tag name="KSO_WM_UNIT_INDEX" val="1_4"/>
  <p:tag name="KSO_WM_UNIT_ID" val="diagram160163_3*m_i*1_4"/>
  <p:tag name="KSO_WM_UNIT_CLEAR" val="1"/>
  <p:tag name="KSO_WM_UNIT_LAYERLEVEL" val="1_1"/>
  <p:tag name="KSO_WM_DIAGRAM_GROUP_CODE" val="m1-1"/>
  <p:tag name="KSO_WM_UNIT_TEXT_FILL_FORE_SCHEMECOLOR_INDEX" val="5"/>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i"/>
  <p:tag name="KSO_WM_UNIT_INDEX" val="1_1"/>
  <p:tag name="KSO_WM_UNIT_ID" val="diagram160163_3*m_i*1_1"/>
  <p:tag name="KSO_WM_UNIT_CLEAR" val="1"/>
  <p:tag name="KSO_WM_UNIT_LAYERLEVEL" val="1_1"/>
  <p:tag name="KSO_WM_DIAGRAM_GROUP_CODE" val="m1-1"/>
  <p:tag name="KSO_WM_UNIT_FILL_FORE_SCHEMECOLOR_INDEX" val="6"/>
  <p:tag name="KSO_WM_UNIT_FILL_TYPE" val="1"/>
  <p:tag name="KSO_WM_UNIT_TEXT_FILL_FORE_SCHEMECOLOR_INDEX" val="5"/>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h_f"/>
  <p:tag name="KSO_WM_UNIT_INDEX" val="1_1_1"/>
  <p:tag name="KSO_WM_UNIT_ID" val="diagram160163_3*m_h_f*1_1_1"/>
  <p:tag name="KSO_WM_UNIT_CLEAR" val="1"/>
  <p:tag name="KSO_WM_UNIT_LAYERLEVEL" val="1_1_1"/>
  <p:tag name="KSO_WM_UNIT_VALUE" val="48"/>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63"/>
  <p:tag name="KSO_WM_UNIT_TYPE" val="m_i"/>
  <p:tag name="KSO_WM_UNIT_INDEX" val="1_2"/>
  <p:tag name="KSO_WM_UNIT_ID" val="diagram160163_3*m_i*1_2"/>
  <p:tag name="KSO_WM_UNIT_CLEAR" val="1"/>
  <p:tag name="KSO_WM_UNIT_LAYERLEVEL" val="1_1"/>
  <p:tag name="KSO_WM_DIAGRAM_GROUP_CODE" val="m1-1"/>
  <p:tag name="KSO_WM_UNIT_TEXT_FILL_FORE_SCHEMECOLOR_INDEX" val="5"/>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h_f"/>
  <p:tag name="KSO_WM_UNIT_INDEX" val="1_1_1"/>
  <p:tag name="KSO_WM_UNIT_ID" val="diagram796_2*l_h_f*1_1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25"/>
  <p:tag name="KSO_WM_DIAGRAM_GROUP_CODE" val="l1-1"/>
  <p:tag name="KSO_WM_UNIT_TEXT_FILL_FORE_SCHEMECOLOR_INDEX" val="13"/>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3"/>
  <p:tag name="KSO_WM_UNIT_ID" val="diagram160431_3*m_i*1_13"/>
  <p:tag name="KSO_WM_UNIT_CLEAR" val="1"/>
  <p:tag name="KSO_WM_UNIT_LAYERLEVEL" val="1_1"/>
  <p:tag name="KSO_WM_DIAGRAM_GROUP_CODE" val="m1-1"/>
  <p:tag name="KSO_WM_UNIT_LINE_FORE_SCHEMECOLOR_INDEX" val="7"/>
  <p:tag name="KSO_WM_UNIT_LINE_FILL_TYPE" val="2"/>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h_f"/>
  <p:tag name="KSO_WM_UNIT_INDEX" val="1_2_1"/>
  <p:tag name="KSO_WM_UNIT_ID" val="diagram796_2*l_h_f*1_2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25"/>
  <p:tag name="KSO_WM_DIAGRAM_GROUP_CODE" val="l1-1"/>
  <p:tag name="KSO_WM_UNIT_TEXT_FILL_FORE_SCHEMECOLOR_INDEX" val="13"/>
  <p:tag name="KSO_WM_UNIT_TEXT_FILL_TYPE" val="1"/>
  <p:tag name="KSO_WM_UNIT_USESOURCEFORMAT_APPLY" val="0"/>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h_f"/>
  <p:tag name="KSO_WM_UNIT_INDEX" val="1_3_1"/>
  <p:tag name="KSO_WM_UNIT_ID" val="diagram796_2*l_h_f*1_3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25"/>
  <p:tag name="KSO_WM_DIAGRAM_GROUP_CODE" val="l1-1"/>
  <p:tag name="KSO_WM_UNIT_TEXT_FILL_FORE_SCHEMECOLOR_INDEX" val="13"/>
  <p:tag name="KSO_WM_UNIT_TEXT_FILL_TYPE" val="1"/>
  <p:tag name="KSO_WM_UNIT_USESOURCEFORMAT_APPLY" val="0"/>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h_f"/>
  <p:tag name="KSO_WM_UNIT_INDEX" val="1_4_1"/>
  <p:tag name="KSO_WM_UNIT_ID" val="diagram796_2*l_h_f*1_4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25"/>
  <p:tag name="KSO_WM_DIAGRAM_GROUP_CODE" val="l1-1"/>
  <p:tag name="KSO_WM_UNIT_TEXT_FILL_FORE_SCHEMECOLOR_INDEX" val="13"/>
  <p:tag name="KSO_WM_UNIT_TEXT_FILL_TYPE" val="1"/>
  <p:tag name="KSO_WM_UNIT_USESOURCEFORMAT_APPLY" val="0"/>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h_f"/>
  <p:tag name="KSO_WM_UNIT_INDEX" val="1_5_1"/>
  <p:tag name="KSO_WM_UNIT_ID" val="diagram796_2*l_h_f*1_5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25"/>
  <p:tag name="KSO_WM_DIAGRAM_GROUP_CODE" val="l1-1"/>
  <p:tag name="KSO_WM_UNIT_TEXT_FILL_FORE_SCHEMECOLOR_INDEX" val="13"/>
  <p:tag name="KSO_WM_UNIT_TEXT_FILL_TYPE" val="1"/>
  <p:tag name="KSO_WM_UNIT_USESOURCEFORMAT_APPLY" val="0"/>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i"/>
  <p:tag name="KSO_WM_UNIT_INDEX" val="1_20"/>
  <p:tag name="KSO_WM_UNIT_ID" val="diagram796_2*l_i*1_20"/>
  <p:tag name="KSO_WM_UNIT_CLEAR" val="1"/>
  <p:tag name="KSO_WM_UNIT_LAYERLEVEL" val="1_1"/>
  <p:tag name="KSO_WM_BEAUTIFY_FLAG" val="#wm#"/>
  <p:tag name="KSO_WM_DIAGRAM_GROUP_CODE" val="l1-1"/>
  <p:tag name="KSO_WM_UNIT_FILL_FORE_SCHEMECOLOR_INDEX" val="8"/>
  <p:tag name="KSO_WM_UNIT_FILL_TYPE" val="1"/>
  <p:tag name="KSO_WM_UNIT_USESOURCEFORMAT_APPLY" val="0"/>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i"/>
  <p:tag name="KSO_WM_UNIT_INDEX" val="1_16"/>
  <p:tag name="KSO_WM_UNIT_ID" val="diagram796_2*l_i*1_16"/>
  <p:tag name="KSO_WM_UNIT_CLEAR" val="1"/>
  <p:tag name="KSO_WM_UNIT_LAYERLEVEL" val="1_1"/>
  <p:tag name="KSO_WM_BEAUTIFY_FLAG" val="#wm#"/>
  <p:tag name="KSO_WM_DIAGRAM_GROUP_CODE" val="l1-1"/>
  <p:tag name="KSO_WM_UNIT_FILL_FORE_SCHEMECOLOR_INDEX" val="6"/>
  <p:tag name="KSO_WM_UNI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i"/>
  <p:tag name="KSO_WM_UNIT_INDEX" val="1_17"/>
  <p:tag name="KSO_WM_UNIT_ID" val="diagram796_2*l_i*1_17"/>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i"/>
  <p:tag name="KSO_WM_UNIT_INDEX" val="1_18"/>
  <p:tag name="KSO_WM_UNIT_ID" val="diagram796_2*l_i*1_18"/>
  <p:tag name="KSO_WM_UNIT_CLEAR" val="1"/>
  <p:tag name="KSO_WM_UNIT_LAYERLEVEL" val="1_1"/>
  <p:tag name="KSO_WM_BEAUTIFY_FLAG" val="#wm#"/>
  <p:tag name="KSO_WM_DIAGRAM_GROUP_CODE" val="l1-1"/>
  <p:tag name="KSO_WM_UNIT_FILL_FORE_SCHEMECOLOR_INDEX" val="5"/>
  <p:tag name="KSO_WM_UNI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6"/>
  <p:tag name="KSO_WM_TAG_VERSION" val="1.0"/>
  <p:tag name="KSO_WM_UNIT_TYPE" val="l_i"/>
  <p:tag name="KSO_WM_UNIT_INDEX" val="1_19"/>
  <p:tag name="KSO_WM_UNIT_ID" val="diagram796_2*l_i*1_19"/>
  <p:tag name="KSO_WM_UNIT_CLEAR" val="1"/>
  <p:tag name="KSO_WM_UNIT_LAYERLEVEL" val="1_1"/>
  <p:tag name="KSO_WM_BEAUTIFY_FLAG" val="#wm#"/>
  <p:tag name="KSO_WM_DIAGRAM_GROUP_CODE" val="l1-1"/>
  <p:tag name="KSO_WM_UNIT_FILL_FORE_SCHEMECOLOR_INDEX" val="7"/>
  <p:tag name="KSO_WM_UNI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78"/>
  <p:tag name="KSO_WM_UNIT_TYPE" val="m_h_a"/>
  <p:tag name="KSO_WM_UNIT_INDEX" val="1_1_1"/>
  <p:tag name="KSO_WM_UNIT_ID" val="diagram678_4*m_h_a*1_1_1"/>
  <p:tag name="KSO_WM_UNIT_CLEAR" val="1"/>
  <p:tag name="KSO_WM_UNIT_LAYERLEVEL" val="1_1_1"/>
  <p:tag name="KSO_WM_UNIT_VALUE" val="21"/>
  <p:tag name="KSO_WM_UNIT_HIGHLIGHT" val="0"/>
  <p:tag name="KSO_WM_UNIT_COMPATIBLE" val="0"/>
  <p:tag name="KSO_WM_UNIT_PRESET_TEXT_INDEX" val="4"/>
  <p:tag name="KSO_WM_UNIT_PRESET_TEXT_LEN" val="12"/>
  <p:tag name="KSO_WM_DIAGRAM_GROUP_CODE" val="m1-1"/>
  <p:tag name="KSO_WM_UNIT_FILL_FORE_SCHEMECOLOR_INDEX" val="5"/>
  <p:tag name="KSO_WM_UNIT_FILL_TYPE" val="1"/>
  <p:tag name="KSO_WM_UNIT_TEXT_FILL_FORE_SCHEMECOLOR_INDEX" val="5"/>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1482</TotalTime>
  <Words>6218</Words>
  <Application>Microsoft Office PowerPoint</Application>
  <PresentationFormat>宽屏</PresentationFormat>
  <Paragraphs>573</Paragraphs>
  <Slides>74</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方正兰亭粗黑_GBK</vt:lpstr>
      <vt:lpstr>仿宋</vt:lpstr>
      <vt:lpstr>黑体</vt:lpstr>
      <vt:lpstr>隶书</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yq</dc:creator>
  <cp:lastModifiedBy>lihui</cp:lastModifiedBy>
  <cp:revision>567</cp:revision>
  <dcterms:created xsi:type="dcterms:W3CDTF">2014-09-29T02:38:00Z</dcterms:created>
  <dcterms:modified xsi:type="dcterms:W3CDTF">2018-10-06T07:12:27Z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