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55" r:id="rId3"/>
    <p:sldId id="489" r:id="rId5"/>
    <p:sldId id="483" r:id="rId6"/>
    <p:sldId id="494" r:id="rId7"/>
    <p:sldId id="487" r:id="rId8"/>
    <p:sldId id="49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09B"/>
    <a:srgbClr val="7D3B05"/>
    <a:srgbClr val="0060A8"/>
    <a:srgbClr val="FFFF99"/>
    <a:srgbClr val="404040"/>
    <a:srgbClr val="642F04"/>
    <a:srgbClr val="5C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101" autoAdjust="0"/>
  </p:normalViewPr>
  <p:slideViewPr>
    <p:cSldViewPr>
      <p:cViewPr varScale="1">
        <p:scale>
          <a:sx n="96" d="100"/>
          <a:sy n="96" d="100"/>
        </p:scale>
        <p:origin x="1782" y="90"/>
      </p:cViewPr>
      <p:guideLst>
        <p:guide orient="horz" pos="2154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2CB89-4B05-4A85-A999-B39F95BAB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BCB2-82C8-4B83-A32F-14ECBEE566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D29D7EDA-0295-406E-BA68-4D0790A961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B539985-1F1C-4FDC-B9A1-575107D9C1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A8FF053-70FE-403A-95EA-18DFD74D14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https://blog.csdn.net/struggle_for_m/article/details/51883916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solidFill>
                  <a:srgbClr val="000081"/>
                </a:solidFill>
                <a:latin typeface="Times New Roman" panose="02020603050405020304" pitchFamily="18" charset="0"/>
              </a:rPr>
              <a:t>AD9708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D7EDA-0295-406E-BA68-4D0790A96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库存数据 4"/>
          <p:cNvSpPr/>
          <p:nvPr/>
        </p:nvSpPr>
        <p:spPr>
          <a:xfrm rot="3294886">
            <a:off x="5830094" y="5320506"/>
            <a:ext cx="1371600" cy="858838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7" name="流程图: 库存数据 6"/>
          <p:cNvSpPr/>
          <p:nvPr/>
        </p:nvSpPr>
        <p:spPr>
          <a:xfrm rot="8191601">
            <a:off x="7854950" y="5559425"/>
            <a:ext cx="1371600" cy="37941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733925" y="0"/>
            <a:ext cx="4086225" cy="7350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5307013" y="93663"/>
            <a:ext cx="3852862" cy="5476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buFontTx/>
              <a:buNone/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372225" y="93663"/>
            <a:ext cx="2663825" cy="4556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4"/>
            <a:ext cx="4618037" cy="793750"/>
            <a:chOff x="4525963" y="-12700"/>
            <a:chExt cx="4618037" cy="793750"/>
          </a:xfrm>
        </p:grpSpPr>
        <p:pic>
          <p:nvPicPr>
            <p:cNvPr id="614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5963" y="-12700"/>
              <a:ext cx="4618037" cy="7635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6148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5963" y="692150"/>
              <a:ext cx="4616450" cy="8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8786844" y="0"/>
            <a:ext cx="357188" cy="688975"/>
            <a:chOff x="-4763" y="-3175"/>
            <a:chExt cx="357188" cy="688975"/>
          </a:xfrm>
        </p:grpSpPr>
        <p:pic>
          <p:nvPicPr>
            <p:cNvPr id="6149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4763" y="-3175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4763" y="141288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4763" y="290513"/>
              <a:ext cx="357188" cy="77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4763" y="444500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4763" y="606425"/>
              <a:ext cx="357188" cy="79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649" name="Picture 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0"/>
            <a:ext cx="4102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0" y="2274888"/>
            <a:ext cx="9144000" cy="201612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B0252A"/>
              </a:solidFill>
            </a:endParaRPr>
          </a:p>
        </p:txBody>
      </p:sp>
      <p:sp>
        <p:nvSpPr>
          <p:cNvPr id="30724" name="直接连接符 3"/>
          <p:cNvSpPr>
            <a:spLocks noChangeShapeType="1"/>
          </p:cNvSpPr>
          <p:nvPr/>
        </p:nvSpPr>
        <p:spPr bwMode="auto">
          <a:xfrm>
            <a:off x="0" y="4506913"/>
            <a:ext cx="9144000" cy="1587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TextBox 4"/>
          <p:cNvSpPr>
            <a:spLocks noChangeArrowheads="1"/>
          </p:cNvSpPr>
          <p:nvPr/>
        </p:nvSpPr>
        <p:spPr bwMode="auto">
          <a:xfrm>
            <a:off x="-19137" y="2636912"/>
            <a:ext cx="9144000" cy="56311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实验六 信号发生器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ROM</a:t>
            </a: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624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数字电路设计实验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副标题 2"/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实验内容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650" y="975360"/>
            <a:ext cx="808545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配置宽度为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位的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个地址的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正弦波数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PLL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时钟作为计数器计数脉冲，计数器输出作为地址读取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</a:t>
            </a:r>
            <a:endParaRPr lang="zh-CN" altLang="en-US" sz="24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将正弦波信号通过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模块（</a:t>
            </a:r>
            <a:r>
              <a:rPr lang="en-US" altLang="zh-CN" sz="2400" dirty="0">
                <a:solidFill>
                  <a:srgbClr val="000081"/>
                </a:solidFill>
                <a:latin typeface="Times New Roman" panose="02020603050405020304" pitchFamily="18" charset="0"/>
                <a:sym typeface="+mn-ea"/>
              </a:rPr>
              <a:t>AD9708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）转换为模拟信号，通过示波器显示波形。</a:t>
            </a:r>
            <a:endParaRPr lang="zh-CN" altLang="en-US" sz="24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加题：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利用控制开关控制波形切换，比如当拨动开关置为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时，输出正弦波，当拨动开关置为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时，输入三角波。</a:t>
            </a:r>
            <a:endParaRPr lang="zh-CN" altLang="en-US" sz="24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提示：可以用</a:t>
            </a:r>
            <a:r>
              <a:rPr lang="en-US" altLang="zh-CN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VHDL</a:t>
            </a:r>
            <a:r>
              <a:rPr lang="zh-CN" altLang="en-US" sz="24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语言写一个数据选择器。</a:t>
            </a:r>
            <a:endParaRPr lang="zh-CN" altLang="en-US" sz="24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>
            <a:spLocks noChangeArrowheads="1"/>
          </p:cNvSpPr>
          <p:nvPr/>
        </p:nvSpPr>
        <p:spPr bwMode="auto">
          <a:xfrm>
            <a:off x="0" y="27856"/>
            <a:ext cx="4537075" cy="592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      问题分析（二）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08103" y="3207938"/>
            <a:ext cx="3574095" cy="1152128"/>
            <a:chOff x="3158145" y="2276872"/>
            <a:chExt cx="3574095" cy="1152128"/>
          </a:xfrm>
        </p:grpSpPr>
        <p:sp>
          <p:nvSpPr>
            <p:cNvPr id="6" name="矩形 5"/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ROM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261020" y="2420888"/>
              <a:ext cx="59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261020" y="3140968"/>
              <a:ext cx="59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24128" y="2780928"/>
              <a:ext cx="1008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58145" y="2340749"/>
              <a:ext cx="156083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address[7..0]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176180" y="2769801"/>
              <a:ext cx="5116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clk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88161" y="2378751"/>
              <a:ext cx="88773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P[7..0]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2795128"/>
            <a:ext cx="3322955" cy="831632"/>
            <a:chOff x="2481779" y="2231984"/>
            <a:chExt cx="4436156" cy="1197016"/>
          </a:xfrm>
        </p:grpSpPr>
        <p:sp>
          <p:nvSpPr>
            <p:cNvPr id="23" name="矩形 22"/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PLL </a:t>
              </a:r>
              <a:r>
                <a:rPr lang="zh-CN" altLang="en-US" sz="2000" dirty="0">
                  <a:solidFill>
                    <a:schemeClr val="tx1"/>
                  </a:solidFill>
                </a:rPr>
                <a:t>倍频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843808" y="2780928"/>
              <a:ext cx="1008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5724128" y="2780928"/>
              <a:ext cx="4126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481779" y="2231984"/>
              <a:ext cx="10534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50MHZ</a:t>
              </a:r>
              <a:endParaRPr lang="zh-CN" altLang="en-US" sz="2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32781" y="2250264"/>
              <a:ext cx="1285154" cy="57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100M</a:t>
              </a:r>
              <a:endParaRPr lang="zh-CN" altLang="en-US" sz="2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53699" y="1124745"/>
            <a:ext cx="2635712" cy="1243304"/>
            <a:chOff x="3026162" y="1956343"/>
            <a:chExt cx="3987922" cy="1472657"/>
          </a:xfrm>
        </p:grpSpPr>
        <p:sp>
          <p:nvSpPr>
            <p:cNvPr id="42" name="矩形 41"/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计数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3270676" y="2420888"/>
              <a:ext cx="581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270676" y="3140968"/>
              <a:ext cx="5812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724128" y="2780928"/>
              <a:ext cx="7359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102038" y="1956343"/>
              <a:ext cx="48282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clr</a:t>
              </a:r>
              <a:endParaRPr lang="zh-CN" altLang="en-US" sz="2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026162" y="2723964"/>
              <a:ext cx="51167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clk</a:t>
              </a:r>
              <a:endParaRPr lang="zh-CN" altLang="en-US" sz="20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692056" y="2391963"/>
              <a:ext cx="1322028" cy="4723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q[7..0]</a:t>
              </a:r>
              <a:endParaRPr lang="zh-CN" altLang="en-US" sz="2000" dirty="0"/>
            </a:p>
          </p:txBody>
        </p:sp>
      </p:grpSp>
      <p:cxnSp>
        <p:nvCxnSpPr>
          <p:cNvPr id="53" name="连接符: 肘形 52"/>
          <p:cNvCxnSpPr/>
          <p:nvPr/>
        </p:nvCxnSpPr>
        <p:spPr>
          <a:xfrm rot="16200000" flipH="1">
            <a:off x="4777370" y="2476209"/>
            <a:ext cx="1479500" cy="18771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endCxn id="47" idx="2"/>
          </p:cNvCxnSpPr>
          <p:nvPr/>
        </p:nvCxnSpPr>
        <p:spPr>
          <a:xfrm rot="16200000">
            <a:off x="2496185" y="2314575"/>
            <a:ext cx="1030605" cy="622935"/>
          </a:xfrm>
          <a:prstGeom prst="bentConnector3">
            <a:avLst>
              <a:gd name="adj1" fmla="val -315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48" idx="0"/>
            <a:endCxn id="46" idx="0"/>
          </p:cNvCxnSpPr>
          <p:nvPr/>
        </p:nvCxnSpPr>
        <p:spPr>
          <a:xfrm rot="16200000" flipV="1">
            <a:off x="4174173" y="314008"/>
            <a:ext cx="367665" cy="1988820"/>
          </a:xfrm>
          <a:prstGeom prst="bentConnector3">
            <a:avLst>
              <a:gd name="adj1" fmla="val 1648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043170" y="5043734"/>
            <a:ext cx="3145000" cy="800446"/>
            <a:chOff x="1525543" y="2276872"/>
            <a:chExt cx="4198585" cy="1152128"/>
          </a:xfrm>
        </p:grpSpPr>
        <p:sp>
          <p:nvSpPr>
            <p:cNvPr id="4" name="矩形 3"/>
            <p:cNvSpPr/>
            <p:nvPr/>
          </p:nvSpPr>
          <p:spPr>
            <a:xfrm>
              <a:off x="3851920" y="2276872"/>
              <a:ext cx="1872208" cy="11521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DA</a:t>
              </a:r>
              <a:r>
                <a:rPr lang="zh-CN" altLang="en-US" sz="2000" dirty="0">
                  <a:solidFill>
                    <a:schemeClr val="tx1"/>
                  </a:solidFill>
                </a:rPr>
                <a:t>模块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13" idx="3"/>
            </p:cNvCxnSpPr>
            <p:nvPr/>
          </p:nvCxnSpPr>
          <p:spPr>
            <a:xfrm flipH="1">
              <a:off x="2792047" y="2751336"/>
              <a:ext cx="988450" cy="292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525543" y="2493386"/>
              <a:ext cx="1266504" cy="573987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rgbClr val="02509B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示波器</a:t>
              </a:r>
              <a:endParaRPr lang="zh-CN" altLang="en-US" sz="20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连接符: 肘形 52"/>
          <p:cNvCxnSpPr/>
          <p:nvPr/>
        </p:nvCxnSpPr>
        <p:spPr>
          <a:xfrm rot="5400000">
            <a:off x="7966075" y="4347210"/>
            <a:ext cx="1591945" cy="459105"/>
          </a:xfrm>
          <a:prstGeom prst="bentConnector3">
            <a:avLst>
              <a:gd name="adj1" fmla="val 500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3"/>
          </p:cNvCxnSpPr>
          <p:nvPr/>
        </p:nvCxnSpPr>
        <p:spPr>
          <a:xfrm flipH="1" flipV="1">
            <a:off x="8188325" y="5444490"/>
            <a:ext cx="344170" cy="12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675" y="1042670"/>
            <a:ext cx="901065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052736"/>
            <a:ext cx="3703475" cy="47525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5" y="310684"/>
            <a:ext cx="4859197" cy="62373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5360" y="5805170"/>
            <a:ext cx="2023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模块引脚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7785" y="729615"/>
            <a:ext cx="8047990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8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示波器使用视频连接：</a:t>
            </a:r>
            <a:endParaRPr lang="zh-CN" sz="28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sz="28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https://v.qq.com/x/page/q32004zts0j.html</a:t>
            </a:r>
            <a:endParaRPr lang="zh-CN" sz="28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sz="2800" b="1" dirty="0">
                <a:solidFill>
                  <a:srgbClr val="02509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里面包括万用表、信号发生器和示波器的使用方法</a:t>
            </a:r>
            <a:endParaRPr lang="zh-CN" sz="2800" b="1" dirty="0">
              <a:solidFill>
                <a:srgbClr val="02509B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2165350"/>
            <a:ext cx="3283585" cy="437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165350"/>
            <a:ext cx="3282950" cy="4378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15,&quot;width&quot;:141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全屏显示(4:3)</PresentationFormat>
  <Paragraphs>52</Paragraphs>
  <Slides>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Times New Roman</vt:lpstr>
      <vt:lpstr>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曾丽娜</cp:lastModifiedBy>
  <cp:revision>907</cp:revision>
  <dcterms:created xsi:type="dcterms:W3CDTF">2016-01-05T00:40:00Z</dcterms:created>
  <dcterms:modified xsi:type="dcterms:W3CDTF">2020-12-11T02:30:30Z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