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9" r:id="rId9"/>
    <p:sldId id="265" r:id="rId10"/>
    <p:sldId id="266" r:id="rId11"/>
    <p:sldId id="271" r:id="rId12"/>
    <p:sldId id="272" r:id="rId13"/>
    <p:sldId id="273" r:id="rId14"/>
    <p:sldId id="262" r:id="rId15"/>
    <p:sldId id="263" r:id="rId16"/>
    <p:sldId id="267" r:id="rId17"/>
    <p:sldId id="270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-28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55BE7-0936-42BD-88DD-8E631A439134}" type="datetimeFigureOut">
              <a:rPr lang="fr-FR" smtClean="0"/>
              <a:t>22/10/2017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CD745-472C-4121-89FC-B5D2F3529C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966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CD745-472C-4121-89FC-B5D2F3529C4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7501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9609858-30D4-45AB-86DE-E614756CB182}" type="datetime1">
              <a:rPr lang="fr-FR" smtClean="0"/>
              <a:t>22/10/2017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151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CA93-0BA0-464D-973C-09282D37B2AD}" type="datetime1">
              <a:rPr lang="fr-FR" smtClean="0"/>
              <a:t>22/10/2017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93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D5A3-CD8E-4319-A00A-166318085CFA}" type="datetime1">
              <a:rPr lang="fr-FR" smtClean="0"/>
              <a:t>22/10/2017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6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51DC-D010-4512-9E64-0AD1A731F3B7}" type="datetime1">
              <a:rPr lang="fr-FR" smtClean="0"/>
              <a:t>22/10/2017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82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DB3EEE-0573-422E-83EB-A17F75FA2A5D}" type="datetime1">
              <a:rPr lang="fr-FR" smtClean="0"/>
              <a:t>22/10/2017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7479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7C13-8A02-476A-BC32-9713B4BAFEC7}" type="datetime1">
              <a:rPr lang="fr-FR" smtClean="0"/>
              <a:t>22/10/2017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0002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E75B-EA2B-4EC0-94D9-2C72F3C247DE}" type="datetime1">
              <a:rPr lang="fr-FR" smtClean="0"/>
              <a:t>22/10/2017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1641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B5C8-A500-44FA-8C56-4A868313919D}" type="datetime1">
              <a:rPr lang="fr-FR" smtClean="0"/>
              <a:t>22/10/2017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98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E406-907E-412B-A99B-8D8C0CB55C02}" type="datetime1">
              <a:rPr lang="fr-FR" smtClean="0"/>
              <a:t>22/10/2017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79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D863F08-B8AC-4AD6-A546-D59C4BF35E70}" type="datetime1">
              <a:rPr lang="fr-FR" smtClean="0"/>
              <a:t>22/10/2017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42099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78E2868-9E91-4049-938C-5036A8BF9F2B}" type="datetime1">
              <a:rPr lang="fr-FR" smtClean="0"/>
              <a:t>22/10/2017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68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74618F7-44F1-4989-9F51-574A4709CD9B}" type="datetime1">
              <a:rPr lang="fr-FR" smtClean="0"/>
              <a:t>22/10/2017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089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2A24B82-42CA-45CD-ADA1-19E4A3003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219" y="1483454"/>
            <a:ext cx="10318418" cy="2767934"/>
          </a:xfrm>
        </p:spPr>
        <p:txBody>
          <a:bodyPr/>
          <a:lstStyle/>
          <a:p>
            <a:r>
              <a:rPr lang="fr-FR" dirty="0" smtClean="0"/>
              <a:t>StoneHeartH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AF37375B-B60F-425C-BFFC-82940BA07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088" y="5744816"/>
            <a:ext cx="3162025" cy="881733"/>
          </a:xfrm>
        </p:spPr>
        <p:txBody>
          <a:bodyPr>
            <a:normAutofit fontScale="47500" lnSpcReduction="20000"/>
          </a:bodyPr>
          <a:lstStyle/>
          <a:p>
            <a:r>
              <a:rPr lang="fr-FR" dirty="0"/>
              <a:t>Alexia BOURMAUD</a:t>
            </a:r>
          </a:p>
          <a:p>
            <a:r>
              <a:rPr lang="fr-FR" dirty="0"/>
              <a:t>Vivien ROBERT</a:t>
            </a:r>
          </a:p>
          <a:p>
            <a:r>
              <a:rPr lang="fr-FR" dirty="0"/>
              <a:t>Louise MARCHAL</a:t>
            </a:r>
          </a:p>
          <a:p>
            <a:r>
              <a:rPr lang="fr-FR" dirty="0"/>
              <a:t>Nicolas BIZZOZZERO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EFC1A2BF-93E2-4C32-95F8-0C7116221A83}"/>
              </a:ext>
            </a:extLst>
          </p:cNvPr>
          <p:cNvSpPr txBox="1"/>
          <p:nvPr/>
        </p:nvSpPr>
        <p:spPr>
          <a:xfrm>
            <a:off x="2862469" y="4036128"/>
            <a:ext cx="6480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/>
              <a:t>par </a:t>
            </a:r>
            <a:r>
              <a:rPr lang="fr-FR" sz="4400" dirty="0">
                <a:latin typeface="+mj-lt"/>
              </a:rPr>
              <a:t>ZZARDBLI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="" xmlns:a16="http://schemas.microsoft.com/office/drawing/2014/main" id="{0697245A-1669-415C-A066-5404AB58FDC2}"/>
              </a:ext>
            </a:extLst>
          </p:cNvPr>
          <p:cNvSpPr txBox="1">
            <a:spLocks/>
          </p:cNvSpPr>
          <p:nvPr/>
        </p:nvSpPr>
        <p:spPr>
          <a:xfrm>
            <a:off x="9029975" y="5744816"/>
            <a:ext cx="3162025" cy="8894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Celia KHERFALLAH</a:t>
            </a:r>
          </a:p>
          <a:p>
            <a:r>
              <a:rPr lang="fr-FR" dirty="0"/>
              <a:t>Stieban FERNANDEZ</a:t>
            </a:r>
          </a:p>
          <a:p>
            <a:r>
              <a:rPr lang="fr-FR" dirty="0"/>
              <a:t>Marc-Vincent </a:t>
            </a:r>
            <a:r>
              <a:rPr lang="fr-FR" dirty="0" smtClean="0"/>
              <a:t>SEUANES</a:t>
            </a:r>
            <a:endParaRPr lang="fr-FR" dirty="0"/>
          </a:p>
          <a:p>
            <a:r>
              <a:rPr lang="fr-FR" dirty="0"/>
              <a:t>Robert ADOUM</a:t>
            </a:r>
          </a:p>
          <a:p>
            <a:endParaRPr lang="fr-FR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="" xmlns:a16="http://schemas.microsoft.com/office/drawing/2014/main" id="{297F05EB-B7D5-4A07-B5ED-0F2796E5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84CA-B404-4A0F-93F7-FE6C3EBD90AE}" type="datetime1">
              <a:rPr lang="fr-FR" smtClean="0"/>
              <a:t>22/10/2017</a:t>
            </a:fld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="" xmlns:a16="http://schemas.microsoft.com/office/drawing/2014/main" id="{40F2CCAF-6658-4659-9A16-029471F4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="" xmlns:a16="http://schemas.microsoft.com/office/drawing/2014/main" id="{57EB7689-8413-4700-8170-1D2FACAADF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598" y="329307"/>
            <a:ext cx="1680548" cy="60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3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3600" dirty="0" smtClean="0"/>
              <a:t>Test de validation :</a:t>
            </a:r>
            <a:br>
              <a:rPr lang="fr-FR" sz="3600" dirty="0" smtClean="0"/>
            </a:br>
            <a:r>
              <a:rPr lang="fr-FR" sz="4000" dirty="0"/>
              <a:t>Acheter un emplacement </a:t>
            </a:r>
            <a:r>
              <a:rPr lang="fr-FR" sz="4000" dirty="0" err="1"/>
              <a:t>deck</a:t>
            </a:r>
            <a:r>
              <a:rPr lang="fr-FR" sz="4000" dirty="0"/>
              <a:t> ou un </a:t>
            </a:r>
            <a:r>
              <a:rPr lang="fr-FR" sz="4000" dirty="0" err="1" smtClean="0"/>
              <a:t>pacK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40558" y="1660590"/>
            <a:ext cx="5281684" cy="510426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u="sng" dirty="0"/>
              <a:t>TV01: Acheter un </a:t>
            </a:r>
            <a:r>
              <a:rPr lang="fr-FR" sz="1400" u="sng" dirty="0" smtClean="0"/>
              <a:t>pack</a:t>
            </a:r>
            <a:endParaRPr lang="fr-FR" sz="1400" u="sng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u="sng" dirty="0"/>
              <a:t>Contexte</a:t>
            </a:r>
            <a:r>
              <a:rPr lang="fr-FR" sz="1400" dirty="0"/>
              <a:t>: Abdoulaye est connecté et se trouve dans la boutique, il assez d'argent sur son compte en banque et il a rentré ses coordonnées bancaires</a:t>
            </a:r>
            <a:r>
              <a:rPr lang="fr-FR" sz="1400" dirty="0" smtClean="0"/>
              <a:t>.</a:t>
            </a:r>
            <a:endParaRPr lang="fr-FR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u="sng" dirty="0"/>
              <a:t>Scénario</a:t>
            </a:r>
            <a:r>
              <a:rPr lang="fr-FR" sz="1400" dirty="0" smtClean="0"/>
              <a:t>:</a:t>
            </a:r>
            <a:endParaRPr lang="fr-FR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dirty="0"/>
              <a:t>1:  Le joueur clique sur le pack qu'il veut acheter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dirty="0"/>
              <a:t>2.  Le joueur clique sur "Acheter"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dirty="0"/>
              <a:t>3.  Le joueur confirme son achat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dirty="0"/>
              <a:t>4.  Le joueur refuse un second </a:t>
            </a:r>
            <a:r>
              <a:rPr lang="fr-FR" sz="1400" dirty="0" smtClean="0"/>
              <a:t>achat</a:t>
            </a:r>
            <a:endParaRPr lang="fr-FR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u="sng" dirty="0" smtClean="0"/>
              <a:t>Résultat attendu</a:t>
            </a:r>
            <a:r>
              <a:rPr lang="fr-FR" sz="1400" dirty="0" smtClean="0"/>
              <a:t>:</a:t>
            </a:r>
            <a:endParaRPr lang="fr-FR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dirty="0"/>
              <a:t>    -&gt; Le joueur a bien été débité de la bonne somme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dirty="0"/>
              <a:t>    -&gt; Le joueur a bien reçu un pack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dirty="0"/>
              <a:t>    -&gt; Le pack contient bien au moins une carte rare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dirty="0"/>
              <a:t>    -&gt; Le système affiche "Félicitation vous avez reçu votre nouveau pack</a:t>
            </a:r>
            <a:r>
              <a:rPr lang="fr-FR" sz="1400" dirty="0" smtClean="0"/>
              <a:t>."</a:t>
            </a:r>
            <a:endParaRPr lang="fr-FR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u="sng" dirty="0" smtClean="0"/>
              <a:t>Moyen de vérification</a:t>
            </a:r>
            <a:r>
              <a:rPr lang="fr-FR" sz="1400" dirty="0" smtClean="0"/>
              <a:t>:</a:t>
            </a:r>
            <a:endParaRPr lang="fr-FR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dirty="0"/>
              <a:t>    -&gt; Vérifier sur son compte ne banque qu'il a bien été débité de la bonne somme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dirty="0"/>
              <a:t>    -&gt; Vérifier que le joueur a bien reçu son pack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dirty="0"/>
              <a:t>    -&gt; </a:t>
            </a:r>
            <a:r>
              <a:rPr lang="fr-FR" sz="1400" dirty="0" err="1"/>
              <a:t>Verifier</a:t>
            </a:r>
            <a:r>
              <a:rPr lang="fr-FR" sz="1400" dirty="0"/>
              <a:t> que le joueur a bien reçu au moins une carte rare dans le pack.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dirty="0"/>
              <a:t>    -&gt; Affichage visuel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40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>
          <a:xfrm>
            <a:off x="6177688" y="1660590"/>
            <a:ext cx="5252312" cy="510426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400" u="sng" dirty="0"/>
              <a:t>TV02: Acheter un emplacement de </a:t>
            </a:r>
            <a:r>
              <a:rPr lang="fr-FR" sz="1400" u="sng" dirty="0" err="1" smtClean="0"/>
              <a:t>deck</a:t>
            </a:r>
            <a:endParaRPr lang="fr-FR" sz="1400" u="sng" dirty="0"/>
          </a:p>
          <a:p>
            <a:pPr marL="0" indent="0">
              <a:spcBef>
                <a:spcPts val="0"/>
              </a:spcBef>
              <a:buNone/>
            </a:pPr>
            <a:r>
              <a:rPr lang="fr-FR" sz="1400" u="sng" dirty="0"/>
              <a:t>Contexte</a:t>
            </a:r>
            <a:r>
              <a:rPr lang="fr-FR" sz="1400" dirty="0"/>
              <a:t>: Abdoulaye est connecté et se trouve dans la boutique, il a assez d'argent sur son compte en banque, Il a rentré ses coordonnées bancaires</a:t>
            </a:r>
            <a:r>
              <a:rPr lang="fr-FR" sz="1400" dirty="0" smtClean="0"/>
              <a:t>.</a:t>
            </a:r>
            <a:endParaRPr lang="fr-FR" sz="1400" dirty="0"/>
          </a:p>
          <a:p>
            <a:pPr marL="0" indent="0">
              <a:spcBef>
                <a:spcPts val="0"/>
              </a:spcBef>
              <a:buNone/>
            </a:pPr>
            <a:r>
              <a:rPr lang="fr-FR" sz="1400" u="sng" dirty="0"/>
              <a:t>Scénario</a:t>
            </a:r>
            <a:r>
              <a:rPr lang="fr-FR" sz="1400" dirty="0" smtClean="0"/>
              <a:t>:</a:t>
            </a:r>
            <a:endParaRPr lang="fr-FR" sz="1400" dirty="0"/>
          </a:p>
          <a:p>
            <a:pPr marL="0" indent="0">
              <a:spcBef>
                <a:spcPts val="0"/>
              </a:spcBef>
              <a:buNone/>
            </a:pPr>
            <a:r>
              <a:rPr lang="fr-FR" sz="1400" dirty="0"/>
              <a:t>1:  Le joueur clique sur "Acheter un emplacement de </a:t>
            </a:r>
            <a:r>
              <a:rPr lang="fr-FR" sz="1400" dirty="0" err="1"/>
              <a:t>deck</a:t>
            </a:r>
            <a:r>
              <a:rPr lang="fr-FR" sz="1400" dirty="0"/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dirty="0"/>
              <a:t>2.  Le joueur confirme son achat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dirty="0"/>
              <a:t>3.  Le joueur refuse un second </a:t>
            </a:r>
            <a:r>
              <a:rPr lang="fr-FR" sz="1400" dirty="0" smtClean="0"/>
              <a:t>achat</a:t>
            </a:r>
            <a:endParaRPr lang="fr-FR" sz="1400" dirty="0"/>
          </a:p>
          <a:p>
            <a:pPr marL="0" indent="0">
              <a:spcBef>
                <a:spcPts val="0"/>
              </a:spcBef>
              <a:buNone/>
            </a:pPr>
            <a:r>
              <a:rPr lang="fr-FR" sz="1400" u="sng" dirty="0" smtClean="0"/>
              <a:t>Résultat attendu</a:t>
            </a:r>
            <a:r>
              <a:rPr lang="fr-FR" sz="1400" dirty="0" smtClean="0"/>
              <a:t>:</a:t>
            </a:r>
            <a:endParaRPr lang="fr-FR" sz="1400" dirty="0"/>
          </a:p>
          <a:p>
            <a:pPr marL="0" indent="0">
              <a:spcBef>
                <a:spcPts val="0"/>
              </a:spcBef>
              <a:buNone/>
            </a:pPr>
            <a:r>
              <a:rPr lang="fr-FR" sz="1400" dirty="0"/>
              <a:t>    -&gt; Le joueur a bien été débité de la bonne somme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dirty="0"/>
              <a:t>    -&gt; Le joueur a bien reçu un emplacement de </a:t>
            </a:r>
            <a:r>
              <a:rPr lang="fr-FR" sz="1400" dirty="0" err="1"/>
              <a:t>deck</a:t>
            </a:r>
            <a:endParaRPr lang="fr-FR" sz="1400" dirty="0"/>
          </a:p>
          <a:p>
            <a:pPr marL="0" indent="0">
              <a:spcBef>
                <a:spcPts val="0"/>
              </a:spcBef>
              <a:buNone/>
            </a:pPr>
            <a:r>
              <a:rPr lang="fr-FR" sz="1400" dirty="0"/>
              <a:t> </a:t>
            </a:r>
            <a:r>
              <a:rPr lang="fr-FR" sz="1400" dirty="0" smtClean="0"/>
              <a:t>   -&gt; </a:t>
            </a:r>
            <a:r>
              <a:rPr lang="fr-FR" sz="1400" dirty="0"/>
              <a:t>Le système affiche "Félicitation vous avez reçu un nouvel emplacement de </a:t>
            </a:r>
            <a:r>
              <a:rPr lang="fr-FR" sz="1400" dirty="0" err="1"/>
              <a:t>deck</a:t>
            </a:r>
            <a:r>
              <a:rPr lang="fr-FR" sz="1400" dirty="0" smtClean="0"/>
              <a:t>."</a:t>
            </a:r>
            <a:endParaRPr lang="fr-FR" sz="1400" dirty="0"/>
          </a:p>
          <a:p>
            <a:pPr marL="0" indent="0">
              <a:spcBef>
                <a:spcPts val="0"/>
              </a:spcBef>
              <a:buNone/>
            </a:pPr>
            <a:r>
              <a:rPr lang="fr-FR" sz="1400" u="sng" dirty="0" smtClean="0"/>
              <a:t>Moyen de vérification</a:t>
            </a:r>
            <a:r>
              <a:rPr lang="fr-FR" sz="1400" dirty="0" smtClean="0"/>
              <a:t>:</a:t>
            </a:r>
            <a:endParaRPr lang="fr-FR" sz="1400" dirty="0"/>
          </a:p>
          <a:p>
            <a:pPr marL="0" indent="0">
              <a:spcBef>
                <a:spcPts val="0"/>
              </a:spcBef>
              <a:buNone/>
            </a:pPr>
            <a:r>
              <a:rPr lang="fr-FR" sz="1400" dirty="0"/>
              <a:t>    -&gt; Vérifier sur son compte en banque qu'il a bien été débité de la bonne somme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dirty="0"/>
              <a:t>    -&gt; Vérifier que le joueur a bien reçu un emplacement de </a:t>
            </a:r>
            <a:r>
              <a:rPr lang="fr-FR" sz="1400" dirty="0" err="1"/>
              <a:t>deck</a:t>
            </a:r>
            <a:endParaRPr lang="fr-FR" sz="1400" dirty="0"/>
          </a:p>
          <a:p>
            <a:pPr marL="0" indent="0">
              <a:spcBef>
                <a:spcPts val="0"/>
              </a:spcBef>
              <a:buNone/>
            </a:pPr>
            <a:r>
              <a:rPr lang="fr-FR" sz="1400" dirty="0"/>
              <a:t>    -&gt; Affichage visuel</a:t>
            </a:r>
            <a:endParaRPr lang="fr-FR" sz="1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51DC-D010-4512-9E64-0AD1A731F3B7}" type="datetime1">
              <a:rPr lang="fr-FR" smtClean="0"/>
              <a:t>22/10/2017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400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3600" dirty="0"/>
              <a:t>Test de validation :</a:t>
            </a:r>
            <a:br>
              <a:rPr lang="fr-FR" sz="3600" dirty="0"/>
            </a:br>
            <a:r>
              <a:rPr lang="fr-FR" sz="4400" dirty="0"/>
              <a:t>Acheter un emplacement </a:t>
            </a:r>
            <a:r>
              <a:rPr lang="fr-FR" sz="4400" dirty="0" err="1"/>
              <a:t>deck</a:t>
            </a:r>
            <a:r>
              <a:rPr lang="fr-FR" sz="4400" dirty="0"/>
              <a:t> ou un </a:t>
            </a:r>
            <a:r>
              <a:rPr lang="fr-FR" sz="4400" dirty="0" err="1" smtClean="0"/>
              <a:t>pacK</a:t>
            </a:r>
            <a:r>
              <a:rPr lang="fr-FR" sz="4400" dirty="0" smtClean="0"/>
              <a:t> (2)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68087" y="2179119"/>
            <a:ext cx="5472752" cy="4542355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u="sng" dirty="0"/>
              <a:t>TV03: Acheter un emplacement de </a:t>
            </a:r>
            <a:r>
              <a:rPr lang="fr-FR" u="sng" dirty="0" err="1"/>
              <a:t>deck</a:t>
            </a:r>
            <a:r>
              <a:rPr lang="fr-FR" u="sng" dirty="0"/>
              <a:t> sans avoir assez </a:t>
            </a:r>
            <a:r>
              <a:rPr lang="fr-FR" u="sng" dirty="0" smtClean="0"/>
              <a:t>d'argent</a:t>
            </a:r>
          </a:p>
          <a:p>
            <a:pPr marL="0" indent="0">
              <a:spcBef>
                <a:spcPts val="0"/>
              </a:spcBef>
              <a:buNone/>
            </a:pPr>
            <a:endParaRPr lang="fr-FR" dirty="0"/>
          </a:p>
          <a:p>
            <a:pPr marL="0" indent="0">
              <a:spcBef>
                <a:spcPts val="0"/>
              </a:spcBef>
              <a:buNone/>
            </a:pPr>
            <a:r>
              <a:rPr lang="fr-FR" u="sng" dirty="0"/>
              <a:t>Contexte</a:t>
            </a:r>
            <a:r>
              <a:rPr lang="fr-FR" dirty="0"/>
              <a:t>: Abdoulaye est connecté et se trouve dans la boutique, il n'a pas assez d'argent sur son compte en banque, il a rentré ses coordonnées bancaires. </a:t>
            </a:r>
            <a:endParaRPr lang="fr-FR" dirty="0" smtClean="0"/>
          </a:p>
          <a:p>
            <a:pPr marL="0" indent="0">
              <a:spcBef>
                <a:spcPts val="0"/>
              </a:spcBef>
              <a:buNone/>
            </a:pPr>
            <a:endParaRPr lang="fr-FR" dirty="0"/>
          </a:p>
          <a:p>
            <a:pPr marL="0" indent="0">
              <a:spcBef>
                <a:spcPts val="0"/>
              </a:spcBef>
              <a:buNone/>
            </a:pPr>
            <a:r>
              <a:rPr lang="fr-FR" u="sng" dirty="0"/>
              <a:t>Scénario</a:t>
            </a:r>
            <a:r>
              <a:rPr lang="fr-FR" dirty="0" smtClean="0"/>
              <a:t>:</a:t>
            </a:r>
            <a:endParaRPr lang="fr-FR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 smtClean="0"/>
              <a:t>Le </a:t>
            </a:r>
            <a:r>
              <a:rPr lang="fr-FR" dirty="0"/>
              <a:t>joueur clique sur "Acheter un emplacement de </a:t>
            </a:r>
            <a:r>
              <a:rPr lang="fr-FR" dirty="0" err="1"/>
              <a:t>deck</a:t>
            </a:r>
            <a:r>
              <a:rPr lang="fr-FR" dirty="0"/>
              <a:t>"</a:t>
            </a:r>
          </a:p>
          <a:p>
            <a:pPr marL="457200" indent="-457200">
              <a:spcBef>
                <a:spcPts val="0"/>
              </a:spcBef>
              <a:buAutoNum type="arabicPeriod" startAt="2"/>
            </a:pPr>
            <a:r>
              <a:rPr lang="fr-FR" dirty="0" smtClean="0"/>
              <a:t>Le </a:t>
            </a:r>
            <a:r>
              <a:rPr lang="fr-FR" dirty="0"/>
              <a:t>joueur confirme son </a:t>
            </a:r>
            <a:r>
              <a:rPr lang="fr-FR" dirty="0" smtClean="0"/>
              <a:t>achat</a:t>
            </a:r>
          </a:p>
          <a:p>
            <a:pPr marL="457200" indent="-457200">
              <a:spcBef>
                <a:spcPts val="0"/>
              </a:spcBef>
              <a:buAutoNum type="arabicPeriod" startAt="2"/>
            </a:pPr>
            <a:r>
              <a:rPr lang="fr-FR" dirty="0" smtClean="0"/>
              <a:t>Le </a:t>
            </a:r>
            <a:r>
              <a:rPr lang="fr-FR" dirty="0"/>
              <a:t>joueur </a:t>
            </a:r>
            <a:r>
              <a:rPr lang="fr-FR" dirty="0" smtClean="0"/>
              <a:t>termine</a:t>
            </a:r>
          </a:p>
          <a:p>
            <a:pPr marL="457200" indent="-457200">
              <a:spcBef>
                <a:spcPts val="0"/>
              </a:spcBef>
              <a:buAutoNum type="arabicPeriod" startAt="3"/>
            </a:pPr>
            <a:endParaRPr lang="fr-FR" dirty="0"/>
          </a:p>
          <a:p>
            <a:pPr marL="0" indent="0">
              <a:spcBef>
                <a:spcPts val="0"/>
              </a:spcBef>
              <a:buNone/>
            </a:pPr>
            <a:r>
              <a:rPr lang="fr-FR" u="sng" dirty="0" smtClean="0"/>
              <a:t>Résultat attendu</a:t>
            </a:r>
            <a:r>
              <a:rPr lang="fr-FR" dirty="0" smtClean="0"/>
              <a:t>:</a:t>
            </a:r>
            <a:endParaRPr lang="fr-FR" dirty="0"/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    </a:t>
            </a:r>
            <a:r>
              <a:rPr lang="fr-FR" dirty="0" smtClean="0"/>
              <a:t>-&gt; Le </a:t>
            </a:r>
            <a:r>
              <a:rPr lang="fr-FR" dirty="0"/>
              <a:t>joueur a la somme de son compte en banque inchangée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    -&gt; Le joueur n'a rien reçu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    -&gt; Le système affiche "Nous somme dans le regret de vous informer que vous n'avez pas </a:t>
            </a:r>
            <a:r>
              <a:rPr lang="fr-FR" dirty="0" smtClean="0"/>
              <a:t>assez d'argent.« </a:t>
            </a:r>
          </a:p>
          <a:p>
            <a:pPr marL="0" indent="0">
              <a:spcBef>
                <a:spcPts val="0"/>
              </a:spcBef>
              <a:buNone/>
            </a:pPr>
            <a:endParaRPr lang="fr-FR" dirty="0"/>
          </a:p>
          <a:p>
            <a:pPr marL="0" indent="0">
              <a:spcBef>
                <a:spcPts val="0"/>
              </a:spcBef>
              <a:buNone/>
            </a:pPr>
            <a:r>
              <a:rPr lang="fr-FR" u="sng" dirty="0" smtClean="0"/>
              <a:t>Moyen de vérification</a:t>
            </a:r>
            <a:r>
              <a:rPr lang="fr-FR" dirty="0" smtClean="0"/>
              <a:t>:</a:t>
            </a:r>
            <a:endParaRPr lang="fr-FR" dirty="0"/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    -&gt; Vérifier sur son compte en banque que la somme est inchangée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    -&gt; Vérifier que le joueur n'a rien reçu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    -&gt; Affichage visuel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 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629400" y="2154212"/>
            <a:ext cx="4800600" cy="4567262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u="sng" dirty="0"/>
              <a:t>TV04: Acheter un pack sans avoir assez </a:t>
            </a:r>
            <a:r>
              <a:rPr lang="fr-FR" u="sng" dirty="0" smtClean="0"/>
              <a:t>d'argent</a:t>
            </a:r>
          </a:p>
          <a:p>
            <a:pPr marL="0" indent="0">
              <a:spcBef>
                <a:spcPts val="0"/>
              </a:spcBef>
              <a:buNone/>
            </a:pPr>
            <a:endParaRPr lang="fr-FR" dirty="0"/>
          </a:p>
          <a:p>
            <a:pPr marL="0" indent="0">
              <a:spcBef>
                <a:spcPts val="0"/>
              </a:spcBef>
              <a:buNone/>
            </a:pPr>
            <a:r>
              <a:rPr lang="fr-FR" u="sng" dirty="0"/>
              <a:t>Contexte</a:t>
            </a:r>
            <a:r>
              <a:rPr lang="fr-FR" dirty="0"/>
              <a:t>: Abdoulaye est connecté et se trouve dans la boutique, il n'a pas assez d'argent sur son compte en banque, il a rentré ses coordonnées bancaires.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u="sng" dirty="0"/>
              <a:t>Scénario</a:t>
            </a:r>
            <a:r>
              <a:rPr lang="fr-FR" dirty="0" smtClean="0"/>
              <a:t>:</a:t>
            </a:r>
            <a:endParaRPr lang="fr-FR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 smtClean="0"/>
              <a:t>Le </a:t>
            </a:r>
            <a:r>
              <a:rPr lang="fr-FR" dirty="0"/>
              <a:t>joueur clique sur le pack qu'il veut acheter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 smtClean="0"/>
              <a:t>Le </a:t>
            </a:r>
            <a:r>
              <a:rPr lang="fr-FR" dirty="0"/>
              <a:t>joueur clique sur "Acheter"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 smtClean="0"/>
              <a:t>Le </a:t>
            </a:r>
            <a:r>
              <a:rPr lang="fr-FR" dirty="0"/>
              <a:t>joueur confirme son achat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 smtClean="0"/>
              <a:t>Le </a:t>
            </a:r>
            <a:r>
              <a:rPr lang="fr-FR" dirty="0"/>
              <a:t>joueur </a:t>
            </a:r>
            <a:r>
              <a:rPr lang="fr-FR" dirty="0" smtClean="0"/>
              <a:t>termine</a:t>
            </a:r>
          </a:p>
          <a:p>
            <a:pPr marL="457200" indent="-457200">
              <a:spcBef>
                <a:spcPts val="0"/>
              </a:spcBef>
              <a:buAutoNum type="arabicPeriod"/>
            </a:pPr>
            <a:endParaRPr lang="fr-FR" dirty="0"/>
          </a:p>
          <a:p>
            <a:pPr marL="0" indent="0">
              <a:spcBef>
                <a:spcPts val="0"/>
              </a:spcBef>
              <a:buNone/>
            </a:pPr>
            <a:r>
              <a:rPr lang="fr-FR" u="sng" dirty="0" smtClean="0"/>
              <a:t>Résultat attendu</a:t>
            </a:r>
            <a:r>
              <a:rPr lang="fr-FR" dirty="0" smtClean="0"/>
              <a:t>:</a:t>
            </a:r>
            <a:endParaRPr lang="fr-FR" dirty="0"/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    -&gt; Le joueur a la somme de son compte en banque inchangée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    -&gt; Le joueur n'a rien reçu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    -&gt; Le système affiche "Nous somme dans le regret de vous informer que vous n'avez pas </a:t>
            </a:r>
            <a:r>
              <a:rPr lang="fr-FR" dirty="0" smtClean="0"/>
              <a:t>assez </a:t>
            </a:r>
            <a:r>
              <a:rPr lang="fr-FR" dirty="0"/>
              <a:t>d'argent</a:t>
            </a:r>
            <a:r>
              <a:rPr lang="fr-FR" dirty="0" smtClean="0"/>
              <a:t>.« </a:t>
            </a:r>
          </a:p>
          <a:p>
            <a:pPr marL="0" indent="0">
              <a:spcBef>
                <a:spcPts val="0"/>
              </a:spcBef>
              <a:buNone/>
            </a:pPr>
            <a:endParaRPr lang="fr-FR" dirty="0"/>
          </a:p>
          <a:p>
            <a:pPr marL="0" indent="0">
              <a:spcBef>
                <a:spcPts val="0"/>
              </a:spcBef>
              <a:buNone/>
            </a:pPr>
            <a:r>
              <a:rPr lang="fr-FR" u="sng" dirty="0" smtClean="0"/>
              <a:t>Moyen de vérification</a:t>
            </a:r>
            <a:r>
              <a:rPr lang="fr-FR" dirty="0" smtClean="0"/>
              <a:t>:</a:t>
            </a:r>
            <a:endParaRPr lang="fr-FR" dirty="0"/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    -&gt; Vérifier sur son compte en banque que la somme est inchangée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    -&gt; Vérifier que le joueur n'a rien reçu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    -&gt; Affichage visuel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7C13-8A02-476A-BC32-9713B4BAFEC7}" type="datetime1">
              <a:rPr lang="fr-FR" smtClean="0"/>
              <a:t>22/10/2017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990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3600" dirty="0"/>
              <a:t>Test de validation :</a:t>
            </a:r>
            <a:br>
              <a:rPr lang="fr-FR" sz="3600" dirty="0"/>
            </a:br>
            <a:r>
              <a:rPr lang="fr-FR" sz="4400" dirty="0"/>
              <a:t>Acheter un emplacement </a:t>
            </a:r>
            <a:r>
              <a:rPr lang="fr-FR" sz="4400" dirty="0" err="1"/>
              <a:t>deck</a:t>
            </a:r>
            <a:r>
              <a:rPr lang="fr-FR" sz="4400" dirty="0"/>
              <a:t> ou un </a:t>
            </a:r>
            <a:r>
              <a:rPr lang="fr-FR" sz="4400" dirty="0" err="1" smtClean="0"/>
              <a:t>pacK</a:t>
            </a:r>
            <a:r>
              <a:rPr lang="fr-FR" sz="4400" dirty="0" smtClean="0"/>
              <a:t> (3)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791570" y="2115404"/>
            <a:ext cx="5375228" cy="460607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200" u="sng" dirty="0"/>
              <a:t>TV05: Acheter un pack sans avoir remplit ses coordonnées </a:t>
            </a:r>
            <a:r>
              <a:rPr lang="fr-FR" sz="1200" u="sng" dirty="0" smtClean="0"/>
              <a:t>bancaires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u="sng" dirty="0"/>
          </a:p>
          <a:p>
            <a:pPr marL="0" indent="0">
              <a:spcBef>
                <a:spcPts val="0"/>
              </a:spcBef>
              <a:buNone/>
            </a:pPr>
            <a:r>
              <a:rPr lang="fr-FR" sz="1200" u="sng" dirty="0"/>
              <a:t>Contexte</a:t>
            </a:r>
            <a:r>
              <a:rPr lang="fr-FR" sz="1200" dirty="0"/>
              <a:t>: Abdoulaye est connecté et se trouve dans la boutique, il a assez d'argent sur son compte en banque et il n'a pas rentré ses coordonnées bancaires.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u="sng" dirty="0"/>
              <a:t>Scénario</a:t>
            </a:r>
            <a:r>
              <a:rPr lang="fr-FR" sz="1200" dirty="0" smtClean="0"/>
              <a:t>:</a:t>
            </a:r>
            <a:endParaRPr lang="fr-FR" sz="1200" dirty="0"/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fr-FR" sz="1200" dirty="0" smtClean="0"/>
              <a:t>Le </a:t>
            </a:r>
            <a:r>
              <a:rPr lang="fr-FR" sz="1200" dirty="0"/>
              <a:t>joueur clique sur le pack qu'il veut acheter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fr-FR" sz="1200" dirty="0" smtClean="0"/>
              <a:t>Le </a:t>
            </a:r>
            <a:r>
              <a:rPr lang="fr-FR" sz="1200" dirty="0"/>
              <a:t>joueur clique sur "acheter"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fr-FR" sz="1200" dirty="0" smtClean="0"/>
              <a:t>Le </a:t>
            </a:r>
            <a:r>
              <a:rPr lang="fr-FR" sz="1200" dirty="0"/>
              <a:t>joueur remplit ses coordonnées bancaires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fr-FR" sz="1200" dirty="0" smtClean="0"/>
              <a:t>Le </a:t>
            </a:r>
            <a:r>
              <a:rPr lang="fr-FR" sz="1200" dirty="0"/>
              <a:t>joueur confirme son achat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fr-FR" sz="1200" dirty="0" smtClean="0"/>
              <a:t>Le </a:t>
            </a:r>
            <a:r>
              <a:rPr lang="fr-FR" sz="1200" dirty="0"/>
              <a:t>joueur refuse un second </a:t>
            </a:r>
            <a:r>
              <a:rPr lang="fr-FR" sz="1200" dirty="0" smtClean="0"/>
              <a:t>achat</a:t>
            </a:r>
            <a:endParaRPr lang="fr-FR" sz="1200" dirty="0"/>
          </a:p>
          <a:p>
            <a:pPr marL="0" indent="0">
              <a:spcBef>
                <a:spcPts val="0"/>
              </a:spcBef>
              <a:buNone/>
            </a:pPr>
            <a:r>
              <a:rPr lang="fr-FR" sz="1200" u="sng" dirty="0" smtClean="0"/>
              <a:t>Résultat attendu</a:t>
            </a:r>
            <a:r>
              <a:rPr lang="fr-FR" sz="1200" dirty="0" smtClean="0"/>
              <a:t>:</a:t>
            </a:r>
            <a:endParaRPr lang="fr-FR" sz="1200" dirty="0"/>
          </a:p>
          <a:p>
            <a:pPr marL="0" indent="0">
              <a:spcBef>
                <a:spcPts val="0"/>
              </a:spcBef>
              <a:buNone/>
            </a:pPr>
            <a:r>
              <a:rPr lang="fr-FR" sz="1200" dirty="0"/>
              <a:t>    -&gt; Le joueur a bien été débité de la bonne somme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dirty="0"/>
              <a:t>    -&gt; Le joueur a bien reçu un pack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dirty="0"/>
              <a:t>    -&gt; Le pack contient bien au moins une carte rare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dirty="0"/>
              <a:t>    -&gt; Le système affiche "Félicitation vous avez reçu votre nouveau pack</a:t>
            </a:r>
            <a:r>
              <a:rPr lang="fr-FR" sz="1200" dirty="0" smtClean="0"/>
              <a:t>."</a:t>
            </a:r>
            <a:endParaRPr lang="fr-FR" sz="1200" dirty="0"/>
          </a:p>
          <a:p>
            <a:pPr marL="0" indent="0">
              <a:spcBef>
                <a:spcPts val="0"/>
              </a:spcBef>
              <a:buNone/>
            </a:pPr>
            <a:r>
              <a:rPr lang="fr-FR" sz="1200" u="sng" dirty="0" smtClean="0"/>
              <a:t>Moyen de vérification</a:t>
            </a:r>
            <a:r>
              <a:rPr lang="fr-FR" sz="1200" dirty="0" smtClean="0"/>
              <a:t>:</a:t>
            </a:r>
            <a:endParaRPr lang="fr-FR" sz="1200" dirty="0"/>
          </a:p>
          <a:p>
            <a:pPr marL="0" indent="0">
              <a:spcBef>
                <a:spcPts val="0"/>
              </a:spcBef>
              <a:buNone/>
            </a:pPr>
            <a:r>
              <a:rPr lang="fr-FR" sz="1200" dirty="0"/>
              <a:t>    -&gt; Vérifier sur son compte ne banque qu'il a bien été débité de la bonne somme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dirty="0"/>
              <a:t>    -&gt; Vérifier que le joueur a bien reçu son pack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dirty="0"/>
              <a:t>    -&gt; </a:t>
            </a:r>
            <a:r>
              <a:rPr lang="fr-FR" sz="1200" dirty="0" err="1"/>
              <a:t>Verifier</a:t>
            </a:r>
            <a:r>
              <a:rPr lang="fr-FR" sz="1200" dirty="0"/>
              <a:t> que le joueur a bien reçu au moins une carte rare dans le pack.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dirty="0" smtClean="0"/>
              <a:t>    -&gt; </a:t>
            </a:r>
            <a:r>
              <a:rPr lang="fr-FR" sz="1200" dirty="0"/>
              <a:t>Affichage visuel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66799" y="2115405"/>
            <a:ext cx="5815936" cy="426027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200" u="sng" dirty="0"/>
              <a:t>TV06: Acheter un emplacement de </a:t>
            </a:r>
            <a:r>
              <a:rPr lang="fr-FR" sz="1200" u="sng" dirty="0" err="1"/>
              <a:t>deck</a:t>
            </a:r>
            <a:r>
              <a:rPr lang="fr-FR" sz="1200" u="sng" dirty="0"/>
              <a:t> sans avoir remplit ses coordonnées </a:t>
            </a:r>
            <a:r>
              <a:rPr lang="fr-FR" sz="1200" u="sng" dirty="0" smtClean="0"/>
              <a:t>bancaires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u="sng" dirty="0"/>
          </a:p>
          <a:p>
            <a:pPr marL="0" indent="0">
              <a:spcBef>
                <a:spcPts val="0"/>
              </a:spcBef>
              <a:buNone/>
            </a:pPr>
            <a:r>
              <a:rPr lang="fr-FR" sz="1200" u="sng" dirty="0"/>
              <a:t>Contexte</a:t>
            </a:r>
            <a:r>
              <a:rPr lang="fr-FR" sz="1200" dirty="0"/>
              <a:t>: Abdoulaye est connecté et se trouve dans la boutique, il a assez d'argent sur son compte en banque et il n'a pas rentré ses coordonnées bancaires.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u="sng" dirty="0"/>
              <a:t>Scénario</a:t>
            </a:r>
            <a:r>
              <a:rPr lang="fr-FR" sz="1200" dirty="0" smtClean="0"/>
              <a:t>:</a:t>
            </a:r>
            <a:endParaRPr lang="fr-FR" sz="12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sz="1200" dirty="0" smtClean="0"/>
              <a:t>Le </a:t>
            </a:r>
            <a:r>
              <a:rPr lang="fr-FR" sz="1200" dirty="0"/>
              <a:t>joueur clique sur "Acheter un emplacement de </a:t>
            </a:r>
            <a:r>
              <a:rPr lang="fr-FR" sz="1200" dirty="0" err="1"/>
              <a:t>deck</a:t>
            </a:r>
            <a:r>
              <a:rPr lang="fr-FR" sz="1200" dirty="0"/>
              <a:t>"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sz="1200" dirty="0" smtClean="0"/>
              <a:t>Le </a:t>
            </a:r>
            <a:r>
              <a:rPr lang="fr-FR" sz="1200" dirty="0"/>
              <a:t>joueur remplit ses coordonnées bancaires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sz="1200" dirty="0" smtClean="0"/>
              <a:t>Le </a:t>
            </a:r>
            <a:r>
              <a:rPr lang="fr-FR" sz="1200" dirty="0"/>
              <a:t>joueur confirme son achat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sz="1200" dirty="0" smtClean="0"/>
              <a:t>Le </a:t>
            </a:r>
            <a:r>
              <a:rPr lang="fr-FR" sz="1200" dirty="0"/>
              <a:t>joueur refuse un second </a:t>
            </a:r>
            <a:r>
              <a:rPr lang="fr-FR" sz="1200" dirty="0" smtClean="0"/>
              <a:t>achat</a:t>
            </a:r>
            <a:endParaRPr lang="fr-FR" sz="1200" dirty="0"/>
          </a:p>
          <a:p>
            <a:pPr marL="0" indent="0">
              <a:spcBef>
                <a:spcPts val="0"/>
              </a:spcBef>
              <a:buNone/>
            </a:pPr>
            <a:r>
              <a:rPr lang="fr-FR" sz="1200" u="sng" dirty="0" smtClean="0"/>
              <a:t>Résultat attendu</a:t>
            </a:r>
            <a:r>
              <a:rPr lang="fr-FR" sz="1200" dirty="0" smtClean="0"/>
              <a:t>:</a:t>
            </a:r>
            <a:endParaRPr lang="fr-FR" sz="1200" dirty="0"/>
          </a:p>
          <a:p>
            <a:pPr marL="0" indent="0">
              <a:spcBef>
                <a:spcPts val="0"/>
              </a:spcBef>
              <a:buNone/>
            </a:pPr>
            <a:r>
              <a:rPr lang="fr-FR" sz="1200" dirty="0"/>
              <a:t>    -&gt; Le joueur a bien été débité de la bonne somme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dirty="0"/>
              <a:t>    -&gt; Le joueur a bien reçu un emplacement de </a:t>
            </a:r>
            <a:r>
              <a:rPr lang="fr-FR" sz="1200" dirty="0" err="1"/>
              <a:t>deck</a:t>
            </a:r>
            <a:endParaRPr lang="fr-FR" sz="1200" dirty="0"/>
          </a:p>
          <a:p>
            <a:pPr marL="0" indent="0">
              <a:spcBef>
                <a:spcPts val="0"/>
              </a:spcBef>
              <a:buNone/>
            </a:pPr>
            <a:r>
              <a:rPr lang="fr-FR" sz="1200" dirty="0"/>
              <a:t>    -&gt; Le système affiche "Félicitation vous avez reçu un nouvel emplacement de </a:t>
            </a:r>
            <a:r>
              <a:rPr lang="fr-FR" sz="1200" dirty="0" err="1"/>
              <a:t>deck</a:t>
            </a:r>
            <a:r>
              <a:rPr lang="fr-FR" sz="1200" dirty="0" smtClean="0"/>
              <a:t>."</a:t>
            </a:r>
            <a:endParaRPr lang="fr-FR" sz="1200" dirty="0"/>
          </a:p>
          <a:p>
            <a:pPr marL="0" indent="0">
              <a:spcBef>
                <a:spcPts val="0"/>
              </a:spcBef>
              <a:buNone/>
            </a:pPr>
            <a:r>
              <a:rPr lang="fr-FR" sz="1200" u="sng" dirty="0" smtClean="0"/>
              <a:t>Moyen de vérification</a:t>
            </a:r>
            <a:r>
              <a:rPr lang="fr-FR" sz="1200" dirty="0" smtClean="0"/>
              <a:t>:</a:t>
            </a:r>
            <a:endParaRPr lang="fr-FR" sz="1200" dirty="0"/>
          </a:p>
          <a:p>
            <a:pPr marL="0" indent="0">
              <a:spcBef>
                <a:spcPts val="0"/>
              </a:spcBef>
              <a:buNone/>
            </a:pPr>
            <a:r>
              <a:rPr lang="fr-FR" sz="1200" dirty="0"/>
              <a:t>    -&gt; Vérifier sur son compte ne banque qu'il a bien été débité de la bonne somme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dirty="0"/>
              <a:t>    -&gt; Vérifier que le joueur a bien reçu son emplacement de </a:t>
            </a:r>
            <a:r>
              <a:rPr lang="fr-FR" sz="1200" dirty="0" err="1"/>
              <a:t>deck</a:t>
            </a:r>
            <a:endParaRPr lang="fr-FR" sz="1200" dirty="0"/>
          </a:p>
          <a:p>
            <a:pPr marL="0" indent="0">
              <a:spcBef>
                <a:spcPts val="0"/>
              </a:spcBef>
              <a:buNone/>
            </a:pPr>
            <a:r>
              <a:rPr lang="fr-FR" sz="1200" dirty="0" smtClean="0"/>
              <a:t>    -&gt; </a:t>
            </a:r>
            <a:r>
              <a:rPr lang="fr-FR" sz="1200" dirty="0"/>
              <a:t>Affichage visuel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7C13-8A02-476A-BC32-9713B4BAFEC7}" type="datetime1">
              <a:rPr lang="fr-FR" smtClean="0"/>
              <a:t>22/10/2017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739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3600" dirty="0"/>
              <a:t>Test de validation :</a:t>
            </a:r>
            <a:br>
              <a:rPr lang="fr-FR" sz="3600" dirty="0"/>
            </a:br>
            <a:r>
              <a:rPr lang="fr-FR" sz="4400" dirty="0"/>
              <a:t>Acheter un emplacement </a:t>
            </a:r>
            <a:r>
              <a:rPr lang="fr-FR" sz="4400" dirty="0" err="1"/>
              <a:t>deck</a:t>
            </a:r>
            <a:r>
              <a:rPr lang="fr-FR" sz="4400" dirty="0"/>
              <a:t> ou un </a:t>
            </a:r>
            <a:r>
              <a:rPr lang="fr-FR" sz="4400" dirty="0" err="1" smtClean="0"/>
              <a:t>pacK</a:t>
            </a:r>
            <a:r>
              <a:rPr lang="fr-FR" sz="4400" dirty="0" smtClean="0"/>
              <a:t> (4)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87104" y="2169995"/>
            <a:ext cx="5170796" cy="420568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200" u="sng" dirty="0"/>
              <a:t>TV07: Acheter un pack sans avoir remplit ses coordonnées bancaires et sans avoir assez </a:t>
            </a:r>
            <a:r>
              <a:rPr lang="fr-FR" sz="1200" u="sng" dirty="0" smtClean="0"/>
              <a:t>d'argent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u="sng" dirty="0"/>
          </a:p>
          <a:p>
            <a:pPr marL="0" indent="0">
              <a:spcBef>
                <a:spcPts val="0"/>
              </a:spcBef>
              <a:buNone/>
            </a:pPr>
            <a:r>
              <a:rPr lang="fr-FR" sz="1200" u="sng" dirty="0"/>
              <a:t>Contexte</a:t>
            </a:r>
            <a:r>
              <a:rPr lang="fr-FR" sz="1200" dirty="0"/>
              <a:t>: Abdoulaye est connecté et se trouve dans la boutique, il n'a pas assez d'argent sur son compte en banque et n'a pas rentré ses coordonnées bancaires.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u="sng" dirty="0"/>
              <a:t>Scénario</a:t>
            </a:r>
            <a:r>
              <a:rPr lang="fr-FR" sz="1200" dirty="0" smtClean="0"/>
              <a:t>:</a:t>
            </a:r>
            <a:endParaRPr lang="fr-FR" sz="1200" dirty="0"/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fr-FR" sz="1200" dirty="0" smtClean="0"/>
              <a:t>Le </a:t>
            </a:r>
            <a:r>
              <a:rPr lang="fr-FR" sz="1200" dirty="0"/>
              <a:t>joueur clique sur le pack qu'il veut acheter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fr-FR" sz="1200" dirty="0" smtClean="0"/>
              <a:t>Le </a:t>
            </a:r>
            <a:r>
              <a:rPr lang="fr-FR" sz="1200" dirty="0"/>
              <a:t>joueur clique sur "Acheter"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fr-FR" sz="1200" dirty="0" smtClean="0"/>
              <a:t>Le </a:t>
            </a:r>
            <a:r>
              <a:rPr lang="fr-FR" sz="1200" dirty="0"/>
              <a:t>joueur remplit ses coordonnées bancaires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fr-FR" sz="1200" dirty="0" smtClean="0"/>
              <a:t>Le </a:t>
            </a:r>
            <a:r>
              <a:rPr lang="fr-FR" sz="1200" dirty="0"/>
              <a:t>joueur confirme son achat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fr-FR" sz="1200" dirty="0" smtClean="0"/>
              <a:t>Le </a:t>
            </a:r>
            <a:r>
              <a:rPr lang="fr-FR" sz="1200" dirty="0"/>
              <a:t>joueur </a:t>
            </a:r>
            <a:r>
              <a:rPr lang="fr-FR" sz="1200" dirty="0" smtClean="0"/>
              <a:t>termine</a:t>
            </a:r>
            <a:endParaRPr lang="fr-FR" sz="1200" dirty="0"/>
          </a:p>
          <a:p>
            <a:pPr marL="0" indent="0">
              <a:spcBef>
                <a:spcPts val="0"/>
              </a:spcBef>
              <a:buNone/>
            </a:pPr>
            <a:r>
              <a:rPr lang="fr-FR" sz="1200" u="sng" dirty="0" smtClean="0"/>
              <a:t>Résultat attendu</a:t>
            </a:r>
            <a:r>
              <a:rPr lang="fr-FR" sz="1200" dirty="0" smtClean="0"/>
              <a:t>:</a:t>
            </a:r>
            <a:endParaRPr lang="fr-FR" sz="1200" dirty="0"/>
          </a:p>
          <a:p>
            <a:pPr marL="0" indent="0">
              <a:spcBef>
                <a:spcPts val="0"/>
              </a:spcBef>
              <a:buNone/>
            </a:pPr>
            <a:r>
              <a:rPr lang="fr-FR" sz="1200" dirty="0"/>
              <a:t>    -&gt; Le joueur a la somme de son compte en banque inchangée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dirty="0"/>
              <a:t>    -&gt; Le joueur n'a rien reçu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dirty="0"/>
              <a:t>    -&gt; Le système affiche "Nous somme dans le regret de vous informer que vous n'avez pas </a:t>
            </a:r>
            <a:r>
              <a:rPr lang="fr-FR" sz="1200" dirty="0" smtClean="0"/>
              <a:t>assez d'argent."</a:t>
            </a:r>
            <a:endParaRPr lang="fr-FR" sz="1200" dirty="0"/>
          </a:p>
          <a:p>
            <a:pPr marL="0" indent="0">
              <a:spcBef>
                <a:spcPts val="0"/>
              </a:spcBef>
              <a:buNone/>
            </a:pPr>
            <a:r>
              <a:rPr lang="fr-FR" sz="1200" u="sng" dirty="0" smtClean="0"/>
              <a:t>Moyen de vérification</a:t>
            </a:r>
            <a:r>
              <a:rPr lang="fr-FR" sz="1200" dirty="0" smtClean="0"/>
              <a:t>:</a:t>
            </a:r>
            <a:endParaRPr lang="fr-FR" sz="1200" dirty="0"/>
          </a:p>
          <a:p>
            <a:pPr marL="0" indent="0">
              <a:spcBef>
                <a:spcPts val="0"/>
              </a:spcBef>
              <a:buNone/>
            </a:pPr>
            <a:r>
              <a:rPr lang="fr-FR" sz="1200" dirty="0"/>
              <a:t>    -&gt; Vérifier sur son compte en banque que la somme est inchangée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dirty="0"/>
              <a:t>    -&gt; Vérifier que le joueur n'a rien reçu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dirty="0"/>
              <a:t>    -&gt; Affichage visuel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57899" y="2169995"/>
            <a:ext cx="5774709" cy="420568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200" u="sng" dirty="0"/>
              <a:t>TV08: Acheter un emplacement de </a:t>
            </a:r>
            <a:r>
              <a:rPr lang="fr-FR" sz="1200" u="sng" dirty="0" err="1"/>
              <a:t>deck</a:t>
            </a:r>
            <a:r>
              <a:rPr lang="fr-FR" sz="1200" u="sng" dirty="0"/>
              <a:t> sans avoir remplit ses coordonnées bancaires et sans avoir assez </a:t>
            </a:r>
            <a:r>
              <a:rPr lang="fr-FR" sz="1200" u="sng" dirty="0" smtClean="0"/>
              <a:t>d'argent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dirty="0"/>
          </a:p>
          <a:p>
            <a:pPr marL="0" indent="0">
              <a:spcBef>
                <a:spcPts val="0"/>
              </a:spcBef>
              <a:buNone/>
            </a:pPr>
            <a:r>
              <a:rPr lang="fr-FR" sz="1200" u="sng" dirty="0"/>
              <a:t>Contexte</a:t>
            </a:r>
            <a:r>
              <a:rPr lang="fr-FR" sz="1200" dirty="0"/>
              <a:t>: Abdoulaye est connecté et se trouve dans la boutique, n'a pas assez d'argent sur son compte en banque et n'a pas rentré ses coordonnées bancaires.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u="sng" dirty="0"/>
              <a:t>Scénario</a:t>
            </a:r>
            <a:r>
              <a:rPr lang="fr-FR" sz="1200" dirty="0" smtClean="0"/>
              <a:t>:</a:t>
            </a:r>
            <a:endParaRPr lang="fr-FR" sz="12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sz="1200" dirty="0" smtClean="0"/>
              <a:t>Le </a:t>
            </a:r>
            <a:r>
              <a:rPr lang="fr-FR" sz="1200" dirty="0"/>
              <a:t>joueur clique sur "Acheter un emplacement de </a:t>
            </a:r>
            <a:r>
              <a:rPr lang="fr-FR" sz="1200" dirty="0" err="1"/>
              <a:t>deck</a:t>
            </a:r>
            <a:r>
              <a:rPr lang="fr-FR" sz="1200" dirty="0"/>
              <a:t>"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sz="1200" dirty="0" smtClean="0"/>
              <a:t>Le </a:t>
            </a:r>
            <a:r>
              <a:rPr lang="fr-FR" sz="1200" dirty="0"/>
              <a:t>joueur remplit ses coordonnées bancaires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sz="1200" dirty="0" smtClean="0"/>
              <a:t>Le </a:t>
            </a:r>
            <a:r>
              <a:rPr lang="fr-FR" sz="1200" dirty="0"/>
              <a:t>joueur confirme son achat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sz="1200" dirty="0" smtClean="0"/>
              <a:t>Le </a:t>
            </a:r>
            <a:r>
              <a:rPr lang="fr-FR" sz="1200" dirty="0"/>
              <a:t>joueur </a:t>
            </a:r>
            <a:r>
              <a:rPr lang="fr-FR" sz="1200" dirty="0" smtClean="0"/>
              <a:t>termine</a:t>
            </a:r>
            <a:endParaRPr lang="fr-FR" sz="1200" dirty="0"/>
          </a:p>
          <a:p>
            <a:pPr marL="0" indent="0">
              <a:spcBef>
                <a:spcPts val="0"/>
              </a:spcBef>
              <a:buNone/>
            </a:pPr>
            <a:r>
              <a:rPr lang="fr-FR" sz="1200" u="sng" dirty="0" smtClean="0"/>
              <a:t>Résultat attendu</a:t>
            </a:r>
            <a:r>
              <a:rPr lang="fr-FR" sz="1200" dirty="0" smtClean="0"/>
              <a:t>:</a:t>
            </a:r>
            <a:endParaRPr lang="fr-FR" sz="1200" dirty="0"/>
          </a:p>
          <a:p>
            <a:pPr marL="0" indent="0">
              <a:spcBef>
                <a:spcPts val="0"/>
              </a:spcBef>
              <a:buNone/>
            </a:pPr>
            <a:r>
              <a:rPr lang="fr-FR" sz="1200" dirty="0"/>
              <a:t>    -&gt; Le joueur a la somme de son compte en banque inchangée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dirty="0"/>
              <a:t>    -&gt; Le joueur n'a rien reçu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dirty="0"/>
              <a:t>    -&gt; Le système affiche "Nous somme dans le regret de vous informer que vous n'avez pas </a:t>
            </a:r>
            <a:r>
              <a:rPr lang="fr-FR" sz="1200" dirty="0" smtClean="0"/>
              <a:t>assez d'argent."</a:t>
            </a:r>
            <a:endParaRPr lang="fr-FR" sz="1200" dirty="0"/>
          </a:p>
          <a:p>
            <a:pPr marL="0" indent="0">
              <a:spcBef>
                <a:spcPts val="0"/>
              </a:spcBef>
              <a:buNone/>
            </a:pPr>
            <a:r>
              <a:rPr lang="fr-FR" sz="1200" u="sng" dirty="0" smtClean="0"/>
              <a:t>Moyen de vérification</a:t>
            </a:r>
            <a:r>
              <a:rPr lang="fr-FR" sz="1200" dirty="0" smtClean="0"/>
              <a:t>:</a:t>
            </a:r>
            <a:endParaRPr lang="fr-FR" sz="1200" dirty="0"/>
          </a:p>
          <a:p>
            <a:pPr marL="0" indent="0">
              <a:spcBef>
                <a:spcPts val="0"/>
              </a:spcBef>
              <a:buNone/>
            </a:pPr>
            <a:r>
              <a:rPr lang="fr-FR" sz="1200" dirty="0"/>
              <a:t>    -&gt; Vérifier sur son compte en banque que la somme est inchangée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dirty="0"/>
              <a:t>    -&gt; Vérifier que le joueur n'a rien reçu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dirty="0"/>
              <a:t>    -&gt; Affichage visuel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7C13-8A02-476A-BC32-9713B4BAFEC7}" type="datetime1">
              <a:rPr lang="fr-FR" smtClean="0"/>
              <a:t>22/10/2017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3679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1678" y="382386"/>
            <a:ext cx="10178322" cy="885100"/>
          </a:xfrm>
        </p:spPr>
        <p:txBody>
          <a:bodyPr>
            <a:noAutofit/>
          </a:bodyPr>
          <a:lstStyle/>
          <a:p>
            <a:pPr algn="ctr"/>
            <a:r>
              <a:rPr lang="fr-FR" sz="3200" dirty="0"/>
              <a:t>Fiche </a:t>
            </a:r>
            <a:r>
              <a:rPr lang="fr-FR" sz="3200" dirty="0" smtClean="0"/>
              <a:t>détaillée :</a:t>
            </a:r>
            <a:br>
              <a:rPr lang="fr-FR" sz="3200" dirty="0" smtClean="0"/>
            </a:br>
            <a:r>
              <a:rPr lang="fr-FR" sz="3200" dirty="0" smtClean="0"/>
              <a:t>détruire carte</a:t>
            </a:r>
            <a:br>
              <a:rPr lang="fr-FR" sz="3200" dirty="0" smtClean="0"/>
            </a:b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796704" y="841972"/>
            <a:ext cx="10633295" cy="561314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u="sng" dirty="0">
                <a:solidFill>
                  <a:schemeClr val="tx1"/>
                </a:solidFill>
              </a:rPr>
              <a:t>Titre:</a:t>
            </a:r>
            <a:r>
              <a:rPr lang="fr-FR" sz="1500" dirty="0">
                <a:solidFill>
                  <a:schemeClr val="tx1"/>
                </a:solidFill>
              </a:rPr>
              <a:t> </a:t>
            </a:r>
            <a:r>
              <a:rPr lang="fr-FR" sz="1500" dirty="0" err="1">
                <a:solidFill>
                  <a:schemeClr val="tx1"/>
                </a:solidFill>
              </a:rPr>
              <a:t>DetruireCarte</a:t>
            </a:r>
            <a:endParaRPr lang="fr-FR" sz="15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u="sng" dirty="0">
                <a:solidFill>
                  <a:schemeClr val="tx1"/>
                </a:solidFill>
              </a:rPr>
              <a:t>Auteur</a:t>
            </a:r>
            <a:r>
              <a:rPr lang="fr-FR" sz="1500" dirty="0">
                <a:solidFill>
                  <a:schemeClr val="tx1"/>
                </a:solidFill>
              </a:rPr>
              <a:t>: joueur connecté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u="sng" dirty="0">
                <a:solidFill>
                  <a:schemeClr val="tx1"/>
                </a:solidFill>
              </a:rPr>
              <a:t>Description</a:t>
            </a:r>
            <a:r>
              <a:rPr lang="fr-FR" sz="1500" dirty="0">
                <a:solidFill>
                  <a:schemeClr val="tx1"/>
                </a:solidFill>
              </a:rPr>
              <a:t>: L'utilisateur souhaite détruire un carte, il gagne des joyaux en échange.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u="sng" smtClean="0">
                <a:solidFill>
                  <a:schemeClr val="tx1"/>
                </a:solidFill>
              </a:rPr>
              <a:t>Précondition</a:t>
            </a:r>
            <a:r>
              <a:rPr lang="fr-FR" sz="1500" dirty="0">
                <a:solidFill>
                  <a:schemeClr val="tx1"/>
                </a:solidFill>
              </a:rPr>
              <a:t>: L'utilisateur est connecté.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u="sng" dirty="0" smtClean="0">
                <a:solidFill>
                  <a:schemeClr val="tx1"/>
                </a:solidFill>
              </a:rPr>
              <a:t>Séquence nominale</a:t>
            </a:r>
            <a:r>
              <a:rPr lang="fr-FR" sz="1500" dirty="0" smtClean="0">
                <a:solidFill>
                  <a:schemeClr val="tx1"/>
                </a:solidFill>
              </a:rPr>
              <a:t>:</a:t>
            </a:r>
            <a:endParaRPr lang="fr-FR" sz="15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dirty="0">
                <a:solidFill>
                  <a:schemeClr val="tx1"/>
                </a:solidFill>
              </a:rPr>
              <a:t>	1. L'utilisateur clique sur "Détruire une carte"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dirty="0">
                <a:solidFill>
                  <a:schemeClr val="tx1"/>
                </a:solidFill>
              </a:rPr>
              <a:t>	2. Le système affiche les cartes qui peuvent être détruites par l'utilisateur, </a:t>
            </a:r>
            <a:r>
              <a:rPr lang="fr-FR" sz="1500" dirty="0" smtClean="0">
                <a:solidFill>
                  <a:schemeClr val="tx1"/>
                </a:solidFill>
              </a:rPr>
              <a:t>toutes sauf les cartes " basique </a:t>
            </a:r>
            <a:r>
              <a:rPr lang="fr-FR" sz="1500" dirty="0">
                <a:solidFill>
                  <a:schemeClr val="tx1"/>
                </a:solidFill>
              </a:rPr>
              <a:t>"</a:t>
            </a:r>
            <a:r>
              <a:rPr lang="fr-FR" sz="1500" dirty="0" smtClean="0">
                <a:solidFill>
                  <a:schemeClr val="tx1"/>
                </a:solidFill>
              </a:rPr>
              <a:t> que </a:t>
            </a:r>
            <a:r>
              <a:rPr lang="fr-FR" sz="1500" dirty="0">
                <a:solidFill>
                  <a:schemeClr val="tx1"/>
                </a:solidFill>
              </a:rPr>
              <a:t>possède </a:t>
            </a:r>
            <a:endParaRPr lang="fr-FR" sz="15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dirty="0">
                <a:solidFill>
                  <a:schemeClr val="tx1"/>
                </a:solidFill>
              </a:rPr>
              <a:t>	 </a:t>
            </a:r>
            <a:r>
              <a:rPr lang="fr-FR" sz="1500" dirty="0" smtClean="0">
                <a:solidFill>
                  <a:schemeClr val="tx1"/>
                </a:solidFill>
              </a:rPr>
              <a:t>  l'utilisateur </a:t>
            </a:r>
            <a:r>
              <a:rPr lang="fr-FR" sz="1500" dirty="0">
                <a:solidFill>
                  <a:schemeClr val="tx1"/>
                </a:solidFill>
              </a:rPr>
              <a:t>dans sa collection.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dirty="0">
                <a:solidFill>
                  <a:schemeClr val="tx1"/>
                </a:solidFill>
              </a:rPr>
              <a:t>	</a:t>
            </a:r>
            <a:r>
              <a:rPr lang="fr-FR" sz="1500" dirty="0" smtClean="0">
                <a:solidFill>
                  <a:schemeClr val="tx1"/>
                </a:solidFill>
              </a:rPr>
              <a:t>   </a:t>
            </a:r>
            <a:r>
              <a:rPr lang="fr-FR" sz="1500" dirty="0">
                <a:solidFill>
                  <a:schemeClr val="tx1"/>
                </a:solidFill>
              </a:rPr>
              <a:t>Une carte "commune" rapporte 2 joyaux, une carte "rare" rapporte 5 joyaux</a:t>
            </a:r>
            <a:r>
              <a:rPr lang="fr-FR" sz="1500" dirty="0" smtClean="0">
                <a:solidFill>
                  <a:schemeClr val="tx1"/>
                </a:solidFill>
              </a:rPr>
              <a:t>, </a:t>
            </a:r>
            <a:r>
              <a:rPr lang="fr-FR" sz="1500" dirty="0">
                <a:solidFill>
                  <a:schemeClr val="tx1"/>
                </a:solidFill>
              </a:rPr>
              <a:t>une carte "légendaire" rapporte 20 joyaux.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dirty="0">
                <a:solidFill>
                  <a:schemeClr val="tx1"/>
                </a:solidFill>
              </a:rPr>
              <a:t>	3. Le système affiche "sélectionner une carte à détruire".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dirty="0">
                <a:solidFill>
                  <a:schemeClr val="tx1"/>
                </a:solidFill>
              </a:rPr>
              <a:t>	4. L'utilisateur sélectionne une carte.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dirty="0">
                <a:solidFill>
                  <a:schemeClr val="tx1"/>
                </a:solidFill>
              </a:rPr>
              <a:t>	5. Le système </a:t>
            </a:r>
            <a:r>
              <a:rPr lang="fr-FR" sz="1500" dirty="0" smtClean="0">
                <a:solidFill>
                  <a:schemeClr val="tx1"/>
                </a:solidFill>
              </a:rPr>
              <a:t>détruit </a:t>
            </a:r>
            <a:r>
              <a:rPr lang="fr-FR" sz="1500" dirty="0">
                <a:solidFill>
                  <a:schemeClr val="tx1"/>
                </a:solidFill>
              </a:rPr>
              <a:t>la carte.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dirty="0">
                <a:solidFill>
                  <a:schemeClr val="tx1"/>
                </a:solidFill>
              </a:rPr>
              <a:t>	6. Le système affiche "Voulez vous détruire une autre carte ?".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dirty="0">
                <a:solidFill>
                  <a:schemeClr val="tx1"/>
                </a:solidFill>
              </a:rPr>
              <a:t>	7. L'utilisateur décline</a:t>
            </a:r>
            <a:r>
              <a:rPr lang="fr-FR" sz="1500" dirty="0" smtClean="0">
                <a:solidFill>
                  <a:schemeClr val="tx1"/>
                </a:solidFill>
              </a:rPr>
              <a:t>.</a:t>
            </a:r>
            <a:endParaRPr lang="fr-FR" sz="15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u="sng" dirty="0">
                <a:solidFill>
                  <a:schemeClr val="tx1"/>
                </a:solidFill>
              </a:rPr>
              <a:t>Post-condition</a:t>
            </a:r>
            <a:r>
              <a:rPr lang="fr-FR" sz="1500" dirty="0">
                <a:solidFill>
                  <a:schemeClr val="tx1"/>
                </a:solidFill>
              </a:rPr>
              <a:t>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dirty="0" smtClean="0">
                <a:solidFill>
                  <a:schemeClr val="tx1"/>
                </a:solidFill>
              </a:rPr>
              <a:t>	La </a:t>
            </a:r>
            <a:r>
              <a:rPr lang="fr-FR" sz="1500" dirty="0">
                <a:solidFill>
                  <a:schemeClr val="tx1"/>
                </a:solidFill>
              </a:rPr>
              <a:t>carte disparait de la collection de l'utilisateur.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dirty="0" smtClean="0">
                <a:solidFill>
                  <a:schemeClr val="tx1"/>
                </a:solidFill>
              </a:rPr>
              <a:t>	Le </a:t>
            </a:r>
            <a:r>
              <a:rPr lang="fr-FR" sz="1500" dirty="0">
                <a:solidFill>
                  <a:schemeClr val="tx1"/>
                </a:solidFill>
              </a:rPr>
              <a:t>solde de l'utilisateur se voit </a:t>
            </a:r>
            <a:r>
              <a:rPr lang="fr-FR" sz="1500" dirty="0" smtClean="0">
                <a:solidFill>
                  <a:schemeClr val="tx1"/>
                </a:solidFill>
              </a:rPr>
              <a:t>incrémenté </a:t>
            </a:r>
            <a:r>
              <a:rPr lang="fr-FR" sz="1500" dirty="0">
                <a:solidFill>
                  <a:schemeClr val="tx1"/>
                </a:solidFill>
              </a:rPr>
              <a:t>selon la nature de la carte </a:t>
            </a:r>
            <a:r>
              <a:rPr lang="fr-FR" sz="1500" dirty="0" smtClean="0">
                <a:solidFill>
                  <a:schemeClr val="tx1"/>
                </a:solidFill>
              </a:rPr>
              <a:t>détruite.</a:t>
            </a:r>
            <a:endParaRPr lang="fr-FR" sz="15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u="sng" dirty="0">
                <a:solidFill>
                  <a:schemeClr val="tx1"/>
                </a:solidFill>
              </a:rPr>
              <a:t>Alternatives</a:t>
            </a:r>
            <a:r>
              <a:rPr lang="fr-FR" sz="1500" dirty="0">
                <a:solidFill>
                  <a:schemeClr val="tx1"/>
                </a:solidFill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dirty="0">
                <a:solidFill>
                  <a:schemeClr val="tx1"/>
                </a:solidFill>
              </a:rPr>
              <a:t>A1. L'utilisateur souhaite </a:t>
            </a:r>
            <a:r>
              <a:rPr lang="fr-FR" sz="1500" dirty="0" smtClean="0">
                <a:solidFill>
                  <a:schemeClr val="tx1"/>
                </a:solidFill>
              </a:rPr>
              <a:t>détruite </a:t>
            </a:r>
            <a:r>
              <a:rPr lang="fr-FR" sz="1500" dirty="0">
                <a:solidFill>
                  <a:schemeClr val="tx1"/>
                </a:solidFill>
              </a:rPr>
              <a:t>une autre carte en </a:t>
            </a:r>
            <a:r>
              <a:rPr lang="fr-FR" sz="1500" dirty="0" smtClean="0">
                <a:solidFill>
                  <a:schemeClr val="tx1"/>
                </a:solidFill>
              </a:rPr>
              <a:t>SN7, </a:t>
            </a:r>
            <a:r>
              <a:rPr lang="fr-FR" sz="1500" dirty="0">
                <a:solidFill>
                  <a:schemeClr val="tx1"/>
                </a:solidFill>
              </a:rPr>
              <a:t>retour en SN2.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dirty="0">
                <a:solidFill>
                  <a:schemeClr val="tx1"/>
                </a:solidFill>
              </a:rPr>
              <a:t>	A2.1 Si la liste est vide le système affiche "Vous n'avez plus de carte à détruire", fin de l'interaction.	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dirty="0">
                <a:solidFill>
                  <a:schemeClr val="tx1"/>
                </a:solidFill>
              </a:rPr>
              <a:t>	A2.2 Retour en SN2.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u="sng" dirty="0" smtClean="0">
                <a:solidFill>
                  <a:schemeClr val="tx1"/>
                </a:solidFill>
              </a:rPr>
              <a:t>Exceptions</a:t>
            </a:r>
            <a:r>
              <a:rPr lang="fr-FR" sz="1500" dirty="0">
                <a:solidFill>
                  <a:schemeClr val="tx1"/>
                </a:solidFill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500" dirty="0">
                <a:solidFill>
                  <a:schemeClr val="tx1"/>
                </a:solidFill>
              </a:rPr>
              <a:t>E1. L'utilisateur annule la destruction d'une carte en SN4, fin de l'interaction</a:t>
            </a:r>
            <a:r>
              <a:rPr lang="fr-FR" sz="1500" dirty="0" smtClean="0">
                <a:solidFill>
                  <a:schemeClr val="tx1"/>
                </a:solidFill>
              </a:rPr>
              <a:t>.</a:t>
            </a:r>
            <a:endParaRPr lang="fr-FR" sz="1500" dirty="0">
              <a:solidFill>
                <a:schemeClr val="tx1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7C13-8A02-476A-BC32-9713B4BAFEC7}" type="datetime1">
              <a:rPr lang="fr-FR" smtClean="0"/>
              <a:t>22/10/2017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50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3200" dirty="0" smtClean="0"/>
              <a:t>diagramme </a:t>
            </a:r>
            <a:r>
              <a:rPr lang="fr-FR" sz="3200" dirty="0"/>
              <a:t>de séquence :</a:t>
            </a:r>
            <a:br>
              <a:rPr lang="fr-FR" sz="3200" dirty="0"/>
            </a:br>
            <a:r>
              <a:rPr lang="fr-FR" sz="3200" dirty="0"/>
              <a:t>détruire </a:t>
            </a:r>
            <a:r>
              <a:rPr lang="fr-FR" sz="3200" dirty="0" smtClean="0"/>
              <a:t>carte</a:t>
            </a:r>
            <a:r>
              <a:rPr lang="fr-FR" sz="3200" dirty="0"/>
              <a:t/>
            </a:r>
            <a:br>
              <a:rPr lang="fr-FR" sz="3200" dirty="0"/>
            </a:br>
            <a:endParaRPr 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51DC-D010-4512-9E64-0AD1A731F3B7}" type="datetime1">
              <a:rPr lang="fr-FR" smtClean="0"/>
              <a:t>22/10/2017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15</a:t>
            </a:fld>
            <a:endParaRPr lang="fr-FR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9" b="16758"/>
          <a:stretch/>
        </p:blipFill>
        <p:spPr>
          <a:xfrm>
            <a:off x="2012853" y="1720158"/>
            <a:ext cx="8655971" cy="5137842"/>
          </a:xfrm>
        </p:spPr>
      </p:pic>
    </p:spTree>
    <p:extLst>
      <p:ext uri="{BB962C8B-B14F-4D97-AF65-F5344CB8AC3E}">
        <p14:creationId xmlns:p14="http://schemas.microsoft.com/office/powerpoint/2010/main" val="212678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 smtClean="0"/>
              <a:t>Test de validation :</a:t>
            </a:r>
            <a:br>
              <a:rPr lang="fr-FR" sz="4000" dirty="0" smtClean="0"/>
            </a:br>
            <a:r>
              <a:rPr lang="fr-FR" sz="4000" dirty="0" smtClean="0"/>
              <a:t>Détruire carte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00752" y="1596787"/>
            <a:ext cx="5390866" cy="477889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u="sng" dirty="0"/>
              <a:t>TV01: Détruire une </a:t>
            </a:r>
            <a:r>
              <a:rPr lang="fr-FR" u="sng" dirty="0" smtClean="0"/>
              <a:t>carte</a:t>
            </a:r>
            <a:endParaRPr lang="fr-FR" u="sng" dirty="0"/>
          </a:p>
          <a:p>
            <a:pPr marL="0" indent="0">
              <a:buNone/>
            </a:pPr>
            <a:r>
              <a:rPr lang="fr-FR" u="sng" dirty="0"/>
              <a:t>Contexte</a:t>
            </a:r>
            <a:r>
              <a:rPr lang="fr-FR" dirty="0"/>
              <a:t>: Le joueur connecté souhaite détruite une carte commune "C06", présente dans sa collection</a:t>
            </a:r>
            <a:r>
              <a:rPr lang="fr-FR" dirty="0" smtClean="0"/>
              <a:t>.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Entrée: </a:t>
            </a:r>
            <a:r>
              <a:rPr lang="fr-FR" dirty="0" smtClean="0"/>
              <a:t>--</a:t>
            </a:r>
            <a:endParaRPr lang="fr-FR" dirty="0"/>
          </a:p>
          <a:p>
            <a:pPr marL="0" indent="0">
              <a:buNone/>
            </a:pPr>
            <a:r>
              <a:rPr lang="fr-FR" u="sng" dirty="0" smtClean="0"/>
              <a:t>Scénario nominal</a:t>
            </a:r>
            <a:r>
              <a:rPr lang="fr-FR" dirty="0" smtClean="0"/>
              <a:t>: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1.Le jour choisit "Détruire carte".</a:t>
            </a:r>
          </a:p>
          <a:p>
            <a:pPr marL="0" indent="0">
              <a:buNone/>
            </a:pPr>
            <a:r>
              <a:rPr lang="fr-FR" dirty="0"/>
              <a:t>2.Le joueur sélectionne la carte "C06" à détruire.</a:t>
            </a:r>
          </a:p>
          <a:p>
            <a:pPr marL="0" indent="0">
              <a:buNone/>
            </a:pPr>
            <a:r>
              <a:rPr lang="fr-FR" dirty="0"/>
              <a:t>3.Le joueur termine</a:t>
            </a:r>
            <a:r>
              <a:rPr lang="fr-FR" dirty="0" smtClean="0"/>
              <a:t>.</a:t>
            </a:r>
            <a:endParaRPr lang="fr-FR" dirty="0"/>
          </a:p>
          <a:p>
            <a:pPr marL="0" indent="0">
              <a:buNone/>
            </a:pPr>
            <a:r>
              <a:rPr lang="fr-FR" u="sng" dirty="0" smtClean="0"/>
              <a:t>Résultat attendu</a:t>
            </a:r>
            <a:r>
              <a:rPr lang="fr-FR" dirty="0" smtClean="0"/>
              <a:t>: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1.La carte précédente n'est plus présente dans la collection.</a:t>
            </a:r>
          </a:p>
          <a:p>
            <a:pPr marL="0" indent="0">
              <a:buNone/>
            </a:pPr>
            <a:r>
              <a:rPr lang="fr-FR" dirty="0"/>
              <a:t>2.Le solde a été incrémenté de 2 joyaux car la carte détruite était une carte commune</a:t>
            </a:r>
            <a:r>
              <a:rPr lang="fr-FR" dirty="0" smtClean="0"/>
              <a:t>.</a:t>
            </a:r>
            <a:endParaRPr lang="fr-FR" dirty="0"/>
          </a:p>
          <a:p>
            <a:pPr marL="0" indent="0">
              <a:buNone/>
            </a:pPr>
            <a:r>
              <a:rPr lang="fr-FR" u="sng" dirty="0" smtClean="0"/>
              <a:t>Moyen de vérification</a:t>
            </a:r>
            <a:r>
              <a:rPr lang="fr-FR" dirty="0" smtClean="0"/>
              <a:t>: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1.Visualiser la collection du joueur, la carte "C06" n'y figure plus.</a:t>
            </a:r>
          </a:p>
          <a:p>
            <a:pPr marL="0" indent="0">
              <a:buNone/>
            </a:pPr>
            <a:r>
              <a:rPr lang="fr-FR" dirty="0"/>
              <a:t>2.Affiche le solde du joueur.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647796" y="1596787"/>
            <a:ext cx="4800600" cy="477889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u="sng" dirty="0"/>
              <a:t>TV02: Détruire une </a:t>
            </a:r>
            <a:r>
              <a:rPr lang="fr-FR" u="sng" dirty="0" smtClean="0"/>
              <a:t>carte</a:t>
            </a:r>
            <a:endParaRPr lang="fr-FR" u="sng" dirty="0"/>
          </a:p>
          <a:p>
            <a:pPr marL="0" indent="0">
              <a:buNone/>
            </a:pPr>
            <a:r>
              <a:rPr lang="fr-FR" u="sng" dirty="0"/>
              <a:t>Contexte:</a:t>
            </a:r>
            <a:r>
              <a:rPr lang="fr-FR" dirty="0"/>
              <a:t> Le joueur connecté souhaite détruite une carte légendaire "L12", présente dans sa collection.	 </a:t>
            </a:r>
          </a:p>
          <a:p>
            <a:pPr marL="0" indent="0">
              <a:buNone/>
            </a:pPr>
            <a:r>
              <a:rPr lang="fr-FR" dirty="0"/>
              <a:t>Entrée: </a:t>
            </a:r>
            <a:r>
              <a:rPr lang="fr-FR" dirty="0" smtClean="0"/>
              <a:t>--</a:t>
            </a:r>
            <a:endParaRPr lang="fr-FR" dirty="0"/>
          </a:p>
          <a:p>
            <a:pPr marL="0" indent="0">
              <a:buNone/>
            </a:pPr>
            <a:r>
              <a:rPr lang="fr-FR" u="sng" dirty="0" smtClean="0"/>
              <a:t>Scénario nominal</a:t>
            </a:r>
            <a:r>
              <a:rPr lang="fr-FR" dirty="0" smtClean="0"/>
              <a:t>: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1.Le jour choisit "Détruire carte".</a:t>
            </a:r>
          </a:p>
          <a:p>
            <a:pPr marL="0" indent="0">
              <a:buNone/>
            </a:pPr>
            <a:r>
              <a:rPr lang="fr-FR" dirty="0"/>
              <a:t>2.Le joueur sélectionne la carte "L12" à détruire.</a:t>
            </a:r>
          </a:p>
          <a:p>
            <a:pPr marL="0" indent="0">
              <a:buNone/>
            </a:pPr>
            <a:r>
              <a:rPr lang="fr-FR" dirty="0"/>
              <a:t>3.Le joueur termine</a:t>
            </a:r>
            <a:r>
              <a:rPr lang="fr-FR" dirty="0" smtClean="0"/>
              <a:t>.</a:t>
            </a:r>
            <a:endParaRPr lang="fr-FR" dirty="0"/>
          </a:p>
          <a:p>
            <a:pPr marL="0" indent="0">
              <a:buNone/>
            </a:pPr>
            <a:r>
              <a:rPr lang="fr-FR" u="sng" dirty="0" smtClean="0"/>
              <a:t>Résultat attendu</a:t>
            </a:r>
            <a:r>
              <a:rPr lang="fr-FR" dirty="0" smtClean="0"/>
              <a:t>: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1.La carte précédente n'est plus présente dans la collection.</a:t>
            </a:r>
          </a:p>
          <a:p>
            <a:pPr marL="0" indent="0">
              <a:buNone/>
            </a:pPr>
            <a:r>
              <a:rPr lang="fr-FR" dirty="0"/>
              <a:t>2.Le solde a été incrémenté de 20 joyaux car la carte détruite était une carte légendaire</a:t>
            </a:r>
            <a:r>
              <a:rPr lang="fr-FR" dirty="0" smtClean="0"/>
              <a:t>.</a:t>
            </a:r>
            <a:endParaRPr lang="fr-FR" dirty="0"/>
          </a:p>
          <a:p>
            <a:pPr marL="0" indent="0">
              <a:buNone/>
            </a:pPr>
            <a:r>
              <a:rPr lang="fr-FR" u="sng" dirty="0" smtClean="0"/>
              <a:t>Moyen de vérification</a:t>
            </a:r>
            <a:r>
              <a:rPr lang="fr-FR" dirty="0" smtClean="0"/>
              <a:t>: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1.Visualiser la collection du joueur, la carte "L12" n'y figure plus.</a:t>
            </a:r>
          </a:p>
          <a:p>
            <a:pPr marL="0" indent="0">
              <a:buNone/>
            </a:pPr>
            <a:r>
              <a:rPr lang="fr-FR" dirty="0"/>
              <a:t>2.Affiche le solde du joueur.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7C13-8A02-476A-BC32-9713B4BAFEC7}" type="datetime1">
              <a:rPr lang="fr-FR" smtClean="0"/>
              <a:t>22/10/2017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095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5400" dirty="0"/>
              <a:t>Test de validation :</a:t>
            </a:r>
            <a:br>
              <a:rPr lang="fr-FR" sz="5400" dirty="0"/>
            </a:br>
            <a:r>
              <a:rPr lang="fr-FR" sz="5400" dirty="0"/>
              <a:t>Détruire </a:t>
            </a:r>
            <a:r>
              <a:rPr lang="fr-FR" sz="5400" dirty="0" smtClean="0"/>
              <a:t>carte(2)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57300" y="1874517"/>
            <a:ext cx="4800600" cy="450116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u="sng" dirty="0"/>
              <a:t>TV03: Détruire une </a:t>
            </a:r>
            <a:r>
              <a:rPr lang="fr-FR" u="sng" dirty="0" smtClean="0"/>
              <a:t>carte</a:t>
            </a:r>
            <a:endParaRPr lang="fr-FR" u="sng" dirty="0"/>
          </a:p>
          <a:p>
            <a:pPr marL="0" indent="0">
              <a:buNone/>
            </a:pPr>
            <a:r>
              <a:rPr lang="fr-FR" u="sng" dirty="0"/>
              <a:t>Contexte</a:t>
            </a:r>
            <a:r>
              <a:rPr lang="fr-FR" dirty="0"/>
              <a:t>: Le joueur connecté sélectionne la carte rare "R08" de sa collection pour la détruire</a:t>
            </a:r>
            <a:r>
              <a:rPr lang="fr-FR" dirty="0" smtClean="0"/>
              <a:t>.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Entrée: </a:t>
            </a:r>
            <a:r>
              <a:rPr lang="fr-FR" dirty="0" smtClean="0"/>
              <a:t>--</a:t>
            </a:r>
            <a:endParaRPr lang="fr-FR" dirty="0"/>
          </a:p>
          <a:p>
            <a:pPr marL="0" indent="0">
              <a:buNone/>
            </a:pPr>
            <a:r>
              <a:rPr lang="fr-FR" u="sng" dirty="0" smtClean="0"/>
              <a:t>Scénario nominal</a:t>
            </a:r>
            <a:r>
              <a:rPr lang="fr-FR" dirty="0" smtClean="0"/>
              <a:t>: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1.Le jour choisit "Détruire carte".</a:t>
            </a:r>
          </a:p>
          <a:p>
            <a:pPr marL="0" indent="0">
              <a:buNone/>
            </a:pPr>
            <a:r>
              <a:rPr lang="fr-FR" dirty="0"/>
              <a:t>2.Le joueur sélectionne la carte "R08" à détruire.</a:t>
            </a:r>
          </a:p>
          <a:p>
            <a:pPr marL="0" indent="0">
              <a:buNone/>
            </a:pPr>
            <a:r>
              <a:rPr lang="fr-FR" dirty="0"/>
              <a:t>3.Le joueur termine</a:t>
            </a:r>
            <a:r>
              <a:rPr lang="fr-FR" dirty="0" smtClean="0"/>
              <a:t>.</a:t>
            </a:r>
            <a:endParaRPr lang="fr-FR" dirty="0"/>
          </a:p>
          <a:p>
            <a:pPr marL="0" indent="0">
              <a:buNone/>
            </a:pPr>
            <a:r>
              <a:rPr lang="fr-FR" u="sng" dirty="0" smtClean="0"/>
              <a:t>Résultat attendu</a:t>
            </a:r>
            <a:r>
              <a:rPr lang="fr-FR" dirty="0" smtClean="0"/>
              <a:t>: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1.La carte "R08" n'est plus présente dans la collection.</a:t>
            </a:r>
          </a:p>
          <a:p>
            <a:pPr marL="0" indent="0">
              <a:buNone/>
            </a:pPr>
            <a:r>
              <a:rPr lang="fr-FR" dirty="0"/>
              <a:t>2.Le solde a été incrémenté de 5 joyaux car la carte détruite était une carte rare</a:t>
            </a:r>
            <a:r>
              <a:rPr lang="fr-FR" dirty="0" smtClean="0"/>
              <a:t>.</a:t>
            </a:r>
            <a:endParaRPr lang="fr-FR" dirty="0"/>
          </a:p>
          <a:p>
            <a:pPr marL="0" indent="0">
              <a:buNone/>
            </a:pPr>
            <a:r>
              <a:rPr lang="fr-FR" u="sng" dirty="0" smtClean="0"/>
              <a:t>Moyen de vérification</a:t>
            </a:r>
            <a:r>
              <a:rPr lang="fr-FR" dirty="0" smtClean="0"/>
              <a:t>: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1.Visualiser la collection du joueur, la carte "R08" n'y figure plus.</a:t>
            </a:r>
          </a:p>
          <a:p>
            <a:pPr marL="0" indent="0">
              <a:buNone/>
            </a:pPr>
            <a:r>
              <a:rPr lang="fr-FR" dirty="0"/>
              <a:t>2.Affiche le solde du joueur.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647796" y="1874517"/>
            <a:ext cx="4800600" cy="450116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u="sng" dirty="0"/>
              <a:t>TV04: Détruire une </a:t>
            </a:r>
            <a:r>
              <a:rPr lang="fr-FR" u="sng" dirty="0" smtClean="0"/>
              <a:t>carte</a:t>
            </a:r>
            <a:endParaRPr lang="fr-FR" u="sng" dirty="0"/>
          </a:p>
          <a:p>
            <a:pPr marL="0" indent="0">
              <a:buNone/>
            </a:pPr>
            <a:r>
              <a:rPr lang="fr-FR" u="sng" dirty="0"/>
              <a:t>Contexte</a:t>
            </a:r>
            <a:r>
              <a:rPr lang="fr-FR" dirty="0"/>
              <a:t>: Le joueur connecté, souhaite détruire une carte mais annule l'opération. </a:t>
            </a:r>
          </a:p>
          <a:p>
            <a:pPr marL="0" indent="0">
              <a:buNone/>
            </a:pPr>
            <a:r>
              <a:rPr lang="fr-FR" dirty="0"/>
              <a:t>Entrée: </a:t>
            </a:r>
            <a:r>
              <a:rPr lang="fr-FR" dirty="0" smtClean="0"/>
              <a:t>--</a:t>
            </a:r>
            <a:endParaRPr lang="fr-FR" dirty="0"/>
          </a:p>
          <a:p>
            <a:pPr marL="0" indent="0">
              <a:buNone/>
            </a:pPr>
            <a:r>
              <a:rPr lang="fr-FR" u="sng" dirty="0" smtClean="0"/>
              <a:t>Scénario nominal</a:t>
            </a:r>
            <a:r>
              <a:rPr lang="fr-FR" dirty="0" smtClean="0"/>
              <a:t>: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1.Le jour choisit "Détruire carte".</a:t>
            </a:r>
          </a:p>
          <a:p>
            <a:pPr marL="0" indent="0">
              <a:buNone/>
            </a:pPr>
            <a:r>
              <a:rPr lang="fr-FR" dirty="0"/>
              <a:t>2.Le joueur choisit d'annuler.</a:t>
            </a:r>
          </a:p>
          <a:p>
            <a:pPr marL="0" indent="0">
              <a:buNone/>
            </a:pPr>
            <a:r>
              <a:rPr lang="fr-FR" dirty="0"/>
              <a:t>3.Le joueur termine</a:t>
            </a:r>
            <a:r>
              <a:rPr lang="fr-FR" dirty="0" smtClean="0"/>
              <a:t>.</a:t>
            </a:r>
            <a:endParaRPr lang="fr-FR" dirty="0"/>
          </a:p>
          <a:p>
            <a:pPr marL="0" indent="0">
              <a:buNone/>
            </a:pPr>
            <a:r>
              <a:rPr lang="fr-FR" u="sng" dirty="0" smtClean="0"/>
              <a:t>Résultat attendu</a:t>
            </a:r>
            <a:r>
              <a:rPr lang="fr-FR" dirty="0" smtClean="0"/>
              <a:t>: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1.La collection n'a pas été changé, toutes les cartes sont présentes .</a:t>
            </a:r>
          </a:p>
          <a:p>
            <a:pPr marL="0" indent="0">
              <a:buNone/>
            </a:pPr>
            <a:r>
              <a:rPr lang="fr-FR" dirty="0"/>
              <a:t>2.Le solde du joueur n'a pas changé</a:t>
            </a:r>
            <a:r>
              <a:rPr lang="fr-FR" dirty="0" smtClean="0"/>
              <a:t>.</a:t>
            </a:r>
            <a:endParaRPr lang="fr-FR" dirty="0"/>
          </a:p>
          <a:p>
            <a:pPr marL="0" indent="0">
              <a:buNone/>
            </a:pPr>
            <a:r>
              <a:rPr lang="fr-FR" u="sng" dirty="0" smtClean="0"/>
              <a:t>Moyen de vérification</a:t>
            </a:r>
            <a:r>
              <a:rPr lang="fr-FR" dirty="0" smtClean="0"/>
              <a:t>: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1.Visualiser la collection du joueur pour </a:t>
            </a:r>
            <a:r>
              <a:rPr lang="fr-FR" dirty="0" err="1"/>
              <a:t>verifier</a:t>
            </a:r>
            <a:r>
              <a:rPr lang="fr-FR" dirty="0"/>
              <a:t> que les cartes avant l'</a:t>
            </a:r>
            <a:r>
              <a:rPr lang="fr-FR" dirty="0" err="1"/>
              <a:t>operation</a:t>
            </a:r>
            <a:r>
              <a:rPr lang="fr-FR" dirty="0"/>
              <a:t> sont toujours présentes.</a:t>
            </a:r>
          </a:p>
          <a:p>
            <a:pPr marL="0" indent="0">
              <a:buNone/>
            </a:pPr>
            <a:r>
              <a:rPr lang="fr-FR" dirty="0"/>
              <a:t>2.Affiche le solde du joueur pour </a:t>
            </a:r>
            <a:r>
              <a:rPr lang="fr-FR" dirty="0" err="1"/>
              <a:t>verifier</a:t>
            </a:r>
            <a:r>
              <a:rPr lang="fr-FR" dirty="0"/>
              <a:t> que celui-ci n'a pas été modifié.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7C13-8A02-476A-BC32-9713B4BAFEC7}" type="datetime1">
              <a:rPr lang="fr-FR" smtClean="0"/>
              <a:t>22/10/2017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170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1678" y="2156864"/>
            <a:ext cx="10178322" cy="1492132"/>
          </a:xfrm>
        </p:spPr>
        <p:txBody>
          <a:bodyPr/>
          <a:lstStyle/>
          <a:p>
            <a:pPr algn="ctr"/>
            <a:r>
              <a:rPr lang="fr-FR" dirty="0" smtClean="0"/>
              <a:t>Merci </a:t>
            </a:r>
            <a:r>
              <a:rPr lang="fr-FR" dirty="0" smtClean="0"/>
              <a:t>de</a:t>
            </a:r>
            <a:r>
              <a:rPr lang="fr-FR" dirty="0" smtClean="0"/>
              <a:t> </a:t>
            </a:r>
            <a:r>
              <a:rPr lang="fr-FR" dirty="0" smtClean="0"/>
              <a:t>votre écoute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51DC-D010-4512-9E64-0AD1A731F3B7}" type="datetime1">
              <a:rPr lang="fr-FR" smtClean="0"/>
              <a:t>22/10/2017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969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985DEC1-3319-4242-A9FD-D8C4CB35A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35251"/>
            <a:ext cx="10178322" cy="1492132"/>
          </a:xfrm>
        </p:spPr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D851DD03-D7A3-4FEE-9006-66F178B8C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72543"/>
            <a:ext cx="10178322" cy="3673720"/>
          </a:xfrm>
        </p:spPr>
        <p:txBody>
          <a:bodyPr>
            <a:noAutofit/>
          </a:bodyPr>
          <a:lstStyle/>
          <a:p>
            <a:r>
              <a:rPr lang="fr-FR" sz="3200" dirty="0"/>
              <a:t>Présentation du groupe</a:t>
            </a:r>
          </a:p>
          <a:p>
            <a:r>
              <a:rPr lang="fr-FR" sz="3200" dirty="0"/>
              <a:t>Description du </a:t>
            </a:r>
            <a:r>
              <a:rPr lang="fr-FR" sz="3200" dirty="0" smtClean="0"/>
              <a:t>produit</a:t>
            </a:r>
            <a:endParaRPr lang="fr-FR" sz="3200" dirty="0"/>
          </a:p>
          <a:p>
            <a:r>
              <a:rPr lang="fr-FR" sz="3200" dirty="0"/>
              <a:t>Diagramme de classe</a:t>
            </a:r>
          </a:p>
          <a:p>
            <a:r>
              <a:rPr lang="fr-FR" sz="3200" dirty="0"/>
              <a:t>Diagramme de cas d’utilisation</a:t>
            </a:r>
          </a:p>
          <a:p>
            <a:r>
              <a:rPr lang="fr-FR" sz="3200" dirty="0"/>
              <a:t>Fiche détaillée</a:t>
            </a:r>
          </a:p>
          <a:p>
            <a:r>
              <a:rPr lang="fr-FR" sz="3200" dirty="0"/>
              <a:t>Diagramme de séquence</a:t>
            </a:r>
          </a:p>
          <a:p>
            <a:r>
              <a:rPr lang="fr-FR" sz="3200" dirty="0"/>
              <a:t>Test de validation</a:t>
            </a:r>
          </a:p>
          <a:p>
            <a:endParaRPr lang="fr-FR" sz="3200" dirty="0"/>
          </a:p>
          <a:p>
            <a:endParaRPr lang="fr-FR" sz="3200" dirty="0"/>
          </a:p>
          <a:p>
            <a:endParaRPr lang="fr-FR" sz="3200" dirty="0"/>
          </a:p>
          <a:p>
            <a:endParaRPr lang="fr-FR" sz="32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47CEFEE9-7F76-4DD5-8355-3F1EEE08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E91B-2A72-4F78-9F83-5AAC5F048518}" type="datetime1">
              <a:rPr lang="fr-FR" smtClean="0"/>
              <a:t>22/10/2017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3EE8D88A-5E44-4EBA-9D23-CB2F4C5B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35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248055D-4222-4B28-8965-524DD130B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Présentation du groupe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ABFB1D10-460E-4B72-A2D7-327D884B5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83945"/>
            <a:ext cx="10178322" cy="4195647"/>
          </a:xfrm>
        </p:spPr>
        <p:txBody>
          <a:bodyPr>
            <a:normAutofit lnSpcReduction="10000"/>
          </a:bodyPr>
          <a:lstStyle/>
          <a:p>
            <a:r>
              <a:rPr lang="fr-FR" dirty="0"/>
              <a:t>Alexia BOURMAUD</a:t>
            </a:r>
          </a:p>
          <a:p>
            <a:r>
              <a:rPr lang="fr-FR" dirty="0"/>
              <a:t>Vivien ROBERT</a:t>
            </a:r>
          </a:p>
          <a:p>
            <a:r>
              <a:rPr lang="fr-FR" dirty="0"/>
              <a:t>Louise MARCHAL</a:t>
            </a:r>
          </a:p>
          <a:p>
            <a:r>
              <a:rPr lang="fr-FR" dirty="0"/>
              <a:t>Nicolas </a:t>
            </a:r>
            <a:r>
              <a:rPr lang="fr-FR" dirty="0" smtClean="0"/>
              <a:t>BIZZOZZERO</a:t>
            </a:r>
          </a:p>
          <a:p>
            <a:r>
              <a:rPr lang="fr-FR" dirty="0" smtClean="0"/>
              <a:t>Celia </a:t>
            </a:r>
            <a:r>
              <a:rPr lang="fr-FR" dirty="0"/>
              <a:t>KHERFALLAH</a:t>
            </a:r>
          </a:p>
          <a:p>
            <a:r>
              <a:rPr lang="fr-FR" dirty="0"/>
              <a:t>Stieban FERNANDEZ</a:t>
            </a:r>
          </a:p>
          <a:p>
            <a:r>
              <a:rPr lang="fr-FR" dirty="0" smtClean="0"/>
              <a:t>Marc-Vincent SEUANES</a:t>
            </a:r>
            <a:endParaRPr lang="fr-FR" dirty="0"/>
          </a:p>
          <a:p>
            <a:r>
              <a:rPr lang="fr-FR" dirty="0"/>
              <a:t>Robert </a:t>
            </a:r>
            <a:r>
              <a:rPr lang="fr-FR" dirty="0" smtClean="0"/>
              <a:t>ADOUM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Moyen de communication :  </a:t>
            </a:r>
            <a:r>
              <a:rPr lang="fr-FR" dirty="0"/>
              <a:t>F</a:t>
            </a:r>
            <a:r>
              <a:rPr lang="fr-FR" dirty="0" smtClean="0"/>
              <a:t>acebook, </a:t>
            </a:r>
            <a:r>
              <a:rPr lang="fr-FR" dirty="0" err="1"/>
              <a:t>G</a:t>
            </a:r>
            <a:r>
              <a:rPr lang="fr-FR" dirty="0" err="1" smtClean="0"/>
              <a:t>ithub</a:t>
            </a:r>
            <a:r>
              <a:rPr lang="fr-FR" dirty="0" smtClean="0"/>
              <a:t>, Google Groups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4182CCE7-A621-474B-BE64-7E3890413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D8E6-D7A2-42A5-8515-45792FFC4FC5}" type="datetime1">
              <a:rPr lang="fr-FR" smtClean="0"/>
              <a:t>22/10/2017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E5D6EF64-3541-4C0B-896C-0CEE3F16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3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788" y="2030546"/>
            <a:ext cx="5655606" cy="247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9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9B219DF-0987-4F02-8EE2-2B9D41AEF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Description du </a:t>
            </a:r>
            <a:r>
              <a:rPr lang="fr-FR" dirty="0" smtClean="0"/>
              <a:t>produit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729B1E1B-C651-4A44-B0D7-1CB590D2E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3838669"/>
            <a:ext cx="10178322" cy="2040923"/>
          </a:xfrm>
        </p:spPr>
        <p:txBody>
          <a:bodyPr>
            <a:normAutofit/>
          </a:bodyPr>
          <a:lstStyle/>
          <a:p>
            <a:r>
              <a:rPr lang="fr-FR" sz="2400" dirty="0" smtClean="0"/>
              <a:t>Jeu à deux joueurs</a:t>
            </a:r>
            <a:endParaRPr lang="fr-FR" sz="2400" dirty="0"/>
          </a:p>
          <a:p>
            <a:r>
              <a:rPr lang="fr-FR" sz="2400" dirty="0"/>
              <a:t>Liaison entre le client et le jeu</a:t>
            </a:r>
            <a:endParaRPr lang="fr-FR" sz="2400" dirty="0" smtClean="0"/>
          </a:p>
          <a:p>
            <a:r>
              <a:rPr lang="fr-FR" sz="2400" dirty="0" smtClean="0"/>
              <a:t>Gestion des cartes</a:t>
            </a:r>
            <a:endParaRPr lang="fr-FR" dirty="0" smtClean="0"/>
          </a:p>
          <a:p>
            <a:pPr lvl="1"/>
            <a:endParaRPr lang="fr-FR" sz="2000" dirty="0" smtClean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C7BB3135-4526-41A7-B370-ADE6B453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51DC-D010-4512-9E64-0AD1A731F3B7}" type="datetime1">
              <a:rPr lang="fr-FR" smtClean="0"/>
              <a:t>22/10/2017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91A88B43-B845-422F-9A99-B82D3165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4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458" y="1806275"/>
            <a:ext cx="5104762" cy="132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4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87" y="646386"/>
            <a:ext cx="10212827" cy="6383017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 smtClean="0"/>
              <a:t>Diagramme de classe</a:t>
            </a:r>
            <a:endParaRPr lang="fr-FR" sz="400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7C13-8A02-476A-BC32-9713B4BAFEC7}" type="datetime1">
              <a:rPr lang="fr-FR" smtClean="0"/>
              <a:t>22/10/2017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40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" t="-65" r="12802" b="6846"/>
          <a:stretch/>
        </p:blipFill>
        <p:spPr>
          <a:xfrm>
            <a:off x="1407646" y="1033475"/>
            <a:ext cx="8984225" cy="5824525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cas d’utilisation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51DC-D010-4512-9E64-0AD1A731F3B7}" type="datetime1">
              <a:rPr lang="fr-FR" smtClean="0"/>
              <a:t>22/10/2017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16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1678" y="100342"/>
            <a:ext cx="10172700" cy="1493517"/>
          </a:xfrm>
        </p:spPr>
        <p:txBody>
          <a:bodyPr>
            <a:noAutofit/>
          </a:bodyPr>
          <a:lstStyle/>
          <a:p>
            <a:pPr algn="ctr"/>
            <a:r>
              <a:rPr lang="fr-FR" sz="3600" dirty="0" smtClean="0"/>
              <a:t>Fiche détaillée :</a:t>
            </a:r>
            <a:br>
              <a:rPr lang="fr-FR" sz="3600" dirty="0" smtClean="0"/>
            </a:br>
            <a:r>
              <a:rPr lang="fr-FR" sz="3600" dirty="0" smtClean="0"/>
              <a:t>Acheter un emplacement deck ou un pack</a:t>
            </a:r>
            <a:endParaRPr lang="fr-FR" sz="3600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>
          <a:xfrm>
            <a:off x="869133" y="1330858"/>
            <a:ext cx="5754645" cy="5205743"/>
          </a:xfrm>
        </p:spPr>
        <p:txBody>
          <a:bodyPr>
            <a:noAutofit/>
          </a:bodyPr>
          <a:lstStyle/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u="sng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Titre :</a:t>
            </a:r>
            <a:r>
              <a:rPr lang="fr-FR" sz="14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Acheter emplacement Deck/Pack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u="sng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Acteur:</a:t>
            </a:r>
            <a:r>
              <a:rPr lang="fr-FR" sz="14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Acheteur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u="sng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Description:</a:t>
            </a:r>
            <a:r>
              <a:rPr lang="fr-FR" sz="14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Le joueur achète un emplacement pour son </a:t>
            </a:r>
            <a:r>
              <a:rPr lang="fr-FR" sz="1400" dirty="0" err="1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deck</a:t>
            </a:r>
            <a:r>
              <a:rPr lang="fr-FR" sz="14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ou un pack de cartes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400" dirty="0">
              <a:solidFill>
                <a:schemeClr val="tx1"/>
              </a:solidFill>
              <a:ea typeface="Noto Sans CJK SC Regular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u="sng" dirty="0" smtClean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Précondition</a:t>
            </a:r>
            <a:r>
              <a:rPr lang="fr-FR" sz="1400" u="sng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:</a:t>
            </a:r>
            <a:r>
              <a:rPr lang="fr-FR" sz="14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	L'acheteur est connecté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u="sng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Post-condition:</a:t>
            </a:r>
            <a:r>
              <a:rPr lang="fr-FR" sz="14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	L'acheteur a moins d'argent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400" dirty="0">
              <a:solidFill>
                <a:schemeClr val="tx1"/>
              </a:solidFill>
              <a:ea typeface="Noto Sans CJK SC Regular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u="sng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SN: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SN1:   L'acheteur appuie sur "Boutique".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SN2:   Le système affiche les packs disponibles ainsi que une option pour 		       agrandir ses emplacements de </a:t>
            </a:r>
            <a:r>
              <a:rPr lang="fr-FR" sz="1400" dirty="0" err="1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decks</a:t>
            </a:r>
            <a:r>
              <a:rPr lang="fr-FR" sz="14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SN3:   L'acheteur choisit un pack.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SN4:   Le système affiche la description du pack (contient 5 aléatoires dont une     	       rare) ainsi que son prix (1,39€ ou 1.99$).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SN5:   L'acheteur appuie sur "acheter".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SN6:   Le système demande confirmation de l'achat.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400" dirty="0">
              <a:solidFill>
                <a:schemeClr val="tx1"/>
              </a:solidFill>
              <a:ea typeface="Noto Sans CJK SC Regular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400" dirty="0">
              <a:solidFill>
                <a:schemeClr val="tx1"/>
              </a:solidFill>
              <a:ea typeface="Noto Sans CJK SC Regular" pitchFamily="2"/>
              <a:cs typeface="FreeSans" pitchFamily="2"/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6633864" y="1330859"/>
            <a:ext cx="4800600" cy="4574641"/>
          </a:xfrm>
        </p:spPr>
        <p:txBody>
          <a:bodyPr>
            <a:noAutofit/>
          </a:bodyPr>
          <a:lstStyle/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SN7:   L'acheteur confirme son achat.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SN8:   Le système fait une demande d'autorisation pour ce débit.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SN9:   Le système ajoute l'achat au compte de l'acheteur.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SN10: Le système affiche "Voulez-vous effectuer un nouvel achat ?"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SN11: L'acheteur refuse.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400" dirty="0">
              <a:solidFill>
                <a:schemeClr val="tx1"/>
              </a:solidFill>
              <a:ea typeface="Noto Sans CJK SC Regular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400" dirty="0">
              <a:solidFill>
                <a:schemeClr val="tx1"/>
              </a:solidFill>
              <a:ea typeface="Noto Sans CJK SC Regular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u="sng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ALTERNATIVES: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   A1:   L'acheteur infirme son achat.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	    En SN7, l'acheteur refuse d'acheter le pack affiché.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		A1.1) Le système affiche "Annulation de l'achat"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chemeClr val="tx1"/>
                </a:solidFill>
                <a:ea typeface="Noto Sans CJK SC Regular" pitchFamily="2"/>
                <a:cs typeface="FreeSans" pitchFamily="2"/>
              </a:rPr>
              <a:t>		A1.2) Le système retourne en SN2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200" dirty="0">
              <a:solidFill>
                <a:srgbClr val="000000"/>
              </a:solidFill>
              <a:ea typeface="Noto Sans CJK SC Regular" pitchFamily="2"/>
              <a:cs typeface="FreeSans" pitchFamily="2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7C13-8A02-476A-BC32-9713B4BAFEC7}" type="datetime1">
              <a:rPr lang="fr-FR" smtClean="0"/>
              <a:t>22/10/2017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9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4000" dirty="0"/>
              <a:t>Fiche détaillée :</a:t>
            </a:r>
            <a:br>
              <a:rPr lang="fr-FR" sz="4000" dirty="0"/>
            </a:br>
            <a:r>
              <a:rPr lang="fr-FR" sz="4000" dirty="0"/>
              <a:t>Acheter un emplacement </a:t>
            </a:r>
            <a:r>
              <a:rPr lang="fr-FR" sz="4000" dirty="0" err="1"/>
              <a:t>deck</a:t>
            </a:r>
            <a:r>
              <a:rPr lang="fr-FR" sz="4000" dirty="0"/>
              <a:t> ou un </a:t>
            </a:r>
            <a:r>
              <a:rPr lang="fr-FR" sz="4000" dirty="0" smtClean="0"/>
              <a:t>pack (2)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57300" y="2285999"/>
            <a:ext cx="4800600" cy="4089679"/>
          </a:xfrm>
        </p:spPr>
        <p:txBody>
          <a:bodyPr>
            <a:normAutofit/>
          </a:bodyPr>
          <a:lstStyle/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A2:   L'acheteur n'achète pas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	    En SN5, l'acheteur n'appuie pas sur "achat"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            Le système retourne en SN2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400" dirty="0">
              <a:solidFill>
                <a:srgbClr val="000000"/>
              </a:solidFill>
              <a:ea typeface="Noto Sans CJK SC Regular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A3:   L'acheteur n'a pas assez d'argent pour effectuer son achat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           En SN8, le solde de l'utilisateur est insuffisant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		A3.1:  Le système affiche "Solde insuffisant".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		A3.2:  Le système retourne en SN4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A4:   L'acheteur veut effectue un autre achat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           En SN12, l'acheteur acheter autre chose.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           Le système retourne en </a:t>
            </a:r>
            <a:r>
              <a:rPr lang="fr-FR" sz="1400" dirty="0" smtClean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SN2</a:t>
            </a:r>
            <a:endParaRPr lang="fr-FR" sz="1400" dirty="0">
              <a:solidFill>
                <a:srgbClr val="000000"/>
              </a:solidFill>
              <a:ea typeface="Noto Sans CJK SC Regular" pitchFamily="2"/>
              <a:cs typeface="FreeSans" pitchFamily="2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83105" y="2286000"/>
            <a:ext cx="5165291" cy="4089678"/>
          </a:xfrm>
        </p:spPr>
        <p:txBody>
          <a:bodyPr>
            <a:normAutofit/>
          </a:bodyPr>
          <a:lstStyle/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A5:   L'acheteur n'achète pas un pack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	   En SN3, l'acheteur choisit un emplacement de </a:t>
            </a:r>
            <a:r>
              <a:rPr lang="fr-FR" sz="1400" dirty="0" err="1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deck</a:t>
            </a:r>
            <a:endParaRPr lang="fr-FR" sz="1400" dirty="0">
              <a:solidFill>
                <a:srgbClr val="000000"/>
              </a:solidFill>
              <a:ea typeface="Noto Sans CJK SC Regular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		A5.1:  Le système affiche le prix de l'emplacement 			  (2€ ou 3$ chacun)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		A5.2:  Le système retourne en SN5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400" dirty="0">
              <a:solidFill>
                <a:srgbClr val="000000"/>
              </a:solidFill>
              <a:ea typeface="Noto Sans CJK SC Regular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endParaRPr lang="fr-FR" sz="1400" dirty="0">
              <a:solidFill>
                <a:srgbClr val="000000"/>
              </a:solidFill>
              <a:ea typeface="Noto Sans CJK SC Regular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u="sng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EXCEPTIONS: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    E1:   L'acheteur annule son achat.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	       En SN3, l'acheteur appuie sur retour ou annuler</a:t>
            </a:r>
          </a:p>
          <a:p>
            <a:pPr marL="0" lvl="0" indent="0" hangingPunct="0">
              <a:lnSpc>
                <a:spcPct val="100000"/>
              </a:lnSpc>
              <a:spcBef>
                <a:spcPts val="57"/>
              </a:spcBef>
              <a:buNone/>
              <a:defRPr sz="13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defRPr>
            </a:pPr>
            <a:r>
              <a:rPr lang="fr-FR" sz="1400" dirty="0">
                <a:solidFill>
                  <a:srgbClr val="000000"/>
                </a:solidFill>
                <a:ea typeface="Noto Sans CJK SC Regular" pitchFamily="2"/>
                <a:cs typeface="FreeSans" pitchFamily="2"/>
              </a:rPr>
              <a:t>	       Le système retourne au menu principal</a:t>
            </a:r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7C13-8A02-476A-BC32-9713B4BAFEC7}" type="datetime1">
              <a:rPr lang="fr-FR" smtClean="0"/>
              <a:t>22/10/2017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755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Autofit/>
          </a:bodyPr>
          <a:lstStyle/>
          <a:p>
            <a:pPr algn="ctr"/>
            <a:r>
              <a:rPr lang="fr-FR" sz="4000" dirty="0" smtClean="0"/>
              <a:t>Diagramme de classe : </a:t>
            </a:r>
            <a:br>
              <a:rPr lang="fr-FR" sz="4000" dirty="0" smtClean="0"/>
            </a:br>
            <a:r>
              <a:rPr lang="fr-FR" sz="4000" dirty="0"/>
              <a:t>Acheter un emplacement </a:t>
            </a:r>
            <a:r>
              <a:rPr lang="fr-FR" sz="4000" dirty="0" err="1"/>
              <a:t>deck</a:t>
            </a:r>
            <a:r>
              <a:rPr lang="fr-FR" sz="4000" dirty="0"/>
              <a:t> ou un pack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" b="7063"/>
          <a:stretch/>
        </p:blipFill>
        <p:spPr>
          <a:xfrm>
            <a:off x="1841611" y="1504120"/>
            <a:ext cx="8068660" cy="5241956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51DC-D010-4512-9E64-0AD1A731F3B7}" type="datetime1">
              <a:rPr lang="fr-FR" smtClean="0"/>
              <a:t>22/10/2017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33661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633</TotalTime>
  <Words>1809</Words>
  <Application>Microsoft Office PowerPoint</Application>
  <PresentationFormat>Grand écran</PresentationFormat>
  <Paragraphs>346</Paragraphs>
  <Slides>18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6" baseType="lpstr">
      <vt:lpstr>Arial</vt:lpstr>
      <vt:lpstr>Calibri</vt:lpstr>
      <vt:lpstr>FreeSans</vt:lpstr>
      <vt:lpstr>Gill Sans MT</vt:lpstr>
      <vt:lpstr>Impact</vt:lpstr>
      <vt:lpstr>Liberation Sans</vt:lpstr>
      <vt:lpstr>Noto Sans CJK SC Regular</vt:lpstr>
      <vt:lpstr>Badge</vt:lpstr>
      <vt:lpstr>StoneHeartH</vt:lpstr>
      <vt:lpstr>Sommaire</vt:lpstr>
      <vt:lpstr>Présentation du groupe</vt:lpstr>
      <vt:lpstr>Description du produit</vt:lpstr>
      <vt:lpstr>Diagramme de classe</vt:lpstr>
      <vt:lpstr>Diagramme de cas d’utilisation</vt:lpstr>
      <vt:lpstr>Fiche détaillée : Acheter un emplacement deck ou un pack</vt:lpstr>
      <vt:lpstr>Fiche détaillée : Acheter un emplacement deck ou un pack (2)</vt:lpstr>
      <vt:lpstr>Diagramme de classe :  Acheter un emplacement deck ou un pack</vt:lpstr>
      <vt:lpstr>Test de validation : Acheter un emplacement deck ou un pacK</vt:lpstr>
      <vt:lpstr>Test de validation : Acheter un emplacement deck ou un pacK (2)</vt:lpstr>
      <vt:lpstr>Test de validation : Acheter un emplacement deck ou un pacK (3)</vt:lpstr>
      <vt:lpstr>Test de validation : Acheter un emplacement deck ou un pacK (4)</vt:lpstr>
      <vt:lpstr>Fiche détaillée : détruire carte </vt:lpstr>
      <vt:lpstr>diagramme de séquence : détruire carte </vt:lpstr>
      <vt:lpstr>Test de validation : Détruire carte</vt:lpstr>
      <vt:lpstr>Test de validation : Détruire carte(2)</vt:lpstr>
      <vt:lpstr>Merci de votre écoute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StoneHeart</dc:title>
  <dc:creator>Louise Marchal</dc:creator>
  <cp:lastModifiedBy>Louise Marchal</cp:lastModifiedBy>
  <cp:revision>48</cp:revision>
  <dcterms:created xsi:type="dcterms:W3CDTF">2017-10-17T10:18:20Z</dcterms:created>
  <dcterms:modified xsi:type="dcterms:W3CDTF">2017-10-22T11:33:25Z</dcterms:modified>
</cp:coreProperties>
</file>