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67"/>
  </p:notesMasterIdLst>
  <p:sldIdLst>
    <p:sldId id="256" r:id="rId5"/>
    <p:sldId id="257" r:id="rId6"/>
    <p:sldId id="32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29" r:id="rId32"/>
    <p:sldId id="332" r:id="rId33"/>
    <p:sldId id="287" r:id="rId34"/>
    <p:sldId id="302" r:id="rId35"/>
    <p:sldId id="303" r:id="rId36"/>
    <p:sldId id="304" r:id="rId37"/>
    <p:sldId id="305" r:id="rId38"/>
    <p:sldId id="288" r:id="rId39"/>
    <p:sldId id="306" r:id="rId40"/>
    <p:sldId id="307" r:id="rId41"/>
    <p:sldId id="309" r:id="rId42"/>
    <p:sldId id="289" r:id="rId43"/>
    <p:sldId id="311" r:id="rId44"/>
    <p:sldId id="290" r:id="rId45"/>
    <p:sldId id="322" r:id="rId46"/>
    <p:sldId id="314" r:id="rId47"/>
    <p:sldId id="291" r:id="rId48"/>
    <p:sldId id="292" r:id="rId49"/>
    <p:sldId id="315" r:id="rId50"/>
    <p:sldId id="316" r:id="rId51"/>
    <p:sldId id="317" r:id="rId52"/>
    <p:sldId id="294" r:id="rId53"/>
    <p:sldId id="320" r:id="rId54"/>
    <p:sldId id="323" r:id="rId55"/>
    <p:sldId id="325" r:id="rId56"/>
    <p:sldId id="333" r:id="rId57"/>
    <p:sldId id="334" r:id="rId58"/>
    <p:sldId id="295" r:id="rId59"/>
    <p:sldId id="296" r:id="rId60"/>
    <p:sldId id="297" r:id="rId61"/>
    <p:sldId id="298" r:id="rId62"/>
    <p:sldId id="299" r:id="rId63"/>
    <p:sldId id="300" r:id="rId64"/>
    <p:sldId id="324" r:id="rId65"/>
    <p:sldId id="301" r:id="rId66"/>
  </p:sldIdLst>
  <p:sldSz cx="10080625" cy="7559675"/>
  <p:notesSz cx="7099300" cy="10234613"/>
  <p:embeddedFontLs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Segoe UI" panose="020B0502040204020203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0A5E1-AF05-442C-8471-CA0431123AA7}" v="3" dt="2024-02-26T10:02:20.142"/>
    <p1510:client id="{C8F9CBCA-C750-475B-8464-2DE52BC6F53A}" v="1" dt="2024-02-26T12:30:19.568"/>
  </p1510:revLst>
</p1510:revInfo>
</file>

<file path=ppt/tableStyles.xml><?xml version="1.0" encoding="utf-8"?>
<a:tblStyleLst xmlns:a="http://schemas.openxmlformats.org/drawingml/2006/main" def="{80906E42-FC15-4D1F-BC46-BAF136BD5474}">
  <a:tblStyle styleId="{80906E42-FC15-4D1F-BC46-BAF136BD5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72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C8F9CBCA-C750-475B-8464-2DE52BC6F53A}"/>
    <pc:docChg chg="modSld">
      <pc:chgData name="ANCA MADALINA DOBROVAT" userId="S::anca.dobrovat@unibuc.ro::418a3c67-18b7-4c53-a114-ddac729b7caa" providerId="AD" clId="Web-{C8F9CBCA-C750-475B-8464-2DE52BC6F53A}" dt="2024-02-26T12:30:19.568" v="0"/>
      <pc:docMkLst>
        <pc:docMk/>
      </pc:docMkLst>
      <pc:sldChg chg="delSp">
        <pc:chgData name="ANCA MADALINA DOBROVAT" userId="S::anca.dobrovat@unibuc.ro::418a3c67-18b7-4c53-a114-ddac729b7caa" providerId="AD" clId="Web-{C8F9CBCA-C750-475B-8464-2DE52BC6F53A}" dt="2024-02-26T12:30:19.568" v="0"/>
        <pc:sldMkLst>
          <pc:docMk/>
          <pc:sldMk cId="0" sldId="256"/>
        </pc:sldMkLst>
        <pc:spChg chg="del">
          <ac:chgData name="ANCA MADALINA DOBROVAT" userId="S::anca.dobrovat@unibuc.ro::418a3c67-18b7-4c53-a114-ddac729b7caa" providerId="AD" clId="Web-{C8F9CBCA-C750-475B-8464-2DE52BC6F53A}" dt="2024-02-26T12:30:19.568" v="0"/>
          <ac:spMkLst>
            <pc:docMk/>
            <pc:sldMk cId="0" sldId="256"/>
            <ac:spMk id="51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A66949D7-1A6B-C317-9972-3699B3C4E3C5}"/>
    <pc:docChg chg="modSld">
      <pc:chgData name="ANCA MADALINA DOBROVAT" userId="S::anca.dobrovat@unibuc.ro::418a3c67-18b7-4c53-a114-ddac729b7caa" providerId="AD" clId="Web-{A66949D7-1A6B-C317-9972-3699B3C4E3C5}" dt="2021-12-16T11:06:32.380" v="4" actId="20577"/>
      <pc:docMkLst>
        <pc:docMk/>
      </pc:docMkLst>
      <pc:sldChg chg="addSp modSp">
        <pc:chgData name="ANCA MADALINA DOBROVAT" userId="S::anca.dobrovat@unibuc.ro::418a3c67-18b7-4c53-a114-ddac729b7caa" providerId="AD" clId="Web-{A66949D7-1A6B-C317-9972-3699B3C4E3C5}" dt="2021-12-16T11:06:32.380" v="4" actId="20577"/>
        <pc:sldMkLst>
          <pc:docMk/>
          <pc:sldMk cId="0" sldId="256"/>
        </pc:sldMkLst>
        <pc:spChg chg="add mod">
          <ac:chgData name="ANCA MADALINA DOBROVAT" userId="S::anca.dobrovat@unibuc.ro::418a3c67-18b7-4c53-a114-ddac729b7caa" providerId="AD" clId="Web-{A66949D7-1A6B-C317-9972-3699B3C4E3C5}" dt="2021-12-16T11:06:32.380" v="4" actId="20577"/>
          <ac:spMkLst>
            <pc:docMk/>
            <pc:sldMk cId="0" sldId="256"/>
            <ac:spMk id="2" creationId="{F9CD3E08-4E99-483B-8EF2-77660EC380F5}"/>
          </ac:spMkLst>
        </pc:spChg>
      </pc:sldChg>
    </pc:docChg>
  </pc:docChgLst>
  <pc:docChgLst>
    <pc:chgData name="MARIUS MICLUTA-CAMPEANU" userId="S::marius.micluta-campeanu@unibuc.ro::f8629b6b-b43a-4e1c-bac8-229f3a2195ed" providerId="AD" clId="Web-{8DA0A5E1-AF05-442C-8471-CA0431123AA7}"/>
    <pc:docChg chg="modSld">
      <pc:chgData name="MARIUS MICLUTA-CAMPEANU" userId="S::marius.micluta-campeanu@unibuc.ro::f8629b6b-b43a-4e1c-bac8-229f3a2195ed" providerId="AD" clId="Web-{8DA0A5E1-AF05-442C-8471-CA0431123AA7}" dt="2024-02-26T10:02:19.955" v="1" actId="20577"/>
      <pc:docMkLst>
        <pc:docMk/>
      </pc:docMkLst>
      <pc:sldChg chg="modSp">
        <pc:chgData name="MARIUS MICLUTA-CAMPEANU" userId="S::marius.micluta-campeanu@unibuc.ro::f8629b6b-b43a-4e1c-bac8-229f3a2195ed" providerId="AD" clId="Web-{8DA0A5E1-AF05-442C-8471-CA0431123AA7}" dt="2024-02-26T10:02:19.955" v="1" actId="20577"/>
        <pc:sldMkLst>
          <pc:docMk/>
          <pc:sldMk cId="0" sldId="327"/>
        </pc:sldMkLst>
        <pc:spChg chg="mod">
          <ac:chgData name="MARIUS MICLUTA-CAMPEANU" userId="S::marius.micluta-campeanu@unibuc.ro::f8629b6b-b43a-4e1c-bac8-229f3a2195ed" providerId="AD" clId="Web-{8DA0A5E1-AF05-442C-8471-CA0431123AA7}" dt="2024-02-26T10:02:19.955" v="1" actId="20577"/>
          <ac:spMkLst>
            <pc:docMk/>
            <pc:sldMk cId="0" sldId="327"/>
            <ac:spMk id="71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76287"/>
            <a:ext cx="5087937" cy="381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306863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4017962" y="0"/>
            <a:ext cx="307022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9721850"/>
            <a:ext cx="3068637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3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4595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2" name="Google Shape;42;p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" name="Google Shape;44;p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5" name="Google Shape;165;p1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7" name="Google Shape;177;p1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1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dba6605c_0_6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3" name="Google Shape;203;g4cdba6605c_0_6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4" name="Google Shape;204;g4cdba660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g4cdba6605c_0_6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4cdba6605c_0_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dba6605c_0_1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6" name="Google Shape;216;g4cdba6605c_0_1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7" name="Google Shape;217;g4cdba660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g4cdba6605c_0_1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4cdba6605c_0_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dba6605c_0_29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29" name="Google Shape;229;g4cdba6605c_0_29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30" name="Google Shape;230;g4cdba660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g4cdba6605c_0_29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4cdba6605c_0_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dba6605c_0_52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2" name="Google Shape;242;g4cdba6605c_0_52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3" name="Google Shape;243;g4cdba660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g4cdba6605c_0_52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4cdba6605c_0_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dba6605c_0_6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5" name="Google Shape;255;g4cdba6605c_0_6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6" name="Google Shape;256;g4cdba6605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g4cdba6605c_0_6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4cdba6605c_0_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dba6605c_0_87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8" name="Google Shape;268;g4cdba6605c_0_87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9" name="Google Shape;269;g4cdba660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4cdba6605c_0_87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4cdba6605c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1" name="Google Shape;281;p1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4" name="Google Shape;294;p1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6" name="Google Shape;56;p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" name="Google Shape;58;p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7" name="Google Shape;307;p1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8" name="Google Shape;3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9" name="Google Shape;309;p1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20" name="Google Shape;320;p1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2" name="Google Shape;322;p1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34" name="Google Shape;334;p1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35" name="Google Shape;3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1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48" name="Google Shape;348;p1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0" name="Google Shape;350;p1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62" name="Google Shape;362;p1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4" name="Google Shape;364;p1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75" name="Google Shape;375;p2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2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2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30</a:t>
            </a:fld>
            <a:endParaRPr/>
          </a:p>
        </p:txBody>
      </p:sp>
      <p:sp>
        <p:nvSpPr>
          <p:cNvPr id="450" name="Google Shape;450;p2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30</a:t>
            </a:fld>
            <a:endParaRPr/>
          </a:p>
        </p:txBody>
      </p:sp>
      <p:sp>
        <p:nvSpPr>
          <p:cNvPr id="451" name="Google Shape;4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2" name="Google Shape;452;p2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42</a:t>
            </a:fld>
            <a:endParaRPr lang="en-US" sz="18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42</a:t>
            </a:fld>
            <a:endParaRPr lang="en-US" sz="18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bd6088af_0_1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8" name="Google Shape;68;g4fbd6088af_0_1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9" name="Google Shape;69;g4fbd6088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g4fbd6088af_0_1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4fbd6088af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46</a:t>
            </a:fld>
            <a:endParaRPr lang="en-US" sz="18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46</a:t>
            </a:fld>
            <a:endParaRPr lang="en-US" sz="18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47</a:t>
            </a:fld>
            <a:endParaRPr lang="en-US" sz="18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47</a:t>
            </a:fld>
            <a:endParaRPr lang="en-US" sz="18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51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51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52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52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207d5e0a_0_2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555" name="Google Shape;555;g6f207d5e0a_0_2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556" name="Google Shape;556;g6f207d5e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7" name="Google Shape;557;g6f207d5e0a_0_2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6f207d5e0a_0_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68" name="Google Shape;568;p3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69" name="Google Shape;5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0" name="Google Shape;570;p3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f207d5e0a_0_0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81" name="Google Shape;581;g6f207d5e0a_0_0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82" name="Google Shape;582;g6f207d5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3" name="Google Shape;583;g6f207d5e0a_0_0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6f207d5e0a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94" name="Google Shape;594;p3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95" name="Google Shape;5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6" name="Google Shape;596;p3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607" name="Google Shape;607;p3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608" name="Google Shape;6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9" name="Google Shape;609;p3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35" name="Google Shape;635;p3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36" name="Google Shape;6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7" name="Google Shape;637;p3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2" name="Google Shape;92;p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0" name="Google Shape;120;p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2" name="Google Shape;132;p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FB9-7DCE-4630-8DD4-63CE8EC47510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ca.dobrovat@fmi.unibuc.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pypl.github.io/PYP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lvl="0">
              <a:lnSpc>
                <a:spcPct val="104000"/>
              </a:lnSpc>
              <a:buSzPts val="1800"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ş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>
            <a:off x="968375" y="18478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/>
              <a:t>ă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2854325" y="49530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2023 – 20</a:t>
            </a:r>
            <a:r>
              <a:rPr lang="en-US" sz="2400" b="1" dirty="0"/>
              <a:t>24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13, 14 </a:t>
            </a:r>
            <a:r>
              <a:rPr lang="en-US" sz="2400" b="1" dirty="0" err="1"/>
              <a:t>si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1</a:t>
            </a:r>
            <a:endParaRPr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F9CD3E08-4E99-483B-8EF2-77660EC380F5}"/>
              </a:ext>
            </a:extLst>
          </p:cNvPr>
          <p:cNvSpPr txBox="1"/>
          <p:nvPr/>
        </p:nvSpPr>
        <p:spPr>
          <a:xfrm>
            <a:off x="6412212" y="390233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Segoe UI"/>
              </a:rPr>
              <a:t>Anca </a:t>
            </a:r>
            <a:r>
              <a:rPr lang="en-US" sz="2400" b="1" dirty="0" err="1">
                <a:cs typeface="Segoe UI"/>
              </a:rPr>
              <a:t>Dobrov</a:t>
            </a:r>
            <a:r>
              <a:rPr lang="ro-RO" sz="2400" b="1" dirty="0" err="1">
                <a:cs typeface="Segoe UI"/>
              </a:rPr>
              <a:t>ăț</a:t>
            </a:r>
            <a:r>
              <a:rPr lang="en-US" sz="2400" dirty="0">
                <a:cs typeface="Segoe UI"/>
              </a:rPr>
              <a:t>​</a:t>
            </a:r>
          </a:p>
          <a:p>
            <a:pPr algn="ctr"/>
            <a:r>
              <a:rPr lang="ro-RO" sz="2400" b="1" dirty="0">
                <a:cs typeface="Segoe UI"/>
              </a:rPr>
              <a:t>Andrei Păun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1035050" y="1646237"/>
            <a:ext cx="843438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Prezentarea disciplinei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Obiectivele discipinei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3.1 Obiectivele disciplinei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182880" y="2082075"/>
            <a:ext cx="965802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Curs de programare OO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Oferă o </a:t>
            </a:r>
            <a:r>
              <a:rPr lang="ro-RO" sz="1800" b="1" dirty="0">
                <a:solidFill>
                  <a:schemeClr val="dk1"/>
                </a:solidFill>
              </a:rPr>
              <a:t>baza</a:t>
            </a:r>
            <a:r>
              <a:rPr lang="ro-RO" sz="1800" dirty="0">
                <a:solidFill>
                  <a:schemeClr val="dk1"/>
                </a:solidFill>
              </a:rPr>
              <a:t> de pornire pentru alte cursuri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b="1" dirty="0"/>
              <a:t>  Obiectivul general al disciplinei: </a:t>
            </a:r>
            <a:r>
              <a:rPr lang="ro-RO" sz="1800" b="1" dirty="0">
                <a:solidFill>
                  <a:schemeClr val="dk1"/>
                </a:solidFill>
              </a:rPr>
              <a:t>	 	 	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RO" sz="1800" dirty="0">
                <a:solidFill>
                  <a:srgbClr val="CC0000"/>
                </a:solidFill>
              </a:rPr>
              <a:t>Formarea unei imagini generale, preliminare, despre programarea orientată pe obiecte (POO).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ro-RO" sz="1800" b="1" dirty="0"/>
              <a:t>  Obiective specifice:</a:t>
            </a:r>
            <a:r>
              <a:rPr lang="ro-RO" sz="1800" b="1" dirty="0">
                <a:solidFill>
                  <a:schemeClr val="dk1"/>
                </a:solidFill>
              </a:rPr>
              <a:t> 	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1. Înțelegerea fundamentelor paradigmei </a:t>
            </a:r>
            <a:r>
              <a:rPr lang="ro-RO" sz="1800" dirty="0" err="1">
                <a:solidFill>
                  <a:schemeClr val="dk1"/>
                </a:solidFill>
              </a:rPr>
              <a:t>programarii</a:t>
            </a:r>
            <a:r>
              <a:rPr lang="ro-RO" sz="1800" dirty="0">
                <a:solidFill>
                  <a:schemeClr val="dk1"/>
                </a:solidFill>
              </a:rPr>
              <a:t> orientate pe obiecte;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2. Înțelegerea conceptelor de clasă, interfață, moștenire, polimorfism;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3. Familiarizarea cu şabloanele de proiectare;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4. Dezvoltarea de aplicații de complexitate medie respectând principiile de dezvoltare ale POO;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5. Deprinderea cu noile facilităţi oferite de limbajul C++.</a:t>
            </a:r>
            <a:endParaRPr lang="ro-RO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773100" y="2174825"/>
            <a:ext cx="8610600" cy="4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1. Prezentarea disciplinei.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1.1 Principiile programării orientate pe obiecte.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1.2. Caracteristici.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1.3. Programa cursului, obiective, desfăşurare, examinare, bibliografie.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2. Recapitulare limbaj C (procedural) și introducerea în programarea orientată pe obiecte.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2.1 Funcții, transferul parametrilor, pointeri.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2.2 Deosebiri între C și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2.3 Supradefinirea funcțiilor, Operații de intrare/ieșire, Tipul referință, Funcții în structuri.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497125" y="2022750"/>
            <a:ext cx="9325200" cy="4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3. Proiectarea ascendenta a claselor. Incapsularea datelor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3.1 Conceptele de clasa și obiect. Structura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3.2 Constructorii și destructorul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3.3 Metode de acces la membrii unei clase, pointerul this. Modificatori de acces în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3.4 Declararea și implementarea metodelor în clasă și în afara clasei.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4. Supraîncărcarea funcțiilor și operatorilor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4.1 Clase și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4.2 Supraîncărcarea funcțiilor.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4.3 Supraîncărcarea operatorilor cu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4.4 Supraîncărcarea operatorilor cu funcții membru.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4.5 Observații.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489013" y="1951025"/>
            <a:ext cx="9102600" cy="4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5. Conversia datelor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5.1 Conversii între diferite tipuri de obiecte (operatorul cast, operatorul= și constructor de copiere).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5.2 Membrii constanți și statici ai unei clase in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5.3 Modificatorul const, obiecte constante, pointeri constanți la obiecte și pointeri la obiecte constante.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6. Tratarea excepțiilor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7. Proiectarea descendenta a claselor. Mostenirea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7.1 Controlul accesului la clasa de bază.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7.2 Constructori, destructori şi moştenire.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7.3 Redefinirea membrilor unei clase de bază într-o clasa derivată.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7.4. Declaraţii de acces.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479975" y="1929000"/>
            <a:ext cx="8903700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8. Funcții virtuale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8.1 Parametrizarea metodelor (polimorfism la executie).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8.2 Funcții virtuale în C++. Clase abstracte.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8.3 Destructori virtuali.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9. Mostenirea multiplă şi virtuală în C++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9.1 Moştenirea din clase de bază multiple.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9.2 Exemple, observaţii.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10. Controlul tipului în timpul rulării programului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10.1 Mecanisme de tip RTTI (Run Time Type Identification).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10.2 Moştenire multiplă şi identificatori de tip (dynamic_cast, typeid).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634250" y="1929000"/>
            <a:ext cx="865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11. Parametrizarea datelor. Şabloane în C++. Clase generice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11.1 Funcții şi clase Template: Definiţii, Exemple, Implementare.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11.2 Clase Template derivate.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11.3 Specializare.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12. Biblioteca Standard Template Library - STL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12.1 Containere, iteratori şi algoritmi.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12.2 Clasele string, set, map / multimap, list, vector, etc.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514275" y="1929000"/>
            <a:ext cx="939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13. Şabloane de proiectare (Design Pattern)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13.1 Definiţie şi clasificare.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13.2 Exemple de şabloane de proiectare (Singleton, Abstract Object Factory).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14. Recapitulare, concluzii, tratarea subiectelor de examen.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239712" y="1265237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327074" y="1722425"/>
            <a:ext cx="9502725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Thinking in C++ (2nd edition). Volume 1: Introduction to Standard C++. Prentice Hall, 2000.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Chuck Allison. Thinking in C++ (2nd edition). Volume 2: Practical Programming. Prentice Hall, 2003.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Bjarne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Stroustrup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The C++ Programming Language,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Adisson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-Wesley, 3nd edition, 1997.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4. Erich Gamma, Richard Helm, Ralph Johnson, John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Vlissides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Design Patterns. Elements of Reusable Object-Oriented Software. Addison-Wesley, 1995.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239712" y="16157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Clr>
                <a:srgbClr val="3333CC"/>
              </a:buClr>
              <a:buSzPts val="2000"/>
            </a:pP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</a:t>
            </a:r>
            <a:r>
              <a:rPr lang="ro-RO" sz="2000" b="1" dirty="0">
                <a:solidFill>
                  <a:srgbClr val="3333CC"/>
                </a:solidFill>
              </a:rPr>
              <a:t>notare şi </a:t>
            </a: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 lang="ro-RO" dirty="0"/>
          </a:p>
        </p:txBody>
      </p:sp>
      <p:sp>
        <p:nvSpPr>
          <p:cNvPr id="304" name="Google Shape;304;p22"/>
          <p:cNvSpPr txBox="1"/>
          <p:nvPr/>
        </p:nvSpPr>
        <p:spPr>
          <a:xfrm>
            <a:off x="549275" y="2357120"/>
            <a:ext cx="9236075" cy="413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 ore </a:t>
            </a:r>
            <a:r>
              <a:rPr lang="en-US" sz="20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>
                <a:solidFill>
                  <a:schemeClr val="tx1"/>
                </a:solidFill>
              </a:rPr>
              <a:t>săptămână</a:t>
            </a:r>
            <a:endParaRPr lang="en-US" sz="2000" dirty="0">
              <a:solidFill>
                <a:schemeClr val="tx1"/>
              </a:solidFill>
            </a:endParaRPr>
          </a:p>
          <a:p>
            <a:pPr lvl="0" algn="just">
              <a:buSzPts val="2000"/>
            </a:pPr>
            <a:endParaRPr lang="en-US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en-US" sz="2000" dirty="0"/>
              <a:t>L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aborator</a:t>
            </a:r>
            <a:r>
              <a:rPr lang="ro-RO" sz="2000" dirty="0"/>
              <a:t>: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ore pe săptămân</a:t>
            </a:r>
            <a:r>
              <a:rPr lang="ro-RO" sz="2000" dirty="0"/>
              <a:t>ă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ora </a:t>
            </a:r>
            <a:r>
              <a:rPr lang="ro-RO" sz="2000" dirty="0"/>
              <a:t>pe săptămână</a:t>
            </a:r>
            <a:r>
              <a:rPr lang="en-US" sz="2000" dirty="0"/>
              <a:t> =&gt; 2 ore, la </a:t>
            </a:r>
            <a:r>
              <a:rPr lang="en-US" sz="2000" dirty="0" err="1"/>
              <a:t>fiecare</a:t>
            </a:r>
            <a:r>
              <a:rPr lang="en-US" sz="2000" dirty="0"/>
              <a:t> 2 </a:t>
            </a:r>
            <a:r>
              <a:rPr lang="en-US" sz="2000" dirty="0" err="1"/>
              <a:t>saptamani</a:t>
            </a:r>
            <a:r>
              <a:rPr lang="ro-RO" sz="2000" dirty="0"/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semestrul 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durata de desfășurare de 14 săptămâni.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 este de nivel elementar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mediu şi se bazează pe cunoștințele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C++ anterior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dobândite.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 de programare folosit la </a:t>
            </a:r>
            <a:r>
              <a:rPr lang="ro-RO" sz="2000" dirty="0"/>
              <a:t>curs şi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laborator este </a:t>
            </a:r>
            <a:r>
              <a:rPr lang="ro-RO" sz="2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ro-RO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rgbClr val="0C1C1D"/>
                </a:solidFill>
              </a:rPr>
              <a:t>Generalit</a:t>
            </a:r>
            <a:r>
              <a:rPr lang="vi-VN" sz="2800" b="1" dirty="0">
                <a:solidFill>
                  <a:srgbClr val="0C1C1D"/>
                </a:solidFill>
              </a:rPr>
              <a:t>ăţ</a:t>
            </a:r>
            <a:r>
              <a:rPr lang="en-US" sz="2800" b="1" dirty="0" err="1">
                <a:solidFill>
                  <a:srgbClr val="0C1C1D"/>
                </a:solidFill>
              </a:rPr>
              <a:t>i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dirty="0" err="1">
                <a:solidFill>
                  <a:srgbClr val="0C1C1D"/>
                </a:solidFill>
              </a:rPr>
              <a:t>despre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226503" y="1857375"/>
            <a:ext cx="9466847" cy="5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indent="-457200">
              <a:lnSpc>
                <a:spcPct val="150000"/>
              </a:lnSpc>
              <a:buSzPts val="2400"/>
              <a:buFont typeface="Arial"/>
              <a:buAutoNum type="arabicPeriod"/>
            </a:pPr>
            <a:r>
              <a:rPr lang="en-US" sz="2400" dirty="0"/>
              <a:t>Curs – </a:t>
            </a:r>
            <a:r>
              <a:rPr lang="en-US" sz="2400" dirty="0" err="1"/>
              <a:t>luni</a:t>
            </a:r>
            <a:r>
              <a:rPr lang="en-US" sz="2400" dirty="0"/>
              <a:t>: 12 – 14 (</a:t>
            </a:r>
            <a:r>
              <a:rPr lang="en-US" sz="2400" dirty="0" err="1"/>
              <a:t>seria</a:t>
            </a:r>
            <a:r>
              <a:rPr lang="en-US" sz="2400" dirty="0"/>
              <a:t> 15), marti:10 – 12 (</a:t>
            </a:r>
            <a:r>
              <a:rPr lang="en-US" sz="2400" dirty="0" err="1"/>
              <a:t>seria</a:t>
            </a:r>
            <a:r>
              <a:rPr lang="en-US" sz="2400" dirty="0"/>
              <a:t> 14)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vineri</a:t>
            </a:r>
            <a:r>
              <a:rPr lang="en-US" sz="2400" dirty="0"/>
              <a:t>: </a:t>
            </a:r>
            <a:r>
              <a:rPr lang="en-US" sz="2400" dirty="0" err="1"/>
              <a:t>orele</a:t>
            </a:r>
            <a:r>
              <a:rPr lang="en-US" sz="2400" dirty="0"/>
              <a:t> 10 – 12 (</a:t>
            </a:r>
            <a:r>
              <a:rPr lang="en-US" sz="2400" dirty="0" err="1"/>
              <a:t>seria</a:t>
            </a:r>
            <a:r>
              <a:rPr lang="en-US" sz="2400" dirty="0"/>
              <a:t> 13)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/>
              <a:t>2. </a:t>
            </a:r>
            <a:r>
              <a:rPr lang="en-US" sz="2400" dirty="0" err="1"/>
              <a:t>Laborator</a:t>
            </a:r>
            <a:r>
              <a:rPr lang="en-US" sz="2400" dirty="0"/>
              <a:t> - in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saptamana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dirty="0" err="1"/>
              <a:t>Proiect</a:t>
            </a:r>
            <a:r>
              <a:rPr lang="en-US" sz="2400" dirty="0"/>
              <a:t> - o data la 2 </a:t>
            </a:r>
            <a:r>
              <a:rPr lang="en-US" sz="2400" dirty="0" err="1"/>
              <a:t>saptamani</a:t>
            </a:r>
            <a:r>
              <a:rPr lang="en-US" sz="2400" dirty="0"/>
              <a:t> (in </a:t>
            </a:r>
            <a:r>
              <a:rPr lang="en-US" sz="2400" dirty="0" err="1"/>
              <a:t>conexiune</a:t>
            </a:r>
            <a:r>
              <a:rPr lang="en-US" sz="2400" dirty="0"/>
              <a:t> cu </a:t>
            </a:r>
            <a:r>
              <a:rPr lang="en-US" sz="2400" dirty="0" err="1"/>
              <a:t>laboratorul</a:t>
            </a:r>
            <a:r>
              <a:rPr lang="en-US" sz="2400" dirty="0"/>
              <a:t> /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reveni</a:t>
            </a:r>
            <a:r>
              <a:rPr lang="en-US" sz="2400" dirty="0"/>
              <a:t> cu </a:t>
            </a:r>
            <a:r>
              <a:rPr lang="en-US" sz="2400" dirty="0" err="1"/>
              <a:t>detalii</a:t>
            </a:r>
            <a:r>
              <a:rPr lang="en-US" sz="2400" dirty="0"/>
              <a:t>)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4. </a:t>
            </a:r>
            <a:r>
              <a:rPr lang="en-US" sz="2400" dirty="0" err="1"/>
              <a:t>Prezenta</a:t>
            </a:r>
            <a:r>
              <a:rPr lang="en-US" sz="2400" dirty="0"/>
              <a:t> la curs nu e </a:t>
            </a:r>
            <a:r>
              <a:rPr lang="en-US" sz="2400" dirty="0" err="1"/>
              <a:t>obligatorie</a:t>
            </a:r>
            <a:r>
              <a:rPr lang="en-US" sz="2400" dirty="0"/>
              <a:t>!</a:t>
            </a: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Laborator</a:t>
            </a:r>
            <a:r>
              <a:rPr lang="en-US" sz="2400" b="1" dirty="0">
                <a:solidFill>
                  <a:srgbClr val="FF0000"/>
                </a:solidFill>
              </a:rPr>
              <a:t> – OBLIGATORIU</a:t>
            </a: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239712" y="16005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868362" y="2529204"/>
            <a:ext cx="8458200" cy="405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disciplinei </a:t>
            </a:r>
            <a:r>
              <a:rPr lang="ro-RO" sz="2000" dirty="0"/>
              <a:t>este împărțită î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14 cursuri.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Evaluarea studenților se face cumulativ prin: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lucrări practice (proiecte)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practic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scris</a:t>
            </a:r>
          </a:p>
          <a:p>
            <a:pPr lvl="3" algn="just">
              <a:buSzPts val="2000"/>
            </a:pP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Toate cele 3 probe de evaluare sunt obligatorii.</a:t>
            </a:r>
            <a:endParaRPr lang="ro-RO" b="1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Condiții de promovare  - minim </a:t>
            </a: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nota 5 la fiecare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/>
              <a:t>parte de evaluare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enunțată - mai sus se păstrează la oricare din eventualele examene restante ulteriore aferente acestui curs.</a:t>
            </a:r>
            <a:endParaRPr lang="ro-RO" dirty="0"/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27" name="Google Shape;3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4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239712" y="13109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773112" y="2591117"/>
            <a:ext cx="8382000" cy="47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 3 lucrări practice se realizează si se notează in cadrul laboratorului, după următorul program: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Săptămâna 1: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de evaluare a nivelului de intrare.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2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 temelor pentru LP1.</a:t>
            </a:r>
            <a:endParaRPr lang="ro-RO" dirty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/>
              <a:t>Săptămâna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 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 pentru LP1.</a:t>
            </a:r>
            <a:endParaRPr lang="ro-RO" dirty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/>
              <a:t>Săptămâna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 LP1.   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LP1: TBA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5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LP1.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6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7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8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LP2.                      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LP2: TBA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9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10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11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12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LP3.      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LP3: TBA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13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13/14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practic de laborator.</a:t>
            </a:r>
            <a:endParaRPr lang="ro-RO"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SzPts val="1600"/>
            </a:pPr>
            <a:r>
              <a:rPr lang="ro-RO" sz="1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Prezenta la laborator in </a:t>
            </a:r>
            <a:r>
              <a:rPr lang="ro-RO" sz="1600" b="1" dirty="0">
                <a:solidFill>
                  <a:srgbClr val="FF0000"/>
                </a:solidFill>
              </a:rPr>
              <a:t>săptămânile </a:t>
            </a:r>
            <a:r>
              <a:rPr lang="ro-RO" sz="1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 2, 5, 6, 9, 10, 13, 14 pentru atribuirea si evaluarea lucrărilor practice si pentru susținerea testului practic este obligatorie.</a:t>
            </a:r>
            <a:endParaRPr lang="ro-RO" dirty="0"/>
          </a:p>
        </p:txBody>
      </p:sp>
      <p:sp>
        <p:nvSpPr>
          <p:cNvPr id="331" name="Google Shape;331;p24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ro-RO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cerințelor grupelor sale!</a:t>
            </a:r>
            <a:endParaRPr lang="ro-RO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5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669925" y="2513647"/>
            <a:ext cx="8839200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>
              <a:lnSpc>
                <a:spcPct val="80000"/>
              </a:lnSpc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Consultațiile de laborator </a:t>
            </a:r>
            <a:r>
              <a:rPr lang="ro-RO" sz="1800" dirty="0"/>
              <a:t>se desfășoară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 baza întrebărilor studenților. 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 la laborator </a:t>
            </a:r>
            <a:r>
              <a:rPr lang="ro-RO" sz="1800" dirty="0"/>
              <a:t>in săptămânile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4, 7, 8, 11, 12 pentru consultații </a:t>
            </a:r>
            <a:r>
              <a:rPr lang="ro-RO" sz="1800" dirty="0"/>
              <a:t>este recomandată, dar facultativă.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Lucrările practice se realizează individual. 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Notarea fiecărei lucrări practice se va face cu note de la 1 la 10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neaparat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Atribuirea temelor pentru lucrările practice se face prin prezentarea la laborator </a:t>
            </a:r>
            <a:r>
              <a:rPr lang="ro-RO" sz="1800" dirty="0"/>
              <a:t>in săptămâna precizată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sus sau in oricare din următoarele </a:t>
            </a:r>
            <a:r>
              <a:rPr lang="ro-RO" sz="1800" dirty="0"/>
              <a:t>2 săptămâni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o-RO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Indiferent de data la care un student se prezintă pentru a primi tema pentru una dintre lucr</a:t>
            </a:r>
            <a:r>
              <a:rPr lang="ro-RO" sz="1800" b="1" dirty="0">
                <a:solidFill>
                  <a:srgbClr val="FF0000"/>
                </a:solidFill>
              </a:rPr>
              <a:t>ă</a:t>
            </a:r>
            <a:r>
              <a:rPr lang="ro-RO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rile practice, termenul de predare a acesteia rămâne cel precizat in regulament.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800" dirty="0"/>
              <a:t>In consecință,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 pentru o </a:t>
            </a:r>
            <a:r>
              <a:rPr lang="ro-RO" sz="1800" dirty="0"/>
              <a:t>lucrare practică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mai poate </a:t>
            </a:r>
            <a:r>
              <a:rPr lang="ro-RO" sz="1800" dirty="0"/>
              <a:t>fi preluată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expirarea termenului ei de predare.</a:t>
            </a:r>
            <a:endParaRPr lang="ro-RO" sz="1800" dirty="0"/>
          </a:p>
        </p:txBody>
      </p:sp>
      <p:sp>
        <p:nvSpPr>
          <p:cNvPr id="345" name="Google Shape;345;p25"/>
          <p:cNvSpPr txBox="1"/>
          <p:nvPr/>
        </p:nvSpPr>
        <p:spPr>
          <a:xfrm>
            <a:off x="773112" y="179228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orientativ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tutore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dreptul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-l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adapteze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cerintelor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grupelor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sale!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6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669925" y="2621583"/>
            <a:ext cx="8839200" cy="4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Predarea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lucrarilor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 se face la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indicata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termenele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predare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, indicate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sus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LP. 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termenelor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respective,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practica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poate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trimite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prin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email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o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perioada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2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zile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(48 de ore). 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zi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partiala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intarziere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scadea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2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nota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atribuita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termenului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nu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acceptata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notata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cu 1.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cerintelor grupelor sale!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7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239712" y="16767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669925" y="2208847"/>
            <a:ext cx="8839200" cy="41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Nota </a:t>
            </a:r>
            <a:r>
              <a:rPr lang="en-US" sz="1800" b="1" dirty="0" err="1">
                <a:solidFill>
                  <a:schemeClr val="tx1"/>
                </a:solidFill>
              </a:rPr>
              <a:t>laborator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medie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aritmetica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3 note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obtinute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proiecte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evidentierea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lucrari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acorda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bonus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2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nota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nota 5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activitatea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refaca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aceasta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activitate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39712" y="14938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639750" y="2012315"/>
            <a:ext cx="9220530" cy="50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Colocviu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 -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saptamana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14</a:t>
            </a:r>
            <a:endParaRPr sz="18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program care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trebuie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realizat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individual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timp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(90 de minute – in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varianta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fata in fata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2h in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varianta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online)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avea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nivel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mediu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Notare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de la 1 la 10, nu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neaparat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intregi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(pot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exista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pana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3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bonus).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obligatoriu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. </a:t>
            </a:r>
            <a:endParaRPr sz="1800" b="1" i="0" u="none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il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nou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95" name="Google Shape;3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4"/>
            <a:ext cx="8610600" cy="481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set de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6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teorie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12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practice.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Notarea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testului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face cu o nota de la 1 la 10 (1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oficiu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cate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0,5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raspuns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corect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cele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). 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639762" y="1874837"/>
            <a:ext cx="9220518" cy="4266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rgbClr val="000000"/>
                </a:solidFill>
              </a:rPr>
              <a:t>Examenul</a:t>
            </a:r>
            <a:r>
              <a:rPr lang="en-US" sz="1800" i="0" u="none" dirty="0">
                <a:solidFill>
                  <a:srgbClr val="000000"/>
                </a:solidFill>
              </a:rPr>
              <a:t> se </a:t>
            </a:r>
            <a:r>
              <a:rPr lang="en-US" sz="1800" i="0" u="none" dirty="0" err="1">
                <a:solidFill>
                  <a:srgbClr val="000000"/>
                </a:solidFill>
              </a:rPr>
              <a:t>considera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luat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daca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studentul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respectiv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obtinut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cel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putin</a:t>
            </a:r>
            <a:r>
              <a:rPr lang="en-US" sz="1800" i="0" u="none" dirty="0">
                <a:solidFill>
                  <a:srgbClr val="FF0000"/>
                </a:solidFill>
              </a:rPr>
              <a:t> nota 5 la </a:t>
            </a:r>
            <a:r>
              <a:rPr lang="en-US" sz="1800" i="0" u="none" dirty="0" err="1">
                <a:solidFill>
                  <a:srgbClr val="FF0000"/>
                </a:solidFill>
              </a:rPr>
              <a:t>fiecare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dintre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cele</a:t>
            </a:r>
            <a:r>
              <a:rPr lang="en-US" sz="1800" i="0" u="none" dirty="0">
                <a:solidFill>
                  <a:schemeClr val="tx1"/>
                </a:solidFill>
              </a:rPr>
              <a:t> 3 </a:t>
            </a:r>
            <a:r>
              <a:rPr lang="en-US" sz="1800" i="0" u="none" dirty="0" err="1">
                <a:solidFill>
                  <a:schemeClr val="tx1"/>
                </a:solidFill>
              </a:rPr>
              <a:t>evaluari</a:t>
            </a:r>
            <a:r>
              <a:rPr lang="en-US" sz="1800" i="0" u="none" dirty="0">
                <a:solidFill>
                  <a:schemeClr val="tx1"/>
                </a:solidFill>
              </a:rPr>
              <a:t> (</a:t>
            </a:r>
            <a:r>
              <a:rPr lang="en-US" sz="1800" i="0" u="none" dirty="0" err="1">
                <a:solidFill>
                  <a:schemeClr val="tx1"/>
                </a:solidFill>
              </a:rPr>
              <a:t>activitatea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practica</a:t>
            </a:r>
            <a:r>
              <a:rPr lang="en-US" sz="1800" i="0" u="none" dirty="0">
                <a:solidFill>
                  <a:schemeClr val="tx1"/>
                </a:solidFill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</a:rPr>
              <a:t>timpul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semestrului</a:t>
            </a:r>
            <a:r>
              <a:rPr lang="en-US" sz="1800" i="0" u="none" dirty="0">
                <a:solidFill>
                  <a:schemeClr val="tx1"/>
                </a:solidFill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</a:t>
            </a:r>
            <a:r>
              <a:rPr lang="en-US" sz="1800" i="0" u="none" dirty="0">
                <a:solidFill>
                  <a:schemeClr val="tx1"/>
                </a:solidFill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</a:rPr>
              <a:t>laborator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si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scris</a:t>
            </a:r>
            <a:r>
              <a:rPr lang="en-US" sz="1800" i="0" u="none" dirty="0">
                <a:solidFill>
                  <a:schemeClr val="tx1"/>
                </a:solidFill>
              </a:rPr>
              <a:t>). </a:t>
            </a:r>
            <a:endParaRPr sz="1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i="0" u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>
                <a:solidFill>
                  <a:srgbClr val="000000"/>
                </a:solidFill>
              </a:rPr>
              <a:t>In </a:t>
            </a:r>
            <a:r>
              <a:rPr lang="en-US" sz="1800" i="0" u="none" dirty="0" err="1">
                <a:solidFill>
                  <a:srgbClr val="000000"/>
                </a:solidFill>
              </a:rPr>
              <a:t>aceasta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situatie</a:t>
            </a:r>
            <a:r>
              <a:rPr lang="en-US" sz="1800" i="0" u="none" dirty="0">
                <a:solidFill>
                  <a:srgbClr val="000000"/>
                </a:solidFill>
              </a:rPr>
              <a:t>, nota </a:t>
            </a:r>
            <a:r>
              <a:rPr lang="en-US" sz="1800" i="0" u="none" dirty="0" err="1">
                <a:solidFill>
                  <a:srgbClr val="000000"/>
                </a:solidFill>
              </a:rPr>
              <a:t>finala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fiecarui</a:t>
            </a:r>
            <a:r>
              <a:rPr lang="en-US" sz="1800" i="0" u="none" dirty="0">
                <a:solidFill>
                  <a:srgbClr val="000000"/>
                </a:solidFill>
              </a:rPr>
              <a:t> student se </a:t>
            </a:r>
            <a:r>
              <a:rPr lang="en-US" sz="1800" i="0" u="none" dirty="0" err="1">
                <a:solidFill>
                  <a:srgbClr val="000000"/>
                </a:solidFill>
              </a:rPr>
              <a:t>calculeaza</a:t>
            </a:r>
            <a:r>
              <a:rPr lang="en-US" sz="1800" i="0" u="none" dirty="0">
                <a:solidFill>
                  <a:srgbClr val="000000"/>
                </a:solidFill>
              </a:rPr>
              <a:t> ca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ponderata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intre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notele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obtinute</a:t>
            </a:r>
            <a:r>
              <a:rPr lang="en-US" sz="1800" i="0" u="none" dirty="0">
                <a:solidFill>
                  <a:srgbClr val="000000"/>
                </a:solidFill>
              </a:rPr>
              <a:t> la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</a:t>
            </a:r>
            <a:r>
              <a:rPr lang="en-US" sz="1800" i="0" u="none" dirty="0" err="1">
                <a:solidFill>
                  <a:srgbClr val="000000"/>
                </a:solidFill>
              </a:rPr>
              <a:t>evaluari</a:t>
            </a:r>
            <a:r>
              <a:rPr lang="en-US" sz="1800" i="0" u="none" dirty="0">
                <a:solidFill>
                  <a:srgbClr val="000000"/>
                </a:solidFill>
              </a:rPr>
              <a:t>, </a:t>
            </a:r>
            <a:r>
              <a:rPr lang="en-US" sz="1800" i="0" u="none" dirty="0" err="1">
                <a:solidFill>
                  <a:srgbClr val="000000"/>
                </a:solidFill>
              </a:rPr>
              <a:t>ponderile</a:t>
            </a:r>
            <a:r>
              <a:rPr lang="en-US" sz="1800" i="0" u="none" dirty="0">
                <a:solidFill>
                  <a:srgbClr val="000000"/>
                </a:solidFill>
              </a:rPr>
              <a:t> cu care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note intra in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fiind</a:t>
            </a:r>
            <a:r>
              <a:rPr lang="en-US" sz="1800" i="0" u="none" dirty="0">
                <a:solidFill>
                  <a:srgbClr val="000000"/>
                </a:solidFill>
              </a:rPr>
              <a:t>: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lucrarile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practice (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proiecte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)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practic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50%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scris</a:t>
            </a: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6047" y="1371599"/>
            <a:ext cx="8568531" cy="52877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Modificari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4812" y="2159106"/>
            <a:ext cx="8568531" cy="4535805"/>
          </a:xfrm>
        </p:spPr>
        <p:txBody>
          <a:bodyPr>
            <a:normAutofit/>
          </a:bodyPr>
          <a:lstStyle/>
          <a:p>
            <a:r>
              <a:rPr lang="en-US" altLang="ro-RO" sz="3100" dirty="0" err="1"/>
              <a:t>Laborator</a:t>
            </a:r>
            <a:r>
              <a:rPr lang="en-US" altLang="ro-RO" sz="3100" dirty="0"/>
              <a:t>: </a:t>
            </a:r>
            <a:r>
              <a:rPr lang="en-US" altLang="ro-RO" sz="3100" dirty="0" err="1"/>
              <a:t>notare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mai</a:t>
            </a:r>
            <a:r>
              <a:rPr lang="en-US" altLang="ro-RO" sz="3100" dirty="0"/>
              <a:t> “</a:t>
            </a:r>
            <a:r>
              <a:rPr lang="en-US" altLang="ro-RO" sz="3100" dirty="0" err="1"/>
              <a:t>clara</a:t>
            </a:r>
            <a:r>
              <a:rPr lang="en-US" altLang="ro-RO" sz="3100" dirty="0"/>
              <a:t>”</a:t>
            </a:r>
          </a:p>
          <a:p>
            <a:endParaRPr lang="en-US" altLang="ro-RO" sz="3100" dirty="0"/>
          </a:p>
          <a:p>
            <a:r>
              <a:rPr lang="en-US" altLang="ro-RO" sz="3100" dirty="0" err="1"/>
              <a:t>Prezenta</a:t>
            </a:r>
            <a:r>
              <a:rPr lang="en-US" altLang="ro-RO" sz="3100" dirty="0"/>
              <a:t> la curs: </a:t>
            </a:r>
            <a:r>
              <a:rPr lang="en-US" altLang="ro-RO" sz="3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0.5 bonus la nota de la </a:t>
            </a:r>
            <a:r>
              <a:rPr lang="en-US" altLang="ro-RO" sz="3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examenul</a:t>
            </a:r>
            <a:r>
              <a:rPr lang="en-US" altLang="ro-RO" sz="3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ro-RO" sz="3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primii</a:t>
            </a:r>
            <a:r>
              <a:rPr lang="en-US" altLang="ro-RO" sz="3100" dirty="0"/>
              <a:t> 25% </a:t>
            </a:r>
            <a:r>
              <a:rPr lang="en-US" altLang="ro-RO" sz="3100" dirty="0" err="1"/>
              <a:t>dintre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studenti</a:t>
            </a:r>
            <a:r>
              <a:rPr lang="en-US" altLang="ro-RO" sz="3100" dirty="0"/>
              <a:t> KAHOOT</a:t>
            </a:r>
          </a:p>
          <a:p>
            <a:r>
              <a:rPr lang="en-US" altLang="ro-RO" sz="3100" dirty="0"/>
              <a:t>- </a:t>
            </a:r>
            <a:r>
              <a:rPr lang="en-US" altLang="ro-RO" sz="3100" dirty="0" err="1"/>
              <a:t>vom</a:t>
            </a:r>
            <a:r>
              <a:rPr lang="en-US" altLang="ro-RO" sz="3100" dirty="0"/>
              <a:t> </a:t>
            </a:r>
            <a:r>
              <a:rPr lang="en-US" altLang="ro-RO" sz="3100" dirty="0" err="1"/>
              <a:t>reveni</a:t>
            </a:r>
            <a:r>
              <a:rPr lang="en-US" altLang="ro-RO" sz="3100" dirty="0"/>
              <a:t> cu </a:t>
            </a:r>
            <a:r>
              <a:rPr lang="en-US" altLang="ro-RO" sz="3100" dirty="0" err="1"/>
              <a:t>detalii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saptamana</a:t>
            </a:r>
            <a:r>
              <a:rPr lang="en-US" altLang="ro-RO" sz="3100" dirty="0"/>
              <a:t> </a:t>
            </a:r>
            <a:r>
              <a:rPr lang="en-US" altLang="ro-RO" sz="3100" dirty="0" err="1"/>
              <a:t>viitoare</a:t>
            </a:r>
            <a:r>
              <a:rPr lang="en-US" altLang="ro-RO" sz="3100" dirty="0"/>
              <a:t>!!</a:t>
            </a:r>
          </a:p>
          <a:p>
            <a:endParaRPr lang="en-US" altLang="ro-RO" sz="3100" dirty="0">
              <a:solidFill>
                <a:srgbClr val="FF0000"/>
              </a:solidFill>
            </a:endParaRPr>
          </a:p>
          <a:p>
            <a:r>
              <a:rPr lang="en-US" altLang="ro-RO" sz="3100" dirty="0">
                <a:solidFill>
                  <a:srgbClr val="FF0000"/>
                </a:solidFill>
              </a:rPr>
              <a:t>bonus </a:t>
            </a:r>
            <a:r>
              <a:rPr lang="en-US" altLang="ro-RO" sz="3100" dirty="0" err="1">
                <a:solidFill>
                  <a:srgbClr val="FF0000"/>
                </a:solidFill>
              </a:rPr>
              <a:t>dupa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ce</a:t>
            </a:r>
            <a:r>
              <a:rPr lang="en-US" altLang="ro-RO" sz="3100" dirty="0">
                <a:solidFill>
                  <a:srgbClr val="FF0000"/>
                </a:solidFill>
              </a:rPr>
              <a:t> se </a:t>
            </a:r>
            <a:r>
              <a:rPr lang="en-US" altLang="ro-RO" sz="3100" dirty="0" err="1">
                <a:solidFill>
                  <a:srgbClr val="FF0000"/>
                </a:solidFill>
              </a:rPr>
              <a:t>promoveaza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examenul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scris</a:t>
            </a:r>
            <a:endParaRPr lang="en-US" altLang="ro-RO" sz="3100" dirty="0">
              <a:solidFill>
                <a:srgbClr val="FF0000"/>
              </a:solidFill>
            </a:endParaRPr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04031" y="1371599"/>
            <a:ext cx="9072563" cy="389203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Kahoot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4031" y="1931566"/>
            <a:ext cx="9072563" cy="498903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Se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defini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unic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forma 131popescu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unde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familie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131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 err="1">
                <a:latin typeface="Arial" pitchFamily="34" charset="0"/>
                <a:cs typeface="Arial" pitchFamily="34" charset="0"/>
              </a:rPr>
              <a:t>Daca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sunt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multi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studenti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cu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acelasi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respectiva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adaugati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prenumelui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131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131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pr</a:t>
            </a:r>
            <a:endParaRPr lang="en-US" dirty="0"/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" y="592297"/>
            <a:ext cx="9072563" cy="1259946"/>
          </a:xfrm>
        </p:spPr>
        <p:txBody>
          <a:bodyPr>
            <a:normAutofit/>
          </a:bodyPr>
          <a:lstStyle/>
          <a:p>
            <a:r>
              <a:rPr lang="ro-RO" altLang="ro-RO" sz="2800" b="1" dirty="0">
                <a:latin typeface="Arial" pitchFamily="34" charset="0"/>
                <a:cs typeface="Arial" pitchFamily="34" charset="0"/>
              </a:rPr>
              <a:t>Să ne cunoaștem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24826" y="1848626"/>
            <a:ext cx="8568531" cy="4978894"/>
          </a:xfrm>
        </p:spPr>
        <p:txBody>
          <a:bodyPr vert="horz" lIns="100783" tIns="50392" rIns="100783" bIns="50392" rtlCol="0" anchor="t">
            <a:normAutofit fontScale="85000" lnSpcReduction="20000"/>
          </a:bodyPr>
          <a:lstStyle/>
          <a:p>
            <a:pPr>
              <a:buNone/>
            </a:pPr>
            <a:r>
              <a:rPr lang="ro-RO" altLang="ro-RO" sz="2800" dirty="0">
                <a:latin typeface="Arial" pitchFamily="34" charset="0"/>
                <a:cs typeface="Arial" pitchFamily="34" charset="0"/>
              </a:rPr>
              <a:t>Cine pred</a:t>
            </a:r>
            <a:r>
              <a:rPr lang="vi-VN" altLang="ro-RO" sz="28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? 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 marL="377825" indent="-377825">
              <a:buNone/>
            </a:pPr>
            <a:r>
              <a:rPr lang="en-US" altLang="ro-RO" sz="2800" u="sng" dirty="0">
                <a:latin typeface="Arial"/>
                <a:cs typeface="Arial"/>
              </a:rPr>
              <a:t>Curs</a:t>
            </a:r>
            <a:r>
              <a:rPr lang="en-US" altLang="ro-RO" sz="2800" dirty="0">
                <a:latin typeface="Arial"/>
                <a:cs typeface="Arial"/>
              </a:rPr>
              <a:t>: </a:t>
            </a:r>
            <a:r>
              <a:rPr lang="ro-RO" altLang="ro-RO" sz="2800" dirty="0">
                <a:latin typeface="Arial"/>
                <a:cs typeface="Arial"/>
              </a:rPr>
              <a:t>Anca Dobrovăț</a:t>
            </a:r>
            <a:r>
              <a:rPr lang="en-US" altLang="ro-RO" sz="2800" dirty="0">
                <a:latin typeface="Arial"/>
                <a:cs typeface="Arial"/>
              </a:rPr>
              <a:t> (</a:t>
            </a:r>
            <a:r>
              <a:rPr lang="en-US" altLang="ro-RO" sz="2800" dirty="0" err="1">
                <a:latin typeface="Arial"/>
                <a:cs typeface="Arial"/>
              </a:rPr>
              <a:t>seriile</a:t>
            </a:r>
            <a:r>
              <a:rPr lang="en-US" altLang="ro-RO" sz="2800" dirty="0">
                <a:latin typeface="Arial"/>
                <a:cs typeface="Arial"/>
              </a:rPr>
              <a:t> 13 </a:t>
            </a:r>
            <a:r>
              <a:rPr lang="en-US" altLang="ro-RO" sz="2800" dirty="0" err="1">
                <a:latin typeface="Arial"/>
                <a:cs typeface="Arial"/>
              </a:rPr>
              <a:t>si</a:t>
            </a:r>
            <a:r>
              <a:rPr lang="en-US" altLang="ro-RO" sz="2800" dirty="0">
                <a:latin typeface="Arial"/>
                <a:cs typeface="Arial"/>
              </a:rPr>
              <a:t> 15), Andrei Paun (seria 14)</a:t>
            </a:r>
            <a:endParaRPr lang="ro-RO" altLang="ro-RO" sz="2800" dirty="0">
              <a:latin typeface="Arial"/>
              <a:cs typeface="Arial"/>
            </a:endParaRP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  <a:hlinkClick r:id="rId3"/>
              </a:rPr>
              <a:t>anca.dobrovat@fmi.unibuc.ro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ro-RO" sz="2800" u="sng" dirty="0" err="1">
                <a:latin typeface="Arial" pitchFamily="34" charset="0"/>
                <a:cs typeface="Arial" pitchFamily="34" charset="0"/>
              </a:rPr>
              <a:t>Laboratoare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: (se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vor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completa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informatiie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143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144)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Tiberiu Maxim (131)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Bahrim Dragos (132)</a:t>
            </a: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</a:rPr>
              <a:t>Wagner Daniel (133)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Dragos Lazar (134)</a:t>
            </a:r>
          </a:p>
          <a:p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Szmeteanca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Eduard (141, 142)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Marius </a:t>
            </a:r>
            <a:r>
              <a:rPr lang="en-US" altLang="ro-RO" sz="2800" dirty="0" err="1">
                <a:latin typeface="Arial"/>
                <a:cs typeface="Arial"/>
              </a:rPr>
              <a:t>Miclu</a:t>
            </a:r>
            <a:r>
              <a:rPr lang="ro-RO" altLang="ro-RO" sz="2800" dirty="0">
                <a:latin typeface="Arial"/>
                <a:cs typeface="Arial"/>
              </a:rPr>
              <a:t>ța</a:t>
            </a:r>
            <a:r>
              <a:rPr lang="en-US" altLang="ro-RO" sz="2800" dirty="0">
                <a:latin typeface="Arial"/>
                <a:cs typeface="Arial"/>
              </a:rPr>
              <a:t> – </a:t>
            </a:r>
            <a:r>
              <a:rPr lang="en-US" altLang="ro-RO" sz="2800" dirty="0" err="1">
                <a:latin typeface="Arial"/>
                <a:cs typeface="Arial"/>
              </a:rPr>
              <a:t>Câmpeanu</a:t>
            </a:r>
            <a:r>
              <a:rPr lang="en-US" altLang="ro-RO" sz="2800" dirty="0">
                <a:latin typeface="Arial"/>
                <a:cs typeface="Arial"/>
              </a:rPr>
              <a:t> (151)</a:t>
            </a:r>
          </a:p>
          <a:p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Majeri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Gabriel (152)</a:t>
            </a:r>
            <a:endParaRPr lang="ro-RO" altLang="ro-RO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6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57" name="Google Shape;45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1035050" y="1646237"/>
            <a:ext cx="872966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Prezentarea disciplinei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Primul curs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56047" y="1931917"/>
            <a:ext cx="9058513" cy="2944883"/>
          </a:xfrm>
        </p:spPr>
        <p:txBody>
          <a:bodyPr/>
          <a:lstStyle/>
          <a:p>
            <a:pPr eaLnBrk="1" hangingPunct="1"/>
            <a:r>
              <a:rPr lang="ro-RO" altLang="ro-RO" sz="2000" dirty="0">
                <a:latin typeface="+mj-lt"/>
              </a:rPr>
              <a:t>Bjarne Stroustrup în 1979 la Bell Laboratories in Murray Hill, New Jersey</a:t>
            </a:r>
            <a:endParaRPr lang="en-US" altLang="ro-RO" sz="2000" dirty="0">
              <a:latin typeface="+mj-lt"/>
            </a:endParaRPr>
          </a:p>
          <a:p>
            <a:pPr eaLnBrk="1" hangingPunct="1"/>
            <a:endParaRPr lang="ro-RO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5 revizii: 1998 ANSI+ISO, 2003 (corrigendum), 2011 (</a:t>
            </a:r>
            <a:r>
              <a:rPr lang="ro-RO" altLang="ro-RO" sz="2000" dirty="0">
                <a:solidFill>
                  <a:srgbClr val="FF0000"/>
                </a:solidFill>
                <a:latin typeface="+mj-lt"/>
              </a:rPr>
              <a:t>C++11/0x</a:t>
            </a:r>
            <a:r>
              <a:rPr lang="ro-RO" altLang="ro-RO" sz="2000" dirty="0">
                <a:latin typeface="+mj-lt"/>
              </a:rPr>
              <a:t>), 2014, 2017 (</a:t>
            </a:r>
            <a:r>
              <a:rPr lang="ro-RO" altLang="ro-RO" sz="2000" dirty="0">
                <a:solidFill>
                  <a:srgbClr val="FF0000"/>
                </a:solidFill>
                <a:latin typeface="+mj-lt"/>
              </a:rPr>
              <a:t>C++ 17/1z</a:t>
            </a:r>
            <a:r>
              <a:rPr lang="ro-RO" altLang="ro-RO" sz="2000" dirty="0">
                <a:latin typeface="+mj-lt"/>
              </a:rPr>
              <a:t>)</a:t>
            </a:r>
          </a:p>
          <a:p>
            <a:pPr eaLnBrk="1" hangingPunct="1"/>
            <a:endParaRPr lang="en-US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Următoarea plănuită în 2020 (C++2a)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Versiunea 1998: Standard C++, C++98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56047" y="2067666"/>
            <a:ext cx="8647033" cy="3967373"/>
          </a:xfrm>
        </p:spPr>
        <p:txBody>
          <a:bodyPr>
            <a:noAutofit/>
          </a:bodyPr>
          <a:lstStyle/>
          <a:p>
            <a:r>
              <a:rPr lang="ro-RO" sz="2400" dirty="0">
                <a:latin typeface="+mj-lt"/>
              </a:rPr>
              <a:t>C++98: a definit standardul inițial, toate chestiunile de limbaj, STL</a:t>
            </a:r>
            <a:endParaRPr lang="en-US" sz="2400" dirty="0">
              <a:latin typeface="+mj-lt"/>
            </a:endParaRPr>
          </a:p>
          <a:p>
            <a:endParaRPr lang="ro-RO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C++03: bugfix o unic</a:t>
            </a:r>
            <a:r>
              <a:rPr lang="vi-VN" sz="2400" dirty="0">
                <a:latin typeface="+mj-lt"/>
              </a:rPr>
              <a:t>ă</a:t>
            </a:r>
            <a:r>
              <a:rPr lang="ro-RO" sz="2400" dirty="0">
                <a:latin typeface="+mj-lt"/>
              </a:rPr>
              <a:t> chestie nou</a:t>
            </a:r>
            <a:r>
              <a:rPr lang="vi-VN" sz="2400" dirty="0">
                <a:latin typeface="+mj-lt"/>
              </a:rPr>
              <a:t>ă</a:t>
            </a:r>
            <a:r>
              <a:rPr lang="ro-RO" sz="2400" dirty="0">
                <a:latin typeface="+mj-lt"/>
              </a:rPr>
              <a:t>: value initialization</a:t>
            </a:r>
          </a:p>
          <a:p>
            <a:endParaRPr lang="en-US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C++11: initializer lists, rvalue references, moving constructors, lambda functions, final, constant null pointer, etc.</a:t>
            </a:r>
          </a:p>
          <a:p>
            <a:endParaRPr lang="en-US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C++14: generic lambdas, binary literals, auto, variable template</a:t>
            </a:r>
            <a:r>
              <a:rPr lang="en-US" sz="2400" dirty="0">
                <a:latin typeface="+mj-lt"/>
              </a:rPr>
              <a:t>, etc.</a:t>
            </a:r>
            <a:r>
              <a:rPr lang="ro-RO" sz="2400" dirty="0">
                <a:latin typeface="+mj-lt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56047" y="1937597"/>
            <a:ext cx="8568531" cy="263440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+mj-lt"/>
              </a:rPr>
              <a:t>C++17:</a:t>
            </a:r>
          </a:p>
          <a:p>
            <a:endParaRPr lang="en-US" sz="18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If </a:t>
            </a:r>
            <a:r>
              <a:rPr lang="en-US" sz="1800" dirty="0" err="1">
                <a:latin typeface="+mj-lt"/>
              </a:rPr>
              <a:t>constexpr</a:t>
            </a:r>
            <a:r>
              <a:rPr lang="en-US" sz="1800" dirty="0">
                <a:latin typeface="+mj-lt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Hexadecimal literals</a:t>
            </a:r>
          </a:p>
          <a:p>
            <a:r>
              <a:rPr lang="en-US" sz="1800" dirty="0">
                <a:latin typeface="+mj-lt"/>
              </a:rPr>
              <a:t>etc</a:t>
            </a:r>
            <a:endParaRPr lang="ro-RO" sz="1800" dirty="0">
              <a:latin typeface="+mj-lt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357102" y="5294895"/>
            <a:ext cx="7908818" cy="1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eaLnBrk="0" hangingPunct="0"/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is permitted for template </a:t>
            </a:r>
            <a:r>
              <a:rPr lang="en-US" sz="1800" dirty="0" err="1">
                <a:solidFill>
                  <a:srgbClr val="333333"/>
                </a:solidFill>
                <a:latin typeface="-apple-system"/>
              </a:rPr>
              <a:t>template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 parameter declarations 	(e.g.,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</a:p>
          <a:p>
            <a:pPr eaLnBrk="0" hangingPunct="0"/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&lt;</a:t>
            </a:r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&lt;</a:t>
            </a:r>
            <a:r>
              <a:rPr lang="en-US" sz="1800" dirty="0" err="1">
                <a:solidFill>
                  <a:srgbClr val="4070A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X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struct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</a:rPr>
              <a:t>…)</a:t>
            </a:r>
            <a:r>
              <a:rPr lang="en-US" sz="1800" dirty="0"/>
              <a:t> </a:t>
            </a:r>
          </a:p>
          <a:p>
            <a:endParaRPr lang="ro-RO" sz="1800" dirty="0"/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03237" y="1938337"/>
            <a:ext cx="9059862" cy="40662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&lt;iostream&gt;                               (fără .h)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using namespace std;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cout, cin                                     (fără &amp;)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// comentarii pe o linie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declarare variabile</a:t>
            </a:r>
            <a:endParaRPr lang="en-US" altLang="ro-RO" sz="2000" dirty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sz="2000" dirty="0" err="1">
                <a:solidFill>
                  <a:schemeClr val="tx1"/>
                </a:solidFill>
              </a:rPr>
              <a:t>Tipul</a:t>
            </a:r>
            <a:r>
              <a:rPr lang="en-US" altLang="ro-RO" sz="2000" dirty="0">
                <a:solidFill>
                  <a:schemeClr val="tx1"/>
                </a:solidFill>
              </a:rPr>
              <a:t> de date </a:t>
            </a:r>
            <a:r>
              <a:rPr lang="en-US" altLang="ro-RO" sz="2000" dirty="0" err="1">
                <a:solidFill>
                  <a:schemeClr val="tx1"/>
                </a:solidFill>
              </a:rPr>
              <a:t>bool</a:t>
            </a:r>
            <a:r>
              <a:rPr lang="en-US" altLang="ro-RO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altLang="ro-RO" sz="2000" dirty="0">
                <a:solidFill>
                  <a:schemeClr val="tx1"/>
                </a:solidFill>
                <a:latin typeface="+mj-lt"/>
              </a:rPr>
              <a:t>                   </a:t>
            </a:r>
            <a:r>
              <a:rPr lang="ro-RO" altLang="ro-RO" sz="1800" dirty="0">
                <a:latin typeface="+mn-lt"/>
              </a:rPr>
              <a:t>se definesc true şi false (1 si 0)</a:t>
            </a:r>
            <a:r>
              <a:rPr lang="en-US" altLang="ro-RO" sz="1800" dirty="0">
                <a:latin typeface="+mn-lt"/>
              </a:rPr>
              <a:t>;</a:t>
            </a:r>
            <a:endParaRPr lang="ro-RO" altLang="ro-RO" sz="1800" dirty="0">
              <a:latin typeface="+mn-lt"/>
            </a:endParaRP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C99 nu îl definește ca bool ci ca _Bool (fără true/false)</a:t>
            </a: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&lt;stdbool.h&gt; pentru compatibilitate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69" name="Google Shape;4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457200" y="1584325"/>
            <a:ext cx="93360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Intrări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ieşiri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O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biectele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formatelor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198120" y="3444546"/>
            <a:ext cx="9585630" cy="3489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operator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care are ca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simboluri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x,y,z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&gt;&gt;x;  // operator&gt;&gt;(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dirty="0"/>
              <a:t>: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care s-a extras data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&gt;&gt;y&gt;&gt;z; </a:t>
            </a:r>
            <a:r>
              <a:rPr lang="en-US" sz="1800" dirty="0"/>
              <a:t>// operator&gt;&gt;(operator 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z)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&lt;&lt;x; // 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care s-a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&lt;&lt;y&lt;&lt;z; // </a:t>
            </a:r>
            <a:r>
              <a:rPr lang="en-US" sz="1800" dirty="0"/>
              <a:t>operator&lt;&lt;(operator&lt;&lt;(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),z)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36021" y="2199224"/>
            <a:ext cx="9240573" cy="44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This is output.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this is a single line comment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/* you can still use C style comments */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input a number using &gt;&gt;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Enter a number: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&gt;&gt;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now, output a number using &lt;&lt;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squared is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endParaRPr lang="en-US" altLang="ro-RO" sz="2000" dirty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176073" y="1763925"/>
            <a:ext cx="203621" cy="31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endParaRPr lang="ro-RO"/>
          </a:p>
        </p:txBody>
      </p:sp>
      <p:sp>
        <p:nvSpPr>
          <p:cNvPr id="1946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946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36021" y="2077304"/>
            <a:ext cx="9324578" cy="39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float</a:t>
            </a:r>
            <a:r>
              <a:rPr lang="ro-RO" sz="1800" dirty="0"/>
              <a:t> f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char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8030"/>
                </a:solidFill>
              </a:rPr>
              <a:t>[</a:t>
            </a:r>
            <a:r>
              <a:rPr lang="ro-RO" sz="1800" dirty="0">
                <a:solidFill>
                  <a:srgbClr val="008C00"/>
                </a:solidFill>
              </a:rPr>
              <a:t>80</a:t>
            </a:r>
            <a:r>
              <a:rPr lang="ro-RO" sz="1800" dirty="0">
                <a:solidFill>
                  <a:srgbClr val="808030"/>
                </a:solidFill>
              </a:rPr>
              <a:t>]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two floating point numbers: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a string: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d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dirty="0"/>
          </a:p>
        </p:txBody>
      </p:sp>
      <p:sp>
        <p:nvSpPr>
          <p:cNvPr id="2048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048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950720" y="6107986"/>
            <a:ext cx="7589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o-RO" altLang="ro-RO" sz="2000" dirty="0"/>
              <a:t>citirea string-urilor se face pană la primul caracter alb</a:t>
            </a:r>
          </a:p>
          <a:p>
            <a:pPr eaLnBrk="1" hangingPunct="1"/>
            <a:r>
              <a:rPr lang="ro-RO" altLang="ro-RO" sz="2000" dirty="0"/>
              <a:t>se poate face afișare folosind toate caracterele speciale \n, \t, etc.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932120" y="2883706"/>
            <a:ext cx="7056438" cy="28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it-IT" sz="2000" dirty="0">
                <a:solidFill>
                  <a:srgbClr val="696969"/>
                </a:solidFill>
              </a:rPr>
              <a:t>/* Incorrect in C89. OK in C++. */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int</a:t>
            </a:r>
            <a:r>
              <a:rPr lang="it-IT" sz="2000" dirty="0"/>
              <a:t> f</a:t>
            </a:r>
            <a:r>
              <a:rPr lang="it-IT" sz="2000" dirty="0">
                <a:solidFill>
                  <a:srgbClr val="808030"/>
                </a:solidFill>
              </a:rPr>
              <a:t>()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{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/>
              <a:t>	i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008C00"/>
                </a:solidFill>
              </a:rPr>
              <a:t>10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696969"/>
                </a:solidFill>
              </a:rPr>
              <a:t>/* aici problema de compilare in C */</a:t>
            </a:r>
            <a:r>
              <a:rPr lang="it-IT" sz="2000" dirty="0"/>
              <a:t> </a:t>
            </a:r>
          </a:p>
          <a:p>
            <a:r>
              <a:rPr lang="it-IT" sz="2000" dirty="0"/>
              <a:t>	j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8030"/>
                </a:solidFill>
              </a:rPr>
              <a:t>*</a:t>
            </a:r>
            <a:r>
              <a:rPr lang="it-IT" sz="2000" dirty="0">
                <a:solidFill>
                  <a:srgbClr val="008C00"/>
                </a:solidFill>
              </a:rPr>
              <a:t>2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return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}</a:t>
            </a:r>
            <a:endParaRPr lang="en-US" altLang="ro-RO" sz="2000" dirty="0"/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4320" y="1801666"/>
            <a:ext cx="26856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Variabilele locale</a:t>
            </a:r>
            <a:endParaRPr lang="en-US" altLang="ro-RO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65442" y="1767205"/>
            <a:ext cx="9418638" cy="5146675"/>
            <a:chOff x="182562" y="1736725"/>
            <a:chExt cx="8930958" cy="5146675"/>
          </a:xfrm>
        </p:grpSpPr>
        <p:sp>
          <p:nvSpPr>
            <p:cNvPr id="486" name="Google Shape;486;p36"/>
            <p:cNvSpPr txBox="1"/>
            <p:nvPr/>
          </p:nvSpPr>
          <p:spPr>
            <a:xfrm>
              <a:off x="182562" y="1736725"/>
              <a:ext cx="8869997" cy="5146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Supraîncărcarea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funcţiilor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(un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caz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Polimorfism</a:t>
              </a:r>
              <a:r>
                <a:rPr lang="en-US" sz="2000" b="1" i="1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la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compilare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r>
                <a:rPr lang="en-US" sz="1800" dirty="0" err="1"/>
                <a:t>U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tilizarea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multor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care au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acelaşi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nume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Identificarea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 face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numărul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parametri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ro-RO" altLang="ro-RO" sz="1800" b="1" dirty="0"/>
                <a:t>ipul de întoarcere nu e suficient pentru </a:t>
              </a:r>
              <a:r>
                <a:rPr lang="en-US" altLang="ro-RO" sz="1800" b="1" dirty="0"/>
                <a:t>a face </a:t>
              </a:r>
              <a:r>
                <a:rPr lang="ro-RO" altLang="ro-RO" sz="1800" b="1" dirty="0"/>
                <a:t>diferența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endPara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ro-RO" altLang="ro-RO" sz="1800" dirty="0"/>
                <a:t>simplicitate/corectitudine de cod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Exemplu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/>
                <a:t>void </a:t>
              </a:r>
              <a:r>
                <a:rPr lang="en-US" sz="2000" b="1" dirty="0" err="1"/>
                <a:t>afis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lang="en-US" sz="2000" b="1" i="0" u="none" dirty="0" err="1">
                  <a:solidFill>
                    <a:srgbClr val="000000"/>
                  </a:solidFill>
                </a:rPr>
                <a:t>int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a)	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</a:t>
              </a:r>
              <a:r>
                <a:rPr lang="en-US" sz="2000" dirty="0" err="1"/>
                <a:t>int</a:t>
              </a:r>
              <a:r>
                <a:rPr lang="en-US" sz="2000" dirty="0"/>
                <a:t>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>
                  <a:solidFill>
                    <a:schemeClr val="dk1"/>
                  </a:solidFill>
                </a:rPr>
                <a:t>void </a:t>
              </a:r>
              <a:r>
                <a:rPr lang="en-US" sz="2000" b="1" dirty="0" err="1">
                  <a:solidFill>
                    <a:schemeClr val="dk1"/>
                  </a:solidFill>
                </a:rPr>
                <a:t>afis</a:t>
              </a:r>
              <a:r>
                <a:rPr lang="en-US" sz="2000" dirty="0">
                  <a:solidFill>
                    <a:schemeClr val="dk1"/>
                  </a:solidFill>
                </a:rPr>
                <a:t> (</a:t>
              </a:r>
              <a:r>
                <a:rPr lang="en-US" sz="2000" b="1" dirty="0" err="1">
                  <a:solidFill>
                    <a:schemeClr val="dk1"/>
                  </a:solidFill>
                </a:rPr>
                <a:t>int</a:t>
              </a:r>
              <a:r>
                <a:rPr lang="en-US" sz="2000" dirty="0">
                  <a:solidFill>
                    <a:schemeClr val="dk1"/>
                  </a:solidFill>
                </a:rPr>
                <a:t> a, </a:t>
              </a:r>
              <a:r>
                <a:rPr lang="en-US" sz="2000" dirty="0" err="1">
                  <a:solidFill>
                    <a:schemeClr val="dk1"/>
                  </a:solidFill>
                </a:rPr>
                <a:t>int</a:t>
              </a:r>
              <a:r>
                <a:rPr lang="en-US" sz="2000" dirty="0">
                  <a:solidFill>
                    <a:schemeClr val="dk1"/>
                  </a:solidFill>
                </a:rPr>
                <a:t> b)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&lt;&lt;”char”&lt;&lt;a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</p:txBody>
        </p:sp>
        <p:sp>
          <p:nvSpPr>
            <p:cNvPr id="8" name="Google Shape;486;p36"/>
            <p:cNvSpPr txBox="1"/>
            <p:nvPr/>
          </p:nvSpPr>
          <p:spPr>
            <a:xfrm>
              <a:off x="6370003" y="4556125"/>
              <a:ext cx="2743517" cy="1875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Apel</a:t>
              </a:r>
              <a:r>
                <a:rPr lang="en-US" sz="2000" b="1" dirty="0"/>
                <a:t>: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afis</a:t>
              </a:r>
              <a:r>
                <a:rPr lang="en-US" sz="2000" b="1" dirty="0"/>
                <a:t> (7);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afis</a:t>
              </a:r>
              <a:r>
                <a:rPr lang="en-US" sz="2000" b="1" dirty="0"/>
                <a:t> (1,2);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93720" y="4145280"/>
              <a:ext cx="3169920" cy="1203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18560" y="5730240"/>
              <a:ext cx="2575560" cy="2895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 txBox="1"/>
          <p:nvPr/>
        </p:nvSpPr>
        <p:spPr>
          <a:xfrm>
            <a:off x="2322512" y="979487"/>
            <a:ext cx="554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1035050" y="1933575"/>
            <a:ext cx="86583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2591" y="1437224"/>
            <a:ext cx="5040313" cy="591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dirty="0">
              <a:solidFill>
                <a:srgbClr val="696969"/>
              </a:solidFill>
            </a:endParaRPr>
          </a:p>
          <a:p>
            <a:r>
              <a:rPr lang="ro-RO" sz="1800" dirty="0">
                <a:solidFill>
                  <a:srgbClr val="696969"/>
                </a:solidFill>
              </a:rPr>
              <a:t>// abs is overloaded three ways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10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000"/>
                </a:solidFill>
              </a:rPr>
              <a:t>11.0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9</a:t>
            </a:r>
            <a:r>
              <a:rPr lang="ro-RO" sz="1800" dirty="0">
                <a:solidFill>
                  <a:srgbClr val="006600"/>
                </a:solidFill>
              </a:rPr>
              <a:t>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Using integer abs()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&lt;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80"/>
                </a:solidFill>
              </a:rPr>
              <a:t>?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-</a:t>
            </a:r>
            <a:r>
              <a:rPr lang="ro-RO" sz="1800" dirty="0"/>
              <a:t>i </a:t>
            </a:r>
            <a:r>
              <a:rPr lang="ro-RO" sz="1800" dirty="0">
                <a:solidFill>
                  <a:srgbClr val="800080"/>
                </a:solidFill>
              </a:rPr>
              <a:t>: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72302" y="1715382"/>
            <a:ext cx="5040313" cy="314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double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000"/>
                </a:solidFill>
              </a:rPr>
              <a:t>0.0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d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r>
              <a:rPr lang="en-US" sz="1800" dirty="0"/>
              <a:t> </a:t>
            </a: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long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C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l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156166" y="5363324"/>
            <a:ext cx="3528219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9418637" cy="5146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pot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mulţi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/>
              <a:t>La </a:t>
            </a:r>
            <a:r>
              <a:rPr lang="en-US" sz="1800" dirty="0" err="1"/>
              <a:t>apel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 au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Argumentele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amplasate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sfârşitul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listei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80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</a:t>
            </a:r>
            <a:r>
              <a:rPr lang="en-US" sz="1800" b="1" dirty="0"/>
              <a:t> </a:t>
            </a:r>
            <a:r>
              <a:rPr lang="en-US" sz="1800" b="1" dirty="0" err="1"/>
              <a:t>int</a:t>
            </a:r>
            <a:r>
              <a:rPr lang="en-US" sz="1800" b="1" dirty="0"/>
              <a:t> b = 12</a:t>
            </a:r>
            <a:r>
              <a:rPr lang="en-US" sz="1800" dirty="0"/>
              <a:t>){  </a:t>
            </a:r>
            <a:r>
              <a:rPr lang="en-US" sz="1800" dirty="0" err="1"/>
              <a:t>cout</a:t>
            </a:r>
            <a:r>
              <a:rPr lang="en-US" sz="1800" dirty="0"/>
              <a:t>&lt;&lt;a&lt;&lt;” - “&lt;&lt;b&lt;&lt;</a:t>
            </a:r>
            <a:r>
              <a:rPr lang="en-US" sz="1800" dirty="0" err="1"/>
              <a:t>endl</a:t>
            </a:r>
            <a:r>
              <a:rPr lang="en-US" sz="1800" dirty="0"/>
              <a:t>;}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main(){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f(1);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f(1,20);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return 0;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353;p45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6083" name="Google Shape;354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5" name="Google Shape;355;p45"/>
          <p:cNvSpPr/>
          <p:nvPr/>
        </p:nvSpPr>
        <p:spPr>
          <a:xfrm>
            <a:off x="332521" y="1797930"/>
            <a:ext cx="9051561" cy="5403768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Cand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returnat</a:t>
            </a:r>
            <a:r>
              <a:rPr lang="en-US" sz="1800" b="1" dirty="0">
                <a:solidFill>
                  <a:schemeClr val="accent2"/>
                </a:solidFill>
              </a:rPr>
              <a:t> de o </a:t>
            </a:r>
            <a:r>
              <a:rPr lang="en-US" sz="1800" b="1" dirty="0" err="1">
                <a:solidFill>
                  <a:schemeClr val="accent2"/>
                </a:solidFill>
              </a:rPr>
              <a:t>functie</a:t>
            </a:r>
            <a:r>
              <a:rPr lang="en-US" sz="1800" b="1" dirty="0">
                <a:solidFill>
                  <a:schemeClr val="accent2"/>
                </a:solidFill>
              </a:rPr>
              <a:t> nu </a:t>
            </a:r>
            <a:r>
              <a:rPr lang="en-US" sz="1800" b="1" dirty="0" err="1">
                <a:solidFill>
                  <a:schemeClr val="accent2"/>
                </a:solidFill>
              </a:rPr>
              <a:t>este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declarat</a:t>
            </a:r>
            <a:r>
              <a:rPr lang="en-US" sz="1800" b="1" dirty="0">
                <a:solidFill>
                  <a:schemeClr val="accent2"/>
                </a:solidFill>
              </a:rPr>
              <a:t> explicit, i se </a:t>
            </a:r>
            <a:r>
              <a:rPr lang="en-US" sz="1800" b="1" dirty="0" err="1">
                <a:solidFill>
                  <a:schemeClr val="accent2"/>
                </a:solidFill>
              </a:rPr>
              <a:t>atribuie</a:t>
            </a:r>
            <a:r>
              <a:rPr lang="en-US" sz="1800" b="1" dirty="0">
                <a:solidFill>
                  <a:schemeClr val="accent2"/>
                </a:solidFill>
              </a:rPr>
              <a:t> automat int.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cunoscut</a:t>
            </a:r>
            <a:r>
              <a:rPr lang="en-US" sz="1800" dirty="0"/>
              <a:t> </a:t>
            </a:r>
            <a:r>
              <a:rPr lang="en-US" sz="1800" dirty="0" err="1"/>
              <a:t>inainte</a:t>
            </a:r>
            <a:r>
              <a:rPr lang="en-US" sz="1800" dirty="0"/>
              <a:t> de </a:t>
            </a:r>
            <a:r>
              <a:rPr lang="en-US" sz="1800" dirty="0" err="1"/>
              <a:t>apel</a:t>
            </a:r>
            <a:r>
              <a:rPr lang="en-US" sz="1800" dirty="0"/>
              <a:t>.</a:t>
            </a: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f (double x)</a:t>
            </a:r>
            <a:endParaRPr sz="1800" b="1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{</a:t>
            </a:r>
            <a:endParaRPr sz="1800" b="1" dirty="0"/>
          </a:p>
          <a:p>
            <a:pPr indent="457152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return x;</a:t>
            </a:r>
            <a:endParaRPr sz="1800" b="1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/>
              <a:t>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Prototipul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unei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functii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permite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declararea</a:t>
            </a:r>
            <a:r>
              <a:rPr lang="en-US" sz="1800" b="1" dirty="0">
                <a:solidFill>
                  <a:schemeClr val="accent2"/>
                </a:solidFill>
              </a:rPr>
              <a:t>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si</a:t>
            </a:r>
            <a:r>
              <a:rPr lang="en-US" sz="1800" b="1" dirty="0">
                <a:solidFill>
                  <a:schemeClr val="accent2"/>
                </a:solidFill>
              </a:rPr>
              <a:t> a </a:t>
            </a:r>
            <a:r>
              <a:rPr lang="en-US" sz="1800" b="1" dirty="0" err="1">
                <a:solidFill>
                  <a:schemeClr val="accent2"/>
                </a:solidFill>
              </a:rPr>
              <a:t>numarului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parametri</a:t>
            </a:r>
            <a:r>
              <a:rPr lang="en-US" sz="1800" b="1" dirty="0">
                <a:solidFill>
                  <a:schemeClr val="accent2"/>
                </a:solidFill>
              </a:rPr>
              <a:t> /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lor</a:t>
            </a:r>
            <a:r>
              <a:rPr lang="en-US" sz="1800" b="1" dirty="0">
                <a:solidFill>
                  <a:schemeClr val="accent2"/>
                </a:solidFill>
              </a:rPr>
              <a:t>: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</a:t>
            </a:r>
            <a:r>
              <a:rPr lang="en-US" sz="1800" dirty="0" err="1"/>
              <a:t>int</a:t>
            </a:r>
            <a:r>
              <a:rPr lang="en-US" sz="1800" dirty="0"/>
              <a:t>); // </a:t>
            </a:r>
            <a:r>
              <a:rPr lang="en-US" sz="1800" dirty="0" err="1"/>
              <a:t>antet</a:t>
            </a:r>
            <a:r>
              <a:rPr lang="en-US" sz="1800" dirty="0"/>
              <a:t> / </a:t>
            </a:r>
            <a:r>
              <a:rPr lang="en-US" sz="1800" dirty="0" err="1"/>
              <a:t>prototip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main() { </a:t>
            </a:r>
            <a:r>
              <a:rPr lang="en-US" sz="1800" dirty="0" err="1"/>
              <a:t>cout</a:t>
            </a:r>
            <a:r>
              <a:rPr lang="en-US" sz="1800" dirty="0"/>
              <a:t>&lt;&lt; f(50); 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 </a:t>
            </a:r>
            <a:r>
              <a:rPr lang="en-US" sz="1800" dirty="0" err="1"/>
              <a:t>int</a:t>
            </a:r>
            <a:r>
              <a:rPr lang="en-US" sz="1800" dirty="0"/>
              <a:t> x)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{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	// </a:t>
            </a:r>
            <a:r>
              <a:rPr lang="en-US" sz="1800" dirty="0" err="1"/>
              <a:t>corp</a:t>
            </a:r>
            <a:r>
              <a:rPr lang="en-US" sz="1800" dirty="0"/>
              <a:t> </a:t>
            </a:r>
            <a:r>
              <a:rPr lang="en-US" sz="1800" dirty="0" err="1"/>
              <a:t>functie</a:t>
            </a:r>
            <a:r>
              <a:rPr lang="en-US" sz="1800" dirty="0"/>
              <a:t>;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}</a:t>
            </a: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3336925" cy="487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443277" y="2148959"/>
            <a:ext cx="9417333" cy="466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 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b="1" dirty="0" err="1"/>
              <a:t>int</a:t>
            </a:r>
            <a:r>
              <a:rPr lang="en-US" sz="1800" b="1" dirty="0"/>
              <a:t> b </a:t>
            </a:r>
            <a:r>
              <a:rPr lang="en-US" sz="1800" b="1"/>
              <a:t>= 12</a:t>
            </a:r>
            <a:r>
              <a:rPr lang="en-US" sz="1800"/>
              <a:t>); </a:t>
            </a:r>
            <a:r>
              <a:rPr lang="en-US" sz="1800" dirty="0"/>
              <a:t>// </a:t>
            </a:r>
            <a:r>
              <a:rPr lang="en-US" sz="1800" b="1" dirty="0" err="1"/>
              <a:t>prototip</a:t>
            </a:r>
            <a:r>
              <a:rPr lang="en-US" sz="1800" b="1" dirty="0"/>
              <a:t> cu </a:t>
            </a:r>
            <a:r>
              <a:rPr lang="en-US" sz="1800" b="1" dirty="0" err="1"/>
              <a:t>mentionarea</a:t>
            </a:r>
            <a:r>
              <a:rPr lang="en-US" sz="1800" b="1" dirty="0"/>
              <a:t> </a:t>
            </a:r>
            <a:r>
              <a:rPr lang="en-US" sz="1800" b="1" dirty="0" err="1"/>
              <a:t>valorii</a:t>
            </a:r>
            <a:r>
              <a:rPr lang="en-US" sz="1800" b="1" dirty="0"/>
              <a:t> </a:t>
            </a:r>
            <a:r>
              <a:rPr lang="en-US" sz="1800" b="1" dirty="0" err="1"/>
              <a:t>implicite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 </a:t>
            </a:r>
            <a:r>
              <a:rPr lang="en-US" sz="1800" dirty="0" err="1"/>
              <a:t>cout</a:t>
            </a:r>
            <a:r>
              <a:rPr lang="en-US" sz="1800" dirty="0"/>
              <a:t>&lt;&lt;a&lt;&lt;" - "&lt;&lt;b&lt;&lt;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>
              <a:lnSpc>
                <a:spcPct val="104000"/>
              </a:lnSpc>
            </a:pPr>
            <a:endParaRPr lang="en-US" sz="1800" b="1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82677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i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*pi;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neocupata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(2);//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vector de 2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 tip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pi; //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vectorul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[ ]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 [ ]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24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25" name="Google Shape;525;p39"/>
          <p:cNvSpPr txBox="1"/>
          <p:nvPr/>
        </p:nvSpPr>
        <p:spPr>
          <a:xfrm>
            <a:off x="544500" y="1736725"/>
            <a:ext cx="8812200" cy="5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en-US"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Clr>
                <a:srgbClr val="FFFFFF"/>
              </a:buClr>
              <a:buSzPts val="2000"/>
            </a:pPr>
            <a:r>
              <a:rPr lang="en-US" sz="1800" dirty="0"/>
              <a:t>O </a:t>
            </a:r>
            <a:r>
              <a:rPr lang="en-US" sz="1800" dirty="0" err="1"/>
              <a:t>referinţă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, in </a:t>
            </a:r>
            <a:r>
              <a:rPr lang="en-US" sz="1800" dirty="0" err="1"/>
              <a:t>esenta</a:t>
            </a:r>
            <a:r>
              <a:rPr lang="en-US" sz="1800" dirty="0"/>
              <a:t>, un pointer implicit, care </a:t>
            </a:r>
            <a:r>
              <a:rPr lang="en-US" sz="1800" dirty="0" err="1"/>
              <a:t>actioneaza</a:t>
            </a:r>
            <a:r>
              <a:rPr lang="en-US" sz="1800" dirty="0"/>
              <a:t> ca un alt </a:t>
            </a:r>
            <a:r>
              <a:rPr lang="en-US" sz="1800" dirty="0" err="1"/>
              <a:t>nume</a:t>
            </a:r>
            <a:r>
              <a:rPr lang="en-US" sz="1800" dirty="0"/>
              <a:t> al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obiect</a:t>
            </a:r>
            <a:r>
              <a:rPr lang="en-US" sz="1800" dirty="0"/>
              <a:t> (</a:t>
            </a:r>
            <a:r>
              <a:rPr lang="en-US" sz="1800" dirty="0" err="1"/>
              <a:t>variabila</a:t>
            </a:r>
            <a:r>
              <a:rPr lang="en-US" sz="1800" dirty="0"/>
              <a:t>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pi,j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//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alt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pi=&amp;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// pi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*pi=3;   //in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afla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526" name="Google Shape;526;p39"/>
          <p:cNvSpPr txBox="1"/>
          <p:nvPr/>
        </p:nvSpPr>
        <p:spPr>
          <a:xfrm>
            <a:off x="500062" y="6226810"/>
            <a:ext cx="9283700" cy="64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278;p39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39939" name="Google Shape;279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548640" y="2320008"/>
            <a:ext cx="9296399" cy="449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ref++;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21 21 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deosebire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pointeri</a:t>
            </a:r>
            <a:r>
              <a:rPr lang="en-US" sz="1800" b="1" dirty="0">
                <a:solidFill>
                  <a:schemeClr val="accent2"/>
                </a:solidFill>
              </a:rPr>
              <a:t> care la </a:t>
            </a:r>
            <a:r>
              <a:rPr lang="en-US" sz="1800" b="1" dirty="0" err="1">
                <a:solidFill>
                  <a:schemeClr val="accent2"/>
                </a:solidFill>
              </a:rPr>
              <a:t>incrementare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trec</a:t>
            </a:r>
            <a:r>
              <a:rPr lang="en-US" sz="1800" b="1" dirty="0">
                <a:solidFill>
                  <a:schemeClr val="accent2"/>
                </a:solidFill>
              </a:rPr>
              <a:t> la un alt </a:t>
            </a:r>
            <a:r>
              <a:rPr lang="en-US" sz="1800" b="1" dirty="0" err="1">
                <a:solidFill>
                  <a:schemeClr val="accent2"/>
                </a:solidFill>
              </a:rPr>
              <a:t>obiect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acelasi</a:t>
            </a:r>
            <a:r>
              <a:rPr lang="en-US" sz="1800" b="1" dirty="0">
                <a:solidFill>
                  <a:schemeClr val="accent2"/>
                </a:solidFill>
              </a:rPr>
              <a:t> tip,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implica</a:t>
            </a:r>
            <a:r>
              <a:rPr lang="en-US" sz="1800" b="1" dirty="0">
                <a:solidFill>
                  <a:schemeClr val="accent2"/>
                </a:solidFill>
              </a:rPr>
              <a:t>, de </a:t>
            </a:r>
            <a:r>
              <a:rPr lang="en-US" sz="1800" b="1" dirty="0" err="1">
                <a:solidFill>
                  <a:schemeClr val="accent2"/>
                </a:solidFill>
              </a:rPr>
              <a:t>fapt</a:t>
            </a:r>
            <a:r>
              <a:rPr lang="en-US" sz="1800" b="1" dirty="0">
                <a:solidFill>
                  <a:schemeClr val="accent2"/>
                </a:solidFill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valorii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referite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291;p40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0963" name="Google Shape;292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43841" y="2167608"/>
            <a:ext cx="9464040" cy="474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b = 50;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ref = b;</a:t>
            </a:r>
          </a:p>
          <a:p>
            <a:r>
              <a:rPr lang="en-US" sz="1800" dirty="0"/>
              <a:t>  ref--;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49 49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chemeClr val="accent2"/>
                </a:solidFill>
              </a:rPr>
              <a:t>            </a:t>
            </a:r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initializarii</a:t>
            </a:r>
            <a:r>
              <a:rPr lang="en-US" sz="1800" b="1" dirty="0">
                <a:solidFill>
                  <a:schemeClr val="accent2"/>
                </a:solidFill>
              </a:rPr>
              <a:t>, nu </a:t>
            </a:r>
            <a:r>
              <a:rPr lang="en-US" sz="1800" b="1" dirty="0" err="1">
                <a:solidFill>
                  <a:schemeClr val="accent2"/>
                </a:solidFill>
              </a:rPr>
              <a:t>puteti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modifica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obiectul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care </a:t>
            </a:r>
            <a:r>
              <a:rPr lang="en-US" sz="1800" b="1" dirty="0" err="1">
                <a:solidFill>
                  <a:schemeClr val="accent2"/>
                </a:solidFill>
              </a:rPr>
              <a:t>indica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referinta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304;p41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1987" name="Google Shape;305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" name="Google Shape;306;p41"/>
          <p:cNvSpPr/>
          <p:nvPr/>
        </p:nvSpPr>
        <p:spPr>
          <a:xfrm>
            <a:off x="239766" y="2327099"/>
            <a:ext cx="9116315" cy="3586022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obtine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adresa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unei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pot </a:t>
            </a:r>
            <a:r>
              <a:rPr lang="en-US" sz="2000" dirty="0" err="1">
                <a:latin typeface="+mn-lt"/>
              </a:rPr>
              <a:t>crea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tablouri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face </a:t>
            </a:r>
            <a:r>
              <a:rPr lang="en-US" sz="2000" dirty="0" err="1">
                <a:latin typeface="+mn-lt"/>
              </a:rPr>
              <a:t>referinta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catre</a:t>
            </a:r>
            <a:r>
              <a:rPr lang="en-US" sz="2000" dirty="0">
                <a:latin typeface="+mn-lt"/>
              </a:rPr>
              <a:t> un camp de </a:t>
            </a:r>
            <a:r>
              <a:rPr lang="en-US" sz="2000" dirty="0" err="1">
                <a:latin typeface="+mn-lt"/>
              </a:rPr>
              <a:t>biti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+mn-lt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99659" y="2102260"/>
          <a:ext cx="8732750" cy="5120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n”,x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n“,x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iostream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using namespace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 //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valoare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pointer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void h(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&amp;x){ x = x + 50;} //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prin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referinta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h(x);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035050" y="1933575"/>
            <a:ext cx="8658225" cy="428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32521" y="2270370"/>
            <a:ext cx="9051561" cy="3962790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1287339" y="1808939"/>
          <a:ext cx="8175650" cy="566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stdio.h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stdlib.h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printf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("x= %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d",x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);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scanf</a:t>
                      </a:r>
                      <a:r>
                        <a:rPr lang="en-US" sz="1800" dirty="0"/>
                        <a:t>("%d",&amp;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);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A.afis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(); /* error ‘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struct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test’ has no member called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 */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800" dirty="0"/>
                        <a:t>   return 0;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C++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iostream</a:t>
                      </a:r>
                      <a:r>
                        <a:rPr lang="en-US" sz="1800" dirty="0"/>
                        <a:t>&gt;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using namespace std;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&lt;&lt;"x= "&lt;&lt;x;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cin</a:t>
                      </a:r>
                      <a:r>
                        <a:rPr lang="en-US" sz="1800" dirty="0"/>
                        <a:t>&gt;&gt;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A.afis</a:t>
                      </a:r>
                      <a:r>
                        <a:rPr lang="en-US" sz="1800" dirty="0"/>
                        <a:t>();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return 0;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}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8" name="Google Shape;565;p42"/>
          <p:cNvSpPr txBox="1"/>
          <p:nvPr/>
        </p:nvSpPr>
        <p:spPr>
          <a:xfrm>
            <a:off x="5181600" y="1889124"/>
            <a:ext cx="4526777" cy="50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200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Q: </a:t>
            </a:r>
            <a:r>
              <a:rPr lang="en-US" sz="2000" dirty="0" err="1"/>
              <a:t>Codul</a:t>
            </a:r>
            <a:r>
              <a:rPr lang="en-US" sz="2000" dirty="0"/>
              <a:t> </a:t>
            </a:r>
            <a:r>
              <a:rPr lang="en-US" sz="2000" dirty="0" err="1"/>
              <a:t>alaturat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valid </a:t>
            </a:r>
            <a:r>
              <a:rPr lang="en-US" sz="2000" dirty="0" err="1"/>
              <a:t>si</a:t>
            </a:r>
            <a:r>
              <a:rPr lang="en-US" sz="2000" dirty="0"/>
              <a:t> in C++?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A: </a:t>
            </a:r>
            <a:r>
              <a:rPr lang="en-US" sz="2000" dirty="0" err="1"/>
              <a:t>Pentru</a:t>
            </a:r>
            <a:r>
              <a:rPr lang="en-US" sz="2000" dirty="0"/>
              <a:t> ca e </a:t>
            </a:r>
            <a:r>
              <a:rPr lang="en-US" sz="2000" dirty="0" err="1"/>
              <a:t>dificil</a:t>
            </a:r>
            <a:r>
              <a:rPr lang="en-US" sz="2000" dirty="0"/>
              <a:t> de </a:t>
            </a:r>
            <a:r>
              <a:rPr lang="en-US" sz="2000" dirty="0" err="1"/>
              <a:t>emulat</a:t>
            </a:r>
            <a:r>
              <a:rPr lang="en-US" sz="2000" dirty="0"/>
              <a:t> </a:t>
            </a:r>
            <a:r>
              <a:rPr lang="en-US" sz="2000" dirty="0" err="1"/>
              <a:t>ascunderea</a:t>
            </a:r>
            <a:r>
              <a:rPr lang="en-US" sz="2000" dirty="0"/>
              <a:t> </a:t>
            </a:r>
            <a:r>
              <a:rPr lang="en-US" sz="2000" dirty="0" err="1"/>
              <a:t>informatiei</a:t>
            </a:r>
            <a:r>
              <a:rPr lang="en-US" sz="2000" dirty="0"/>
              <a:t>, </a:t>
            </a:r>
            <a:r>
              <a:rPr lang="en-US" sz="2000" dirty="0" err="1"/>
              <a:t>principiu</a:t>
            </a:r>
            <a:r>
              <a:rPr lang="en-US" sz="2000" dirty="0"/>
              <a:t> de </a:t>
            </a:r>
            <a:r>
              <a:rPr lang="en-US" sz="2000" dirty="0" err="1"/>
              <a:t>baza</a:t>
            </a:r>
            <a:r>
              <a:rPr lang="en-US" sz="2000" dirty="0"/>
              <a:t> in POO.</a:t>
            </a:r>
            <a:endParaRPr sz="200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960" y="2054801"/>
            <a:ext cx="4312921" cy="4801314"/>
            <a:chOff x="441960" y="2054801"/>
            <a:chExt cx="4312921" cy="4801314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/>
                <a:t>#include &lt;</a:t>
              </a:r>
              <a:r>
                <a:rPr lang="en-US" sz="1800" dirty="0" err="1"/>
                <a:t>stdio.h</a:t>
              </a:r>
              <a:r>
                <a:rPr lang="en-US" sz="1800" dirty="0"/>
                <a:t>&gt;</a:t>
              </a:r>
            </a:p>
            <a:p>
              <a:r>
                <a:rPr lang="en-US" sz="1800" dirty="0"/>
                <a:t>#include &lt;</a:t>
              </a:r>
              <a:r>
                <a:rPr lang="en-US" sz="1800" dirty="0" err="1"/>
                <a:t>stdlib.h</a:t>
              </a:r>
              <a:r>
                <a:rPr lang="en-US" sz="1800" dirty="0"/>
                <a:t>&gt;</a:t>
              </a:r>
            </a:p>
            <a:p>
              <a:endParaRPr lang="en-US" sz="1800" dirty="0"/>
            </a:p>
            <a:p>
              <a:r>
                <a:rPr lang="en-US" sz="1800" dirty="0" err="1"/>
                <a:t>struct</a:t>
              </a:r>
              <a:r>
                <a:rPr lang="en-US" sz="1800" dirty="0"/>
                <a:t> test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int</a:t>
              </a:r>
              <a:r>
                <a:rPr lang="en-US" sz="1800" dirty="0"/>
                <a:t> x;</a:t>
              </a:r>
            </a:p>
            <a:p>
              <a:r>
                <a:rPr lang="en-US" sz="1800" dirty="0"/>
                <a:t>  void (*</a:t>
              </a:r>
              <a:r>
                <a:rPr lang="en-US" sz="1800" dirty="0" err="1"/>
                <a:t>afis</a:t>
              </a:r>
              <a:r>
                <a:rPr lang="en-US" sz="1800" dirty="0"/>
                <a:t>)(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*this);</a:t>
              </a:r>
            </a:p>
            <a:p>
              <a:r>
                <a:rPr lang="en-US" sz="1800" dirty="0"/>
                <a:t>};</a:t>
              </a:r>
            </a:p>
            <a:p>
              <a:endParaRPr lang="en-US" sz="1800" dirty="0"/>
            </a:p>
            <a:p>
              <a:r>
                <a:rPr lang="en-US" sz="1800" dirty="0"/>
                <a:t>void </a:t>
              </a:r>
              <a:r>
                <a:rPr lang="en-US" sz="1800" dirty="0" err="1"/>
                <a:t>afis_implicit</a:t>
              </a:r>
              <a:r>
                <a:rPr lang="en-US" sz="1800" dirty="0"/>
                <a:t>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printf</a:t>
              </a:r>
              <a:r>
                <a:rPr lang="en-US" sz="1800" dirty="0"/>
                <a:t>("x= %</a:t>
              </a:r>
              <a:r>
                <a:rPr lang="en-US" sz="1800" dirty="0" err="1"/>
                <a:t>d",this</a:t>
              </a:r>
              <a:r>
                <a:rPr lang="en-US" sz="1800" dirty="0"/>
                <a:t>-&gt;x);</a:t>
              </a:r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  <a:p>
              <a:r>
                <a:rPr lang="en-US" sz="1800" dirty="0" err="1"/>
                <a:t>int</a:t>
              </a:r>
              <a:r>
                <a:rPr lang="en-US" sz="1800" dirty="0"/>
                <a:t> main()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struct</a:t>
              </a:r>
              <a:r>
                <a:rPr lang="en-US" sz="1800" dirty="0"/>
                <a:t> test A = {3, </a:t>
              </a:r>
              <a:r>
                <a:rPr lang="en-US" sz="1800" dirty="0" err="1"/>
                <a:t>afis_implicit</a:t>
              </a:r>
              <a:r>
                <a:rPr lang="en-US" sz="1800" dirty="0"/>
                <a:t>};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A.afis</a:t>
              </a:r>
              <a:r>
                <a:rPr lang="en-US" sz="1800" dirty="0"/>
                <a:t>(&amp;A);</a:t>
              </a:r>
            </a:p>
            <a:p>
              <a:r>
                <a:rPr lang="en-US" sz="1800" dirty="0"/>
                <a:t>  return 0;</a:t>
              </a:r>
            </a:p>
            <a:p>
              <a:r>
                <a:rPr lang="en-US" sz="1800" dirty="0"/>
                <a:t>}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038246"/>
            <a:ext cx="9072563" cy="4989036"/>
          </a:xfrm>
        </p:spPr>
        <p:txBody>
          <a:bodyPr/>
          <a:lstStyle/>
          <a:p>
            <a:r>
              <a:rPr lang="en-US" altLang="ro-RO" dirty="0" err="1"/>
              <a:t>ce</a:t>
            </a:r>
            <a:r>
              <a:rPr lang="en-US" altLang="ro-RO" dirty="0"/>
              <a:t> </a:t>
            </a:r>
            <a:r>
              <a:rPr lang="en-US" altLang="ro-RO" dirty="0" err="1"/>
              <a:t>este</a:t>
            </a:r>
            <a:r>
              <a:rPr lang="en-US" altLang="ro-RO" dirty="0"/>
              <a:t> </a:t>
            </a:r>
            <a:r>
              <a:rPr lang="en-US" altLang="ro-RO" dirty="0" err="1"/>
              <a:t>programarea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programatorului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informaticianului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r>
              <a:rPr lang="en-US" altLang="ro-RO" dirty="0"/>
              <a:t> </a:t>
            </a:r>
            <a:r>
              <a:rPr lang="en-US" altLang="ro-RO" b="1" dirty="0" err="1">
                <a:solidFill>
                  <a:schemeClr val="tx2"/>
                </a:solidFill>
              </a:rPr>
              <a:t>bine</a:t>
            </a:r>
            <a:endParaRPr lang="en-US" altLang="ro-RO" b="1" dirty="0">
              <a:solidFill>
                <a:schemeClr val="tx2"/>
              </a:solidFill>
            </a:endParaRPr>
          </a:p>
          <a:p>
            <a:endParaRPr lang="en-US" altLang="ro-RO" dirty="0"/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9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026" y="1799731"/>
            <a:ext cx="9386704" cy="59294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Rezolvarea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bine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 a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probleme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434486"/>
            <a:ext cx="9072563" cy="43777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dirty="0"/>
              <a:t>“</a:t>
            </a:r>
            <a:r>
              <a:rPr lang="en-US" altLang="ro-RO" dirty="0" err="1"/>
              <a:t>bine</a:t>
            </a:r>
            <a:r>
              <a:rPr lang="en-US" altLang="ro-RO" dirty="0"/>
              <a:t>” </a:t>
            </a:r>
            <a:r>
              <a:rPr lang="en-US" altLang="ro-RO" dirty="0" err="1"/>
              <a:t>depinde</a:t>
            </a:r>
            <a:r>
              <a:rPr lang="en-US" altLang="ro-RO" dirty="0"/>
              <a:t> de </a:t>
            </a:r>
            <a:r>
              <a:rPr lang="en-US" altLang="ro-RO" dirty="0" err="1"/>
              <a:t>caz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drivere</a:t>
            </a:r>
            <a:r>
              <a:rPr lang="en-US" altLang="ro-RO" dirty="0"/>
              <a:t>: cat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repede</a:t>
            </a:r>
            <a:r>
              <a:rPr lang="en-US" altLang="ro-RO" dirty="0"/>
              <a:t> (</a:t>
            </a:r>
            <a:r>
              <a:rPr lang="en-US" altLang="ro-RO" dirty="0" err="1"/>
              <a:t>asamblare</a:t>
            </a:r>
            <a:r>
              <a:rPr lang="en-US" altLang="ro-RO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jocuri</a:t>
            </a:r>
            <a:r>
              <a:rPr lang="en-US" altLang="ro-RO" dirty="0"/>
              <a:t> de </a:t>
            </a:r>
            <a:r>
              <a:rPr lang="en-US" altLang="ro-RO" dirty="0" err="1"/>
              <a:t>celulare</a:t>
            </a:r>
            <a:r>
              <a:rPr lang="en-US" altLang="ro-RO" dirty="0"/>
              <a:t>: </a:t>
            </a:r>
            <a:r>
              <a:rPr lang="en-US" altLang="ro-RO" dirty="0" err="1"/>
              <a:t>memorie</a:t>
            </a:r>
            <a:r>
              <a:rPr lang="en-US" altLang="ro-RO" dirty="0"/>
              <a:t> mica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rachete</a:t>
            </a:r>
            <a:r>
              <a:rPr lang="en-US" altLang="ro-RO" dirty="0"/>
              <a:t>, </a:t>
            </a:r>
            <a:r>
              <a:rPr lang="en-US" altLang="ro-RO" dirty="0" err="1"/>
              <a:t>medicale</a:t>
            </a:r>
            <a:r>
              <a:rPr lang="en-US" altLang="ro-RO" dirty="0"/>
              <a:t>: </a:t>
            </a:r>
            <a:r>
              <a:rPr lang="en-US" altLang="ro-RO" dirty="0" err="1"/>
              <a:t>erori</a:t>
            </a:r>
            <a:r>
              <a:rPr lang="en-US" altLang="ro-RO" dirty="0"/>
              <a:t> </a:t>
            </a:r>
            <a:r>
              <a:rPr lang="en-US" altLang="ro-RO" dirty="0" err="1"/>
              <a:t>duc</a:t>
            </a:r>
            <a:r>
              <a:rPr lang="en-US" altLang="ro-RO" dirty="0"/>
              <a:t> la </a:t>
            </a:r>
            <a:r>
              <a:rPr lang="en-US" altLang="ro-RO" dirty="0" err="1"/>
              <a:t>pierderi</a:t>
            </a:r>
            <a:r>
              <a:rPr lang="en-US" altLang="ro-RO" dirty="0"/>
              <a:t> de </a:t>
            </a:r>
            <a:r>
              <a:rPr lang="en-US" altLang="ro-RO" dirty="0" err="1"/>
              <a:t>vieti</a:t>
            </a:r>
            <a:endParaRPr lang="en-US" altLang="ro-RO" dirty="0"/>
          </a:p>
          <a:p>
            <a:pPr lvl="1">
              <a:lnSpc>
                <a:spcPct val="90000"/>
              </a:lnSpc>
            </a:pPr>
            <a:endParaRPr lang="en-US" altLang="ro-RO" dirty="0"/>
          </a:p>
          <a:p>
            <a:pPr>
              <a:lnSpc>
                <a:spcPct val="90000"/>
              </a:lnSpc>
            </a:pPr>
            <a:r>
              <a:rPr lang="en-US" altLang="ro-RO" dirty="0" err="1"/>
              <a:t>programarea</a:t>
            </a:r>
            <a:r>
              <a:rPr lang="en-US" altLang="ro-RO" dirty="0"/>
              <a:t> OO: cod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corect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/>
              <a:t>Microsoft: nu </a:t>
            </a:r>
            <a:r>
              <a:rPr lang="en-US" altLang="ro-RO" dirty="0" err="1"/>
              <a:t>conteaza</a:t>
            </a:r>
            <a:r>
              <a:rPr lang="en-US" altLang="ro-RO" dirty="0"/>
              <a:t> </a:t>
            </a:r>
            <a:r>
              <a:rPr lang="en-US" altLang="ro-RO" dirty="0" err="1"/>
              <a:t>erorile</a:t>
            </a:r>
            <a:r>
              <a:rPr lang="en-US" altLang="ro-RO" dirty="0"/>
              <a:t> </a:t>
            </a:r>
            <a:r>
              <a:rPr lang="en-US" altLang="ro-RO" dirty="0" err="1"/>
              <a:t>minore</a:t>
            </a:r>
            <a:r>
              <a:rPr lang="en-US" altLang="ro-RO" dirty="0"/>
              <a:t>, </a:t>
            </a:r>
            <a:r>
              <a:rPr lang="en-US" altLang="ro-RO" dirty="0" err="1"/>
              <a:t>conteaza</a:t>
            </a:r>
            <a:r>
              <a:rPr lang="en-US" altLang="ro-RO" dirty="0"/>
              <a:t> data </a:t>
            </a:r>
            <a:r>
              <a:rPr lang="en-US" altLang="ro-RO" dirty="0" err="1"/>
              <a:t>lansarii</a:t>
            </a:r>
            <a:r>
              <a:rPr lang="en-US" altLang="ro-RO" dirty="0"/>
              <a:t>  </a:t>
            </a:r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62" name="Google Shape;56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64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65" name="Google Shape;565;p42"/>
          <p:cNvSpPr txBox="1"/>
          <p:nvPr/>
        </p:nvSpPr>
        <p:spPr>
          <a:xfrm>
            <a:off x="1189037" y="1889124"/>
            <a:ext cx="8046900" cy="39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in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b="1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iecte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Ascunderea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informatiei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dirty="0" err="1"/>
              <a:t>Sabloane</a:t>
            </a:r>
            <a:r>
              <a:rPr lang="en-US" sz="2000" b="1" dirty="0"/>
              <a:t> – nu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strict POO (</a:t>
            </a:r>
            <a:r>
              <a:rPr lang="en-US" sz="2000" b="1" dirty="0" err="1"/>
              <a:t>mai</a:t>
            </a:r>
            <a:r>
              <a:rPr lang="en-US" sz="2000" b="1" dirty="0"/>
              <a:t> general, se </a:t>
            </a:r>
            <a:r>
              <a:rPr lang="en-US" sz="2000" b="1" dirty="0" err="1"/>
              <a:t>refera</a:t>
            </a:r>
            <a:r>
              <a:rPr lang="en-US" sz="2000" b="1" dirty="0"/>
              <a:t> la  </a:t>
            </a:r>
            <a:r>
              <a:rPr lang="en-US" sz="2000" b="1" dirty="0" err="1"/>
              <a:t>Programarea</a:t>
            </a:r>
            <a:r>
              <a:rPr lang="en-US" sz="2000" b="1" dirty="0"/>
              <a:t> </a:t>
            </a:r>
            <a:r>
              <a:rPr lang="en-US" sz="2000" b="1" dirty="0" err="1"/>
              <a:t>generica</a:t>
            </a:r>
            <a:r>
              <a:rPr lang="en-US" sz="2000" b="1" dirty="0"/>
              <a:t>)</a:t>
            </a:r>
            <a:endParaRPr i="1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75" name="Google Shape;57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3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549275" y="1838324"/>
            <a:ext cx="8815387" cy="416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class X{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/>
              <a:t>date </a:t>
            </a:r>
            <a:r>
              <a:rPr lang="en-US" sz="2000" dirty="0" err="1"/>
              <a:t>membre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 err="1"/>
              <a:t>metode</a:t>
            </a:r>
            <a:r>
              <a:rPr lang="en-US" sz="2000" dirty="0"/>
              <a:t> (</a:t>
            </a:r>
            <a:r>
              <a:rPr lang="en-US" sz="2000" dirty="0" err="1"/>
              <a:t>functii</a:t>
            </a:r>
            <a:r>
              <a:rPr lang="en-US" sz="2000" dirty="0"/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argument implicit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obiectu</a:t>
            </a:r>
            <a:r>
              <a:rPr lang="en-US" sz="2000" dirty="0" err="1"/>
              <a:t>l</a:t>
            </a:r>
            <a:r>
              <a:rPr lang="en-US" sz="2000" dirty="0"/>
              <a:t> </a:t>
            </a:r>
            <a:r>
              <a:rPr lang="en-US" sz="2000" dirty="0" err="1"/>
              <a:t>curent</a:t>
            </a:r>
            <a:r>
              <a:rPr lang="en-US" sz="2000" dirty="0"/>
              <a:t>)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};</a:t>
            </a: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mentioneaza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proprietatile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generale</a:t>
            </a:r>
            <a:r>
              <a:rPr lang="en-US" sz="2000" dirty="0">
                <a:solidFill>
                  <a:schemeClr val="dk1"/>
                </a:solidFill>
              </a:rPr>
              <a:t> ale </a:t>
            </a:r>
            <a:r>
              <a:rPr lang="en-US" sz="2000" dirty="0" err="1">
                <a:solidFill>
                  <a:schemeClr val="dk1"/>
                </a:solidFill>
              </a:rPr>
              <a:t>obiectelor</a:t>
            </a:r>
            <a:r>
              <a:rPr lang="en-US" sz="2000" dirty="0">
                <a:solidFill>
                  <a:schemeClr val="dk1"/>
                </a:solidFill>
              </a:rPr>
              <a:t> din </a:t>
            </a:r>
            <a:r>
              <a:rPr lang="en-US" sz="2000" dirty="0" err="1">
                <a:solidFill>
                  <a:schemeClr val="dk1"/>
                </a:solidFill>
              </a:rPr>
              <a:t>clasa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respectiva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folositoare</a:t>
            </a:r>
            <a:r>
              <a:rPr lang="en-US" sz="2000" dirty="0">
                <a:solidFill>
                  <a:schemeClr val="dk1"/>
                </a:solidFill>
              </a:rPr>
              <a:t> la </a:t>
            </a:r>
            <a:r>
              <a:rPr lang="en-US" sz="2000" dirty="0" err="1">
                <a:solidFill>
                  <a:schemeClr val="dk1"/>
                </a:solidFill>
              </a:rPr>
              <a:t>encapsulare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ascunderea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informatiei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cod: </a:t>
            </a:r>
            <a:r>
              <a:rPr lang="en-US" sz="2000" dirty="0" err="1">
                <a:solidFill>
                  <a:schemeClr val="dk1"/>
                </a:solidFill>
              </a:rPr>
              <a:t>mostenire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88" name="Google Shape;58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4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549275" y="1838325"/>
            <a:ext cx="88155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instanta a unei clase care are o anumita stare (reprezentata prin valoare) si are un comportament (reprezentat prin functii) la un anumit moment de timp.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stare si actiuni (metode/functii)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interfata (actiuni) si o parte ascunsa (starea)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•Sunt grupate in clase, obiecte cu aceleasi proprietati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 orientat 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colectie de obiecte care interactioneaza unul cu celalalt prin mesaje (aplicand o metoda).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709600" y="1985950"/>
            <a:ext cx="87519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Incapsularea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Moştenirea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posibilitatea de a extinde o clasa prin adaugarea de noi functionalitati;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•multe obiecte au proprietati similare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•reutilizare de cod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14" name="Google Shape;61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16" name="Google Shape;616;p4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17" name="Google Shape;617;p46"/>
          <p:cNvSpPr txBox="1"/>
          <p:nvPr/>
        </p:nvSpPr>
        <p:spPr>
          <a:xfrm>
            <a:off x="709612" y="1985962"/>
            <a:ext cx="87518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Ascunderea informatiei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2011362" y="3108325"/>
            <a:ext cx="512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 importanta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/>
          </a:p>
        </p:txBody>
      </p:sp>
      <p:graphicFrame>
        <p:nvGraphicFramePr>
          <p:cNvPr id="619" name="Google Shape;619;p46"/>
          <p:cNvGraphicFramePr/>
          <p:nvPr/>
        </p:nvGraphicFramePr>
        <p:xfrm>
          <a:off x="1047750" y="4284662"/>
          <a:ext cx="7073900" cy="1841500"/>
        </p:xfrm>
        <a:graphic>
          <a:graphicData uri="http://schemas.openxmlformats.org/drawingml/2006/table">
            <a:tbl>
              <a:tblPr>
                <a:noFill/>
                <a:tableStyleId>{80906E42-FC15-4D1F-BC46-BAF136BD5474}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Avem acces?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2144712" y="73183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Regulamente UB si FMI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315912" y="1493837"/>
            <a:ext cx="9525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Lucruri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stiut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privind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activitatea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studenților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UB: </a:t>
            </a:r>
            <a:r>
              <a:rPr lang="en-US" sz="2000" dirty="0">
                <a:solidFill>
                  <a:srgbClr val="3333CC"/>
                </a:solidFill>
                <a:latin typeface="+mn-lt"/>
              </a:rPr>
              <a:t>https://www.unibuc.ro/wp-content/uploads/sites/7/2018/07/Regulament-privind-activitatea-profesionala-a-studentilor-2018.pdf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etică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și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profesionalism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FMI: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775" y="4745990"/>
            <a:ext cx="8321675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093720" y="6858316"/>
            <a:ext cx="6797040" cy="39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81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incidente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minore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un incident major =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exmatriculare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620712" y="3932237"/>
            <a:ext cx="861060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33CC"/>
                </a:solidFill>
              </a:rPr>
              <a:t>http://fmi.unibuc.ro/ro/pdf/2015/consiliu/Regulament_etica_FMI.pdf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208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ale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Polimorfismul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discutii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ample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obtinuta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4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 concept important in POO: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Sabloane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•cod </a:t>
            </a:r>
            <a:r>
              <a:rPr lang="en-US" sz="2000" dirty="0" err="1">
                <a:solidFill>
                  <a:schemeClr val="dk1"/>
                </a:solidFill>
              </a:rPr>
              <a:t>mai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sigur</a:t>
            </a:r>
            <a:r>
              <a:rPr lang="en-US" sz="2000" dirty="0">
                <a:solidFill>
                  <a:schemeClr val="dk1"/>
                </a:solidFill>
              </a:rPr>
              <a:t>/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putem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implementa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lista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inlantuita</a:t>
            </a:r>
            <a:r>
              <a:rPr lang="en-US" sz="2000" dirty="0">
                <a:solidFill>
                  <a:schemeClr val="dk1"/>
                </a:solidFill>
              </a:rPr>
              <a:t> de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intregi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caractere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–float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obiecte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42" name="Google Shape;64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8"/>
          <p:cNvSpPr txBox="1"/>
          <p:nvPr/>
        </p:nvSpPr>
        <p:spPr>
          <a:xfrm>
            <a:off x="2322512" y="836612"/>
            <a:ext cx="55435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644" name="Google Shape;644;p48"/>
          <p:cNvSpPr txBox="1"/>
          <p:nvPr/>
        </p:nvSpPr>
        <p:spPr>
          <a:xfrm>
            <a:off x="1136650" y="1879600"/>
            <a:ext cx="8235950" cy="433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 vor discuta directiile principale ale cursului, feedback-ul studentilor fiind hotarator in acest aspect 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intelegerea notiunilor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intrebari si sugestii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Cursul 2: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Introducere in OOP.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Clase. Obiecte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1035050" y="1933575"/>
            <a:ext cx="86582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1.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96375" y="1812390"/>
            <a:ext cx="33169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hlinkClick r:id="rId4"/>
              </a:rPr>
              <a:t>http://pypl.github.io/PYPL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0497" y="1370430"/>
            <a:ext cx="6211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PYPL </a:t>
            </a:r>
            <a:r>
              <a:rPr lang="en-US" sz="2400" dirty="0" err="1"/>
              <a:t>PopularitY</a:t>
            </a:r>
            <a:r>
              <a:rPr lang="en-US" sz="2400" dirty="0"/>
              <a:t> of Programming Language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4911" y="6565186"/>
            <a:ext cx="5815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Majoritatea</a:t>
            </a:r>
            <a:r>
              <a:rPr lang="en-US" dirty="0"/>
              <a:t>  pot </a:t>
            </a:r>
            <a:r>
              <a:rPr lang="vi-VN" dirty="0"/>
              <a:t>fi considerate limbaje OO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vi-VN" dirty="0"/>
              <a:t>imbaje destul de cunoscute care nu sunt OO sunt Go, Julia și Rust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39537" y="1797150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Captura</a:t>
            </a:r>
            <a:r>
              <a:rPr lang="en-US" sz="2400" dirty="0"/>
              <a:t> din: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38" y="2259829"/>
            <a:ext cx="3698876" cy="426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551" y="2212500"/>
            <a:ext cx="3582318" cy="43998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239712" y="1570037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Paradigme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Stil</a:t>
            </a:r>
            <a:r>
              <a:rPr lang="en-US" sz="22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fundamental de a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106679" y="2164397"/>
            <a:ext cx="9897745" cy="405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Dictează: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reprezintă datele problemei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(variabile, funcții, obiecte, fapte, constrângeri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prelucrează reprezentarea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(atribuiri, evaluări, fire de execuție, continuări, fluxuri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Favorizează un set de concepte si tehnici de programare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Influențează </a:t>
            </a:r>
            <a:r>
              <a:rPr lang="ro-RO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felul în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care sunt gândiți algoritmii de rezolvare a problemelor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Limbaje </a:t>
            </a:r>
            <a:r>
              <a:rPr lang="ro-RO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în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general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multiparadigm</a:t>
            </a:r>
            <a:r>
              <a:rPr lang="vi-V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(ex: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Python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– imperativ, funcțional, orientat pe obiecte)</a:t>
            </a:r>
            <a:endParaRPr lang="ro-RO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4" ma:contentTypeDescription="Creați un document nou." ma:contentTypeScope="" ma:versionID="8174ca97adf721e3f2986cfc657b7074">
  <xsd:schema xmlns:xsd="http://www.w3.org/2001/XMLSchema" xmlns:xs="http://www.w3.org/2001/XMLSchema" xmlns:p="http://schemas.microsoft.com/office/2006/metadata/properties" xmlns:ns2="71c24be4-710d-4a8d-9a13-a79588c1dd38" targetNamespace="http://schemas.microsoft.com/office/2006/metadata/properties" ma:root="true" ma:fieldsID="780f9ab37dc67bc123586a14e51da19c" ns2:_="">
    <xsd:import namespace="71c24be4-710d-4a8d-9a13-a79588c1dd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7C7564-DC5D-4DB9-B7BF-9787B336D0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D85BA6-E3C2-4461-8D2E-6FB5955A5E36}"/>
</file>

<file path=customXml/itemProps3.xml><?xml version="1.0" encoding="utf-8"?>
<ds:datastoreItem xmlns:ds="http://schemas.openxmlformats.org/officeDocument/2006/customXml" ds:itemID="{89B2B019-8FB3-44E5-AED4-3517A4660B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4828</Words>
  <Application>Microsoft Office PowerPoint</Application>
  <PresentationFormat>Particularizare</PresentationFormat>
  <Paragraphs>998</Paragraphs>
  <Slides>62</Slides>
  <Notes>58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62</vt:i4>
      </vt:variant>
    </vt:vector>
  </HeadingPairs>
  <TitlesOfParts>
    <vt:vector size="63" baseType="lpstr">
      <vt:lpstr>Office Theme</vt:lpstr>
      <vt:lpstr>Prezentare PowerPoint</vt:lpstr>
      <vt:lpstr>Prezentare PowerPoint</vt:lpstr>
      <vt:lpstr>Să ne cunoaștem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Modificari</vt:lpstr>
      <vt:lpstr>Kahoot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Rezolvarea “mai bine” a unei probleme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apaun</dc:creator>
  <cp:lastModifiedBy>Admin</cp:lastModifiedBy>
  <cp:revision>125</cp:revision>
  <dcterms:modified xsi:type="dcterms:W3CDTF">2024-02-26T12:30:21Z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