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76"/>
  </p:notesMasterIdLst>
  <p:sldIdLst>
    <p:sldId id="256" r:id="rId7"/>
    <p:sldId id="257" r:id="rId8"/>
    <p:sldId id="612" r:id="rId9"/>
    <p:sldId id="613" r:id="rId10"/>
    <p:sldId id="561" r:id="rId11"/>
    <p:sldId id="614" r:id="rId12"/>
    <p:sldId id="621" r:id="rId13"/>
    <p:sldId id="622" r:id="rId14"/>
    <p:sldId id="623" r:id="rId15"/>
    <p:sldId id="563" r:id="rId16"/>
    <p:sldId id="602" r:id="rId17"/>
    <p:sldId id="624" r:id="rId18"/>
    <p:sldId id="565" r:id="rId19"/>
    <p:sldId id="666" r:id="rId20"/>
    <p:sldId id="643" r:id="rId21"/>
    <p:sldId id="668" r:id="rId22"/>
    <p:sldId id="627" r:id="rId23"/>
    <p:sldId id="630" r:id="rId24"/>
    <p:sldId id="631" r:id="rId25"/>
    <p:sldId id="632" r:id="rId26"/>
    <p:sldId id="633" r:id="rId27"/>
    <p:sldId id="637" r:id="rId28"/>
    <p:sldId id="645" r:id="rId29"/>
    <p:sldId id="650" r:id="rId30"/>
    <p:sldId id="656" r:id="rId31"/>
    <p:sldId id="657" r:id="rId32"/>
    <p:sldId id="659" r:id="rId33"/>
    <p:sldId id="660" r:id="rId34"/>
    <p:sldId id="661" r:id="rId35"/>
    <p:sldId id="663" r:id="rId36"/>
    <p:sldId id="664" r:id="rId37"/>
    <p:sldId id="665" r:id="rId38"/>
    <p:sldId id="603" r:id="rId39"/>
    <p:sldId id="604" r:id="rId40"/>
    <p:sldId id="605" r:id="rId41"/>
    <p:sldId id="606" r:id="rId42"/>
    <p:sldId id="638" r:id="rId43"/>
    <p:sldId id="570" r:id="rId44"/>
    <p:sldId id="571" r:id="rId45"/>
    <p:sldId id="625" r:id="rId46"/>
    <p:sldId id="626" r:id="rId47"/>
    <p:sldId id="607" r:id="rId48"/>
    <p:sldId id="578" r:id="rId49"/>
    <p:sldId id="513" r:id="rId50"/>
    <p:sldId id="514" r:id="rId51"/>
    <p:sldId id="595" r:id="rId52"/>
    <p:sldId id="596" r:id="rId53"/>
    <p:sldId id="597" r:id="rId54"/>
    <p:sldId id="611" r:id="rId55"/>
    <p:sldId id="598" r:id="rId56"/>
    <p:sldId id="588" r:id="rId57"/>
    <p:sldId id="589" r:id="rId58"/>
    <p:sldId id="590" r:id="rId59"/>
    <p:sldId id="591" r:id="rId60"/>
    <p:sldId id="581" r:id="rId61"/>
    <p:sldId id="582" r:id="rId62"/>
    <p:sldId id="583" r:id="rId63"/>
    <p:sldId id="585" r:id="rId64"/>
    <p:sldId id="586" r:id="rId65"/>
    <p:sldId id="515" r:id="rId66"/>
    <p:sldId id="594" r:id="rId67"/>
    <p:sldId id="538" r:id="rId68"/>
    <p:sldId id="539" r:id="rId69"/>
    <p:sldId id="540" r:id="rId70"/>
    <p:sldId id="541" r:id="rId71"/>
    <p:sldId id="543" r:id="rId72"/>
    <p:sldId id="592" r:id="rId73"/>
    <p:sldId id="593" r:id="rId74"/>
    <p:sldId id="610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17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33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33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34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34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35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35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36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36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38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38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39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39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40</a:t>
            </a:fld>
            <a:endParaRPr lang="en-US" sz="1300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40</a:t>
            </a:fld>
            <a:endParaRPr lang="en-US" sz="1300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41</a:t>
            </a:fld>
            <a:endParaRPr lang="en-US" sz="1300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41</a:t>
            </a:fld>
            <a:endParaRPr lang="en-US" sz="1300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42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42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55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55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69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14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13716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304799" y="1949496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76200" y="1371600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5223" y="1865941"/>
            <a:ext cx="2701381" cy="392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Atentie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ambiguitate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  <a:ea typeface="Arial"/>
                <a:cs typeface="Arial" pitchFamily="34" charset="0"/>
                <a:sym typeface="Arial"/>
              </a:rPr>
              <a:t>!</a:t>
            </a:r>
          </a:p>
        </p:txBody>
      </p:sp>
      <p:sp>
        <p:nvSpPr>
          <p:cNvPr id="13" name="CustomShape 2"/>
          <p:cNvSpPr/>
          <p:nvPr/>
        </p:nvSpPr>
        <p:spPr>
          <a:xfrm>
            <a:off x="1752600" y="2438400"/>
            <a:ext cx="6463553" cy="316020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, 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j = 0)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*j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1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381;p52"/>
          <p:cNvSpPr txBox="1">
            <a:spLocks/>
          </p:cNvSpPr>
          <p:nvPr/>
        </p:nvSpPr>
        <p:spPr>
          <a:xfrm>
            <a:off x="456480" y="2244972"/>
            <a:ext cx="8231040" cy="156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delete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kern="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kern="0" dirty="0" smtClean="0"/>
              <a:t>folosi încă 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şi free() dar vor fi deprecated în viitor</a:t>
            </a:r>
            <a:endParaRPr lang="ro-RO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9;p53"/>
          <p:cNvSpPr txBox="1">
            <a:spLocks/>
          </p:cNvSpPr>
          <p:nvPr/>
        </p:nvSpPr>
        <p:spPr>
          <a:xfrm>
            <a:off x="456480" y="4038601"/>
            <a:ext cx="82310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aloc</a:t>
            </a:r>
            <a:r>
              <a:rPr lang="vi-VN" sz="29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memorie şi întoarce un pointer la începutul zonei respective</a:t>
            </a:r>
            <a:endParaRPr lang="vi-VN" kern="0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sterge zona respectiv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memorie</a:t>
            </a:r>
            <a:endParaRPr lang="en-US" sz="2800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eroare se “arunc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excepţia bad_alloc din &lt;new&gt;</a:t>
            </a:r>
            <a:endParaRPr lang="vi-VN" kern="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5240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7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4"/>
          <p:cNvSpPr txBox="1"/>
          <p:nvPr/>
        </p:nvSpPr>
        <p:spPr>
          <a:xfrm>
            <a:off x="124278" y="2220678"/>
            <a:ext cx="5321176" cy="44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space for an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327514" y="2068278"/>
            <a:ext cx="4661091" cy="448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 with 100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6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97" name="Google Shape;39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/>
        </p:nvSpPr>
        <p:spPr>
          <a:xfrm>
            <a:off x="5546714" y="1589706"/>
            <a:ext cx="2606686" cy="3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alocare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de array-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uri</a:t>
            </a:r>
            <a:endParaRPr sz="2000" b="1" dirty="0">
              <a:solidFill>
                <a:srgbClr val="000000"/>
              </a:solidFill>
              <a:latin typeface="+mn-lt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405;p55"/>
          <p:cNvSpPr txBox="1"/>
          <p:nvPr/>
        </p:nvSpPr>
        <p:spPr>
          <a:xfrm>
            <a:off x="286559" y="3091205"/>
            <a:ext cx="2982240" cy="3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new </a:t>
            </a:r>
            <a:r>
              <a:rPr lang="en-US" sz="160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array_type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[size];</a:t>
            </a:r>
            <a:endParaRPr dirty="0"/>
          </a:p>
        </p:txBody>
      </p:sp>
      <p:sp>
        <p:nvSpPr>
          <p:cNvPr id="9" name="Google Shape;406;p55"/>
          <p:cNvSpPr txBox="1"/>
          <p:nvPr/>
        </p:nvSpPr>
        <p:spPr>
          <a:xfrm>
            <a:off x="355680" y="3711910"/>
            <a:ext cx="1627200" cy="3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p_var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sp>
        <p:nvSpPr>
          <p:cNvPr id="10" name="Google Shape;409;p55"/>
          <p:cNvSpPr txBox="1"/>
          <p:nvPr/>
        </p:nvSpPr>
        <p:spPr>
          <a:xfrm>
            <a:off x="3327840" y="2232875"/>
            <a:ext cx="5460480" cy="424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10 integer array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xa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sz="130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p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300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array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 b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300" b="1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0116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456480" y="1874405"/>
            <a:ext cx="840096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variabilă care ţine o adresă din memorie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compilatorul știe tipul de date către care se pointează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 aritmetice țin cont de tipul de date din memorie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pointer+sizeof(tip)</a:t>
            </a:r>
            <a:endParaRPr lang="vi-VN" kern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Definiție: tip *nume_pointer; </a:t>
            </a:r>
            <a:endParaRPr lang="vi-VN" kern="0" smtClean="0"/>
          </a:p>
          <a:p>
            <a:pPr marL="741610" lvl="1" indent="-285123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vi-VN" sz="2200" kern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şi tip* nume_pointer;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55529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685800" y="1905000"/>
            <a:ext cx="8231040" cy="71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56480" y="2743007"/>
            <a:ext cx="8231040" cy="3352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127" name="Google Shape;127;p2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880160" y="2362488"/>
            <a:ext cx="411552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276480" y="2247660"/>
            <a:ext cx="4572000" cy="400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</a:pPr>
            <a:r>
              <a:rPr lang="en-US" sz="1800" dirty="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</a:pPr>
            <a:r>
              <a:rPr lang="en-US" sz="1800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35" name="Google Shape;135;p21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31360" y="1905000"/>
            <a:ext cx="8231040" cy="252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Aritmetica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</a:t>
            </a:r>
            <a:r>
              <a:rPr lang="en-US" sz="20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pointeri</a:t>
            </a:r>
            <a:endParaRPr sz="2000" b="1" dirty="0">
              <a:latin typeface="+mn-l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6480" y="2438400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întoarce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întreg</a:t>
            </a:r>
            <a:endParaRPr dirty="0"/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&lt;,&gt;,==, etc.</a:t>
            </a:r>
            <a:endParaRPr dirty="0"/>
          </a:p>
        </p:txBody>
      </p:sp>
      <p:sp>
        <p:nvSpPr>
          <p:cNvPr id="143" name="Google Shape;143;p22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70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57840" y="1905000"/>
            <a:ext cx="8231040" cy="5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0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0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71287" y="2590800"/>
            <a:ext cx="8231040" cy="342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151" name="Google Shape;151;p23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2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456480" y="1950605"/>
            <a:ext cx="823104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2900" b="1" dirty="0" err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rgbClr val="800000"/>
              </a:buClr>
              <a:buSzPts val="3200"/>
              <a:buNone/>
            </a:pPr>
            <a:r>
              <a:rPr lang="en-US" sz="2900" b="1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81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9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9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900" dirty="0" err="1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2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face cu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(type casting)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ieșim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verificările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automate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C++</a:t>
            </a:r>
            <a:endParaRPr dirty="0"/>
          </a:p>
        </p:txBody>
      </p:sp>
      <p:sp>
        <p:nvSpPr>
          <p:cNvPr id="226" name="Google Shape;226;p33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81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456480" y="2209800"/>
            <a:ext cx="8231040" cy="320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făceau substituție de valoare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 aplica la pointeri, argumente de funcții, param de întoarcere din funcții, obiecte, funcții membru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buSzPts val="3100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dintre aceste elemente are o aplicare diferit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446" name="Google Shape;446;p6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47" name="Google Shape;44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8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09120" y="5486112"/>
            <a:ext cx="8380800" cy="99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40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400" dirty="0"/>
          </a:p>
        </p:txBody>
      </p:sp>
      <p:sp>
        <p:nvSpPr>
          <p:cNvPr id="481" name="Google Shape;481;p65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482" name="Google Shape;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5"/>
          <p:cNvSpPr txBox="1"/>
          <p:nvPr/>
        </p:nvSpPr>
        <p:spPr>
          <a:xfrm>
            <a:off x="2152800" y="2001751"/>
            <a:ext cx="5598720" cy="348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</a:pP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300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3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456480" y="2209607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3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526" name="Google Shape;526;p71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27" name="Google Shape;5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5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456480" y="2133407"/>
            <a:ext cx="8231040" cy="39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35" name="Google Shape;53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4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 txBox="1"/>
          <p:nvPr/>
        </p:nvSpPr>
        <p:spPr>
          <a:xfrm>
            <a:off x="2286720" y="2133600"/>
            <a:ext cx="5050080" cy="371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456480" y="2728382"/>
            <a:ext cx="8231040" cy="28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5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57" name="Google Shape;55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3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6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63" name="Google Shape;56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6"/>
          <p:cNvSpPr txBox="1"/>
          <p:nvPr/>
        </p:nvSpPr>
        <p:spPr>
          <a:xfrm>
            <a:off x="914400" y="2178232"/>
            <a:ext cx="760320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2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6413" y="76421"/>
            <a:ext cx="4571717" cy="5986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/>
          <a:stretch/>
        </p:blipFill>
        <p:spPr>
          <a:xfrm>
            <a:off x="8187944" y="76421"/>
            <a:ext cx="803316" cy="761597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106582" y="888639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05401" y="1371600"/>
            <a:ext cx="8586990" cy="4652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14),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(10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Proiect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-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o data la 2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COLOCVIU: Data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va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fi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anuntata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(in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principiu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, ultima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saptamana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de curs) 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;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propus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ziua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de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vineri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EXAMEN SCRIS: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14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2024 –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 err="1">
                <a:latin typeface="Arial"/>
              </a:rPr>
              <a:t>Daca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cineva</a:t>
            </a:r>
            <a:r>
              <a:rPr lang="en-US" sz="2000" spc="-1" dirty="0">
                <a:latin typeface="Arial"/>
              </a:rPr>
              <a:t> are o </a:t>
            </a:r>
            <a:r>
              <a:rPr lang="en-US" sz="2000" spc="-1" dirty="0" err="1">
                <a:latin typeface="Arial"/>
              </a:rPr>
              <a:t>problema</a:t>
            </a:r>
            <a:r>
              <a:rPr lang="en-US" sz="2000" spc="-1" dirty="0">
                <a:latin typeface="Arial"/>
              </a:rPr>
              <a:t> cu </a:t>
            </a:r>
            <a:r>
              <a:rPr lang="en-US" sz="2000" spc="-1" dirty="0" err="1">
                <a:latin typeface="Arial"/>
              </a:rPr>
              <a:t>aceste</a:t>
            </a:r>
            <a:r>
              <a:rPr lang="en-US" sz="2000" spc="-1" dirty="0">
                <a:latin typeface="Arial"/>
              </a:rPr>
              <a:t> date </a:t>
            </a:r>
            <a:r>
              <a:rPr lang="en-US" sz="2000" spc="-1" dirty="0" err="1">
                <a:latin typeface="Arial"/>
              </a:rPr>
              <a:t>il</a:t>
            </a:r>
            <a:r>
              <a:rPr lang="en-US" sz="2000" spc="-1" dirty="0">
                <a:latin typeface="Arial"/>
              </a:rPr>
              <a:t>/o rog </a:t>
            </a:r>
            <a:r>
              <a:rPr lang="en-US" sz="2000" spc="-1" dirty="0" err="1">
                <a:latin typeface="Arial"/>
              </a:rPr>
              <a:t>sa</a:t>
            </a:r>
            <a:r>
              <a:rPr lang="en-US" sz="2000" spc="-1" dirty="0">
                <a:latin typeface="Arial"/>
              </a:rPr>
              <a:t> ne </a:t>
            </a:r>
            <a:r>
              <a:rPr lang="en-US" sz="2000" spc="-1" dirty="0" err="1">
                <a:latin typeface="Arial"/>
              </a:rPr>
              <a:t>anunte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>
                <a:latin typeface="Arial"/>
              </a:rPr>
              <a:t>In 2 </a:t>
            </a:r>
            <a:r>
              <a:rPr lang="en-US" sz="2000" spc="-1" dirty="0" err="1">
                <a:latin typeface="Arial"/>
              </a:rPr>
              <a:t>saptamani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datele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acestea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sunt</a:t>
            </a:r>
            <a:r>
              <a:rPr lang="en-US" sz="2000" spc="-1" dirty="0">
                <a:latin typeface="Arial"/>
              </a:rPr>
              <a:t> fixate/</a:t>
            </a:r>
            <a:r>
              <a:rPr lang="en-US" sz="2000" spc="-1" dirty="0" err="1">
                <a:latin typeface="Arial"/>
              </a:rPr>
              <a:t>finalizate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31360" y="2362200"/>
            <a:ext cx="8231040" cy="334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300" dirty="0"/>
              <a:t>ă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78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0" name="Google Shape;58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0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9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86" name="Google Shape;586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79"/>
          <p:cNvSpPr txBox="1"/>
          <p:nvPr/>
        </p:nvSpPr>
        <p:spPr>
          <a:xfrm>
            <a:off x="914400" y="2133600"/>
            <a:ext cx="705024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91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593" name="Google Shape;593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80"/>
          <p:cNvSpPr txBox="1"/>
          <p:nvPr/>
        </p:nvSpPr>
        <p:spPr>
          <a:xfrm>
            <a:off x="931200" y="2209800"/>
            <a:ext cx="7603200" cy="380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685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5240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3908" y="14478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53600" y="5648849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16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6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6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1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17489" y="2111102"/>
            <a:ext cx="8269287" cy="3253174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obtine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adresa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unei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pot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crea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tablouri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2151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nu se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face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catre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un camp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biti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1295400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225628" y="1294920"/>
            <a:ext cx="7773120" cy="11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723800" y="2210088"/>
            <a:ext cx="403920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2900" dirty="0"/>
              <a:t>ă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sp>
        <p:nvSpPr>
          <p:cNvPr id="347" name="Google Shape;347;p48"/>
          <p:cNvSpPr txBox="1"/>
          <p:nvPr/>
        </p:nvSpPr>
        <p:spPr>
          <a:xfrm>
            <a:off x="76320" y="76328"/>
            <a:ext cx="4570560" cy="59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348" name="Google Shape;34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40" y="76327"/>
            <a:ext cx="802080" cy="76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48"/>
          <p:cNvGrpSpPr/>
          <p:nvPr/>
        </p:nvGrpSpPr>
        <p:grpSpPr>
          <a:xfrm>
            <a:off x="355680" y="2183557"/>
            <a:ext cx="4570560" cy="4293443"/>
            <a:chOff x="392112" y="240654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240654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</a:pPr>
              <a:r>
                <a:rPr lang="en-US" sz="1300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300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392112" y="3107660"/>
              <a:ext cx="2184929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7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25360" y="1907132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0949" y="140989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2059639"/>
            <a:ext cx="8210550" cy="3594971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93215" y="1828800"/>
            <a:ext cx="8588041" cy="4572000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noAutofit/>
          </a:bodyPr>
          <a:lstStyle/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C++03: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bugfix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o unică chestie nouă: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value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initialization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C++11: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initializer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lists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rvalue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references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moving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constructors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lambda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functions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final, constant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null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pointer, etc.</a:t>
            </a:r>
          </a:p>
          <a:p>
            <a:pPr>
              <a:spcBef>
                <a:spcPts val="435"/>
              </a:spcBef>
            </a:pP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C++14: generic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lambdas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binary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literals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auto,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variable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o-RO" sz="2200" spc="-1" dirty="0" err="1">
                <a:solidFill>
                  <a:srgbClr val="000000"/>
                </a:solidFill>
                <a:latin typeface="Calibri"/>
              </a:rPr>
              <a:t>template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, etc.  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C++17: schimbări la  STL pentru  paralelizare,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nested namespaces, inline variables,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eliminat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trigraphs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functii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C++20: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concepts, modules, three-way comparison,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coroutines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constinit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volatile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84250" y="84259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906" tIns="50290" rIns="100906" bIns="5029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8458329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217483" y="1414363"/>
            <a:ext cx="7661870" cy="414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1036815" indent="-202791">
              <a:lnSpc>
                <a:spcPct val="150000"/>
              </a:lnSpc>
            </a:pPr>
            <a:r>
              <a:rPr lang="en-US" sz="1800" b="1" spc="-1" dirty="0" err="1" smtClean="0">
                <a:latin typeface="Arial"/>
                <a:ea typeface="Arial"/>
              </a:rPr>
              <a:t>Completări</a:t>
            </a:r>
            <a:r>
              <a:rPr lang="en-US" sz="1800" b="1" spc="-1" dirty="0" smtClean="0">
                <a:latin typeface="Arial"/>
                <a:ea typeface="Arial"/>
              </a:rPr>
              <a:t> </a:t>
            </a:r>
            <a:r>
              <a:rPr lang="en-US" sz="1800" b="1" spc="-1" dirty="0" err="1">
                <a:latin typeface="Arial"/>
                <a:ea typeface="Arial"/>
              </a:rPr>
              <a:t>aduse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C++ </a:t>
            </a:r>
            <a:r>
              <a:rPr lang="en-US" sz="1800" b="1" spc="-1" dirty="0" err="1">
                <a:latin typeface="Arial"/>
                <a:ea typeface="Arial"/>
              </a:rPr>
              <a:t>faţă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</a:t>
            </a:r>
            <a:endParaRPr lang="en-US" sz="1800" spc="-1" dirty="0">
              <a:latin typeface="Arial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7620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76086" y="76094"/>
            <a:ext cx="4571717" cy="598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8188271" y="76095"/>
            <a:ext cx="802989" cy="761597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429" name="Table 3"/>
          <p:cNvGraphicFramePr/>
          <p:nvPr/>
        </p:nvGraphicFramePr>
        <p:xfrm>
          <a:off x="1167747" y="1641092"/>
          <a:ext cx="7415978" cy="5142741"/>
        </p:xfrm>
        <a:graphic>
          <a:graphicData uri="http://schemas.openxmlformats.org/drawingml/2006/table">
            <a:tbl>
              <a:tblPr/>
              <a:tblGrid>
                <a:gridCol w="3707989"/>
                <a:gridCol w="3707989"/>
              </a:tblGrid>
              <a:tr h="51427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</a:txBody>
                  <a:tcPr marL="82617" marR="82617" marT="41476" marB="4147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600" b="0" strike="noStrike" spc="-1">
                        <a:latin typeface="Arial"/>
                      </a:endParaRPr>
                    </a:p>
                  </a:txBody>
                  <a:tcPr marL="82617" marR="82617" marT="41476" marB="41476">
                    <a:noFill/>
                  </a:tcPr>
                </a:tc>
              </a:tr>
            </a:tbl>
          </a:graphicData>
        </a:graphic>
      </p:graphicFrame>
      <p:sp>
        <p:nvSpPr>
          <p:cNvPr id="8" name="Google Shape;552;p41"/>
          <p:cNvSpPr txBox="1"/>
          <p:nvPr/>
        </p:nvSpPr>
        <p:spPr>
          <a:xfrm>
            <a:off x="300949" y="1219200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57400" y="609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76086" y="76094"/>
            <a:ext cx="4571717" cy="59830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8188271" y="76095"/>
            <a:ext cx="802989" cy="761597"/>
          </a:xfrm>
          <a:prstGeom prst="rect">
            <a:avLst/>
          </a:prstGeom>
          <a:ln w="9360">
            <a:noFill/>
          </a:ln>
        </p:spPr>
      </p:pic>
      <p:sp>
        <p:nvSpPr>
          <p:cNvPr id="437" name="CustomShape 5"/>
          <p:cNvSpPr/>
          <p:nvPr/>
        </p:nvSpPr>
        <p:spPr>
          <a:xfrm>
            <a:off x="4700051" y="1713921"/>
            <a:ext cx="4105728" cy="4576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2452" rIns="81639" bIns="42452">
            <a:noAutofit/>
          </a:bodyPr>
          <a:lstStyle/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1800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01005" y="1864150"/>
            <a:ext cx="3911757" cy="4312561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Google Shape;552;p41"/>
          <p:cNvSpPr txBox="1"/>
          <p:nvPr/>
        </p:nvSpPr>
        <p:spPr>
          <a:xfrm>
            <a:off x="300949" y="1219200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71;p35"/>
          <p:cNvSpPr txBox="1"/>
          <p:nvPr/>
        </p:nvSpPr>
        <p:spPr>
          <a:xfrm>
            <a:off x="2057400" y="609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01626" y="1371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1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92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92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593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93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9050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8674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trece de la public la private şi iar la public, etc.</a:t>
            </a:r>
          </a:p>
        </p:txBody>
      </p:sp>
      <p:sp>
        <p:nvSpPr>
          <p:cNvPr id="225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25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355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603177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245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45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6002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20288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765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21336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40386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867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13716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3632" y="15240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4441" y="21336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/>
        </p:nvGraphicFramePr>
        <p:xfrm>
          <a:off x="950265" y="32724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1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13870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21927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299420" y="14478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0" tIns="50395" rIns="100790" bIns="50395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1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57172" y="2633974"/>
            <a:ext cx="3733828" cy="285242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</a:rPr>
              <a:t>double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>
                <a:solidFill>
                  <a:srgbClr val="800000"/>
                </a:solidFill>
              </a:rPr>
              <a:t>double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spc="-1" dirty="0" smtClean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 smtClean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57200" y="2057400"/>
            <a:ext cx="4191000" cy="533314"/>
          </a:xfrm>
          <a:prstGeom prst="rect">
            <a:avLst/>
          </a:prstGeom>
          <a:noFill/>
          <a:ln w="9360">
            <a:noFill/>
          </a:ln>
        </p:spPr>
        <p:txBody>
          <a:bodyPr lIns="82945" tIns="41473" rIns="82945" bIns="4147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tipuri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diferite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parametrul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i</a:t>
            </a:r>
            <a:endParaRPr lang="en-US" sz="20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55851" y="2093224"/>
            <a:ext cx="3156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numar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diferit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parametri</a:t>
            </a:r>
            <a:endParaRPr lang="en-US" sz="20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179930" y="2633974"/>
            <a:ext cx="3734027" cy="285242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 smtClean="0">
                <a:solidFill>
                  <a:srgbClr val="800000"/>
                </a:solidFill>
              </a:rPr>
              <a:t>int</a:t>
            </a:r>
            <a:r>
              <a:rPr lang="en-US" sz="1800" spc="-1" dirty="0" smtClean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0080"/>
                </a:solidFill>
              </a:rPr>
              <a:t>;}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myfunc</a:t>
            </a:r>
            <a:r>
              <a:rPr lang="en-US" sz="1800" spc="-1" dirty="0">
                <a:solidFill>
                  <a:srgbClr val="808030"/>
                </a:solidFill>
              </a:rPr>
              <a:t>(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,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b="1" spc="-1" dirty="0" err="1">
                <a:solidFill>
                  <a:srgbClr val="800000"/>
                </a:solidFill>
              </a:rPr>
              <a:t>int</a:t>
            </a:r>
            <a:r>
              <a:rPr lang="en-US" sz="1800" spc="-1" dirty="0">
                <a:solidFill>
                  <a:srgbClr val="000000"/>
                </a:solidFill>
              </a:rPr>
              <a:t> j</a:t>
            </a:r>
            <a:r>
              <a:rPr lang="en-US" sz="1800" spc="-1" dirty="0">
                <a:solidFill>
                  <a:srgbClr val="808030"/>
                </a:solidFill>
              </a:rPr>
              <a:t>)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>
                <a:solidFill>
                  <a:srgbClr val="800080"/>
                </a:solidFill>
              </a:rPr>
              <a:t>{</a:t>
            </a:r>
            <a:r>
              <a:rPr lang="en-US" sz="1800" b="1" spc="-1" dirty="0">
                <a:solidFill>
                  <a:srgbClr val="800000"/>
                </a:solidFill>
              </a:rPr>
              <a:t>return</a:t>
            </a:r>
            <a:r>
              <a:rPr lang="en-US" sz="1800" spc="-1" dirty="0">
                <a:solidFill>
                  <a:srgbClr val="000000"/>
                </a:solidFill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</a:rPr>
              <a:t>i</a:t>
            </a:r>
            <a:r>
              <a:rPr lang="en-US" sz="1800" spc="-1" dirty="0">
                <a:solidFill>
                  <a:srgbClr val="808030"/>
                </a:solidFill>
              </a:rPr>
              <a:t>*</a:t>
            </a:r>
            <a:r>
              <a:rPr lang="en-US" sz="1800" spc="-1" dirty="0">
                <a:solidFill>
                  <a:srgbClr val="000000"/>
                </a:solidFill>
              </a:rPr>
              <a:t>j</a:t>
            </a:r>
            <a:r>
              <a:rPr lang="en-US" sz="1800" spc="-1" dirty="0">
                <a:solidFill>
                  <a:srgbClr val="800080"/>
                </a:solidFill>
              </a:rPr>
              <a:t>;}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5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102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02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532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32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4813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4813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4915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4915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5017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018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20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120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5222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223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533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1229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229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1331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1331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78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590800"/>
            <a:ext cx="769620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1208" indent="-310881"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erori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compilare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–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daca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diferenta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este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doar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tipul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de date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intors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sau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sunt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tipuri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care par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sa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</a:rPr>
              <a:t> fie </a:t>
            </a:r>
            <a:r>
              <a:rPr lang="en-US" sz="2000" spc="-1" dirty="0" err="1" smtClean="0">
                <a:solidFill>
                  <a:srgbClr val="000000"/>
                </a:solidFill>
                <a:latin typeface="Times New Roman"/>
              </a:rPr>
              <a:t>diferite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  <a:p>
            <a:pPr marL="311208" indent="-310881">
              <a:spcBef>
                <a:spcPts val="58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majoritatea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datorita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conversiilor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implicite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609600" y="3810000"/>
            <a:ext cx="7619745" cy="759546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Error: differing return types are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insufficient when overloading.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733800" y="4648200"/>
            <a:ext cx="4876800" cy="177520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*p);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p[]); // error, *p is same as p[]</a:t>
            </a:r>
            <a:endParaRPr lang="en-US" sz="2200" spc="-1" dirty="0"/>
          </a:p>
          <a:p>
            <a:pPr>
              <a:lnSpc>
                <a:spcPct val="100000"/>
              </a:lnSpc>
            </a:pP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</a:t>
            </a:r>
            <a:r>
              <a:rPr lang="en-US" sz="2200" spc="-1" dirty="0" smtClean="0">
                <a:solidFill>
                  <a:srgbClr val="000000"/>
                </a:solidFill>
                <a:ea typeface="Arial"/>
              </a:rPr>
              <a:t>);</a:t>
            </a:r>
            <a:endParaRPr lang="en-US" sz="2200" spc="-1" dirty="0"/>
          </a:p>
        </p:txBody>
      </p:sp>
    </p:spTree>
    <p:extLst>
      <p:ext uri="{BB962C8B-B14F-4D97-AF65-F5344CB8AC3E}">
        <p14:creationId xmlns:p14="http://schemas.microsoft.com/office/powerpoint/2010/main" val="23515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381000" y="358140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Dar…</a:t>
            </a:r>
            <a:endParaRPr lang="en-US" sz="22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1143000" y="2881059"/>
            <a:ext cx="5748280" cy="636435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696969"/>
                </a:solidFill>
                <a:latin typeface="Times New Roman"/>
              </a:rPr>
              <a:t>//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...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48207" y="253371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Obs.</a:t>
            </a:r>
            <a:endParaRPr lang="en-US" sz="22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066517" y="4050030"/>
            <a:ext cx="6020084" cy="196977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6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6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428957" y="5867400"/>
            <a:ext cx="5181643" cy="609600"/>
          </a:xfrm>
          <a:prstGeom prst="rect">
            <a:avLst/>
          </a:prstGeom>
          <a:noFill/>
          <a:ln w="9360">
            <a:noFill/>
          </a:ln>
        </p:spPr>
        <p:txBody>
          <a:bodyPr lIns="82945" tIns="41473" rIns="82945" bIns="41473">
            <a:noAutofit/>
          </a:bodyPr>
          <a:lstStyle/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nu e de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definire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apare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apelul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3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3"/>
          <p:cNvSpPr/>
          <p:nvPr/>
        </p:nvSpPr>
        <p:spPr>
          <a:xfrm>
            <a:off x="83924" y="83933"/>
            <a:ext cx="5039991" cy="66002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36" tIns="45718" rIns="91436" bIns="45718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600" b="1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600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8458002" y="31679"/>
            <a:ext cx="657021" cy="653824"/>
          </a:xfrm>
          <a:prstGeom prst="rect">
            <a:avLst/>
          </a:prstGeom>
          <a:ln w="9360">
            <a:noFill/>
          </a:ln>
        </p:spPr>
      </p:pic>
      <p:sp>
        <p:nvSpPr>
          <p:cNvPr id="6" name="Google Shape;471;p35"/>
          <p:cNvSpPr txBox="1"/>
          <p:nvPr/>
        </p:nvSpPr>
        <p:spPr>
          <a:xfrm>
            <a:off x="2057400" y="852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8207" y="1530756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2133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48206" y="2533710"/>
            <a:ext cx="5800194" cy="390214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000000"/>
                </a:solidFill>
              </a:rPr>
              <a:t>ambiguitate</a:t>
            </a:r>
            <a:r>
              <a:rPr lang="en-US" sz="2000" b="1" spc="-1" dirty="0">
                <a:solidFill>
                  <a:srgbClr val="000000"/>
                </a:solidFill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</a:rPr>
              <a:t>intre</a:t>
            </a:r>
            <a:r>
              <a:rPr lang="en-US" sz="2000" b="1" spc="-1" dirty="0">
                <a:solidFill>
                  <a:srgbClr val="000000"/>
                </a:solidFill>
              </a:rPr>
              <a:t> char </a:t>
            </a:r>
            <a:r>
              <a:rPr lang="en-US" sz="2000" b="1" spc="-1" dirty="0" err="1">
                <a:solidFill>
                  <a:srgbClr val="000000"/>
                </a:solidFill>
              </a:rPr>
              <a:t>si</a:t>
            </a:r>
            <a:r>
              <a:rPr lang="en-US" sz="2000" b="1" spc="-1" dirty="0">
                <a:solidFill>
                  <a:srgbClr val="000000"/>
                </a:solidFill>
              </a:rPr>
              <a:t> unsigned char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600200" y="3335179"/>
            <a:ext cx="6096000" cy="2462213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unsigned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b="1" spc="-1" dirty="0">
                <a:solidFill>
                  <a:srgbClr val="800080"/>
                </a:solidFill>
                <a:ea typeface="Times New Roman"/>
              </a:rPr>
              <a:t> 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20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ch</a:t>
            </a:r>
            <a:r>
              <a:rPr lang="en-US" sz="2000" spc="-1" dirty="0">
                <a:solidFill>
                  <a:srgbClr val="808030"/>
                </a:solidFill>
                <a:ea typeface="Times New Roman"/>
              </a:rPr>
              <a:t>+</a:t>
            </a:r>
            <a:r>
              <a:rPr lang="en-US" sz="20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0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this calls </a:t>
            </a:r>
            <a:r>
              <a:rPr lang="en-US" sz="20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(char)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820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4" ma:contentTypeDescription="Creați un document nou." ma:contentTypeScope="" ma:versionID="8174ca97adf721e3f2986cfc657b7074">
  <xsd:schema xmlns:xsd="http://www.w3.org/2001/XMLSchema" xmlns:xs="http://www.w3.org/2001/XMLSchema" xmlns:p="http://schemas.microsoft.com/office/2006/metadata/properties" xmlns:ns2="71c24be4-710d-4a8d-9a13-a79588c1dd38" targetNamespace="http://schemas.microsoft.com/office/2006/metadata/properties" ma:root="true" ma:fieldsID="780f9ab37dc67bc123586a14e51da19c" ns2:_="">
    <xsd:import namespace="71c24be4-710d-4a8d-9a13-a79588c1d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FBD878-D2D9-4B4B-AA65-2B703B208401}"/>
</file>

<file path=customXml/itemProps2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4656</TotalTime>
  <Words>5132</Words>
  <Application>Microsoft Office PowerPoint</Application>
  <PresentationFormat>On-screen Show (4:3)</PresentationFormat>
  <Paragraphs>1096</Paragraphs>
  <Slides>69</Slides>
  <Notes>64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69</vt:i4>
      </vt:variant>
    </vt:vector>
  </HeadingPairs>
  <TitlesOfParts>
    <vt:vector size="72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Operatori pe pointeri</vt:lpstr>
      <vt:lpstr>PowerPoint Presentation</vt:lpstr>
      <vt:lpstr>Aritmetica pe pointeri</vt:lpstr>
      <vt:lpstr>pointeri şi array-uri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întoarcere de referințe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292</cp:revision>
  <dcterms:created xsi:type="dcterms:W3CDTF">1601-01-01T00:00:00Z</dcterms:created>
  <dcterms:modified xsi:type="dcterms:W3CDTF">2024-03-03T17:20:17Z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