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CA3F6-10B3-4CB1-800A-2BB888B53527}" v="9" dt="2023-03-19T19:03:07.753"/>
    <p1510:client id="{BD87E137-8563-4DDB-8A26-5150B157B5A6}" v="7" dt="2023-03-20T17:27:4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8B4CA3F6-10B3-4CB1-800A-2BB888B53527}"/>
    <pc:docChg chg="modSld">
      <pc:chgData name="ANCA MADALINA DOBROVAT" userId="S::anca.dobrovat@unibuc.ro::418a3c67-18b7-4c53-a114-ddac729b7caa" providerId="AD" clId="Web-{8B4CA3F6-10B3-4CB1-800A-2BB888B53527}" dt="2023-03-19T19:03:07.550" v="7" actId="14100"/>
      <pc:docMkLst>
        <pc:docMk/>
      </pc:docMkLst>
      <pc:sldChg chg="delSp modSp">
        <pc:chgData name="ANCA MADALINA DOBROVAT" userId="S::anca.dobrovat@unibuc.ro::418a3c67-18b7-4c53-a114-ddac729b7caa" providerId="AD" clId="Web-{8B4CA3F6-10B3-4CB1-800A-2BB888B53527}" dt="2023-03-19T19:03:07.550" v="7" actId="14100"/>
        <pc:sldMkLst>
          <pc:docMk/>
          <pc:sldMk cId="0" sldId="655"/>
        </pc:sldMkLst>
        <pc:spChg chg="del">
          <ac:chgData name="ANCA MADALINA DOBROVAT" userId="S::anca.dobrovat@unibuc.ro::418a3c67-18b7-4c53-a114-ddac729b7caa" providerId="AD" clId="Web-{8B4CA3F6-10B3-4CB1-800A-2BB888B53527}" dt="2023-03-19T19:02:22.314" v="0"/>
          <ac:spMkLst>
            <pc:docMk/>
            <pc:sldMk cId="0" sldId="655"/>
            <ac:spMk id="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2:30.299" v="1" actId="1076"/>
          <ac:spMkLst>
            <pc:docMk/>
            <pc:sldMk cId="0" sldId="655"/>
            <ac:spMk id="6146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8B4CA3F6-10B3-4CB1-800A-2BB888B53527}" dt="2023-03-19T19:03:07.550" v="7" actId="14100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BD87E137-8563-4DDB-8A26-5150B157B5A6}"/>
    <pc:docChg chg="modSld">
      <pc:chgData name="ANCA MADALINA DOBROVAT" userId="S::anca.dobrovat@unibuc.ro::418a3c67-18b7-4c53-a114-ddac729b7caa" providerId="AD" clId="Web-{BD87E137-8563-4DDB-8A26-5150B157B5A6}" dt="2023-03-20T17:27:46.265" v="2" actId="20577"/>
      <pc:docMkLst>
        <pc:docMk/>
      </pc:docMkLst>
      <pc:sldChg chg="modSp">
        <pc:chgData name="ANCA MADALINA DOBROVAT" userId="S::anca.dobrovat@unibuc.ro::418a3c67-18b7-4c53-a114-ddac729b7caa" providerId="AD" clId="Web-{BD87E137-8563-4DDB-8A26-5150B157B5A6}" dt="2023-03-20T17:27:46.265" v="2" actId="20577"/>
        <pc:sldMkLst>
          <pc:docMk/>
          <pc:sldMk cId="0" sldId="655"/>
        </pc:sldMkLst>
        <pc:spChg chg="mod">
          <ac:chgData name="ANCA MADALINA DOBROVAT" userId="S::anca.dobrovat@unibuc.ro::418a3c67-18b7-4c53-a114-ddac729b7caa" providerId="AD" clId="Web-{BD87E137-8563-4DDB-8A26-5150B157B5A6}" dt="2023-03-20T17:27:46.265" v="2" actId="20577"/>
          <ac:spMkLst>
            <pc:docMk/>
            <pc:sldMk cId="0" sldId="655"/>
            <ac:spMk id="6147" creationId="{00000000-0000-0000-0000-000000000000}"/>
          </ac:spMkLst>
        </pc:spChg>
      </pc:sldChg>
    </pc:docChg>
  </pc:docChgLst>
  <pc:docChgLst>
    <pc:chgData clId="Web-{BD87E137-8563-4DDB-8A26-5150B157B5A6}"/>
    <pc:docChg chg="modSld">
      <pc:chgData name="" userId="" providerId="" clId="Web-{BD87E137-8563-4DDB-8A26-5150B157B5A6}" dt="2023-03-20T17:27:36.296" v="2" actId="20577"/>
      <pc:docMkLst>
        <pc:docMk/>
      </pc:docMkLst>
      <pc:sldChg chg="modSp">
        <pc:chgData name="" userId="" providerId="" clId="Web-{BD87E137-8563-4DDB-8A26-5150B157B5A6}" dt="2023-03-20T17:27:36.296" v="2" actId="20577"/>
        <pc:sldMkLst>
          <pc:docMk/>
          <pc:sldMk cId="0" sldId="256"/>
        </pc:sldMkLst>
        <pc:spChg chg="mod">
          <ac:chgData name="" userId="" providerId="" clId="Web-{BD87E137-8563-4DDB-8A26-5150B157B5A6}" dt="2023-03-20T17:27:36.296" v="2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&amp; 5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</a:t>
            </a: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Myclass</a:t>
            </a:r>
            <a:r>
              <a:rPr lang="en-US" sz="2000" dirty="0"/>
              <a:t>(){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/>
              <a:t>este posibil sa dam valoarea unui obiect altui obiect</a:t>
            </a:r>
          </a:p>
          <a:p>
            <a:r>
              <a:rPr lang="en-US" altLang="ro-RO"/>
              <a:t>trebuie sa fie de acelasi tip (aceeasi clasa)</a:t>
            </a:r>
          </a:p>
          <a:p>
            <a:endParaRPr lang="en-US" altLang="ro-RO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 singur argument pentru ca avem </a:t>
            </a:r>
            <a:r>
              <a:rPr lang="en-US" altLang="en-US" sz="2400" b="1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/>
              <a:t>am vazut prefix, pentru postfix: definim un parametru int “dummy”</a:t>
            </a:r>
          </a:p>
          <a:p>
            <a:endParaRPr lang="en-US" altLang="en-US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/>
              <a:t>Cuprins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Recapitulare</a:t>
            </a:r>
            <a:r>
              <a:rPr lang="en-US" altLang="en-US" dirty="0"/>
              <a:t> curs 3</a:t>
            </a:r>
          </a:p>
          <a:p>
            <a:r>
              <a:rPr lang="en-US" altLang="en-US" dirty="0"/>
              <a:t>Static, </a:t>
            </a:r>
            <a:r>
              <a:rPr lang="en-US" altLang="en-US" dirty="0" err="1"/>
              <a:t>clase</a:t>
            </a:r>
            <a:r>
              <a:rPr lang="en-US" altLang="en-US" dirty="0"/>
              <a:t> locale</a:t>
            </a:r>
          </a:p>
          <a:p>
            <a:r>
              <a:rPr lang="en-US" altLang="en-US" dirty="0" err="1"/>
              <a:t>Operatorul</a:t>
            </a:r>
            <a:r>
              <a:rPr lang="en-US" altLang="en-US" dirty="0"/>
              <a:t> ::</a:t>
            </a:r>
          </a:p>
          <a:p>
            <a:r>
              <a:rPr lang="en-US" altLang="en-US" dirty="0" err="1"/>
              <a:t>supraincarcarea</a:t>
            </a:r>
            <a:r>
              <a:rPr lang="en-US" altLang="en-US" dirty="0"/>
              <a:t> </a:t>
            </a:r>
            <a:r>
              <a:rPr lang="en-US" altLang="en-US" dirty="0" err="1"/>
              <a:t>operatorilor</a:t>
            </a:r>
            <a:r>
              <a:rPr lang="en-US" altLang="en-US" dirty="0"/>
              <a:t> in C++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precedenta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endParaRPr lang="en-US" altLang="en-US" sz="2800" dirty="0"/>
          </a:p>
          <a:p>
            <a:r>
              <a:rPr lang="en-US" altLang="en-US" sz="2800" dirty="0"/>
              <a:t>nu se </a:t>
            </a:r>
            <a:r>
              <a:rPr lang="en-US" altLang="en-US" sz="2800" dirty="0" err="1"/>
              <a:t>poate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redefini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numarul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operanzi</a:t>
            </a:r>
            <a:endParaRPr lang="en-US" altLang="en-US" sz="2800" dirty="0"/>
          </a:p>
          <a:p>
            <a:pPr lvl="1"/>
            <a:r>
              <a:rPr lang="en-US" altLang="en-US" sz="2400" dirty="0" err="1"/>
              <a:t>rezonabil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ca </a:t>
            </a:r>
            <a:r>
              <a:rPr lang="en-US" altLang="en-US" sz="2400" dirty="0" err="1"/>
              <a:t>redefinim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pentru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lizibilitate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putem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ignora</a:t>
            </a:r>
            <a:r>
              <a:rPr lang="en-US" altLang="en-US" sz="2400" dirty="0"/>
              <a:t> un operand </a:t>
            </a: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vrem</a:t>
            </a:r>
            <a:endParaRPr lang="en-US" altLang="en-US" sz="2400" dirty="0"/>
          </a:p>
          <a:p>
            <a:r>
              <a:rPr lang="en-US" altLang="en-US" sz="2800" dirty="0"/>
              <a:t>nu </a:t>
            </a:r>
            <a:r>
              <a:rPr lang="en-US" altLang="en-US" sz="2800" dirty="0" err="1"/>
              <a:t>putem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avea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valori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implicite</a:t>
            </a:r>
            <a:r>
              <a:rPr lang="en-US" altLang="en-US" sz="2800" dirty="0"/>
              <a:t>; </a:t>
            </a:r>
            <a:r>
              <a:rPr lang="en-US" altLang="en-US" sz="2800" dirty="0" err="1"/>
              <a:t>exceptie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pentru</a:t>
            </a:r>
            <a:r>
              <a:rPr lang="en-US" altLang="en-US" sz="2800" dirty="0"/>
              <a:t> ( )</a:t>
            </a:r>
          </a:p>
          <a:p>
            <a:r>
              <a:rPr lang="en-US" altLang="en-US" sz="2800" b="1" dirty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>
                <a:solidFill>
                  <a:srgbClr val="FF0000"/>
                </a:solidFill>
              </a:rPr>
              <a:t>putem</a:t>
            </a:r>
            <a:r>
              <a:rPr lang="en-US" altLang="en-US" sz="2800" b="1" dirty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>
                <a:solidFill>
                  <a:srgbClr val="FF0000"/>
                </a:solidFill>
              </a:rPr>
              <a:t>pe</a:t>
            </a:r>
            <a:r>
              <a:rPr lang="en-US" altLang="en-US" sz="2800" b="1" dirty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>
                <a:solidFill>
                  <a:srgbClr val="FF0000"/>
                </a:solidFill>
              </a:rPr>
              <a:t>rezolutie</a:t>
            </a:r>
            <a:r>
              <a:rPr lang="en-US" altLang="en-US" sz="2800" b="1" dirty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>
                <a:solidFill>
                  <a:srgbClr val="FF0000"/>
                </a:solidFill>
              </a:rPr>
              <a:t>scop</a:t>
            </a:r>
            <a:r>
              <a:rPr lang="en-US" altLang="en-US" sz="2800" b="1" dirty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>
                <a:solidFill>
                  <a:srgbClr val="FF0000"/>
                </a:solidFill>
              </a:rPr>
              <a:t>acces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membru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</a:rPr>
              <a:t>prin</a:t>
            </a:r>
            <a:r>
              <a:rPr lang="en-US" altLang="en-US" sz="2800" b="1" dirty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>
                <a:solidFill>
                  <a:srgbClr val="FF0000"/>
                </a:solidFill>
              </a:rPr>
              <a:t>ternar</a:t>
            </a:r>
            <a:r>
              <a:rPr lang="en-US" altLang="en-US" sz="28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/>
              <a:t>e </a:t>
            </a:r>
            <a:r>
              <a:rPr lang="en-US" altLang="en-US" sz="2800" dirty="0" err="1"/>
              <a:t>bine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facem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operatiuni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apropiate</a:t>
            </a:r>
            <a:r>
              <a:rPr lang="en-US" altLang="en-US" sz="2800" dirty="0"/>
              <a:t> de </a:t>
            </a:r>
            <a:r>
              <a:rPr lang="en-US" altLang="en-US" sz="2800" dirty="0" err="1"/>
              <a:t>intelesul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operatorilor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respectivi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nu se pot </a:t>
            </a:r>
            <a:r>
              <a:rPr lang="en-US" altLang="en-US" dirty="0" err="1">
                <a:solidFill>
                  <a:srgbClr val="FF0000"/>
                </a:solidFill>
              </a:rPr>
              <a:t>supraincarca</a:t>
            </a:r>
            <a:r>
              <a:rPr lang="en-US" altLang="en-US" dirty="0">
                <a:solidFill>
                  <a:srgbClr val="FF0000"/>
                </a:solidFill>
              </a:rPr>
              <a:t> = () [] </a:t>
            </a:r>
            <a:r>
              <a:rPr lang="en-US" altLang="en-US" dirty="0" err="1">
                <a:solidFill>
                  <a:srgbClr val="FF0000"/>
                </a:solidFill>
              </a:rPr>
              <a:t>sau</a:t>
            </a:r>
            <a:r>
              <a:rPr lang="en-US" altLang="en-US" dirty="0">
                <a:solidFill>
                  <a:srgbClr val="FF0000"/>
                </a:solidFill>
              </a:rPr>
              <a:t> -&gt;</a:t>
            </a:r>
            <a:r>
              <a:rPr lang="en-US" altLang="en-US" dirty="0"/>
              <a:t> cu </a:t>
            </a:r>
            <a:r>
              <a:rPr lang="en-US" altLang="en-US" dirty="0" err="1"/>
              <a:t>functii</a:t>
            </a:r>
            <a:r>
              <a:rPr lang="en-US" altLang="en-US" dirty="0"/>
              <a:t> </a:t>
            </a:r>
            <a:r>
              <a:rPr lang="en-US" altLang="en-US" dirty="0" err="1"/>
              <a:t>prieten</a:t>
            </a:r>
            <a:endParaRPr lang="en-US" altLang="en-US" dirty="0"/>
          </a:p>
          <a:p>
            <a:r>
              <a:rPr lang="en-US" altLang="en-US" dirty="0" err="1"/>
              <a:t>pentru</a:t>
            </a:r>
            <a:r>
              <a:rPr lang="en-US" altLang="en-US" dirty="0"/>
              <a:t> ++ </a:t>
            </a:r>
            <a:r>
              <a:rPr lang="en-US" altLang="en-US" dirty="0" err="1"/>
              <a:t>sau</a:t>
            </a:r>
            <a:r>
              <a:rPr lang="en-US" altLang="en-US" dirty="0"/>
              <a:t> -- </a:t>
            </a:r>
            <a:r>
              <a:rPr lang="en-US" altLang="en-US" dirty="0" err="1"/>
              <a:t>trebuie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folosim</a:t>
            </a:r>
            <a:r>
              <a:rPr lang="en-US" altLang="en-US" dirty="0"/>
              <a:t> </a:t>
            </a:r>
            <a:r>
              <a:rPr lang="en-US" altLang="en-US" dirty="0" err="1"/>
              <a:t>referinte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pentru ++, -- folosim referinta pentru a transmite operandul </a:t>
            </a:r>
          </a:p>
          <a:p>
            <a:pPr lvl="1"/>
            <a:r>
              <a:rPr lang="en-US" altLang="en-US"/>
              <a:t>pentru ca trebuie sa se modifice si nu avem pointerul this</a:t>
            </a:r>
          </a:p>
          <a:p>
            <a:pPr lvl="1"/>
            <a:r>
              <a:rPr lang="en-US" altLang="en-US"/>
              <a:t>apel prin valoare: primim o copie a obiectului si nu putem modifica operandul (ci doar copia)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/>
              <a:t>de multe ori nu avem diferente, </a:t>
            </a:r>
          </a:p>
          <a:p>
            <a:pPr lvl="1"/>
            <a:r>
              <a:rPr lang="en-US" altLang="en-US"/>
              <a:t>atunci e indicat sa folosim functii membru</a:t>
            </a:r>
          </a:p>
          <a:p>
            <a:r>
              <a:rPr lang="en-US" altLang="en-US"/>
              <a:t>uneori avem insa diferente: pozitia operanzilor</a:t>
            </a:r>
          </a:p>
          <a:p>
            <a:pPr lvl="1"/>
            <a:r>
              <a:rPr lang="en-US" altLang="en-US"/>
              <a:t>pentru functii membru operandul din stanga apeleaza functia operator supraincarcata</a:t>
            </a:r>
          </a:p>
          <a:p>
            <a:pPr lvl="1"/>
            <a:r>
              <a:rPr lang="en-US" altLang="en-US"/>
              <a:t>daca vrem sa scriem expresie: 100+ob; probleme la compilare=&gt; functii prieten</a:t>
            </a:r>
          </a:p>
          <a:p>
            <a:endParaRPr lang="en-US" altLang="en-US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aceste cazuri trebuie sa definim doua functii de supraincarcare: </a:t>
            </a:r>
          </a:p>
          <a:p>
            <a:pPr lvl="1"/>
            <a:r>
              <a:rPr lang="en-US" altLang="en-US"/>
              <a:t>int + tipClasa </a:t>
            </a:r>
          </a:p>
          <a:p>
            <a:pPr lvl="1"/>
            <a:r>
              <a:rPr lang="en-US" altLang="en-US"/>
              <a:t>tipClasa + int</a:t>
            </a:r>
          </a:p>
          <a:p>
            <a:pPr lvl="1"/>
            <a:endParaRPr lang="en-US" altLang="en-US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/>
              <a:t>supraincarcare op. de folosire memorie in mod dinamic pentru cazuri speciale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size_t: predefinit</a:t>
            </a:r>
          </a:p>
          <a:p>
            <a:r>
              <a:rPr lang="en-US" altLang="en-US" sz="2800"/>
              <a:t>pentru new: constructorul este chemat automat</a:t>
            </a:r>
          </a:p>
          <a:p>
            <a:r>
              <a:rPr lang="en-US" altLang="en-US" sz="2800"/>
              <a:t>pentru delete: destructorul este chemat automat</a:t>
            </a:r>
          </a:p>
          <a:p>
            <a:r>
              <a:rPr lang="en-US" altLang="en-US" sz="280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trebuie sa fie functii membru, (nestatice)</a:t>
            </a:r>
          </a:p>
          <a:p>
            <a:r>
              <a:rPr lang="en-US" altLang="en-US"/>
              <a:t>nu pot fi functii prieten</a:t>
            </a:r>
          </a:p>
          <a:p>
            <a:r>
              <a:rPr lang="en-US" altLang="en-US"/>
              <a:t>este considerat operator binar</a:t>
            </a:r>
          </a:p>
          <a:p>
            <a:r>
              <a:rPr lang="en-US" altLang="en-US"/>
              <a:t>o[3] se tranfsorma in</a:t>
            </a:r>
          </a:p>
          <a:p>
            <a:r>
              <a:rPr lang="en-US" altLang="en-US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/>
              <a:t>putem in acest fel verifica array-urile</a:t>
            </a:r>
          </a:p>
          <a:p>
            <a:r>
              <a:rPr lang="en-US" altLang="en-US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nu creem un nou fel de a chema functii</a:t>
            </a:r>
          </a:p>
          <a:p>
            <a:r>
              <a:rPr lang="en-US" altLang="en-US"/>
              <a:t>definim un mod de a chema functii cu numar arbitrar de parametrii</a:t>
            </a:r>
          </a:p>
          <a:p>
            <a:endParaRPr lang="en-US" altLang="en-US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unar</a:t>
            </a:r>
          </a:p>
          <a:p>
            <a:r>
              <a:rPr lang="en-US" altLang="en-US"/>
              <a:t>obiect-&gt;element</a:t>
            </a:r>
          </a:p>
          <a:p>
            <a:pPr lvl="1"/>
            <a:r>
              <a:rPr lang="en-US" altLang="en-US"/>
              <a:t>obiect genereaza apelul</a:t>
            </a:r>
          </a:p>
          <a:p>
            <a:pPr lvl="1"/>
            <a:r>
              <a:rPr lang="en-US" altLang="en-US"/>
              <a:t>element trebuie sa fie accesibil</a:t>
            </a:r>
          </a:p>
          <a:p>
            <a:pPr lvl="1"/>
            <a:r>
              <a:rPr lang="en-US" altLang="en-US"/>
              <a:t>intoarce un pointer catre un obiect din clasa</a:t>
            </a:r>
          </a:p>
          <a:p>
            <a:pPr lvl="1"/>
            <a:endParaRPr lang="en-US" altLang="en-US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operator binar</a:t>
            </a:r>
          </a:p>
          <a:p>
            <a:r>
              <a:rPr lang="en-US" altLang="en-US"/>
              <a:t>ar trebui ignorate toate valorile mai putin a celui mai din dreapta operand</a:t>
            </a:r>
          </a:p>
          <a:p>
            <a:endParaRPr lang="en-US" altLang="en-US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8633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02367"/>
            <a:ext cx="8322733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6</a:t>
            </a:r>
          </a:p>
          <a:p>
            <a:pPr>
              <a:buNone/>
              <a:defRPr/>
            </a:pPr>
            <a:endParaRPr lang="ro-RO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indent="0" eaLnBrk="1" hangingPunct="1">
              <a:buNone/>
              <a:defRPr/>
            </a:pPr>
            <a:r>
              <a:rPr lang="ro-RO" sz="2800" dirty="0">
                <a:ea typeface="+mn-lt"/>
                <a:cs typeface="+mn-lt"/>
              </a:rPr>
              <a:t>Proiectarea descendenta a claselor. Moștenirea în C++.</a:t>
            </a:r>
            <a:endParaRPr lang="ro-RO" altLang="en-US" sz="2800" dirty="0">
              <a:cs typeface="Times New Roman"/>
            </a:endParaRPr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Controlul accesului la clasa de bază.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 - Constructori, destructori </a:t>
            </a:r>
            <a:r>
              <a:rPr lang="ro-RO" sz="2800" err="1">
                <a:ea typeface="+mn-lt"/>
                <a:cs typeface="+mn-lt"/>
              </a:rPr>
              <a:t>şi</a:t>
            </a:r>
            <a:r>
              <a:rPr lang="ro-RO" sz="2800" dirty="0">
                <a:ea typeface="+mn-lt"/>
                <a:cs typeface="+mn-lt"/>
              </a:rPr>
              <a:t> </a:t>
            </a:r>
            <a:r>
              <a:rPr lang="ro-RO" sz="2800" err="1">
                <a:ea typeface="+mn-lt"/>
                <a:cs typeface="+mn-lt"/>
              </a:rPr>
              <a:t>moştenire</a:t>
            </a:r>
            <a:r>
              <a:rPr lang="ro-RO" sz="2800" dirty="0">
                <a:ea typeface="+mn-lt"/>
                <a:cs typeface="+mn-lt"/>
              </a:rPr>
              <a:t>.</a:t>
            </a:r>
            <a:endParaRPr lang="ro-RO" dirty="0"/>
          </a:p>
          <a:p>
            <a:pPr>
              <a:defRPr/>
            </a:pPr>
            <a:r>
              <a:rPr lang="ro-RO" sz="2800" dirty="0">
                <a:ea typeface="+mn-lt"/>
                <a:cs typeface="+mn-lt"/>
              </a:rPr>
              <a:t>      - Lista de </a:t>
            </a:r>
            <a:r>
              <a:rPr lang="ro-RO" sz="2800" err="1">
                <a:ea typeface="+mn-lt"/>
                <a:cs typeface="+mn-lt"/>
              </a:rPr>
              <a:t>initializare</a:t>
            </a:r>
            <a:r>
              <a:rPr lang="ro-RO" sz="2800" dirty="0">
                <a:ea typeface="+mn-lt"/>
                <a:cs typeface="+mn-lt"/>
              </a:rPr>
              <a:t> a constructorilor</a:t>
            </a:r>
            <a:endParaRPr lang="ro-RO" dirty="0"/>
          </a:p>
          <a:p>
            <a:pPr>
              <a:defRPr/>
            </a:pPr>
            <a:endParaRPr lang="ro-RO" altLang="en-US" sz="2800" dirty="0">
              <a:cs typeface="Times New Roman"/>
            </a:endParaRPr>
          </a:p>
          <a:p>
            <a:pPr lvl="0" eaLnBrk="1" hangingPunct="1">
              <a:defRPr/>
            </a:pPr>
            <a:endParaRPr lang="ro-RO" altLang="en-US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en-US" sz="2400" dirty="0"/>
                <a:t> = 7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i</a:t>
              </a:r>
              <a:endParaRPr lang="en-US" sz="2400" dirty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>
                  <a:solidFill>
                    <a:srgbClr val="696969"/>
                  </a:solidFill>
                </a:rPr>
                <a:t>Cout</a:t>
              </a:r>
              <a:r>
                <a:rPr lang="en-US" dirty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/>
              <a:t>putem defini clase in clase sau functii</a:t>
            </a:r>
          </a:p>
          <a:p>
            <a:r>
              <a:rPr lang="en-US" altLang="ro-RO" b="1"/>
              <a:t>class</a:t>
            </a:r>
            <a:r>
              <a:rPr lang="en-US" altLang="ro-RO"/>
              <a:t> este o declaratie, deci defineste un scop</a:t>
            </a:r>
          </a:p>
          <a:p>
            <a:r>
              <a:rPr lang="en-US" altLang="ro-RO"/>
              <a:t>operatorul de rezolutie de scop ajuta in aceste cazuri</a:t>
            </a:r>
          </a:p>
          <a:p>
            <a:r>
              <a:rPr lang="en-US" altLang="ro-RO"/>
              <a:t>rar utilizate clase in clase</a:t>
            </a:r>
          </a:p>
          <a:p>
            <a:endParaRPr lang="en-US" altLang="ro-RO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/>
              <a:t>exemplu</a:t>
            </a:r>
            <a:r>
              <a:rPr lang="en-US" altLang="ro-RO" sz="2400" dirty="0"/>
              <a:t> de </a:t>
            </a:r>
            <a:r>
              <a:rPr lang="en-US" altLang="ro-RO" sz="2400" dirty="0" err="1"/>
              <a:t>clasa</a:t>
            </a:r>
            <a:r>
              <a:rPr lang="en-US" altLang="ro-RO" sz="2400" dirty="0"/>
              <a:t> in </a:t>
            </a:r>
            <a:r>
              <a:rPr lang="en-US" altLang="ro-RO" sz="2400" dirty="0" err="1"/>
              <a:t>functia</a:t>
            </a:r>
            <a:r>
              <a:rPr lang="en-US" altLang="ro-RO" sz="2400" dirty="0"/>
              <a:t> f()</a:t>
            </a:r>
          </a:p>
          <a:p>
            <a:r>
              <a:rPr lang="en-US" altLang="ro-RO" sz="2400" dirty="0" err="1"/>
              <a:t>restrictii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functii</a:t>
            </a:r>
            <a:r>
              <a:rPr lang="en-US" altLang="ro-RO" sz="2400" dirty="0"/>
              <a:t>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  <a:p>
            <a:r>
              <a:rPr lang="en-US" altLang="ro-RO" sz="2400" dirty="0"/>
              <a:t>nu </a:t>
            </a:r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locale ale </a:t>
            </a:r>
            <a:r>
              <a:rPr lang="en-US" altLang="ro-RO" sz="2400" dirty="0" err="1"/>
              <a:t>functiei</a:t>
            </a:r>
            <a:endParaRPr lang="en-US" altLang="ro-RO" sz="2400" dirty="0"/>
          </a:p>
          <a:p>
            <a:r>
              <a:rPr lang="en-US" altLang="ro-RO" sz="2400" dirty="0" err="1"/>
              <a:t>acceseaza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variabilele</a:t>
            </a:r>
            <a:r>
              <a:rPr lang="en-US" altLang="ro-RO" sz="2400" dirty="0"/>
              <a:t> definite static</a:t>
            </a:r>
          </a:p>
          <a:p>
            <a:r>
              <a:rPr lang="en-US" altLang="ro-RO" sz="2400" dirty="0" err="1"/>
              <a:t>fara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variabile</a:t>
            </a:r>
            <a:r>
              <a:rPr lang="en-US" altLang="ro-RO" sz="2400" dirty="0"/>
              <a:t> static definite in </a:t>
            </a:r>
            <a:r>
              <a:rPr lang="en-US" altLang="ro-RO" sz="2400" dirty="0" err="1"/>
              <a:t>clasa</a:t>
            </a:r>
            <a:endParaRPr lang="en-US" altLang="ro-RO" sz="24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endParaRPr lang="en-US" sz="1800" dirty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/>
              <a:t>o </a:t>
            </a:r>
            <a:r>
              <a:rPr lang="en-US" altLang="ro-RO" sz="2800" dirty="0" err="1"/>
              <a:t>functie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poate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obiecte</a:t>
            </a:r>
            <a:endParaRPr lang="en-US" altLang="ro-RO" sz="2800" dirty="0"/>
          </a:p>
          <a:p>
            <a:r>
              <a:rPr lang="en-US" altLang="ro-RO" sz="2800" dirty="0"/>
              <a:t>un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temporar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creat</a:t>
            </a:r>
            <a:r>
              <a:rPr lang="en-US" altLang="ro-RO" sz="2800" dirty="0"/>
              <a:t> automat </a:t>
            </a:r>
            <a:r>
              <a:rPr lang="en-US" altLang="ro-RO" sz="2800" dirty="0" err="1"/>
              <a:t>pentru</a:t>
            </a:r>
            <a:r>
              <a:rPr lang="en-US" altLang="ro-RO" sz="2800" dirty="0"/>
              <a:t> a tine </a:t>
            </a:r>
            <a:r>
              <a:rPr lang="en-US" altLang="ro-RO" sz="2800" dirty="0" err="1"/>
              <a:t>informatiile</a:t>
            </a:r>
            <a:r>
              <a:rPr lang="en-US" altLang="ro-RO" sz="2800" dirty="0"/>
              <a:t> din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de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acesta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obiectul</a:t>
            </a:r>
            <a:r>
              <a:rPr lang="en-US" altLang="ro-RO" sz="2800" dirty="0"/>
              <a:t> care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intors</a:t>
            </a:r>
            <a:endParaRPr lang="en-US" altLang="ro-RO" sz="2800" dirty="0"/>
          </a:p>
          <a:p>
            <a:r>
              <a:rPr lang="en-US" altLang="ro-RO" sz="2800" dirty="0" err="1"/>
              <a:t>dupa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valoarea</a:t>
            </a:r>
            <a:r>
              <a:rPr lang="en-US" altLang="ro-RO" sz="2800" dirty="0"/>
              <a:t> a </a:t>
            </a:r>
            <a:r>
              <a:rPr lang="en-US" altLang="ro-RO" sz="2800" dirty="0" err="1"/>
              <a:t>fost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intoarsa</a:t>
            </a:r>
            <a:r>
              <a:rPr lang="en-US" altLang="ro-RO" sz="2800" dirty="0"/>
              <a:t>, </a:t>
            </a:r>
            <a:r>
              <a:rPr lang="en-US" altLang="ro-RO" sz="2800" dirty="0" err="1"/>
              <a:t>acest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obiect</a:t>
            </a:r>
            <a:r>
              <a:rPr lang="en-US" altLang="ro-RO" sz="2800" dirty="0"/>
              <a:t> </a:t>
            </a:r>
            <a:r>
              <a:rPr lang="en-US" altLang="ro-RO" sz="2800" dirty="0" err="1"/>
              <a:t>este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distrus</a:t>
            </a:r>
            <a:endParaRPr lang="en-US" altLang="ro-RO" sz="2800" dirty="0"/>
          </a:p>
          <a:p>
            <a:r>
              <a:rPr lang="en-US" altLang="ro-RO" sz="2800" dirty="0" err="1"/>
              <a:t>probleme</a:t>
            </a:r>
            <a:r>
              <a:rPr lang="en-US" altLang="ro-RO" sz="2800" dirty="0"/>
              <a:t> cu </a:t>
            </a:r>
            <a:r>
              <a:rPr lang="en-US" altLang="ro-RO" sz="2800" dirty="0" err="1"/>
              <a:t>memoria</a:t>
            </a:r>
            <a:r>
              <a:rPr lang="en-US" altLang="ro-RO" sz="2800" dirty="0"/>
              <a:t> </a:t>
            </a:r>
            <a:r>
              <a:rPr lang="en-US" altLang="ro-RO" sz="2800" dirty="0" err="1"/>
              <a:t>dinamica</a:t>
            </a:r>
            <a:r>
              <a:rPr lang="en-US" altLang="ro-RO" sz="2800" dirty="0"/>
              <a:t>: </a:t>
            </a:r>
            <a:r>
              <a:rPr lang="en-US" altLang="ro-RO" sz="2800" dirty="0" err="1"/>
              <a:t>solutie</a:t>
            </a:r>
            <a:r>
              <a:rPr lang="en-US" altLang="ro-RO" sz="2800" dirty="0"/>
              <a:t> </a:t>
            </a:r>
            <a:r>
              <a:rPr lang="en-US" altLang="ro-RO" sz="2800" b="1" dirty="0" err="1"/>
              <a:t>polimorfism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= </a:t>
            </a:r>
            <a:r>
              <a:rPr lang="en-US" altLang="ro-RO" sz="2800" b="1" dirty="0" err="1"/>
              <a:t>si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pe</a:t>
            </a:r>
            <a:r>
              <a:rPr lang="en-US" altLang="ro-RO" sz="2800" b="1" dirty="0"/>
              <a:t> </a:t>
            </a:r>
            <a:r>
              <a:rPr lang="en-US" altLang="ro-RO" sz="2800" b="1" dirty="0" err="1"/>
              <a:t>constructorul</a:t>
            </a:r>
            <a:r>
              <a:rPr lang="en-US" altLang="ro-RO" sz="2800" b="1" dirty="0"/>
              <a:t> de </a:t>
            </a:r>
            <a:r>
              <a:rPr lang="en-US" altLang="ro-RO" sz="2800" b="1" dirty="0" err="1"/>
              <a:t>copiere</a:t>
            </a:r>
            <a:endParaRPr lang="en-US" altLang="ro-RO" sz="2800" b="1" dirty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806EAA-AFC5-461E-9F75-05ADF793AB07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4389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300</cp:revision>
  <dcterms:created xsi:type="dcterms:W3CDTF">1601-01-01T00:00:00Z</dcterms:created>
  <dcterms:modified xsi:type="dcterms:W3CDTF">2024-03-11T07:42:29Z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