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4" roundtripDataSignature="AMtx7mhxNNCc43NeVbQvY9H/73Ntt26C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29fb0ea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29fb0eae7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999b3896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3999b3896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830392" y="1191256"/>
            <a:ext cx="745763" cy="45826"/>
            <a:chOff x="4580561" y="2589004"/>
            <a:chExt cx="1064464" cy="25200"/>
          </a:xfrm>
        </p:grpSpPr>
        <p:sp>
          <p:nvSpPr>
            <p:cNvPr id="27" name="Google Shape;27;p3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3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3"/>
          <p:cNvGrpSpPr/>
          <p:nvPr/>
        </p:nvGrpSpPr>
        <p:grpSpPr>
          <a:xfrm>
            <a:off x="830392" y="1191256"/>
            <a:ext cx="745763" cy="45826"/>
            <a:chOff x="4580561" y="2589004"/>
            <a:chExt cx="1064464" cy="25200"/>
          </a:xfrm>
        </p:grpSpPr>
        <p:sp>
          <p:nvSpPr>
            <p:cNvPr id="34" name="Google Shape;34;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33"/>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33"/>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5"/>
          <p:cNvGrpSpPr/>
          <p:nvPr/>
        </p:nvGrpSpPr>
        <p:grpSpPr>
          <a:xfrm>
            <a:off x="830392" y="1191256"/>
            <a:ext cx="745763" cy="45826"/>
            <a:chOff x="4580561" y="2589004"/>
            <a:chExt cx="1064464" cy="25200"/>
          </a:xfrm>
        </p:grpSpPr>
        <p:sp>
          <p:nvSpPr>
            <p:cNvPr id="50" name="Google Shape;50;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5"/>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5"/>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36"/>
          <p:cNvGrpSpPr/>
          <p:nvPr/>
        </p:nvGrpSpPr>
        <p:grpSpPr>
          <a:xfrm>
            <a:off x="830392" y="4169130"/>
            <a:ext cx="745763" cy="45826"/>
            <a:chOff x="4580561" y="2589004"/>
            <a:chExt cx="1064464" cy="25200"/>
          </a:xfrm>
        </p:grpSpPr>
        <p:sp>
          <p:nvSpPr>
            <p:cNvPr id="57" name="Google Shape;57;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36"/>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37"/>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37"/>
          <p:cNvGrpSpPr/>
          <p:nvPr/>
        </p:nvGrpSpPr>
        <p:grpSpPr>
          <a:xfrm>
            <a:off x="830392" y="1191256"/>
            <a:ext cx="745763" cy="45826"/>
            <a:chOff x="4580561" y="2589004"/>
            <a:chExt cx="1064464" cy="25200"/>
          </a:xfrm>
        </p:grpSpPr>
        <p:sp>
          <p:nvSpPr>
            <p:cNvPr id="64" name="Google Shape;6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37"/>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37"/>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37"/>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tefan.popescu@fmi.unibuc.ro" TargetMode="External"/><Relationship Id="rId4" Type="http://schemas.openxmlformats.org/officeDocument/2006/relationships/image" Target="../media/image1.jpg"/><Relationship Id="rId5" Type="http://schemas.openxmlformats.org/officeDocument/2006/relationships/hyperlink" Target="https://tinyurl.com/AlgAv2025" TargetMode="External"/><Relationship Id="rId6" Type="http://schemas.openxmlformats.org/officeDocument/2006/relationships/hyperlink" Target="https://tinyurl.com/AlgAv2025" TargetMode="External"/><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gif"/><Relationship Id="rId4" Type="http://schemas.openxmlformats.org/officeDocument/2006/relationships/image" Target="../media/image13.png"/><Relationship Id="rId5" Type="http://schemas.openxmlformats.org/officeDocument/2006/relationships/hyperlink" Target="https://www.geeksforgeeks.org/difference-between-big-oh-big-omega-and-big-thet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8.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9.png"/><Relationship Id="rId6" Type="http://schemas.openxmlformats.org/officeDocument/2006/relationships/hyperlink" Target="https://www.cansurmeli.com/posts/p-vs-np-vs-np-complete-vs-np-har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ocs.google.com/document/d/1lFrzOxOGhlOsJt4T-rDL9hjCDXM7XO8OORCmnQ_oW7w/edit?usp=sharing" TargetMode="External"/><Relationship Id="rId4" Type="http://schemas.openxmlformats.org/officeDocument/2006/relationships/hyperlink" Target="https://docs.google.com/document/d/1G-iIqmHKuCwFOc9VrAcT5k8YsQko-QLH0RkqWpzP8n4/edit?usp=sharing" TargetMode="External"/><Relationship Id="rId5" Type="http://schemas.openxmlformats.org/officeDocument/2006/relationships/hyperlink" Target="https://docs.google.com/document/d/18kD7S_DNtqFoPwKpbbWkpFTyQsjMkiqorxoSX0twki0/edit?usp=sharing" TargetMode="External"/><Relationship Id="rId6" Type="http://schemas.openxmlformats.org/officeDocument/2006/relationships/hyperlink" Target="https://www.youtube.com/@stefanpopescu3727" TargetMode="External"/><Relationship Id="rId7"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rive.google.com/drive/folders/1Y8OTawQIL0uk76AMy4rITsCNDWCF2GTD?usp=share_link" TargetMode="Externa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582375" y="763200"/>
            <a:ext cx="7772400" cy="1302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Algoritmi Avansați 2025</a:t>
            </a:r>
            <a:br>
              <a:rPr lang="ro"/>
            </a:br>
            <a:r>
              <a:rPr lang="ro"/>
              <a:t>c-1</a:t>
            </a:r>
            <a:endParaRPr/>
          </a:p>
        </p:txBody>
      </p:sp>
      <p:sp>
        <p:nvSpPr>
          <p:cNvPr id="87" name="Google Shape;87;p1"/>
          <p:cNvSpPr txBox="1"/>
          <p:nvPr>
            <p:ph idx="1" type="subTitle"/>
          </p:nvPr>
        </p:nvSpPr>
        <p:spPr>
          <a:xfrm>
            <a:off x="43825" y="3401500"/>
            <a:ext cx="7688100" cy="1553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82"/>
              <a:buNone/>
            </a:pPr>
            <a:r>
              <a:rPr b="1" lang="ro"/>
              <a:t>Lect. Dr. Ștefan Popescu</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rPr b="1" lang="ro"/>
              <a:t>Email: </a:t>
            </a:r>
            <a:r>
              <a:rPr b="1" lang="ro" u="sng">
                <a:solidFill>
                  <a:schemeClr val="hlink"/>
                </a:solidFill>
                <a:hlinkClick r:id="rId3"/>
              </a:rPr>
              <a:t>stefan.popescu@fmi.unibuc.ro</a:t>
            </a:r>
            <a:endParaRPr b="1"/>
          </a:p>
          <a:p>
            <a:pPr indent="0" lvl="0" marL="0" rtl="0" algn="l">
              <a:lnSpc>
                <a:spcPct val="100000"/>
              </a:lnSpc>
              <a:spcBef>
                <a:spcPts val="0"/>
              </a:spcBef>
              <a:spcAft>
                <a:spcPts val="0"/>
              </a:spcAft>
              <a:buSzPts val="1882"/>
              <a:buNone/>
            </a:pPr>
            <a:r>
              <a:t/>
            </a:r>
            <a:endParaRPr b="1"/>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a:p>
            <a:pPr indent="0" lvl="0" marL="0" rtl="0" algn="l">
              <a:lnSpc>
                <a:spcPct val="100000"/>
              </a:lnSpc>
              <a:spcBef>
                <a:spcPts val="0"/>
              </a:spcBef>
              <a:spcAft>
                <a:spcPts val="0"/>
              </a:spcAft>
              <a:buSzPts val="1882"/>
              <a:buNone/>
            </a:pPr>
            <a:r>
              <a:t/>
            </a:r>
            <a:endParaRPr/>
          </a:p>
        </p:txBody>
      </p:sp>
      <p:pic>
        <p:nvPicPr>
          <p:cNvPr id="88" name="Google Shape;88;p1"/>
          <p:cNvPicPr preferRelativeResize="0"/>
          <p:nvPr/>
        </p:nvPicPr>
        <p:blipFill rotWithShape="1">
          <a:blip r:embed="rId4">
            <a:alphaModFix/>
          </a:blip>
          <a:srcRect b="0" l="0" r="0" t="0"/>
          <a:stretch/>
        </p:blipFill>
        <p:spPr>
          <a:xfrm>
            <a:off x="3681000" y="3358800"/>
            <a:ext cx="5485325" cy="1784700"/>
          </a:xfrm>
          <a:prstGeom prst="rect">
            <a:avLst/>
          </a:prstGeom>
          <a:noFill/>
          <a:ln>
            <a:noFill/>
          </a:ln>
        </p:spPr>
      </p:pic>
      <p:sp>
        <p:nvSpPr>
          <p:cNvPr id="89" name="Google Shape;89;p1"/>
          <p:cNvSpPr txBox="1"/>
          <p:nvPr/>
        </p:nvSpPr>
        <p:spPr>
          <a:xfrm>
            <a:off x="7172575" y="2021225"/>
            <a:ext cx="1987200" cy="94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1" i="0" lang="ro" sz="1300" u="sng" cap="none" strike="noStrike">
                <a:solidFill>
                  <a:schemeClr val="hlink"/>
                </a:solidFill>
                <a:latin typeface="Lato"/>
                <a:ea typeface="Lato"/>
                <a:cs typeface="Lato"/>
                <a:sym typeface="Lato"/>
                <a:hlinkClick r:id="rId5"/>
              </a:rPr>
              <a:t>Teams link 202</a:t>
            </a:r>
            <a:r>
              <a:rPr b="1" lang="ro" sz="1300" u="sng">
                <a:solidFill>
                  <a:schemeClr val="hlink"/>
                </a:solidFill>
                <a:latin typeface="Lato"/>
                <a:ea typeface="Lato"/>
                <a:cs typeface="Lato"/>
                <a:sym typeface="Lato"/>
                <a:hlinkClick r:id="rId6"/>
              </a:rPr>
              <a:t>5</a:t>
            </a:r>
            <a:br>
              <a:rPr b="1" lang="ro" sz="1300">
                <a:solidFill>
                  <a:schemeClr val="accent5"/>
                </a:solidFill>
                <a:latin typeface="Lato"/>
                <a:ea typeface="Lato"/>
                <a:cs typeface="Lato"/>
                <a:sym typeface="Lato"/>
              </a:rPr>
            </a:br>
            <a:br>
              <a:rPr b="1" lang="ro" sz="1300">
                <a:solidFill>
                  <a:schemeClr val="accent5"/>
                </a:solidFill>
                <a:latin typeface="Lato"/>
                <a:ea typeface="Lato"/>
                <a:cs typeface="Lato"/>
                <a:sym typeface="Lato"/>
              </a:rPr>
            </a:br>
            <a:r>
              <a:rPr b="1" lang="ro" sz="1300">
                <a:solidFill>
                  <a:schemeClr val="accent5"/>
                </a:solidFill>
                <a:latin typeface="Lato"/>
                <a:ea typeface="Lato"/>
                <a:cs typeface="Lato"/>
                <a:sym typeface="Lato"/>
              </a:rPr>
              <a:t>https://tinyurl.com/AlgAv2025</a:t>
            </a:r>
            <a:endParaRPr b="1" i="0" sz="1300" u="none" cap="none" strike="noStrike">
              <a:solidFill>
                <a:schemeClr val="accent5"/>
              </a:solidFill>
              <a:latin typeface="Lato"/>
              <a:ea typeface="Lato"/>
              <a:cs typeface="Lato"/>
              <a:sym typeface="Lato"/>
            </a:endParaRPr>
          </a:p>
        </p:txBody>
      </p:sp>
      <p:pic>
        <p:nvPicPr>
          <p:cNvPr id="90" name="Google Shape;90;p1"/>
          <p:cNvPicPr preferRelativeResize="0"/>
          <p:nvPr/>
        </p:nvPicPr>
        <p:blipFill>
          <a:blip r:embed="rId7">
            <a:alphaModFix/>
          </a:blip>
          <a:stretch>
            <a:fillRect/>
          </a:stretch>
        </p:blipFill>
        <p:spPr>
          <a:xfrm>
            <a:off x="7231763" y="66675"/>
            <a:ext cx="1868825" cy="186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54" name="Google Shape;154;p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inferioară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Ω(g(n)) dacă există o funcție </a:t>
            </a:r>
            <a:r>
              <a:rPr b="1" i="1" lang="ro"/>
              <a:t>g</a:t>
            </a:r>
            <a:r>
              <a:rPr lang="ro"/>
              <a:t> și o valoare </a:t>
            </a:r>
            <a:r>
              <a:rPr b="1" i="1" lang="ro"/>
              <a:t>n</a:t>
            </a:r>
            <a:r>
              <a:rPr b="1" baseline="-25000" i="1" lang="ro"/>
              <a:t>0</a:t>
            </a:r>
            <a:r>
              <a:rPr lang="ro"/>
              <a:t>, astfel încât să avem relația:     </a:t>
            </a:r>
            <a:r>
              <a:rPr b="1" lang="ro"/>
              <a:t>f(n)≥</a:t>
            </a:r>
            <a:r>
              <a:rPr lang="ro"/>
              <a:t>C x </a:t>
            </a:r>
            <a:r>
              <a:rPr b="1" lang="ro"/>
              <a:t>g(n)≥0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Ω</a:t>
            </a:r>
            <a:r>
              <a:rPr b="1" lang="ro"/>
              <a:t>(n</a:t>
            </a:r>
            <a:r>
              <a:rPr b="1" baseline="30000" lang="ro"/>
              <a:t>2</a:t>
            </a:r>
            <a:r>
              <a:rPr b="1" lang="ro"/>
              <a:t>) </a:t>
            </a:r>
            <a:r>
              <a:rPr lang="ro"/>
              <a:t>este inclusă în Ω</a:t>
            </a:r>
            <a:r>
              <a:rPr b="1" lang="ro"/>
              <a:t>(n)</a:t>
            </a:r>
            <a:endParaRPr b="1"/>
          </a:p>
        </p:txBody>
      </p:sp>
      <p:pic>
        <p:nvPicPr>
          <p:cNvPr id="155" name="Google Shape;155;p9"/>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pic>
        <p:nvPicPr>
          <p:cNvPr id="161" name="Google Shape;161;p10"/>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62" name="Google Shape;162;p10"/>
          <p:cNvPicPr preferRelativeResize="0"/>
          <p:nvPr/>
        </p:nvPicPr>
        <p:blipFill rotWithShape="1">
          <a:blip r:embed="rId4">
            <a:alphaModFix/>
          </a:blip>
          <a:srcRect b="0" l="0" r="0" t="0"/>
          <a:stretch/>
        </p:blipFill>
        <p:spPr>
          <a:xfrm>
            <a:off x="925525" y="1963700"/>
            <a:ext cx="5620150" cy="324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Ω (Big Omega)</a:t>
            </a:r>
            <a:endParaRPr/>
          </a:p>
        </p:txBody>
      </p:sp>
      <p:sp>
        <p:nvSpPr>
          <p:cNvPr id="168" name="Google Shape;168;p11"/>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Ω(g(n))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69" name="Google Shape;169;p11"/>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gt;&lt;/mo&gt;&lt;mn&gt;0&lt;/mn&gt;&lt;/math&gt;" id="170" name="Google Shape;170;p11" title="limit as n rightwards arrow infinity of fraction numerator f open parentheses n close parentheses over denominator g open parentheses n close parentheses end fraction greater than 0"/>
          <p:cNvPicPr preferRelativeResize="0"/>
          <p:nvPr/>
        </p:nvPicPr>
        <p:blipFill rotWithShape="1">
          <a:blip r:embed="rId4">
            <a:alphaModFix/>
          </a:blip>
          <a:srcRect b="0" l="0" r="0" t="0"/>
          <a:stretch/>
        </p:blipFill>
        <p:spPr>
          <a:xfrm>
            <a:off x="1262074" y="3215800"/>
            <a:ext cx="1435093" cy="53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sp>
        <p:nvSpPr>
          <p:cNvPr id="176" name="Google Shape;176;p1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O combinație între cele două clase anterioare. Presupune o mărginire atât superioară cât și inferioară.</a:t>
            </a:r>
            <a:endParaRPr/>
          </a:p>
          <a:p>
            <a:pPr indent="-311150" lvl="0" marL="457200" rtl="0" algn="l">
              <a:lnSpc>
                <a:spcPct val="115000"/>
              </a:lnSpc>
              <a:spcBef>
                <a:spcPts val="0"/>
              </a:spcBef>
              <a:spcAft>
                <a:spcPts val="0"/>
              </a:spcAft>
              <a:buSzPts val="1300"/>
              <a:buChar char="-"/>
            </a:pPr>
            <a:r>
              <a:rPr lang="ro"/>
              <a:t>Spunem ca un algoritm rulează în timp Θ(g(n)) dacă există o funcție </a:t>
            </a:r>
            <a:r>
              <a:rPr b="1" i="1" lang="ro"/>
              <a:t>g</a:t>
            </a:r>
            <a:r>
              <a:rPr lang="ro"/>
              <a:t> și o valoare </a:t>
            </a:r>
            <a:r>
              <a:rPr b="1" i="1" lang="ro"/>
              <a:t>n</a:t>
            </a:r>
            <a:r>
              <a:rPr b="1" baseline="-25000" i="1" lang="ro"/>
              <a:t>0</a:t>
            </a:r>
            <a:r>
              <a:rPr lang="ro"/>
              <a:t>, astfel încât să avem relația:    C</a:t>
            </a:r>
            <a:r>
              <a:rPr baseline="-25000" lang="ro"/>
              <a:t>1</a:t>
            </a:r>
            <a:r>
              <a:rPr lang="ro"/>
              <a:t> x </a:t>
            </a:r>
            <a:r>
              <a:rPr b="1" lang="ro"/>
              <a:t>g(n)≥</a:t>
            </a:r>
            <a:r>
              <a:rPr lang="ro"/>
              <a:t> </a:t>
            </a:r>
            <a:r>
              <a:rPr b="1" lang="ro"/>
              <a:t>f(n)≥</a:t>
            </a:r>
            <a:r>
              <a:rPr lang="ro"/>
              <a:t>C</a:t>
            </a:r>
            <a:r>
              <a:rPr baseline="-25000" lang="ro"/>
              <a:t>2</a:t>
            </a:r>
            <a:r>
              <a:rPr lang="ro"/>
              <a:t> x </a:t>
            </a:r>
            <a:r>
              <a:rPr b="1" lang="ro"/>
              <a:t>g(n)≥0 | ∀n&gt;</a:t>
            </a:r>
            <a:r>
              <a:rPr b="1" i="1" lang="ro"/>
              <a:t>n</a:t>
            </a:r>
            <a:r>
              <a:rPr b="1" baseline="-25000" i="1" lang="ro"/>
              <a:t>0 </a:t>
            </a:r>
            <a:r>
              <a:rPr b="1" i="1" lang="ro"/>
              <a:t> </a:t>
            </a:r>
            <a:r>
              <a:rPr lang="ro"/>
              <a:t>(unde C</a:t>
            </a:r>
            <a:r>
              <a:rPr baseline="-25000" lang="ro"/>
              <a:t>1</a:t>
            </a:r>
            <a:r>
              <a:rPr lang="ro"/>
              <a:t> și C</a:t>
            </a:r>
            <a:r>
              <a:rPr baseline="-25000" lang="ro"/>
              <a:t>2</a:t>
            </a:r>
            <a:r>
              <a:rPr lang="ro"/>
              <a:t> sunt două constante pozitive). </a:t>
            </a:r>
            <a:endParaRPr/>
          </a:p>
          <a:p>
            <a:pPr indent="-311150" lvl="0" marL="457200" rtl="0" algn="l">
              <a:lnSpc>
                <a:spcPct val="115000"/>
              </a:lnSpc>
              <a:spcBef>
                <a:spcPts val="0"/>
              </a:spcBef>
              <a:spcAft>
                <a:spcPts val="0"/>
              </a:spcAft>
              <a:buSzPts val="1300"/>
              <a:buChar char="-"/>
            </a:pPr>
            <a:r>
              <a:rPr i="1" lang="ro"/>
              <a:t>f</a:t>
            </a:r>
            <a:r>
              <a:rPr lang="ro"/>
              <a:t> este asimptotic mărginită inferior de către </a:t>
            </a:r>
            <a:r>
              <a:rPr i="1" lang="ro"/>
              <a:t>g</a:t>
            </a:r>
            <a:r>
              <a:rPr lang="ro"/>
              <a:t> (multiplicată cu un factor constant C</a:t>
            </a:r>
            <a:r>
              <a:rPr baseline="-25000" lang="ro"/>
              <a:t>2</a:t>
            </a:r>
            <a:r>
              <a:rPr lang="ro"/>
              <a:t>) respectiv superior tot de </a:t>
            </a:r>
            <a:r>
              <a:rPr i="1" lang="ro"/>
              <a:t>g</a:t>
            </a:r>
            <a:r>
              <a:rPr lang="ro"/>
              <a:t> (multiplicată cu un factor constant C</a:t>
            </a:r>
            <a:r>
              <a:rPr baseline="-25000" lang="ro"/>
              <a:t>1</a:t>
            </a:r>
            <a:r>
              <a:rPr lang="ro"/>
              <a:t>)</a:t>
            </a:r>
            <a:endParaRPr/>
          </a:p>
          <a:p>
            <a:pPr indent="-311150" lvl="0" marL="457200" rtl="0" algn="l">
              <a:lnSpc>
                <a:spcPct val="115000"/>
              </a:lnSpc>
              <a:spcBef>
                <a:spcPts val="0"/>
              </a:spcBef>
              <a:spcAft>
                <a:spcPts val="0"/>
              </a:spcAft>
              <a:buSzPts val="1300"/>
              <a:buChar char="-"/>
            </a:pPr>
            <a:r>
              <a:rPr b="1" lang="ro"/>
              <a:t>Nu mai este valabilă observația</a:t>
            </a:r>
            <a:r>
              <a:rPr lang="ro"/>
              <a:t> că Θ</a:t>
            </a:r>
            <a:r>
              <a:rPr b="1" lang="ro"/>
              <a:t>(n) </a:t>
            </a:r>
            <a:r>
              <a:rPr lang="ro"/>
              <a:t>ar fi inclusă în Θ</a:t>
            </a:r>
            <a:r>
              <a:rPr b="1" lang="ro"/>
              <a:t>(n</a:t>
            </a:r>
            <a:r>
              <a:rPr b="1" baseline="30000" lang="ro"/>
              <a:t>2</a:t>
            </a:r>
            <a:r>
              <a:rPr b="1" lang="ro"/>
              <a:t>)</a:t>
            </a:r>
            <a:endParaRPr b="1"/>
          </a:p>
          <a:p>
            <a:pPr indent="-311150" lvl="0" marL="457200" rtl="0" algn="l">
              <a:lnSpc>
                <a:spcPct val="115000"/>
              </a:lnSpc>
              <a:spcBef>
                <a:spcPts val="0"/>
              </a:spcBef>
              <a:spcAft>
                <a:spcPts val="0"/>
              </a:spcAft>
              <a:buSzPts val="1300"/>
              <a:buChar char="-"/>
            </a:pPr>
            <a:r>
              <a:rPr lang="ro"/>
              <a:t>Nu toți algoritmii au o complexitate Theta</a:t>
            </a:r>
            <a:endParaRPr/>
          </a:p>
        </p:txBody>
      </p:sp>
      <p:pic>
        <p:nvPicPr>
          <p:cNvPr id="177" name="Google Shape;177;p12"/>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p:txBody>
      </p:sp>
      <p:pic>
        <p:nvPicPr>
          <p:cNvPr id="183" name="Google Shape;183;p1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84" name="Google Shape;184;p13"/>
          <p:cNvPicPr preferRelativeResize="0"/>
          <p:nvPr/>
        </p:nvPicPr>
        <p:blipFill rotWithShape="1">
          <a:blip r:embed="rId4">
            <a:alphaModFix/>
          </a:blip>
          <a:srcRect b="0" l="0" r="0" t="0"/>
          <a:stretch/>
        </p:blipFill>
        <p:spPr>
          <a:xfrm>
            <a:off x="925526" y="1853850"/>
            <a:ext cx="4561082" cy="327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0" name="Google Shape;190;p14"/>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lang="ro" sz="2300"/>
              <a:t>Cum ar arăta definiția folosind limite?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1" name="Google Shape;191;p1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192" name="Google Shape;192;p14"/>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Θ  (Big Theta)</a:t>
            </a:r>
            <a:endParaRPr/>
          </a:p>
          <a:p>
            <a:pPr indent="0" lvl="0" marL="0" rtl="0" algn="l">
              <a:lnSpc>
                <a:spcPct val="100000"/>
              </a:lnSpc>
              <a:spcBef>
                <a:spcPts val="0"/>
              </a:spcBef>
              <a:spcAft>
                <a:spcPts val="0"/>
              </a:spcAft>
              <a:buSzPct val="111111"/>
              <a:buNone/>
            </a:pPr>
            <a:r>
              <a:t/>
            </a:r>
            <a:endParaRPr/>
          </a:p>
        </p:txBody>
      </p:sp>
      <p:sp>
        <p:nvSpPr>
          <p:cNvPr id="198" name="Google Shape;198;p15"/>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b="1" i="1" lang="ro"/>
              <a:t>Fie un algoritm Alg și o funcție f:N→N, astfel încât Alg se termină exact în f(n) pași pentru o intrare de lungime ”n”. Spunem că Alg rulează în Θ(g(n)) dacă avem relația:</a:t>
            </a:r>
            <a:br>
              <a:rPr b="1" i="1" lang="ro"/>
            </a:br>
            <a:endParaRPr b="1" sz="2300"/>
          </a:p>
          <a:p>
            <a:pPr indent="0" lvl="0" marL="457200" rtl="0" algn="l">
              <a:lnSpc>
                <a:spcPct val="115000"/>
              </a:lnSpc>
              <a:spcBef>
                <a:spcPts val="1200"/>
              </a:spcBef>
              <a:spcAft>
                <a:spcPts val="0"/>
              </a:spcAft>
              <a:buSzPts val="1300"/>
              <a:buNone/>
            </a:pPr>
            <a:r>
              <a:t/>
            </a:r>
            <a:endParaRPr b="1" sz="2300"/>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t/>
            </a:r>
            <a:endParaRPr b="1"/>
          </a:p>
        </p:txBody>
      </p:sp>
      <p:pic>
        <p:nvPicPr>
          <p:cNvPr id="199" name="Google Shape;199;p15"/>
          <p:cNvPicPr preferRelativeResize="0"/>
          <p:nvPr/>
        </p:nvPicPr>
        <p:blipFill rotWithShape="1">
          <a:blip r:embed="rId3">
            <a:alphaModFix/>
          </a:blip>
          <a:srcRect b="0" l="0" r="0" t="0"/>
          <a:stretch/>
        </p:blipFill>
        <p:spPr>
          <a:xfrm>
            <a:off x="6492454" y="510673"/>
            <a:ext cx="2651546" cy="1568200"/>
          </a:xfrm>
          <a:prstGeom prst="rect">
            <a:avLst/>
          </a:prstGeom>
          <a:noFill/>
          <a:ln>
            <a:noFill/>
          </a:ln>
        </p:spPr>
      </p:pic>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x2208;&lt;/mo&gt;&lt;msub&gt;&lt;mi mathvariant=&quot;normal&quot;&gt;&amp;#x211D;&lt;/mi&gt;&lt;mo&gt;+&lt;/mo&gt;&lt;/msub&gt;&lt;/math&gt;" id="200" name="Google Shape;200;p15" title="limit as n rightwards arrow infinity of fraction numerator f open parentheses n close parentheses over denominator g open parentheses n close parentheses end fraction element of straight real numbers subscript plus"/>
          <p:cNvPicPr preferRelativeResize="0"/>
          <p:nvPr/>
        </p:nvPicPr>
        <p:blipFill rotWithShape="1">
          <a:blip r:embed="rId4">
            <a:alphaModFix/>
          </a:blip>
          <a:srcRect b="0" l="0" r="0" t="0"/>
          <a:stretch/>
        </p:blipFill>
        <p:spPr>
          <a:xfrm>
            <a:off x="1332045" y="2699850"/>
            <a:ext cx="2215201" cy="701625"/>
          </a:xfrm>
          <a:prstGeom prst="rect">
            <a:avLst/>
          </a:prstGeom>
          <a:noFill/>
          <a:ln>
            <a:noFill/>
          </a:ln>
        </p:spPr>
      </p:pic>
      <p:sp>
        <p:nvSpPr>
          <p:cNvPr id="201" name="Google Shape;201;p15"/>
          <p:cNvSpPr txBox="1"/>
          <p:nvPr/>
        </p:nvSpPr>
        <p:spPr>
          <a:xfrm>
            <a:off x="306625" y="4737950"/>
            <a:ext cx="121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ro" sz="1400" u="sng" cap="none" strike="noStrike">
                <a:solidFill>
                  <a:schemeClr val="hlink"/>
                </a:solidFill>
                <a:latin typeface="Lato"/>
                <a:ea typeface="Lato"/>
                <a:cs typeface="Lato"/>
                <a:sym typeface="Lato"/>
                <a:hlinkClick r:id="rId5"/>
              </a:rPr>
              <a:t>Source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Discuții libere</a:t>
            </a:r>
            <a:endParaRPr/>
          </a:p>
        </p:txBody>
      </p:sp>
      <p:sp>
        <p:nvSpPr>
          <p:cNvPr id="207" name="Google Shape;207;p16"/>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Cel mai adesea folosim clasa O. </a:t>
            </a:r>
            <a:endParaRPr b="1"/>
          </a:p>
          <a:p>
            <a:pPr indent="0" lvl="0" marL="0" rtl="0" algn="l">
              <a:lnSpc>
                <a:spcPct val="115000"/>
              </a:lnSpc>
              <a:spcBef>
                <a:spcPts val="1200"/>
              </a:spcBef>
              <a:spcAft>
                <a:spcPts val="0"/>
              </a:spcAft>
              <a:buSzPts val="1300"/>
              <a:buNone/>
            </a:pPr>
            <a:r>
              <a:rPr b="1" lang="ro"/>
              <a:t>Evident ne interesează numitele ”tight bounds”. </a:t>
            </a:r>
            <a:endParaRPr b="1"/>
          </a:p>
          <a:p>
            <a:pPr indent="0" lvl="0" marL="0" rtl="0" algn="l">
              <a:lnSpc>
                <a:spcPct val="115000"/>
              </a:lnSpc>
              <a:spcBef>
                <a:spcPts val="1200"/>
              </a:spcBef>
              <a:spcAft>
                <a:spcPts val="0"/>
              </a:spcAft>
              <a:buSzPts val="1300"/>
              <a:buNone/>
            </a:pPr>
            <a:r>
              <a:rPr b="1" lang="ro"/>
              <a:t>Ce se întâmplă când pe o intrare de aceeași lungime ai număr de pași semnificativ diferiți?</a:t>
            </a:r>
            <a:endParaRPr b="1"/>
          </a:p>
          <a:p>
            <a:pPr indent="-311150" lvl="0" marL="914400" rtl="0" algn="l">
              <a:lnSpc>
                <a:spcPct val="115000"/>
              </a:lnSpc>
              <a:spcBef>
                <a:spcPts val="1200"/>
              </a:spcBef>
              <a:spcAft>
                <a:spcPts val="0"/>
              </a:spcAft>
              <a:buSzPts val="1300"/>
              <a:buChar char="●"/>
            </a:pPr>
            <a:r>
              <a:rPr b="1" lang="ro"/>
              <a:t>Complexitate ”</a:t>
            </a:r>
            <a:r>
              <a:rPr b="1" i="1" lang="ro"/>
              <a:t>worst case</a:t>
            </a:r>
            <a:r>
              <a:rPr b="1" lang="ro"/>
              <a:t>” vs complexitate medie</a:t>
            </a:r>
            <a:endParaRPr b="1"/>
          </a:p>
          <a:p>
            <a:pPr indent="0" lvl="0" marL="0" rtl="0" algn="l">
              <a:lnSpc>
                <a:spcPct val="115000"/>
              </a:lnSpc>
              <a:spcBef>
                <a:spcPts val="1200"/>
              </a:spcBef>
              <a:spcAft>
                <a:spcPts val="0"/>
              </a:spcAft>
              <a:buSzPts val="1300"/>
              <a:buNone/>
            </a:pPr>
            <a:r>
              <a:rPr b="1" lang="ro"/>
              <a:t>Care este complexitatea următorilor algoritmi?</a:t>
            </a:r>
            <a:endParaRPr b="1"/>
          </a:p>
          <a:p>
            <a:pPr indent="-311150" lvl="0" marL="914400" rtl="0" algn="l">
              <a:lnSpc>
                <a:spcPct val="115000"/>
              </a:lnSpc>
              <a:spcBef>
                <a:spcPts val="1200"/>
              </a:spcBef>
              <a:spcAft>
                <a:spcPts val="0"/>
              </a:spcAft>
              <a:buSzPts val="1300"/>
              <a:buChar char="●"/>
            </a:pPr>
            <a:r>
              <a:rPr b="1" lang="ro"/>
              <a:t>Căutare binară; Bubble sort; quicksort, merge-sort; </a:t>
            </a:r>
            <a:endParaRPr b="1"/>
          </a:p>
          <a:p>
            <a:pPr indent="0" lvl="0" marL="0" rtl="0" algn="l">
              <a:lnSpc>
                <a:spcPct val="115000"/>
              </a:lnSpc>
              <a:spcBef>
                <a:spcPts val="1200"/>
              </a:spcBef>
              <a:spcAft>
                <a:spcPts val="1200"/>
              </a:spcAft>
              <a:buSzPts val="1300"/>
              <a:buNone/>
            </a:pPr>
            <a:r>
              <a:rPr b="1" lang="ro"/>
              <a:t>Paradoxul în care Big-O nu redă realitatea...</a:t>
            </a:r>
            <a:endParaRPr b="1"/>
          </a:p>
        </p:txBody>
      </p:sp>
      <p:pic>
        <p:nvPicPr>
          <p:cNvPr id="208" name="Google Shape;208;p16"/>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inseamnă ”algoritm eficient”?</a:t>
            </a:r>
            <a:endParaRPr/>
          </a:p>
        </p:txBody>
      </p:sp>
      <p:pic>
        <p:nvPicPr>
          <p:cNvPr id="214" name="Google Shape;214;p17"/>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15" name="Google Shape;215;p17"/>
          <p:cNvPicPr preferRelativeResize="0"/>
          <p:nvPr/>
        </p:nvPicPr>
        <p:blipFill rotWithShape="1">
          <a:blip r:embed="rId4">
            <a:alphaModFix/>
          </a:blip>
          <a:srcRect b="0" l="0" r="1516" t="10023"/>
          <a:stretch/>
        </p:blipFill>
        <p:spPr>
          <a:xfrm>
            <a:off x="188350" y="1853850"/>
            <a:ext cx="5180974" cy="328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Timp polinomial:</a:t>
            </a:r>
            <a:br>
              <a:rPr lang="ro"/>
            </a:br>
            <a:r>
              <a:rPr lang="ro"/>
              <a:t>Determinism vs nedeterminism</a:t>
            </a:r>
            <a:endParaRPr/>
          </a:p>
        </p:txBody>
      </p:sp>
      <p:pic>
        <p:nvPicPr>
          <p:cNvPr id="221" name="Google Shape;221;p18"/>
          <p:cNvPicPr preferRelativeResize="0"/>
          <p:nvPr/>
        </p:nvPicPr>
        <p:blipFill rotWithShape="1">
          <a:blip r:embed="rId3">
            <a:alphaModFix/>
          </a:blip>
          <a:srcRect b="0" l="0" r="0" t="0"/>
          <a:stretch/>
        </p:blipFill>
        <p:spPr>
          <a:xfrm>
            <a:off x="5628175" y="492900"/>
            <a:ext cx="3539649" cy="1650375"/>
          </a:xfrm>
          <a:prstGeom prst="rect">
            <a:avLst/>
          </a:prstGeom>
          <a:noFill/>
          <a:ln>
            <a:noFill/>
          </a:ln>
        </p:spPr>
      </p:pic>
      <p:pic>
        <p:nvPicPr>
          <p:cNvPr id="222" name="Google Shape;222;p18"/>
          <p:cNvPicPr preferRelativeResize="0"/>
          <p:nvPr/>
        </p:nvPicPr>
        <p:blipFill rotWithShape="1">
          <a:blip r:embed="rId4">
            <a:alphaModFix/>
          </a:blip>
          <a:srcRect b="0" l="0" r="0" t="0"/>
          <a:stretch/>
        </p:blipFill>
        <p:spPr>
          <a:xfrm>
            <a:off x="807425" y="2143275"/>
            <a:ext cx="2073150" cy="2073150"/>
          </a:xfrm>
          <a:prstGeom prst="rect">
            <a:avLst/>
          </a:prstGeom>
          <a:noFill/>
          <a:ln>
            <a:noFill/>
          </a:ln>
        </p:spPr>
      </p:pic>
      <p:pic>
        <p:nvPicPr>
          <p:cNvPr id="223" name="Google Shape;223;p18"/>
          <p:cNvPicPr preferRelativeResize="0"/>
          <p:nvPr/>
        </p:nvPicPr>
        <p:blipFill rotWithShape="1">
          <a:blip r:embed="rId5">
            <a:alphaModFix/>
          </a:blip>
          <a:srcRect b="0" l="0" r="0" t="0"/>
          <a:stretch/>
        </p:blipFill>
        <p:spPr>
          <a:xfrm>
            <a:off x="3032975" y="2295675"/>
            <a:ext cx="2804246" cy="2695425"/>
          </a:xfrm>
          <a:prstGeom prst="rect">
            <a:avLst/>
          </a:prstGeom>
          <a:noFill/>
          <a:ln>
            <a:noFill/>
          </a:ln>
        </p:spPr>
      </p:pic>
      <p:pic>
        <p:nvPicPr>
          <p:cNvPr id="224" name="Google Shape;224;p18"/>
          <p:cNvPicPr preferRelativeResize="0"/>
          <p:nvPr/>
        </p:nvPicPr>
        <p:blipFill rotWithShape="1">
          <a:blip r:embed="rId6">
            <a:alphaModFix/>
          </a:blip>
          <a:srcRect b="0" l="0" r="0" t="0"/>
          <a:stretch/>
        </p:blipFill>
        <p:spPr>
          <a:xfrm>
            <a:off x="6844796" y="2226425"/>
            <a:ext cx="1957449" cy="1875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Index</a:t>
            </a:r>
            <a:endParaRPr/>
          </a:p>
        </p:txBody>
      </p:sp>
      <p:sp>
        <p:nvSpPr>
          <p:cNvPr id="96" name="Google Shape;96;p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Desfășurare examen &amp; predare</a:t>
            </a:r>
            <a:endParaRPr b="1"/>
          </a:p>
          <a:p>
            <a:pPr indent="-311150" lvl="0" marL="457200" rtl="0" algn="l">
              <a:lnSpc>
                <a:spcPct val="115000"/>
              </a:lnSpc>
              <a:spcBef>
                <a:spcPts val="0"/>
              </a:spcBef>
              <a:spcAft>
                <a:spcPts val="0"/>
              </a:spcAft>
              <a:buSzPts val="1300"/>
              <a:buChar char="●"/>
            </a:pPr>
            <a:r>
              <a:rPr b="1" lang="ro"/>
              <a:t>Ce este un algoritm</a:t>
            </a:r>
            <a:endParaRPr b="1"/>
          </a:p>
          <a:p>
            <a:pPr indent="-311150" lvl="0" marL="457200" rtl="0" algn="l">
              <a:lnSpc>
                <a:spcPct val="115000"/>
              </a:lnSpc>
              <a:spcBef>
                <a:spcPts val="0"/>
              </a:spcBef>
              <a:spcAft>
                <a:spcPts val="0"/>
              </a:spcAft>
              <a:buSzPts val="1300"/>
              <a:buChar char="●"/>
            </a:pPr>
            <a:r>
              <a:rPr b="1" lang="ro"/>
              <a:t>Complexitatea timp a unui algoritm</a:t>
            </a:r>
            <a:endParaRPr b="1"/>
          </a:p>
          <a:p>
            <a:pPr indent="-311150" lvl="0" marL="457200" rtl="0" algn="l">
              <a:lnSpc>
                <a:spcPct val="115000"/>
              </a:lnSpc>
              <a:spcBef>
                <a:spcPts val="0"/>
              </a:spcBef>
              <a:spcAft>
                <a:spcPts val="0"/>
              </a:spcAft>
              <a:buSzPts val="1300"/>
              <a:buChar char="●"/>
            </a:pPr>
            <a:r>
              <a:rPr b="1" lang="ro"/>
              <a:t>P, NP, NPC</a:t>
            </a:r>
            <a:endParaRPr b="1"/>
          </a:p>
          <a:p>
            <a:pPr indent="-311150" lvl="0" marL="457200" rtl="0" algn="l">
              <a:lnSpc>
                <a:spcPct val="115000"/>
              </a:lnSpc>
              <a:spcBef>
                <a:spcPts val="0"/>
              </a:spcBef>
              <a:spcAft>
                <a:spcPts val="0"/>
              </a:spcAft>
              <a:buSzPts val="1300"/>
              <a:buChar char="●"/>
            </a:pPr>
            <a:r>
              <a:rPr b="1" lang="ro"/>
              <a:t>Ce este o problema de optim?</a:t>
            </a:r>
            <a:endParaRPr b="1"/>
          </a:p>
          <a:p>
            <a:pPr indent="-311150" lvl="0" marL="457200" rtl="0" algn="l">
              <a:lnSpc>
                <a:spcPct val="115000"/>
              </a:lnSpc>
              <a:spcBef>
                <a:spcPts val="0"/>
              </a:spcBef>
              <a:spcAft>
                <a:spcPts val="0"/>
              </a:spcAft>
              <a:buSzPts val="1300"/>
              <a:buChar char="●"/>
            </a:pPr>
            <a:r>
              <a:rPr b="1" lang="ro"/>
              <a:t>Idei alternative de rezolvare (prelude) </a:t>
            </a:r>
            <a:endParaRPr b="1"/>
          </a:p>
        </p:txBody>
      </p:sp>
      <p:pic>
        <p:nvPicPr>
          <p:cNvPr id="97" name="Google Shape;97;p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Scurtă prezentare: ”Turing Machine”</a:t>
            </a:r>
            <a:endParaRPr/>
          </a:p>
        </p:txBody>
      </p:sp>
      <p:sp>
        <p:nvSpPr>
          <p:cNvPr id="230" name="Google Shape;230;p19"/>
          <p:cNvSpPr txBox="1"/>
          <p:nvPr>
            <p:ph idx="1" type="body"/>
          </p:nvPr>
        </p:nvSpPr>
        <p:spPr>
          <a:xfrm>
            <a:off x="4302725" y="2078875"/>
            <a:ext cx="4619400" cy="2839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ro"/>
              <a:t>O mașină Turing M=(Q, 𝚪, b, 𝚺, ρ, q</a:t>
            </a:r>
            <a:r>
              <a:rPr b="1" baseline="-25000" lang="ro"/>
              <a:t>0</a:t>
            </a:r>
            <a:r>
              <a:rPr b="1" lang="ro"/>
              <a:t>, F) unde:</a:t>
            </a:r>
            <a:endParaRPr b="1"/>
          </a:p>
          <a:p>
            <a:pPr indent="-311150" lvl="0" marL="457200" rtl="0" algn="l">
              <a:lnSpc>
                <a:spcPct val="115000"/>
              </a:lnSpc>
              <a:spcBef>
                <a:spcPts val="1200"/>
              </a:spcBef>
              <a:spcAft>
                <a:spcPts val="0"/>
              </a:spcAft>
              <a:buSzPts val="1300"/>
              <a:buChar char="●"/>
            </a:pPr>
            <a:r>
              <a:rPr b="1" lang="ro"/>
              <a:t>Q - mulțimea stărilor</a:t>
            </a:r>
            <a:endParaRPr b="1"/>
          </a:p>
          <a:p>
            <a:pPr indent="-311150" lvl="0" marL="457200" rtl="0" algn="l">
              <a:lnSpc>
                <a:spcPct val="115000"/>
              </a:lnSpc>
              <a:spcBef>
                <a:spcPts val="0"/>
              </a:spcBef>
              <a:spcAft>
                <a:spcPts val="0"/>
              </a:spcAft>
              <a:buSzPts val="1300"/>
              <a:buChar char="●"/>
            </a:pPr>
            <a:r>
              <a:rPr b="1" lang="ro"/>
              <a:t>𝚪 - alfabetul de lucru al mașinii</a:t>
            </a:r>
            <a:endParaRPr b="1"/>
          </a:p>
          <a:p>
            <a:pPr indent="-311150" lvl="0" marL="457200" rtl="0" algn="l">
              <a:lnSpc>
                <a:spcPct val="115000"/>
              </a:lnSpc>
              <a:spcBef>
                <a:spcPts val="0"/>
              </a:spcBef>
              <a:spcAft>
                <a:spcPts val="0"/>
              </a:spcAft>
              <a:buSzPts val="1300"/>
              <a:buChar char="●"/>
            </a:pPr>
            <a:r>
              <a:rPr b="1" lang="ro"/>
              <a:t>b ∊ 𝚪</a:t>
            </a:r>
            <a:r>
              <a:rPr lang="ro"/>
              <a:t> - </a:t>
            </a:r>
            <a:r>
              <a:rPr b="1" lang="ro"/>
              <a:t> un simbol special, numit ”blank”</a:t>
            </a:r>
            <a:endParaRPr b="1"/>
          </a:p>
          <a:p>
            <a:pPr indent="-311150" lvl="0" marL="457200" rtl="0" algn="l">
              <a:lnSpc>
                <a:spcPct val="115000"/>
              </a:lnSpc>
              <a:spcBef>
                <a:spcPts val="0"/>
              </a:spcBef>
              <a:spcAft>
                <a:spcPts val="0"/>
              </a:spcAft>
              <a:buSzPts val="1300"/>
              <a:buChar char="●"/>
            </a:pPr>
            <a:r>
              <a:rPr b="1" lang="ro"/>
              <a:t>𝚺⊂𝚪\{b} - alfabetul de intrare (alfabetul pt input)</a:t>
            </a:r>
            <a:endParaRPr b="1"/>
          </a:p>
          <a:p>
            <a:pPr indent="-311150" lvl="0" marL="457200" rtl="0" algn="l">
              <a:lnSpc>
                <a:spcPct val="115000"/>
              </a:lnSpc>
              <a:spcBef>
                <a:spcPts val="0"/>
              </a:spcBef>
              <a:spcAft>
                <a:spcPts val="0"/>
              </a:spcAft>
              <a:buSzPts val="1300"/>
              <a:buChar char="●"/>
            </a:pPr>
            <a:r>
              <a:rPr b="1" lang="ro"/>
              <a:t>q</a:t>
            </a:r>
            <a:r>
              <a:rPr b="1" baseline="-25000" lang="ro"/>
              <a:t>0</a:t>
            </a:r>
            <a:r>
              <a:rPr b="1" lang="ro"/>
              <a:t>, F - starea inițială, respectiv mulțimea stărilor finale</a:t>
            </a:r>
            <a:endParaRPr b="1"/>
          </a:p>
          <a:p>
            <a:pPr indent="0" lvl="0" marL="0" rtl="0" algn="l">
              <a:lnSpc>
                <a:spcPct val="115000"/>
              </a:lnSpc>
              <a:spcBef>
                <a:spcPts val="1200"/>
              </a:spcBef>
              <a:spcAft>
                <a:spcPts val="0"/>
              </a:spcAft>
              <a:buSzPts val="1300"/>
              <a:buNone/>
            </a:pPr>
            <a:r>
              <a:rPr b="1" lang="ro"/>
              <a:t>ρ - funcția de tranziție:</a:t>
            </a:r>
            <a:br>
              <a:rPr b="1" lang="ro"/>
            </a:br>
            <a:r>
              <a:rPr b="1" lang="ro"/>
              <a:t>cazul determinist: ρ: 𝚪xQ 🠒𝚪xQx{left, right}</a:t>
            </a:r>
            <a:endParaRPr b="1"/>
          </a:p>
          <a:p>
            <a:pPr indent="0" lvl="0" marL="0" rtl="0" algn="l">
              <a:lnSpc>
                <a:spcPct val="115000"/>
              </a:lnSpc>
              <a:spcBef>
                <a:spcPts val="1200"/>
              </a:spcBef>
              <a:spcAft>
                <a:spcPts val="1200"/>
              </a:spcAft>
              <a:buSzPts val="1300"/>
              <a:buNone/>
            </a:pPr>
            <a:r>
              <a:rPr b="1" lang="ro"/>
              <a:t>cazul nedeterminist: ρ: 𝚪xQ 🠒2</a:t>
            </a:r>
            <a:r>
              <a:rPr b="1" baseline="30000" lang="ro"/>
              <a:t>𝚪xQx{left, right}</a:t>
            </a:r>
            <a:endParaRPr b="1" baseline="30000"/>
          </a:p>
        </p:txBody>
      </p:sp>
      <p:pic>
        <p:nvPicPr>
          <p:cNvPr id="231" name="Google Shape;231;p19"/>
          <p:cNvPicPr preferRelativeResize="0"/>
          <p:nvPr/>
        </p:nvPicPr>
        <p:blipFill rotWithShape="1">
          <a:blip r:embed="rId3">
            <a:alphaModFix/>
          </a:blip>
          <a:srcRect b="0" l="0" r="0" t="0"/>
          <a:stretch/>
        </p:blipFill>
        <p:spPr>
          <a:xfrm>
            <a:off x="43647" y="2078872"/>
            <a:ext cx="4354750" cy="2700700"/>
          </a:xfrm>
          <a:prstGeom prst="rect">
            <a:avLst/>
          </a:prstGeom>
          <a:noFill/>
          <a:ln>
            <a:noFill/>
          </a:ln>
        </p:spPr>
      </p:pic>
      <p:pic>
        <p:nvPicPr>
          <p:cNvPr id="232" name="Google Shape;232;p19"/>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38" name="Google Shape;238;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Formal spus, în clasa problemelor din P sunt acele probleme care pot fi rezolvate in timp polinomial, O(n</a:t>
            </a:r>
            <a:r>
              <a:rPr baseline="30000" lang="ro"/>
              <a:t>c</a:t>
            </a:r>
            <a:r>
              <a:rPr lang="ro"/>
              <a:t>), de către un sistem determinist. (P=polynomial)</a:t>
            </a:r>
            <a:endParaRPr/>
          </a:p>
          <a:p>
            <a:pPr indent="0" lvl="0" marL="0" rtl="0" algn="l">
              <a:lnSpc>
                <a:spcPct val="115000"/>
              </a:lnSpc>
              <a:spcBef>
                <a:spcPts val="1200"/>
              </a:spcBef>
              <a:spcAft>
                <a:spcPts val="0"/>
              </a:spcAft>
              <a:buSzPts val="1300"/>
              <a:buNone/>
            </a:pPr>
            <a:r>
              <a:rPr lang="ro"/>
              <a:t>Iar cele din clasa NP sunt problemele care pot rezolvate tot în timp polinomial (!) dar de către o mașina Turing nedeterminista. (NP=nondeterministic Polynomial)</a:t>
            </a:r>
            <a:endParaRPr/>
          </a:p>
          <a:p>
            <a:pPr indent="0" lvl="0" marL="0" rtl="0" algn="l">
              <a:lnSpc>
                <a:spcPct val="115000"/>
              </a:lnSpc>
              <a:spcBef>
                <a:spcPts val="1200"/>
              </a:spcBef>
              <a:spcAft>
                <a:spcPts val="1200"/>
              </a:spcAft>
              <a:buSzPts val="1300"/>
              <a:buNone/>
            </a:pPr>
            <a:r>
              <a:rPr lang="ro"/>
              <a:t>Evident ca P⊂NP.</a:t>
            </a:r>
            <a:br>
              <a:rPr lang="ro"/>
            </a:br>
            <a:r>
              <a:rPr lang="ro"/>
              <a:t>Se presupune ca P⊊NP, totuși încă nu există o demonstrație a acestui rezultat.</a:t>
            </a:r>
            <a:endParaRPr/>
          </a:p>
        </p:txBody>
      </p:sp>
      <p:pic>
        <p:nvPicPr>
          <p:cNvPr id="239" name="Google Shape;239;p20"/>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și NP</a:t>
            </a:r>
            <a:endParaRPr/>
          </a:p>
        </p:txBody>
      </p:sp>
      <p:sp>
        <p:nvSpPr>
          <p:cNvPr id="245" name="Google Shape;24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Mai ușor de înțeles:</a:t>
            </a:r>
            <a:br>
              <a:rPr lang="ro"/>
            </a:br>
            <a:r>
              <a:rPr lang="ro"/>
              <a:t>P - clasa de probleme pentru care le putem afla soluția în timp polinomial</a:t>
            </a:r>
            <a:endParaRPr/>
          </a:p>
          <a:p>
            <a:pPr indent="0" lvl="0" marL="0" rtl="0" algn="l">
              <a:lnSpc>
                <a:spcPct val="115000"/>
              </a:lnSpc>
              <a:spcBef>
                <a:spcPts val="1200"/>
              </a:spcBef>
              <a:spcAft>
                <a:spcPts val="0"/>
              </a:spcAft>
              <a:buSzPts val="1300"/>
              <a:buNone/>
            </a:pPr>
            <a:r>
              <a:rPr lang="ro"/>
              <a:t>NP - clasa de probleme pentru care </a:t>
            </a:r>
            <a:r>
              <a:rPr b="1" lang="ro"/>
              <a:t>putem verifica</a:t>
            </a:r>
            <a:r>
              <a:rPr lang="ro"/>
              <a:t> în timp polinomial dacă un rezultat este soluție corectă pentru problema noastră.</a:t>
            </a:r>
            <a:endParaRPr/>
          </a:p>
          <a:p>
            <a:pPr indent="0" lvl="0" marL="0" rtl="0" algn="l">
              <a:lnSpc>
                <a:spcPct val="115000"/>
              </a:lnSpc>
              <a:spcBef>
                <a:spcPts val="1200"/>
              </a:spcBef>
              <a:spcAft>
                <a:spcPts val="1200"/>
              </a:spcAft>
              <a:buSzPts val="1300"/>
              <a:buNone/>
            </a:pPr>
            <a:r>
              <a:t/>
            </a:r>
            <a:endParaRPr/>
          </a:p>
        </p:txBody>
      </p:sp>
      <p:pic>
        <p:nvPicPr>
          <p:cNvPr id="246" name="Google Shape;246;p21"/>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47" name="Google Shape;247;p21"/>
          <p:cNvPicPr preferRelativeResize="0"/>
          <p:nvPr/>
        </p:nvPicPr>
        <p:blipFill rotWithShape="1">
          <a:blip r:embed="rId4">
            <a:alphaModFix/>
          </a:blip>
          <a:srcRect b="0" l="0" r="0" t="0"/>
          <a:stretch/>
        </p:blipFill>
        <p:spPr>
          <a:xfrm>
            <a:off x="3240700" y="3070350"/>
            <a:ext cx="2073150" cy="2073150"/>
          </a:xfrm>
          <a:prstGeom prst="rect">
            <a:avLst/>
          </a:prstGeom>
          <a:noFill/>
          <a:ln>
            <a:noFill/>
          </a:ln>
        </p:spPr>
      </p:pic>
      <p:pic>
        <p:nvPicPr>
          <p:cNvPr id="248" name="Google Shape;248;p21"/>
          <p:cNvPicPr preferRelativeResize="0"/>
          <p:nvPr/>
        </p:nvPicPr>
        <p:blipFill rotWithShape="1">
          <a:blip r:embed="rId5">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Clasele de Complexitate P, NP, NP-C</a:t>
            </a:r>
            <a:endParaRPr/>
          </a:p>
        </p:txBody>
      </p:sp>
      <p:pic>
        <p:nvPicPr>
          <p:cNvPr id="254" name="Google Shape;254;p22"/>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pic>
        <p:nvPicPr>
          <p:cNvPr id="255" name="Google Shape;255;p22"/>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pic>
        <p:nvPicPr>
          <p:cNvPr id="256" name="Google Shape;256;p22"/>
          <p:cNvPicPr preferRelativeResize="0"/>
          <p:nvPr/>
        </p:nvPicPr>
        <p:blipFill rotWithShape="1">
          <a:blip r:embed="rId5">
            <a:alphaModFix/>
          </a:blip>
          <a:srcRect b="0" l="0" r="0" t="0"/>
          <a:stretch/>
        </p:blipFill>
        <p:spPr>
          <a:xfrm>
            <a:off x="152400" y="1870600"/>
            <a:ext cx="6143951" cy="3272899"/>
          </a:xfrm>
          <a:prstGeom prst="rect">
            <a:avLst/>
          </a:prstGeom>
          <a:noFill/>
          <a:ln>
            <a:noFill/>
          </a:ln>
        </p:spPr>
      </p:pic>
      <p:sp>
        <p:nvSpPr>
          <p:cNvPr id="257" name="Google Shape;257;p22"/>
          <p:cNvSpPr txBox="1"/>
          <p:nvPr/>
        </p:nvSpPr>
        <p:spPr>
          <a:xfrm>
            <a:off x="6362875" y="4456250"/>
            <a:ext cx="2649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ro" sz="900" u="sng" cap="none" strike="noStrike">
                <a:solidFill>
                  <a:schemeClr val="hlink"/>
                </a:solidFill>
                <a:latin typeface="Lato"/>
                <a:ea typeface="Lato"/>
                <a:cs typeface="Lato"/>
                <a:sym typeface="Lato"/>
                <a:hlinkClick r:id="rId6"/>
              </a:rPr>
              <a:t>Source for further reading</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ne facem cu problemele din NP</a:t>
            </a:r>
            <a:endParaRPr/>
          </a:p>
          <a:p>
            <a:pPr indent="0" lvl="0" marL="0" rtl="0" algn="l">
              <a:lnSpc>
                <a:spcPct val="100000"/>
              </a:lnSpc>
              <a:spcBef>
                <a:spcPts val="0"/>
              </a:spcBef>
              <a:spcAft>
                <a:spcPts val="0"/>
              </a:spcAft>
              <a:buSzPct val="111111"/>
              <a:buNone/>
            </a:pPr>
            <a:r>
              <a:t/>
            </a:r>
            <a:endParaRPr/>
          </a:p>
        </p:txBody>
      </p:sp>
      <p:sp>
        <p:nvSpPr>
          <p:cNvPr id="263" name="Google Shape;263;p23"/>
          <p:cNvSpPr txBox="1"/>
          <p:nvPr>
            <p:ph idx="1" type="body"/>
          </p:nvPr>
        </p:nvSpPr>
        <p:spPr>
          <a:xfrm>
            <a:off x="56825" y="1853850"/>
            <a:ext cx="6461700" cy="29658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61104"/>
              <a:buNone/>
            </a:pPr>
            <a:r>
              <a:rPr b="1" lang="ro" sz="2300"/>
              <a:t>Avem la dispoziție mașini (calculatoare) nedeterministe?</a:t>
            </a:r>
            <a:endParaRPr b="1" sz="2300"/>
          </a:p>
          <a:p>
            <a:pPr indent="0" lvl="0" marL="0" rtl="0" algn="l">
              <a:lnSpc>
                <a:spcPct val="115000"/>
              </a:lnSpc>
              <a:spcBef>
                <a:spcPts val="1200"/>
              </a:spcBef>
              <a:spcAft>
                <a:spcPts val="0"/>
              </a:spcAft>
              <a:buSzPct val="61104"/>
              <a:buNone/>
            </a:pPr>
            <a:r>
              <a:rPr b="1" lang="ro" sz="2300"/>
              <a:t>În cazul problemelor de optim există două soluții: Plătim costul în timp (de multe ori nu se poate) sau ne mulțumim cu o soluție apropiată de optim, dacă nu optimă, dar ce se poate obține în timp fezabil. </a:t>
            </a:r>
            <a:endParaRPr b="1" sz="2300"/>
          </a:p>
          <a:p>
            <a:pPr indent="0" lvl="0" marL="457200" rtl="0" algn="l">
              <a:lnSpc>
                <a:spcPct val="115000"/>
              </a:lnSpc>
              <a:spcBef>
                <a:spcPts val="1200"/>
              </a:spcBef>
              <a:spcAft>
                <a:spcPts val="1200"/>
              </a:spcAft>
              <a:buSzPct val="108107"/>
              <a:buNone/>
            </a:pPr>
            <a:r>
              <a:t/>
            </a:r>
            <a:endParaRPr b="1"/>
          </a:p>
        </p:txBody>
      </p:sp>
      <p:pic>
        <p:nvPicPr>
          <p:cNvPr id="264" name="Google Shape;264;p23"/>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pic>
        <p:nvPicPr>
          <p:cNvPr id="265" name="Google Shape;265;p23"/>
          <p:cNvPicPr preferRelativeResize="0"/>
          <p:nvPr/>
        </p:nvPicPr>
        <p:blipFill rotWithShape="1">
          <a:blip r:embed="rId4">
            <a:alphaModFix/>
          </a:blip>
          <a:srcRect b="0" l="0" r="0" t="0"/>
          <a:stretch/>
        </p:blipFill>
        <p:spPr>
          <a:xfrm>
            <a:off x="6604650" y="464900"/>
            <a:ext cx="2450499" cy="2450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1" name="Google Shape;271;p24"/>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2" name="Google Shape;272;p24"/>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O problemă de optim este de forma următoare:</a:t>
            </a:r>
            <a:br>
              <a:rPr b="1" lang="ro" sz="2300"/>
            </a:br>
            <a:r>
              <a:rPr b="1" lang="ro" sz="2300"/>
              <a:t>Fie o mulțime de restricții. Să se construiască o soluție care nu doar îndeplinește toate restricțiile, ci minimizează/maximizeze o funcție de cost/profit. </a:t>
            </a:r>
            <a:endParaRPr b="1" sz="2300"/>
          </a:p>
          <a:p>
            <a:pPr indent="0" lvl="0" marL="0" rtl="0" algn="l">
              <a:lnSpc>
                <a:spcPct val="115000"/>
              </a:lnSpc>
              <a:spcBef>
                <a:spcPts val="1200"/>
              </a:spcBef>
              <a:spcAft>
                <a:spcPts val="0"/>
              </a:spcAft>
              <a:buSzPts val="1300"/>
              <a:buNone/>
            </a:pPr>
            <a:r>
              <a:rPr b="1" lang="ro" sz="2300"/>
              <a:t>Ex: Problema rucsacului (varianta discretă) sau probleme de acoperire minimală pentru grafuri.</a:t>
            </a:r>
            <a:endParaRPr b="1" sz="2300"/>
          </a:p>
          <a:p>
            <a:pPr indent="0" lvl="0" marL="457200" rtl="0" algn="l">
              <a:lnSpc>
                <a:spcPct val="115000"/>
              </a:lnSpc>
              <a:spcBef>
                <a:spcPts val="1200"/>
              </a:spcBef>
              <a:spcAft>
                <a:spcPts val="1200"/>
              </a:spcAft>
              <a:buSzPts val="1300"/>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78" name="Google Shape;278;p25"/>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79" name="Google Shape;279;p25"/>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SzPct val="72931"/>
              <a:buNone/>
            </a:pPr>
            <a:r>
              <a:rPr b="1" lang="ro" sz="2300"/>
              <a:t>Fie OPT soluția optimă a problemei. Ea poate fi obținută foarte greu (practic imposibil) Două dintre căile de atac pentru astfel de probleme ar fi:</a:t>
            </a:r>
            <a:br>
              <a:rPr b="1" lang="ro" sz="2300"/>
            </a:br>
            <a:r>
              <a:rPr b="1" lang="ro" sz="2300"/>
              <a:t>- avem un algoritm care construiește pe rand soluții la problemă, din ce în ce ”mai optime”, care converg către OPT. Lăsăm acest algoritm să ruleze un timp rezonabil, sau până când rezultatul nu se mai poate îmbunătăți si ne multumim cu ce avem.</a:t>
            </a:r>
            <a:endParaRPr b="1" sz="2300"/>
          </a:p>
          <a:p>
            <a:pPr indent="0" lvl="0" marL="0" rtl="0" algn="l">
              <a:lnSpc>
                <a:spcPct val="115000"/>
              </a:lnSpc>
              <a:spcBef>
                <a:spcPts val="1200"/>
              </a:spcBef>
              <a:spcAft>
                <a:spcPts val="0"/>
              </a:spcAft>
              <a:buSzPct val="72931"/>
              <a:buNone/>
            </a:pPr>
            <a:r>
              <a:rPr b="1" lang="ro" sz="2300"/>
              <a:t>(algoritmi evoluționiști)</a:t>
            </a:r>
            <a:endParaRPr b="1" sz="2300"/>
          </a:p>
          <a:p>
            <a:pPr indent="0" lvl="0" marL="457200" rtl="0" algn="l">
              <a:lnSpc>
                <a:spcPct val="115000"/>
              </a:lnSpc>
              <a:spcBef>
                <a:spcPts val="1200"/>
              </a:spcBef>
              <a:spcAft>
                <a:spcPts val="1200"/>
              </a:spcAft>
              <a:buSzPct val="129032"/>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Probleme de optim</a:t>
            </a:r>
            <a:endParaRPr/>
          </a:p>
        </p:txBody>
      </p:sp>
      <p:pic>
        <p:nvPicPr>
          <p:cNvPr id="285" name="Google Shape;285;p2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
        <p:nvSpPr>
          <p:cNvPr id="286" name="Google Shape;286;p26"/>
          <p:cNvSpPr txBox="1"/>
          <p:nvPr>
            <p:ph idx="1" type="body"/>
          </p:nvPr>
        </p:nvSpPr>
        <p:spPr>
          <a:xfrm>
            <a:off x="56825" y="1853850"/>
            <a:ext cx="7054800" cy="2965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b="1" lang="ro" sz="2300"/>
              <a:t>Fie OPT soluția optimă a problemei. Ea poate fi obținută foarte greu (practic imposibil) Două dintre căile de atac pentru astfel de probleme ar fi:</a:t>
            </a:r>
            <a:br>
              <a:rPr b="1" lang="ro" sz="2300"/>
            </a:br>
            <a:r>
              <a:rPr b="1" lang="ro" sz="2300"/>
              <a:t>- fie cazul in care OPT trebuie să minimizeze un cost. Să reușim să contruim o soluție ALG, cu OPT&lt;=ALG&lt;=⍴xOPT</a:t>
            </a:r>
            <a:endParaRPr b="1" sz="2300"/>
          </a:p>
          <a:p>
            <a:pPr indent="0" lvl="0" marL="0" rtl="0" algn="l">
              <a:lnSpc>
                <a:spcPct val="115000"/>
              </a:lnSpc>
              <a:spcBef>
                <a:spcPts val="1200"/>
              </a:spcBef>
              <a:spcAft>
                <a:spcPts val="1200"/>
              </a:spcAft>
              <a:buSzPts val="1300"/>
              <a:buNone/>
            </a:pPr>
            <a:r>
              <a:rPr b="1" lang="ro" sz="2300"/>
              <a:t>(algoritmi ⍴-aproximativi)</a:t>
            </a:r>
            <a:endParaRPr b="1"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Aplicatie:</a:t>
            </a:r>
            <a:endParaRPr/>
          </a:p>
        </p:txBody>
      </p:sp>
      <p:sp>
        <p:nvSpPr>
          <p:cNvPr id="292" name="Google Shape;292;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lang="ro"/>
              <a:t>Algoritm aproximativ pentru 1/0 Kanspack Problem</a:t>
            </a:r>
            <a:endParaRPr/>
          </a:p>
          <a:p>
            <a:pPr indent="0" lvl="0" marL="0" rtl="0" algn="l">
              <a:lnSpc>
                <a:spcPct val="115000"/>
              </a:lnSpc>
              <a:spcBef>
                <a:spcPts val="1200"/>
              </a:spcBef>
              <a:spcAft>
                <a:spcPts val="0"/>
              </a:spcAft>
              <a:buSzPct val="100000"/>
              <a:buNone/>
            </a:pPr>
            <a:r>
              <a:rPr lang="ro"/>
              <a:t>[Whiteboard] </a:t>
            </a:r>
            <a:br>
              <a:rPr lang="ro"/>
            </a:br>
            <a:r>
              <a:rPr lang="ro" u="sng">
                <a:solidFill>
                  <a:schemeClr val="hlink"/>
                </a:solidFill>
                <a:hlinkClick r:id="rId3"/>
              </a:rPr>
              <a:t>S24</a:t>
            </a:r>
            <a:endParaRPr/>
          </a:p>
          <a:p>
            <a:pPr indent="0" lvl="0" marL="0" rtl="0" algn="l">
              <a:lnSpc>
                <a:spcPct val="115000"/>
              </a:lnSpc>
              <a:spcBef>
                <a:spcPts val="1200"/>
              </a:spcBef>
              <a:spcAft>
                <a:spcPts val="0"/>
              </a:spcAft>
              <a:buSzPct val="100000"/>
              <a:buNone/>
            </a:pPr>
            <a:r>
              <a:rPr lang="ro" u="sng">
                <a:solidFill>
                  <a:schemeClr val="hlink"/>
                </a:solidFill>
                <a:hlinkClick r:id="rId4"/>
              </a:rPr>
              <a:t>S23</a:t>
            </a:r>
            <a:endParaRPr/>
          </a:p>
          <a:p>
            <a:pPr indent="0" lvl="0" marL="0" rtl="0" algn="l">
              <a:lnSpc>
                <a:spcPct val="115000"/>
              </a:lnSpc>
              <a:spcBef>
                <a:spcPts val="1200"/>
              </a:spcBef>
              <a:spcAft>
                <a:spcPts val="0"/>
              </a:spcAft>
              <a:buSzPct val="100000"/>
              <a:buNone/>
            </a:pPr>
            <a:r>
              <a:rPr lang="ro" u="sng">
                <a:solidFill>
                  <a:schemeClr val="hlink"/>
                </a:solidFill>
                <a:hlinkClick r:id="rId5"/>
              </a:rPr>
              <a:t>S25</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rPr lang="ro" u="sng">
                <a:solidFill>
                  <a:schemeClr val="hlink"/>
                </a:solidFill>
                <a:hlinkClick r:id="rId6"/>
              </a:rPr>
              <a:t>YT channel</a:t>
            </a:r>
            <a:br>
              <a:rPr lang="ro"/>
            </a:br>
            <a:endParaRPr/>
          </a:p>
        </p:txBody>
      </p:sp>
      <p:pic>
        <p:nvPicPr>
          <p:cNvPr id="293" name="Google Shape;293;p27"/>
          <p:cNvPicPr preferRelativeResize="0"/>
          <p:nvPr/>
        </p:nvPicPr>
        <p:blipFill rotWithShape="1">
          <a:blip r:embed="rId7">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Next time:</a:t>
            </a:r>
            <a:endParaRPr/>
          </a:p>
        </p:txBody>
      </p:sp>
      <p:sp>
        <p:nvSpPr>
          <p:cNvPr id="299" name="Google Shape;299;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ro"/>
              <a:t>Seminar &amp; Lab - Recapitulare Fundamentele Algoritmilor</a:t>
            </a:r>
            <a:br>
              <a:rPr lang="ro"/>
            </a:br>
            <a:br>
              <a:rPr lang="ro"/>
            </a:br>
            <a:r>
              <a:rPr lang="ro"/>
              <a:t>Curs: introducere în algoritmi aproximativi</a:t>
            </a:r>
            <a:endParaRPr/>
          </a:p>
        </p:txBody>
      </p:sp>
      <p:pic>
        <p:nvPicPr>
          <p:cNvPr id="300" name="Google Shape;300;p28"/>
          <p:cNvPicPr preferRelativeResize="0"/>
          <p:nvPr/>
        </p:nvPicPr>
        <p:blipFill rotWithShape="1">
          <a:blip r:embed="rId3">
            <a:alphaModFix/>
          </a:blip>
          <a:srcRect b="0" l="0" r="0" t="0"/>
          <a:stretch/>
        </p:blipFill>
        <p:spPr>
          <a:xfrm>
            <a:off x="4654500" y="-177350"/>
            <a:ext cx="5143501"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Desfășurare examen &amp; predare</a:t>
            </a:r>
            <a:endParaRPr/>
          </a:p>
        </p:txBody>
      </p:sp>
      <p:sp>
        <p:nvSpPr>
          <p:cNvPr id="103" name="Google Shape;103;p3"/>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b="1" lang="ro"/>
              <a:t>Curs Modular; (2 parts)</a:t>
            </a:r>
            <a:endParaRPr b="1"/>
          </a:p>
          <a:p>
            <a:pPr indent="-311150" lvl="0" marL="457200" rtl="0" algn="l">
              <a:lnSpc>
                <a:spcPct val="115000"/>
              </a:lnSpc>
              <a:spcBef>
                <a:spcPts val="0"/>
              </a:spcBef>
              <a:spcAft>
                <a:spcPts val="0"/>
              </a:spcAft>
              <a:buSzPts val="1300"/>
              <a:buChar char="●"/>
            </a:pPr>
            <a:r>
              <a:rPr b="1" lang="ro"/>
              <a:t>Evaluare pe parcurs 50% + examen final 50%</a:t>
            </a:r>
            <a:endParaRPr b="1"/>
          </a:p>
          <a:p>
            <a:pPr indent="-311150" lvl="0" marL="457200" rtl="0" algn="l">
              <a:lnSpc>
                <a:spcPct val="115000"/>
              </a:lnSpc>
              <a:spcBef>
                <a:spcPts val="0"/>
              </a:spcBef>
              <a:spcAft>
                <a:spcPts val="0"/>
              </a:spcAft>
              <a:buSzPts val="1300"/>
              <a:buChar char="●"/>
            </a:pPr>
            <a:r>
              <a:rPr b="1" lang="ro"/>
              <a:t>Limbaj de programare: La alegere Python sau C++</a:t>
            </a:r>
            <a:endParaRPr b="1"/>
          </a:p>
          <a:p>
            <a:pPr indent="-311150" lvl="0" marL="457200" rtl="0" algn="l">
              <a:lnSpc>
                <a:spcPct val="115000"/>
              </a:lnSpc>
              <a:spcBef>
                <a:spcPts val="0"/>
              </a:spcBef>
              <a:spcAft>
                <a:spcPts val="0"/>
              </a:spcAft>
              <a:buSzPts val="1300"/>
              <a:buChar char="●"/>
            </a:pPr>
            <a:r>
              <a:rPr b="1" lang="ro"/>
              <a:t>[7 saptamani] va fi o continuare a cursului de AF</a:t>
            </a:r>
            <a:endParaRPr b="1"/>
          </a:p>
          <a:p>
            <a:pPr indent="-311150" lvl="0" marL="457200" rtl="0" algn="l">
              <a:lnSpc>
                <a:spcPct val="115000"/>
              </a:lnSpc>
              <a:spcBef>
                <a:spcPts val="0"/>
              </a:spcBef>
              <a:spcAft>
                <a:spcPts val="0"/>
              </a:spcAft>
              <a:buSzPts val="1300"/>
              <a:buChar char="●"/>
            </a:pPr>
            <a:r>
              <a:rPr b="1" lang="ro"/>
              <a:t>Prezenta nu este obligatorie dar probabil este necesara</a:t>
            </a:r>
            <a:endParaRPr b="1"/>
          </a:p>
          <a:p>
            <a:pPr indent="-311150" lvl="0" marL="457200" rtl="0" algn="l">
              <a:lnSpc>
                <a:spcPct val="115000"/>
              </a:lnSpc>
              <a:spcBef>
                <a:spcPts val="0"/>
              </a:spcBef>
              <a:spcAft>
                <a:spcPts val="0"/>
              </a:spcAft>
              <a:buSzPts val="1300"/>
              <a:buChar char="●"/>
            </a:pPr>
            <a:r>
              <a:rPr b="1" lang="ro" u="sng"/>
              <a:t>Promovarea unui mediu interactiv</a:t>
            </a:r>
            <a:endParaRPr b="1" u="sng"/>
          </a:p>
          <a:p>
            <a:pPr indent="-311150" lvl="0" marL="457200" rtl="0" algn="l">
              <a:lnSpc>
                <a:spcPct val="115000"/>
              </a:lnSpc>
              <a:spcBef>
                <a:spcPts val="0"/>
              </a:spcBef>
              <a:spcAft>
                <a:spcPts val="0"/>
              </a:spcAft>
              <a:buSzPts val="1300"/>
              <a:buChar char="●"/>
            </a:pPr>
            <a:r>
              <a:rPr b="1" lang="ro" u="sng"/>
              <a:t>Feedback-ul este mereu de apreciat</a:t>
            </a:r>
            <a:endParaRPr b="1" u="sng"/>
          </a:p>
        </p:txBody>
      </p:sp>
      <p:pic>
        <p:nvPicPr>
          <p:cNvPr id="104" name="Google Shape;104;p3"/>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29fb0eae7a_0_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Homework:</a:t>
            </a:r>
            <a:endParaRPr/>
          </a:p>
        </p:txBody>
      </p:sp>
      <p:pic>
        <p:nvPicPr>
          <p:cNvPr id="306" name="Google Shape;306;g229fb0eae7a_0_1">
            <a:hlinkClick r:id="rId3"/>
          </p:cNvPr>
          <p:cNvPicPr preferRelativeResize="0"/>
          <p:nvPr/>
        </p:nvPicPr>
        <p:blipFill rotWithShape="1">
          <a:blip r:embed="rId4">
            <a:alphaModFix/>
          </a:blip>
          <a:srcRect b="0" l="0" r="0" t="0"/>
          <a:stretch/>
        </p:blipFill>
        <p:spPr>
          <a:xfrm>
            <a:off x="2995337" y="529775"/>
            <a:ext cx="3153325" cy="441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3999b38964_0_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Evaluare</a:t>
            </a:r>
            <a:endParaRPr/>
          </a:p>
        </p:txBody>
      </p:sp>
      <p:sp>
        <p:nvSpPr>
          <p:cNvPr id="110" name="Google Shape;110;g33999b38964_0_2"/>
          <p:cNvSpPr txBox="1"/>
          <p:nvPr>
            <p:ph idx="1" type="body"/>
          </p:nvPr>
        </p:nvSpPr>
        <p:spPr>
          <a:xfrm>
            <a:off x="729450" y="2078875"/>
            <a:ext cx="7688700" cy="2839500"/>
          </a:xfrm>
          <a:prstGeom prst="rect">
            <a:avLst/>
          </a:prstGeom>
          <a:noFill/>
          <a:ln>
            <a:noFill/>
          </a:ln>
        </p:spPr>
        <p:txBody>
          <a:bodyPr anchorCtr="0" anchor="t" bIns="91425" lIns="91425" spcFirstLastPara="1" rIns="91425" wrap="square" tIns="91425">
            <a:normAutofit/>
          </a:bodyPr>
          <a:lstStyle/>
          <a:p>
            <a:pPr indent="-317500" lvl="1" marL="457200" rtl="0" algn="l">
              <a:spcBef>
                <a:spcPts val="0"/>
              </a:spcBef>
              <a:spcAft>
                <a:spcPts val="0"/>
              </a:spcAft>
              <a:buSzPts val="1400"/>
              <a:buChar char="○"/>
            </a:pPr>
            <a:r>
              <a:rPr b="1" lang="ro" sz="1400"/>
              <a:t>Evaluare pe parcurs:</a:t>
            </a:r>
            <a:endParaRPr b="1" sz="1400"/>
          </a:p>
          <a:p>
            <a:pPr indent="-317500" lvl="2" marL="1371600" rtl="0" algn="l">
              <a:spcBef>
                <a:spcPts val="0"/>
              </a:spcBef>
              <a:spcAft>
                <a:spcPts val="0"/>
              </a:spcAft>
              <a:buSzPts val="1400"/>
              <a:buChar char="■"/>
            </a:pPr>
            <a:r>
              <a:rPr b="1" lang="ro" sz="1400"/>
              <a:t>Prima parte </a:t>
            </a:r>
            <a:endParaRPr b="1" sz="1400"/>
          </a:p>
          <a:p>
            <a:pPr indent="-317500" lvl="3" marL="1828800" rtl="0" algn="l">
              <a:spcBef>
                <a:spcPts val="0"/>
              </a:spcBef>
              <a:spcAft>
                <a:spcPts val="0"/>
              </a:spcAft>
              <a:buSzPts val="1400"/>
              <a:buChar char="●"/>
            </a:pPr>
            <a:r>
              <a:rPr b="1" lang="ro" sz="1400"/>
              <a:t>Tema seminar - Algoritmi Aproximativi (deadline seminar 3*) 30p</a:t>
            </a:r>
            <a:endParaRPr b="1" sz="1400"/>
          </a:p>
          <a:p>
            <a:pPr indent="-317500" lvl="3" marL="1828800" rtl="0" algn="l">
              <a:spcBef>
                <a:spcPts val="0"/>
              </a:spcBef>
              <a:spcAft>
                <a:spcPts val="0"/>
              </a:spcAft>
              <a:buSzPts val="1400"/>
              <a:buChar char="●"/>
            </a:pPr>
            <a:r>
              <a:rPr b="1" lang="ro" sz="1400"/>
              <a:t>Tema lab - algoritmi genetici (deadline lab 3*) 30p</a:t>
            </a:r>
            <a:endParaRPr b="1" sz="1400"/>
          </a:p>
          <a:p>
            <a:pPr indent="-317500" lvl="2" marL="1371600" rtl="0" algn="l">
              <a:spcBef>
                <a:spcPts val="0"/>
              </a:spcBef>
              <a:spcAft>
                <a:spcPts val="0"/>
              </a:spcAft>
              <a:buSzPts val="1400"/>
              <a:buChar char="■"/>
            </a:pPr>
            <a:r>
              <a:rPr b="1" lang="ro" sz="1400"/>
              <a:t>A doua parte</a:t>
            </a:r>
            <a:endParaRPr b="1" sz="1400"/>
          </a:p>
          <a:p>
            <a:pPr indent="-317500" lvl="3" marL="1828800" rtl="0" algn="l">
              <a:spcBef>
                <a:spcPts val="0"/>
              </a:spcBef>
              <a:spcAft>
                <a:spcPts val="0"/>
              </a:spcAft>
              <a:buSzPts val="1400"/>
              <a:buChar char="●"/>
            </a:pPr>
            <a:r>
              <a:rPr b="1" lang="ro" sz="1400"/>
              <a:t>Teme lab-  3 * 10 p (lab 5,6,7)</a:t>
            </a:r>
            <a:endParaRPr b="1" sz="1400"/>
          </a:p>
          <a:p>
            <a:pPr indent="-317500" lvl="2" marL="1371600" rtl="0" algn="l">
              <a:spcBef>
                <a:spcPts val="0"/>
              </a:spcBef>
              <a:spcAft>
                <a:spcPts val="0"/>
              </a:spcAft>
              <a:buSzPts val="1400"/>
              <a:buChar char="■"/>
            </a:pPr>
            <a:r>
              <a:rPr b="1" lang="ro" sz="1400"/>
              <a:t>Oficiu 10p</a:t>
            </a:r>
            <a:endParaRPr b="1" sz="1400"/>
          </a:p>
          <a:p>
            <a:pPr indent="-317500" lvl="0" marL="457200" rtl="0" algn="l">
              <a:spcBef>
                <a:spcPts val="0"/>
              </a:spcBef>
              <a:spcAft>
                <a:spcPts val="0"/>
              </a:spcAft>
              <a:buSzPts val="1400"/>
              <a:buChar char="●"/>
            </a:pPr>
            <a:r>
              <a:rPr b="1" lang="ro" sz="1400"/>
              <a:t>Evaluare Examen: Prima parte 30p, Partea a 2a 60p, Oficiu 10p</a:t>
            </a:r>
            <a:endParaRPr b="1" sz="1400"/>
          </a:p>
          <a:p>
            <a:pPr indent="0" lvl="0" marL="0" rtl="0" algn="l">
              <a:spcBef>
                <a:spcPts val="0"/>
              </a:spcBef>
              <a:spcAft>
                <a:spcPts val="0"/>
              </a:spcAft>
              <a:buNone/>
            </a:pPr>
            <a:r>
              <a:rPr b="1" lang="ro" sz="1400"/>
              <a:t>Nota finala: (Evaluare pe parcus + Examen)/2</a:t>
            </a:r>
            <a:endParaRPr b="1" sz="1400"/>
          </a:p>
          <a:p>
            <a:pPr indent="0" lvl="0" marL="0" rtl="0" algn="l">
              <a:lnSpc>
                <a:spcPct val="115000"/>
              </a:lnSpc>
              <a:spcBef>
                <a:spcPts val="0"/>
              </a:spcBef>
              <a:spcAft>
                <a:spcPts val="0"/>
              </a:spcAft>
              <a:buNone/>
            </a:pPr>
            <a:r>
              <a:rPr b="1" lang="ro" sz="1400"/>
              <a:t>Criteriu de promovabilitate: Nota Finala ≥ 5.0</a:t>
            </a:r>
            <a:endParaRPr b="1" sz="1400"/>
          </a:p>
        </p:txBody>
      </p:sp>
      <p:pic>
        <p:nvPicPr>
          <p:cNvPr id="111" name="Google Shape;111;g33999b38964_0_2"/>
          <p:cNvPicPr preferRelativeResize="0"/>
          <p:nvPr/>
        </p:nvPicPr>
        <p:blipFill rotWithShape="1">
          <a:blip r:embed="rId3">
            <a:alphaModFix/>
          </a:blip>
          <a:srcRect b="0" l="0" r="0" t="0"/>
          <a:stretch/>
        </p:blipFill>
        <p:spPr>
          <a:xfrm>
            <a:off x="7114670" y="505575"/>
            <a:ext cx="2029330" cy="1573300"/>
          </a:xfrm>
          <a:prstGeom prst="rect">
            <a:avLst/>
          </a:prstGeom>
          <a:noFill/>
          <a:ln>
            <a:noFill/>
          </a:ln>
        </p:spPr>
      </p:pic>
      <p:sp>
        <p:nvSpPr>
          <p:cNvPr id="112" name="Google Shape;112;g33999b38964_0_2"/>
          <p:cNvSpPr txBox="1"/>
          <p:nvPr/>
        </p:nvSpPr>
        <p:spPr>
          <a:xfrm>
            <a:off x="6714375" y="4488875"/>
            <a:ext cx="2229000" cy="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300">
                <a:solidFill>
                  <a:schemeClr val="accent1"/>
                </a:solidFill>
                <a:latin typeface="Lato"/>
                <a:ea typeface="Lato"/>
                <a:cs typeface="Lato"/>
                <a:sym typeface="Lato"/>
              </a:rPr>
              <a:t>*ne rezervam dreptul de a amana deadline-ul</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Ce este un algoritm?</a:t>
            </a:r>
            <a:endParaRPr/>
          </a:p>
        </p:txBody>
      </p:sp>
      <p:sp>
        <p:nvSpPr>
          <p:cNvPr id="118" name="Google Shape;118;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informal:  o succesiuni de pasi elementari/simpli dupa a căror execuție pe un input dat, obținem un output care este soluție pentru problema noastră</a:t>
            </a:r>
            <a:endParaRPr/>
          </a:p>
          <a:p>
            <a:pPr indent="0" lvl="0" marL="0" rtl="0" algn="l">
              <a:lnSpc>
                <a:spcPct val="115000"/>
              </a:lnSpc>
              <a:spcBef>
                <a:spcPts val="1200"/>
              </a:spcBef>
              <a:spcAft>
                <a:spcPts val="0"/>
              </a:spcAft>
              <a:buSzPts val="1300"/>
              <a:buNone/>
            </a:pPr>
            <a:r>
              <a:t/>
            </a:r>
            <a:endParaRPr/>
          </a:p>
          <a:p>
            <a:pPr indent="-311150" lvl="0" marL="457200" rtl="0" algn="l">
              <a:lnSpc>
                <a:spcPct val="115000"/>
              </a:lnSpc>
              <a:spcBef>
                <a:spcPts val="1200"/>
              </a:spcBef>
              <a:spcAft>
                <a:spcPts val="0"/>
              </a:spcAft>
              <a:buSzPts val="1300"/>
              <a:buChar char="-"/>
            </a:pPr>
            <a:r>
              <a:rPr lang="ro"/>
              <a:t>Formal: Echivalent cu </a:t>
            </a:r>
            <a:r>
              <a:rPr b="1" lang="ro"/>
              <a:t>Mașina Turing </a:t>
            </a:r>
            <a:r>
              <a:rPr lang="ro"/>
              <a:t>(</a:t>
            </a:r>
            <a:r>
              <a:rPr i="1" lang="ro"/>
              <a:t>to be continued</a:t>
            </a:r>
            <a:r>
              <a:rPr lang="ro"/>
              <a:t>)</a:t>
            </a:r>
            <a:endParaRPr/>
          </a:p>
        </p:txBody>
      </p:sp>
      <p:pic>
        <p:nvPicPr>
          <p:cNvPr id="119" name="Google Shape;119;p4"/>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Complexitatea timp</a:t>
            </a:r>
            <a:endParaRPr/>
          </a:p>
        </p:txBody>
      </p:sp>
      <p:sp>
        <p:nvSpPr>
          <p:cNvPr id="125" name="Google Shape;125;p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ro"/>
              <a:t>Informal spus, complexitatea timp a unui algoritm este dat de </a:t>
            </a:r>
            <a:r>
              <a:rPr i="1" lang="ro"/>
              <a:t>numărul de operații</a:t>
            </a:r>
            <a:r>
              <a:rPr lang="ro"/>
              <a:t> efectuate până ce se ajunge la rezultat. Evident numărul de operații va depinde și de input, mai exact </a:t>
            </a:r>
            <a:r>
              <a:rPr lang="ro" u="sng"/>
              <a:t>lungimea inputului.</a:t>
            </a:r>
            <a:r>
              <a:rPr lang="ro"/>
              <a:t> </a:t>
            </a:r>
            <a:br>
              <a:rPr lang="ro"/>
            </a:br>
            <a:br>
              <a:rPr lang="ro"/>
            </a:br>
            <a:r>
              <a:rPr lang="ro"/>
              <a:t>Fie un algoritm care pentru o intrare (de lungime) </a:t>
            </a:r>
            <a:r>
              <a:rPr i="1" lang="ro"/>
              <a:t>n</a:t>
            </a:r>
            <a:r>
              <a:rPr lang="ro"/>
              <a:t> efectuează </a:t>
            </a:r>
            <a:r>
              <a:rPr b="1" i="1" lang="ro"/>
              <a:t>f(n)</a:t>
            </a:r>
            <a:r>
              <a:rPr b="1" lang="ro"/>
              <a:t> operații.</a:t>
            </a:r>
            <a:endParaRPr b="1"/>
          </a:p>
          <a:p>
            <a:pPr indent="0" lvl="0" marL="0" rtl="0" algn="l">
              <a:lnSpc>
                <a:spcPct val="115000"/>
              </a:lnSpc>
              <a:spcBef>
                <a:spcPts val="1200"/>
              </a:spcBef>
              <a:spcAft>
                <a:spcPts val="1200"/>
              </a:spcAft>
              <a:buSzPts val="1300"/>
              <a:buNone/>
            </a:pPr>
            <a:r>
              <a:rPr lang="ro"/>
              <a:t>Definim clasele de complexitate </a:t>
            </a:r>
            <a:r>
              <a:rPr b="1" lang="ro"/>
              <a:t>O, </a:t>
            </a:r>
            <a:r>
              <a:rPr b="1" lang="ro">
                <a:solidFill>
                  <a:srgbClr val="40424E"/>
                </a:solidFill>
                <a:highlight>
                  <a:srgbClr val="FFFFFF"/>
                </a:highlight>
                <a:latin typeface="Arial"/>
                <a:ea typeface="Arial"/>
                <a:cs typeface="Arial"/>
                <a:sym typeface="Arial"/>
              </a:rPr>
              <a:t>Ω, Θ </a:t>
            </a:r>
            <a:r>
              <a:rPr lang="ro">
                <a:solidFill>
                  <a:srgbClr val="40424E"/>
                </a:solidFill>
                <a:highlight>
                  <a:srgbClr val="FFFFFF"/>
                </a:highlight>
                <a:latin typeface="Arial"/>
                <a:ea typeface="Arial"/>
                <a:cs typeface="Arial"/>
                <a:sym typeface="Arial"/>
              </a:rPr>
              <a:t>după cum urmează</a:t>
            </a:r>
            <a:endParaRPr>
              <a:latin typeface="Arial"/>
              <a:ea typeface="Arial"/>
              <a:cs typeface="Arial"/>
              <a:sym typeface="Arial"/>
            </a:endParaRPr>
          </a:p>
        </p:txBody>
      </p:sp>
      <p:pic>
        <p:nvPicPr>
          <p:cNvPr id="126" name="Google Shape;126;p5"/>
          <p:cNvPicPr preferRelativeResize="0"/>
          <p:nvPr/>
        </p:nvPicPr>
        <p:blipFill rotWithShape="1">
          <a:blip r:embed="rId3">
            <a:alphaModFix/>
          </a:blip>
          <a:srcRect b="0" l="0" r="0" t="0"/>
          <a:stretch/>
        </p:blipFill>
        <p:spPr>
          <a:xfrm>
            <a:off x="7579822" y="514697"/>
            <a:ext cx="1564175" cy="156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32" name="Google Shape;132;p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ro"/>
              <a:t>Descrie o </a:t>
            </a:r>
            <a:r>
              <a:rPr b="1" lang="ro"/>
              <a:t>limită superioară</a:t>
            </a:r>
            <a:r>
              <a:rPr lang="ro"/>
              <a:t> pentru numărul de operații efectuate de algoritm pentru orice intrare de la o lungime </a:t>
            </a:r>
            <a:r>
              <a:rPr i="1" lang="ro"/>
              <a:t>n</a:t>
            </a:r>
            <a:r>
              <a:rPr baseline="-25000" i="1" lang="ro"/>
              <a:t>0</a:t>
            </a:r>
            <a:r>
              <a:rPr i="1" lang="ro"/>
              <a:t> </a:t>
            </a:r>
            <a:r>
              <a:rPr lang="ro"/>
              <a:t>încolo.</a:t>
            </a:r>
            <a:endParaRPr/>
          </a:p>
          <a:p>
            <a:pPr indent="-311150" lvl="0" marL="457200" rtl="0" algn="l">
              <a:lnSpc>
                <a:spcPct val="115000"/>
              </a:lnSpc>
              <a:spcBef>
                <a:spcPts val="0"/>
              </a:spcBef>
              <a:spcAft>
                <a:spcPts val="0"/>
              </a:spcAft>
              <a:buSzPts val="1300"/>
              <a:buChar char="-"/>
            </a:pPr>
            <a:r>
              <a:rPr lang="ro"/>
              <a:t>Spunem ca un algoritm rulează în timp O(g(n)) dacă există o funcție </a:t>
            </a:r>
            <a:r>
              <a:rPr b="1" i="1" lang="ro"/>
              <a:t>g</a:t>
            </a:r>
            <a:r>
              <a:rPr lang="ro"/>
              <a:t> și o valoare </a:t>
            </a:r>
            <a:r>
              <a:rPr b="1" i="1" lang="ro"/>
              <a:t>n</a:t>
            </a:r>
            <a:r>
              <a:rPr b="1" baseline="-25000" i="1" lang="ro"/>
              <a:t>0</a:t>
            </a:r>
            <a:r>
              <a:rPr lang="ro"/>
              <a:t>, astfel încât să avem relația:     C x </a:t>
            </a:r>
            <a:r>
              <a:rPr b="1" lang="ro"/>
              <a:t>g(n)≥f(n)≥0 | ∀n&gt;</a:t>
            </a:r>
            <a:r>
              <a:rPr b="1" i="1" lang="ro"/>
              <a:t>n</a:t>
            </a:r>
            <a:r>
              <a:rPr b="1" baseline="-25000" i="1" lang="ro"/>
              <a:t>0 </a:t>
            </a:r>
            <a:r>
              <a:rPr b="1" i="1" lang="ro"/>
              <a:t> </a:t>
            </a:r>
            <a:r>
              <a:rPr lang="ro"/>
              <a:t>(unde C este o constantă pozitivă). </a:t>
            </a:r>
            <a:endParaRPr/>
          </a:p>
          <a:p>
            <a:pPr indent="-311150" lvl="0" marL="457200" rtl="0" algn="l">
              <a:lnSpc>
                <a:spcPct val="115000"/>
              </a:lnSpc>
              <a:spcBef>
                <a:spcPts val="0"/>
              </a:spcBef>
              <a:spcAft>
                <a:spcPts val="0"/>
              </a:spcAft>
              <a:buSzPts val="1300"/>
              <a:buChar char="-"/>
            </a:pPr>
            <a:r>
              <a:rPr i="1" lang="ro"/>
              <a:t>f</a:t>
            </a:r>
            <a:r>
              <a:rPr lang="ro"/>
              <a:t> este asimptotic mărginită superior de către </a:t>
            </a:r>
            <a:r>
              <a:rPr i="1" lang="ro"/>
              <a:t>g</a:t>
            </a:r>
            <a:r>
              <a:rPr lang="ro"/>
              <a:t> (multiplicată cu un factor constant C)</a:t>
            </a:r>
            <a:endParaRPr/>
          </a:p>
          <a:p>
            <a:pPr indent="-311150" lvl="0" marL="457200" rtl="0" algn="l">
              <a:lnSpc>
                <a:spcPct val="115000"/>
              </a:lnSpc>
              <a:spcBef>
                <a:spcPts val="0"/>
              </a:spcBef>
              <a:spcAft>
                <a:spcPts val="0"/>
              </a:spcAft>
              <a:buSzPts val="1300"/>
              <a:buChar char="-"/>
            </a:pPr>
            <a:r>
              <a:rPr lang="ro"/>
              <a:t>Observăm, spre exemplu, că </a:t>
            </a:r>
            <a:r>
              <a:rPr b="1" lang="ro"/>
              <a:t>O(n) </a:t>
            </a:r>
            <a:r>
              <a:rPr lang="ro"/>
              <a:t>este inclusă în </a:t>
            </a:r>
            <a:r>
              <a:rPr b="1" lang="ro"/>
              <a:t>O(n</a:t>
            </a:r>
            <a:r>
              <a:rPr b="1" baseline="30000" lang="ro"/>
              <a:t>2</a:t>
            </a:r>
            <a:r>
              <a:rPr b="1" lang="ro"/>
              <a:t>)</a:t>
            </a:r>
            <a:endParaRPr b="1"/>
          </a:p>
        </p:txBody>
      </p:sp>
      <p:pic>
        <p:nvPicPr>
          <p:cNvPr id="133" name="Google Shape;133;p6"/>
          <p:cNvPicPr preferRelativeResize="0"/>
          <p:nvPr/>
        </p:nvPicPr>
        <p:blipFill rotWithShape="1">
          <a:blip r:embed="rId3">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a:p>
            <a:pPr indent="0" lvl="0" marL="0" rtl="0" algn="l">
              <a:lnSpc>
                <a:spcPct val="100000"/>
              </a:lnSpc>
              <a:spcBef>
                <a:spcPts val="0"/>
              </a:spcBef>
              <a:spcAft>
                <a:spcPts val="0"/>
              </a:spcAft>
              <a:buSzPct val="111111"/>
              <a:buNone/>
            </a:pPr>
            <a:r>
              <a:t/>
            </a:r>
            <a:endParaRPr/>
          </a:p>
        </p:txBody>
      </p:sp>
      <p:pic>
        <p:nvPicPr>
          <p:cNvPr id="139" name="Google Shape;139;p7"/>
          <p:cNvPicPr preferRelativeResize="0"/>
          <p:nvPr/>
        </p:nvPicPr>
        <p:blipFill rotWithShape="1">
          <a:blip r:embed="rId3">
            <a:alphaModFix/>
          </a:blip>
          <a:srcRect b="0" l="0" r="0" t="0"/>
          <a:stretch/>
        </p:blipFill>
        <p:spPr>
          <a:xfrm>
            <a:off x="729450" y="1811300"/>
            <a:ext cx="5941775" cy="3240975"/>
          </a:xfrm>
          <a:prstGeom prst="rect">
            <a:avLst/>
          </a:prstGeom>
          <a:noFill/>
          <a:ln>
            <a:noFill/>
          </a:ln>
        </p:spPr>
      </p:pic>
      <p:pic>
        <p:nvPicPr>
          <p:cNvPr id="140" name="Google Shape;140;p7"/>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o"/>
              <a:t>Clasa O (Big Oh)</a:t>
            </a:r>
            <a:endParaRPr/>
          </a:p>
        </p:txBody>
      </p:sp>
      <p:sp>
        <p:nvSpPr>
          <p:cNvPr id="146" name="Google Shape;146;p8"/>
          <p:cNvSpPr txBox="1"/>
          <p:nvPr>
            <p:ph idx="1" type="body"/>
          </p:nvPr>
        </p:nvSpPr>
        <p:spPr>
          <a:xfrm>
            <a:off x="729450" y="2078875"/>
            <a:ext cx="7688700" cy="29658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300"/>
              <a:buNone/>
            </a:pPr>
            <a:r>
              <a:rPr lang="ro"/>
              <a:t>Definiția rigurosă este ”un pic mai complicată”:</a:t>
            </a:r>
            <a:br>
              <a:rPr lang="ro"/>
            </a:br>
            <a:endParaRPr/>
          </a:p>
          <a:p>
            <a:pPr indent="0" lvl="0" marL="457200" rtl="0" algn="l">
              <a:lnSpc>
                <a:spcPct val="115000"/>
              </a:lnSpc>
              <a:spcBef>
                <a:spcPts val="1200"/>
              </a:spcBef>
              <a:spcAft>
                <a:spcPts val="0"/>
              </a:spcAft>
              <a:buSzPts val="1300"/>
              <a:buNone/>
            </a:pPr>
            <a:r>
              <a:rPr b="1" i="1" lang="ro"/>
              <a:t>Fie un algoritm Alg și o funcție f:N→N, astfel încât Alg se termină exact în f(n) pași pentru o intrare de lungime ”n”. Spunem că Alg rulează în O(g(n)) dacă avem relația:</a:t>
            </a:r>
            <a:br>
              <a:rPr b="1" i="1" lang="ro"/>
            </a:br>
            <a:endParaRPr b="1" i="1"/>
          </a:p>
          <a:p>
            <a:pPr indent="0" lvl="0" marL="457200" rtl="0" algn="l">
              <a:lnSpc>
                <a:spcPct val="115000"/>
              </a:lnSpc>
              <a:spcBef>
                <a:spcPts val="1200"/>
              </a:spcBef>
              <a:spcAft>
                <a:spcPts val="0"/>
              </a:spcAft>
              <a:buSzPts val="1300"/>
              <a:buNone/>
            </a:pPr>
            <a:r>
              <a:t/>
            </a:r>
            <a:endParaRPr b="1" i="1"/>
          </a:p>
          <a:p>
            <a:pPr indent="0" lvl="0" marL="0" rtl="0" algn="l">
              <a:lnSpc>
                <a:spcPct val="100000"/>
              </a:lnSpc>
              <a:spcBef>
                <a:spcPts val="1200"/>
              </a:spcBef>
              <a:spcAft>
                <a:spcPts val="0"/>
              </a:spcAft>
              <a:buSzPts val="1300"/>
              <a:buNone/>
            </a:pPr>
            <a:r>
              <a:t/>
            </a:r>
            <a:endParaRPr sz="1250">
              <a:solidFill>
                <a:srgbClr val="202122"/>
              </a:solidFill>
              <a:highlight>
                <a:srgbClr val="FFFFFF"/>
              </a:highlight>
              <a:latin typeface="Arial"/>
              <a:ea typeface="Arial"/>
              <a:cs typeface="Arial"/>
              <a:sym typeface="Arial"/>
            </a:endParaRPr>
          </a:p>
          <a:p>
            <a:pPr indent="0" lvl="0" marL="457200" rtl="0" algn="l">
              <a:lnSpc>
                <a:spcPct val="115000"/>
              </a:lnSpc>
              <a:spcBef>
                <a:spcPts val="0"/>
              </a:spcBef>
              <a:spcAft>
                <a:spcPts val="1200"/>
              </a:spcAft>
              <a:buSzPts val="1300"/>
              <a:buNone/>
            </a:pPr>
            <a:r>
              <a:rPr b="1" lang="ro"/>
              <a:t>Această definiție ne arată ca în clasa de complexitate O, factorul dominant este cel care ne dă complexitatea. Ex: O(n</a:t>
            </a:r>
            <a:r>
              <a:rPr b="1" baseline="30000" i="1" lang="ro"/>
              <a:t>2</a:t>
            </a:r>
            <a:r>
              <a:rPr b="1" i="1" lang="ro"/>
              <a:t>+2n</a:t>
            </a:r>
            <a:r>
              <a:rPr b="1" lang="ro"/>
              <a:t>)≡O(n</a:t>
            </a:r>
            <a:r>
              <a:rPr b="1" baseline="30000" i="1" lang="ro"/>
              <a:t>2</a:t>
            </a:r>
            <a:r>
              <a:rPr b="1" lang="ro"/>
              <a:t>)</a:t>
            </a:r>
            <a:endParaRPr b="1"/>
          </a:p>
        </p:txBody>
      </p:sp>
      <p:pic>
        <p:nvPicPr>
          <p:cNvPr descr="&lt;math xmlns=&quot;http://www.w3.org/1998/Math/MathML&quot;&gt;&lt;munder&gt;&lt;mi&gt;lim&lt;/mi&gt;&lt;mrow&gt;&lt;mi&gt;n&lt;/mi&gt;&lt;mo&gt;&amp;#x2192;&lt;/mo&gt;&lt;mo&gt;&amp;#x221E;&lt;/mo&gt;&lt;/mrow&gt;&lt;/munder&gt;&lt;mfrac&gt;&lt;mrow&gt;&lt;mi&gt;f&lt;/mi&gt;&lt;mfenced&gt;&lt;mi&gt;n&lt;/mi&gt;&lt;/mfenced&gt;&lt;/mrow&gt;&lt;mrow&gt;&lt;mi&gt;g&lt;/mi&gt;&lt;mfenced&gt;&lt;mi&gt;n&lt;/mi&gt;&lt;/mfenced&gt;&lt;/mrow&gt;&lt;/mfrac&gt;&lt;mo&gt;&amp;lt;&lt;/mo&gt;&lt;mo&gt;&amp;#x221E;&lt;/mo&gt;&lt;/math&gt;" id="147" name="Google Shape;147;p8" title="limit as n rightwards arrow infinity of fraction numerator f open parentheses n close parentheses over denominator g open parentheses n close parentheses end fraction less than infinity"/>
          <p:cNvPicPr preferRelativeResize="0"/>
          <p:nvPr/>
        </p:nvPicPr>
        <p:blipFill rotWithShape="1">
          <a:blip r:embed="rId3">
            <a:alphaModFix/>
          </a:blip>
          <a:srcRect b="0" l="0" r="0" t="0"/>
          <a:stretch/>
        </p:blipFill>
        <p:spPr>
          <a:xfrm>
            <a:off x="1262074" y="3215800"/>
            <a:ext cx="1616379" cy="535200"/>
          </a:xfrm>
          <a:prstGeom prst="rect">
            <a:avLst/>
          </a:prstGeom>
          <a:noFill/>
          <a:ln>
            <a:noFill/>
          </a:ln>
        </p:spPr>
      </p:pic>
      <p:pic>
        <p:nvPicPr>
          <p:cNvPr id="148" name="Google Shape;148;p8"/>
          <p:cNvPicPr preferRelativeResize="0"/>
          <p:nvPr/>
        </p:nvPicPr>
        <p:blipFill rotWithShape="1">
          <a:blip r:embed="rId4">
            <a:alphaModFix/>
          </a:blip>
          <a:srcRect b="0" l="0" r="0" t="0"/>
          <a:stretch/>
        </p:blipFill>
        <p:spPr>
          <a:xfrm>
            <a:off x="7111587" y="464900"/>
            <a:ext cx="2032413" cy="161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