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EE7217-171B-48D7-9654-03D206AB7C09}">
  <a:tblStyle styleId="{EEEE7217-171B-48D7-9654-03D206AB7C0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45fc0db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45fc0db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045fc0db0e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045fc0db0e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0e10735e6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0e10735e6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062233f1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062233f1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e10735e68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e10735e68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068684700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068684700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068684700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068684700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062233f1e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062233f1e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7e20406d0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7e20406d0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45fc0db0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45fc0db0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062233f1e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062233f1e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fc3ad07a1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fc3ad07a1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c3ad07a1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c3ad07a1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62233f1e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62233f1e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e10735e6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e10735e6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0e10735e68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0e10735e68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062233f1e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062233f1e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irina.ciocan@gmai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mailto:irina.ciocan@gmail.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mailto:irina.ciocan@gmail.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mailto:irina.ciocan@g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slide" Target="/ppt/slides/slide2.xml"/><Relationship Id="rId4" Type="http://schemas.openxmlformats.org/officeDocument/2006/relationships/hyperlink" Target="mailto:irina.ciocan@gmail.com" TargetMode="External"/><Relationship Id="rId5" Type="http://schemas.openxmlformats.org/officeDocument/2006/relationships/hyperlink" Target="https://www.urlencoder.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slide" Target="/ppt/slides/slide2.xml"/><Relationship Id="rId4" Type="http://schemas.openxmlformats.org/officeDocument/2006/relationships/hyperlink" Target="mailto:irina.ciocan@gmail.co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819675"/>
            <a:ext cx="8520600" cy="1215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Django</a:t>
            </a:r>
            <a:endParaRPr/>
          </a:p>
        </p:txBody>
      </p:sp>
      <p:sp>
        <p:nvSpPr>
          <p:cNvPr id="55" name="Google Shape;55;p13"/>
          <p:cNvSpPr txBox="1"/>
          <p:nvPr>
            <p:ph type="ctrTitle"/>
          </p:nvPr>
        </p:nvSpPr>
        <p:spPr>
          <a:xfrm>
            <a:off x="311700" y="2140750"/>
            <a:ext cx="8520600" cy="809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300"/>
              <a:t>Curs 2</a:t>
            </a:r>
            <a:endParaRPr sz="3300"/>
          </a:p>
        </p:txBody>
      </p:sp>
      <p:sp>
        <p:nvSpPr>
          <p:cNvPr id="56" name="Google Shape;56;p13"/>
          <p:cNvSpPr txBox="1"/>
          <p:nvPr>
            <p:ph idx="1" type="subTitle"/>
          </p:nvPr>
        </p:nvSpPr>
        <p:spPr>
          <a:xfrm>
            <a:off x="311700" y="4434325"/>
            <a:ext cx="8520600" cy="440700"/>
          </a:xfrm>
          <a:prstGeom prst="rect">
            <a:avLst/>
          </a:prstGeom>
        </p:spPr>
        <p:txBody>
          <a:bodyPr anchorCtr="0" anchor="t" bIns="91425" lIns="91425" spcFirstLastPara="1" rIns="91425" wrap="square" tIns="91425">
            <a:normAutofit fontScale="40000" lnSpcReduction="10000"/>
          </a:bodyPr>
          <a:lstStyle/>
          <a:p>
            <a:pPr indent="0" lvl="0" marL="0" rtl="0" algn="ctr">
              <a:spcBef>
                <a:spcPts val="0"/>
              </a:spcBef>
              <a:spcAft>
                <a:spcPts val="0"/>
              </a:spcAft>
              <a:buNone/>
            </a:pPr>
            <a:r>
              <a:rPr lang="en" sz="1800"/>
              <a:t>pentru intrebari: </a:t>
            </a:r>
            <a:r>
              <a:rPr lang="en" sz="1800" u="sng">
                <a:solidFill>
                  <a:schemeClr val="hlink"/>
                </a:solidFill>
                <a:hlinkClick r:id="rId3"/>
              </a:rPr>
              <a:t>irina.ciocan@gmail.com</a:t>
            </a:r>
            <a:endParaRPr sz="1800"/>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53" name="Shape 153"/>
        <p:cNvGrpSpPr/>
        <p:nvPr/>
      </p:nvGrpSpPr>
      <p:grpSpPr>
        <a:xfrm>
          <a:off x="0" y="0"/>
          <a:ext cx="0" cy="0"/>
          <a:chOff x="0" y="0"/>
          <a:chExt cx="0" cy="0"/>
        </a:xfrm>
      </p:grpSpPr>
      <p:sp>
        <p:nvSpPr>
          <p:cNvPr id="154" name="Google Shape;154;p22"/>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Căi cu e</a:t>
            </a:r>
            <a:r>
              <a:rPr lang="en"/>
              <a:t>xpresii regulate și parametri de cale</a:t>
            </a:r>
            <a:endParaRPr/>
          </a:p>
        </p:txBody>
      </p:sp>
      <p:sp>
        <p:nvSpPr>
          <p:cNvPr id="155" name="Google Shape;155;p22"/>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7" name="Google Shape;157;p22">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58" name="Google Shape;158;p22"/>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59" name="Google Shape;159;p22"/>
          <p:cNvSpPr txBox="1"/>
          <p:nvPr/>
        </p:nvSpPr>
        <p:spPr>
          <a:xfrm>
            <a:off x="317150" y="1012500"/>
            <a:ext cx="8520600" cy="160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Un parametru (cu nume) în cadrul căii definite ca expresie regulată are sintaxa: </a:t>
            </a:r>
            <a:r>
              <a:rPr lang="en" sz="1300">
                <a:solidFill>
                  <a:srgbClr val="666666"/>
                </a:solidFill>
                <a:latin typeface="Courier New"/>
                <a:ea typeface="Courier New"/>
                <a:cs typeface="Courier New"/>
                <a:sym typeface="Courier New"/>
              </a:rPr>
              <a:t>(?P&lt;nume&gt;expresie_regulata)</a:t>
            </a:r>
            <a:r>
              <a:rPr lang="en" sz="1300">
                <a:solidFill>
                  <a:srgbClr val="666666"/>
                </a:solidFill>
              </a:rPr>
              <a:t>. Numele parametrului din cale va fi și numele parametrului funcției corespunzătoare din views.py.</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Se pot defini și parametri anonimi (caz în care le dăm noi ce nume vrem când definim funcția), fie prin </a:t>
            </a:r>
            <a:r>
              <a:rPr lang="en" sz="1300">
                <a:solidFill>
                  <a:srgbClr val="666666"/>
                </a:solidFill>
                <a:latin typeface="Courier New"/>
                <a:ea typeface="Courier New"/>
                <a:cs typeface="Courier New"/>
                <a:sym typeface="Courier New"/>
              </a:rPr>
              <a:t>(?P&lt;nume&gt;expresie_regulata)</a:t>
            </a:r>
            <a:r>
              <a:rPr lang="en" sz="1300">
                <a:solidFill>
                  <a:srgbClr val="666666"/>
                </a:solidFill>
              </a:rPr>
              <a:t>, fie pur și simplu punând între paranteze rotunde partea de expresie care ne interesează </a:t>
            </a:r>
            <a:r>
              <a:rPr lang="en" sz="1300">
                <a:solidFill>
                  <a:srgbClr val="666666"/>
                </a:solidFill>
                <a:latin typeface="Courier New"/>
                <a:ea typeface="Courier New"/>
                <a:cs typeface="Courier New"/>
                <a:sym typeface="Courier New"/>
              </a:rPr>
              <a:t>(expresie_regulata)</a:t>
            </a:r>
            <a:r>
              <a:rPr lang="en" sz="1300">
                <a:solidFill>
                  <a:srgbClr val="666666"/>
                </a:solidFill>
              </a:rPr>
              <a:t>, adică realizând un grup în expresia regulată.</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p:txBody>
      </p:sp>
      <p:sp>
        <p:nvSpPr>
          <p:cNvPr id="160" name="Google Shape;160;p22"/>
          <p:cNvSpPr txBox="1"/>
          <p:nvPr/>
        </p:nvSpPr>
        <p:spPr>
          <a:xfrm>
            <a:off x="402875" y="2888550"/>
            <a:ext cx="7443600" cy="950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urlpatterns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views.index,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"index"</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re_path(</a:t>
            </a:r>
            <a:r>
              <a:rPr lang="en" sz="1050">
                <a:solidFill>
                  <a:srgbClr val="0000FF"/>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'^pag_cod/(</a:t>
            </a:r>
            <a:r>
              <a:rPr lang="en" sz="1050">
                <a:solidFill>
                  <a:srgbClr val="800000"/>
                </a:solidFill>
                <a:highlight>
                  <a:srgbClr val="FFFFFF"/>
                </a:highlight>
                <a:latin typeface="Courier New"/>
                <a:ea typeface="Courier New"/>
                <a:cs typeface="Courier New"/>
                <a:sym typeface="Courier New"/>
              </a:rPr>
              <a:t>?P&lt;id&gt;</a:t>
            </a:r>
            <a:r>
              <a:rPr lang="en" sz="1050">
                <a:solidFill>
                  <a:srgbClr val="811F3F"/>
                </a:solidFill>
                <a:highlight>
                  <a:srgbClr val="FFFFFF"/>
                </a:highlight>
                <a:latin typeface="Courier New"/>
                <a:ea typeface="Courier New"/>
                <a:cs typeface="Courier New"/>
                <a:sym typeface="Courier New"/>
              </a:rPr>
              <a:t>\d</a:t>
            </a:r>
            <a:r>
              <a:rPr lang="en" sz="1050">
                <a:solidFill>
                  <a:schemeClr val="dk1"/>
                </a:solidFill>
                <a:highlight>
                  <a:srgbClr val="FFFFFF"/>
                </a:highlight>
                <a:latin typeface="Courier New"/>
                <a:ea typeface="Courier New"/>
                <a:cs typeface="Courier New"/>
                <a:sym typeface="Courier New"/>
              </a:rPr>
              <a:t>{3}</a:t>
            </a:r>
            <a:r>
              <a:rPr lang="en" sz="1050">
                <a:solidFill>
                  <a:srgbClr val="811F3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views.afis_cod)</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61" name="Google Shape;161;p22"/>
          <p:cNvSpPr txBox="1"/>
          <p:nvPr/>
        </p:nvSpPr>
        <p:spPr>
          <a:xfrm>
            <a:off x="402875" y="4166725"/>
            <a:ext cx="4997100" cy="572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afis_cod(</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HttpResponse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"&lt;b&gt;Am primit codul:&lt;/b&gt; </a:t>
            </a:r>
            <a:r>
              <a:rPr lang="en" sz="1050">
                <a:solidFill>
                  <a:schemeClr val="dk1"/>
                </a:solidFill>
                <a:highlight>
                  <a:srgbClr val="FFFFFF"/>
                </a:highlight>
                <a:latin typeface="Courier New"/>
                <a:ea typeface="Courier New"/>
                <a:cs typeface="Courier New"/>
                <a:sym typeface="Courier New"/>
              </a:rPr>
              <a:t>{</a:t>
            </a:r>
            <a:r>
              <a:rPr lang="en" sz="1050">
                <a:solidFill>
                  <a:srgbClr val="808080"/>
                </a:solidFill>
                <a:highlight>
                  <a:srgbClr val="FFFFFF"/>
                </a:highlight>
                <a:latin typeface="Courier New"/>
                <a:ea typeface="Courier New"/>
                <a:cs typeface="Courier New"/>
                <a:sym typeface="Courier New"/>
              </a:rPr>
              <a:t>id</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62" name="Google Shape;162;p22"/>
          <p:cNvSpPr txBox="1"/>
          <p:nvPr/>
        </p:nvSpPr>
        <p:spPr>
          <a:xfrm>
            <a:off x="402875" y="2571750"/>
            <a:ext cx="95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urls.py</a:t>
            </a:r>
            <a:endParaRPr sz="1300">
              <a:solidFill>
                <a:schemeClr val="dk2"/>
              </a:solidFill>
            </a:endParaRPr>
          </a:p>
        </p:txBody>
      </p:sp>
      <p:sp>
        <p:nvSpPr>
          <p:cNvPr id="163" name="Google Shape;163;p22"/>
          <p:cNvSpPr txBox="1"/>
          <p:nvPr/>
        </p:nvSpPr>
        <p:spPr>
          <a:xfrm>
            <a:off x="402875" y="3831675"/>
            <a:ext cx="950100" cy="31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views</a:t>
            </a:r>
            <a:r>
              <a:rPr lang="en" sz="1300">
                <a:solidFill>
                  <a:schemeClr val="dk2"/>
                </a:solidFill>
              </a:rPr>
              <a:t>.py</a:t>
            </a:r>
            <a:endParaRPr sz="13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67" name="Shape 167"/>
        <p:cNvGrpSpPr/>
        <p:nvPr/>
      </p:nvGrpSpPr>
      <p:grpSpPr>
        <a:xfrm>
          <a:off x="0" y="0"/>
          <a:ext cx="0" cy="0"/>
          <a:chOff x="0" y="0"/>
          <a:chExt cx="0" cy="0"/>
        </a:xfrm>
      </p:grpSpPr>
      <p:sp>
        <p:nvSpPr>
          <p:cNvPr id="168" name="Google Shape;168;p23"/>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Template-uri</a:t>
            </a:r>
            <a:endParaRPr/>
          </a:p>
        </p:txBody>
      </p:sp>
      <p:sp>
        <p:nvSpPr>
          <p:cNvPr id="169" name="Google Shape;169;p23"/>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71" name="Google Shape;171;p23">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72" name="Google Shape;172;p23"/>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73" name="Google Shape;173;p23"/>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În contextul dezvoltării web, un template este un fișier sau set de fișiere care definește structura și prezentarea unei pagini web, dar care conține elemente dinamice care pot fi umplute cu date personalizate în timpul execuției. Practic, template-urile sunt folosite pentru a separa logica aplicației (back-end) de partea de prezentare (front-end), permițând realizarea de pagini web dinamice.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Un template are o structură de bază; în general conține cod HTML și elemente fixe care definesc aspectul și structura generală a unei pagini (de exemplu, antetul, meniul de navigare, footer-ul).</a:t>
            </a:r>
            <a:endParaRPr sz="1300">
              <a:solidFill>
                <a:srgbClr val="666666"/>
              </a:solidFill>
            </a:endParaRPr>
          </a:p>
          <a:p>
            <a:pPr indent="0" lvl="0" marL="0" rtl="0" algn="l">
              <a:spcBef>
                <a:spcPts val="0"/>
              </a:spcBef>
              <a:spcAft>
                <a:spcPts val="0"/>
              </a:spcAft>
              <a:buNone/>
            </a:pPr>
            <a:r>
              <a:rPr lang="en" sz="1300">
                <a:solidFill>
                  <a:srgbClr val="666666"/>
                </a:solidFill>
              </a:rPr>
              <a:t>În cadrul acestei structuri există blocuri speciale care vor fi înlocuite dinamic cu conținut specific în timpul execuției.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De exemplu, o pagină de blog poate avea un template care prevede titlul și corpul articolului, dar titlul și conținutul specific al fiecărui articol sunt introduse dinamic.</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Avantajul principal al unui template este </a:t>
            </a:r>
            <a:r>
              <a:rPr b="1" lang="en" sz="1300">
                <a:solidFill>
                  <a:srgbClr val="666666"/>
                </a:solidFill>
              </a:rPr>
              <a:t>reutilizarea codului</a:t>
            </a:r>
            <a:r>
              <a:rPr lang="en" sz="1300">
                <a:solidFill>
                  <a:srgbClr val="666666"/>
                </a:solidFill>
              </a:rPr>
              <a:t> pentru date diferite.</a:t>
            </a:r>
            <a:endParaRPr sz="1300">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77" name="Shape 177"/>
        <p:cNvGrpSpPr/>
        <p:nvPr/>
      </p:nvGrpSpPr>
      <p:grpSpPr>
        <a:xfrm>
          <a:off x="0" y="0"/>
          <a:ext cx="0" cy="0"/>
          <a:chOff x="0" y="0"/>
          <a:chExt cx="0" cy="0"/>
        </a:xfrm>
      </p:grpSpPr>
      <p:sp>
        <p:nvSpPr>
          <p:cNvPr id="178" name="Google Shape;178;p2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Limbajul de template-uri din Django (1)</a:t>
            </a:r>
            <a:endParaRPr/>
          </a:p>
        </p:txBody>
      </p:sp>
      <p:sp>
        <p:nvSpPr>
          <p:cNvPr id="179" name="Google Shape;179;p2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4">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82" name="Google Shape;182;p2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83" name="Google Shape;183;p24"/>
          <p:cNvSpPr txBox="1"/>
          <p:nvPr/>
        </p:nvSpPr>
        <p:spPr>
          <a:xfrm>
            <a:off x="311700" y="1047500"/>
            <a:ext cx="8709300" cy="127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Observație</a:t>
            </a:r>
            <a:r>
              <a:rPr lang="en" sz="1300">
                <a:solidFill>
                  <a:schemeClr val="dk2"/>
                </a:solidFill>
              </a:rPr>
              <a:t>: fișierele template se pun de obicei într-un folder numit templates, în cadrul aplicației. În folderul templates se poate crea o structură de subfoldere care să </a:t>
            </a:r>
            <a:r>
              <a:rPr lang="en" sz="1300">
                <a:solidFill>
                  <a:schemeClr val="dk2"/>
                </a:solidFill>
              </a:rPr>
              <a:t>împartă</a:t>
            </a:r>
            <a:r>
              <a:rPr lang="en" sz="1300">
                <a:solidFill>
                  <a:schemeClr val="dk2"/>
                </a:solidFill>
              </a:rPr>
              <a:t> </a:t>
            </a:r>
            <a:r>
              <a:rPr lang="en" sz="1300">
                <a:solidFill>
                  <a:schemeClr val="dk2"/>
                </a:solidFill>
              </a:rPr>
              <a:t>fișierele</a:t>
            </a:r>
            <a:r>
              <a:rPr lang="en" sz="1300">
                <a:solidFill>
                  <a:schemeClr val="dk2"/>
                </a:solidFill>
              </a:rPr>
              <a:t> template după rolul lor. Subfolderele ar trebui să aibă nume sugestive, pentru că ele vor și reprezenta namespace-ul pentru template-urile pe care le conțin.</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Un </a:t>
            </a:r>
            <a:r>
              <a:rPr lang="en" sz="1300">
                <a:solidFill>
                  <a:schemeClr val="dk2"/>
                </a:solidFill>
              </a:rPr>
              <a:t>fișier</a:t>
            </a:r>
            <a:r>
              <a:rPr lang="en" sz="1300">
                <a:solidFill>
                  <a:schemeClr val="dk2"/>
                </a:solidFill>
              </a:rPr>
              <a:t> template conține preponderent cod HTML (codul static). Codul dinamic (care va fi procesat) se scrie între un set dublu de acolade</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
        <p:nvSpPr>
          <p:cNvPr id="184" name="Google Shape;184;p24"/>
          <p:cNvSpPr txBox="1"/>
          <p:nvPr/>
        </p:nvSpPr>
        <p:spPr>
          <a:xfrm>
            <a:off x="5004900" y="2431175"/>
            <a:ext cx="3475800" cy="2292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a:t>
            </a:r>
            <a:r>
              <a:rPr lang="en" sz="1050">
                <a:solidFill>
                  <a:schemeClr val="dk1"/>
                </a:solidFill>
                <a:highlight>
                  <a:srgbClr val="FFFFFF"/>
                </a:highlight>
                <a:latin typeface="Courier New"/>
                <a:ea typeface="Courier New"/>
                <a:cs typeface="Courier New"/>
                <a:sym typeface="Courier New"/>
              </a:rPr>
              <a:t>DOCTYPE html</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a:t>
            </a:r>
            <a:r>
              <a:rPr lang="en" sz="1050">
                <a:solidFill>
                  <a:schemeClr val="dk1"/>
                </a:solidFill>
                <a:highlight>
                  <a:srgbClr val="FFFFFF"/>
                </a:highlight>
                <a:latin typeface="Courier New"/>
                <a:ea typeface="Courier New"/>
                <a:cs typeface="Courier New"/>
                <a:sym typeface="Courier New"/>
              </a:rPr>
              <a:t> </a:t>
            </a:r>
            <a:r>
              <a:rPr lang="en" sz="1050">
                <a:solidFill>
                  <a:srgbClr val="FF0000"/>
                </a:solidFill>
                <a:highlight>
                  <a:srgbClr val="FFFFFF"/>
                </a:highlight>
                <a:latin typeface="Courier New"/>
                <a:ea typeface="Courier New"/>
                <a:cs typeface="Courier New"/>
                <a:sym typeface="Courier New"/>
              </a:rPr>
              <a:t>lang</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"ro"</a:t>
            </a:r>
            <a:r>
              <a:rPr lang="en" sz="1050">
                <a:solidFill>
                  <a:srgbClr val="800000"/>
                </a:solidFill>
                <a:highlight>
                  <a:srgbClr val="FFFFFF"/>
                </a:highlight>
                <a:latin typeface="Courier New"/>
                <a:ea typeface="Courier New"/>
                <a:cs typeface="Courier New"/>
                <a:sym typeface="Courier New"/>
              </a:rPr>
              <a:t>&gt;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&lt;title&gt;</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titlu_tab</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&lt;/title&gt;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&lt;/head&gt;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&lt;h1&gt;</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titlu_articol</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&lt;/h1&gt;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r>
              <a:rPr lang="en" sz="1050">
                <a:solidFill>
                  <a:srgbClr val="0000FF"/>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continut_articol</a:t>
            </a:r>
            <a:r>
              <a:rPr lang="en" sz="1050">
                <a:solidFill>
                  <a:srgbClr val="0000FF"/>
                </a:solidFill>
                <a:highlight>
                  <a:srgbClr val="FFFFFF"/>
                </a:highlight>
                <a:latin typeface="Courier New"/>
                <a:ea typeface="Courier New"/>
                <a:cs typeface="Courier New"/>
                <a:sym typeface="Courier New"/>
              </a:rPr>
              <a:t>}}</a:t>
            </a:r>
            <a:r>
              <a:rPr lang="en" sz="1050">
                <a:solidFill>
                  <a:srgbClr val="800000"/>
                </a:solidFill>
                <a:highlight>
                  <a:srgbClr val="FFFFFF"/>
                </a:highlight>
                <a:latin typeface="Courier New"/>
                <a:ea typeface="Courier New"/>
                <a:cs typeface="Courier New"/>
                <a:sym typeface="Courier New"/>
              </a:rPr>
              <a:t>&lt;/p&gt;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&lt;/body&gt;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&lt;/html&gt;</a:t>
            </a:r>
            <a:endParaRPr sz="1050">
              <a:solidFill>
                <a:srgbClr val="800000"/>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85" name="Google Shape;185;p24"/>
          <p:cNvSpPr txBox="1"/>
          <p:nvPr/>
        </p:nvSpPr>
        <p:spPr>
          <a:xfrm>
            <a:off x="352850" y="2431175"/>
            <a:ext cx="4517700" cy="1604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300">
                <a:solidFill>
                  <a:schemeClr val="dk2"/>
                </a:solidFill>
              </a:rPr>
              <a:t>Atenție</a:t>
            </a:r>
            <a:r>
              <a:rPr lang="en" sz="1300">
                <a:solidFill>
                  <a:schemeClr val="dk2"/>
                </a:solidFill>
              </a:rPr>
              <a:t>! în settings.py trebuie sa aveți la început importat os</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lang="en" sz="1300">
                <a:solidFill>
                  <a:schemeClr val="dk2"/>
                </a:solidFill>
              </a:rPr>
              <a:t>iar în lista TEMPLATES la DIRS:</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lnSpc>
                <a:spcPct val="135714"/>
              </a:lnSpc>
              <a:spcBef>
                <a:spcPts val="0"/>
              </a:spcBef>
              <a:spcAft>
                <a:spcPts val="0"/>
              </a:spcAft>
              <a:buClr>
                <a:schemeClr val="dk1"/>
              </a:buClr>
              <a:buSzPts val="1100"/>
              <a:buFont typeface="Arial"/>
              <a:buNone/>
            </a:pPr>
            <a:r>
              <a:rPr lang="en" sz="1050">
                <a:solidFill>
                  <a:srgbClr val="A31515"/>
                </a:solidFill>
                <a:highlight>
                  <a:srgbClr val="FFFFFF"/>
                </a:highlight>
                <a:latin typeface="Courier New"/>
                <a:ea typeface="Courier New"/>
                <a:cs typeface="Courier New"/>
                <a:sym typeface="Courier New"/>
              </a:rPr>
              <a:t>'DIRS'</a:t>
            </a:r>
            <a:r>
              <a:rPr lang="en" sz="1050">
                <a:solidFill>
                  <a:schemeClr val="dk1"/>
                </a:solidFill>
                <a:highlight>
                  <a:srgbClr val="FFFFFF"/>
                </a:highlight>
                <a:latin typeface="Courier New"/>
                <a:ea typeface="Courier New"/>
                <a:cs typeface="Courier New"/>
                <a:sym typeface="Courier New"/>
              </a:rPr>
              <a:t>: [os.path.join(BASE_DIR, </a:t>
            </a:r>
            <a:r>
              <a:rPr lang="en" sz="1050">
                <a:solidFill>
                  <a:srgbClr val="A31515"/>
                </a:solidFill>
                <a:highlight>
                  <a:srgbClr val="FFFFFF"/>
                </a:highlight>
                <a:latin typeface="Courier New"/>
                <a:ea typeface="Courier New"/>
                <a:cs typeface="Courier New"/>
                <a:sym typeface="Courier New"/>
              </a:rPr>
              <a:t>'templates'</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3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89" name="Shape 189"/>
        <p:cNvGrpSpPr/>
        <p:nvPr/>
      </p:nvGrpSpPr>
      <p:grpSpPr>
        <a:xfrm>
          <a:off x="0" y="0"/>
          <a:ext cx="0" cy="0"/>
          <a:chOff x="0" y="0"/>
          <a:chExt cx="0" cy="0"/>
        </a:xfrm>
      </p:grpSpPr>
      <p:sp>
        <p:nvSpPr>
          <p:cNvPr id="190" name="Google Shape;190;p2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Limbajul de template-uri din Django (2)</a:t>
            </a:r>
            <a:endParaRPr/>
          </a:p>
        </p:txBody>
      </p:sp>
      <p:sp>
        <p:nvSpPr>
          <p:cNvPr id="191" name="Google Shape;191;p2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3" name="Google Shape;193;p2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94" name="Google Shape;194;p2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95" name="Google Shape;195;p25"/>
          <p:cNvSpPr txBox="1"/>
          <p:nvPr/>
        </p:nvSpPr>
        <p:spPr>
          <a:xfrm>
            <a:off x="311700" y="1047500"/>
            <a:ext cx="8709300" cy="115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dk2"/>
                </a:solidFill>
              </a:rPr>
              <a:t>Variabile în template-uri.  </a:t>
            </a:r>
            <a:r>
              <a:rPr lang="en" sz="1300">
                <a:solidFill>
                  <a:schemeClr val="dk2"/>
                </a:solidFill>
              </a:rPr>
              <a:t>În template-urile Django, variabilele sunt incluse direct între {{ acolade }}. Acest lucru are ca efect înlocuirea lor cu valorile corespunzătoare, la randare.</a:t>
            </a:r>
            <a:endParaRPr sz="1300">
              <a:solidFill>
                <a:schemeClr val="dk2"/>
              </a:solidFill>
            </a:endParaRPr>
          </a:p>
          <a:p>
            <a:pPr indent="0" lvl="0" marL="0" rtl="0" algn="l">
              <a:spcBef>
                <a:spcPts val="0"/>
              </a:spcBef>
              <a:spcAft>
                <a:spcPts val="0"/>
              </a:spcAft>
              <a:buNone/>
            </a:pPr>
            <a:r>
              <a:t/>
            </a:r>
            <a:endParaRPr sz="1300">
              <a:solidFill>
                <a:schemeClr val="dk2"/>
              </a:solidFill>
            </a:endParaRPr>
          </a:p>
          <a:p>
            <a:pPr indent="0" lvl="0" marL="0" rtl="0" algn="l">
              <a:spcBef>
                <a:spcPts val="0"/>
              </a:spcBef>
              <a:spcAft>
                <a:spcPts val="0"/>
              </a:spcAft>
              <a:buNone/>
            </a:pPr>
            <a:r>
              <a:rPr b="1" lang="en" sz="1300">
                <a:solidFill>
                  <a:schemeClr val="dk2"/>
                </a:solidFill>
              </a:rPr>
              <a:t>Blocuri logice</a:t>
            </a:r>
            <a:r>
              <a:rPr lang="en" sz="1300">
                <a:solidFill>
                  <a:schemeClr val="dk2"/>
                </a:solidFill>
              </a:rPr>
              <a:t>: Template-urile Django pot include blocuri logice cum ar fi if, for, care sunt similare cu instrucțiunile din Python și permit controlul fluxului în pagină. Observați că ele sunt scrise între simbolurile {% ... %}</a:t>
            </a:r>
            <a:endParaRPr sz="1300">
              <a:solidFill>
                <a:schemeClr val="dk2"/>
              </a:solidFill>
            </a:endParaRPr>
          </a:p>
          <a:p>
            <a:pPr indent="0" lvl="0" marL="0" rtl="0" algn="l">
              <a:spcBef>
                <a:spcPts val="0"/>
              </a:spcBef>
              <a:spcAft>
                <a:spcPts val="0"/>
              </a:spcAft>
              <a:buNone/>
            </a:pPr>
            <a:r>
              <a:t/>
            </a:r>
            <a:endParaRPr sz="1300">
              <a:solidFill>
                <a:schemeClr val="dk2"/>
              </a:solidFill>
            </a:endParaRPr>
          </a:p>
        </p:txBody>
      </p:sp>
      <p:sp>
        <p:nvSpPr>
          <p:cNvPr id="196" name="Google Shape;196;p25"/>
          <p:cNvSpPr txBox="1"/>
          <p:nvPr/>
        </p:nvSpPr>
        <p:spPr>
          <a:xfrm>
            <a:off x="469575" y="2422850"/>
            <a:ext cx="3501000" cy="124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 if </a:t>
            </a:r>
            <a:r>
              <a:rPr lang="en" sz="1050">
                <a:solidFill>
                  <a:srgbClr val="A31515"/>
                </a:solidFill>
                <a:highlight>
                  <a:srgbClr val="FFFFFF"/>
                </a:highlight>
                <a:latin typeface="Courier New"/>
                <a:ea typeface="Courier New"/>
                <a:cs typeface="Courier New"/>
                <a:sym typeface="Courier New"/>
              </a:rPr>
              <a:t>conditie</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r>
              <a:rPr lang="en" sz="1050">
                <a:solidFill>
                  <a:schemeClr val="dk1"/>
                </a:solidFill>
                <a:highlight>
                  <a:srgbClr val="FFFFFF"/>
                </a:highlight>
                <a:latin typeface="Courier New"/>
                <a:ea typeface="Courier New"/>
                <a:cs typeface="Courier New"/>
                <a:sym typeface="Courier New"/>
              </a:rPr>
              <a:t>Rezultat =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rez1</a:t>
            </a:r>
            <a:r>
              <a:rPr lang="en" sz="1050">
                <a:solidFill>
                  <a:srgbClr val="0000FF"/>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 else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r>
              <a:rPr lang="en" sz="1050">
                <a:solidFill>
                  <a:schemeClr val="dk1"/>
                </a:solidFill>
                <a:highlight>
                  <a:srgbClr val="FFFFFF"/>
                </a:highlight>
                <a:latin typeface="Courier New"/>
                <a:ea typeface="Courier New"/>
                <a:cs typeface="Courier New"/>
                <a:sym typeface="Courier New"/>
              </a:rPr>
              <a:t>Rezultat = </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rez2</a:t>
            </a:r>
            <a:r>
              <a:rPr lang="en" sz="1050">
                <a:solidFill>
                  <a:srgbClr val="0000FF"/>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&lt;/p&gt;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 endif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97" name="Google Shape;197;p25"/>
          <p:cNvSpPr txBox="1"/>
          <p:nvPr/>
        </p:nvSpPr>
        <p:spPr>
          <a:xfrm>
            <a:off x="4428900" y="2431175"/>
            <a:ext cx="3359100" cy="1242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800000"/>
                </a:solidFill>
                <a:highlight>
                  <a:srgbClr val="FFFFFF"/>
                </a:highlight>
                <a:latin typeface="Courier New"/>
                <a:ea typeface="Courier New"/>
                <a:cs typeface="Courier New"/>
                <a:sym typeface="Courier New"/>
              </a:rPr>
              <a:t>&lt;ul&gt;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for </a:t>
            </a:r>
            <a:r>
              <a:rPr lang="en" sz="1050">
                <a:solidFill>
                  <a:srgbClr val="A31515"/>
                </a:solidFill>
                <a:highlight>
                  <a:srgbClr val="FFFFFF"/>
                </a:highlight>
                <a:latin typeface="Courier New"/>
                <a:ea typeface="Courier New"/>
                <a:cs typeface="Courier New"/>
                <a:sym typeface="Courier New"/>
              </a:rPr>
              <a:t>articol</a:t>
            </a:r>
            <a:r>
              <a:rPr lang="en" sz="1050">
                <a:solidFill>
                  <a:srgbClr val="0000FF"/>
                </a:solidFill>
                <a:highlight>
                  <a:srgbClr val="FFFFFF"/>
                </a:highlight>
                <a:latin typeface="Courier New"/>
                <a:ea typeface="Courier New"/>
                <a:cs typeface="Courier New"/>
                <a:sym typeface="Courier New"/>
              </a:rPr>
              <a:t> </a:t>
            </a:r>
            <a:r>
              <a:rPr lang="en" sz="1050">
                <a:solidFill>
                  <a:schemeClr val="dk1"/>
                </a:solidFill>
                <a:highlight>
                  <a:srgbClr val="FFFFFF"/>
                </a:highlight>
                <a:latin typeface="Courier New"/>
                <a:ea typeface="Courier New"/>
                <a:cs typeface="Courier New"/>
                <a:sym typeface="Courier New"/>
              </a:rPr>
              <a:t>in</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articole</a:t>
            </a:r>
            <a:r>
              <a:rPr lang="en" sz="1050">
                <a:solidFill>
                  <a:srgbClr val="0000FF"/>
                </a:solidFill>
                <a:highlight>
                  <a:srgbClr val="FFFFFF"/>
                </a:highlight>
                <a:latin typeface="Courier New"/>
                <a:ea typeface="Courier New"/>
                <a:cs typeface="Courier New"/>
                <a:sym typeface="Courier New"/>
              </a:rPr>
              <a:t>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r>
              <a:rPr lang="en" sz="1050">
                <a:solidFill>
                  <a:srgbClr val="0000FF"/>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articol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a:t>
            </a:r>
            <a:r>
              <a:rPr lang="en" sz="1050">
                <a:solidFill>
                  <a:srgbClr val="0000FF"/>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&lt;/li&gt;</a:t>
            </a:r>
            <a:endParaRPr sz="10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 endfor %}</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&lt;/ul&gt;</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01" name="Shape 201"/>
        <p:cNvGrpSpPr/>
        <p:nvPr/>
      </p:nvGrpSpPr>
      <p:grpSpPr>
        <a:xfrm>
          <a:off x="0" y="0"/>
          <a:ext cx="0" cy="0"/>
          <a:chOff x="0" y="0"/>
          <a:chExt cx="0" cy="0"/>
        </a:xfrm>
      </p:grpSpPr>
      <p:sp>
        <p:nvSpPr>
          <p:cNvPr id="202" name="Google Shape;202;p2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Randarea unui template</a:t>
            </a:r>
            <a:endParaRPr/>
          </a:p>
        </p:txBody>
      </p:sp>
      <p:sp>
        <p:nvSpPr>
          <p:cNvPr id="203" name="Google Shape;203;p2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06" name="Google Shape;206;p2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07" name="Google Shape;207;p26"/>
          <p:cNvSpPr txBox="1"/>
          <p:nvPr/>
        </p:nvSpPr>
        <p:spPr>
          <a:xfrm>
            <a:off x="311600" y="1822975"/>
            <a:ext cx="8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rgbClr val="666666"/>
              </a:solidFill>
            </a:endParaRPr>
          </a:p>
        </p:txBody>
      </p:sp>
      <p:sp>
        <p:nvSpPr>
          <p:cNvPr id="208" name="Google Shape;208;p26"/>
          <p:cNvSpPr txBox="1"/>
          <p:nvPr/>
        </p:nvSpPr>
        <p:spPr>
          <a:xfrm>
            <a:off x="317050" y="1003925"/>
            <a:ext cx="8520600" cy="255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În views.py trebuie importată funcția render din shortcuts.</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Clr>
                <a:schemeClr val="dk1"/>
              </a:buClr>
              <a:buSzPts val="1100"/>
              <a:buFont typeface="Arial"/>
              <a:buNone/>
            </a:pPr>
            <a:r>
              <a:rPr lang="en">
                <a:solidFill>
                  <a:srgbClr val="666666"/>
                </a:solidFill>
              </a:rPr>
              <a:t>Funcția render() este folosită pentru a îmbina template-ul cu datele. Ea primește trei argumente:</a:t>
            </a:r>
            <a:endParaRPr>
              <a:solidFill>
                <a:srgbClr val="666666"/>
              </a:solidFill>
            </a:endParaRPr>
          </a:p>
          <a:p>
            <a:pPr indent="-317500" lvl="0" marL="457200" rtl="0" algn="l">
              <a:spcBef>
                <a:spcPts val="0"/>
              </a:spcBef>
              <a:spcAft>
                <a:spcPts val="0"/>
              </a:spcAft>
              <a:buClr>
                <a:srgbClr val="666666"/>
              </a:buClr>
              <a:buSzPts val="1400"/>
              <a:buAutoNum type="arabicPeriod"/>
            </a:pPr>
            <a:r>
              <a:rPr lang="en">
                <a:solidFill>
                  <a:srgbClr val="666666"/>
                </a:solidFill>
              </a:rPr>
              <a:t>Obiectul cerere HTTP.</a:t>
            </a:r>
            <a:endParaRPr>
              <a:solidFill>
                <a:srgbClr val="666666"/>
              </a:solidFill>
            </a:endParaRPr>
          </a:p>
          <a:p>
            <a:pPr indent="-317500" lvl="0" marL="457200" rtl="0" algn="l">
              <a:spcBef>
                <a:spcPts val="0"/>
              </a:spcBef>
              <a:spcAft>
                <a:spcPts val="0"/>
              </a:spcAft>
              <a:buClr>
                <a:srgbClr val="666666"/>
              </a:buClr>
              <a:buSzPts val="1400"/>
              <a:buAutoNum type="arabicPeriod"/>
            </a:pPr>
            <a:r>
              <a:rPr lang="en">
                <a:solidFill>
                  <a:srgbClr val="666666"/>
                </a:solidFill>
              </a:rPr>
              <a:t>Template-ul care va fi utilizat (calea către fișierul template).</a:t>
            </a:r>
            <a:endParaRPr>
              <a:solidFill>
                <a:srgbClr val="666666"/>
              </a:solidFill>
            </a:endParaRPr>
          </a:p>
          <a:p>
            <a:pPr indent="-317500" lvl="0" marL="457200" rtl="0" algn="l">
              <a:spcBef>
                <a:spcPts val="0"/>
              </a:spcBef>
              <a:spcAft>
                <a:spcPts val="0"/>
              </a:spcAft>
              <a:buClr>
                <a:srgbClr val="666666"/>
              </a:buClr>
              <a:buSzPts val="1400"/>
              <a:buAutoNum type="arabicPeriod"/>
            </a:pPr>
            <a:r>
              <a:rPr lang="en">
                <a:solidFill>
                  <a:srgbClr val="666666"/>
                </a:solidFill>
              </a:rPr>
              <a:t>Eventual, un dicționar care conține datele pe care vrem să le transmitem în template. În dicționar cheile trebuie să fie egale cu numele variabilelor din template, iar la randare valorile variabilelor vor fi înlocuite cu cele corespunzătoare din dicționar.</a:t>
            </a:r>
            <a:endParaRPr>
              <a:solidFill>
                <a:srgbClr val="666666"/>
              </a:solidFill>
            </a:endParaRPr>
          </a:p>
          <a:p>
            <a:pPr indent="0" lvl="0" marL="0" rtl="0" algn="l">
              <a:spcBef>
                <a:spcPts val="0"/>
              </a:spcBef>
              <a:spcAft>
                <a:spcPts val="0"/>
              </a:spcAft>
              <a:buNone/>
            </a:pPr>
            <a:r>
              <a:t/>
            </a:r>
            <a:endParaRPr>
              <a:solidFill>
                <a:srgbClr val="666666"/>
              </a:solidFill>
            </a:endParaRPr>
          </a:p>
          <a:p>
            <a:pPr indent="0" lvl="0" marL="0" rtl="0" algn="l">
              <a:spcBef>
                <a:spcPts val="0"/>
              </a:spcBef>
              <a:spcAft>
                <a:spcPts val="0"/>
              </a:spcAft>
              <a:buClr>
                <a:schemeClr val="dk1"/>
              </a:buClr>
              <a:buSzPts val="1100"/>
              <a:buFont typeface="Arial"/>
              <a:buNone/>
            </a:pPr>
            <a:r>
              <a:t/>
            </a:r>
            <a:endParaRPr>
              <a:solidFill>
                <a:srgbClr val="666666"/>
              </a:solidFill>
            </a:endParaRPr>
          </a:p>
          <a:p>
            <a:pPr indent="0" lvl="0" marL="0" rtl="0" algn="l">
              <a:spcBef>
                <a:spcPts val="0"/>
              </a:spcBef>
              <a:spcAft>
                <a:spcPts val="0"/>
              </a:spcAft>
              <a:buNone/>
            </a:pPr>
            <a:r>
              <a:rPr lang="en">
                <a:solidFill>
                  <a:srgbClr val="666666"/>
                </a:solidFill>
              </a:rPr>
              <a:t>Rezultatul va fi o pagină HTML.</a:t>
            </a:r>
            <a:endParaRPr>
              <a:solidFill>
                <a:srgbClr val="666666"/>
              </a:solidFill>
            </a:endParaRPr>
          </a:p>
        </p:txBody>
      </p:sp>
      <p:sp>
        <p:nvSpPr>
          <p:cNvPr id="209" name="Google Shape;209;p26"/>
          <p:cNvSpPr txBox="1"/>
          <p:nvPr/>
        </p:nvSpPr>
        <p:spPr>
          <a:xfrm>
            <a:off x="3828750" y="3048000"/>
            <a:ext cx="4526100" cy="1802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afis_template(</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render(</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"articole/articole.html"</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"titlu_tab"</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 fereastra"</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"titlu_articol"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"Titlu afisat"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"continut_articol"</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"Continut text"</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050">
              <a:solidFill>
                <a:srgbClr val="0000FF"/>
              </a:solidFill>
              <a:highlight>
                <a:srgbClr val="FFFFFF"/>
              </a:highlight>
              <a:latin typeface="Courier New"/>
              <a:ea typeface="Courier New"/>
              <a:cs typeface="Courier New"/>
              <a:sym typeface="Courier New"/>
            </a:endParaRPr>
          </a:p>
        </p:txBody>
      </p:sp>
      <p:sp>
        <p:nvSpPr>
          <p:cNvPr id="210" name="Google Shape;210;p26"/>
          <p:cNvSpPr txBox="1"/>
          <p:nvPr/>
        </p:nvSpPr>
        <p:spPr>
          <a:xfrm>
            <a:off x="3828750" y="2780975"/>
            <a:ext cx="1075200" cy="34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views.py</a:t>
            </a:r>
            <a:endParaRPr sz="13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14" name="Shape 214"/>
        <p:cNvGrpSpPr/>
        <p:nvPr/>
      </p:nvGrpSpPr>
      <p:grpSpPr>
        <a:xfrm>
          <a:off x="0" y="0"/>
          <a:ext cx="0" cy="0"/>
          <a:chOff x="0" y="0"/>
          <a:chExt cx="0" cy="0"/>
        </a:xfrm>
      </p:grpSpPr>
      <p:sp>
        <p:nvSpPr>
          <p:cNvPr id="215" name="Google Shape;215;p2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Extinderea template-urilor</a:t>
            </a:r>
            <a:endParaRPr/>
          </a:p>
        </p:txBody>
      </p:sp>
      <p:sp>
        <p:nvSpPr>
          <p:cNvPr id="216" name="Google Shape;216;p2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2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extLst>
                    <a:ext uri="{A12FA001-AC4F-418D-AE19-62706E023703}">
                      <ahyp:hlinkClr val="tx"/>
                    </a:ext>
                  </a:extLst>
                </a:hlinkClick>
              </a:rPr>
              <a:t>Cuprins</a:t>
            </a:r>
            <a:endParaRPr sz="700">
              <a:solidFill>
                <a:srgbClr val="0000FF"/>
              </a:solidFill>
            </a:endParaRPr>
          </a:p>
        </p:txBody>
      </p:sp>
      <p:sp>
        <p:nvSpPr>
          <p:cNvPr id="219" name="Google Shape;219;p2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
        <p:nvSpPr>
          <p:cNvPr id="220" name="Google Shape;220;p27"/>
          <p:cNvSpPr txBox="1"/>
          <p:nvPr/>
        </p:nvSpPr>
        <p:spPr>
          <a:xfrm>
            <a:off x="311600" y="1670575"/>
            <a:ext cx="4425600" cy="3156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850">
                <a:solidFill>
                  <a:srgbClr val="800000"/>
                </a:solidFill>
                <a:highlight>
                  <a:srgbClr val="FFFFFF"/>
                </a:highlight>
                <a:latin typeface="Courier New"/>
                <a:ea typeface="Courier New"/>
                <a:cs typeface="Courier New"/>
                <a:sym typeface="Courier New"/>
              </a:rPr>
              <a:t>&lt;!</a:t>
            </a:r>
            <a:r>
              <a:rPr lang="en" sz="850">
                <a:solidFill>
                  <a:schemeClr val="dk1"/>
                </a:solidFill>
                <a:highlight>
                  <a:srgbClr val="FFFFFF"/>
                </a:highlight>
                <a:latin typeface="Courier New"/>
                <a:ea typeface="Courier New"/>
                <a:cs typeface="Courier New"/>
                <a:sym typeface="Courier New"/>
              </a:rPr>
              <a:t>DOCTYPE html</a:t>
            </a:r>
            <a:r>
              <a:rPr lang="en" sz="850">
                <a:solidFill>
                  <a:srgbClr val="800000"/>
                </a:solidFill>
                <a:highlight>
                  <a:srgbClr val="FFFFFF"/>
                </a:highlight>
                <a:latin typeface="Courier New"/>
                <a:ea typeface="Courier New"/>
                <a:cs typeface="Courier New"/>
                <a:sym typeface="Courier New"/>
              </a:rPr>
              <a:t>&gt;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rgbClr val="800000"/>
                </a:solidFill>
                <a:highlight>
                  <a:srgbClr val="FFFFFF"/>
                </a:highlight>
                <a:latin typeface="Courier New"/>
                <a:ea typeface="Courier New"/>
                <a:cs typeface="Courier New"/>
                <a:sym typeface="Courier New"/>
              </a:rPr>
              <a:t>&lt;html&gt;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&lt;head&gt;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&lt;title&gt;</a:t>
            </a:r>
            <a:r>
              <a:rPr lang="en" sz="850">
                <a:solidFill>
                  <a:srgbClr val="0000FF"/>
                </a:solidFill>
                <a:highlight>
                  <a:srgbClr val="FFFFFF"/>
                </a:highlight>
                <a:latin typeface="Courier New"/>
                <a:ea typeface="Courier New"/>
                <a:cs typeface="Courier New"/>
                <a:sym typeface="Courier New"/>
              </a:rPr>
              <a:t>{% block </a:t>
            </a:r>
            <a:r>
              <a:rPr lang="en" sz="850">
                <a:solidFill>
                  <a:srgbClr val="A31515"/>
                </a:solidFill>
                <a:highlight>
                  <a:srgbClr val="FFFFFF"/>
                </a:highlight>
                <a:latin typeface="Courier New"/>
                <a:ea typeface="Courier New"/>
                <a:cs typeface="Courier New"/>
                <a:sym typeface="Courier New"/>
              </a:rPr>
              <a:t>title</a:t>
            </a:r>
            <a:r>
              <a:rPr lang="en" sz="850">
                <a:solidFill>
                  <a:srgbClr val="0000FF"/>
                </a:solidFill>
                <a:highlight>
                  <a:srgbClr val="FFFFFF"/>
                </a:highlight>
                <a:latin typeface="Courier New"/>
                <a:ea typeface="Courier New"/>
                <a:cs typeface="Courier New"/>
                <a:sym typeface="Courier New"/>
              </a:rPr>
              <a:t> %}</a:t>
            </a:r>
            <a:r>
              <a:rPr lang="en" sz="850">
                <a:solidFill>
                  <a:schemeClr val="dk1"/>
                </a:solidFill>
                <a:highlight>
                  <a:srgbClr val="FFFFFF"/>
                </a:highlight>
                <a:latin typeface="Courier New"/>
                <a:ea typeface="Courier New"/>
                <a:cs typeface="Courier New"/>
                <a:sym typeface="Courier New"/>
              </a:rPr>
              <a:t>Pagina mea</a:t>
            </a:r>
            <a:r>
              <a:rPr lang="en" sz="850">
                <a:solidFill>
                  <a:srgbClr val="0000FF"/>
                </a:solidFill>
                <a:highlight>
                  <a:srgbClr val="FFFFFF"/>
                </a:highlight>
                <a:latin typeface="Courier New"/>
                <a:ea typeface="Courier New"/>
                <a:cs typeface="Courier New"/>
                <a:sym typeface="Courier New"/>
              </a:rPr>
              <a:t>{% endblock %}</a:t>
            </a:r>
            <a:r>
              <a:rPr lang="en" sz="850">
                <a:solidFill>
                  <a:srgbClr val="800000"/>
                </a:solidFill>
                <a:highlight>
                  <a:srgbClr val="FFFFFF"/>
                </a:highlight>
                <a:latin typeface="Courier New"/>
                <a:ea typeface="Courier New"/>
                <a:cs typeface="Courier New"/>
                <a:sym typeface="Courier New"/>
              </a:rPr>
              <a:t>&lt;/title&gt;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&lt;/head&gt;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&lt;body&gt;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&lt;header&gt;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&lt;h1&gt;</a:t>
            </a:r>
            <a:r>
              <a:rPr lang="en" sz="850">
                <a:solidFill>
                  <a:schemeClr val="dk1"/>
                </a:solidFill>
                <a:highlight>
                  <a:srgbClr val="FFFFFF"/>
                </a:highlight>
                <a:latin typeface="Courier New"/>
                <a:ea typeface="Courier New"/>
                <a:cs typeface="Courier New"/>
                <a:sym typeface="Courier New"/>
              </a:rPr>
              <a:t>Site-ul meu</a:t>
            </a:r>
            <a:r>
              <a:rPr lang="en" sz="850">
                <a:solidFill>
                  <a:srgbClr val="800000"/>
                </a:solidFill>
                <a:highlight>
                  <a:srgbClr val="FFFFFF"/>
                </a:highlight>
                <a:latin typeface="Courier New"/>
                <a:ea typeface="Courier New"/>
                <a:cs typeface="Courier New"/>
                <a:sym typeface="Courier New"/>
              </a:rPr>
              <a:t>&lt;/h1&gt;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&lt;/header&gt;</a:t>
            </a:r>
            <a:r>
              <a:rPr lang="en" sz="850">
                <a:solidFill>
                  <a:schemeClr val="dk1"/>
                </a:solidFill>
                <a:highlight>
                  <a:srgbClr val="FFFFFF"/>
                </a:highlight>
                <a:latin typeface="Courier New"/>
                <a:ea typeface="Courier New"/>
                <a:cs typeface="Courier New"/>
                <a:sym typeface="Courier New"/>
              </a:rPr>
              <a:t>       </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&lt;main&gt;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0000FF"/>
                </a:solidFill>
                <a:highlight>
                  <a:srgbClr val="FFFFFF"/>
                </a:highlight>
                <a:latin typeface="Courier New"/>
                <a:ea typeface="Courier New"/>
                <a:cs typeface="Courier New"/>
                <a:sym typeface="Courier New"/>
              </a:rPr>
              <a:t>{% block </a:t>
            </a:r>
            <a:r>
              <a:rPr lang="en" sz="850">
                <a:solidFill>
                  <a:srgbClr val="A31515"/>
                </a:solidFill>
                <a:highlight>
                  <a:srgbClr val="FFFFFF"/>
                </a:highlight>
                <a:latin typeface="Courier New"/>
                <a:ea typeface="Courier New"/>
                <a:cs typeface="Courier New"/>
                <a:sym typeface="Courier New"/>
              </a:rPr>
              <a:t>content</a:t>
            </a:r>
            <a:r>
              <a:rPr lang="en" sz="850">
                <a:solidFill>
                  <a:srgbClr val="0000FF"/>
                </a:solidFill>
                <a:highlight>
                  <a:srgbClr val="FFFFFF"/>
                </a:highlight>
                <a:latin typeface="Courier New"/>
                <a:ea typeface="Courier New"/>
                <a:cs typeface="Courier New"/>
                <a:sym typeface="Courier New"/>
              </a:rPr>
              <a:t> %}{% endblock %}</a:t>
            </a:r>
            <a:endParaRPr sz="8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&lt;/main&gt;</a:t>
            </a:r>
            <a:endParaRPr sz="8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&lt;footer&gt;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&lt;p&gt;</a:t>
            </a:r>
            <a:r>
              <a:rPr lang="en" sz="850">
                <a:solidFill>
                  <a:schemeClr val="dk1"/>
                </a:solidFill>
                <a:highlight>
                  <a:srgbClr val="FFFFFF"/>
                </a:highlight>
                <a:latin typeface="Courier New"/>
                <a:ea typeface="Courier New"/>
                <a:cs typeface="Courier New"/>
                <a:sym typeface="Courier New"/>
              </a:rPr>
              <a:t>© 2024 Site-ul meu</a:t>
            </a:r>
            <a:r>
              <a:rPr lang="en" sz="850">
                <a:solidFill>
                  <a:srgbClr val="800000"/>
                </a:solidFill>
                <a:highlight>
                  <a:srgbClr val="FFFFFF"/>
                </a:highlight>
                <a:latin typeface="Courier New"/>
                <a:ea typeface="Courier New"/>
                <a:cs typeface="Courier New"/>
                <a:sym typeface="Courier New"/>
              </a:rPr>
              <a:t>&lt;/p&gt;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&lt;/footer&gt;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850">
                <a:solidFill>
                  <a:schemeClr val="dk1"/>
                </a:solidFill>
                <a:highlight>
                  <a:srgbClr val="FFFFFF"/>
                </a:highlight>
                <a:latin typeface="Courier New"/>
                <a:ea typeface="Courier New"/>
                <a:cs typeface="Courier New"/>
                <a:sym typeface="Courier New"/>
              </a:rPr>
              <a:t>    </a:t>
            </a:r>
            <a:r>
              <a:rPr lang="en" sz="850">
                <a:solidFill>
                  <a:srgbClr val="800000"/>
                </a:solidFill>
                <a:highlight>
                  <a:srgbClr val="FFFFFF"/>
                </a:highlight>
                <a:latin typeface="Courier New"/>
                <a:ea typeface="Courier New"/>
                <a:cs typeface="Courier New"/>
                <a:sym typeface="Courier New"/>
              </a:rPr>
              <a:t>&lt;/body&gt;</a:t>
            </a:r>
            <a:endParaRPr sz="8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850">
                <a:solidFill>
                  <a:srgbClr val="800000"/>
                </a:solidFill>
                <a:highlight>
                  <a:srgbClr val="FFFFFF"/>
                </a:highlight>
                <a:latin typeface="Courier New"/>
                <a:ea typeface="Courier New"/>
                <a:cs typeface="Courier New"/>
                <a:sym typeface="Courier New"/>
              </a:rPr>
              <a:t>&lt;/html&gt;</a:t>
            </a:r>
            <a:endParaRPr sz="1200">
              <a:solidFill>
                <a:srgbClr val="666666"/>
              </a:solidFill>
            </a:endParaRPr>
          </a:p>
        </p:txBody>
      </p:sp>
      <p:sp>
        <p:nvSpPr>
          <p:cNvPr id="221" name="Google Shape;221;p27"/>
          <p:cNvSpPr txBox="1"/>
          <p:nvPr/>
        </p:nvSpPr>
        <p:spPr>
          <a:xfrm>
            <a:off x="317050" y="1156325"/>
            <a:ext cx="8520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rgbClr val="666666"/>
                </a:solidFill>
              </a:rPr>
              <a:t>Django permite moștenirea template-urilor</a:t>
            </a:r>
            <a:r>
              <a:rPr lang="en">
                <a:solidFill>
                  <a:srgbClr val="666666"/>
                </a:solidFill>
              </a:rPr>
              <a:t>, ceea ce înseamnă că, de exemplu, putem avea un șablon de bază (de exemplu, pentru antet și footer), iar paginile individuale pot adăuga conținut specific.</a:t>
            </a:r>
            <a:endParaRPr>
              <a:solidFill>
                <a:srgbClr val="666666"/>
              </a:solidFill>
            </a:endParaRPr>
          </a:p>
        </p:txBody>
      </p:sp>
      <p:sp>
        <p:nvSpPr>
          <p:cNvPr id="222" name="Google Shape;222;p27"/>
          <p:cNvSpPr txBox="1"/>
          <p:nvPr/>
        </p:nvSpPr>
        <p:spPr>
          <a:xfrm>
            <a:off x="4822850" y="2280175"/>
            <a:ext cx="3915600" cy="152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 extends "baza.html"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 block </a:t>
            </a:r>
            <a:r>
              <a:rPr lang="en" sz="950">
                <a:solidFill>
                  <a:srgbClr val="A31515"/>
                </a:solidFill>
                <a:highlight>
                  <a:srgbClr val="FFFFFF"/>
                </a:highlight>
                <a:latin typeface="Courier New"/>
                <a:ea typeface="Courier New"/>
                <a:cs typeface="Courier New"/>
                <a:sym typeface="Courier New"/>
              </a:rPr>
              <a:t>title</a:t>
            </a:r>
            <a:r>
              <a:rPr lang="en" sz="950">
                <a:solidFill>
                  <a:srgbClr val="0000FF"/>
                </a:solidFill>
                <a:highlight>
                  <a:srgbClr val="FFFFFF"/>
                </a:highlight>
                <a:latin typeface="Courier New"/>
                <a:ea typeface="Courier New"/>
                <a:cs typeface="Courier New"/>
                <a:sym typeface="Courier New"/>
              </a:rPr>
              <a:t> %}</a:t>
            </a:r>
            <a:r>
              <a:rPr lang="en" sz="950">
                <a:solidFill>
                  <a:schemeClr val="dk1"/>
                </a:solidFill>
                <a:highlight>
                  <a:srgbClr val="FFFFFF"/>
                </a:highlight>
                <a:latin typeface="Courier New"/>
                <a:ea typeface="Courier New"/>
                <a:cs typeface="Courier New"/>
                <a:sym typeface="Courier New"/>
              </a:rPr>
              <a:t>Pagina articolului</a:t>
            </a:r>
            <a:r>
              <a:rPr lang="en" sz="950">
                <a:solidFill>
                  <a:srgbClr val="0000FF"/>
                </a:solidFill>
                <a:highlight>
                  <a:srgbClr val="FFFFFF"/>
                </a:highlight>
                <a:latin typeface="Courier New"/>
                <a:ea typeface="Courier New"/>
                <a:cs typeface="Courier New"/>
                <a:sym typeface="Courier New"/>
              </a:rPr>
              <a:t>{% endblock %}</a:t>
            </a:r>
            <a:endParaRPr sz="9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9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0000FF"/>
                </a:solidFill>
                <a:highlight>
                  <a:srgbClr val="FFFFFF"/>
                </a:highlight>
                <a:latin typeface="Courier New"/>
                <a:ea typeface="Courier New"/>
                <a:cs typeface="Courier New"/>
                <a:sym typeface="Courier New"/>
              </a:rPr>
              <a:t>{% block </a:t>
            </a:r>
            <a:r>
              <a:rPr lang="en" sz="950">
                <a:solidFill>
                  <a:srgbClr val="A31515"/>
                </a:solidFill>
                <a:highlight>
                  <a:srgbClr val="FFFFFF"/>
                </a:highlight>
                <a:latin typeface="Courier New"/>
                <a:ea typeface="Courier New"/>
                <a:cs typeface="Courier New"/>
                <a:sym typeface="Courier New"/>
              </a:rPr>
              <a:t>content</a:t>
            </a:r>
            <a:r>
              <a:rPr lang="en" sz="950">
                <a:solidFill>
                  <a:srgbClr val="0000FF"/>
                </a:solidFill>
                <a:highlight>
                  <a:srgbClr val="FFFFFF"/>
                </a:highlight>
                <a:latin typeface="Courier New"/>
                <a:ea typeface="Courier New"/>
                <a:cs typeface="Courier New"/>
                <a:sym typeface="Courier New"/>
              </a:rPr>
              <a:t> %}</a:t>
            </a:r>
            <a:endParaRPr sz="9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800000"/>
                </a:solidFill>
                <a:highlight>
                  <a:srgbClr val="FFFFFF"/>
                </a:highlight>
                <a:latin typeface="Courier New"/>
                <a:ea typeface="Courier New"/>
                <a:cs typeface="Courier New"/>
                <a:sym typeface="Courier New"/>
              </a:rPr>
              <a:t>&lt;h1&gt;</a:t>
            </a:r>
            <a:r>
              <a:rPr lang="en" sz="950">
                <a:solidFill>
                  <a:srgbClr val="0000FF"/>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title</a:t>
            </a:r>
            <a:r>
              <a:rPr lang="en" sz="950">
                <a:solidFill>
                  <a:srgbClr val="0000FF"/>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&lt;/h1&gt;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950">
                <a:solidFill>
                  <a:srgbClr val="800000"/>
                </a:solidFill>
                <a:highlight>
                  <a:srgbClr val="FFFFFF"/>
                </a:highlight>
                <a:latin typeface="Courier New"/>
                <a:ea typeface="Courier New"/>
                <a:cs typeface="Courier New"/>
                <a:sym typeface="Courier New"/>
              </a:rPr>
              <a:t>&lt;p&gt;</a:t>
            </a:r>
            <a:r>
              <a:rPr lang="en" sz="950">
                <a:solidFill>
                  <a:srgbClr val="0000FF"/>
                </a:solidFill>
                <a:highlight>
                  <a:srgbClr val="FFFFFF"/>
                </a:highlight>
                <a:latin typeface="Courier New"/>
                <a:ea typeface="Courier New"/>
                <a:cs typeface="Courier New"/>
                <a:sym typeface="Courier New"/>
              </a:rPr>
              <a:t>{{ </a:t>
            </a:r>
            <a:r>
              <a:rPr lang="en" sz="950">
                <a:solidFill>
                  <a:srgbClr val="A31515"/>
                </a:solidFill>
                <a:highlight>
                  <a:srgbClr val="FFFFFF"/>
                </a:highlight>
                <a:latin typeface="Courier New"/>
                <a:ea typeface="Courier New"/>
                <a:cs typeface="Courier New"/>
                <a:sym typeface="Courier New"/>
              </a:rPr>
              <a:t>content</a:t>
            </a:r>
            <a:r>
              <a:rPr lang="en" sz="950">
                <a:solidFill>
                  <a:srgbClr val="0000FF"/>
                </a:solidFill>
                <a:highlight>
                  <a:srgbClr val="FFFFFF"/>
                </a:highlight>
                <a:latin typeface="Courier New"/>
                <a:ea typeface="Courier New"/>
                <a:cs typeface="Courier New"/>
                <a:sym typeface="Courier New"/>
              </a:rPr>
              <a:t> }}</a:t>
            </a:r>
            <a:r>
              <a:rPr lang="en" sz="950">
                <a:solidFill>
                  <a:srgbClr val="800000"/>
                </a:solidFill>
                <a:highlight>
                  <a:srgbClr val="FFFFFF"/>
                </a:highlight>
                <a:latin typeface="Courier New"/>
                <a:ea typeface="Courier New"/>
                <a:cs typeface="Courier New"/>
                <a:sym typeface="Courier New"/>
              </a:rPr>
              <a:t>&lt;/p&gt;</a:t>
            </a:r>
            <a:endParaRPr sz="950">
              <a:solidFill>
                <a:srgbClr val="8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950">
                <a:solidFill>
                  <a:srgbClr val="0000FF"/>
                </a:solidFill>
                <a:highlight>
                  <a:srgbClr val="FFFFFF"/>
                </a:highlight>
                <a:latin typeface="Courier New"/>
                <a:ea typeface="Courier New"/>
                <a:cs typeface="Courier New"/>
                <a:sym typeface="Courier New"/>
              </a:rPr>
              <a:t>{% endblock %}</a:t>
            </a:r>
            <a:endParaRPr sz="1800">
              <a:solidFill>
                <a:schemeClr val="dk2"/>
              </a:solidFill>
            </a:endParaRPr>
          </a:p>
        </p:txBody>
      </p:sp>
      <p:sp>
        <p:nvSpPr>
          <p:cNvPr id="223" name="Google Shape;223;p27"/>
          <p:cNvSpPr txBox="1"/>
          <p:nvPr/>
        </p:nvSpPr>
        <p:spPr>
          <a:xfrm>
            <a:off x="4822850" y="1663500"/>
            <a:ext cx="38178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Presupunem că fișierul de bază se numește baza.html</a:t>
            </a:r>
            <a:endParaRPr sz="1300">
              <a:solidFill>
                <a:schemeClr val="dk2"/>
              </a:solidFill>
            </a:endParaRPr>
          </a:p>
        </p:txBody>
      </p:sp>
      <p:sp>
        <p:nvSpPr>
          <p:cNvPr id="224" name="Google Shape;224;p27"/>
          <p:cNvSpPr txBox="1"/>
          <p:nvPr/>
        </p:nvSpPr>
        <p:spPr>
          <a:xfrm>
            <a:off x="4822850" y="3845750"/>
            <a:ext cx="3817800" cy="3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Sau putem include un fișier:</a:t>
            </a:r>
            <a:endParaRPr sz="1300">
              <a:solidFill>
                <a:schemeClr val="dk2"/>
              </a:solidFill>
            </a:endParaRPr>
          </a:p>
        </p:txBody>
      </p:sp>
      <p:sp>
        <p:nvSpPr>
          <p:cNvPr id="225" name="Google Shape;225;p27"/>
          <p:cNvSpPr txBox="1"/>
          <p:nvPr/>
        </p:nvSpPr>
        <p:spPr>
          <a:xfrm>
            <a:off x="4870675" y="4273325"/>
            <a:ext cx="2292300" cy="350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 include 'meniu.html' %}</a:t>
            </a:r>
            <a:endParaRPr sz="1050">
              <a:solidFill>
                <a:srgbClr val="0000FF"/>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29" name="Shape 229"/>
        <p:cNvGrpSpPr/>
        <p:nvPr/>
      </p:nvGrpSpPr>
      <p:grpSpPr>
        <a:xfrm>
          <a:off x="0" y="0"/>
          <a:ext cx="0" cy="0"/>
          <a:chOff x="0" y="0"/>
          <a:chExt cx="0" cy="0"/>
        </a:xfrm>
      </p:grpSpPr>
      <p:sp>
        <p:nvSpPr>
          <p:cNvPr id="230" name="Google Shape;230;p2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Filtre</a:t>
            </a:r>
            <a:endParaRPr/>
          </a:p>
        </p:txBody>
      </p:sp>
      <p:sp>
        <p:nvSpPr>
          <p:cNvPr id="231" name="Google Shape;231;p2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3" name="Google Shape;233;p2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34" name="Google Shape;234;p2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35" name="Google Shape;235;p28"/>
          <p:cNvSpPr txBox="1"/>
          <p:nvPr/>
        </p:nvSpPr>
        <p:spPr>
          <a:xfrm>
            <a:off x="317150" y="1012500"/>
            <a:ext cx="8520600" cy="3757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Filtrele se aplică folosind simbolul | după variabila sau valoarea pe care dorim să o modificăm</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Un filtru poate accepta opțional un argument suplimentar, care poate modifica comportamentul filtrului.</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variabila | nume_filtru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Clr>
                <a:schemeClr val="dk1"/>
              </a:buClr>
              <a:buSzPts val="1100"/>
              <a:buFont typeface="Arial"/>
              <a:buNone/>
            </a:pPr>
            <a:r>
              <a:rPr lang="en" sz="1300">
                <a:solidFill>
                  <a:srgbClr val="666666"/>
                </a:solidFill>
                <a:latin typeface="Courier New"/>
                <a:ea typeface="Courier New"/>
                <a:cs typeface="Courier New"/>
                <a:sym typeface="Courier New"/>
              </a:rPr>
              <a:t>{{ variabila | nume_filtru:argument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a:p>
            <a:pPr indent="0" lvl="0" marL="0" rtl="0" algn="l">
              <a:spcBef>
                <a:spcPts val="0"/>
              </a:spcBef>
              <a:spcAft>
                <a:spcPts val="0"/>
              </a:spcAft>
              <a:buNone/>
            </a:pPr>
            <a:r>
              <a:rPr b="1" lang="en" sz="1500">
                <a:solidFill>
                  <a:srgbClr val="666666"/>
                </a:solidFill>
              </a:rPr>
              <a:t>Filtre uzuale</a:t>
            </a:r>
            <a:endParaRPr b="1" sz="1500">
              <a:solidFill>
                <a:srgbClr val="666666"/>
              </a:solidFill>
            </a:endParaRPr>
          </a:p>
          <a:p>
            <a:pPr indent="0" lvl="0" marL="0" rtl="0" algn="l">
              <a:spcBef>
                <a:spcPts val="0"/>
              </a:spcBef>
              <a:spcAft>
                <a:spcPts val="0"/>
              </a:spcAft>
              <a:buNone/>
            </a:pPr>
            <a:r>
              <a:rPr b="1" lang="en" sz="1300">
                <a:solidFill>
                  <a:srgbClr val="666666"/>
                </a:solidFill>
              </a:rPr>
              <a:t>Filtrul default</a:t>
            </a:r>
            <a:r>
              <a:rPr lang="en" sz="1300">
                <a:solidFill>
                  <a:srgbClr val="666666"/>
                </a:solidFill>
              </a:rPr>
              <a:t>: afișează o valoare implicită dacă variabila este goală sau None.</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username | default:"Vizitator"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Filtrul length</a:t>
            </a:r>
            <a:endParaRPr b="1" sz="1300">
              <a:solidFill>
                <a:srgbClr val="666666"/>
              </a:solidFill>
            </a:endParaRPr>
          </a:p>
          <a:p>
            <a:pPr indent="0" lvl="0" marL="0" rtl="0" algn="l">
              <a:spcBef>
                <a:spcPts val="0"/>
              </a:spcBef>
              <a:spcAft>
                <a:spcPts val="0"/>
              </a:spcAft>
              <a:buNone/>
            </a:pPr>
            <a:r>
              <a:rPr lang="en" sz="1300">
                <a:solidFill>
                  <a:srgbClr val="666666"/>
                </a:solidFill>
              </a:rPr>
              <a:t>Returnează lungimea unui obiect, cum ar fi o listă sau un șir de caractere.</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lista | length }}</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b="1" lang="en" sz="1300">
                <a:solidFill>
                  <a:srgbClr val="666666"/>
                </a:solidFill>
              </a:rPr>
              <a:t>Filtrul date</a:t>
            </a:r>
            <a:endParaRPr b="1" sz="1300">
              <a:solidFill>
                <a:srgbClr val="666666"/>
              </a:solidFill>
            </a:endParaRPr>
          </a:p>
          <a:p>
            <a:pPr indent="0" lvl="0" marL="0" rtl="0" algn="l">
              <a:spcBef>
                <a:spcPts val="0"/>
              </a:spcBef>
              <a:spcAft>
                <a:spcPts val="0"/>
              </a:spcAft>
              <a:buNone/>
            </a:pPr>
            <a:r>
              <a:rPr lang="en" sz="1300">
                <a:solidFill>
                  <a:srgbClr val="666666"/>
                </a:solidFill>
              </a:rPr>
              <a:t>Formatează data (conform unor formate standard Django)</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 data_calendaristica </a:t>
            </a:r>
            <a:r>
              <a:rPr lang="en" sz="1300">
                <a:solidFill>
                  <a:srgbClr val="666666"/>
                </a:solidFill>
                <a:latin typeface="Courier New"/>
                <a:ea typeface="Courier New"/>
                <a:cs typeface="Courier New"/>
                <a:sym typeface="Courier New"/>
              </a:rPr>
              <a:t>| </a:t>
            </a:r>
            <a:r>
              <a:rPr lang="en" sz="1300">
                <a:solidFill>
                  <a:srgbClr val="666666"/>
                </a:solidFill>
                <a:latin typeface="Courier New"/>
                <a:ea typeface="Courier New"/>
                <a:cs typeface="Courier New"/>
                <a:sym typeface="Courier New"/>
              </a:rPr>
              <a:t>date:"Y-m-d" }}</a:t>
            </a:r>
            <a:endParaRPr sz="1300">
              <a:solidFill>
                <a:srgbClr val="666666"/>
              </a:solidFill>
              <a:latin typeface="Courier New"/>
              <a:ea typeface="Courier New"/>
              <a:cs typeface="Courier New"/>
              <a:sym typeface="Courier Ne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239" name="Shape 239"/>
        <p:cNvGrpSpPr/>
        <p:nvPr/>
      </p:nvGrpSpPr>
      <p:grpSpPr>
        <a:xfrm>
          <a:off x="0" y="0"/>
          <a:ext cx="0" cy="0"/>
          <a:chOff x="0" y="0"/>
          <a:chExt cx="0" cy="0"/>
        </a:xfrm>
      </p:grpSpPr>
      <p:sp>
        <p:nvSpPr>
          <p:cNvPr id="240" name="Google Shape;240;p2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Bibliografie și alte resurse</a:t>
            </a:r>
            <a:endParaRPr/>
          </a:p>
        </p:txBody>
      </p:sp>
      <p:sp>
        <p:nvSpPr>
          <p:cNvPr id="241" name="Google Shape;241;p2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2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244" name="Google Shape;244;p2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245" name="Google Shape;245;p29"/>
          <p:cNvSpPr txBox="1"/>
          <p:nvPr/>
        </p:nvSpPr>
        <p:spPr>
          <a:xfrm>
            <a:off x="317150" y="1012500"/>
            <a:ext cx="8520600" cy="35430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https://docs.djangoproject.com/en/5.1/topics/templates/</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https://docs.djangoproject.com/en/5.1/ref/templates/language/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https://docs.djangoproject.com/en/5.1/ref/templates/language/#template-inheritance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https://docs.djangoproject.com/en/5.1/intro/tutorial03/</a:t>
            </a:r>
            <a:endParaRPr sz="1300">
              <a:solidFill>
                <a:srgbClr val="6666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0" name="Shape 60"/>
        <p:cNvGrpSpPr/>
        <p:nvPr/>
      </p:nvGrpSpPr>
      <p:grpSpPr>
        <a:xfrm>
          <a:off x="0" y="0"/>
          <a:ext cx="0" cy="0"/>
          <a:chOff x="0" y="0"/>
          <a:chExt cx="0" cy="0"/>
        </a:xfrm>
      </p:grpSpPr>
      <p:sp>
        <p:nvSpPr>
          <p:cNvPr id="61" name="Google Shape;61;p14"/>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Cuprins</a:t>
            </a:r>
            <a:endParaRPr/>
          </a:p>
        </p:txBody>
      </p:sp>
      <p:sp>
        <p:nvSpPr>
          <p:cNvPr id="62" name="Google Shape;62;p14"/>
          <p:cNvSpPr txBox="1"/>
          <p:nvPr>
            <p:ph idx="1" type="body"/>
          </p:nvPr>
        </p:nvSpPr>
        <p:spPr>
          <a:xfrm>
            <a:off x="311700" y="1152475"/>
            <a:ext cx="8520600" cy="3444300"/>
          </a:xfrm>
          <a:prstGeom prst="rect">
            <a:avLst/>
          </a:prstGeom>
          <a:ln>
            <a:noFill/>
          </a:ln>
        </p:spPr>
        <p:txBody>
          <a:bodyPr anchorCtr="0" anchor="t" bIns="91425" lIns="91425" spcFirstLastPara="1" rIns="91425" wrap="square" tIns="91425">
            <a:normAutofit/>
          </a:bodyPr>
          <a:lstStyle/>
          <a:p>
            <a:pPr indent="0" lvl="0" marL="457200" rtl="0" algn="l">
              <a:spcBef>
                <a:spcPts val="0"/>
              </a:spcBef>
              <a:spcAft>
                <a:spcPts val="0"/>
              </a:spcAft>
              <a:buNone/>
            </a:pPr>
            <a:r>
              <a:rPr b="1" lang="en" sz="1100">
                <a:solidFill>
                  <a:srgbClr val="000000"/>
                </a:solidFill>
              </a:rPr>
              <a:t>Observații</a:t>
            </a:r>
            <a:r>
              <a:rPr lang="en" sz="1100"/>
              <a:t>. Dacă deschideți cursul în Google Slides, faceți click pe "Present" (dreapta-sus) pentru a parcurge cursul cum a fost intenționat (cu animații, linkuri și alte efecte). Linkurile de mai jos sunt doar către începutul unei secțiuni de curs (uneori, o secțiune se întinde pe mai multe slide-uri pe care trebuie să le parcurgeți). Fiecare slide are link înapoi către cuprins.</a:t>
            </a:r>
            <a:endParaRPr sz="1100"/>
          </a:p>
          <a:p>
            <a:pPr indent="-317500" lvl="0" marL="457200" rtl="0" algn="l">
              <a:spcBef>
                <a:spcPts val="1200"/>
              </a:spcBef>
              <a:spcAft>
                <a:spcPts val="0"/>
              </a:spcAft>
              <a:buSzPts val="1400"/>
              <a:buAutoNum type="arabicPeriod"/>
            </a:pPr>
            <a:r>
              <a:t/>
            </a:r>
            <a:endParaRPr sz="1400"/>
          </a:p>
          <a:p>
            <a:pPr indent="0" lvl="0" marL="0" rtl="0" algn="l">
              <a:spcBef>
                <a:spcPts val="1200"/>
              </a:spcBef>
              <a:spcAft>
                <a:spcPts val="1200"/>
              </a:spcAft>
              <a:buNone/>
            </a:pPr>
            <a:r>
              <a:t/>
            </a:r>
            <a:endParaRPr/>
          </a:p>
        </p:txBody>
      </p:sp>
      <p:sp>
        <p:nvSpPr>
          <p:cNvPr id="63" name="Google Shape;63;p14"/>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5" name="Google Shape;65;p14"/>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3"/>
              </a:rPr>
              <a:t>irina.ciocan@gmail.com</a:t>
            </a:r>
            <a:endParaRPr sz="1100">
              <a:solidFill>
                <a:srgbClr val="0000F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69" name="Shape 69"/>
        <p:cNvGrpSpPr/>
        <p:nvPr/>
      </p:nvGrpSpPr>
      <p:grpSpPr>
        <a:xfrm>
          <a:off x="0" y="0"/>
          <a:ext cx="0" cy="0"/>
          <a:chOff x="0" y="0"/>
          <a:chExt cx="0" cy="0"/>
        </a:xfrm>
      </p:grpSpPr>
      <p:sp>
        <p:nvSpPr>
          <p:cNvPr id="70" name="Google Shape;70;p15"/>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Valori multiple pentru un parametru</a:t>
            </a:r>
            <a:endParaRPr/>
          </a:p>
        </p:txBody>
      </p:sp>
      <p:sp>
        <p:nvSpPr>
          <p:cNvPr id="71" name="Google Shape;71;p15"/>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73" name="Google Shape;73;p15">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74" name="Google Shape;74;p15"/>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75" name="Google Shape;75;p15"/>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Reamintim ce este un query string:</a:t>
            </a:r>
            <a:endParaRPr sz="1300">
              <a:solidFill>
                <a:srgbClr val="666666"/>
              </a:solidFill>
            </a:endParaRPr>
          </a:p>
          <a:p>
            <a:pPr indent="0" lvl="0" marL="0" rtl="0" algn="l">
              <a:spcBef>
                <a:spcPts val="0"/>
              </a:spcBef>
              <a:spcAft>
                <a:spcPts val="0"/>
              </a:spcAft>
              <a:buNone/>
            </a:pPr>
            <a:r>
              <a:rPr lang="en" sz="1300">
                <a:solidFill>
                  <a:srgbClr val="666666"/>
                </a:solidFill>
              </a:rPr>
              <a:t>/cale?param1=val1&amp;param2=val2&amp;param3=val3</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Știm dintr-o lecție anterioară că acești parametri devin chei într-un dicționar, având valorile asociate chiar cele din cale.</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Ce se întâmplă în situația:</a:t>
            </a:r>
            <a:endParaRPr sz="1300">
              <a:solidFill>
                <a:srgbClr val="666666"/>
              </a:solidFill>
            </a:endParaRPr>
          </a:p>
          <a:p>
            <a:pPr indent="0" lvl="0" marL="0" rtl="0" algn="l">
              <a:spcBef>
                <a:spcPts val="0"/>
              </a:spcBef>
              <a:spcAft>
                <a:spcPts val="0"/>
              </a:spcAft>
              <a:buNone/>
            </a:pPr>
            <a:r>
              <a:rPr lang="en" sz="1300">
                <a:solidFill>
                  <a:srgbClr val="666666"/>
                </a:solidFill>
              </a:rPr>
              <a:t>/cale?param=val1&amp;</a:t>
            </a:r>
            <a:r>
              <a:rPr lang="en" sz="1300">
                <a:solidFill>
                  <a:srgbClr val="666666"/>
                </a:solidFill>
              </a:rPr>
              <a:t>param=val2&amp;param=val3&amp;param=val4</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avem același nume de parametru, dar mai multe valori</a:t>
            </a:r>
            <a:endParaRPr sz="1300">
              <a:solidFill>
                <a:srgbClr val="666666"/>
              </a:solidFill>
            </a:endParaRPr>
          </a:p>
          <a:p>
            <a:pPr indent="0" lvl="0" marL="0" rtl="0" algn="l">
              <a:spcBef>
                <a:spcPts val="0"/>
              </a:spcBef>
              <a:spcAft>
                <a:spcPts val="0"/>
              </a:spcAft>
              <a:buNone/>
            </a:pPr>
            <a:r>
              <a:rPr b="1" lang="en" sz="1300">
                <a:solidFill>
                  <a:srgbClr val="666666"/>
                </a:solidFill>
              </a:rPr>
              <a:t>Raspuns:</a:t>
            </a:r>
            <a:r>
              <a:rPr lang="en" sz="1300">
                <a:solidFill>
                  <a:srgbClr val="666666"/>
                </a:solidFill>
              </a:rPr>
              <a:t> presupunând că în funcția de vizualizare obiectul cerere se numește </a:t>
            </a:r>
            <a:r>
              <a:rPr i="1" lang="en" sz="1300">
                <a:solidFill>
                  <a:srgbClr val="666666"/>
                </a:solidFill>
              </a:rPr>
              <a:t>request</a:t>
            </a:r>
            <a:r>
              <a:rPr lang="en" sz="1300">
                <a:solidFill>
                  <a:srgbClr val="666666"/>
                </a:solidFill>
              </a:rPr>
              <a:t>, în loc de request.GET.get("param") vom folosi request.GET.getlist("param")</a:t>
            </a:r>
            <a:endParaRPr sz="1300">
              <a:solidFill>
                <a:srgbClr val="666666"/>
              </a:solidFill>
            </a:endParaRPr>
          </a:p>
          <a:p>
            <a:pPr indent="0" lvl="0" marL="0" rtl="0" algn="l">
              <a:spcBef>
                <a:spcPts val="0"/>
              </a:spcBef>
              <a:spcAft>
                <a:spcPts val="0"/>
              </a:spcAft>
              <a:buNone/>
            </a:pPr>
            <a:r>
              <a:rPr lang="en" sz="1300">
                <a:solidFill>
                  <a:srgbClr val="666666"/>
                </a:solidFill>
              </a:rPr>
              <a:t>acesta va returna o listă cu valorile din query string</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Pot exista parametri combinați (</a:t>
            </a:r>
            <a:r>
              <a:rPr lang="en" sz="1300">
                <a:solidFill>
                  <a:srgbClr val="666666"/>
                </a:solidFill>
              </a:rPr>
              <a:t>parametri</a:t>
            </a:r>
            <a:r>
              <a:rPr lang="en" sz="1300">
                <a:solidFill>
                  <a:srgbClr val="666666"/>
                </a:solidFill>
              </a:rPr>
              <a:t> care apar o singură dată împreună cu parametri cu mai multe valori, sau mai mulți parametri cu mai multe valori). De exemplu, cererea de mai jos este validă:</a:t>
            </a:r>
            <a:endParaRPr sz="1300">
              <a:solidFill>
                <a:srgbClr val="666666"/>
              </a:solidFill>
            </a:endParaRPr>
          </a:p>
          <a:p>
            <a:pPr indent="0" lvl="0" marL="0" rtl="0" algn="l">
              <a:spcBef>
                <a:spcPts val="0"/>
              </a:spcBef>
              <a:spcAft>
                <a:spcPts val="0"/>
              </a:spcAft>
              <a:buNone/>
            </a:pPr>
            <a:r>
              <a:rPr lang="en" sz="1300">
                <a:solidFill>
                  <a:srgbClr val="666666"/>
                </a:solidFill>
                <a:latin typeface="Courier New"/>
                <a:ea typeface="Courier New"/>
                <a:cs typeface="Courier New"/>
                <a:sym typeface="Courier New"/>
              </a:rPr>
              <a:t>/cale?a=10&amp;b=20&amp;a=15&amp;c=30&amp;c=40&amp;c=50</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300">
              <a:solidFill>
                <a:srgbClr val="66666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79" name="Shape 79"/>
        <p:cNvGrpSpPr/>
        <p:nvPr/>
      </p:nvGrpSpPr>
      <p:grpSpPr>
        <a:xfrm>
          <a:off x="0" y="0"/>
          <a:ext cx="0" cy="0"/>
          <a:chOff x="0" y="0"/>
          <a:chExt cx="0" cy="0"/>
        </a:xfrm>
      </p:grpSpPr>
      <p:sp>
        <p:nvSpPr>
          <p:cNvPr id="80" name="Google Shape;80;p16"/>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Valori multiple pentru un parametru - Exemplu</a:t>
            </a:r>
            <a:endParaRPr/>
          </a:p>
        </p:txBody>
      </p:sp>
      <p:sp>
        <p:nvSpPr>
          <p:cNvPr id="81" name="Google Shape;81;p16"/>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84" name="Google Shape;84;p16"/>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85" name="Google Shape;85;p16"/>
          <p:cNvSpPr txBox="1"/>
          <p:nvPr/>
        </p:nvSpPr>
        <p:spPr>
          <a:xfrm>
            <a:off x="340700" y="1256125"/>
            <a:ext cx="6954600" cy="1014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def</a:t>
            </a:r>
            <a:r>
              <a:rPr lang="en" sz="1050">
                <a:solidFill>
                  <a:schemeClr val="dk1"/>
                </a:solidFill>
                <a:highlight>
                  <a:srgbClr val="FFFFFF"/>
                </a:highlight>
                <a:latin typeface="Courier New"/>
                <a:ea typeface="Courier New"/>
                <a:cs typeface="Courier New"/>
                <a:sym typeface="Courier New"/>
              </a:rPr>
              <a:t> cum_il_cheama(</a:t>
            </a:r>
            <a:r>
              <a:rPr lang="en" sz="1050">
                <a:solidFill>
                  <a:srgbClr val="808080"/>
                </a:solidFill>
                <a:highlight>
                  <a:srgbClr val="FFFFFF"/>
                </a:highlight>
                <a:latin typeface="Courier New"/>
                <a:ea typeface="Courier New"/>
                <a:cs typeface="Courier New"/>
                <a:sym typeface="Courier New"/>
              </a:rPr>
              <a:t>request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lista_nume= </a:t>
            </a:r>
            <a:r>
              <a:rPr lang="en" sz="1050">
                <a:solidFill>
                  <a:srgbClr val="808080"/>
                </a:solidFill>
                <a:highlight>
                  <a:schemeClr val="accent6"/>
                </a:highlight>
                <a:latin typeface="Courier New"/>
                <a:ea typeface="Courier New"/>
                <a:cs typeface="Courier New"/>
                <a:sym typeface="Courier New"/>
              </a:rPr>
              <a:t>request</a:t>
            </a:r>
            <a:r>
              <a:rPr lang="en" sz="1050">
                <a:solidFill>
                  <a:schemeClr val="dk1"/>
                </a:solidFill>
                <a:highlight>
                  <a:schemeClr val="accent6"/>
                </a:highlight>
                <a:latin typeface="Courier New"/>
                <a:ea typeface="Courier New"/>
                <a:cs typeface="Courier New"/>
                <a:sym typeface="Courier New"/>
              </a:rPr>
              <a:t>.GET.getlist(</a:t>
            </a:r>
            <a:r>
              <a:rPr lang="en" sz="1050">
                <a:solidFill>
                  <a:srgbClr val="A31515"/>
                </a:solidFill>
                <a:highlight>
                  <a:schemeClr val="accent6"/>
                </a:highlight>
                <a:latin typeface="Courier New"/>
                <a:ea typeface="Courier New"/>
                <a:cs typeface="Courier New"/>
                <a:sym typeface="Courier New"/>
              </a:rPr>
              <a:t>'nume'</a:t>
            </a:r>
            <a:r>
              <a:rPr lang="en" sz="1050">
                <a:solidFill>
                  <a:schemeClr val="dk1"/>
                </a:solidFill>
                <a:highlight>
                  <a:schemeClr val="accent6"/>
                </a:highlight>
                <a:latin typeface="Courier New"/>
                <a:ea typeface="Courier New"/>
                <a:cs typeface="Courier New"/>
                <a:sym typeface="Courier New"/>
              </a:rPr>
              <a:t>)</a:t>
            </a:r>
            <a:endParaRPr sz="1050">
              <a:solidFill>
                <a:schemeClr val="dk1"/>
              </a:solidFill>
              <a:highlight>
                <a:schemeClr val="accent6"/>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lista_nume= (</a:t>
            </a:r>
            <a:r>
              <a:rPr lang="en" sz="1050">
                <a:solidFill>
                  <a:srgbClr val="A31515"/>
                </a:solidFill>
                <a:highlight>
                  <a:srgbClr val="FFFFFF"/>
                </a:highlight>
                <a:latin typeface="Courier New"/>
                <a:ea typeface="Courier New"/>
                <a:cs typeface="Courier New"/>
                <a:sym typeface="Courier New"/>
              </a:rPr>
              <a:t>"si "</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 si "</a:t>
            </a:r>
            <a:r>
              <a:rPr lang="en" sz="1050">
                <a:solidFill>
                  <a:schemeClr val="dk1"/>
                </a:solidFill>
                <a:highlight>
                  <a:srgbClr val="FFFFFF"/>
                </a:highlight>
                <a:latin typeface="Courier New"/>
                <a:ea typeface="Courier New"/>
                <a:cs typeface="Courier New"/>
                <a:sym typeface="Courier New"/>
              </a:rPr>
              <a:t>.join(lista_nume)) </a:t>
            </a: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lista_nume </a:t>
            </a: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"anonim"</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return</a:t>
            </a:r>
            <a:r>
              <a:rPr lang="en" sz="1050">
                <a:solidFill>
                  <a:schemeClr val="dk1"/>
                </a:solidFill>
                <a:highlight>
                  <a:srgbClr val="FFFFFF"/>
                </a:highlight>
                <a:latin typeface="Courier New"/>
                <a:ea typeface="Courier New"/>
                <a:cs typeface="Courier New"/>
                <a:sym typeface="Courier New"/>
              </a:rPr>
              <a:t> </a:t>
            </a:r>
            <a:r>
              <a:rPr lang="en" sz="1050">
                <a:solidFill>
                  <a:srgbClr val="2B91AF"/>
                </a:solidFill>
                <a:highlight>
                  <a:srgbClr val="FFFFFF"/>
                </a:highlight>
                <a:latin typeface="Courier New"/>
                <a:ea typeface="Courier New"/>
                <a:cs typeface="Courier New"/>
                <a:sym typeface="Courier New"/>
              </a:rPr>
              <a:t>HttpResponse</a:t>
            </a:r>
            <a:r>
              <a:rPr lang="en" sz="1050">
                <a:solidFill>
                  <a:schemeClr val="dk1"/>
                </a:solidFill>
                <a:highlight>
                  <a:srgbClr val="FFFFFF"/>
                </a:highlight>
                <a:latin typeface="Courier New"/>
                <a:ea typeface="Courier New"/>
                <a:cs typeface="Courier New"/>
                <a:sym typeface="Courier New"/>
              </a:rPr>
              <a:t>(</a:t>
            </a:r>
            <a:r>
              <a:rPr lang="en" sz="1050">
                <a:solidFill>
                  <a:srgbClr val="0000FF"/>
                </a:solidFill>
                <a:highlight>
                  <a:srgbClr val="FFFFFF"/>
                </a:highlight>
                <a:latin typeface="Courier New"/>
                <a:ea typeface="Courier New"/>
                <a:cs typeface="Courier New"/>
                <a:sym typeface="Courier New"/>
              </a:rPr>
              <a:t>f</a:t>
            </a:r>
            <a:r>
              <a:rPr lang="en" sz="1050">
                <a:solidFill>
                  <a:srgbClr val="A31515"/>
                </a:solidFill>
                <a:highlight>
                  <a:srgbClr val="FFFFFF"/>
                </a:highlight>
                <a:latin typeface="Courier New"/>
                <a:ea typeface="Courier New"/>
                <a:cs typeface="Courier New"/>
                <a:sym typeface="Courier New"/>
              </a:rPr>
              <a:t>"Pe coleg îl cheama </a:t>
            </a:r>
            <a:r>
              <a:rPr lang="en" sz="1050">
                <a:solidFill>
                  <a:schemeClr val="dk1"/>
                </a:solidFill>
                <a:highlight>
                  <a:srgbClr val="FFFFFF"/>
                </a:highlight>
                <a:latin typeface="Courier New"/>
                <a:ea typeface="Courier New"/>
                <a:cs typeface="Courier New"/>
                <a:sym typeface="Courier New"/>
              </a:rPr>
              <a:t>{lista_nume}</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86" name="Google Shape;86;p16"/>
          <p:cNvSpPr txBox="1"/>
          <p:nvPr/>
        </p:nvSpPr>
        <p:spPr>
          <a:xfrm>
            <a:off x="340700" y="901175"/>
            <a:ext cx="10215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views.py</a:t>
            </a:r>
            <a:endParaRPr>
              <a:solidFill>
                <a:schemeClr val="dk2"/>
              </a:solidFill>
            </a:endParaRPr>
          </a:p>
        </p:txBody>
      </p:sp>
      <p:sp>
        <p:nvSpPr>
          <p:cNvPr id="87" name="Google Shape;87;p16"/>
          <p:cNvSpPr txBox="1"/>
          <p:nvPr/>
        </p:nvSpPr>
        <p:spPr>
          <a:xfrm>
            <a:off x="311700" y="2590475"/>
            <a:ext cx="8193300" cy="12234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django.urls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path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views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urlpatterns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"cum_il_cheama_pe_coleg/"</a:t>
            </a:r>
            <a:r>
              <a:rPr lang="en" sz="1050">
                <a:solidFill>
                  <a:schemeClr val="dk1"/>
                </a:solidFill>
                <a:highlight>
                  <a:srgbClr val="FFFFFF"/>
                </a:highlight>
                <a:latin typeface="Courier New"/>
                <a:ea typeface="Courier New"/>
                <a:cs typeface="Courier New"/>
                <a:sym typeface="Courier New"/>
              </a:rPr>
              <a:t>, views.cum_il_cheama, </a:t>
            </a:r>
            <a:r>
              <a:rPr lang="en" sz="1050">
                <a:solidFill>
                  <a:srgbClr val="808080"/>
                </a:solidFill>
                <a:highlight>
                  <a:srgbClr val="FFFFFF"/>
                </a:highlight>
                <a:latin typeface="Courier New"/>
                <a:ea typeface="Courier New"/>
                <a:cs typeface="Courier New"/>
                <a:sym typeface="Courier New"/>
              </a:rPr>
              <a:t>name</a:t>
            </a:r>
            <a:r>
              <a:rPr lang="en" sz="1050">
                <a:solidFill>
                  <a:schemeClr val="dk1"/>
                </a:solidFill>
                <a:highlight>
                  <a:srgbClr val="FFFFFF"/>
                </a:highlight>
                <a:latin typeface="Courier New"/>
                <a:ea typeface="Courier New"/>
                <a:cs typeface="Courier New"/>
                <a:sym typeface="Courier New"/>
              </a:rPr>
              <a:t>=</a:t>
            </a:r>
            <a:r>
              <a:rPr lang="en" sz="1050">
                <a:solidFill>
                  <a:srgbClr val="A31515"/>
                </a:solidFill>
                <a:highlight>
                  <a:srgbClr val="FFFFFF"/>
                </a:highlight>
                <a:latin typeface="Courier New"/>
                <a:ea typeface="Courier New"/>
                <a:cs typeface="Courier New"/>
                <a:sym typeface="Courier New"/>
              </a:rPr>
              <a:t>"cum_il_cheama"</a:t>
            </a:r>
            <a:r>
              <a:rPr lang="en" sz="1050">
                <a:solidFill>
                  <a:schemeClr val="dk1"/>
                </a:solidFill>
                <a:highlight>
                  <a:srgbClr val="FFFFFF"/>
                </a:highlight>
                <a:latin typeface="Courier New"/>
                <a:ea typeface="Courier New"/>
                <a:cs typeface="Courier New"/>
                <a:sym typeface="Courier New"/>
              </a:rPr>
              <a:t>)</a:t>
            </a:r>
            <a:endParaRPr sz="1050">
              <a:solidFill>
                <a:srgbClr val="008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88" name="Google Shape;88;p16"/>
          <p:cNvSpPr txBox="1"/>
          <p:nvPr/>
        </p:nvSpPr>
        <p:spPr>
          <a:xfrm>
            <a:off x="311700" y="2236275"/>
            <a:ext cx="4172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urls.py (din aplicatie)</a:t>
            </a:r>
            <a:endParaRPr>
              <a:solidFill>
                <a:schemeClr val="dk2"/>
              </a:solidFill>
            </a:endParaRPr>
          </a:p>
        </p:txBody>
      </p:sp>
      <p:sp>
        <p:nvSpPr>
          <p:cNvPr id="89" name="Google Shape;89;p16"/>
          <p:cNvSpPr txBox="1"/>
          <p:nvPr/>
        </p:nvSpPr>
        <p:spPr>
          <a:xfrm>
            <a:off x="230225" y="3853475"/>
            <a:ext cx="81933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50">
                <a:solidFill>
                  <a:schemeClr val="dk2"/>
                </a:solidFill>
                <a:latin typeface="Courier New"/>
                <a:ea typeface="Courier New"/>
                <a:cs typeface="Courier New"/>
                <a:sym typeface="Courier New"/>
              </a:rPr>
              <a:t>http://localhost:8000/aplicatie_exemplu/cum_il_cheama_pe_coleg/?nume=ionel&amp;nume=gigel&amp;nume=costel</a:t>
            </a:r>
            <a:endParaRPr sz="1050">
              <a:solidFill>
                <a:schemeClr val="dk2"/>
              </a:solidFill>
              <a:latin typeface="Courier New"/>
              <a:ea typeface="Courier New"/>
              <a:cs typeface="Courier New"/>
              <a:sym typeface="Courier New"/>
            </a:endParaRPr>
          </a:p>
        </p:txBody>
      </p:sp>
      <p:sp>
        <p:nvSpPr>
          <p:cNvPr id="90" name="Google Shape;90;p16"/>
          <p:cNvSpPr txBox="1"/>
          <p:nvPr/>
        </p:nvSpPr>
        <p:spPr>
          <a:xfrm>
            <a:off x="230225" y="4235550"/>
            <a:ext cx="6795300" cy="2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rPr>
              <a:t>Va afișa: </a:t>
            </a:r>
            <a:r>
              <a:rPr lang="en">
                <a:solidFill>
                  <a:schemeClr val="dk2"/>
                </a:solidFill>
                <a:latin typeface="Courier New"/>
                <a:ea typeface="Courier New"/>
                <a:cs typeface="Courier New"/>
                <a:sym typeface="Courier New"/>
              </a:rPr>
              <a:t>Pe coleg îl cheama si ionel si gigel si costel</a:t>
            </a:r>
            <a:endParaRPr>
              <a:solidFill>
                <a:schemeClr val="dk2"/>
              </a:solidFill>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94" name="Shape 94"/>
        <p:cNvGrpSpPr/>
        <p:nvPr/>
      </p:nvGrpSpPr>
      <p:grpSpPr>
        <a:xfrm>
          <a:off x="0" y="0"/>
          <a:ext cx="0" cy="0"/>
          <a:chOff x="0" y="0"/>
          <a:chExt cx="0" cy="0"/>
        </a:xfrm>
      </p:grpSpPr>
      <p:sp>
        <p:nvSpPr>
          <p:cNvPr id="95" name="Google Shape;95;p17"/>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Caractere speciale în query string</a:t>
            </a:r>
            <a:endParaRPr/>
          </a:p>
        </p:txBody>
      </p:sp>
      <p:sp>
        <p:nvSpPr>
          <p:cNvPr id="96" name="Google Shape;96;p17"/>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 name="Google Shape;98;p17">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99" name="Google Shape;99;p17"/>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00" name="Google Shape;100;p17"/>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Caracterele cu rol special în query string trebuie să fie codificate în format URL (URL encoded).</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 - delimitează începutul unui query string</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 - e urmat de identificatorul pentru un element din document</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 separă un nume de parametru de valoarea lui</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&amp; separă două perechi de parametri cu eventuale valori asociate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 codifică un spațiu în cadrul unei valori de parametru</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Puteți realiza acest lucru fie din cadrul aplicației, fie, dacă aveți de completat niste date manual, folosind o unealtă precum: </a:t>
            </a:r>
            <a:r>
              <a:rPr lang="en" sz="1300" u="sng">
                <a:solidFill>
                  <a:schemeClr val="hlink"/>
                </a:solidFill>
                <a:hlinkClick r:id="rId5"/>
              </a:rPr>
              <a:t>https://www.urlencoder.org/</a:t>
            </a:r>
            <a:endParaRPr sz="1300">
              <a:solidFill>
                <a:srgbClr val="666666"/>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04" name="Shape 104"/>
        <p:cNvGrpSpPr/>
        <p:nvPr/>
      </p:nvGrpSpPr>
      <p:grpSpPr>
        <a:xfrm>
          <a:off x="0" y="0"/>
          <a:ext cx="0" cy="0"/>
          <a:chOff x="0" y="0"/>
          <a:chExt cx="0" cy="0"/>
        </a:xfrm>
      </p:grpSpPr>
      <p:sp>
        <p:nvSpPr>
          <p:cNvPr id="105" name="Google Shape;105;p18"/>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Expresii regulate în Python (1)</a:t>
            </a:r>
            <a:endParaRPr/>
          </a:p>
        </p:txBody>
      </p:sp>
      <p:sp>
        <p:nvSpPr>
          <p:cNvPr id="106" name="Google Shape;106;p18"/>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 name="Google Shape;108;p18">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09" name="Google Shape;109;p18"/>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10" name="Google Shape;110;p18"/>
          <p:cNvSpPr txBox="1"/>
          <p:nvPr/>
        </p:nvSpPr>
        <p:spPr>
          <a:xfrm>
            <a:off x="317150" y="920825"/>
            <a:ext cx="8520600" cy="38262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666666"/>
              </a:buClr>
              <a:buSzPts val="1300"/>
              <a:buChar char="●"/>
            </a:pPr>
            <a:r>
              <a:rPr lang="en" sz="1300">
                <a:solidFill>
                  <a:srgbClr val="666666"/>
                </a:solidFill>
              </a:rPr>
              <a:t>sunt folosite pentru a verifica dacă un șir de caractere se potrivește cu un anumit șablon</a:t>
            </a:r>
            <a:endParaRPr sz="1300">
              <a:solidFill>
                <a:srgbClr val="666666"/>
              </a:solidFill>
              <a:latin typeface="Courier New"/>
              <a:ea typeface="Courier New"/>
              <a:cs typeface="Courier New"/>
              <a:sym typeface="Courier New"/>
            </a:endParaRPr>
          </a:p>
          <a:p>
            <a:pPr indent="0" lvl="0" marL="0" rtl="0" algn="l">
              <a:spcBef>
                <a:spcPts val="0"/>
              </a:spcBef>
              <a:spcAft>
                <a:spcPts val="0"/>
              </a:spcAft>
              <a:buNone/>
            </a:pPr>
            <a:r>
              <a:rPr lang="en" sz="1300">
                <a:solidFill>
                  <a:srgbClr val="666666"/>
                </a:solidFill>
              </a:rPr>
              <a:t>Expresii regulate de bază:</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rPr lang="en" sz="1300">
                <a:solidFill>
                  <a:srgbClr val="666666"/>
                </a:solidFill>
              </a:rPr>
              <a:t>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0" rtl="0" algn="l">
              <a:spcBef>
                <a:spcPts val="0"/>
              </a:spcBef>
              <a:spcAft>
                <a:spcPts val="0"/>
              </a:spcAft>
              <a:buNone/>
            </a:pPr>
            <a:r>
              <a:t/>
            </a:r>
            <a:endParaRPr sz="1300">
              <a:solidFill>
                <a:srgbClr val="666666"/>
              </a:solidFill>
            </a:endParaRPr>
          </a:p>
          <a:p>
            <a:pPr indent="0" lvl="0" marL="457200" rtl="0" algn="l">
              <a:spcBef>
                <a:spcPts val="0"/>
              </a:spcBef>
              <a:spcAft>
                <a:spcPts val="0"/>
              </a:spcAft>
              <a:buNone/>
            </a:pPr>
            <a:r>
              <a:t/>
            </a:r>
            <a:endParaRPr sz="1300">
              <a:solidFill>
                <a:srgbClr val="666666"/>
              </a:solidFill>
            </a:endParaRPr>
          </a:p>
        </p:txBody>
      </p:sp>
      <p:graphicFrame>
        <p:nvGraphicFramePr>
          <p:cNvPr id="111" name="Google Shape;111;p18"/>
          <p:cNvGraphicFramePr/>
          <p:nvPr/>
        </p:nvGraphicFramePr>
        <p:xfrm>
          <a:off x="311700" y="1478150"/>
          <a:ext cx="3000000" cy="3000000"/>
        </p:xfrm>
        <a:graphic>
          <a:graphicData uri="http://schemas.openxmlformats.org/drawingml/2006/table">
            <a:tbl>
              <a:tblPr>
                <a:noFill/>
                <a:tableStyleId>{EEEE7217-171B-48D7-9654-03D206AB7C09}</a:tableStyleId>
              </a:tblPr>
              <a:tblGrid>
                <a:gridCol w="1652325"/>
                <a:gridCol w="6868275"/>
              </a:tblGrid>
              <a:tr h="254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Orice caracter (cu excepția liniei noi)</a:t>
                      </a:r>
                      <a:endParaRPr sz="1300"/>
                    </a:p>
                  </a:txBody>
                  <a:tcPr marT="45700" marB="0" marR="91425" marL="91425"/>
                </a:tc>
              </a:tr>
              <a:tr h="238150">
                <a:tc>
                  <a:txBody>
                    <a:bodyPr/>
                    <a:lstStyle/>
                    <a:p>
                      <a:pPr indent="0" lvl="0" marL="0" rtl="0" algn="l">
                        <a:spcBef>
                          <a:spcPts val="0"/>
                        </a:spcBef>
                        <a:spcAft>
                          <a:spcPts val="0"/>
                        </a:spcAft>
                        <a:buNone/>
                      </a:pPr>
                      <a:r>
                        <a:rPr lang="en" sz="1200">
                          <a:solidFill>
                            <a:srgbClr val="666666"/>
                          </a:solidFill>
                        </a:rPr>
                        <a:t>?</a:t>
                      </a:r>
                      <a:endParaRPr sz="1200">
                        <a:solidFill>
                          <a:srgbClr val="666666"/>
                        </a:solidFill>
                      </a:endParaRPr>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Zero </a:t>
                      </a:r>
                      <a:r>
                        <a:rPr lang="en" sz="1200">
                          <a:solidFill>
                            <a:srgbClr val="666666"/>
                          </a:solidFill>
                        </a:rPr>
                        <a:t>sau o singură apariție a unui caracter sau grup</a:t>
                      </a:r>
                      <a:endParaRPr sz="1200">
                        <a:solidFill>
                          <a:srgbClr val="666666"/>
                        </a:solidFill>
                      </a:endParaRPr>
                    </a:p>
                  </a:txBody>
                  <a:tcPr marT="45700" marB="0" marR="91425" marL="91425"/>
                </a:tc>
              </a:tr>
              <a:tr h="238150">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Una sau mai multe apariții ale unui caracter sau grup</a:t>
                      </a:r>
                      <a:endParaRPr sz="1300"/>
                    </a:p>
                  </a:txBody>
                  <a:tcPr marT="45700" marB="0" marR="91425" marL="91425"/>
                </a:tc>
              </a:tr>
              <a:tr h="2453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Zero sau mai multe apariții ale unui caracter sau grup</a:t>
                      </a:r>
                      <a:endParaRPr sz="1200">
                        <a:solidFill>
                          <a:srgbClr val="666666"/>
                        </a:solidFill>
                      </a:endParaRPr>
                    </a:p>
                  </a:txBody>
                  <a:tcPr marT="45700" marB="0" marR="91425" marL="91425"/>
                </a:tc>
              </a:tr>
              <a:tr h="254850">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Începutul șirului</a:t>
                      </a:r>
                      <a:endParaRPr sz="1300"/>
                    </a:p>
                  </a:txBody>
                  <a:tcPr marT="45700" marB="0" marR="91425" marL="91425"/>
                </a:tc>
              </a:tr>
              <a:tr h="23817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Sfârșitul șirului</a:t>
                      </a:r>
                      <a:endParaRPr sz="1300"/>
                    </a:p>
                  </a:txBody>
                  <a:tcPr marT="45700" marB="0" marR="91425" marL="91425"/>
                </a:tc>
              </a:tr>
              <a:tr h="229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 </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(simbolul "pipe") - "sau" logic între expresii</a:t>
                      </a:r>
                      <a:endParaRPr sz="1300"/>
                    </a:p>
                  </a:txBody>
                  <a:tcPr marT="45700" marB="0" marR="91425" marL="91425"/>
                </a:tc>
              </a:tr>
              <a:tr h="254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 }</a:t>
                      </a:r>
                      <a:endParaRPr sz="1300"/>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Specifică numărul de apariții pentru caracterul sau grupul precedent. Se poate specifica un număr fix, de exemplu: </a:t>
                      </a:r>
                      <a:r>
                        <a:rPr lang="en" sz="1200">
                          <a:solidFill>
                            <a:srgbClr val="666666"/>
                          </a:solidFill>
                          <a:latin typeface="Courier New"/>
                          <a:ea typeface="Courier New"/>
                          <a:cs typeface="Courier New"/>
                          <a:sym typeface="Courier New"/>
                        </a:rPr>
                        <a:t>a{3}</a:t>
                      </a:r>
                      <a:r>
                        <a:rPr lang="en" sz="1200">
                          <a:solidFill>
                            <a:srgbClr val="666666"/>
                          </a:solidFill>
                        </a:rPr>
                        <a:t> înseamnă a repetat de exact 3 ori. Se poate specifica un număr minim de apariții: </a:t>
                      </a:r>
                      <a:r>
                        <a:rPr lang="en" sz="1200">
                          <a:solidFill>
                            <a:srgbClr val="666666"/>
                          </a:solidFill>
                          <a:latin typeface="Courier New"/>
                          <a:ea typeface="Courier New"/>
                          <a:cs typeface="Courier New"/>
                          <a:sym typeface="Courier New"/>
                        </a:rPr>
                        <a:t>a{2,}</a:t>
                      </a:r>
                      <a:r>
                        <a:rPr lang="en" sz="1200">
                          <a:solidFill>
                            <a:srgbClr val="666666"/>
                          </a:solidFill>
                        </a:rPr>
                        <a:t> cel puțin două repetări. Se pot specifica limita minimă și maximă: </a:t>
                      </a:r>
                      <a:r>
                        <a:rPr lang="en" sz="1200">
                          <a:solidFill>
                            <a:srgbClr val="666666"/>
                          </a:solidFill>
                          <a:latin typeface="Courier New"/>
                          <a:ea typeface="Courier New"/>
                          <a:cs typeface="Courier New"/>
                          <a:sym typeface="Courier New"/>
                        </a:rPr>
                        <a:t>a{3,5}</a:t>
                      </a:r>
                      <a:r>
                        <a:rPr lang="en" sz="1200">
                          <a:solidFill>
                            <a:srgbClr val="666666"/>
                          </a:solidFill>
                        </a:rPr>
                        <a:t> între 3 și 5 apariții.</a:t>
                      </a:r>
                      <a:endParaRPr sz="1300"/>
                    </a:p>
                  </a:txBody>
                  <a:tcPr marT="45700" marB="0" marR="91425" marL="91425"/>
                </a:tc>
              </a:tr>
              <a:tr h="254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[abc], [a-z]</a:t>
                      </a:r>
                      <a:endParaRPr sz="1200">
                        <a:solidFill>
                          <a:srgbClr val="666666"/>
                        </a:solidFill>
                      </a:endParaRPr>
                    </a:p>
                  </a:txBody>
                  <a:tcPr marT="45700" marB="0" marR="91425" marL="91425"/>
                </a:tc>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Mulțimi de caractere. </a:t>
                      </a:r>
                      <a:r>
                        <a:rPr lang="en" sz="1200">
                          <a:solidFill>
                            <a:srgbClr val="666666"/>
                          </a:solidFill>
                        </a:rPr>
                        <a:t>Oricare dintre caracterele "a", "b", "c", respectiv orice literă mică</a:t>
                      </a:r>
                      <a:endParaRPr sz="1200">
                        <a:solidFill>
                          <a:srgbClr val="666666"/>
                        </a:solidFill>
                      </a:endParaRPr>
                    </a:p>
                  </a:txBody>
                  <a:tcPr marT="45700" marB="0" marR="91425" marL="91425"/>
                </a:tc>
              </a:tr>
              <a:tr h="279850">
                <a:tc>
                  <a:txBody>
                    <a:bodyPr/>
                    <a:lstStyle/>
                    <a:p>
                      <a:pPr indent="0" lvl="0" marL="0" rtl="0" algn="l">
                        <a:spcBef>
                          <a:spcPts val="0"/>
                        </a:spcBef>
                        <a:spcAft>
                          <a:spcPts val="0"/>
                        </a:spcAft>
                        <a:buNone/>
                      </a:pPr>
                      <a:r>
                        <a:rPr lang="en" sz="1200">
                          <a:solidFill>
                            <a:srgbClr val="666666"/>
                          </a:solidFill>
                        </a:rPr>
                        <a:t>[^abc]</a:t>
                      </a:r>
                      <a:endParaRPr sz="1200">
                        <a:solidFill>
                          <a:srgbClr val="666666"/>
                        </a:solidFill>
                      </a:endParaRPr>
                    </a:p>
                  </a:txBody>
                  <a:tcPr marT="45700" marB="0" marR="91425" marL="91425"/>
                </a:tc>
                <a:tc>
                  <a:txBody>
                    <a:bodyPr/>
                    <a:lstStyle/>
                    <a:p>
                      <a:pPr indent="0" lvl="0" marL="0" rtl="0" algn="l">
                        <a:spcBef>
                          <a:spcPts val="0"/>
                        </a:spcBef>
                        <a:spcAft>
                          <a:spcPts val="0"/>
                        </a:spcAft>
                        <a:buNone/>
                      </a:pPr>
                      <a:r>
                        <a:rPr lang="en" sz="1200">
                          <a:solidFill>
                            <a:srgbClr val="666666"/>
                          </a:solidFill>
                        </a:rPr>
                        <a:t>Orice caracter care nu este în mulțime</a:t>
                      </a:r>
                      <a:endParaRPr sz="1200">
                        <a:solidFill>
                          <a:srgbClr val="666666"/>
                        </a:solidFill>
                      </a:endParaRPr>
                    </a:p>
                  </a:txBody>
                  <a:tcPr marT="45700" marB="0" marR="91425" marL="91425"/>
                </a:tc>
              </a:tr>
              <a:tr h="268825">
                <a:tc>
                  <a:txBody>
                    <a:bodyPr/>
                    <a:lstStyle/>
                    <a:p>
                      <a:pPr indent="0" lvl="0" marL="0" rtl="0" algn="l">
                        <a:spcBef>
                          <a:spcPts val="0"/>
                        </a:spcBef>
                        <a:spcAft>
                          <a:spcPts val="0"/>
                        </a:spcAft>
                        <a:buClr>
                          <a:schemeClr val="dk1"/>
                        </a:buClr>
                        <a:buSzPts val="1100"/>
                        <a:buFont typeface="Arial"/>
                        <a:buNone/>
                      </a:pPr>
                      <a:r>
                        <a:rPr lang="en" sz="1200">
                          <a:solidFill>
                            <a:srgbClr val="666666"/>
                          </a:solidFill>
                        </a:rPr>
                        <a:t>(abc)</a:t>
                      </a:r>
                      <a:endParaRPr sz="1200">
                        <a:solidFill>
                          <a:srgbClr val="666666"/>
                        </a:solidFill>
                      </a:endParaRPr>
                    </a:p>
                  </a:txBody>
                  <a:tcPr marT="45700" marB="0" marR="91425" marL="91425"/>
                </a:tc>
                <a:tc>
                  <a:txBody>
                    <a:bodyPr/>
                    <a:lstStyle/>
                    <a:p>
                      <a:pPr indent="0" lvl="0" marL="0" rtl="0" algn="l">
                        <a:spcBef>
                          <a:spcPts val="0"/>
                        </a:spcBef>
                        <a:spcAft>
                          <a:spcPts val="0"/>
                        </a:spcAft>
                        <a:buNone/>
                      </a:pPr>
                      <a:r>
                        <a:rPr lang="en" sz="1200">
                          <a:solidFill>
                            <a:srgbClr val="666666"/>
                          </a:solidFill>
                        </a:rPr>
                        <a:t>Parantezele grupează</a:t>
                      </a:r>
                      <a:endParaRPr sz="1200">
                        <a:solidFill>
                          <a:srgbClr val="666666"/>
                        </a:solidFill>
                      </a:endParaRPr>
                    </a:p>
                  </a:txBody>
                  <a:tcPr marT="45700" marB="0"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15" name="Shape 115"/>
        <p:cNvGrpSpPr/>
        <p:nvPr/>
      </p:nvGrpSpPr>
      <p:grpSpPr>
        <a:xfrm>
          <a:off x="0" y="0"/>
          <a:ext cx="0" cy="0"/>
          <a:chOff x="0" y="0"/>
          <a:chExt cx="0" cy="0"/>
        </a:xfrm>
      </p:grpSpPr>
      <p:sp>
        <p:nvSpPr>
          <p:cNvPr id="116" name="Google Shape;116;p19"/>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Expresii regulate în Python (2)</a:t>
            </a:r>
            <a:endParaRPr/>
          </a:p>
        </p:txBody>
      </p:sp>
      <p:sp>
        <p:nvSpPr>
          <p:cNvPr id="117" name="Google Shape;117;p19"/>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9" name="Google Shape;119;p19">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20" name="Google Shape;120;p19"/>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graphicFrame>
        <p:nvGraphicFramePr>
          <p:cNvPr id="121" name="Google Shape;121;p19"/>
          <p:cNvGraphicFramePr/>
          <p:nvPr/>
        </p:nvGraphicFramePr>
        <p:xfrm>
          <a:off x="311700" y="1159900"/>
          <a:ext cx="3000000" cy="3000000"/>
        </p:xfrm>
        <a:graphic>
          <a:graphicData uri="http://schemas.openxmlformats.org/drawingml/2006/table">
            <a:tbl>
              <a:tblPr>
                <a:noFill/>
                <a:tableStyleId>{EEEE7217-171B-48D7-9654-03D206AB7C09}</a:tableStyleId>
              </a:tblPr>
              <a:tblGrid>
                <a:gridCol w="1652325"/>
                <a:gridCol w="6868275"/>
              </a:tblGrid>
              <a:tr h="254825">
                <a:tc>
                  <a:txBody>
                    <a:bodyPr/>
                    <a:lstStyle/>
                    <a:p>
                      <a:pPr indent="0" lvl="0" marL="0" rtl="0" algn="l">
                        <a:spcBef>
                          <a:spcPts val="0"/>
                        </a:spcBef>
                        <a:spcAft>
                          <a:spcPts val="0"/>
                        </a:spcAft>
                        <a:buNone/>
                      </a:pPr>
                      <a:r>
                        <a:rPr lang="en" sz="1300">
                          <a:solidFill>
                            <a:srgbClr val="666666"/>
                          </a:solidFill>
                        </a:rPr>
                        <a:t>\</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Este utilizat pentru caractere </a:t>
                      </a:r>
                      <a:r>
                        <a:rPr i="1" lang="en" sz="1300">
                          <a:solidFill>
                            <a:srgbClr val="666666"/>
                          </a:solidFill>
                        </a:rPr>
                        <a:t>escape</a:t>
                      </a:r>
                      <a:r>
                        <a:rPr lang="en" sz="1300">
                          <a:solidFill>
                            <a:srgbClr val="666666"/>
                          </a:solidFill>
                        </a:rPr>
                        <a:t> (de exemplu </a:t>
                      </a:r>
                      <a:r>
                        <a:rPr b="1" lang="en" sz="1300">
                          <a:solidFill>
                            <a:srgbClr val="666666"/>
                          </a:solidFill>
                        </a:rPr>
                        <a:t>\.</a:t>
                      </a:r>
                      <a:r>
                        <a:rPr lang="en" sz="1300">
                          <a:solidFill>
                            <a:srgbClr val="666666"/>
                          </a:solidFill>
                        </a:rPr>
                        <a:t> e caracterul "punct", </a:t>
                      </a:r>
                      <a:r>
                        <a:rPr b="1" lang="en" sz="1300">
                          <a:solidFill>
                            <a:srgbClr val="666666"/>
                          </a:solidFill>
                        </a:rPr>
                        <a:t>\\</a:t>
                      </a:r>
                      <a:r>
                        <a:rPr lang="en" sz="1300">
                          <a:solidFill>
                            <a:srgbClr val="666666"/>
                          </a:solidFill>
                        </a:rPr>
                        <a:t> e chiar "backslash"), și pentru secvențe speciale precum cele de mai jos.</a:t>
                      </a:r>
                      <a:endParaRPr/>
                    </a:p>
                  </a:txBody>
                  <a:tcPr marT="45700" marB="0" marR="91425" marL="91425"/>
                </a:tc>
              </a:tr>
              <a:tr h="238150">
                <a:tc>
                  <a:txBody>
                    <a:bodyPr/>
                    <a:lstStyle/>
                    <a:p>
                      <a:pPr indent="0" lvl="0" marL="0" rtl="0" algn="l">
                        <a:spcBef>
                          <a:spcPts val="0"/>
                        </a:spcBef>
                        <a:spcAft>
                          <a:spcPts val="0"/>
                        </a:spcAft>
                        <a:buNone/>
                      </a:pPr>
                      <a:r>
                        <a:rPr lang="en" sz="1300">
                          <a:solidFill>
                            <a:srgbClr val="666666"/>
                          </a:solidFill>
                        </a:rPr>
                        <a:t>\d</a:t>
                      </a:r>
                      <a:endParaRPr sz="1300">
                        <a:solidFill>
                          <a:srgbClr val="666666"/>
                        </a:solidFill>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cifră (echivalent cu [0-9]).</a:t>
                      </a:r>
                      <a:endParaRPr sz="1300">
                        <a:solidFill>
                          <a:srgbClr val="666666"/>
                        </a:solidFill>
                      </a:endParaRPr>
                    </a:p>
                  </a:txBody>
                  <a:tcPr marT="45700" marB="0" marR="91425" marL="91425"/>
                </a:tc>
              </a:tr>
              <a:tr h="238150">
                <a:tc>
                  <a:txBody>
                    <a:bodyPr/>
                    <a:lstStyle/>
                    <a:p>
                      <a:pPr indent="0" lvl="0" marL="0" rtl="0" algn="l">
                        <a:spcBef>
                          <a:spcPts val="0"/>
                        </a:spcBef>
                        <a:spcAft>
                          <a:spcPts val="0"/>
                        </a:spcAft>
                        <a:buNone/>
                      </a:pPr>
                      <a:r>
                        <a:rPr lang="en" sz="1300">
                          <a:solidFill>
                            <a:srgbClr val="666666"/>
                          </a:solidFill>
                        </a:rPr>
                        <a:t>\D</a:t>
                      </a:r>
                      <a:endParaRPr sz="1300">
                        <a:solidFill>
                          <a:srgbClr val="666666"/>
                        </a:solidFill>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caracter care nu este cifră (echivalent cu [^0-9])</a:t>
                      </a:r>
                      <a:endParaRPr/>
                    </a:p>
                  </a:txBody>
                  <a:tcPr marT="45700" marB="0" marR="91425" marL="91425"/>
                </a:tc>
              </a:tr>
              <a:tr h="245325">
                <a:tc>
                  <a:txBody>
                    <a:bodyPr/>
                    <a:lstStyle/>
                    <a:p>
                      <a:pPr indent="0" lvl="0" marL="0" rtl="0" algn="l">
                        <a:spcBef>
                          <a:spcPts val="0"/>
                        </a:spcBef>
                        <a:spcAft>
                          <a:spcPts val="0"/>
                        </a:spcAft>
                        <a:buNone/>
                      </a:pPr>
                      <a:r>
                        <a:rPr lang="en" sz="1300">
                          <a:solidFill>
                            <a:srgbClr val="666666"/>
                          </a:solidFill>
                        </a:rPr>
                        <a:t>\w</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caracter alfanumeric (litere, cifre, underscore), echivalent cu [a-zA-Z0-9_]</a:t>
                      </a:r>
                      <a:endParaRPr sz="1300">
                        <a:solidFill>
                          <a:srgbClr val="666666"/>
                        </a:solidFill>
                      </a:endParaRPr>
                    </a:p>
                  </a:txBody>
                  <a:tcPr marT="45700" marB="0" marR="91425" marL="91425"/>
                </a:tc>
              </a:tr>
              <a:tr h="254850">
                <a:tc>
                  <a:txBody>
                    <a:bodyPr/>
                    <a:lstStyle/>
                    <a:p>
                      <a:pPr indent="0" lvl="0" marL="0" rtl="0" algn="l">
                        <a:spcBef>
                          <a:spcPts val="0"/>
                        </a:spcBef>
                        <a:spcAft>
                          <a:spcPts val="0"/>
                        </a:spcAft>
                        <a:buNone/>
                      </a:pPr>
                      <a:r>
                        <a:rPr lang="en" sz="1300">
                          <a:solidFill>
                            <a:srgbClr val="666666"/>
                          </a:solidFill>
                        </a:rPr>
                        <a:t>\W</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caracter care nu este alfanumeric (echivalent cu [^a-zA-Z0-9_])</a:t>
                      </a:r>
                      <a:endParaRPr/>
                    </a:p>
                  </a:txBody>
                  <a:tcPr marT="45700" marB="0" marR="91425" marL="91425"/>
                </a:tc>
              </a:tr>
              <a:tr h="238175">
                <a:tc>
                  <a:txBody>
                    <a:bodyPr/>
                    <a:lstStyle/>
                    <a:p>
                      <a:pPr indent="0" lvl="0" marL="0" rtl="0" algn="l">
                        <a:spcBef>
                          <a:spcPts val="0"/>
                        </a:spcBef>
                        <a:spcAft>
                          <a:spcPts val="0"/>
                        </a:spcAft>
                        <a:buNone/>
                      </a:pPr>
                      <a:r>
                        <a:rPr lang="en" sz="1300">
                          <a:solidFill>
                            <a:srgbClr val="666666"/>
                          </a:solidFill>
                        </a:rPr>
                        <a:t>\s</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spațiu alb (inclusiv spațiu, tab, newline)</a:t>
                      </a:r>
                      <a:endParaRPr/>
                    </a:p>
                  </a:txBody>
                  <a:tcPr marT="45700" marB="0" marR="91425" marL="91425"/>
                </a:tc>
              </a:tr>
              <a:tr h="229825">
                <a:tc>
                  <a:txBody>
                    <a:bodyPr/>
                    <a:lstStyle/>
                    <a:p>
                      <a:pPr indent="0" lvl="0" marL="0" rtl="0" algn="l">
                        <a:spcBef>
                          <a:spcPts val="0"/>
                        </a:spcBef>
                        <a:spcAft>
                          <a:spcPts val="0"/>
                        </a:spcAft>
                        <a:buNone/>
                      </a:pPr>
                      <a:r>
                        <a:rPr lang="en" sz="1300">
                          <a:solidFill>
                            <a:srgbClr val="666666"/>
                          </a:solidFill>
                        </a:rPr>
                        <a:t>\S</a:t>
                      </a:r>
                      <a:endParaRPr/>
                    </a:p>
                  </a:txBody>
                  <a:tcPr marT="45700" marB="0" marR="91425" marL="91425"/>
                </a:tc>
                <a:tc>
                  <a:txBody>
                    <a:bodyPr/>
                    <a:lstStyle/>
                    <a:p>
                      <a:pPr indent="0" lvl="0" marL="0" rtl="0" algn="l">
                        <a:spcBef>
                          <a:spcPts val="0"/>
                        </a:spcBef>
                        <a:spcAft>
                          <a:spcPts val="0"/>
                        </a:spcAft>
                        <a:buNone/>
                      </a:pPr>
                      <a:r>
                        <a:rPr lang="en" sz="1300">
                          <a:solidFill>
                            <a:srgbClr val="666666"/>
                          </a:solidFill>
                        </a:rPr>
                        <a:t>orice caracter care nu este spațiu alb</a:t>
                      </a:r>
                      <a:endParaRPr/>
                    </a:p>
                  </a:txBody>
                  <a:tcPr marT="45700" marB="0" marR="91425" marL="91425"/>
                </a:tc>
              </a:tr>
            </a:tbl>
          </a:graphicData>
        </a:graphic>
      </p:graphicFrame>
      <p:sp>
        <p:nvSpPr>
          <p:cNvPr id="122" name="Google Shape;122;p19"/>
          <p:cNvSpPr txBox="1"/>
          <p:nvPr/>
        </p:nvSpPr>
        <p:spPr>
          <a:xfrm>
            <a:off x="311650" y="3456450"/>
            <a:ext cx="8520600" cy="108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Sintaxă expresie regulată: se scrie un string conținând expresia dorită, dar care este precedat de litera r. Exemplu: </a:t>
            </a:r>
            <a:r>
              <a:rPr lang="en" sz="1300">
                <a:solidFill>
                  <a:schemeClr val="dk2"/>
                </a:solidFill>
                <a:latin typeface="Courier New"/>
                <a:ea typeface="Courier New"/>
                <a:cs typeface="Courier New"/>
                <a:sym typeface="Courier New"/>
              </a:rPr>
              <a:t>r"[abc]+"</a:t>
            </a:r>
            <a:endParaRPr sz="1300">
              <a:solidFill>
                <a:schemeClr val="dk2"/>
              </a:solidFill>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Expresii regulate în Python (3)</a:t>
            </a:r>
            <a:endParaRPr/>
          </a:p>
        </p:txBody>
      </p:sp>
      <p:sp>
        <p:nvSpPr>
          <p:cNvPr id="128" name="Google Shape;128;p20"/>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0" name="Google Shape;130;p20">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31" name="Google Shape;131;p20"/>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32" name="Google Shape;132;p20"/>
          <p:cNvSpPr txBox="1"/>
          <p:nvPr/>
        </p:nvSpPr>
        <p:spPr>
          <a:xfrm>
            <a:off x="311650" y="961775"/>
            <a:ext cx="8520600" cy="3585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chemeClr val="dk2"/>
              </a:buClr>
              <a:buSzPts val="1300"/>
              <a:buChar char="➢"/>
            </a:pPr>
            <a:r>
              <a:rPr lang="en" sz="1300">
                <a:solidFill>
                  <a:schemeClr val="dk2"/>
                </a:solidFill>
              </a:rPr>
              <a:t>Se folosește modulul </a:t>
            </a:r>
            <a:r>
              <a:rPr lang="en" sz="1300">
                <a:solidFill>
                  <a:schemeClr val="dk2"/>
                </a:solidFill>
                <a:latin typeface="Courier New"/>
                <a:ea typeface="Courier New"/>
                <a:cs typeface="Courier New"/>
                <a:sym typeface="Courier New"/>
              </a:rPr>
              <a:t>re</a:t>
            </a:r>
            <a:endParaRPr sz="1300">
              <a:solidFill>
                <a:schemeClr val="dk2"/>
              </a:solidFill>
            </a:endParaRPr>
          </a:p>
        </p:txBody>
      </p:sp>
      <p:sp>
        <p:nvSpPr>
          <p:cNvPr id="133" name="Google Shape;133;p20"/>
          <p:cNvSpPr txBox="1"/>
          <p:nvPr/>
        </p:nvSpPr>
        <p:spPr>
          <a:xfrm>
            <a:off x="317150" y="1759525"/>
            <a:ext cx="4384500" cy="24168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text = </a:t>
            </a:r>
            <a:r>
              <a:rPr lang="en" sz="1050">
                <a:solidFill>
                  <a:srgbClr val="A31515"/>
                </a:solidFill>
                <a:highlight>
                  <a:srgbClr val="FFFFFF"/>
                </a:highlight>
                <a:latin typeface="Courier New"/>
                <a:ea typeface="Courier New"/>
                <a:cs typeface="Courier New"/>
                <a:sym typeface="Courier New"/>
              </a:rPr>
              <a:t>"xyzt 23abc 1014 abcd"</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rezultat = re.search(</a:t>
            </a:r>
            <a:r>
              <a:rPr lang="en" sz="1050">
                <a:solidFill>
                  <a:srgbClr val="0000FF"/>
                </a:solidFill>
                <a:highlight>
                  <a:srgbClr val="FFFF00"/>
                </a:highlight>
                <a:latin typeface="Courier New"/>
                <a:ea typeface="Courier New"/>
                <a:cs typeface="Courier New"/>
                <a:sym typeface="Courier New"/>
              </a:rPr>
              <a:t>r</a:t>
            </a:r>
            <a:r>
              <a:rPr lang="en" sz="1050">
                <a:solidFill>
                  <a:srgbClr val="811F3F"/>
                </a:solidFill>
                <a:highlight>
                  <a:srgbClr val="FFFF00"/>
                </a:highlight>
                <a:latin typeface="Courier New"/>
                <a:ea typeface="Courier New"/>
                <a:cs typeface="Courier New"/>
                <a:sym typeface="Courier New"/>
              </a:rPr>
              <a:t>'\d</a:t>
            </a:r>
            <a:r>
              <a:rPr lang="en" sz="1050">
                <a:solidFill>
                  <a:schemeClr val="dk1"/>
                </a:solidFill>
                <a:highlight>
                  <a:srgbClr val="FFFF00"/>
                </a:highlight>
                <a:latin typeface="Courier New"/>
                <a:ea typeface="Courier New"/>
                <a:cs typeface="Courier New"/>
                <a:sym typeface="Courier New"/>
              </a:rPr>
              <a:t>+</a:t>
            </a:r>
            <a:r>
              <a:rPr lang="en" sz="1050">
                <a:solidFill>
                  <a:srgbClr val="811F3F"/>
                </a:solidFill>
                <a:highlight>
                  <a:srgbClr val="FFFF00"/>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text)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if</a:t>
            </a:r>
            <a:r>
              <a:rPr lang="en" sz="1050">
                <a:solidFill>
                  <a:schemeClr val="dk1"/>
                </a:solidFill>
                <a:highlight>
                  <a:srgbClr val="FFFFFF"/>
                </a:highlight>
                <a:latin typeface="Courier New"/>
                <a:ea typeface="Courier New"/>
                <a:cs typeface="Courier New"/>
                <a:sym typeface="Courier New"/>
              </a:rPr>
              <a:t> rezultat: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"Primul număr găsit:"</a:t>
            </a:r>
            <a:r>
              <a:rPr lang="en" sz="1050">
                <a:solidFill>
                  <a:schemeClr val="dk1"/>
                </a:solidFill>
                <a:highlight>
                  <a:srgbClr val="FFFFFF"/>
                </a:highlight>
                <a:latin typeface="Courier New"/>
                <a:ea typeface="Courier New"/>
                <a:cs typeface="Courier New"/>
                <a:sym typeface="Courier New"/>
              </a:rPr>
              <a:t>, rezultat.group())</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rgbClr val="0000FF"/>
                </a:solidFill>
                <a:highlight>
                  <a:srgbClr val="FFFFFF"/>
                </a:highlight>
                <a:latin typeface="Courier New"/>
                <a:ea typeface="Courier New"/>
                <a:cs typeface="Courier New"/>
                <a:sym typeface="Courier New"/>
              </a:rPr>
              <a:t>else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print(</a:t>
            </a:r>
            <a:r>
              <a:rPr lang="en" sz="1050">
                <a:solidFill>
                  <a:srgbClr val="A31515"/>
                </a:solidFill>
                <a:highlight>
                  <a:srgbClr val="FFFFFF"/>
                </a:highlight>
                <a:latin typeface="Courier New"/>
                <a:ea typeface="Courier New"/>
                <a:cs typeface="Courier New"/>
                <a:sym typeface="Courier New"/>
              </a:rPr>
              <a:t>"Nu s-au găsit numere."</a:t>
            </a: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34" name="Google Shape;134;p20"/>
          <p:cNvSpPr txBox="1"/>
          <p:nvPr/>
        </p:nvSpPr>
        <p:spPr>
          <a:xfrm>
            <a:off x="4920700" y="1767875"/>
            <a:ext cx="3917100" cy="24339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re</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text = </a:t>
            </a:r>
            <a:r>
              <a:rPr lang="en" sz="1050">
                <a:solidFill>
                  <a:srgbClr val="A31515"/>
                </a:solidFill>
                <a:highlight>
                  <a:srgbClr val="FFFFFF"/>
                </a:highlight>
                <a:latin typeface="Courier New"/>
                <a:ea typeface="Courier New"/>
                <a:cs typeface="Courier New"/>
                <a:sym typeface="Courier New"/>
              </a:rPr>
              <a:t>"abbacdaaaxyzb123"</a:t>
            </a:r>
            <a:endParaRPr sz="1050">
              <a:solidFill>
                <a:srgbClr val="A31515"/>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rezultate = re.findall(</a:t>
            </a:r>
            <a:r>
              <a:rPr lang="en" sz="1050">
                <a:solidFill>
                  <a:srgbClr val="0000FF"/>
                </a:solidFill>
                <a:highlight>
                  <a:srgbClr val="FFFF00"/>
                </a:highlight>
                <a:latin typeface="Courier New"/>
                <a:ea typeface="Courier New"/>
                <a:cs typeface="Courier New"/>
                <a:sym typeface="Courier New"/>
              </a:rPr>
              <a:t>r</a:t>
            </a:r>
            <a:r>
              <a:rPr lang="en" sz="1050">
                <a:solidFill>
                  <a:srgbClr val="811F3F"/>
                </a:solidFill>
                <a:highlight>
                  <a:srgbClr val="FFFF00"/>
                </a:highlight>
                <a:latin typeface="Courier New"/>
                <a:ea typeface="Courier New"/>
                <a:cs typeface="Courier New"/>
                <a:sym typeface="Courier New"/>
              </a:rPr>
              <a:t>'[ab]</a:t>
            </a:r>
            <a:r>
              <a:rPr lang="en" sz="1050">
                <a:solidFill>
                  <a:schemeClr val="dk1"/>
                </a:solidFill>
                <a:highlight>
                  <a:srgbClr val="FFFF00"/>
                </a:highlight>
                <a:latin typeface="Courier New"/>
                <a:ea typeface="Courier New"/>
                <a:cs typeface="Courier New"/>
                <a:sym typeface="Courier New"/>
              </a:rPr>
              <a:t>+</a:t>
            </a:r>
            <a:r>
              <a:rPr lang="en" sz="1050">
                <a:solidFill>
                  <a:srgbClr val="811F3F"/>
                </a:solidFill>
                <a:highlight>
                  <a:srgbClr val="FFFF00"/>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text)</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print(</a:t>
            </a:r>
            <a:r>
              <a:rPr lang="en" sz="1050">
                <a:solidFill>
                  <a:srgbClr val="A31515"/>
                </a:solidFill>
                <a:highlight>
                  <a:srgbClr val="FFFFFF"/>
                </a:highlight>
                <a:latin typeface="Courier New"/>
                <a:ea typeface="Courier New"/>
                <a:cs typeface="Courier New"/>
                <a:sym typeface="Courier New"/>
              </a:rPr>
              <a:t>"Rezultatele găsite:"</a:t>
            </a:r>
            <a:r>
              <a:rPr lang="en" sz="1050">
                <a:solidFill>
                  <a:schemeClr val="dk1"/>
                </a:solidFill>
                <a:highlight>
                  <a:srgbClr val="FFFFFF"/>
                </a:highlight>
                <a:latin typeface="Courier New"/>
                <a:ea typeface="Courier New"/>
                <a:cs typeface="Courier New"/>
                <a:sym typeface="Courier New"/>
              </a:rPr>
              <a:t>, rezultate)</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
        <p:nvSpPr>
          <p:cNvPr id="135" name="Google Shape;135;p20"/>
          <p:cNvSpPr txBox="1"/>
          <p:nvPr/>
        </p:nvSpPr>
        <p:spPr>
          <a:xfrm>
            <a:off x="317150" y="1389250"/>
            <a:ext cx="21030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Căutarea unui subșir</a:t>
            </a:r>
            <a:endParaRPr sz="1300">
              <a:solidFill>
                <a:schemeClr val="dk2"/>
              </a:solidFill>
            </a:endParaRPr>
          </a:p>
        </p:txBody>
      </p:sp>
      <p:sp>
        <p:nvSpPr>
          <p:cNvPr id="136" name="Google Shape;136;p20"/>
          <p:cNvSpPr txBox="1"/>
          <p:nvPr/>
        </p:nvSpPr>
        <p:spPr>
          <a:xfrm>
            <a:off x="4920700" y="1395875"/>
            <a:ext cx="2750700" cy="2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rPr>
              <a:t>Căutarea tuturor subșirurilor</a:t>
            </a:r>
            <a:endParaRPr sz="1300">
              <a:solidFill>
                <a:schemeClr val="dk2"/>
              </a:solidFill>
            </a:endParaRPr>
          </a:p>
        </p:txBody>
      </p:sp>
      <p:sp>
        <p:nvSpPr>
          <p:cNvPr id="137" name="Google Shape;137;p20"/>
          <p:cNvSpPr txBox="1"/>
          <p:nvPr/>
        </p:nvSpPr>
        <p:spPr>
          <a:xfrm>
            <a:off x="4812350" y="4355050"/>
            <a:ext cx="39171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2"/>
                </a:solidFill>
                <a:latin typeface="Courier New"/>
                <a:ea typeface="Courier New"/>
                <a:cs typeface="Courier New"/>
                <a:sym typeface="Courier New"/>
              </a:rPr>
              <a:t>Rezultatele găsite: ['abba', 'aaa', 'b']</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p:txBody>
      </p:sp>
      <p:sp>
        <p:nvSpPr>
          <p:cNvPr id="138" name="Google Shape;138;p20"/>
          <p:cNvSpPr txBox="1"/>
          <p:nvPr/>
        </p:nvSpPr>
        <p:spPr>
          <a:xfrm>
            <a:off x="311650" y="4342325"/>
            <a:ext cx="4384500" cy="34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latin typeface="Courier New"/>
                <a:ea typeface="Courier New"/>
                <a:cs typeface="Courier New"/>
                <a:sym typeface="Courier New"/>
              </a:rPr>
              <a:t>Primul număr găsit: 23</a:t>
            </a:r>
            <a:endParaRPr sz="1200">
              <a:solidFill>
                <a:schemeClr val="dk2"/>
              </a:solidFill>
              <a:latin typeface="Courier New"/>
              <a:ea typeface="Courier New"/>
              <a:cs typeface="Courier New"/>
              <a:sym typeface="Courier New"/>
            </a:endParaRPr>
          </a:p>
          <a:p>
            <a:pPr indent="0" lvl="0" marL="0" rtl="0" algn="l">
              <a:spcBef>
                <a:spcPts val="0"/>
              </a:spcBef>
              <a:spcAft>
                <a:spcPts val="0"/>
              </a:spcAft>
              <a:buNone/>
            </a:pPr>
            <a:r>
              <a:t/>
            </a:r>
            <a:endParaRPr sz="1200">
              <a:solidFill>
                <a:schemeClr val="dk2"/>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4000">
              <a:schemeClr val="lt1"/>
            </a:gs>
            <a:gs pos="97000">
              <a:srgbClr val="FFFFFF"/>
            </a:gs>
            <a:gs pos="100000">
              <a:srgbClr val="737373"/>
            </a:gs>
          </a:gsLst>
          <a:lin ang="5400012" scaled="0"/>
        </a:gradFill>
      </p:bgPr>
    </p:bg>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292625"/>
            <a:ext cx="8520600" cy="572700"/>
          </a:xfrm>
          <a:prstGeom prst="rect">
            <a:avLst/>
          </a:prstGeom>
          <a:ln>
            <a:noFill/>
          </a:ln>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Expresii regulate în Django (urls.py)</a:t>
            </a:r>
            <a:endParaRPr/>
          </a:p>
        </p:txBody>
      </p:sp>
      <p:sp>
        <p:nvSpPr>
          <p:cNvPr id="144" name="Google Shape;144;p21"/>
          <p:cNvSpPr/>
          <p:nvPr/>
        </p:nvSpPr>
        <p:spPr>
          <a:xfrm>
            <a:off x="317150" y="865325"/>
            <a:ext cx="8520600" cy="55500"/>
          </a:xfrm>
          <a:prstGeom prst="rect">
            <a:avLst/>
          </a:prstGeom>
          <a:gradFill>
            <a:gsLst>
              <a:gs pos="0">
                <a:srgbClr val="00D2E9"/>
              </a:gs>
              <a:gs pos="100000">
                <a:srgbClr val="045962"/>
              </a:gs>
            </a:gsLst>
            <a:path path="circle">
              <a:fillToRect b="50%" l="50%" r="50%" t="50%"/>
            </a:path>
            <a:tileRect/>
          </a:gradFill>
          <a:ln cap="flat" cmpd="sng" w="9525">
            <a:solidFill>
              <a:schemeClr val="dk2"/>
            </a:solidFill>
            <a:prstDash val="solid"/>
            <a:round/>
            <a:headEnd len="sm" w="sm" type="none"/>
            <a:tailEnd len="sm" w="sm" type="none"/>
          </a:ln>
          <a:effectLst>
            <a:outerShdw blurRad="42863"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6" name="Google Shape;146;p21">
            <a:hlinkClick/>
          </p:cNvPr>
          <p:cNvSpPr txBox="1"/>
          <p:nvPr/>
        </p:nvSpPr>
        <p:spPr>
          <a:xfrm>
            <a:off x="8240450" y="379625"/>
            <a:ext cx="597300" cy="485700"/>
          </a:xfrm>
          <a:prstGeom prst="rect">
            <a:avLst/>
          </a:prstGeom>
          <a:gradFill>
            <a:gsLst>
              <a:gs pos="0">
                <a:srgbClr val="BCD6FF">
                  <a:alpha val="0"/>
                  <a:alpha val="37430"/>
                </a:srgbClr>
              </a:gs>
              <a:gs pos="0">
                <a:srgbClr val="4A86E8">
                  <a:alpha val="37430"/>
                </a:srgbClr>
              </a:gs>
              <a:gs pos="48000">
                <a:srgbClr val="BCD6FF">
                  <a:alpha val="0"/>
                  <a:alpha val="37430"/>
                </a:srgbClr>
              </a:gs>
              <a:gs pos="100000">
                <a:srgbClr val="BCD6FF">
                  <a:alpha val="0"/>
                  <a:alpha val="37430"/>
                </a:srgbClr>
              </a:gs>
            </a:gsLst>
            <a:path path="circle">
              <a:fillToRect b="50%" l="50%" r="50%" t="50%"/>
            </a:path>
            <a:tileRect/>
          </a:gra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uFill>
                  <a:noFill/>
                </a:uFill>
                <a:hlinkClick/>
              </a:rPr>
              <a:t>▲</a:t>
            </a:r>
            <a:endParaRPr/>
          </a:p>
          <a:p>
            <a:pPr indent="0" lvl="0" marL="0" rtl="0" algn="ctr">
              <a:spcBef>
                <a:spcPts val="0"/>
              </a:spcBef>
              <a:spcAft>
                <a:spcPts val="0"/>
              </a:spcAft>
              <a:buNone/>
            </a:pPr>
            <a:r>
              <a:rPr lang="en" sz="700" u="sng">
                <a:solidFill>
                  <a:srgbClr val="0000FF"/>
                </a:solidFill>
                <a:hlinkClick action="ppaction://hlinksldjump" r:id="rId3">
                  <a:extLst>
                    <a:ext uri="{A12FA001-AC4F-418D-AE19-62706E023703}">
                      <ahyp:hlinkClr val="tx"/>
                    </a:ext>
                  </a:extLst>
                </a:hlinkClick>
              </a:rPr>
              <a:t>Cuprins</a:t>
            </a:r>
            <a:endParaRPr sz="700">
              <a:solidFill>
                <a:srgbClr val="0000FF"/>
              </a:solidFill>
            </a:endParaRPr>
          </a:p>
        </p:txBody>
      </p:sp>
      <p:sp>
        <p:nvSpPr>
          <p:cNvPr id="147" name="Google Shape;147;p21"/>
          <p:cNvSpPr txBox="1"/>
          <p:nvPr/>
        </p:nvSpPr>
        <p:spPr>
          <a:xfrm>
            <a:off x="3738350" y="4850025"/>
            <a:ext cx="1678200" cy="2505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en" sz="1100" u="sng">
                <a:solidFill>
                  <a:schemeClr val="hlink"/>
                </a:solidFill>
                <a:hlinkClick r:id="rId4"/>
              </a:rPr>
              <a:t>irina.ciocan@gmail.com</a:t>
            </a:r>
            <a:endParaRPr sz="1100">
              <a:solidFill>
                <a:srgbClr val="0000FF"/>
              </a:solidFill>
            </a:endParaRPr>
          </a:p>
        </p:txBody>
      </p:sp>
      <p:sp>
        <p:nvSpPr>
          <p:cNvPr id="148" name="Google Shape;148;p21"/>
          <p:cNvSpPr txBox="1"/>
          <p:nvPr/>
        </p:nvSpPr>
        <p:spPr>
          <a:xfrm>
            <a:off x="317150" y="1012500"/>
            <a:ext cx="8520600" cy="11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666666"/>
                </a:solidFill>
              </a:rPr>
              <a:t>Putem folosi expresii regulate în procesarea cererilor de la utilizator.</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trebuie să </a:t>
            </a:r>
            <a:r>
              <a:rPr lang="en" sz="1300">
                <a:solidFill>
                  <a:srgbClr val="666666"/>
                </a:solidFill>
              </a:rPr>
              <a:t>importăm</a:t>
            </a:r>
            <a:r>
              <a:rPr lang="en" sz="1300">
                <a:solidFill>
                  <a:srgbClr val="666666"/>
                </a:solidFill>
              </a:rPr>
              <a:t> re_path din django.urls </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funcția re_path primește aproximativ aceleași argumente ca </a:t>
            </a:r>
            <a:r>
              <a:rPr lang="en" sz="1300">
                <a:solidFill>
                  <a:srgbClr val="666666"/>
                </a:solidFill>
              </a:rPr>
              <a:t>și</a:t>
            </a:r>
            <a:r>
              <a:rPr lang="en" sz="1300">
                <a:solidFill>
                  <a:srgbClr val="666666"/>
                </a:solidFill>
              </a:rPr>
              <a:t> </a:t>
            </a:r>
            <a:r>
              <a:rPr lang="en" sz="1300">
                <a:solidFill>
                  <a:srgbClr val="666666"/>
                </a:solidFill>
              </a:rPr>
              <a:t>path</a:t>
            </a:r>
            <a:r>
              <a:rPr lang="en" sz="1300">
                <a:solidFill>
                  <a:srgbClr val="666666"/>
                </a:solidFill>
              </a:rPr>
              <a:t>, cu excepția că argumentul cale în loc să fie un string fixat, este o expresie regulată: re_path(regex, view, kwargs=None, name=None)</a:t>
            </a:r>
            <a:endParaRPr sz="1300">
              <a:solidFill>
                <a:srgbClr val="666666"/>
              </a:solidFill>
            </a:endParaRPr>
          </a:p>
          <a:p>
            <a:pPr indent="-311150" lvl="0" marL="457200" rtl="0" algn="l">
              <a:spcBef>
                <a:spcPts val="0"/>
              </a:spcBef>
              <a:spcAft>
                <a:spcPts val="0"/>
              </a:spcAft>
              <a:buClr>
                <a:srgbClr val="666666"/>
              </a:buClr>
              <a:buSzPts val="1300"/>
              <a:buChar char="➢"/>
            </a:pPr>
            <a:r>
              <a:rPr lang="en" sz="1300">
                <a:solidFill>
                  <a:srgbClr val="666666"/>
                </a:solidFill>
              </a:rPr>
              <a:t>lista urlpatterns din urls.py poate conține obiecte path și re_path amestecate între ele.</a:t>
            </a:r>
            <a:endParaRPr sz="1300">
              <a:solidFill>
                <a:srgbClr val="666666"/>
              </a:solidFill>
            </a:endParaRPr>
          </a:p>
        </p:txBody>
      </p:sp>
      <p:sp>
        <p:nvSpPr>
          <p:cNvPr id="149" name="Google Shape;149;p21"/>
          <p:cNvSpPr txBox="1"/>
          <p:nvPr/>
        </p:nvSpPr>
        <p:spPr>
          <a:xfrm>
            <a:off x="311700" y="2164450"/>
            <a:ext cx="8520600" cy="2450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django.urls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path, re_path</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FF"/>
                </a:solidFill>
                <a:highlight>
                  <a:srgbClr val="FFFFFF"/>
                </a:highlight>
                <a:latin typeface="Courier New"/>
                <a:ea typeface="Courier New"/>
                <a:cs typeface="Courier New"/>
                <a:sym typeface="Courier New"/>
              </a:rPr>
              <a:t>from</a:t>
            </a:r>
            <a:r>
              <a:rPr lang="en" sz="1050">
                <a:solidFill>
                  <a:schemeClr val="dk1"/>
                </a:solidFill>
                <a:highlight>
                  <a:srgbClr val="FFFFFF"/>
                </a:highlight>
                <a:latin typeface="Courier New"/>
                <a:ea typeface="Courier New"/>
                <a:cs typeface="Courier New"/>
                <a:sym typeface="Courier New"/>
              </a:rPr>
              <a:t> . </a:t>
            </a:r>
            <a:r>
              <a:rPr lang="en" sz="1050">
                <a:solidFill>
                  <a:srgbClr val="0000FF"/>
                </a:solidFill>
                <a:highlight>
                  <a:srgbClr val="FFFFFF"/>
                </a:highlight>
                <a:latin typeface="Courier New"/>
                <a:ea typeface="Courier New"/>
                <a:cs typeface="Courier New"/>
                <a:sym typeface="Courier New"/>
              </a:rPr>
              <a:t>import</a:t>
            </a:r>
            <a:r>
              <a:rPr lang="en" sz="1050">
                <a:solidFill>
                  <a:schemeClr val="dk1"/>
                </a:solidFill>
                <a:highlight>
                  <a:srgbClr val="FFFFFF"/>
                </a:highlight>
                <a:latin typeface="Courier New"/>
                <a:ea typeface="Courier New"/>
                <a:cs typeface="Courier New"/>
                <a:sym typeface="Courier New"/>
              </a:rPr>
              <a:t> views</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urlpatterns = [</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views.index),</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"pag1"</a:t>
            </a:r>
            <a:r>
              <a:rPr lang="en" sz="1050">
                <a:solidFill>
                  <a:schemeClr val="dk1"/>
                </a:solidFill>
                <a:highlight>
                  <a:srgbClr val="FFFFFF"/>
                </a:highlight>
                <a:latin typeface="Courier New"/>
                <a:ea typeface="Courier New"/>
                <a:cs typeface="Courier New"/>
                <a:sym typeface="Courier New"/>
              </a:rPr>
              <a:t>, views.pag1),</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"pag2"</a:t>
            </a:r>
            <a:r>
              <a:rPr lang="en" sz="1050">
                <a:solidFill>
                  <a:schemeClr val="dk1"/>
                </a:solidFill>
                <a:highlight>
                  <a:srgbClr val="FFFFFF"/>
                </a:highlight>
                <a:latin typeface="Courier New"/>
                <a:ea typeface="Courier New"/>
                <a:cs typeface="Courier New"/>
                <a:sym typeface="Courier New"/>
              </a:rPr>
              <a:t>, views.pag2),</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re_path(</a:t>
            </a:r>
            <a:r>
              <a:rPr lang="en" sz="1050">
                <a:solidFill>
                  <a:srgbClr val="0000FF"/>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'^pagina/a</a:t>
            </a:r>
            <a:r>
              <a:rPr lang="en" sz="1050">
                <a:solidFill>
                  <a:schemeClr val="dk1"/>
                </a:solidFill>
                <a:highlight>
                  <a:srgbClr val="FFFFFF"/>
                </a:highlight>
                <a:latin typeface="Courier New"/>
                <a:ea typeface="Courier New"/>
                <a:cs typeface="Courier New"/>
                <a:sym typeface="Courier New"/>
              </a:rPr>
              <a:t>{2,4}</a:t>
            </a:r>
            <a:r>
              <a:rPr lang="en" sz="1050">
                <a:solidFill>
                  <a:srgbClr val="811F3F"/>
                </a:solidFill>
                <a:highlight>
                  <a:srgbClr val="FFFFFF"/>
                </a:highlight>
                <a:latin typeface="Courier New"/>
                <a:ea typeface="Courier New"/>
                <a:cs typeface="Courier New"/>
                <a:sym typeface="Courier New"/>
              </a:rPr>
              <a:t>\d</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views.afisare_pag),</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path(</a:t>
            </a:r>
            <a:r>
              <a:rPr lang="en" sz="1050">
                <a:solidFill>
                  <a:srgbClr val="A31515"/>
                </a:solidFill>
                <a:highlight>
                  <a:srgbClr val="FFFFFF"/>
                </a:highlight>
                <a:latin typeface="Courier New"/>
                <a:ea typeface="Courier New"/>
                <a:cs typeface="Courier New"/>
                <a:sym typeface="Courier New"/>
              </a:rPr>
              <a:t>"pag3"</a:t>
            </a:r>
            <a:r>
              <a:rPr lang="en" sz="1050">
                <a:solidFill>
                  <a:schemeClr val="dk1"/>
                </a:solidFill>
                <a:highlight>
                  <a:srgbClr val="FFFFFF"/>
                </a:highlight>
                <a:latin typeface="Courier New"/>
                <a:ea typeface="Courier New"/>
                <a:cs typeface="Courier New"/>
                <a:sym typeface="Courier New"/>
              </a:rPr>
              <a:t>, views.pag3),</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    re_path(</a:t>
            </a:r>
            <a:r>
              <a:rPr lang="en" sz="1050">
                <a:solidFill>
                  <a:srgbClr val="0000FF"/>
                </a:solidFill>
                <a:highlight>
                  <a:srgbClr val="FFFFFF"/>
                </a:highlight>
                <a:latin typeface="Courier New"/>
                <a:ea typeface="Courier New"/>
                <a:cs typeface="Courier New"/>
                <a:sym typeface="Courier New"/>
              </a:rPr>
              <a:t>r</a:t>
            </a:r>
            <a:r>
              <a:rPr lang="en" sz="1050">
                <a:solidFill>
                  <a:srgbClr val="811F3F"/>
                </a:solidFill>
                <a:highlight>
                  <a:srgbClr val="FFFFFF"/>
                </a:highlight>
                <a:latin typeface="Courier New"/>
                <a:ea typeface="Courier New"/>
                <a:cs typeface="Courier New"/>
                <a:sym typeface="Courier New"/>
              </a:rPr>
              <a:t>'^pagina/[xyz]</a:t>
            </a:r>
            <a:r>
              <a:rPr lang="en" sz="1050">
                <a:solidFill>
                  <a:schemeClr val="dk1"/>
                </a:solidFill>
                <a:highlight>
                  <a:srgbClr val="FFFFFF"/>
                </a:highlight>
                <a:latin typeface="Courier New"/>
                <a:ea typeface="Courier New"/>
                <a:cs typeface="Courier New"/>
                <a:sym typeface="Courier New"/>
              </a:rPr>
              <a:t>+</a:t>
            </a:r>
            <a:r>
              <a:rPr lang="en" sz="1050">
                <a:solidFill>
                  <a:srgbClr val="811F3F"/>
                </a:solidFill>
                <a:highlight>
                  <a:srgbClr val="FFFFFF"/>
                </a:highlight>
                <a:latin typeface="Courier New"/>
                <a:ea typeface="Courier New"/>
                <a:cs typeface="Courier New"/>
                <a:sym typeface="Courier New"/>
              </a:rPr>
              <a:t>/$'</a:t>
            </a:r>
            <a:r>
              <a:rPr lang="en" sz="1050">
                <a:solidFill>
                  <a:schemeClr val="dk1"/>
                </a:solidFill>
                <a:highlight>
                  <a:srgbClr val="FFFFFF"/>
                </a:highlight>
                <a:latin typeface="Courier New"/>
                <a:ea typeface="Courier New"/>
                <a:cs typeface="Courier New"/>
                <a:sym typeface="Courier New"/>
              </a:rPr>
              <a:t>, views.afisare_pag2)</a:t>
            </a:r>
            <a:endParaRPr sz="1050">
              <a:solidFill>
                <a:schemeClr val="dk1"/>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 sz="1050">
                <a:solidFill>
                  <a:schemeClr val="dk1"/>
                </a:solidFill>
                <a:highlight>
                  <a:srgbClr val="FFFFFF"/>
                </a:highlight>
                <a:latin typeface="Courier New"/>
                <a:ea typeface="Courier New"/>
                <a:cs typeface="Courier New"/>
                <a:sym typeface="Courier New"/>
              </a:rPr>
              <a:t>]</a:t>
            </a:r>
            <a:endParaRPr sz="1050">
              <a:solidFill>
                <a:schemeClr val="dk1"/>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