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45fc0db0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045fc0db0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0e10735e6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0e10735e6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1081373cd2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1081373cd2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081373cd2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081373cd2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1081373cd2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1081373cd2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1081373cd2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1081373cd2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1081373cd2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1081373cd2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081373cd2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081373cd2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1081373cd2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1081373cd2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1081373cd2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1081373cd2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1081373cd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1081373cd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045fc0db0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045fc0db0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0e10735e68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0e10735e68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31081373cd2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31081373cd2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7e20406d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7e20406d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62233f1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62233f1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fc3ad07a1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fc3ad07a1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1081373cd2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1081373cd2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081373cd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081373cd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fc3ad07a1a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fc3ad07a1a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062233f1ea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062233f1ea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e10735e68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e10735e68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mailto:irina.ciocan@gmail.com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mailto:irina.ciocan@gmail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Relationship Id="rId5" Type="http://schemas.openxmlformats.org/officeDocument/2006/relationships/hyperlink" Target="https://docs.djangoproject.com/en/5.1/ref/models/fields/" TargetMode="External"/><Relationship Id="rId6" Type="http://schemas.openxmlformats.org/officeDocument/2006/relationships/hyperlink" Target="https://docs.djangoproject.com/en/5.1/intro/tutorial02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slide" Target="/ppt/slides/slide2.xml"/><Relationship Id="rId4" Type="http://schemas.openxmlformats.org/officeDocument/2006/relationships/hyperlink" Target="mailto:irina.ciocan@gmail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819675"/>
            <a:ext cx="8520600" cy="1215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Django</a:t>
            </a:r>
            <a:endParaRPr/>
          </a:p>
        </p:txBody>
      </p:sp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0" y="2140750"/>
            <a:ext cx="8520600" cy="809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300"/>
              <a:t>Curs 3</a:t>
            </a:r>
            <a:endParaRPr sz="3300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4434325"/>
            <a:ext cx="8520600" cy="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pentru intrebari: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8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(1)</a:t>
            </a:r>
            <a:endParaRPr/>
          </a:p>
        </p:txBody>
      </p:sp>
      <p:sp>
        <p:nvSpPr>
          <p:cNvPr id="146" name="Google Shape;146;p2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2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311650" y="961775"/>
            <a:ext cx="8520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Django oferă o varietate de tipuri de câmpuri care pot fi folosite în modele pentru a defini structura datelor din baza de date. Fiecare tip de câmp (field) specifică atât tipul de date stocate, cât și validarea sau constrângerile asociate acelui tip de câmp.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Text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CharField</a:t>
            </a:r>
            <a:r>
              <a:rPr lang="en" sz="1300">
                <a:solidFill>
                  <a:schemeClr val="dk2"/>
                </a:solidFill>
              </a:rPr>
              <a:t>: Câmp pentru texte scurte, cum ar fi numele sau titlurile. Necesită specificarea proprietății max_length (lungimea maximă).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nume = models.CharField(max_length=100)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TextField</a:t>
            </a:r>
            <a:r>
              <a:rPr lang="en" sz="1300">
                <a:solidFill>
                  <a:schemeClr val="dk2"/>
                </a:solidFill>
              </a:rPr>
              <a:t>: Câmp pentru texte mai lungi, de exemplu descrieri sau articole. Nu are limită de caractere specifică.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descriere = models.TextField()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Booleene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BooleanField</a:t>
            </a:r>
            <a:r>
              <a:rPr lang="en" sz="1300">
                <a:solidFill>
                  <a:schemeClr val="dk2"/>
                </a:solidFill>
              </a:rPr>
              <a:t>: Câmp pentru valori True sau False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livrare_curier = models.BooleanField()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(2)</a:t>
            </a:r>
            <a:endParaRPr/>
          </a:p>
        </p:txBody>
      </p:sp>
      <p:sp>
        <p:nvSpPr>
          <p:cNvPr id="156" name="Google Shape;156;p2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8" name="Google Shape;158;p2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311650" y="961775"/>
            <a:ext cx="8520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Numerice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IntegerField</a:t>
            </a:r>
            <a:r>
              <a:rPr lang="en" sz="1300">
                <a:solidFill>
                  <a:schemeClr val="dk2"/>
                </a:solidFill>
              </a:rPr>
              <a:t>: Stochează numere întregi (între -2147483648 și 2147483647)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stoc = models.IntegerField()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BigIntegerField:</a:t>
            </a:r>
            <a:r>
              <a:rPr lang="en" sz="1300">
                <a:solidFill>
                  <a:schemeClr val="dk2"/>
                </a:solidFill>
              </a:rPr>
              <a:t> este echivalentul unui BIGINT în majoritatea bazelor de date și poate gestiona numere întregi între aproximativ -9.223.372.036.854.775.808 și 9.223.372.036.854.775.807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numar_mare = models.BigIntegerField()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FloatField</a:t>
            </a:r>
            <a:r>
              <a:rPr lang="en" sz="1300">
                <a:solidFill>
                  <a:schemeClr val="dk2"/>
                </a:solidFill>
              </a:rPr>
              <a:t>: Stochează numere zecimale, cu virgulă mobilă.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pret = models.FloatField()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DecimalField</a:t>
            </a:r>
            <a:r>
              <a:rPr lang="en" sz="1300">
                <a:solidFill>
                  <a:schemeClr val="dk2"/>
                </a:solidFill>
              </a:rPr>
              <a:t>: Stochează numere </a:t>
            </a:r>
            <a:r>
              <a:rPr lang="en" sz="1300">
                <a:solidFill>
                  <a:schemeClr val="dk2"/>
                </a:solidFill>
              </a:rPr>
              <a:t>zecimale</a:t>
            </a:r>
            <a:r>
              <a:rPr lang="en" sz="1300">
                <a:solidFill>
                  <a:schemeClr val="dk2"/>
                </a:solidFill>
              </a:rPr>
              <a:t> fixe. Necesită argumentele max_digits (numărul maxim de cifre) și decimal_places (numărul de cifre după zecimală).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cantitate = models.DecimalField(max_digits=10, decimal_places=2)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PositiveIntegerField</a:t>
            </a:r>
            <a:r>
              <a:rPr lang="en" sz="1300">
                <a:solidFill>
                  <a:schemeClr val="dk2"/>
                </a:solidFill>
              </a:rPr>
              <a:t>: Numere întregi pozitive.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count = models.PositiveIntegerField()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(3)</a:t>
            </a:r>
            <a:endParaRPr/>
          </a:p>
        </p:txBody>
      </p:sp>
      <p:sp>
        <p:nvSpPr>
          <p:cNvPr id="166" name="Google Shape;166;p2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8" name="Google Shape;168;p2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70" name="Google Shape;170;p24"/>
          <p:cNvSpPr txBox="1"/>
          <p:nvPr/>
        </p:nvSpPr>
        <p:spPr>
          <a:xfrm>
            <a:off x="311650" y="961775"/>
            <a:ext cx="8520600" cy="37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pentru Dată și Timp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DateField</a:t>
            </a:r>
            <a:r>
              <a:rPr lang="en" sz="1300">
                <a:solidFill>
                  <a:schemeClr val="dk2"/>
                </a:solidFill>
              </a:rPr>
              <a:t>: Câmp pentru date calendaristice. Poate fi setat cu auto_now (salvează automat data curentă la fiecare actualizare) și auto_now_add (salvează data doar la creare).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data_nasterii = models.DateField()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TimeField</a:t>
            </a:r>
            <a:r>
              <a:rPr lang="en" sz="1300">
                <a:solidFill>
                  <a:schemeClr val="dk2"/>
                </a:solidFill>
              </a:rPr>
              <a:t>: Câmp pentru ore și minute.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timp_start = models.TimeField()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DateTimeField:</a:t>
            </a:r>
            <a:r>
              <a:rPr lang="en" sz="1300">
                <a:solidFill>
                  <a:schemeClr val="dk2"/>
                </a:solidFill>
              </a:rPr>
              <a:t> Câmp pentru dată și timp complet. Acceptă și argumentele auto_now și auto_now_add.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data_creare = models.DateTimeField(auto_now_add=True)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</a:t>
            </a:r>
            <a:r>
              <a:rPr b="1" lang="en" sz="1300">
                <a:solidFill>
                  <a:schemeClr val="dk2"/>
                </a:solidFill>
              </a:rPr>
              <a:t>urationField</a:t>
            </a:r>
            <a:r>
              <a:rPr lang="en" sz="1300">
                <a:solidFill>
                  <a:schemeClr val="dk2"/>
                </a:solidFill>
              </a:rPr>
              <a:t>: Câmp pentru a stoca </a:t>
            </a:r>
            <a:r>
              <a:rPr lang="en" sz="1300">
                <a:solidFill>
                  <a:schemeClr val="dk2"/>
                </a:solidFill>
              </a:rPr>
              <a:t>durate </a:t>
            </a:r>
            <a:r>
              <a:rPr lang="en" sz="1300">
                <a:solidFill>
                  <a:schemeClr val="dk2"/>
                </a:solidFill>
              </a:rPr>
              <a:t>de timp (diferențe de timp), reprezentate ca obiecte </a:t>
            </a:r>
            <a:r>
              <a:rPr i="1" lang="en" sz="1300">
                <a:solidFill>
                  <a:schemeClr val="dk2"/>
                </a:solidFill>
              </a:rPr>
              <a:t>timedelta </a:t>
            </a:r>
            <a:r>
              <a:rPr lang="en" sz="1300">
                <a:solidFill>
                  <a:schemeClr val="dk2"/>
                </a:solidFill>
              </a:rPr>
              <a:t>din Python. În PostgreSQL se stochează cu tipul de date </a:t>
            </a:r>
            <a:r>
              <a:rPr i="1" lang="en" sz="1300">
                <a:solidFill>
                  <a:schemeClr val="dk2"/>
                </a:solidFill>
              </a:rPr>
              <a:t>interval</a:t>
            </a:r>
            <a:r>
              <a:rPr lang="en" sz="1300">
                <a:solidFill>
                  <a:schemeClr val="dk2"/>
                </a:solidFill>
              </a:rPr>
              <a:t>. Exemple: intervale de timp precum durata unei activități, durata unei sesiuni sau timpul petrecut pe un anumit task.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durata = models.DurationField()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(4)</a:t>
            </a:r>
            <a:endParaRPr/>
          </a:p>
        </p:txBody>
      </p:sp>
      <p:sp>
        <p:nvSpPr>
          <p:cNvPr id="176" name="Google Shape;176;p2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8" name="Google Shape;178;p2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80" name="Google Shape;180;p25"/>
          <p:cNvSpPr txBox="1"/>
          <p:nvPr/>
        </p:nvSpPr>
        <p:spPr>
          <a:xfrm>
            <a:off x="311650" y="961775"/>
            <a:ext cx="8520600" cy="133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pentru </a:t>
            </a:r>
            <a:r>
              <a:rPr b="1" lang="en" u="sng">
                <a:solidFill>
                  <a:schemeClr val="dk2"/>
                </a:solidFill>
              </a:rPr>
              <a:t>Fișiere</a:t>
            </a:r>
            <a:r>
              <a:rPr b="1" lang="en" u="sng">
                <a:solidFill>
                  <a:schemeClr val="dk2"/>
                </a:solidFill>
              </a:rPr>
              <a:t> și Imagini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FileField</a:t>
            </a:r>
            <a:r>
              <a:rPr lang="en" sz="1300">
                <a:solidFill>
                  <a:schemeClr val="dk2"/>
                </a:solidFill>
              </a:rPr>
              <a:t>: Câmp pentru încărcarea fișierelor (cum ar fi documente PDF, imagini, videoclipuri, fișiere text etc.) în cadrul unui model. Necesită configurarea parametrului upload_to pentru a defini unde se vor salva fișierele.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FileField stochează efectiv doar calea fișierului în baza de date, iar fișierul însuși este salvat într-un director specificat în setările proiectului (settings.py).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25"/>
          <p:cNvSpPr txBox="1"/>
          <p:nvPr/>
        </p:nvSpPr>
        <p:spPr>
          <a:xfrm>
            <a:off x="317150" y="2352000"/>
            <a:ext cx="7200900" cy="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MEDIA_ROOT = BASE_DIR /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'media'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Directorul unde se stochează fișierele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MEDIA_URL =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'/media/'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URL-ul pentru accesarea fișierelor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82" name="Google Shape;182;p25"/>
          <p:cNvSpPr txBox="1"/>
          <p:nvPr/>
        </p:nvSpPr>
        <p:spPr>
          <a:xfrm>
            <a:off x="357400" y="3008825"/>
            <a:ext cx="7722600" cy="16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Crearea câmpului (fișierele încărcate sunt salvate în subdirectorul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media/documente/</a:t>
            </a:r>
            <a:r>
              <a:rPr lang="en" sz="1300">
                <a:solidFill>
                  <a:schemeClr val="dk2"/>
                </a:solidFill>
              </a:rPr>
              <a:t>):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document = models.FileField(upload_to='documente/')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</a:rPr>
              <a:t>Se mai poate seta și max_length (Lungimea maximă a numelui fișierului și a căii. Valoarea implicită este 100 de caractere, dar poate fi modificată la nevoie.)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300">
                <a:solidFill>
                  <a:schemeClr val="dk2"/>
                </a:solidFill>
              </a:rPr>
              <a:t>ImageField</a:t>
            </a:r>
            <a:r>
              <a:rPr lang="en" sz="1300">
                <a:solidFill>
                  <a:schemeClr val="dk2"/>
                </a:solidFill>
              </a:rPr>
              <a:t>: Similar cu FileField, dar verifică dacă fișierul este o imagine validă.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image = models.ImageField(upload_to='images/')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(5)</a:t>
            </a:r>
            <a:endParaRPr/>
          </a:p>
        </p:txBody>
      </p:sp>
      <p:sp>
        <p:nvSpPr>
          <p:cNvPr id="188" name="Google Shape;188;p2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92" name="Google Shape;192;p26"/>
          <p:cNvSpPr txBox="1"/>
          <p:nvPr/>
        </p:nvSpPr>
        <p:spPr>
          <a:xfrm>
            <a:off x="311650" y="961775"/>
            <a:ext cx="8520600" cy="35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pentru Relații între Modele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ForeignKey</a:t>
            </a:r>
            <a:r>
              <a:rPr lang="en" sz="1300">
                <a:solidFill>
                  <a:schemeClr val="dk2"/>
                </a:solidFill>
              </a:rPr>
              <a:t>: Definește o relație one-to-many. Necesită argumentul on_delete, care specifică ce se întâmplă când elementul referențiat este șters.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autor = models.ForeignKey(Author, on_delete=models.CASCADE)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OneToOneField</a:t>
            </a:r>
            <a:r>
              <a:rPr lang="en" sz="1300">
                <a:solidFill>
                  <a:schemeClr val="dk2"/>
                </a:solidFill>
              </a:rPr>
              <a:t>: Definește o relație one-to-one.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profil = models.OneToOneField(Utilizator, on_delete=models.CASCADE)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ManyToManyField</a:t>
            </a:r>
            <a:r>
              <a:rPr lang="en" sz="1300">
                <a:solidFill>
                  <a:schemeClr val="dk2"/>
                </a:solidFill>
              </a:rPr>
              <a:t>: Definește o relație many-to-many.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categorii = models.ManyToManyField(Categorie)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Tipuri de câmpuri (6)</a:t>
            </a:r>
            <a:endParaRPr/>
          </a:p>
        </p:txBody>
      </p:sp>
      <p:sp>
        <p:nvSpPr>
          <p:cNvPr id="198" name="Google Shape;198;p2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311650" y="961775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Alte Tipuri de Câmpuri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EmailField</a:t>
            </a:r>
            <a:r>
              <a:rPr lang="en" sz="1300">
                <a:solidFill>
                  <a:schemeClr val="dk2"/>
                </a:solidFill>
              </a:rPr>
              <a:t>: Câmp pentru email-uri. Validează automat formatul email-ului.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email = models.EmailField()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URLField</a:t>
            </a:r>
            <a:r>
              <a:rPr lang="en" sz="1300">
                <a:solidFill>
                  <a:schemeClr val="dk2"/>
                </a:solidFill>
              </a:rPr>
              <a:t>: Câmp pentru URL-uri. Validează formatul URL-ului.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website = models.URLField()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SlugField</a:t>
            </a:r>
            <a:r>
              <a:rPr lang="en" sz="1300">
                <a:solidFill>
                  <a:schemeClr val="dk2"/>
                </a:solidFill>
              </a:rPr>
              <a:t>: Câmp pentru slug-uri, adică formate text folosite în URL-uri.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slug = models.SlugField()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UUIDField</a:t>
            </a:r>
            <a:r>
              <a:rPr lang="en" sz="1300">
                <a:solidFill>
                  <a:schemeClr val="dk2"/>
                </a:solidFill>
              </a:rPr>
              <a:t>: Câmp pentru identificatori unici universali (UUID), util pentru ID-uri unice.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uuid = models.UUIDField()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 (1)</a:t>
            </a:r>
            <a:endParaRPr/>
          </a:p>
        </p:txBody>
      </p:sp>
      <p:sp>
        <p:nvSpPr>
          <p:cNvPr id="208" name="Google Shape;208;p2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11" name="Google Shape;211;p2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311650" y="961775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Parametrii Generali ai Câmpurilor pentru Modele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null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Permite stocarea valorii NULL în baza de date pentru acel câmp.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Valoare implicită: False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descriere = models.TextField(null=True)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blank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Permite câmpului să fie lăsat gol în formulare (valabil pentru validarea din Django, nu în baza de date). </a:t>
            </a:r>
            <a:r>
              <a:rPr lang="en" sz="1300">
                <a:solidFill>
                  <a:schemeClr val="dk2"/>
                </a:solidFill>
              </a:rPr>
              <a:t>Dacă un câmp are blank=True, nu este necesar să aibă și null=True (decât dacă vrem să fie gol și în baza de date).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Valoare implicită: False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titlu = models.CharField(max_length=100, blank=True)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default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Specifică o valoare implicită pentru acel câmp.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status = models.CharField(max_length=20, default='draft')</a:t>
            </a:r>
            <a:endParaRPr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Parametri (2)</a:t>
            </a:r>
            <a:endParaRPr/>
          </a:p>
        </p:txBody>
      </p:sp>
      <p:sp>
        <p:nvSpPr>
          <p:cNvPr id="218" name="Google Shape;218;p2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311650" y="961775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Parametrii Generali ai Câmpurilor pentru Modele</a:t>
            </a:r>
            <a:endParaRPr b="1" u="sng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unique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Asigură unicitatea valorilor în baza de date pentru acel câmp.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Valoare implicită: False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email = models.EmailField(unique=True)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primary_key</a:t>
            </a:r>
            <a:endParaRPr b="1"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Definește câmpul ca fiind cheia primară a tabelei.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Valoare implicită: False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Dacă nu specificăm niciun câmp cu primary_key=True, Django va crea automat un câmp id de tip AutoField.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code = models.CharField(max_length=10, primary_key=True)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Parametri (3)</a:t>
            </a:r>
            <a:endParaRPr/>
          </a:p>
        </p:txBody>
      </p:sp>
      <p:sp>
        <p:nvSpPr>
          <p:cNvPr id="228" name="Google Shape;228;p3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0" name="Google Shape;230;p3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31" name="Google Shape;231;p3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32" name="Google Shape;232;p30"/>
          <p:cNvSpPr txBox="1"/>
          <p:nvPr/>
        </p:nvSpPr>
        <p:spPr>
          <a:xfrm>
            <a:off x="311650" y="961775"/>
            <a:ext cx="8520600" cy="383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dk2"/>
                </a:solidFill>
              </a:rPr>
              <a:t>Câmpuri pentru Alegerea de Opțiuni (Choices)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2"/>
                </a:solidFill>
              </a:rPr>
              <a:t>Choices</a:t>
            </a:r>
            <a:r>
              <a:rPr lang="en" sz="1300">
                <a:solidFill>
                  <a:schemeClr val="dk2"/>
                </a:solidFill>
              </a:rPr>
              <a:t>: permite definirea câmpurilor cu alegeri predefinite, utile pentru valori discrete. Este de obicei utilizat cu câmpuri de tip CharField sau IntegerField pentru a limita valorile posibile la un set definit.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TIPURI_OPTIUNI = (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	('opt1', 'Opțiunea 1'),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	('opt2', 'Opțiunea 2'),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tip = models.CharField(max_length=5, choices=TIPURI_OPTIUNI)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O</a:t>
            </a:r>
            <a:r>
              <a:rPr lang="en" sz="1300">
                <a:solidFill>
                  <a:schemeClr val="dk2"/>
                </a:solidFill>
              </a:rPr>
              <a:t>pțiunile pot fi definite într-o manieră mai organizată, utilizând o clasă de tip Choices, care face codul mai ușor de citit și de întreținut. Acest lucru se face prin extinderea clasei TextChoices sau IntegerChoices</a:t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class TipChoices(models.TextChoices):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	OPT1 = 'opt1', 'Opțiunea 1'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    	OPT2 = 'opt2', 'Opțiunea 2'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tip = models.CharField(max_length=5, choices=TipChoices.choices, default=TipChoices.OPT1)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Parametri (4)</a:t>
            </a:r>
            <a:endParaRPr/>
          </a:p>
        </p:txBody>
      </p:sp>
      <p:sp>
        <p:nvSpPr>
          <p:cNvPr id="238" name="Google Shape;238;p3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0" name="Google Shape;240;p3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11650" y="961775"/>
            <a:ext cx="8520600" cy="3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Un exemplu de model folosind</a:t>
            </a:r>
            <a:r>
              <a:rPr lang="en" sz="1300">
                <a:solidFill>
                  <a:schemeClr val="dk2"/>
                </a:solidFill>
              </a:rPr>
              <a:t> IntegerChoices:</a:t>
            </a:r>
            <a:endParaRPr sz="11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3" name="Google Shape;243;p31"/>
          <p:cNvSpPr txBox="1"/>
          <p:nvPr/>
        </p:nvSpPr>
        <p:spPr>
          <a:xfrm>
            <a:off x="317150" y="1301675"/>
            <a:ext cx="4430400" cy="268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ExempluModel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NivelChoices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F4F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INCEPATOR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'Începător'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F4F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INTERMEDIAR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'Intermediar'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2F4F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AVANSAT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= 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'Avansat'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nivel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IntegerField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NivelChoices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.choices,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NivelChoices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50">
                <a:solidFill>
                  <a:srgbClr val="2F4F4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INCEPATOR</a:t>
            </a:r>
            <a:endParaRPr sz="1050">
              <a:solidFill>
                <a:srgbClr val="2F4F4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244" name="Google Shape;244;p31"/>
          <p:cNvSpPr txBox="1"/>
          <p:nvPr/>
        </p:nvSpPr>
        <p:spPr>
          <a:xfrm>
            <a:off x="4906850" y="1301675"/>
            <a:ext cx="3657300" cy="22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</a:rPr>
              <a:t>Valorile și etichetele pot fi accesate direct prin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NivelChoices.INCEPATOR.label</a:t>
            </a:r>
            <a:r>
              <a:rPr lang="en" sz="1300">
                <a:solidFill>
                  <a:schemeClr val="dk2"/>
                </a:solidFill>
              </a:rPr>
              <a:t> (eticheta) și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NivelChoices.INCEPATOR.value</a:t>
            </a:r>
            <a:r>
              <a:rPr lang="en" sz="1300">
                <a:solidFill>
                  <a:schemeClr val="dk2"/>
                </a:solidFill>
              </a:rPr>
              <a:t> (valoarea).</a:t>
            </a:r>
            <a:br>
              <a:rPr lang="en" sz="1300">
                <a:solidFill>
                  <a:schemeClr val="dk2"/>
                </a:solidFill>
              </a:rPr>
            </a:br>
            <a:br>
              <a:rPr lang="en" sz="1300">
                <a:solidFill>
                  <a:schemeClr val="dk2"/>
                </a:solidFill>
              </a:rPr>
            </a:br>
            <a:br>
              <a:rPr lang="en" sz="1300">
                <a:solidFill>
                  <a:schemeClr val="dk2"/>
                </a:solidFill>
              </a:rPr>
            </a:br>
            <a:r>
              <a:rPr b="1" lang="en" sz="1300">
                <a:solidFill>
                  <a:schemeClr val="dk2"/>
                </a:solidFill>
              </a:rPr>
              <a:t>Observație</a:t>
            </a:r>
            <a:r>
              <a:rPr lang="en" sz="1300">
                <a:solidFill>
                  <a:schemeClr val="dk2"/>
                </a:solidFill>
              </a:rPr>
              <a:t>: Django va valida automat valorile introduse, asigurându-se că sunt în cadrul opțiunilor definite.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Cuprins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8520600" cy="3444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000000"/>
                </a:solidFill>
              </a:rPr>
              <a:t>Observații</a:t>
            </a:r>
            <a:r>
              <a:rPr lang="en" sz="1100"/>
              <a:t>. Dacă deschideți cursul în Google Slides, faceți click pe "Present" (dreapta-sus) pentru a parcurge cursul cum a fost intenționat (cu animații, linkuri și alte efecte). Linkurile de mai jos sunt doar către începutul unei secțiuni de curs (uneori, o secțiune se întinde pe mai multe slide-uri pe care trebuie să le parcurgeți). Fiecare slide are link înapoi către cuprins.</a:t>
            </a:r>
            <a:endParaRPr sz="1100"/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AutoNum type="arabicPeriod"/>
            </a:pPr>
            <a:r>
              <a:t/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2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de model</a:t>
            </a:r>
            <a:endParaRPr/>
          </a:p>
        </p:txBody>
      </p:sp>
      <p:sp>
        <p:nvSpPr>
          <p:cNvPr id="250" name="Google Shape;250;p32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32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53" name="Google Shape;253;p32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54" name="Google Shape;254;p32"/>
          <p:cNvSpPr txBox="1"/>
          <p:nvPr/>
        </p:nvSpPr>
        <p:spPr>
          <a:xfrm>
            <a:off x="317150" y="1012500"/>
            <a:ext cx="4357800" cy="28560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django.db 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models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uuid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Organizator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nume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email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EmailField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adresa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oras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judet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cod_postal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3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Exemplu de model</a:t>
            </a:r>
            <a:endParaRPr/>
          </a:p>
        </p:txBody>
      </p:sp>
      <p:sp>
        <p:nvSpPr>
          <p:cNvPr id="260" name="Google Shape;260;p33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33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64" name="Google Shape;264;p33"/>
          <p:cNvSpPr txBox="1"/>
          <p:nvPr/>
        </p:nvSpPr>
        <p:spPr>
          <a:xfrm>
            <a:off x="317150" y="1013925"/>
            <a:ext cx="8520600" cy="38361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Eveniment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):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id_eveniment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UUIDField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=uuid.uuid4,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editable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titlu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200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descriere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TIPURI_EVENIMENT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'conferinta'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'Conferinta'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'workshop'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'Workshop'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'intalnire'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'Intalnire'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), (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'webinar'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'Webinar'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tip_eveniment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max_length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50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choices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=TIPURI_EVENIMENT)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organizator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ForeignKey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Organizator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on_delete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=models.CASCADE,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related_name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"evenimente"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locatie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ForeignKey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Locatie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on_delete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=models.SET_NULL,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capacitate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PositiveIntegerField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este_public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BooleanField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imagine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ImageField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upload_to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'imagini_evenimente/'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null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website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URLField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blank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slug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SlugField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unique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data_creare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auto_now_add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data_actualizare = models.</a:t>
            </a:r>
            <a:r>
              <a:rPr lang="en" sz="1050">
                <a:solidFill>
                  <a:srgbClr val="2B91A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DateTimeField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5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auto_now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5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Bibliografie și alte resurse</a:t>
            </a:r>
            <a:endParaRPr/>
          </a:p>
        </p:txBody>
      </p:sp>
      <p:sp>
        <p:nvSpPr>
          <p:cNvPr id="270" name="Google Shape;270;p34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34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317150" y="1012500"/>
            <a:ext cx="8520600" cy="35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5"/>
              </a:rPr>
              <a:t>https://docs.djangoproject.com/en/5.1/ref/models/fields/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 u="sng">
                <a:solidFill>
                  <a:schemeClr val="hlink"/>
                </a:solidFill>
                <a:hlinkClick r:id="rId6"/>
              </a:rPr>
              <a:t>https://docs.djangoproject.com/en/5.1/intro/tutorial02/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5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Setarea bazei de date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15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317150" y="920825"/>
            <a:ext cx="8520600" cy="10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În fișierul </a:t>
            </a:r>
            <a:r>
              <a:rPr b="1" lang="en" sz="1300">
                <a:solidFill>
                  <a:srgbClr val="666666"/>
                </a:solidFill>
              </a:rPr>
              <a:t>settings.py</a:t>
            </a:r>
            <a:r>
              <a:rPr lang="en" sz="1300">
                <a:solidFill>
                  <a:srgbClr val="666666"/>
                </a:solidFill>
              </a:rPr>
              <a:t> din proiectul Django  există secțiunea DATABASES unde se specifică baza de date folosită.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Implicit, Django folosește SQLite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Pentru PostgreSQL: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317150" y="1871450"/>
            <a:ext cx="6384900" cy="2897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DATABASES =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'default'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'ENGINE'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'django.db.backends.postgresql'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'OPTIONS'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'options'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'-c search_path=django'</a:t>
            </a:r>
            <a:endParaRPr sz="105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},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'NAME'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'cti_2024'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numele bazei de date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'USER'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'irina'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username pt conexiunea la baza de date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'PASSWORD'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'irina'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'HOST'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'localhost'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sau IP-ul serverului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'PORT'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'5432'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portul implicit pentru PostgreSQL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INSTALLED_APPS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6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85" name="Google Shape;85;p16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340700" y="901175"/>
            <a:ext cx="8491500" cy="10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Variabila INSTALLED_APPS din fișierul settings.py definește o listă de aplicații (module) care sunt activate în proiect. Fiecare aplicație din această listă este o componentă care adaugă funcționalități specifice, fie că este vorba de aplicațiile standard Django (de exemplu, pentru autentificare sau admin), fie de aplicații personalizate.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311700" y="2023950"/>
            <a:ext cx="8520600" cy="25254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INSTALLED_APPS = [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'django.contrib.admin'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Interfața de administrare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'django.contrib.auth'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Gestionarea autentificării și permisiunilor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'django.contrib.contenttypes'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Tipuri de conținut (suportă modelele generice)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'django.contrib.sessions'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Gestionarea sesiunilor utilizatorilor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'django.contrib.messages'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Mesaje one-time pentru utilizatori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'django.contrib.staticfiles'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Gestionarea fișierelor statice (CSS, JS etc.)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Aplicații personalizate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5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'myapp'</a:t>
            </a: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                      </a:t>
            </a:r>
            <a:r>
              <a:rPr lang="en" sz="105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Aplicație definită de utilizator (ex. myapp)</a:t>
            </a:r>
            <a:endParaRPr sz="105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05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Configurări</a:t>
            </a:r>
            <a:endParaRPr/>
          </a:p>
        </p:txBody>
      </p:sp>
      <p:sp>
        <p:nvSpPr>
          <p:cNvPr id="93" name="Google Shape;93;p17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7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96" name="Google Shape;96;p17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40700" y="901175"/>
            <a:ext cx="8491500" cy="3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În</a:t>
            </a:r>
            <a:r>
              <a:rPr lang="en" sz="1200">
                <a:solidFill>
                  <a:schemeClr val="dk2"/>
                </a:solidFill>
              </a:rPr>
              <a:t> INSTALLED_APPS se </a:t>
            </a:r>
            <a:r>
              <a:rPr lang="en" sz="1200">
                <a:solidFill>
                  <a:schemeClr val="dk2"/>
                </a:solidFill>
              </a:rPr>
              <a:t>adaugă</a:t>
            </a:r>
            <a:r>
              <a:rPr lang="en" sz="1200">
                <a:solidFill>
                  <a:schemeClr val="dk2"/>
                </a:solidFill>
              </a:rPr>
              <a:t> aplicația care va folosi modelele pentru baza de date.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Este necesară clasa care moștenește AppConfig din apps.py (din folderul aplicației)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Deci veți </a:t>
            </a:r>
            <a:r>
              <a:rPr lang="en" sz="1200">
                <a:solidFill>
                  <a:schemeClr val="dk2"/>
                </a:solidFill>
              </a:rPr>
              <a:t>adăuga</a:t>
            </a:r>
            <a:r>
              <a:rPr lang="en" sz="1200">
                <a:solidFill>
                  <a:schemeClr val="dk2"/>
                </a:solidFill>
              </a:rPr>
              <a:t> un element de forma: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'nume_aplicatie.apps.NumeAplicatie</a:t>
            </a: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Config'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 lista INSTALLED_APPS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Instalăm pachetul psycopg2: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pip install psycopg2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comenzi SQL: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CREATE USER nume_utilizator WITH ENCRYPTED PASSWORD 'parola';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ON DATABASE nume_baza_date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ON SCHEMA django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ALTER ROLE nume_utilizator SET search_path = django,public;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PRIVILEGES ON ALL TABLES IN SCHEMA django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PRIVILEGES ON ALL SEQUENCES IN SCHEMA django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GRANT ALL PRIVILEGES ON ALL FUNCTIONS IN SCHEMA django TO nume_utilizator ;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Rulăm apoi:</a:t>
            </a:r>
            <a:endParaRPr sz="12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 nume_aplicatie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sz="12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Modificarea bazei de date</a:t>
            </a:r>
            <a:endParaRPr/>
          </a:p>
        </p:txBody>
      </p:sp>
      <p:sp>
        <p:nvSpPr>
          <p:cNvPr id="103" name="Google Shape;103;p18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317150" y="920825"/>
            <a:ext cx="8520600" cy="6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După configurarea bazei de date, </a:t>
            </a:r>
            <a:r>
              <a:rPr lang="en" sz="1300">
                <a:solidFill>
                  <a:srgbClr val="666666"/>
                </a:solidFill>
              </a:rPr>
              <a:t>și</a:t>
            </a:r>
            <a:r>
              <a:rPr lang="en" sz="1300">
                <a:solidFill>
                  <a:srgbClr val="666666"/>
                </a:solidFill>
              </a:rPr>
              <a:t> </a:t>
            </a:r>
            <a:r>
              <a:rPr b="1" lang="en" sz="1300">
                <a:solidFill>
                  <a:srgbClr val="666666"/>
                </a:solidFill>
              </a:rPr>
              <a:t>după orice modificare în modele</a:t>
            </a:r>
            <a:r>
              <a:rPr lang="en" sz="1300">
                <a:solidFill>
                  <a:srgbClr val="666666"/>
                </a:solidFill>
              </a:rPr>
              <a:t>, trebuie creată migrarea </a:t>
            </a:r>
            <a:r>
              <a:rPr lang="en" sz="1300">
                <a:solidFill>
                  <a:srgbClr val="666666"/>
                </a:solidFill>
              </a:rPr>
              <a:t>și</a:t>
            </a:r>
            <a:r>
              <a:rPr lang="en" sz="1300">
                <a:solidFill>
                  <a:srgbClr val="666666"/>
                </a:solidFill>
              </a:rPr>
              <a:t> apoi rulată comanda de migrare a bazei de date pentru a crea/modifica tabelele necesare:</a:t>
            </a:r>
            <a:endParaRPr sz="1300">
              <a:solidFill>
                <a:srgbClr val="666666"/>
              </a:solidFill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93350" y="1480250"/>
            <a:ext cx="5545800" cy="5727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python manage.py makemigrations nume_aplicatie</a:t>
            </a:r>
            <a:endParaRPr sz="130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808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migrate</a:t>
            </a:r>
            <a:endParaRPr sz="1300">
              <a:solidFill>
                <a:srgbClr val="808080"/>
              </a:solidFill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317150" y="2193175"/>
            <a:ext cx="657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2"/>
                </a:solidFill>
              </a:rPr>
              <a:t>Pentru a ne asigura că Django se poate conecta corect la baza de date, putem rula serverul.</a:t>
            </a:r>
            <a:endParaRPr sz="1200">
              <a:solidFill>
                <a:schemeClr val="dk2"/>
              </a:solidFill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393350" y="2631450"/>
            <a:ext cx="5545800" cy="393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python manage.py runserver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Aplicații</a:t>
            </a:r>
            <a:endParaRPr/>
          </a:p>
        </p:txBody>
      </p:sp>
      <p:sp>
        <p:nvSpPr>
          <p:cNvPr id="116" name="Google Shape;116;p19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19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19" name="Google Shape;119;p19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20" name="Google Shape;120;p19"/>
          <p:cNvSpPr txBox="1"/>
          <p:nvPr/>
        </p:nvSpPr>
        <p:spPr>
          <a:xfrm>
            <a:off x="317150" y="920825"/>
            <a:ext cx="85206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rgbClr val="666666"/>
                </a:solidFill>
              </a:rPr>
              <a:t>Aplicațiile Django predefinite: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django.contrib.admin</a:t>
            </a:r>
            <a:r>
              <a:rPr lang="en" sz="1300">
                <a:solidFill>
                  <a:srgbClr val="666666"/>
                </a:solidFill>
              </a:rPr>
              <a:t>: activează interfața de administrare Django, care permite vizualizarea și gestionarea datelor din proiect.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django.contrib.auth</a:t>
            </a:r>
            <a:r>
              <a:rPr lang="en" sz="1300">
                <a:solidFill>
                  <a:srgbClr val="666666"/>
                </a:solidFill>
              </a:rPr>
              <a:t>: se ocupă de autentificare, autorizare și gestionarea utilizatorilor.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django.contrib.contenttypes</a:t>
            </a:r>
            <a:r>
              <a:rPr lang="en" sz="1300">
                <a:solidFill>
                  <a:srgbClr val="666666"/>
                </a:solidFill>
              </a:rPr>
              <a:t>: necesară pentru tipuri de conținut generice, permițând lucrul cu diverse modele de date.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django.contrib.sessions</a:t>
            </a:r>
            <a:r>
              <a:rPr lang="en" sz="1300">
                <a:solidFill>
                  <a:srgbClr val="666666"/>
                </a:solidFill>
              </a:rPr>
              <a:t>: gestionează sesiunile utilizatorilor, astfel încât aceștia să rămână conectați.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django.contrib.messages</a:t>
            </a:r>
            <a:r>
              <a:rPr lang="en" sz="1300">
                <a:solidFill>
                  <a:srgbClr val="666666"/>
                </a:solidFill>
              </a:rPr>
              <a:t>: oferă o modalitate de a afișa mesaje temporare utilizatorilor.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b="1" lang="en" sz="1300">
                <a:solidFill>
                  <a:srgbClr val="666666"/>
                </a:solidFill>
              </a:rPr>
              <a:t>django.contrib.staticfiles</a:t>
            </a:r>
            <a:r>
              <a:rPr lang="en" sz="1300">
                <a:solidFill>
                  <a:srgbClr val="666666"/>
                </a:solidFill>
              </a:rPr>
              <a:t>: gestionează fișierele statice, precum CSS, imagini și JavaScript.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Aplicații personalizate sunt cele  pe care le creăm în cadrul proiectului (cu comanda python manage.py startapp [nume_aplicatie]) sau le instalăm separat, pentru funcționalități specifice.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0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 funcționează INSTALLED_APPS?</a:t>
            </a:r>
            <a:endParaRPr/>
          </a:p>
        </p:txBody>
      </p:sp>
      <p:sp>
        <p:nvSpPr>
          <p:cNvPr id="126" name="Google Shape;126;p20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8" name="Google Shape;128;p20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317150" y="920825"/>
            <a:ext cx="8520600" cy="38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Fiecare aplicație din INSTALLED_APPS este încărcată atunci când Django inițializează proiectul.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Django caută configurația fiecărei aplicații în fișierul apps.py (dacă există) și alte module importante, cum ar fi models.py, admin.py, etc.</a:t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●"/>
            </a:pPr>
            <a:r>
              <a:rPr lang="en" sz="1300">
                <a:solidFill>
                  <a:srgbClr val="666666"/>
                </a:solidFill>
              </a:rPr>
              <a:t>Django folosește această listă pentru a aplica automat migrațiile bazei de date, pentru a înregistra rutele în admin și pentru a inițializa orice componentă specifică aplicațiilor respective.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66666"/>
                </a:solidFill>
              </a:rPr>
              <a:t>	</a:t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666666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300"/>
              <a:buChar char="➢"/>
            </a:pPr>
            <a:r>
              <a:rPr lang="en" sz="1300">
                <a:solidFill>
                  <a:srgbClr val="666666"/>
                </a:solidFill>
              </a:rPr>
              <a:t>Dacă uitați să </a:t>
            </a:r>
            <a:r>
              <a:rPr lang="en" sz="1300">
                <a:solidFill>
                  <a:srgbClr val="666666"/>
                </a:solidFill>
              </a:rPr>
              <a:t>adăugați</a:t>
            </a:r>
            <a:r>
              <a:rPr lang="en" sz="1300">
                <a:solidFill>
                  <a:srgbClr val="666666"/>
                </a:solidFill>
              </a:rPr>
              <a:t> o aplicație în INSTALLED_APPS, Django nu o va inițializa și funcționalitățile oferite de aceasta nu vor fi disponibile. În funcție de aplicație, aceasta poate cauza erori la pornirea serverului.</a:t>
            </a:r>
            <a:endParaRPr sz="1300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BFBFBF"/>
            </a:gs>
            <a:gs pos="4000">
              <a:schemeClr val="lt1"/>
            </a:gs>
            <a:gs pos="97000">
              <a:srgbClr val="FFFFFF"/>
            </a:gs>
            <a:gs pos="100000">
              <a:srgbClr val="737373"/>
            </a:gs>
          </a:gsLst>
          <a:lin ang="5400012" scaled="0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311700" y="292625"/>
            <a:ext cx="85206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Modele</a:t>
            </a:r>
            <a:endParaRPr/>
          </a:p>
        </p:txBody>
      </p:sp>
      <p:sp>
        <p:nvSpPr>
          <p:cNvPr id="136" name="Google Shape;136;p21"/>
          <p:cNvSpPr/>
          <p:nvPr/>
        </p:nvSpPr>
        <p:spPr>
          <a:xfrm>
            <a:off x="317150" y="865325"/>
            <a:ext cx="8520600" cy="55500"/>
          </a:xfrm>
          <a:prstGeom prst="rect">
            <a:avLst/>
          </a:prstGeom>
          <a:gradFill>
            <a:gsLst>
              <a:gs pos="0">
                <a:srgbClr val="00D2E9"/>
              </a:gs>
              <a:gs pos="100000">
                <a:srgbClr val="045962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42863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8" name="Google Shape;138;p21">
            <a:hlinkClick/>
          </p:cNvPr>
          <p:cNvSpPr txBox="1"/>
          <p:nvPr/>
        </p:nvSpPr>
        <p:spPr>
          <a:xfrm>
            <a:off x="8240450" y="379625"/>
            <a:ext cx="597300" cy="485700"/>
          </a:xfrm>
          <a:prstGeom prst="rect">
            <a:avLst/>
          </a:prstGeom>
          <a:gradFill>
            <a:gsLst>
              <a:gs pos="0">
                <a:srgbClr val="BCD6FF">
                  <a:alpha val="0"/>
                  <a:alpha val="37430"/>
                </a:srgbClr>
              </a:gs>
              <a:gs pos="0">
                <a:srgbClr val="4A86E8">
                  <a:alpha val="37430"/>
                </a:srgbClr>
              </a:gs>
              <a:gs pos="48000">
                <a:srgbClr val="BCD6FF">
                  <a:alpha val="0"/>
                  <a:alpha val="37430"/>
                </a:srgbClr>
              </a:gs>
              <a:gs pos="100000">
                <a:srgbClr val="BCD6FF">
                  <a:alpha val="0"/>
                  <a:alpha val="3743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uFill>
                  <a:noFill/>
                </a:uFill>
                <a:hlinkClick/>
              </a:rPr>
              <a:t>▲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 u="sng">
                <a:solidFill>
                  <a:srgbClr val="0000FF"/>
                </a:solidFill>
                <a:hlinkClick action="ppaction://hlinksldjump"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Cuprins</a:t>
            </a:r>
            <a:endParaRPr sz="700">
              <a:solidFill>
                <a:srgbClr val="0000FF"/>
              </a:solidFill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3738350" y="4850025"/>
            <a:ext cx="1678200" cy="2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irina.ciocan@gmail.com</a:t>
            </a:r>
            <a:endParaRPr sz="1100">
              <a:solidFill>
                <a:srgbClr val="0000FF"/>
              </a:solidFill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11650" y="1064125"/>
            <a:ext cx="8520600" cy="347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Modelele reprezintă componente esențiale ale structurii aplicației, fiind clase Python care definesc structura și comportamentul datelor din baza de date.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Fiecare model corespunde unei tabele din baza de date și fiecare atribut al unui model reprezintă o coloană în acea tabelă.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Modelele se definesc prin clase în fișierul models.py al unei aplicații. Fiecare model trebuie să fie o subclasă a clasei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models.Model</a:t>
            </a:r>
            <a:r>
              <a:rPr lang="en" sz="1300">
                <a:solidFill>
                  <a:schemeClr val="dk2"/>
                </a:solidFill>
              </a:rPr>
              <a:t> oferite de Django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Fiecare model definește ce date sunt stocate, tipul și restricțiile fiecărui câmp.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Fiecare atribut al unui model corespunde unui tip de câmp care definește tipul de date stocat în baza de date. 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Django oferă automat o interfață API (Object-Relational Mapping - ORM) pentru a crea, citi, actualiza și șterge datele din baza de date fără a scrie manual cod SQL.</a:t>
            </a:r>
            <a:endParaRPr sz="1300">
              <a:solidFill>
                <a:schemeClr val="dk2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●"/>
            </a:pPr>
            <a:r>
              <a:rPr lang="en" sz="1300">
                <a:solidFill>
                  <a:schemeClr val="dk2"/>
                </a:solidFill>
              </a:rPr>
              <a:t>Pentru a crea tabelele în baza de date, Django utilizează un sistem de migrații care aplică modificările aduse modelelor în structura bazei de date.</a:t>
            </a:r>
            <a:endParaRPr sz="13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