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48fa08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48fa08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48fa08cf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48fa08cf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081373c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081373c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48fa08c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48fa08c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48fa08cf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48fa08cf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48fa08cf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48fa08cf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08137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08137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081373cd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081373cd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081373cd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081373cd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48fa08c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48fa08c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081373cd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081373cd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081373cd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081373cd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081373c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081373c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48fa08cf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48fa08cf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48fa08cf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48fa08cf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48fa08cf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48fa08cf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148fa08cf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148fa08cf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48fa08cf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48fa08cf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081373c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081373c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081373c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081373c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48fa08cf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48fa08c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forms/" TargetMode="External"/><Relationship Id="rId6" Type="http://schemas.openxmlformats.org/officeDocument/2006/relationships/hyperlink" Target="https://docs.djangoproject.com/en/5.1/topics/http/shortcuts/" TargetMode="External"/><Relationship Id="rId7" Type="http://schemas.openxmlformats.org/officeDocument/2006/relationships/hyperlink" Target="https://www.raphaeluziel.com/cod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5</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Dezactivarea protecției CSRF</a:t>
            </a:r>
            <a:endParaRPr/>
          </a:p>
        </p:txBody>
      </p:sp>
      <p:sp>
        <p:nvSpPr>
          <p:cNvPr id="145" name="Google Shape;14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8" name="Google Shape;14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9" name="Google Shape;149;p22"/>
          <p:cNvSpPr txBox="1"/>
          <p:nvPr/>
        </p:nvSpPr>
        <p:spPr>
          <a:xfrm>
            <a:off x="311650" y="961775"/>
            <a:ext cx="8520600" cy="15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rPr>
              <a:t>Nu este recomandată!</a:t>
            </a:r>
            <a:endParaRPr b="1" sz="17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Django totuși permite dezactivarea protecției CSRF pentru anumite views, dar acest lucru este descurajat, mai ales pentru formularele care modifică datele. Totuși, există cazuri particulare în care poate fi necesară dezactivarea.</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Pentru a dezactiva CSRF se adaugă decoratorul @csrf_exempt înaintea funcției din </a:t>
            </a:r>
            <a:r>
              <a:rPr b="1" lang="en" sz="1300">
                <a:solidFill>
                  <a:schemeClr val="dk2"/>
                </a:solidFill>
              </a:rPr>
              <a:t>views.py</a:t>
            </a:r>
            <a:endParaRPr b="1" sz="1300">
              <a:solidFill>
                <a:schemeClr val="dk2"/>
              </a:solidFill>
            </a:endParaRPr>
          </a:p>
        </p:txBody>
      </p:sp>
      <p:sp>
        <p:nvSpPr>
          <p:cNvPr id="150" name="Google Shape;150;p22"/>
          <p:cNvSpPr txBox="1"/>
          <p:nvPr/>
        </p:nvSpPr>
        <p:spPr>
          <a:xfrm>
            <a:off x="492725" y="2780400"/>
            <a:ext cx="4479900" cy="144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django.views.decorators.csrf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csrf_exempt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@csrf_exempt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afisare_view_neprotejat(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 codul de afisare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pass</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alidarea datelor din formular (1)</a:t>
            </a:r>
            <a:endParaRPr/>
          </a:p>
        </p:txBody>
      </p:sp>
      <p:sp>
        <p:nvSpPr>
          <p:cNvPr id="156" name="Google Shape;156;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9" name="Google Shape;159;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0" name="Google Shape;160;p23"/>
          <p:cNvSpPr txBox="1"/>
          <p:nvPr/>
        </p:nvSpPr>
        <p:spPr>
          <a:xfrm>
            <a:off x="317150" y="920825"/>
            <a:ext cx="85206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Validare automată</a:t>
            </a:r>
            <a:r>
              <a:rPr lang="en" sz="1300">
                <a:solidFill>
                  <a:srgbClr val="666666"/>
                </a:solidFill>
              </a:rPr>
              <a:t>. Fiecare câmp de formular are tipul său specific (de exemplu, CharField, EmailField, IntegerField, etc.), și fiecare tip de câmp are o serie de validări predefinite. De exemplu, EmailField verifică dacă formatul datelor introduse este unul de tip email.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Validare personalizată la nivel de câmp</a:t>
            </a:r>
            <a:r>
              <a:rPr lang="en" sz="1300">
                <a:solidFill>
                  <a:srgbClr val="666666"/>
                </a:solidFill>
              </a:rPr>
              <a:t>. Django permite adăugarea unei metode clean_&lt;nume_câmp&gt;() pentru a valida individual câmpurile. De exemplu, pentru a verifica dacă emailul aparține unui domeniu specific:</a:t>
            </a:r>
            <a:endParaRPr sz="1300">
              <a:solidFill>
                <a:srgbClr val="666666"/>
              </a:solidFill>
            </a:endParaRPr>
          </a:p>
        </p:txBody>
      </p:sp>
      <p:sp>
        <p:nvSpPr>
          <p:cNvPr id="161" name="Google Shape;161;p23"/>
          <p:cNvSpPr txBox="1"/>
          <p:nvPr/>
        </p:nvSpPr>
        <p:spPr>
          <a:xfrm>
            <a:off x="317150" y="2231625"/>
            <a:ext cx="8520600" cy="265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chemeClr val="lt1"/>
                </a:highlight>
                <a:latin typeface="Courier New"/>
                <a:ea typeface="Courier New"/>
                <a:cs typeface="Courier New"/>
                <a:sym typeface="Courier New"/>
              </a:rPr>
              <a:t>from</a:t>
            </a:r>
            <a:r>
              <a:rPr lang="en" sz="1050">
                <a:solidFill>
                  <a:schemeClr val="dk1"/>
                </a:solidFill>
                <a:highlight>
                  <a:schemeClr val="lt1"/>
                </a:highlight>
                <a:latin typeface="Courier New"/>
                <a:ea typeface="Courier New"/>
                <a:cs typeface="Courier New"/>
                <a:sym typeface="Courier New"/>
              </a:rPr>
              <a:t> django </a:t>
            </a:r>
            <a:r>
              <a:rPr lang="en" sz="1050">
                <a:solidFill>
                  <a:srgbClr val="0000FF"/>
                </a:solidFill>
                <a:highlight>
                  <a:schemeClr val="lt1"/>
                </a:highlight>
                <a:latin typeface="Courier New"/>
                <a:ea typeface="Courier New"/>
                <a:cs typeface="Courier New"/>
                <a:sym typeface="Courier New"/>
              </a:rPr>
              <a:t>import</a:t>
            </a:r>
            <a:r>
              <a:rPr lang="en" sz="1050">
                <a:solidFill>
                  <a:schemeClr val="dk1"/>
                </a:solidFill>
                <a:highlight>
                  <a:schemeClr val="lt1"/>
                </a:highlight>
                <a:latin typeface="Courier New"/>
                <a:ea typeface="Courier New"/>
                <a:cs typeface="Courier New"/>
                <a:sym typeface="Courier New"/>
              </a:rPr>
              <a:t> forms</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(forms.Form):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nume = forms.CharField(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varsta = forms.IntegerField(</a:t>
            </a:r>
            <a:r>
              <a:rPr lang="en" sz="1050">
                <a:solidFill>
                  <a:srgbClr val="808080"/>
                </a:solidFill>
                <a:highlight>
                  <a:srgbClr val="FFFFFF"/>
                </a:highlight>
                <a:latin typeface="Courier New"/>
                <a:ea typeface="Courier New"/>
                <a:cs typeface="Courier New"/>
                <a:sym typeface="Courier New"/>
              </a:rPr>
              <a:t>min_value</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forms.EmailField(</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mesaj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widget</a:t>
            </a:r>
            <a:r>
              <a:rPr lang="en" sz="1050">
                <a:solidFill>
                  <a:schemeClr val="dk1"/>
                </a:solidFill>
                <a:highlight>
                  <a:srgbClr val="FFFFFF"/>
                </a:highlight>
                <a:latin typeface="Courier New"/>
                <a:ea typeface="Courier New"/>
                <a:cs typeface="Courier New"/>
                <a:sym typeface="Courier New"/>
              </a:rPr>
              <a:t>=forms.</a:t>
            </a:r>
            <a:r>
              <a:rPr lang="en" sz="1050">
                <a:solidFill>
                  <a:srgbClr val="2B91AF"/>
                </a:solidFill>
                <a:highlight>
                  <a:srgbClr val="FFFFFF"/>
                </a:highlight>
                <a:latin typeface="Courier New"/>
                <a:ea typeface="Courier New"/>
                <a:cs typeface="Courier New"/>
                <a:sym typeface="Courier New"/>
              </a:rPr>
              <a:t>Textarea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'Mesaj'</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clean_email(</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email.endswith(</a:t>
            </a:r>
            <a:r>
              <a:rPr lang="en" sz="1050">
                <a:solidFill>
                  <a:srgbClr val="A31515"/>
                </a:solidFill>
                <a:highlight>
                  <a:srgbClr val="FFFFFF"/>
                </a:highlight>
                <a:latin typeface="Courier New"/>
                <a:ea typeface="Courier New"/>
                <a:cs typeface="Courier New"/>
                <a:sym typeface="Courier New"/>
              </a:rPr>
              <a:t>'@domeniu.com'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r>
              <a:rPr lang="en" sz="1050">
                <a:solidFill>
                  <a:srgbClr val="A31515"/>
                </a:solidFill>
                <a:highlight>
                  <a:srgbClr val="FFFFFF"/>
                </a:highlight>
                <a:latin typeface="Courier New"/>
                <a:ea typeface="Courier New"/>
                <a:cs typeface="Courier New"/>
                <a:sym typeface="Courier New"/>
              </a:rPr>
              <a:t>"Adresa de email trebuie să fie de la domeniu.com"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email</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Validarea datelor din formular (2)</a:t>
            </a:r>
            <a:endParaRPr/>
          </a:p>
        </p:txBody>
      </p:sp>
      <p:sp>
        <p:nvSpPr>
          <p:cNvPr id="167" name="Google Shape;167;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0" name="Google Shape;170;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1" name="Google Shape;171;p24"/>
          <p:cNvSpPr txBox="1"/>
          <p:nvPr/>
        </p:nvSpPr>
        <p:spPr>
          <a:xfrm>
            <a:off x="311650" y="10641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Putem folosi metoda clean() pentru a valida datele din toate câmpurile. Aceasta este utilă pentru validări care depind de mai multe câmpuri:</a:t>
            </a:r>
            <a:endParaRPr sz="1300">
              <a:solidFill>
                <a:schemeClr val="dk2"/>
              </a:solidFill>
            </a:endParaRPr>
          </a:p>
        </p:txBody>
      </p:sp>
      <p:sp>
        <p:nvSpPr>
          <p:cNvPr id="172" name="Google Shape;172;p24"/>
          <p:cNvSpPr txBox="1"/>
          <p:nvPr/>
        </p:nvSpPr>
        <p:spPr>
          <a:xfrm>
            <a:off x="317150" y="1718575"/>
            <a:ext cx="7587000" cy="294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(forms.Form):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 forms.CharField(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varsta = forms.IntegerField(</a:t>
            </a:r>
            <a:r>
              <a:rPr lang="en" sz="1050">
                <a:solidFill>
                  <a:srgbClr val="808080"/>
                </a:solidFill>
                <a:highlight>
                  <a:srgbClr val="FFFFFF"/>
                </a:highlight>
                <a:latin typeface="Courier New"/>
                <a:ea typeface="Courier New"/>
                <a:cs typeface="Courier New"/>
                <a:sym typeface="Courier New"/>
              </a:rPr>
              <a:t>min_value</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forms.EmailField(</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confirm_email = forms.EmailField(</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'Confirmare 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mesaj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widget</a:t>
            </a:r>
            <a:r>
              <a:rPr lang="en" sz="1050">
                <a:solidFill>
                  <a:schemeClr val="dk1"/>
                </a:solidFill>
                <a:highlight>
                  <a:srgbClr val="FFFFFF"/>
                </a:highlight>
                <a:latin typeface="Courier New"/>
                <a:ea typeface="Courier New"/>
                <a:cs typeface="Courier New"/>
                <a:sym typeface="Courier New"/>
              </a:rPr>
              <a:t>=forms.</a:t>
            </a:r>
            <a:r>
              <a:rPr lang="en" sz="1050">
                <a:solidFill>
                  <a:srgbClr val="2B91AF"/>
                </a:solidFill>
                <a:highlight>
                  <a:srgbClr val="FFFFFF"/>
                </a:highlight>
                <a:latin typeface="Courier New"/>
                <a:ea typeface="Courier New"/>
                <a:cs typeface="Courier New"/>
                <a:sym typeface="Courier New"/>
              </a:rPr>
              <a:t>Textarea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'Mesaj'</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cleaned_data = </a:t>
            </a:r>
            <a:r>
              <a:rPr lang="en" sz="1050">
                <a:solidFill>
                  <a:srgbClr val="2B91AF"/>
                </a:solidFill>
                <a:highlight>
                  <a:srgbClr val="FFFFFF"/>
                </a:highlight>
                <a:latin typeface="Courier New"/>
                <a:ea typeface="Courier New"/>
                <a:cs typeface="Courier New"/>
                <a:sym typeface="Courier New"/>
              </a:rPr>
              <a:t>super</a:t>
            </a:r>
            <a:r>
              <a:rPr lang="en" sz="1050">
                <a:solidFill>
                  <a:schemeClr val="dk1"/>
                </a:solidFill>
                <a:highlight>
                  <a:srgbClr val="FFFFFF"/>
                </a:highlight>
                <a:latin typeface="Courier New"/>
                <a:ea typeface="Courier New"/>
                <a:cs typeface="Courier New"/>
                <a:sym typeface="Courier New"/>
              </a:rPr>
              <a:t>().clean()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cleaned_data.get(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confirm_email = cleaned_data.get(</a:t>
            </a:r>
            <a:r>
              <a:rPr lang="en" sz="1050">
                <a:solidFill>
                  <a:srgbClr val="A31515"/>
                </a:solidFill>
                <a:highlight>
                  <a:srgbClr val="FFFFFF"/>
                </a:highlight>
                <a:latin typeface="Courier New"/>
                <a:ea typeface="Courier New"/>
                <a:cs typeface="Courier New"/>
                <a:sym typeface="Courier New"/>
              </a:rPr>
              <a:t>"confirm_email"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email </a:t>
            </a:r>
            <a:r>
              <a:rPr lang="en" sz="1050">
                <a:solidFill>
                  <a:srgbClr val="0000FF"/>
                </a:solidFill>
                <a:highlight>
                  <a:srgbClr val="FFFFFF"/>
                </a:highlight>
                <a:latin typeface="Courier New"/>
                <a:ea typeface="Courier New"/>
                <a:cs typeface="Courier New"/>
                <a:sym typeface="Courier New"/>
              </a:rPr>
              <a:t>and</a:t>
            </a:r>
            <a:r>
              <a:rPr lang="en" sz="1050">
                <a:solidFill>
                  <a:schemeClr val="dk1"/>
                </a:solidFill>
                <a:highlight>
                  <a:srgbClr val="FFFFFF"/>
                </a:highlight>
                <a:latin typeface="Courier New"/>
                <a:ea typeface="Courier New"/>
                <a:cs typeface="Courier New"/>
                <a:sym typeface="Courier New"/>
              </a:rPr>
              <a:t> confirm_email </a:t>
            </a:r>
            <a:r>
              <a:rPr lang="en" sz="1050">
                <a:solidFill>
                  <a:srgbClr val="0000FF"/>
                </a:solidFill>
                <a:highlight>
                  <a:srgbClr val="FFFFFF"/>
                </a:highlight>
                <a:latin typeface="Courier New"/>
                <a:ea typeface="Courier New"/>
                <a:cs typeface="Courier New"/>
                <a:sym typeface="Courier New"/>
              </a:rPr>
              <a:t>and</a:t>
            </a:r>
            <a:r>
              <a:rPr lang="en" sz="1050">
                <a:solidFill>
                  <a:schemeClr val="dk1"/>
                </a:solidFill>
                <a:highlight>
                  <a:srgbClr val="FFFFFF"/>
                </a:highlight>
                <a:latin typeface="Courier New"/>
                <a:ea typeface="Courier New"/>
                <a:cs typeface="Courier New"/>
                <a:sym typeface="Courier New"/>
              </a:rPr>
              <a:t> email != confirm_email: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r>
              <a:rPr lang="en" sz="1050">
                <a:solidFill>
                  <a:srgbClr val="A31515"/>
                </a:solidFill>
                <a:highlight>
                  <a:srgbClr val="FFFFFF"/>
                </a:highlight>
                <a:latin typeface="Courier New"/>
                <a:ea typeface="Courier New"/>
                <a:cs typeface="Courier New"/>
                <a:sym typeface="Courier New"/>
              </a:rPr>
              <a:t>"Adresele de email nu coincid."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Validarea datelor din formular (3)</a:t>
            </a:r>
            <a:endParaRPr/>
          </a:p>
        </p:txBody>
      </p:sp>
      <p:sp>
        <p:nvSpPr>
          <p:cNvPr id="178" name="Google Shape;178;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1" name="Google Shape;181;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2" name="Google Shape;182;p25"/>
          <p:cNvSpPr txBox="1"/>
          <p:nvPr/>
        </p:nvSpPr>
        <p:spPr>
          <a:xfrm>
            <a:off x="311650" y="10641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Django permite personalizarea mesajelor de eroare prin argumentul error_messages în câmpurile formularului.</a:t>
            </a:r>
            <a:endParaRPr sz="1300">
              <a:solidFill>
                <a:schemeClr val="dk2"/>
              </a:solidFill>
            </a:endParaRPr>
          </a:p>
          <a:p>
            <a:pPr indent="0" lvl="0" marL="0" rtl="0" algn="l">
              <a:spcBef>
                <a:spcPts val="0"/>
              </a:spcBef>
              <a:spcAft>
                <a:spcPts val="0"/>
              </a:spcAft>
              <a:buNone/>
            </a:pPr>
            <a:r>
              <a:rPr lang="en" sz="1300">
                <a:solidFill>
                  <a:schemeClr val="dk2"/>
                </a:solidFill>
              </a:rPr>
              <a:t>Exemplu de mesaje de eroare pentru cazurile în care câmpurile sunt goale sau au formate incorecte:</a:t>
            </a:r>
            <a:endParaRPr sz="1300">
              <a:solidFill>
                <a:schemeClr val="dk2"/>
              </a:solidFill>
            </a:endParaRPr>
          </a:p>
        </p:txBody>
      </p:sp>
      <p:sp>
        <p:nvSpPr>
          <p:cNvPr id="183" name="Google Shape;183;p25"/>
          <p:cNvSpPr txBox="1"/>
          <p:nvPr/>
        </p:nvSpPr>
        <p:spPr>
          <a:xfrm>
            <a:off x="317150" y="1718575"/>
            <a:ext cx="7587000" cy="309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(forms.Form):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 forms.CharField(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error_messages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'Numele de utilizator este obligatoriu.'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'Numele de utilizator nu poate depăși 50 de caractere.'</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email = forms.EmailField(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error_messages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'invalid'</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'Introduceți o adresă de email validă.'</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Tratarea erorilor în template</a:t>
            </a:r>
            <a:endParaRPr/>
          </a:p>
        </p:txBody>
      </p:sp>
      <p:sp>
        <p:nvSpPr>
          <p:cNvPr id="189" name="Google Shape;189;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2" name="Google Shape;192;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3" name="Google Shape;193;p26"/>
          <p:cNvSpPr txBox="1"/>
          <p:nvPr/>
        </p:nvSpPr>
        <p:spPr>
          <a:xfrm>
            <a:off x="311700" y="977650"/>
            <a:ext cx="85206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Dacă un utilizator introduce date invalide, Django va returna automat mesaje de eroare pentru fiecare câmp. Când un formular conține erori, acestea pot fi afișate automat. Putem folosi {{ form.errors }} sau {{ form.camp.errors }} pentru a afișa mesajele de eroare.</a:t>
            </a:r>
            <a:endParaRPr sz="1100">
              <a:solidFill>
                <a:schemeClr val="dk2"/>
              </a:solidFill>
            </a:endParaRPr>
          </a:p>
        </p:txBody>
      </p:sp>
      <p:sp>
        <p:nvSpPr>
          <p:cNvPr id="194" name="Google Shape;194;p26"/>
          <p:cNvSpPr txBox="1"/>
          <p:nvPr/>
        </p:nvSpPr>
        <p:spPr>
          <a:xfrm>
            <a:off x="394675" y="1458025"/>
            <a:ext cx="7579500" cy="331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800000"/>
                </a:solidFill>
                <a:highlight>
                  <a:srgbClr val="FFFFFF"/>
                </a:highlight>
                <a:latin typeface="Courier New"/>
                <a:ea typeface="Courier New"/>
                <a:cs typeface="Courier New"/>
                <a:sym typeface="Courier New"/>
              </a:rPr>
              <a:t>&lt;form</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method</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"post"</a:t>
            </a:r>
            <a:r>
              <a:rPr lang="en" sz="750">
                <a:solidFill>
                  <a:srgbClr val="800000"/>
                </a:solidFill>
                <a:highlight>
                  <a:srgbClr val="FFFFFF"/>
                </a:highlight>
                <a:latin typeface="Courier New"/>
                <a:ea typeface="Courier New"/>
                <a:cs typeface="Courier New"/>
                <a:sym typeface="Courier New"/>
              </a:rPr>
              <a:t>&gt;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csrf_token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nume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nume</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if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nume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"error"</a:t>
            </a:r>
            <a:r>
              <a:rPr lang="en" sz="750">
                <a:solidFill>
                  <a:srgbClr val="800000"/>
                </a:solidFill>
                <a:highlight>
                  <a:srgbClr val="FFFFFF"/>
                </a:highlight>
                <a:latin typeface="Courier New"/>
                <a:ea typeface="Courier New"/>
                <a:cs typeface="Courier New"/>
                <a:sym typeface="Courier New"/>
              </a:rPr>
              <a:t>&gt;</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nume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endif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if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"error"</a:t>
            </a:r>
            <a:r>
              <a:rPr lang="en" sz="750">
                <a:solidFill>
                  <a:srgbClr val="800000"/>
                </a:solidFill>
                <a:highlight>
                  <a:srgbClr val="FFFFFF"/>
                </a:highlight>
                <a:latin typeface="Courier New"/>
                <a:ea typeface="Courier New"/>
                <a:cs typeface="Courier New"/>
                <a:sym typeface="Courier New"/>
              </a:rPr>
              <a:t>&gt;</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endif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mesaj</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&lt;button</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type</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"submit"</a:t>
            </a:r>
            <a:r>
              <a:rPr lang="en" sz="750">
                <a:solidFill>
                  <a:srgbClr val="800000"/>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Trimite</a:t>
            </a:r>
            <a:r>
              <a:rPr lang="en" sz="750">
                <a:solidFill>
                  <a:srgbClr val="800000"/>
                </a:solidFill>
                <a:highlight>
                  <a:srgbClr val="FFFFFF"/>
                </a:highlight>
                <a:latin typeface="Courier New"/>
                <a:ea typeface="Courier New"/>
                <a:cs typeface="Courier New"/>
                <a:sym typeface="Courier New"/>
              </a:rPr>
              <a:t>&lt;/button&gt;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800000"/>
                </a:solidFill>
                <a:highlight>
                  <a:srgbClr val="FFFFFF"/>
                </a:highlight>
                <a:latin typeface="Courier New"/>
                <a:ea typeface="Courier New"/>
                <a:cs typeface="Courier New"/>
                <a:sym typeface="Courier New"/>
              </a:rPr>
              <a:t>&lt;/form&gt;</a:t>
            </a:r>
            <a:endParaRPr sz="13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Iterarea prin campurile unui formular</a:t>
            </a:r>
            <a:endParaRPr/>
          </a:p>
        </p:txBody>
      </p:sp>
      <p:sp>
        <p:nvSpPr>
          <p:cNvPr id="200" name="Google Shape;200;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3" name="Google Shape;203;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4" name="Google Shape;204;p27"/>
          <p:cNvSpPr txBox="1"/>
          <p:nvPr/>
        </p:nvSpPr>
        <p:spPr>
          <a:xfrm>
            <a:off x="311700" y="977650"/>
            <a:ext cx="85206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Putem itera prin câmpurile unui formular în template folosind o structură de tip for</a:t>
            </a:r>
            <a:endParaRPr sz="1100">
              <a:solidFill>
                <a:schemeClr val="dk2"/>
              </a:solidFill>
            </a:endParaRPr>
          </a:p>
        </p:txBody>
      </p:sp>
      <p:sp>
        <p:nvSpPr>
          <p:cNvPr id="205" name="Google Shape;205;p27"/>
          <p:cNvSpPr txBox="1"/>
          <p:nvPr/>
        </p:nvSpPr>
        <p:spPr>
          <a:xfrm>
            <a:off x="394675" y="1264500"/>
            <a:ext cx="7579500" cy="35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800000"/>
                </a:solidFill>
                <a:highlight>
                  <a:srgbClr val="FFFFFF"/>
                </a:highlight>
                <a:latin typeface="Courier New"/>
                <a:ea typeface="Courier New"/>
                <a:cs typeface="Courier New"/>
                <a:sym typeface="Courier New"/>
              </a:rPr>
              <a:t>&lt;form</a:t>
            </a:r>
            <a:r>
              <a:rPr lang="en" sz="850">
                <a:solidFill>
                  <a:schemeClr val="dk1"/>
                </a:solidFill>
                <a:highlight>
                  <a:srgbClr val="FFFFFF"/>
                </a:highlight>
                <a:latin typeface="Courier New"/>
                <a:ea typeface="Courier New"/>
                <a:cs typeface="Courier New"/>
                <a:sym typeface="Courier New"/>
              </a:rPr>
              <a:t> </a:t>
            </a:r>
            <a:r>
              <a:rPr lang="en" sz="850">
                <a:solidFill>
                  <a:srgbClr val="FF0000"/>
                </a:solidFill>
                <a:highlight>
                  <a:srgbClr val="FFFFFF"/>
                </a:highlight>
                <a:latin typeface="Courier New"/>
                <a:ea typeface="Courier New"/>
                <a:cs typeface="Courier New"/>
                <a:sym typeface="Courier New"/>
              </a:rPr>
              <a:t>method</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"post"</a:t>
            </a:r>
            <a:r>
              <a:rPr lang="en" sz="850">
                <a:solidFill>
                  <a:schemeClr val="dk1"/>
                </a:solidFill>
                <a:highlight>
                  <a:srgbClr val="FFFFFF"/>
                </a:highlight>
                <a:latin typeface="Courier New"/>
                <a:ea typeface="Courier New"/>
                <a:cs typeface="Courier New"/>
                <a:sym typeface="Courier New"/>
              </a:rPr>
              <a:t> </a:t>
            </a:r>
            <a:r>
              <a:rPr lang="en" sz="850">
                <a:solidFill>
                  <a:srgbClr val="FF0000"/>
                </a:solidFill>
                <a:highlight>
                  <a:srgbClr val="FFFFFF"/>
                </a:highlight>
                <a:latin typeface="Courier New"/>
                <a:ea typeface="Courier New"/>
                <a:cs typeface="Courier New"/>
                <a:sym typeface="Courier New"/>
              </a:rPr>
              <a:t>action</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 url 'trimite_date' %}"</a:t>
            </a:r>
            <a:r>
              <a:rPr lang="en" sz="850">
                <a:solidFill>
                  <a:srgbClr val="800000"/>
                </a:solidFill>
                <a:highlight>
                  <a:srgbClr val="FFFFFF"/>
                </a:highlight>
                <a:latin typeface="Courier New"/>
                <a:ea typeface="Courier New"/>
                <a:cs typeface="Courier New"/>
                <a:sym typeface="Courier New"/>
              </a:rPr>
              <a:t>&gt;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csrf_token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for </a:t>
            </a:r>
            <a:r>
              <a:rPr lang="en" sz="850">
                <a:solidFill>
                  <a:srgbClr val="A31515"/>
                </a:solidFill>
                <a:highlight>
                  <a:srgbClr val="FFFFFF"/>
                </a:highlight>
                <a:latin typeface="Courier New"/>
                <a:ea typeface="Courier New"/>
                <a:cs typeface="Courier New"/>
                <a:sym typeface="Courier New"/>
              </a:rPr>
              <a:t>field</a:t>
            </a:r>
            <a:r>
              <a:rPr lang="en" sz="850">
                <a:solidFill>
                  <a:srgbClr val="0000FF"/>
                </a:solidFill>
                <a:highlight>
                  <a:srgbClr val="FFFFFF"/>
                </a:highlight>
                <a:latin typeface="Courier New"/>
                <a:ea typeface="Courier New"/>
                <a:cs typeface="Courier New"/>
                <a:sym typeface="Courier New"/>
              </a:rPr>
              <a:t> </a:t>
            </a:r>
            <a:r>
              <a:rPr lang="en" sz="850">
                <a:solidFill>
                  <a:schemeClr val="dk1"/>
                </a:solidFill>
                <a:highlight>
                  <a:srgbClr val="FFFFFF"/>
                </a:highlight>
                <a:latin typeface="Courier New"/>
                <a:ea typeface="Courier New"/>
                <a:cs typeface="Courier New"/>
                <a:sym typeface="Courier New"/>
              </a:rPr>
              <a:t>in</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form</a:t>
            </a:r>
            <a:r>
              <a:rPr lang="en" sz="850">
                <a:solidFill>
                  <a:srgbClr val="0000FF"/>
                </a:solidFill>
                <a:highlight>
                  <a:srgbClr val="FFFFFF"/>
                </a:highlight>
                <a:latin typeface="Courier New"/>
                <a:ea typeface="Courier New"/>
                <a:cs typeface="Courier New"/>
                <a:sym typeface="Courier New"/>
              </a:rPr>
              <a:t>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&lt;div</a:t>
            </a:r>
            <a:r>
              <a:rPr lang="en" sz="850">
                <a:solidFill>
                  <a:schemeClr val="dk1"/>
                </a:solidFill>
                <a:highlight>
                  <a:srgbClr val="FFFFFF"/>
                </a:highlight>
                <a:latin typeface="Courier New"/>
                <a:ea typeface="Courier New"/>
                <a:cs typeface="Courier New"/>
                <a:sym typeface="Courier New"/>
              </a:rPr>
              <a:t> </a:t>
            </a:r>
            <a:r>
              <a:rPr lang="en" sz="850">
                <a:solidFill>
                  <a:srgbClr val="FF0000"/>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"form-group"</a:t>
            </a:r>
            <a:r>
              <a:rPr lang="en" sz="850">
                <a:solidFill>
                  <a:srgbClr val="800000"/>
                </a:solidFill>
                <a:highlight>
                  <a:srgbClr val="FFFFFF"/>
                </a:highlight>
                <a:latin typeface="Courier New"/>
                <a:ea typeface="Courier New"/>
                <a:cs typeface="Courier New"/>
                <a:sym typeface="Courier New"/>
              </a:rPr>
              <a:t>&gt;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&lt;label</a:t>
            </a:r>
            <a:r>
              <a:rPr lang="en" sz="850">
                <a:solidFill>
                  <a:schemeClr val="dk1"/>
                </a:solidFill>
                <a:highlight>
                  <a:srgbClr val="FFFFFF"/>
                </a:highlight>
                <a:latin typeface="Courier New"/>
                <a:ea typeface="Courier New"/>
                <a:cs typeface="Courier New"/>
                <a:sym typeface="Courier New"/>
              </a:rPr>
              <a:t> </a:t>
            </a:r>
            <a:r>
              <a:rPr lang="en" sz="850">
                <a:solidFill>
                  <a:srgbClr val="FF0000"/>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field</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id_for_label</a:t>
            </a:r>
            <a:r>
              <a:rPr lang="en" sz="850">
                <a:solidFill>
                  <a:srgbClr val="0000FF"/>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&gt;</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field</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label</a:t>
            </a:r>
            <a:r>
              <a:rPr lang="en" sz="850">
                <a:solidFill>
                  <a:srgbClr val="0000FF"/>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&lt;/label&gt;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field</a:t>
            </a:r>
            <a:r>
              <a:rPr lang="en" sz="850">
                <a:solidFill>
                  <a:srgbClr val="0000FF"/>
                </a:solidFill>
                <a:highlight>
                  <a:srgbClr val="FFFFFF"/>
                </a:highlight>
                <a:latin typeface="Courier New"/>
                <a:ea typeface="Courier New"/>
                <a:cs typeface="Courier New"/>
                <a:sym typeface="Courier New"/>
              </a:rPr>
              <a:t>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if </a:t>
            </a:r>
            <a:r>
              <a:rPr lang="en" sz="850">
                <a:solidFill>
                  <a:srgbClr val="A31515"/>
                </a:solidFill>
                <a:highlight>
                  <a:srgbClr val="FFFFFF"/>
                </a:highlight>
                <a:latin typeface="Courier New"/>
                <a:ea typeface="Courier New"/>
                <a:cs typeface="Courier New"/>
                <a:sym typeface="Courier New"/>
              </a:rPr>
              <a:t>field</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errors</a:t>
            </a:r>
            <a:r>
              <a:rPr lang="en" sz="850">
                <a:solidFill>
                  <a:srgbClr val="0000FF"/>
                </a:solidFill>
                <a:highlight>
                  <a:srgbClr val="FFFFFF"/>
                </a:highlight>
                <a:latin typeface="Courier New"/>
                <a:ea typeface="Courier New"/>
                <a:cs typeface="Courier New"/>
                <a:sym typeface="Courier New"/>
              </a:rPr>
              <a:t>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&lt;div</a:t>
            </a:r>
            <a:r>
              <a:rPr lang="en" sz="850">
                <a:solidFill>
                  <a:schemeClr val="dk1"/>
                </a:solidFill>
                <a:highlight>
                  <a:srgbClr val="FFFFFF"/>
                </a:highlight>
                <a:latin typeface="Courier New"/>
                <a:ea typeface="Courier New"/>
                <a:cs typeface="Courier New"/>
                <a:sym typeface="Courier New"/>
              </a:rPr>
              <a:t> </a:t>
            </a:r>
            <a:r>
              <a:rPr lang="en" sz="850">
                <a:solidFill>
                  <a:srgbClr val="FF0000"/>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"error"</a:t>
            </a:r>
            <a:r>
              <a:rPr lang="en" sz="850">
                <a:solidFill>
                  <a:srgbClr val="800000"/>
                </a:solidFill>
                <a:highlight>
                  <a:srgbClr val="FFFFFF"/>
                </a:highlight>
                <a:latin typeface="Courier New"/>
                <a:ea typeface="Courier New"/>
                <a:cs typeface="Courier New"/>
                <a:sym typeface="Courier New"/>
              </a:rPr>
              <a:t>&gt;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for </a:t>
            </a:r>
            <a:r>
              <a:rPr lang="en" sz="850">
                <a:solidFill>
                  <a:srgbClr val="A31515"/>
                </a:solidFill>
                <a:highlight>
                  <a:srgbClr val="FFFFFF"/>
                </a:highlight>
                <a:latin typeface="Courier New"/>
                <a:ea typeface="Courier New"/>
                <a:cs typeface="Courier New"/>
                <a:sym typeface="Courier New"/>
              </a:rPr>
              <a:t>error</a:t>
            </a:r>
            <a:r>
              <a:rPr lang="en" sz="850">
                <a:solidFill>
                  <a:srgbClr val="0000FF"/>
                </a:solidFill>
                <a:highlight>
                  <a:srgbClr val="FFFFFF"/>
                </a:highlight>
                <a:latin typeface="Courier New"/>
                <a:ea typeface="Courier New"/>
                <a:cs typeface="Courier New"/>
                <a:sym typeface="Courier New"/>
              </a:rPr>
              <a:t> </a:t>
            </a:r>
            <a:r>
              <a:rPr lang="en" sz="850">
                <a:solidFill>
                  <a:schemeClr val="dk1"/>
                </a:solidFill>
                <a:highlight>
                  <a:srgbClr val="FFFFFF"/>
                </a:highlight>
                <a:latin typeface="Courier New"/>
                <a:ea typeface="Courier New"/>
                <a:cs typeface="Courier New"/>
                <a:sym typeface="Courier New"/>
              </a:rPr>
              <a:t>in</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field</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errors</a:t>
            </a:r>
            <a:r>
              <a:rPr lang="en" sz="850">
                <a:solidFill>
                  <a:srgbClr val="0000FF"/>
                </a:solidFill>
                <a:highlight>
                  <a:srgbClr val="FFFFFF"/>
                </a:highlight>
                <a:latin typeface="Courier New"/>
                <a:ea typeface="Courier New"/>
                <a:cs typeface="Courier New"/>
                <a:sym typeface="Courier New"/>
              </a:rPr>
              <a:t>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&lt;p&gt;</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error</a:t>
            </a:r>
            <a:r>
              <a:rPr lang="en" sz="850">
                <a:solidFill>
                  <a:srgbClr val="0000FF"/>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&lt;/p&gt;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endfor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&lt;/div&gt;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endif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if </a:t>
            </a:r>
            <a:r>
              <a:rPr lang="en" sz="850">
                <a:solidFill>
                  <a:srgbClr val="A31515"/>
                </a:solidFill>
                <a:highlight>
                  <a:srgbClr val="FFFFFF"/>
                </a:highlight>
                <a:latin typeface="Courier New"/>
                <a:ea typeface="Courier New"/>
                <a:cs typeface="Courier New"/>
                <a:sym typeface="Courier New"/>
              </a:rPr>
              <a:t>field</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help_text</a:t>
            </a:r>
            <a:r>
              <a:rPr lang="en" sz="850">
                <a:solidFill>
                  <a:srgbClr val="0000FF"/>
                </a:solidFill>
                <a:highlight>
                  <a:srgbClr val="FFFFFF"/>
                </a:highlight>
                <a:latin typeface="Courier New"/>
                <a:ea typeface="Courier New"/>
                <a:cs typeface="Courier New"/>
                <a:sym typeface="Courier New"/>
              </a:rPr>
              <a:t>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&lt;small&gt;</a:t>
            </a:r>
            <a:r>
              <a:rPr lang="en" sz="850">
                <a:solidFill>
                  <a:srgbClr val="0000FF"/>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field</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help_text</a:t>
            </a:r>
            <a:r>
              <a:rPr lang="en" sz="850">
                <a:solidFill>
                  <a:srgbClr val="0000FF"/>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&lt;/small&gt;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endif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&lt;/div&gt;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endfor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&lt;button</a:t>
            </a:r>
            <a:r>
              <a:rPr lang="en" sz="850">
                <a:solidFill>
                  <a:schemeClr val="dk1"/>
                </a:solidFill>
                <a:highlight>
                  <a:srgbClr val="FFFFFF"/>
                </a:highlight>
                <a:latin typeface="Courier New"/>
                <a:ea typeface="Courier New"/>
                <a:cs typeface="Courier New"/>
                <a:sym typeface="Courier New"/>
              </a:rPr>
              <a:t> </a:t>
            </a:r>
            <a:r>
              <a:rPr lang="en" sz="850">
                <a:solidFill>
                  <a:srgbClr val="FF0000"/>
                </a:solidFill>
                <a:highlight>
                  <a:srgbClr val="FFFFFF"/>
                </a:highlight>
                <a:latin typeface="Courier New"/>
                <a:ea typeface="Courier New"/>
                <a:cs typeface="Courier New"/>
                <a:sym typeface="Courier New"/>
              </a:rPr>
              <a:t>type</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"submit"</a:t>
            </a:r>
            <a:r>
              <a:rPr lang="en" sz="850">
                <a:solidFill>
                  <a:srgbClr val="800000"/>
                </a:solidFill>
                <a:highlight>
                  <a:srgbClr val="FFFFFF"/>
                </a:highlight>
                <a:latin typeface="Courier New"/>
                <a:ea typeface="Courier New"/>
                <a:cs typeface="Courier New"/>
                <a:sym typeface="Courier New"/>
              </a:rPr>
              <a:t>&gt;</a:t>
            </a:r>
            <a:r>
              <a:rPr lang="en" sz="850">
                <a:solidFill>
                  <a:schemeClr val="dk1"/>
                </a:solidFill>
                <a:highlight>
                  <a:srgbClr val="FFFFFF"/>
                </a:highlight>
                <a:latin typeface="Courier New"/>
                <a:ea typeface="Courier New"/>
                <a:cs typeface="Courier New"/>
                <a:sym typeface="Courier New"/>
              </a:rPr>
              <a:t>Salvează date</a:t>
            </a:r>
            <a:r>
              <a:rPr lang="en" sz="850">
                <a:solidFill>
                  <a:srgbClr val="800000"/>
                </a:solidFill>
                <a:highlight>
                  <a:srgbClr val="FFFFFF"/>
                </a:highlight>
                <a:latin typeface="Courier New"/>
                <a:ea typeface="Courier New"/>
                <a:cs typeface="Courier New"/>
                <a:sym typeface="Courier New"/>
              </a:rPr>
              <a:t>&lt;/button&gt;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800000"/>
                </a:solidFill>
                <a:highlight>
                  <a:srgbClr val="FFFFFF"/>
                </a:highlight>
                <a:latin typeface="Courier New"/>
                <a:ea typeface="Courier New"/>
                <a:cs typeface="Courier New"/>
                <a:sym typeface="Courier New"/>
              </a:rPr>
              <a:t>&lt;/form&gt;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9" name="Shape 209"/>
        <p:cNvGrpSpPr/>
        <p:nvPr/>
      </p:nvGrpSpPr>
      <p:grpSpPr>
        <a:xfrm>
          <a:off x="0" y="0"/>
          <a:ext cx="0" cy="0"/>
          <a:chOff x="0" y="0"/>
          <a:chExt cx="0" cy="0"/>
        </a:xfrm>
      </p:grpSpPr>
      <p:sp>
        <p:nvSpPr>
          <p:cNvPr id="210" name="Google Shape;210;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Proprietățile campurilor unui formular</a:t>
            </a:r>
            <a:endParaRPr/>
          </a:p>
        </p:txBody>
      </p:sp>
      <p:sp>
        <p:nvSpPr>
          <p:cNvPr id="211" name="Google Shape;211;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4" name="Google Shape;214;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5" name="Google Shape;215;p28"/>
          <p:cNvSpPr txBox="1"/>
          <p:nvPr/>
        </p:nvSpPr>
        <p:spPr>
          <a:xfrm>
            <a:off x="311700" y="901450"/>
            <a:ext cx="8520600" cy="13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Într-un template Django, pentru fiecare câmp al formularului există proprietățile: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field.name: numele câmpului în model.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field.value: valoarea curentă a câmpului.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field.label: eticheta câmpului.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field.errors: lista de erori de validare asociate.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field.help_text: textul de ajutor, dacă există.</a:t>
            </a:r>
            <a:endParaRPr sz="1300">
              <a:solidFill>
                <a:schemeClr val="dk2"/>
              </a:solidFill>
            </a:endParaRPr>
          </a:p>
        </p:txBody>
      </p:sp>
      <p:sp>
        <p:nvSpPr>
          <p:cNvPr id="216" name="Google Shape;216;p28"/>
          <p:cNvSpPr txBox="1"/>
          <p:nvPr/>
        </p:nvSpPr>
        <p:spPr>
          <a:xfrm>
            <a:off x="326800" y="2610688"/>
            <a:ext cx="7579500" cy="17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form = NisteDateForm(request.POST)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field </a:t>
            </a:r>
            <a:r>
              <a:rPr lang="en" sz="1050">
                <a:solidFill>
                  <a:srgbClr val="0000FF"/>
                </a:solidFill>
                <a:highlight>
                  <a:srgbClr val="FFFFFF"/>
                </a:highlight>
                <a:latin typeface="Courier New"/>
                <a:ea typeface="Courier New"/>
                <a:cs typeface="Courier New"/>
                <a:sym typeface="Courier New"/>
              </a:rPr>
              <a:t>in</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{field.label}</a:t>
            </a:r>
            <a:r>
              <a:rPr lang="en" sz="1050">
                <a:solidFill>
                  <a:srgbClr val="A31515"/>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{field.value()}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field.errors: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"Erori pentru </a:t>
            </a:r>
            <a:r>
              <a:rPr lang="en" sz="1050">
                <a:solidFill>
                  <a:schemeClr val="dk1"/>
                </a:solidFill>
                <a:highlight>
                  <a:srgbClr val="FFFFFF"/>
                </a:highlight>
                <a:latin typeface="Courier New"/>
                <a:ea typeface="Courier New"/>
                <a:cs typeface="Courier New"/>
                <a:sym typeface="Courier New"/>
              </a:rPr>
              <a:t>{field.label}</a:t>
            </a:r>
            <a:r>
              <a:rPr lang="en" sz="1050">
                <a:solidFill>
                  <a:srgbClr val="A31515"/>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{field.errors}</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800000"/>
              </a:solidFill>
              <a:highlight>
                <a:srgbClr val="FFFFFF"/>
              </a:highlight>
              <a:latin typeface="Courier New"/>
              <a:ea typeface="Courier New"/>
              <a:cs typeface="Courier New"/>
              <a:sym typeface="Courier New"/>
            </a:endParaRPr>
          </a:p>
        </p:txBody>
      </p:sp>
      <p:sp>
        <p:nvSpPr>
          <p:cNvPr id="217" name="Google Shape;217;p28"/>
          <p:cNvSpPr txBox="1"/>
          <p:nvPr/>
        </p:nvSpPr>
        <p:spPr>
          <a:xfrm>
            <a:off x="326800" y="2260025"/>
            <a:ext cx="62748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Putem itera prin câmpurile unui formular și accesa proprietățile și într-un view.</a:t>
            </a:r>
            <a:endParaRPr sz="13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Validatoare personalizate (</a:t>
            </a:r>
            <a:r>
              <a:rPr i="1" lang="en"/>
              <a:t>custom</a:t>
            </a:r>
            <a:r>
              <a:rPr lang="en"/>
              <a:t>)</a:t>
            </a:r>
            <a:endParaRPr/>
          </a:p>
        </p:txBody>
      </p:sp>
      <p:sp>
        <p:nvSpPr>
          <p:cNvPr id="223" name="Google Shape;223;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6" name="Google Shape;226;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7" name="Google Shape;227;p29"/>
          <p:cNvSpPr txBox="1"/>
          <p:nvPr/>
        </p:nvSpPr>
        <p:spPr>
          <a:xfrm>
            <a:off x="311700" y="977650"/>
            <a:ext cx="85206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Validatoarele personalizate au avantajul că le putem aplica în mai multe formulare sau modele. Sunt practic funcții externe, refolosite în clasele care definesc formularele</a:t>
            </a:r>
            <a:endParaRPr sz="1300">
              <a:solidFill>
                <a:schemeClr val="dk2"/>
              </a:solidFill>
            </a:endParaRPr>
          </a:p>
        </p:txBody>
      </p:sp>
      <p:sp>
        <p:nvSpPr>
          <p:cNvPr id="228" name="Google Shape;228;p29"/>
          <p:cNvSpPr txBox="1"/>
          <p:nvPr/>
        </p:nvSpPr>
        <p:spPr>
          <a:xfrm>
            <a:off x="394675" y="1870975"/>
            <a:ext cx="6372900" cy="193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django.core.exceptions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ValidationError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validate_only_letters(</a:t>
            </a:r>
            <a:r>
              <a:rPr lang="en" sz="1050">
                <a:solidFill>
                  <a:srgbClr val="808080"/>
                </a:solidFill>
                <a:highlight>
                  <a:srgbClr val="FFFFFF"/>
                </a:highlight>
                <a:latin typeface="Courier New"/>
                <a:ea typeface="Courier New"/>
                <a:cs typeface="Courier New"/>
                <a:sym typeface="Courier New"/>
              </a:rPr>
              <a:t>value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value</a:t>
            </a:r>
            <a:r>
              <a:rPr lang="en" sz="1050">
                <a:solidFill>
                  <a:schemeClr val="dk1"/>
                </a:solidFill>
                <a:highlight>
                  <a:srgbClr val="FFFFFF"/>
                </a:highlight>
                <a:latin typeface="Courier New"/>
                <a:ea typeface="Courier New"/>
                <a:cs typeface="Courier New"/>
                <a:sym typeface="Courier New"/>
              </a:rPr>
              <a:t>.isalpha():</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ValidationError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"Acest câmp trebuie să conțină doar litere."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(forms.Form):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nume = forms.CharField(</a:t>
            </a:r>
            <a:r>
              <a:rPr lang="en" sz="1050">
                <a:solidFill>
                  <a:srgbClr val="808080"/>
                </a:solidFill>
                <a:highlight>
                  <a:srgbClr val="FFFFFF"/>
                </a:highlight>
                <a:latin typeface="Courier New"/>
                <a:ea typeface="Courier New"/>
                <a:cs typeface="Courier New"/>
                <a:sym typeface="Courier New"/>
              </a:rPr>
              <a:t>validators</a:t>
            </a:r>
            <a:r>
              <a:rPr lang="en" sz="1050">
                <a:solidFill>
                  <a:schemeClr val="dk1"/>
                </a:solidFill>
                <a:highlight>
                  <a:srgbClr val="FFFFFF"/>
                </a:highlight>
                <a:latin typeface="Courier New"/>
                <a:ea typeface="Courier New"/>
                <a:cs typeface="Courier New"/>
                <a:sym typeface="Courier New"/>
              </a:rPr>
              <a:t>=[validate_only_letters])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Formulare bazate pe modele</a:t>
            </a:r>
            <a:endParaRPr/>
          </a:p>
        </p:txBody>
      </p:sp>
      <p:sp>
        <p:nvSpPr>
          <p:cNvPr id="234" name="Google Shape;234;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7" name="Google Shape;237;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8" name="Google Shape;238;p30"/>
          <p:cNvSpPr txBox="1"/>
          <p:nvPr/>
        </p:nvSpPr>
        <p:spPr>
          <a:xfrm>
            <a:off x="311650" y="961775"/>
            <a:ext cx="8520600" cy="3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2"/>
                </a:solidFill>
              </a:rPr>
              <a:t>ModelForm</a:t>
            </a:r>
            <a:r>
              <a:rPr lang="en">
                <a:solidFill>
                  <a:schemeClr val="dk2"/>
                </a:solidFill>
              </a:rPr>
              <a:t> este o clasă Django care leagă un formular de un model din baza de date, astfel încât să fie create automat câmpuri pe baza atributelor modelului. Avantajul major al utilizării ModelForm este că se economisește timp și se evită codul redundant pentru validări, deoarece: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Câmpurile din formular sunt generate automat în funcție de atributele modelului.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Validările sunt aplicate în mod implicit pe baza constrângerilor din model (ex. max_length, null, etc.).</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Datele pot fi salvate direct în baza de date prin metoda save().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Clasa corespunzătoare formularului modelului trebuie să extindă ModelForm și să conțină o clasă numită Meta (cu rolul de a da informații despre formular) cu următoarele </a:t>
            </a:r>
            <a:r>
              <a:rPr lang="en">
                <a:solidFill>
                  <a:schemeClr val="dk2"/>
                </a:solidFill>
              </a:rPr>
              <a:t>proprietăți (câmpuri)</a:t>
            </a:r>
            <a:r>
              <a:rPr lang="en">
                <a:solidFill>
                  <a:schemeClr val="dk2"/>
                </a:solidFill>
              </a:rPr>
              <a:t>:</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model</a:t>
            </a:r>
            <a:r>
              <a:rPr lang="en">
                <a:solidFill>
                  <a:schemeClr val="dk2"/>
                </a:solidFill>
              </a:rPr>
              <a:t>: Este obligatoriu și specifică modelul din care ModelForm va crea câmpurile.</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fields</a:t>
            </a:r>
            <a:r>
              <a:rPr lang="en">
                <a:solidFill>
                  <a:schemeClr val="dk2"/>
                </a:solidFill>
              </a:rPr>
              <a:t>: Este o listă de câmpuri ale modelului care vor fi incluse în formular. Dacă vrem să includem toate câmpurile, putem folosi fields = '__all__'.</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exclude</a:t>
            </a:r>
            <a:r>
              <a:rPr lang="en">
                <a:solidFill>
                  <a:schemeClr val="dk2"/>
                </a:solidFill>
              </a:rPr>
              <a:t>: În loc de fields, putem folosi </a:t>
            </a:r>
            <a:r>
              <a:rPr i="1" lang="en">
                <a:solidFill>
                  <a:schemeClr val="dk2"/>
                </a:solidFill>
              </a:rPr>
              <a:t>exclude </a:t>
            </a:r>
            <a:r>
              <a:rPr lang="en">
                <a:solidFill>
                  <a:schemeClr val="dk2"/>
                </a:solidFill>
              </a:rPr>
              <a:t>pentru a specifica o listă de câmpuri care să fie excluse din formular.</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de formular bazat pe un model</a:t>
            </a:r>
            <a:endParaRPr/>
          </a:p>
        </p:txBody>
      </p:sp>
      <p:sp>
        <p:nvSpPr>
          <p:cNvPr id="244" name="Google Shape;244;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7" name="Google Shape;247;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8" name="Google Shape;248;p31"/>
          <p:cNvSpPr txBox="1"/>
          <p:nvPr/>
        </p:nvSpPr>
        <p:spPr>
          <a:xfrm>
            <a:off x="311650" y="961775"/>
            <a:ext cx="8520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Presupunem că avem modelul:</a:t>
            </a:r>
            <a:endParaRPr>
              <a:solidFill>
                <a:schemeClr val="dk2"/>
              </a:solidFill>
            </a:endParaRPr>
          </a:p>
        </p:txBody>
      </p:sp>
      <p:sp>
        <p:nvSpPr>
          <p:cNvPr id="249" name="Google Shape;249;p31"/>
          <p:cNvSpPr txBox="1"/>
          <p:nvPr/>
        </p:nvSpPr>
        <p:spPr>
          <a:xfrm>
            <a:off x="404100" y="1279025"/>
            <a:ext cx="73815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models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(models.</a:t>
            </a:r>
            <a:r>
              <a:rPr lang="en" sz="1050">
                <a:solidFill>
                  <a:srgbClr val="2B91AF"/>
                </a:solidFill>
                <a:highlight>
                  <a:srgbClr val="FFFFFF"/>
                </a:highlight>
                <a:latin typeface="Courier New"/>
                <a:ea typeface="Courier New"/>
                <a:cs typeface="Courier New"/>
                <a:sym typeface="Courier New"/>
              </a:rPr>
              <a:t>Model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titlu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autor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pret = models.DecimalField(</a:t>
            </a:r>
            <a:r>
              <a:rPr lang="en" sz="1050">
                <a:solidFill>
                  <a:srgbClr val="808080"/>
                </a:solidFill>
                <a:highlight>
                  <a:srgbClr val="FFFFFF"/>
                </a:highlight>
                <a:latin typeface="Courier New"/>
                <a:ea typeface="Courier New"/>
                <a:cs typeface="Courier New"/>
                <a:sym typeface="Courier New"/>
              </a:rPr>
              <a:t>max_digits</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decimal_places</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data_publicarii = models.</a:t>
            </a:r>
            <a:r>
              <a:rPr lang="en" sz="1050">
                <a:solidFill>
                  <a:srgbClr val="2B91AF"/>
                </a:solidFill>
                <a:highlight>
                  <a:srgbClr val="FFFFFF"/>
                </a:highlight>
                <a:latin typeface="Courier New"/>
                <a:ea typeface="Courier New"/>
                <a:cs typeface="Courier New"/>
                <a:sym typeface="Courier New"/>
              </a:rPr>
              <a:t>DateField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250" name="Google Shape;250;p31"/>
          <p:cNvSpPr txBox="1"/>
          <p:nvPr/>
        </p:nvSpPr>
        <p:spPr>
          <a:xfrm>
            <a:off x="311650" y="2650325"/>
            <a:ext cx="8520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Pentru a crea un formular pentru  modelul Carte adăugăm în forms.py codul:</a:t>
            </a:r>
            <a:endParaRPr sz="1800">
              <a:solidFill>
                <a:schemeClr val="dk2"/>
              </a:solidFill>
            </a:endParaRPr>
          </a:p>
        </p:txBody>
      </p:sp>
      <p:sp>
        <p:nvSpPr>
          <p:cNvPr id="251" name="Google Shape;251;p31"/>
          <p:cNvSpPr txBox="1"/>
          <p:nvPr/>
        </p:nvSpPr>
        <p:spPr>
          <a:xfrm>
            <a:off x="404100" y="3014825"/>
            <a:ext cx="7230600" cy="173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CarteForm</a:t>
            </a:r>
            <a:r>
              <a:rPr lang="en" sz="1050">
                <a:solidFill>
                  <a:schemeClr val="dk1"/>
                </a:solidFill>
                <a:highlight>
                  <a:srgbClr val="FFFFFF"/>
                </a:highlight>
                <a:latin typeface="Courier New"/>
                <a:ea typeface="Courier New"/>
                <a:cs typeface="Courier New"/>
                <a:sym typeface="Courier New"/>
              </a:rPr>
              <a:t>(forms.</a:t>
            </a:r>
            <a:r>
              <a:rPr lang="en" sz="1050">
                <a:solidFill>
                  <a:srgbClr val="2B91AF"/>
                </a:solidFill>
                <a:highlight>
                  <a:srgbClr val="FFFFFF"/>
                </a:highlight>
                <a:latin typeface="Courier New"/>
                <a:ea typeface="Courier New"/>
                <a:cs typeface="Courier New"/>
                <a:sym typeface="Courier New"/>
              </a:rPr>
              <a:t>ModelForm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Meta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model =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fields =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'pret'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5" name="Shape 255"/>
        <p:cNvGrpSpPr/>
        <p:nvPr/>
      </p:nvGrpSpPr>
      <p:grpSpPr>
        <a:xfrm>
          <a:off x="0" y="0"/>
          <a:ext cx="0" cy="0"/>
          <a:chOff x="0" y="0"/>
          <a:chExt cx="0" cy="0"/>
        </a:xfrm>
      </p:grpSpPr>
      <p:sp>
        <p:nvSpPr>
          <p:cNvPr id="256" name="Google Shape;256;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Utilizarea ModelForm într-un view</a:t>
            </a:r>
            <a:endParaRPr/>
          </a:p>
        </p:txBody>
      </p:sp>
      <p:sp>
        <p:nvSpPr>
          <p:cNvPr id="257" name="Google Shape;257;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0" name="Google Shape;260;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1" name="Google Shape;261;p32"/>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În fișierul views.py am avea pentru afișarea formularului:</a:t>
            </a:r>
            <a:endParaRPr sz="1300">
              <a:solidFill>
                <a:schemeClr val="dk2"/>
              </a:solidFill>
              <a:latin typeface="Courier New"/>
              <a:ea typeface="Courier New"/>
              <a:cs typeface="Courier New"/>
              <a:sym typeface="Courier New"/>
            </a:endParaRPr>
          </a:p>
        </p:txBody>
      </p:sp>
      <p:sp>
        <p:nvSpPr>
          <p:cNvPr id="262" name="Google Shape;262;p32"/>
          <p:cNvSpPr txBox="1"/>
          <p:nvPr/>
        </p:nvSpPr>
        <p:spPr>
          <a:xfrm>
            <a:off x="317150" y="1339925"/>
            <a:ext cx="8479200" cy="271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creare_carte(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CarteForm(</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form.save()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'listare_carti'</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CarteForm()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'aplicatie_exemplu/creare_carte.html'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263" name="Google Shape;263;p32"/>
          <p:cNvSpPr txBox="1"/>
          <p:nvPr/>
        </p:nvSpPr>
        <p:spPr>
          <a:xfrm>
            <a:off x="311700" y="4137925"/>
            <a:ext cx="8479200" cy="52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Metoda save() este folosită pentru a salva instanța modelului în baza de date. Se poate apela și cu opțiunea commit=False pentru situațiile în care dorim să procesăm datele înainte de a le salva efectiv.</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7" name="Shape 267"/>
        <p:cNvGrpSpPr/>
        <p:nvPr/>
      </p:nvGrpSpPr>
      <p:grpSpPr>
        <a:xfrm>
          <a:off x="0" y="0"/>
          <a:ext cx="0" cy="0"/>
          <a:chOff x="0" y="0"/>
          <a:chExt cx="0" cy="0"/>
        </a:xfrm>
      </p:grpSpPr>
      <p:sp>
        <p:nvSpPr>
          <p:cNvPr id="268" name="Google Shape;268;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Salvare cu commit=False</a:t>
            </a:r>
            <a:endParaRPr/>
          </a:p>
        </p:txBody>
      </p:sp>
      <p:sp>
        <p:nvSpPr>
          <p:cNvPr id="269" name="Google Shape;269;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2" name="Google Shape;272;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3" name="Google Shape;273;p33"/>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În fișierul views.py am avea pentru afișarea formularului:</a:t>
            </a:r>
            <a:endParaRPr sz="1300">
              <a:solidFill>
                <a:schemeClr val="dk2"/>
              </a:solidFill>
              <a:latin typeface="Courier New"/>
              <a:ea typeface="Courier New"/>
              <a:cs typeface="Courier New"/>
              <a:sym typeface="Courier New"/>
            </a:endParaRPr>
          </a:p>
        </p:txBody>
      </p:sp>
      <p:sp>
        <p:nvSpPr>
          <p:cNvPr id="274" name="Google Shape;274;p33"/>
          <p:cNvSpPr txBox="1"/>
          <p:nvPr/>
        </p:nvSpPr>
        <p:spPr>
          <a:xfrm>
            <a:off x="317150" y="1339925"/>
            <a:ext cx="8479200" cy="31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creare_carte(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form = CarteForm(</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accent6"/>
                </a:highlight>
                <a:latin typeface="Courier New"/>
                <a:ea typeface="Courier New"/>
                <a:cs typeface="Courier New"/>
                <a:sym typeface="Courier New"/>
              </a:rPr>
              <a:t>            carte = form.save(</a:t>
            </a:r>
            <a:r>
              <a:rPr lang="en" sz="1050">
                <a:solidFill>
                  <a:srgbClr val="808080"/>
                </a:solidFill>
                <a:highlight>
                  <a:schemeClr val="accent6"/>
                </a:highlight>
                <a:latin typeface="Courier New"/>
                <a:ea typeface="Courier New"/>
                <a:cs typeface="Courier New"/>
                <a:sym typeface="Courier New"/>
              </a:rPr>
              <a:t>commit</a:t>
            </a:r>
            <a:r>
              <a:rPr lang="en" sz="1050">
                <a:solidFill>
                  <a:schemeClr val="dk1"/>
                </a:solidFill>
                <a:highlight>
                  <a:schemeClr val="accent6"/>
                </a:highlight>
                <a:latin typeface="Courier New"/>
                <a:ea typeface="Courier New"/>
                <a:cs typeface="Courier New"/>
                <a:sym typeface="Courier New"/>
              </a:rPr>
              <a:t>=</a:t>
            </a:r>
            <a:r>
              <a:rPr lang="en" sz="1050">
                <a:solidFill>
                  <a:srgbClr val="0000FF"/>
                </a:solidFill>
                <a:highlight>
                  <a:schemeClr val="accent6"/>
                </a:highlight>
                <a:latin typeface="Courier New"/>
                <a:ea typeface="Courier New"/>
                <a:cs typeface="Courier New"/>
                <a:sym typeface="Courier New"/>
              </a:rPr>
              <a:t>False</a:t>
            </a:r>
            <a:r>
              <a:rPr lang="en" sz="1050">
                <a:solidFill>
                  <a:schemeClr val="dk1"/>
                </a:solidFill>
                <a:highlight>
                  <a:schemeClr val="accent6"/>
                </a:highlight>
                <a:latin typeface="Courier New"/>
                <a:ea typeface="Courier New"/>
                <a:cs typeface="Courier New"/>
                <a:sym typeface="Courier New"/>
              </a:rPr>
              <a:t>)</a:t>
            </a:r>
            <a:endParaRPr sz="1050">
              <a:solidFill>
                <a:schemeClr val="dk1"/>
              </a:solidFill>
              <a:highlight>
                <a:schemeClr val="accent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accent6"/>
                </a:highlight>
                <a:latin typeface="Courier New"/>
                <a:ea typeface="Courier New"/>
                <a:cs typeface="Courier New"/>
                <a:sym typeface="Courier New"/>
              </a:rPr>
              <a:t>            carte</a:t>
            </a:r>
            <a:r>
              <a:rPr lang="en" sz="1050">
                <a:solidFill>
                  <a:schemeClr val="dk1"/>
                </a:solidFill>
                <a:highlight>
                  <a:schemeClr val="accent6"/>
                </a:highlight>
                <a:latin typeface="Courier New"/>
                <a:ea typeface="Courier New"/>
                <a:cs typeface="Courier New"/>
                <a:sym typeface="Courier New"/>
              </a:rPr>
              <a:t>.titlu = </a:t>
            </a:r>
            <a:r>
              <a:rPr lang="en" sz="1050">
                <a:solidFill>
                  <a:schemeClr val="dk1"/>
                </a:solidFill>
                <a:highlight>
                  <a:schemeClr val="accent6"/>
                </a:highlight>
                <a:latin typeface="Courier New"/>
                <a:ea typeface="Courier New"/>
                <a:cs typeface="Courier New"/>
                <a:sym typeface="Courier New"/>
              </a:rPr>
              <a:t>carte.titlu.</a:t>
            </a:r>
            <a:r>
              <a:rPr lang="en" sz="1050">
                <a:solidFill>
                  <a:schemeClr val="dk1"/>
                </a:solidFill>
                <a:highlight>
                  <a:schemeClr val="accent6"/>
                </a:highlight>
                <a:latin typeface="Courier New"/>
                <a:ea typeface="Courier New"/>
                <a:cs typeface="Courier New"/>
                <a:sym typeface="Courier New"/>
              </a:rPr>
              <a:t>capitalize()</a:t>
            </a:r>
            <a:endParaRPr sz="1050">
              <a:solidFill>
                <a:schemeClr val="dk1"/>
              </a:solidFill>
              <a:highlight>
                <a:schemeClr val="accent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chemeClr val="accent6"/>
                </a:highlight>
                <a:latin typeface="Courier New"/>
                <a:ea typeface="Courier New"/>
                <a:cs typeface="Courier New"/>
                <a:sym typeface="Courier New"/>
              </a:rPr>
              <a:t>            </a:t>
            </a:r>
            <a:r>
              <a:rPr lang="en" sz="1050">
                <a:solidFill>
                  <a:schemeClr val="dk1"/>
                </a:solidFill>
                <a:highlight>
                  <a:schemeClr val="accent6"/>
                </a:highlight>
                <a:latin typeface="Courier New"/>
                <a:ea typeface="Courier New"/>
                <a:cs typeface="Courier New"/>
                <a:sym typeface="Courier New"/>
              </a:rPr>
              <a:t>carte.save()</a:t>
            </a:r>
            <a:endParaRPr sz="1050">
              <a:solidFill>
                <a:schemeClr val="dk1"/>
              </a:solidFill>
              <a:highlight>
                <a:schemeClr val="accent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'listare_carti'</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form = CarteForm()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'creare_carte.html'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8" name="Shape 278"/>
        <p:cNvGrpSpPr/>
        <p:nvPr/>
      </p:nvGrpSpPr>
      <p:grpSpPr>
        <a:xfrm>
          <a:off x="0" y="0"/>
          <a:ext cx="0" cy="0"/>
          <a:chOff x="0" y="0"/>
          <a:chExt cx="0" cy="0"/>
        </a:xfrm>
      </p:grpSpPr>
      <p:sp>
        <p:nvSpPr>
          <p:cNvPr id="279" name="Google Shape;279;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Template-ul pentru formular</a:t>
            </a:r>
            <a:endParaRPr/>
          </a:p>
        </p:txBody>
      </p:sp>
      <p:sp>
        <p:nvSpPr>
          <p:cNvPr id="280" name="Google Shape;280;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3" name="Google Shape;283;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4" name="Google Shape;284;p34"/>
          <p:cNvSpPr txBox="1"/>
          <p:nvPr/>
        </p:nvSpPr>
        <p:spPr>
          <a:xfrm>
            <a:off x="311650" y="961775"/>
            <a:ext cx="85206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Template-ul pentru formular e similar cu cel de la formularele generale. De exemplu:</a:t>
            </a:r>
            <a:endParaRPr>
              <a:solidFill>
                <a:schemeClr val="dk2"/>
              </a:solidFill>
            </a:endParaRPr>
          </a:p>
        </p:txBody>
      </p:sp>
      <p:sp>
        <p:nvSpPr>
          <p:cNvPr id="285" name="Google Shape;285;p34"/>
          <p:cNvSpPr txBox="1"/>
          <p:nvPr/>
        </p:nvSpPr>
        <p:spPr>
          <a:xfrm>
            <a:off x="311650" y="1593475"/>
            <a:ext cx="5947500" cy="12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action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url 'creare_carte' %}"</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csrf_token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as_p</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Adaugă Carte</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286" name="Google Shape;286;p34"/>
          <p:cNvSpPr txBox="1"/>
          <p:nvPr/>
        </p:nvSpPr>
        <p:spPr>
          <a:xfrm>
            <a:off x="349425" y="2976500"/>
            <a:ext cx="8482800" cy="14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Validarea în ModelForm este aproape automată deoarece ModelForm preia validările impuse de model. De exemplu, max_length pentru CharField este automat validat.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Erorile se afișează tot cu {{ form.errors }} sau {{ form.camp.errors }}</a:t>
            </a:r>
            <a:endParaRPr sz="13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Validări suplimentare pentru ModelForm</a:t>
            </a:r>
            <a:endParaRPr/>
          </a:p>
        </p:txBody>
      </p:sp>
      <p:sp>
        <p:nvSpPr>
          <p:cNvPr id="292" name="Google Shape;292;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5" name="Google Shape;295;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6" name="Google Shape;296;p35"/>
          <p:cNvSpPr txBox="1"/>
          <p:nvPr/>
        </p:nvSpPr>
        <p:spPr>
          <a:xfrm>
            <a:off x="311650" y="961775"/>
            <a:ext cx="8520600" cy="38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Putem adăuga validări personalizate în ModelForm suprascriind metoda clean() pentru întregul formular sau clean_&lt;field_name&gt;() pentru câmpuri individuale.</a:t>
            </a:r>
            <a:endParaRPr sz="1300">
              <a:solidFill>
                <a:schemeClr val="dk2"/>
              </a:solidFill>
              <a:latin typeface="Courier New"/>
              <a:ea typeface="Courier New"/>
              <a:cs typeface="Courier New"/>
              <a:sym typeface="Courier New"/>
            </a:endParaRPr>
          </a:p>
        </p:txBody>
      </p:sp>
      <p:sp>
        <p:nvSpPr>
          <p:cNvPr id="297" name="Google Shape;297;p35"/>
          <p:cNvSpPr txBox="1"/>
          <p:nvPr/>
        </p:nvSpPr>
        <p:spPr>
          <a:xfrm>
            <a:off x="317150" y="1620325"/>
            <a:ext cx="7068900" cy="229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CarteForm</a:t>
            </a:r>
            <a:r>
              <a:rPr lang="en" sz="1050">
                <a:solidFill>
                  <a:schemeClr val="dk1"/>
                </a:solidFill>
                <a:highlight>
                  <a:srgbClr val="FFFFFF"/>
                </a:highlight>
                <a:latin typeface="Courier New"/>
                <a:ea typeface="Courier New"/>
                <a:cs typeface="Courier New"/>
                <a:sym typeface="Courier New"/>
              </a:rPr>
              <a:t>(forms.ModelForm):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Meta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model =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fields =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'pret'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clean_pret(</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pret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'pret'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pret &lt;= </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r>
              <a:rPr lang="en" sz="1050">
                <a:solidFill>
                  <a:srgbClr val="A31515"/>
                </a:solidFill>
                <a:highlight>
                  <a:srgbClr val="FFFFFF"/>
                </a:highlight>
                <a:latin typeface="Courier New"/>
                <a:ea typeface="Courier New"/>
                <a:cs typeface="Courier New"/>
                <a:sym typeface="Courier New"/>
              </a:rPr>
              <a:t>"Prețul trebuie să fie pozitiv."</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pret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1" name="Shape 301"/>
        <p:cNvGrpSpPr/>
        <p:nvPr/>
      </p:nvGrpSpPr>
      <p:grpSpPr>
        <a:xfrm>
          <a:off x="0" y="0"/>
          <a:ext cx="0" cy="0"/>
          <a:chOff x="0" y="0"/>
          <a:chExt cx="0" cy="0"/>
        </a:xfrm>
      </p:grpSpPr>
      <p:sp>
        <p:nvSpPr>
          <p:cNvPr id="302" name="Google Shape;302;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Personalizarea etichetelor și a mesajelor de eroare</a:t>
            </a:r>
            <a:endParaRPr/>
          </a:p>
        </p:txBody>
      </p:sp>
      <p:sp>
        <p:nvSpPr>
          <p:cNvPr id="303" name="Google Shape;303;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6" name="Google Shape;306;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7" name="Google Shape;307;p36"/>
          <p:cNvSpPr txBox="1"/>
          <p:nvPr/>
        </p:nvSpPr>
        <p:spPr>
          <a:xfrm>
            <a:off x="311650" y="1037975"/>
            <a:ext cx="8520600" cy="364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class</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CarteForm</a:t>
            </a:r>
            <a:r>
              <a:rPr lang="en" sz="950">
                <a:solidFill>
                  <a:schemeClr val="dk1"/>
                </a:solidFill>
                <a:highlight>
                  <a:srgbClr val="FFFFFF"/>
                </a:highlight>
                <a:latin typeface="Courier New"/>
                <a:ea typeface="Courier New"/>
                <a:cs typeface="Courier New"/>
                <a:sym typeface="Courier New"/>
              </a:rPr>
              <a:t>(forms.ModelForm):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class</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Meta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model = Carte</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fields = [</a:t>
            </a:r>
            <a:r>
              <a:rPr lang="en" sz="950">
                <a:solidFill>
                  <a:srgbClr val="A31515"/>
                </a:solidFill>
                <a:highlight>
                  <a:srgbClr val="FFFFFF"/>
                </a:highlight>
                <a:latin typeface="Courier New"/>
                <a:ea typeface="Courier New"/>
                <a:cs typeface="Courier New"/>
                <a:sym typeface="Courier New"/>
              </a:rPr>
              <a:t>'titlu'</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'autor'</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'pret'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labels =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'titlu'</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'Titlul cărții'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'autor'</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'Autorulul cărții'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'pret'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'Preț (în RON)'</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error_messages =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'titlu'</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'max_length'</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'Titlul este prea lung!'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'required'</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'Titlul cartii este obligatoriu.'</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'pret'</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'invalid'</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'Introduceți un număr valid pentru preț.'</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1" name="Shape 311"/>
        <p:cNvGrpSpPr/>
        <p:nvPr/>
      </p:nvGrpSpPr>
      <p:grpSpPr>
        <a:xfrm>
          <a:off x="0" y="0"/>
          <a:ext cx="0" cy="0"/>
          <a:chOff x="0" y="0"/>
          <a:chExt cx="0" cy="0"/>
        </a:xfrm>
      </p:grpSpPr>
      <p:sp>
        <p:nvSpPr>
          <p:cNvPr id="312" name="Google Shape;312;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âmpuri suplimentare în ModelForm</a:t>
            </a:r>
            <a:endParaRPr/>
          </a:p>
        </p:txBody>
      </p:sp>
      <p:sp>
        <p:nvSpPr>
          <p:cNvPr id="313" name="Google Shape;313;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16" name="Google Shape;316;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17" name="Google Shape;317;p37"/>
          <p:cNvSpPr txBox="1"/>
          <p:nvPr/>
        </p:nvSpPr>
        <p:spPr>
          <a:xfrm>
            <a:off x="311650" y="961775"/>
            <a:ext cx="8520600" cy="11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Putem adăuga câmpuri suplimentare într-un ModelForm care nu există în model, dar sunt necesare în formular.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Însă pentru a salva valorile acestor câmpuri suplimentare, trebuie să le prelucrăm manual în view, deoarece informatii_aditionale nu există în modelul Carte.</a:t>
            </a:r>
            <a:endParaRPr>
              <a:solidFill>
                <a:schemeClr val="dk2"/>
              </a:solidFill>
            </a:endParaRPr>
          </a:p>
        </p:txBody>
      </p:sp>
      <p:sp>
        <p:nvSpPr>
          <p:cNvPr id="318" name="Google Shape;318;p37"/>
          <p:cNvSpPr txBox="1"/>
          <p:nvPr/>
        </p:nvSpPr>
        <p:spPr>
          <a:xfrm>
            <a:off x="317150" y="2382325"/>
            <a:ext cx="7068900" cy="150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CarteForm</a:t>
            </a:r>
            <a:r>
              <a:rPr lang="en" sz="1050">
                <a:solidFill>
                  <a:schemeClr val="dk1"/>
                </a:solidFill>
                <a:highlight>
                  <a:srgbClr val="FFFFFF"/>
                </a:highlight>
                <a:latin typeface="Courier New"/>
                <a:ea typeface="Courier New"/>
                <a:cs typeface="Courier New"/>
                <a:sym typeface="Courier New"/>
              </a:rPr>
              <a:t>(forms.ModelForm):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informatii_aditionale = forms.CharField(</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Meta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model = Carte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fields = [</a:t>
            </a:r>
            <a:r>
              <a:rPr lang="en" sz="1050">
                <a:solidFill>
                  <a:srgbClr val="A31515"/>
                </a:solidFill>
                <a:highlight>
                  <a:srgbClr val="FFFFFF"/>
                </a:highlight>
                <a:latin typeface="Courier New"/>
                <a:ea typeface="Courier New"/>
                <a:cs typeface="Courier New"/>
                <a:sym typeface="Courier New"/>
              </a:rPr>
              <a:t>'titlu'</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'autor'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'pret'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'informatii_aditionale'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2" name="Shape 322"/>
        <p:cNvGrpSpPr/>
        <p:nvPr/>
      </p:nvGrpSpPr>
      <p:grpSpPr>
        <a:xfrm>
          <a:off x="0" y="0"/>
          <a:ext cx="0" cy="0"/>
          <a:chOff x="0" y="0"/>
          <a:chExt cx="0" cy="0"/>
        </a:xfrm>
      </p:grpSpPr>
      <p:sp>
        <p:nvSpPr>
          <p:cNvPr id="323" name="Google Shape;323;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Formset</a:t>
            </a:r>
            <a:endParaRPr/>
          </a:p>
        </p:txBody>
      </p:sp>
      <p:sp>
        <p:nvSpPr>
          <p:cNvPr id="324" name="Google Shape;324;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27" name="Google Shape;327;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28" name="Google Shape;328;p38"/>
          <p:cNvSpPr txBox="1"/>
          <p:nvPr/>
        </p:nvSpPr>
        <p:spPr>
          <a:xfrm>
            <a:off x="311650" y="961775"/>
            <a:ext cx="8520600" cy="11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 formset în Django este o colecție de formulare multiple de același tip, grupate împreună pentru a fi gestionate ca un singur obiect. Formset-urile sunt utile atunci când dorim să lucrăm cu o serie de instanțe ale unui formular – de exemplu, dacă dorim să adăugăm sau să edităm mai multe obiecte în același timp.</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Tipuri de Formset: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Formset simplu: Format din formulare de bază (Form), fără legătură cu vreun model specific.</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ModelFormset: Folosește un formular bazat pe model (ModelForm) pentru a permite operații asupra instanțelor unui model din baza de date.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InlineFormset: Un tip special de ModelFormset care este utilizat pentru a gestiona relațiile între modelele părinte și copil.</a:t>
            </a:r>
            <a:endParaRPr>
              <a:solidFill>
                <a:schemeClr val="dk2"/>
              </a:solidFill>
            </a:endParaRPr>
          </a:p>
        </p:txBody>
      </p:sp>
      <p:sp>
        <p:nvSpPr>
          <p:cNvPr id="329" name="Google Shape;329;p38"/>
          <p:cNvSpPr txBox="1"/>
          <p:nvPr/>
        </p:nvSpPr>
        <p:spPr>
          <a:xfrm>
            <a:off x="317150" y="3376200"/>
            <a:ext cx="7068900" cy="114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(forms.</a:t>
            </a:r>
            <a:r>
              <a:rPr lang="en" sz="1050">
                <a:solidFill>
                  <a:srgbClr val="2B91AF"/>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nume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forms.</a:t>
            </a:r>
            <a:r>
              <a:rPr lang="en" sz="1050">
                <a:solidFill>
                  <a:srgbClr val="2B91AF"/>
                </a:solidFill>
                <a:highlight>
                  <a:srgbClr val="FFFFFF"/>
                </a:highlight>
                <a:latin typeface="Courier New"/>
                <a:ea typeface="Courier New"/>
                <a:cs typeface="Courier New"/>
                <a:sym typeface="Courier New"/>
              </a:rPr>
              <a:t>EmailField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3" name="Shape 333"/>
        <p:cNvGrpSpPr/>
        <p:nvPr/>
      </p:nvGrpSpPr>
      <p:grpSpPr>
        <a:xfrm>
          <a:off x="0" y="0"/>
          <a:ext cx="0" cy="0"/>
          <a:chOff x="0" y="0"/>
          <a:chExt cx="0" cy="0"/>
        </a:xfrm>
      </p:grpSpPr>
      <p:sp>
        <p:nvSpPr>
          <p:cNvPr id="334" name="Google Shape;334;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formset</a:t>
            </a:r>
            <a:endParaRPr/>
          </a:p>
        </p:txBody>
      </p:sp>
      <p:sp>
        <p:nvSpPr>
          <p:cNvPr id="335" name="Google Shape;335;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38" name="Google Shape;338;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39" name="Google Shape;339;p39"/>
          <p:cNvSpPr txBox="1"/>
          <p:nvPr/>
        </p:nvSpPr>
        <p:spPr>
          <a:xfrm>
            <a:off x="317150" y="1030700"/>
            <a:ext cx="7068900" cy="362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formset_factory</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manage_contact_formset(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ContactFormSet = formset_factory(</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extra</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formset = ContactFormSet(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formset.is_valid():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form </a:t>
            </a:r>
            <a:r>
              <a:rPr lang="en" sz="1050">
                <a:solidFill>
                  <a:srgbClr val="0000FF"/>
                </a:solidFill>
                <a:highlight>
                  <a:srgbClr val="FFFFFF"/>
                </a:highlight>
                <a:latin typeface="Courier New"/>
                <a:ea typeface="Courier New"/>
                <a:cs typeface="Courier New"/>
                <a:sym typeface="Courier New"/>
              </a:rPr>
              <a:t>in</a:t>
            </a:r>
            <a:r>
              <a:rPr lang="en" sz="1050">
                <a:solidFill>
                  <a:schemeClr val="dk1"/>
                </a:solidFill>
                <a:highlight>
                  <a:srgbClr val="FFFFFF"/>
                </a:highlight>
                <a:latin typeface="Courier New"/>
                <a:ea typeface="Courier New"/>
                <a:cs typeface="Courier New"/>
                <a:sym typeface="Courier New"/>
              </a:rPr>
              <a:t> formset: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nume = form.cleaned_data.get(</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form.cleaned_data.get(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print(nume, email)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formset = ContactFormSet()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'manage_contact_formset.html'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'formset'</a:t>
            </a:r>
            <a:r>
              <a:rPr lang="en" sz="1050">
                <a:solidFill>
                  <a:schemeClr val="dk1"/>
                </a:solidFill>
                <a:highlight>
                  <a:srgbClr val="FFFFFF"/>
                </a:highlight>
                <a:latin typeface="Courier New"/>
                <a:ea typeface="Courier New"/>
                <a:cs typeface="Courier New"/>
                <a:sym typeface="Courier New"/>
              </a:rPr>
              <a:t>: formset})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3" name="Shape 343"/>
        <p:cNvGrpSpPr/>
        <p:nvPr/>
      </p:nvGrpSpPr>
      <p:grpSpPr>
        <a:xfrm>
          <a:off x="0" y="0"/>
          <a:ext cx="0" cy="0"/>
          <a:chOff x="0" y="0"/>
          <a:chExt cx="0" cy="0"/>
        </a:xfrm>
      </p:grpSpPr>
      <p:sp>
        <p:nvSpPr>
          <p:cNvPr id="344" name="Google Shape;344;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template formset</a:t>
            </a:r>
            <a:endParaRPr/>
          </a:p>
        </p:txBody>
      </p:sp>
      <p:sp>
        <p:nvSpPr>
          <p:cNvPr id="345" name="Google Shape;345;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48" name="Google Shape;348;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49" name="Google Shape;349;p40"/>
          <p:cNvSpPr txBox="1"/>
          <p:nvPr/>
        </p:nvSpPr>
        <p:spPr>
          <a:xfrm>
            <a:off x="317150" y="1030700"/>
            <a:ext cx="7068900" cy="24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csrf_token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formset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management_form</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for </a:t>
            </a:r>
            <a:r>
              <a:rPr lang="en" sz="1050">
                <a:solidFill>
                  <a:srgbClr val="A31515"/>
                </a:solidFill>
                <a:highlight>
                  <a:srgbClr val="FFFFFF"/>
                </a:highlight>
                <a:latin typeface="Courier New"/>
                <a:ea typeface="Courier New"/>
                <a:cs typeface="Courier New"/>
                <a:sym typeface="Courier New"/>
              </a:rPr>
              <a:t>form</a:t>
            </a:r>
            <a:r>
              <a:rPr lang="en" sz="1050">
                <a:solidFill>
                  <a:srgbClr val="0000FF"/>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in</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formset</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"form-group"</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as_p</a:t>
            </a:r>
            <a:r>
              <a:rPr lang="en" sz="1050">
                <a:solidFill>
                  <a:srgbClr val="0000FF"/>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endfor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Trimite</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53" name="Shape 353"/>
        <p:cNvGrpSpPr/>
        <p:nvPr/>
      </p:nvGrpSpPr>
      <p:grpSpPr>
        <a:xfrm>
          <a:off x="0" y="0"/>
          <a:ext cx="0" cy="0"/>
          <a:chOff x="0" y="0"/>
          <a:chExt cx="0" cy="0"/>
        </a:xfrm>
      </p:grpSpPr>
      <p:sp>
        <p:nvSpPr>
          <p:cNvPr id="354" name="Google Shape;354;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Fetch</a:t>
            </a:r>
            <a:endParaRPr/>
          </a:p>
        </p:txBody>
      </p:sp>
      <p:sp>
        <p:nvSpPr>
          <p:cNvPr id="355" name="Google Shape;355;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58" name="Google Shape;358;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59" name="Google Shape;359;p41"/>
          <p:cNvSpPr txBox="1"/>
          <p:nvPr/>
        </p:nvSpPr>
        <p:spPr>
          <a:xfrm>
            <a:off x="317150" y="1030700"/>
            <a:ext cx="7068900" cy="381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obtineCarti()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fetch(</a:t>
            </a:r>
            <a:r>
              <a:rPr lang="en" sz="750">
                <a:solidFill>
                  <a:srgbClr val="A31515"/>
                </a:solidFill>
                <a:highlight>
                  <a:srgbClr val="FFFFFF"/>
                </a:highlight>
                <a:latin typeface="Courier New"/>
                <a:ea typeface="Courier New"/>
                <a:cs typeface="Courier New"/>
                <a:sym typeface="Courier New"/>
              </a:rPr>
              <a:t>"{% url 'listeaza_carti' %}"</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method: </a:t>
            </a:r>
            <a:r>
              <a:rPr lang="en" sz="750">
                <a:solidFill>
                  <a:srgbClr val="A31515"/>
                </a:solidFill>
                <a:highlight>
                  <a:srgbClr val="FFFFFF"/>
                </a:highlight>
                <a:latin typeface="Courier New"/>
                <a:ea typeface="Courier New"/>
                <a:cs typeface="Courier New"/>
                <a:sym typeface="Courier New"/>
              </a:rPr>
              <a:t>"POST"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body: dateFormular,</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headers: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'X-CSRFToken'</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 csrf_token }}'</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.then(</a:t>
            </a:r>
            <a:r>
              <a:rPr lang="en" sz="750">
                <a:solidFill>
                  <a:srgbClr val="808080"/>
                </a:solidFill>
                <a:highlight>
                  <a:srgbClr val="FFFFFF"/>
                </a:highlight>
                <a:latin typeface="Courier New"/>
                <a:ea typeface="Courier New"/>
                <a:cs typeface="Courier New"/>
                <a:sym typeface="Courier New"/>
              </a:rPr>
              <a:t>response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response</a:t>
            </a:r>
            <a:r>
              <a:rPr lang="en" sz="750">
                <a:solidFill>
                  <a:schemeClr val="dk1"/>
                </a:solidFill>
                <a:highlight>
                  <a:srgbClr val="FFFFFF"/>
                </a:highlight>
                <a:latin typeface="Courier New"/>
                <a:ea typeface="Courier New"/>
                <a:cs typeface="Courier New"/>
                <a:sym typeface="Courier New"/>
              </a:rPr>
              <a:t>.json())</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.then(</a:t>
            </a:r>
            <a:r>
              <a:rPr lang="en" sz="750">
                <a:solidFill>
                  <a:srgbClr val="808080"/>
                </a:solidFill>
                <a:highlight>
                  <a:srgbClr val="FFFFFF"/>
                </a:highlight>
                <a:latin typeface="Courier New"/>
                <a:ea typeface="Courier New"/>
                <a:cs typeface="Courier New"/>
                <a:sym typeface="Courier New"/>
              </a:rPr>
              <a:t>data</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carti = document.getElementById(</a:t>
            </a:r>
            <a:r>
              <a:rPr lang="en" sz="750">
                <a:solidFill>
                  <a:srgbClr val="A31515"/>
                </a:solidFill>
                <a:highlight>
                  <a:srgbClr val="FFFFFF"/>
                </a:highlight>
                <a:latin typeface="Courier New"/>
                <a:ea typeface="Courier New"/>
                <a:cs typeface="Courier New"/>
                <a:sym typeface="Courier New"/>
              </a:rPr>
              <a:t>'carti'</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carti.innerHTML = </a:t>
            </a:r>
            <a:r>
              <a:rPr lang="en" sz="750">
                <a:solidFill>
                  <a:srgbClr val="A31515"/>
                </a:solidFill>
                <a:highlight>
                  <a:srgbClr val="FFFFFF"/>
                </a:highlight>
                <a:latin typeface="Courier New"/>
                <a:ea typeface="Courier New"/>
                <a:cs typeface="Courier New"/>
                <a:sym typeface="Courier New"/>
              </a:rPr>
              <a:t>''</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data</a:t>
            </a:r>
            <a:r>
              <a:rPr lang="en" sz="750">
                <a:solidFill>
                  <a:schemeClr val="dk1"/>
                </a:solidFill>
                <a:highlight>
                  <a:srgbClr val="FFFFFF"/>
                </a:highlight>
                <a:latin typeface="Courier New"/>
                <a:ea typeface="Courier New"/>
                <a:cs typeface="Courier New"/>
                <a:sym typeface="Courier New"/>
              </a:rPr>
              <a:t>.status === </a:t>
            </a:r>
            <a:r>
              <a:rPr lang="en" sz="750">
                <a:solidFill>
                  <a:srgbClr val="A31515"/>
                </a:solidFill>
                <a:highlight>
                  <a:srgbClr val="FFFFFF"/>
                </a:highlight>
                <a:latin typeface="Courier New"/>
                <a:ea typeface="Courier New"/>
                <a:cs typeface="Courier New"/>
                <a:sym typeface="Courier New"/>
              </a:rPr>
              <a:t>'success'</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data</a:t>
            </a:r>
            <a:r>
              <a:rPr lang="en" sz="750">
                <a:solidFill>
                  <a:schemeClr val="dk1"/>
                </a:solidFill>
                <a:highlight>
                  <a:srgbClr val="FFFFFF"/>
                </a:highlight>
                <a:latin typeface="Courier New"/>
                <a:ea typeface="Courier New"/>
                <a:cs typeface="Courier New"/>
                <a:sym typeface="Courier New"/>
              </a:rPr>
              <a:t>.carti.forEach(</a:t>
            </a:r>
            <a:r>
              <a:rPr lang="en" sz="750">
                <a:solidFill>
                  <a:srgbClr val="808080"/>
                </a:solidFill>
                <a:highlight>
                  <a:srgbClr val="FFFFFF"/>
                </a:highlight>
                <a:latin typeface="Courier New"/>
                <a:ea typeface="Courier New"/>
                <a:cs typeface="Courier New"/>
                <a:sym typeface="Courier New"/>
              </a:rPr>
              <a:t>carte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const</a:t>
            </a:r>
            <a:r>
              <a:rPr lang="en" sz="750">
                <a:solidFill>
                  <a:schemeClr val="dk1"/>
                </a:solidFill>
                <a:highlight>
                  <a:srgbClr val="FFFFFF"/>
                </a:highlight>
                <a:latin typeface="Courier New"/>
                <a:ea typeface="Courier New"/>
                <a:cs typeface="Courier New"/>
                <a:sym typeface="Courier New"/>
              </a:rPr>
              <a:t> listItem = document.createElement(</a:t>
            </a:r>
            <a:r>
              <a:rPr lang="en" sz="750">
                <a:solidFill>
                  <a:srgbClr val="A31515"/>
                </a:solidFill>
                <a:highlight>
                  <a:srgbClr val="FFFFFF"/>
                </a:highlight>
                <a:latin typeface="Courier New"/>
                <a:ea typeface="Courier New"/>
                <a:cs typeface="Courier New"/>
                <a:sym typeface="Courier New"/>
              </a:rPr>
              <a:t>'li'</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listItem.textContent = </a:t>
            </a:r>
            <a:r>
              <a:rPr lang="en" sz="750">
                <a:solidFill>
                  <a:srgbClr val="A31515"/>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a:t>
            </a:r>
            <a:r>
              <a:rPr lang="en" sz="750">
                <a:solidFill>
                  <a:srgbClr val="808080"/>
                </a:solidFill>
                <a:highlight>
                  <a:srgbClr val="FFFFFF"/>
                </a:highlight>
                <a:latin typeface="Courier New"/>
                <a:ea typeface="Courier New"/>
                <a:cs typeface="Courier New"/>
                <a:sym typeface="Courier New"/>
              </a:rPr>
              <a:t>carte</a:t>
            </a:r>
            <a:r>
              <a:rPr lang="en" sz="750">
                <a:solidFill>
                  <a:schemeClr val="dk1"/>
                </a:solidFill>
                <a:highlight>
                  <a:srgbClr val="FFFFFF"/>
                </a:highlight>
                <a:latin typeface="Courier New"/>
                <a:ea typeface="Courier New"/>
                <a:cs typeface="Courier New"/>
                <a:sym typeface="Courier New"/>
              </a:rPr>
              <a:t>.titlu</a:t>
            </a:r>
            <a:r>
              <a:rPr lang="en" sz="750">
                <a:solidFill>
                  <a:srgbClr val="0000FF"/>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a:t>
            </a:r>
            <a:r>
              <a:rPr lang="en" sz="750">
                <a:solidFill>
                  <a:srgbClr val="808080"/>
                </a:solidFill>
                <a:highlight>
                  <a:srgbClr val="FFFFFF"/>
                </a:highlight>
                <a:latin typeface="Courier New"/>
                <a:ea typeface="Courier New"/>
                <a:cs typeface="Courier New"/>
                <a:sym typeface="Courier New"/>
              </a:rPr>
              <a:t>carte</a:t>
            </a:r>
            <a:r>
              <a:rPr lang="en" sz="750">
                <a:solidFill>
                  <a:schemeClr val="dk1"/>
                </a:solidFill>
                <a:highlight>
                  <a:srgbClr val="FFFFFF"/>
                </a:highlight>
                <a:latin typeface="Courier New"/>
                <a:ea typeface="Courier New"/>
                <a:cs typeface="Courier New"/>
                <a:sym typeface="Courier New"/>
              </a:rPr>
              <a:t>.autor</a:t>
            </a:r>
            <a:r>
              <a:rPr lang="en" sz="750">
                <a:solidFill>
                  <a:srgbClr val="0000FF"/>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carti.appendChild(listItem);</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carti.innerHTML = </a:t>
            </a:r>
            <a:r>
              <a:rPr lang="en" sz="750">
                <a:solidFill>
                  <a:srgbClr val="A31515"/>
                </a:solidFill>
                <a:highlight>
                  <a:srgbClr val="FFFFFF"/>
                </a:highlight>
                <a:latin typeface="Courier New"/>
                <a:ea typeface="Courier New"/>
                <a:cs typeface="Courier New"/>
                <a:sym typeface="Courier New"/>
              </a:rPr>
              <a:t>`&lt;li style="color: red;"&gt;Eroare: </a:t>
            </a:r>
            <a:r>
              <a:rPr lang="en" sz="750">
                <a:solidFill>
                  <a:srgbClr val="0000FF"/>
                </a:solidFill>
                <a:highlight>
                  <a:srgbClr val="FFFFFF"/>
                </a:highlight>
                <a:latin typeface="Courier New"/>
                <a:ea typeface="Courier New"/>
                <a:cs typeface="Courier New"/>
                <a:sym typeface="Courier New"/>
              </a:rPr>
              <a:t>${</a:t>
            </a:r>
            <a:r>
              <a:rPr lang="en" sz="750">
                <a:solidFill>
                  <a:srgbClr val="808080"/>
                </a:solidFill>
                <a:highlight>
                  <a:srgbClr val="FFFFFF"/>
                </a:highlight>
                <a:latin typeface="Courier New"/>
                <a:ea typeface="Courier New"/>
                <a:cs typeface="Courier New"/>
                <a:sym typeface="Courier New"/>
              </a:rPr>
              <a:t>data</a:t>
            </a:r>
            <a:r>
              <a:rPr lang="en" sz="750">
                <a:solidFill>
                  <a:schemeClr val="dk1"/>
                </a:solidFill>
                <a:highlight>
                  <a:srgbClr val="FFFFFF"/>
                </a:highlight>
                <a:latin typeface="Courier New"/>
                <a:ea typeface="Courier New"/>
                <a:cs typeface="Courier New"/>
                <a:sym typeface="Courier New"/>
              </a:rPr>
              <a:t>.message</a:t>
            </a:r>
            <a:r>
              <a:rPr lang="en" sz="750">
                <a:solidFill>
                  <a:srgbClr val="0000FF"/>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&lt;/li&gt;`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.catch(</a:t>
            </a:r>
            <a:r>
              <a:rPr lang="en" sz="750">
                <a:solidFill>
                  <a:srgbClr val="808080"/>
                </a:solidFill>
                <a:highlight>
                  <a:srgbClr val="FFFFFF"/>
                </a:highlight>
                <a:latin typeface="Courier New"/>
                <a:ea typeface="Courier New"/>
                <a:cs typeface="Courier New"/>
                <a:sym typeface="Courier New"/>
              </a:rPr>
              <a:t>error</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 console.error(</a:t>
            </a:r>
            <a:r>
              <a:rPr lang="en" sz="750">
                <a:solidFill>
                  <a:srgbClr val="A31515"/>
                </a:solidFill>
                <a:highlight>
                  <a:srgbClr val="FFFFFF"/>
                </a:highlight>
                <a:latin typeface="Courier New"/>
                <a:ea typeface="Courier New"/>
                <a:cs typeface="Courier New"/>
                <a:sym typeface="Courier New"/>
              </a:rPr>
              <a:t>"Eroare la obținerea cartilor:"</a:t>
            </a: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error</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Formulare (recapitulare HTML)</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97025"/>
            <a:ext cx="8520600" cy="20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Formularele sunt folosite pentru a obține și valida datele introduse de utilizator. Formularele, în HTML sunt create cu tag-ul &lt;form&gt; și conțin diverse elemente (input-uri) care permit utilizatorilor să introducă informații (cum ar fi nume, e-mail, parolă, etc.), să facă selecții și să trimită datele pentru a fi procesate pe server.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Un formular HTML este definit cu tag-ul &lt;form&gt; și include următoarele atribute importante: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action: URL-ul către care vor fi trimise datele formularului.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method: metoda de trimitere a datelor (GET sau POST). GET trimite datele în URL (vizibil), iar POST trimite datele în fundal (mai sigur și recomandat pentru date sensibile).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Exemplu de formular în HTML:</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76" name="Google Shape;76;p15"/>
          <p:cNvSpPr txBox="1"/>
          <p:nvPr/>
        </p:nvSpPr>
        <p:spPr>
          <a:xfrm>
            <a:off x="2762500" y="2726325"/>
            <a:ext cx="4223400" cy="212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action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"/submit_form"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&lt;label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"nume"</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Nume:</a:t>
            </a:r>
            <a:r>
              <a:rPr lang="en" sz="1050">
                <a:solidFill>
                  <a:srgbClr val="800000"/>
                </a:solidFill>
                <a:highlight>
                  <a:srgbClr val="FFFFFF"/>
                </a:highlight>
                <a:latin typeface="Courier New"/>
                <a:ea typeface="Courier New"/>
                <a:cs typeface="Courier New"/>
                <a:sym typeface="Courier New"/>
              </a:rPr>
              <a:t>&lt;/label&gt;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&lt;input</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"text"</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"nume"</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&lt;label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E-mail:</a:t>
            </a:r>
            <a:r>
              <a:rPr lang="en" sz="1050">
                <a:solidFill>
                  <a:srgbClr val="800000"/>
                </a:solidFill>
                <a:highlight>
                  <a:srgbClr val="FFFFFF"/>
                </a:highlight>
                <a:latin typeface="Courier New"/>
                <a:ea typeface="Courier New"/>
                <a:cs typeface="Courier New"/>
                <a:sym typeface="Courier New"/>
              </a:rPr>
              <a:t>&lt;/label&gt;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&lt;input</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Trimite</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3" name="Shape 363"/>
        <p:cNvGrpSpPr/>
        <p:nvPr/>
      </p:nvGrpSpPr>
      <p:grpSpPr>
        <a:xfrm>
          <a:off x="0" y="0"/>
          <a:ext cx="0" cy="0"/>
          <a:chOff x="0" y="0"/>
          <a:chExt cx="0" cy="0"/>
        </a:xfrm>
      </p:grpSpPr>
      <p:sp>
        <p:nvSpPr>
          <p:cNvPr id="364" name="Google Shape;364;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365" name="Google Shape;365;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68" name="Google Shape;368;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69" name="Google Shape;369;p42"/>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https://docs.djangoproject.com/en/5.1/topics/forms/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https://docs.djangoproject.com/en/5.1/topics/http/shortcuts/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https://www.raphaeluziel.com/coding/</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Clasa Form</a:t>
            </a:r>
            <a:endParaRPr/>
          </a:p>
        </p:txBody>
      </p:sp>
      <p:sp>
        <p:nvSpPr>
          <p:cNvPr id="82" name="Google Shape;82;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5" name="Google Shape;85;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6" name="Google Shape;86;p16"/>
          <p:cNvSpPr txBox="1"/>
          <p:nvPr/>
        </p:nvSpPr>
        <p:spPr>
          <a:xfrm>
            <a:off x="340700" y="901175"/>
            <a:ext cx="8491500" cy="29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Clasa </a:t>
            </a:r>
            <a:r>
              <a:rPr b="1" lang="en">
                <a:solidFill>
                  <a:schemeClr val="dk2"/>
                </a:solidFill>
              </a:rPr>
              <a:t>Form</a:t>
            </a:r>
            <a:r>
              <a:rPr lang="en">
                <a:solidFill>
                  <a:schemeClr val="dk2"/>
                </a:solidFill>
              </a:rPr>
              <a:t> (din pachetul forms) este folosită pentru a crea formulare HTML, a gestiona datele introduse de utilizatori și a efectua validări.  Îl folosim în special pentru cazul în care dorim formulare independente de baza de date (altfel vom folosi forms.ModelForm).</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Un formular Django presupune definirea unei clase care moștenește clasa forms.Form. În această clasă, putem specifica câmpurile formularului, fiecare câmp fiind definit ca o instanță a unei clase de câmp specific (de exemplu, CharField, EmailField, etc.).</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În fișierul </a:t>
            </a:r>
            <a:r>
              <a:rPr b="1" lang="en">
                <a:solidFill>
                  <a:schemeClr val="dk2"/>
                </a:solidFill>
              </a:rPr>
              <a:t>forms.py</a:t>
            </a:r>
            <a:r>
              <a:rPr lang="en">
                <a:solidFill>
                  <a:schemeClr val="dk2"/>
                </a:solidFill>
              </a:rPr>
              <a:t> (din directorul aplicației) definim formularele aplicației. Un formular definit astfel poate fi apoi importat și folosit în diverse view-uri din proiect.</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de form simplu</a:t>
            </a:r>
            <a:endParaRPr/>
          </a:p>
        </p:txBody>
      </p:sp>
      <p:sp>
        <p:nvSpPr>
          <p:cNvPr id="92" name="Google Shape;92;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5" name="Google Shape;95;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6" name="Google Shape;96;p17"/>
          <p:cNvSpPr txBox="1"/>
          <p:nvPr/>
        </p:nvSpPr>
        <p:spPr>
          <a:xfrm>
            <a:off x="210300" y="2571750"/>
            <a:ext cx="8491500" cy="2124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nume este un CharField (câmp text), cu o limită de 100 caractere.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email este un EmailField, care validează automat dacă inputul este un email valid.</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mesaj este un CharField, dar cu un widget Textarea, pentru un text mai lung.</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Fiecare câmp acceptă diverse argumente: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label: textul care va apărea lângă câmpul respectiv.</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required: specifică dacă câmpul este obligatoriu.</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widget: permite personalizarea tipului de input (de exemplu, pentru un text mai lung, folosim </a:t>
            </a:r>
            <a:r>
              <a:rPr lang="en" sz="1200">
                <a:solidFill>
                  <a:schemeClr val="dk2"/>
                </a:solidFill>
                <a:latin typeface="Courier New"/>
                <a:ea typeface="Courier New"/>
                <a:cs typeface="Courier New"/>
                <a:sym typeface="Courier New"/>
              </a:rPr>
              <a:t>forms.Textarea</a:t>
            </a:r>
            <a:r>
              <a:rPr lang="en" sz="1200">
                <a:solidFill>
                  <a:schemeClr val="dk2"/>
                </a:solidFill>
              </a:rPr>
              <a:t> în locul input-ului standard).</a:t>
            </a:r>
            <a:endParaRPr sz="1200">
              <a:solidFill>
                <a:schemeClr val="dk2"/>
              </a:solidFill>
            </a:endParaRPr>
          </a:p>
        </p:txBody>
      </p:sp>
      <p:sp>
        <p:nvSpPr>
          <p:cNvPr id="97" name="Google Shape;97;p17"/>
          <p:cNvSpPr txBox="1"/>
          <p:nvPr/>
        </p:nvSpPr>
        <p:spPr>
          <a:xfrm>
            <a:off x="311700" y="1036750"/>
            <a:ext cx="7860000" cy="141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ContactForm</a:t>
            </a:r>
            <a:r>
              <a:rPr lang="en" sz="1050">
                <a:solidFill>
                  <a:schemeClr val="dk1"/>
                </a:solidFill>
                <a:highlight>
                  <a:srgbClr val="FFFFFF"/>
                </a:highlight>
                <a:latin typeface="Courier New"/>
                <a:ea typeface="Courier New"/>
                <a:cs typeface="Courier New"/>
                <a:sym typeface="Courier New"/>
              </a:rPr>
              <a:t>(forms.</a:t>
            </a:r>
            <a:r>
              <a:rPr lang="en" sz="1050">
                <a:solidFill>
                  <a:srgbClr val="2B91AF"/>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email = forms.</a:t>
            </a:r>
            <a:r>
              <a:rPr lang="en" sz="1050">
                <a:solidFill>
                  <a:srgbClr val="2B91AF"/>
                </a:solidFill>
                <a:highlight>
                  <a:srgbClr val="FFFFFF"/>
                </a:highlight>
                <a:latin typeface="Courier New"/>
                <a:ea typeface="Courier New"/>
                <a:cs typeface="Courier New"/>
                <a:sym typeface="Courier New"/>
              </a:rPr>
              <a:t>EmailField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mesaj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widget</a:t>
            </a:r>
            <a:r>
              <a:rPr lang="en" sz="1050">
                <a:solidFill>
                  <a:schemeClr val="dk1"/>
                </a:solidFill>
                <a:highlight>
                  <a:srgbClr val="FFFFFF"/>
                </a:highlight>
                <a:latin typeface="Courier New"/>
                <a:ea typeface="Courier New"/>
                <a:cs typeface="Courier New"/>
                <a:sym typeface="Courier New"/>
              </a:rPr>
              <a:t>=forms.</a:t>
            </a:r>
            <a:r>
              <a:rPr lang="en" sz="1050">
                <a:solidFill>
                  <a:srgbClr val="2B91AF"/>
                </a:solidFill>
                <a:highlight>
                  <a:srgbClr val="FFFFFF"/>
                </a:highlight>
                <a:latin typeface="Courier New"/>
                <a:ea typeface="Courier New"/>
                <a:cs typeface="Courier New"/>
                <a:sym typeface="Courier New"/>
              </a:rPr>
              <a:t>Textarea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'Mesaj'</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cu formular</a:t>
            </a:r>
            <a:endParaRPr/>
          </a:p>
        </p:txBody>
      </p:sp>
      <p:sp>
        <p:nvSpPr>
          <p:cNvPr id="103" name="Google Shape;103;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6" name="Google Shape;106;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7" name="Google Shape;107;p18"/>
          <p:cNvSpPr txBox="1"/>
          <p:nvPr/>
        </p:nvSpPr>
        <p:spPr>
          <a:xfrm>
            <a:off x="317150" y="865325"/>
            <a:ext cx="84108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folosi formularul într-un view, importăm clasa formularului în fișierul </a:t>
            </a:r>
            <a:r>
              <a:rPr b="1" lang="en" sz="1300">
                <a:solidFill>
                  <a:schemeClr val="dk2"/>
                </a:solidFill>
              </a:rPr>
              <a:t>views.py</a:t>
            </a:r>
            <a:r>
              <a:rPr lang="en" sz="1300">
                <a:solidFill>
                  <a:schemeClr val="dk2"/>
                </a:solidFill>
              </a:rPr>
              <a:t> și creăm logica de manipulare a formularului:</a:t>
            </a:r>
            <a:endParaRPr sz="1300">
              <a:solidFill>
                <a:schemeClr val="dk2"/>
              </a:solidFill>
            </a:endParaRPr>
          </a:p>
        </p:txBody>
      </p:sp>
      <p:sp>
        <p:nvSpPr>
          <p:cNvPr id="108" name="Google Shape;108;p18"/>
          <p:cNvSpPr txBox="1"/>
          <p:nvPr/>
        </p:nvSpPr>
        <p:spPr>
          <a:xfrm>
            <a:off x="311700" y="1339800"/>
            <a:ext cx="8520600" cy="365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ContactForm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contact_view(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ContactForm(</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nume = form.cleaned_data[</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form.cleaned_data[</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mesaj = form.cleaned_data[</a:t>
            </a:r>
            <a:r>
              <a:rPr lang="en" sz="1050">
                <a:solidFill>
                  <a:srgbClr val="A31515"/>
                </a:solidFill>
                <a:highlight>
                  <a:srgbClr val="FFFFFF"/>
                </a:highlight>
                <a:latin typeface="Courier New"/>
                <a:ea typeface="Courier New"/>
                <a:cs typeface="Courier New"/>
                <a:sym typeface="Courier New"/>
              </a:rPr>
              <a:t>'mesaj'</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'mesaj_trimis'</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form = ContactForm()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'aplicatie_exemplu/contact.html'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Explicații exemplu</a:t>
            </a:r>
            <a:endParaRPr/>
          </a:p>
        </p:txBody>
      </p:sp>
      <p:sp>
        <p:nvSpPr>
          <p:cNvPr id="114" name="Google Shape;114;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7" name="Google Shape;117;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8" name="Google Shape;118;p19"/>
          <p:cNvSpPr txBox="1"/>
          <p:nvPr/>
        </p:nvSpPr>
        <p:spPr>
          <a:xfrm>
            <a:off x="317150" y="944575"/>
            <a:ext cx="8520600" cy="2725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Verificăm metoda request-ului. Dacă este POST, înseamnă că formularul a fost trimis și procesăm datele.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Verificăm validitatea datelor folosind form.is_valid(). Dacă formularul este valid, datele vor fi accesibile prin atributul cleaned_data.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Dacă tipul de  request este GET, înseamnă că cererea nu provine din completarea formularului ci pur și simplu din accesarea paginii, prin urmare, afișăm un formular gol.</a:t>
            </a:r>
            <a:endParaRPr sz="13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Redarea formularului în template</a:t>
            </a:r>
            <a:endParaRPr/>
          </a:p>
        </p:txBody>
      </p:sp>
      <p:sp>
        <p:nvSpPr>
          <p:cNvPr id="124" name="Google Shape;124;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7" name="Google Shape;127;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8" name="Google Shape;128;p20"/>
          <p:cNvSpPr txBox="1"/>
          <p:nvPr/>
        </p:nvSpPr>
        <p:spPr>
          <a:xfrm>
            <a:off x="311650" y="961775"/>
            <a:ext cx="85206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afișa un formular într-un template HTML, putem folosi {{ form }} sau metode precum:</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 form.as_p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 form.as_table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 form.as_ul }}</a:t>
            </a:r>
            <a:endParaRPr sz="1300">
              <a:solidFill>
                <a:schemeClr val="dk2"/>
              </a:solidFill>
              <a:latin typeface="Courier New"/>
              <a:ea typeface="Courier New"/>
              <a:cs typeface="Courier New"/>
              <a:sym typeface="Courier New"/>
            </a:endParaRPr>
          </a:p>
        </p:txBody>
      </p:sp>
      <p:sp>
        <p:nvSpPr>
          <p:cNvPr id="129" name="Google Shape;129;p20"/>
          <p:cNvSpPr txBox="1"/>
          <p:nvPr/>
        </p:nvSpPr>
        <p:spPr>
          <a:xfrm>
            <a:off x="317150" y="2052475"/>
            <a:ext cx="4614600" cy="145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csrf_token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as_p</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Trimite</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a:t>
            </a:r>
            <a:endParaRPr/>
          </a:p>
        </p:txBody>
      </p:sp>
      <p:sp>
        <p:nvSpPr>
          <p:cNvPr id="135" name="Google Shape;135;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8" name="Google Shape;138;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9" name="Google Shape;139;p21"/>
          <p:cNvSpPr txBox="1"/>
          <p:nvPr/>
        </p:nvSpPr>
        <p:spPr>
          <a:xfrm>
            <a:off x="311650" y="961775"/>
            <a:ext cx="8520600" cy="3888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csrf_token este un token de securitate folosit de Django pentru a proteja aplicațiile web împotriva atacurilor de tip </a:t>
            </a:r>
            <a:r>
              <a:rPr b="1" lang="en" sz="1300">
                <a:solidFill>
                  <a:schemeClr val="dk2"/>
                </a:solidFill>
              </a:rPr>
              <a:t>Cross-Site Request Forgery (CSRF)</a:t>
            </a:r>
            <a:r>
              <a:rPr lang="en" sz="1300">
                <a:solidFill>
                  <a:schemeClr val="dk2"/>
                </a:solidFill>
              </a:rPr>
              <a:t>.</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Un </a:t>
            </a:r>
            <a:r>
              <a:rPr b="1" lang="en" sz="1300">
                <a:solidFill>
                  <a:schemeClr val="dk2"/>
                </a:solidFill>
              </a:rPr>
              <a:t>atac CSRF</a:t>
            </a:r>
            <a:r>
              <a:rPr lang="en" sz="1300">
                <a:solidFill>
                  <a:schemeClr val="dk2"/>
                </a:solidFill>
              </a:rPr>
              <a:t> apare atunci când un utilizator autentic, logat în aplicația web, este păcălit să facă o acțiune pe care nu a intenționat-o</a:t>
            </a:r>
            <a:r>
              <a:rPr lang="en" sz="1300">
                <a:solidFill>
                  <a:schemeClr val="dk2"/>
                </a:solidFill>
              </a:rPr>
              <a:t>, exploatându-se o sesiune deja activă</a:t>
            </a:r>
            <a:r>
              <a:rPr lang="en" sz="1300">
                <a:solidFill>
                  <a:schemeClr val="dk2"/>
                </a:solidFill>
              </a:rPr>
              <a:t>. De exemplu, un utilizator logat pe un site bancar poate fi păcălit să acceseze un link sau o pagină malițioasă care, fără ca el să știe, trimite o cerere către serverul băncii pentru a face un transfer neautorizat de bani. Deoarece utilizatorul este deja autentificat, serverul va considera cererea validă.</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În template-uri, </a:t>
            </a:r>
            <a:r>
              <a:rPr lang="en" sz="1300">
                <a:solidFill>
                  <a:schemeClr val="dk2"/>
                </a:solidFill>
                <a:latin typeface="Courier New"/>
                <a:ea typeface="Courier New"/>
                <a:cs typeface="Courier New"/>
                <a:sym typeface="Courier New"/>
              </a:rPr>
              <a:t>{% csrf_token %}</a:t>
            </a:r>
            <a:r>
              <a:rPr lang="en" sz="1300">
                <a:solidFill>
                  <a:schemeClr val="dk2"/>
                </a:solidFill>
              </a:rPr>
              <a:t> se folosește de obicei împreună cu formularul, pentru a insera tokenul de securitate</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La fiecare cerere, Django creează un token unic (string aleatoriu) și îl asociază cu sesiunea utilizatorului.</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 csrf_token %} adaugă un &lt;input type="hidden"&gt; care conține tokenul CSRF, necesar pentru validarea cererii.</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Dacă, la primirea unei cereri POST, acest token lipsește sau nu este corect, Django va arunca o eroare 403 Forbidden, împiedicând executarea cererii.</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