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6BDA162-2EF4-452E-A523-D56FF4BB074C}">
  <a:tblStyle styleId="{76BDA162-2EF4-452E-A523-D56FF4BB074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045fc0db0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045fc0db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16d41c8740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16d41c8740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16d41c8740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16d41c8740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1081373cd2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1081373cd2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31081373cd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31081373cd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fc3ad07a1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fc3ad07a1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30e10735e68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30e10735e68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3148fa08cfd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3148fa08cfd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3062233f1ea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3062233f1ea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316d41c8740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316d41c8740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30e10735e68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30e10735e6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045fc0db0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045fc0db0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3170344d0bb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3170344d0bb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3148fa08cfd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3148fa08cfd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3148fa08cfd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3148fa08cfd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31081373cd2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31081373cd2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3148fa08cfd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3148fa08cfd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3148fa08cfd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3148fa08cfd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3148fa08cfd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3148fa08cfd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31081373cd2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31081373cd2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316d41c8740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316d41c8740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316d41c8740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316d41c8740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062233f1e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062233f1e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316d41c8740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316d41c8740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316d41c8740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316d41c8740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31081373cd2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31081373cd2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31081373cd2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31081373cd2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316d41c8740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316d41c8740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316d41c8740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316d41c8740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316d41c8740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316d41c8740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3148fa08cfd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3148fa08cfd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316d41c8740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316d41c8740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31081373cd2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31081373cd2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fc3ad07a1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fc3ad07a1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31081373cd2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31081373cd2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3148fa08cfd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3148fa08cfd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316d41c8740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316d41c8740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307e20406d0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307e20406d0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16d41c874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16d41c874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16d41c8740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16d41c8740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16d41c8740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16d41c8740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16d41c8740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16d41c8740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16d41c8740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16d41c8740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irina.ciocan@g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mailto:irina.ciocan@gmail.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slide" Target="/ppt/slides/slide2.xml"/><Relationship Id="rId4" Type="http://schemas.openxmlformats.org/officeDocument/2006/relationships/hyperlink" Target="mailto:irina.ciocan@gmail.com" TargetMode="External"/><Relationship Id="rId5" Type="http://schemas.openxmlformats.org/officeDocument/2006/relationships/hyperlink" Target="https://docs.djangoproject.com/en/5.1/topics/auth/" TargetMode="External"/><Relationship Id="rId6" Type="http://schemas.openxmlformats.org/officeDocument/2006/relationships/hyperlink" Target="https://docs.djangoproject.com/en/5.1/topics/auth/default/#user-objects" TargetMode="External"/><Relationship Id="rId7" Type="http://schemas.openxmlformats.org/officeDocument/2006/relationships/hyperlink" Target="https://docs.djangoproject.com/en/5.1/topics/auth/customizi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819675"/>
            <a:ext cx="8520600" cy="1215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Django</a:t>
            </a:r>
            <a:endParaRPr/>
          </a:p>
        </p:txBody>
      </p:sp>
      <p:sp>
        <p:nvSpPr>
          <p:cNvPr id="55" name="Google Shape;55;p13"/>
          <p:cNvSpPr txBox="1"/>
          <p:nvPr>
            <p:ph type="ctrTitle"/>
          </p:nvPr>
        </p:nvSpPr>
        <p:spPr>
          <a:xfrm>
            <a:off x="311700" y="2140750"/>
            <a:ext cx="8520600" cy="809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300"/>
              <a:t>Curs 6</a:t>
            </a:r>
            <a:endParaRPr sz="3300"/>
          </a:p>
        </p:txBody>
      </p:sp>
      <p:sp>
        <p:nvSpPr>
          <p:cNvPr id="56" name="Google Shape;56;p13"/>
          <p:cNvSpPr txBox="1"/>
          <p:nvPr>
            <p:ph idx="1" type="subTitle"/>
          </p:nvPr>
        </p:nvSpPr>
        <p:spPr>
          <a:xfrm>
            <a:off x="311700" y="4434325"/>
            <a:ext cx="8520600" cy="440700"/>
          </a:xfrm>
          <a:prstGeom prst="rect">
            <a:avLst/>
          </a:prstGeom>
        </p:spPr>
        <p:txBody>
          <a:bodyPr anchorCtr="0" anchor="t" bIns="91425" lIns="91425" spcFirstLastPara="1" rIns="91425" wrap="square" tIns="91425">
            <a:normAutofit fontScale="40000" lnSpcReduction="10000"/>
          </a:bodyPr>
          <a:lstStyle/>
          <a:p>
            <a:pPr indent="0" lvl="0" marL="0" rtl="0" algn="ctr">
              <a:spcBef>
                <a:spcPts val="0"/>
              </a:spcBef>
              <a:spcAft>
                <a:spcPts val="0"/>
              </a:spcAft>
              <a:buNone/>
            </a:pPr>
            <a:r>
              <a:rPr lang="en" sz="1800"/>
              <a:t>pentru intrebari: </a:t>
            </a:r>
            <a:r>
              <a:rPr lang="en" sz="1800" u="sng">
                <a:solidFill>
                  <a:schemeClr val="hlink"/>
                </a:solidFill>
                <a:hlinkClick r:id="rId3"/>
              </a:rPr>
              <a:t>irina.ciocan@gmail.com</a:t>
            </a:r>
            <a:endParaRPr sz="1800"/>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46" name="Shape 146"/>
        <p:cNvGrpSpPr/>
        <p:nvPr/>
      </p:nvGrpSpPr>
      <p:grpSpPr>
        <a:xfrm>
          <a:off x="0" y="0"/>
          <a:ext cx="0" cy="0"/>
          <a:chOff x="0" y="0"/>
          <a:chExt cx="0" cy="0"/>
        </a:xfrm>
      </p:grpSpPr>
      <p:sp>
        <p:nvSpPr>
          <p:cNvPr id="147" name="Google Shape;147;p22"/>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View pentru formular de autentificare personalizat</a:t>
            </a:r>
            <a:endParaRPr/>
          </a:p>
        </p:txBody>
      </p:sp>
      <p:sp>
        <p:nvSpPr>
          <p:cNvPr id="148" name="Google Shape;148;p22"/>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50" name="Google Shape;150;p22">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151" name="Google Shape;151;p22"/>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152" name="Google Shape;152;p22"/>
          <p:cNvSpPr txBox="1"/>
          <p:nvPr/>
        </p:nvSpPr>
        <p:spPr>
          <a:xfrm>
            <a:off x="340700" y="916800"/>
            <a:ext cx="7791900" cy="3857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950">
                <a:solidFill>
                  <a:srgbClr val="0000FF"/>
                </a:solidFill>
                <a:highlight>
                  <a:srgbClr val="FFFFFF"/>
                </a:highlight>
                <a:latin typeface="Courier New"/>
                <a:ea typeface="Courier New"/>
                <a:cs typeface="Courier New"/>
                <a:sym typeface="Courier New"/>
              </a:rPr>
              <a:t>from</a:t>
            </a:r>
            <a:r>
              <a:rPr lang="en" sz="950">
                <a:solidFill>
                  <a:schemeClr val="dk1"/>
                </a:solidFill>
                <a:highlight>
                  <a:srgbClr val="FFFFFF"/>
                </a:highlight>
                <a:latin typeface="Courier New"/>
                <a:ea typeface="Courier New"/>
                <a:cs typeface="Courier New"/>
                <a:sym typeface="Courier New"/>
              </a:rPr>
              <a:t> django.contrib.auth </a:t>
            </a:r>
            <a:r>
              <a:rPr lang="en" sz="950">
                <a:solidFill>
                  <a:srgbClr val="0000FF"/>
                </a:solidFill>
                <a:highlight>
                  <a:srgbClr val="FFFFFF"/>
                </a:highlight>
                <a:latin typeface="Courier New"/>
                <a:ea typeface="Courier New"/>
                <a:cs typeface="Courier New"/>
                <a:sym typeface="Courier New"/>
              </a:rPr>
              <a:t>import</a:t>
            </a:r>
            <a:r>
              <a:rPr lang="en" sz="950">
                <a:solidFill>
                  <a:schemeClr val="dk1"/>
                </a:solidFill>
                <a:highlight>
                  <a:srgbClr val="FFFFFF"/>
                </a:highlight>
                <a:latin typeface="Courier New"/>
                <a:ea typeface="Courier New"/>
                <a:cs typeface="Courier New"/>
                <a:sym typeface="Courier New"/>
              </a:rPr>
              <a:t> login</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rgbClr val="0000FF"/>
                </a:solidFill>
                <a:highlight>
                  <a:srgbClr val="FFFFFF"/>
                </a:highlight>
                <a:latin typeface="Courier New"/>
                <a:ea typeface="Courier New"/>
                <a:cs typeface="Courier New"/>
                <a:sym typeface="Courier New"/>
              </a:rPr>
              <a:t>from</a:t>
            </a:r>
            <a:r>
              <a:rPr lang="en" sz="950">
                <a:solidFill>
                  <a:schemeClr val="dk1"/>
                </a:solidFill>
                <a:highlight>
                  <a:srgbClr val="FFFFFF"/>
                </a:highlight>
                <a:latin typeface="Courier New"/>
                <a:ea typeface="Courier New"/>
                <a:cs typeface="Courier New"/>
                <a:sym typeface="Courier New"/>
              </a:rPr>
              <a:t> django.shortcuts </a:t>
            </a:r>
            <a:r>
              <a:rPr lang="en" sz="950">
                <a:solidFill>
                  <a:srgbClr val="0000FF"/>
                </a:solidFill>
                <a:highlight>
                  <a:srgbClr val="FFFFFF"/>
                </a:highlight>
                <a:latin typeface="Courier New"/>
                <a:ea typeface="Courier New"/>
                <a:cs typeface="Courier New"/>
                <a:sym typeface="Courier New"/>
              </a:rPr>
              <a:t>import</a:t>
            </a:r>
            <a:r>
              <a:rPr lang="en" sz="950">
                <a:solidFill>
                  <a:schemeClr val="dk1"/>
                </a:solidFill>
                <a:highlight>
                  <a:srgbClr val="FFFFFF"/>
                </a:highlight>
                <a:latin typeface="Courier New"/>
                <a:ea typeface="Courier New"/>
                <a:cs typeface="Courier New"/>
                <a:sym typeface="Courier New"/>
              </a:rPr>
              <a:t> render, redirect</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rgbClr val="0000FF"/>
                </a:solidFill>
                <a:highlight>
                  <a:srgbClr val="FFFFFF"/>
                </a:highlight>
                <a:latin typeface="Courier New"/>
                <a:ea typeface="Courier New"/>
                <a:cs typeface="Courier New"/>
                <a:sym typeface="Courier New"/>
              </a:rPr>
              <a:t>from</a:t>
            </a:r>
            <a:r>
              <a:rPr lang="en" sz="950">
                <a:solidFill>
                  <a:schemeClr val="dk1"/>
                </a:solidFill>
                <a:highlight>
                  <a:srgbClr val="FFFFFF"/>
                </a:highlight>
                <a:latin typeface="Courier New"/>
                <a:ea typeface="Courier New"/>
                <a:cs typeface="Courier New"/>
                <a:sym typeface="Courier New"/>
              </a:rPr>
              <a:t> .forms </a:t>
            </a:r>
            <a:r>
              <a:rPr lang="en" sz="950">
                <a:solidFill>
                  <a:srgbClr val="0000FF"/>
                </a:solidFill>
                <a:highlight>
                  <a:srgbClr val="FFFFFF"/>
                </a:highlight>
                <a:latin typeface="Courier New"/>
                <a:ea typeface="Courier New"/>
                <a:cs typeface="Courier New"/>
                <a:sym typeface="Courier New"/>
              </a:rPr>
              <a:t>import</a:t>
            </a:r>
            <a:r>
              <a:rPr lang="en" sz="950">
                <a:solidFill>
                  <a:schemeClr val="dk1"/>
                </a:solidFill>
                <a:highlight>
                  <a:srgbClr val="FFFFFF"/>
                </a:highlight>
                <a:latin typeface="Courier New"/>
                <a:ea typeface="Courier New"/>
                <a:cs typeface="Courier New"/>
                <a:sym typeface="Courier New"/>
              </a:rPr>
              <a:t> CustomAuthenticationForm</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rgbClr val="0000FF"/>
                </a:solidFill>
                <a:highlight>
                  <a:srgbClr val="FFFFFF"/>
                </a:highlight>
                <a:latin typeface="Courier New"/>
                <a:ea typeface="Courier New"/>
                <a:cs typeface="Courier New"/>
                <a:sym typeface="Courier New"/>
              </a:rPr>
              <a:t>def</a:t>
            </a:r>
            <a:r>
              <a:rPr lang="en" sz="950">
                <a:solidFill>
                  <a:schemeClr val="dk1"/>
                </a:solidFill>
                <a:highlight>
                  <a:srgbClr val="FFFFFF"/>
                </a:highlight>
                <a:latin typeface="Courier New"/>
                <a:ea typeface="Courier New"/>
                <a:cs typeface="Courier New"/>
                <a:sym typeface="Courier New"/>
              </a:rPr>
              <a:t> custom_login_view(</a:t>
            </a:r>
            <a:r>
              <a:rPr lang="en" sz="950">
                <a:solidFill>
                  <a:srgbClr val="808080"/>
                </a:solidFill>
                <a:highlight>
                  <a:srgbClr val="FFFFFF"/>
                </a:highlight>
                <a:latin typeface="Courier New"/>
                <a:ea typeface="Courier New"/>
                <a:cs typeface="Courier New"/>
                <a:sym typeface="Courier New"/>
              </a:rPr>
              <a:t>request</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if</a:t>
            </a:r>
            <a:r>
              <a:rPr lang="en" sz="950">
                <a:solidFill>
                  <a:schemeClr val="dk1"/>
                </a:solidFill>
                <a:highlight>
                  <a:srgbClr val="FFFFFF"/>
                </a:highlight>
                <a:latin typeface="Courier New"/>
                <a:ea typeface="Courier New"/>
                <a:cs typeface="Courier New"/>
                <a:sym typeface="Courier New"/>
              </a:rPr>
              <a:t> </a:t>
            </a:r>
            <a:r>
              <a:rPr lang="en" sz="950">
                <a:solidFill>
                  <a:srgbClr val="808080"/>
                </a:solidFill>
                <a:highlight>
                  <a:srgbClr val="FFFFFF"/>
                </a:highlight>
                <a:latin typeface="Courier New"/>
                <a:ea typeface="Courier New"/>
                <a:cs typeface="Courier New"/>
                <a:sym typeface="Courier New"/>
              </a:rPr>
              <a:t>request</a:t>
            </a:r>
            <a:r>
              <a:rPr lang="en" sz="950">
                <a:solidFill>
                  <a:schemeClr val="dk1"/>
                </a:solidFill>
                <a:highlight>
                  <a:srgbClr val="FFFFFF"/>
                </a:highlight>
                <a:latin typeface="Courier New"/>
                <a:ea typeface="Courier New"/>
                <a:cs typeface="Courier New"/>
                <a:sym typeface="Courier New"/>
              </a:rPr>
              <a:t>.method == </a:t>
            </a:r>
            <a:r>
              <a:rPr lang="en" sz="950">
                <a:solidFill>
                  <a:srgbClr val="A31515"/>
                </a:solidFill>
                <a:highlight>
                  <a:srgbClr val="FFFFFF"/>
                </a:highlight>
                <a:latin typeface="Courier New"/>
                <a:ea typeface="Courier New"/>
                <a:cs typeface="Courier New"/>
                <a:sym typeface="Courier New"/>
              </a:rPr>
              <a:t>'POST'</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form = CustomAuthenticationForm(</a:t>
            </a:r>
            <a:r>
              <a:rPr lang="en" sz="950">
                <a:solidFill>
                  <a:srgbClr val="808080"/>
                </a:solidFill>
                <a:highlight>
                  <a:srgbClr val="FFFFFF"/>
                </a:highlight>
                <a:latin typeface="Courier New"/>
                <a:ea typeface="Courier New"/>
                <a:cs typeface="Courier New"/>
                <a:sym typeface="Courier New"/>
              </a:rPr>
              <a:t>data</a:t>
            </a:r>
            <a:r>
              <a:rPr lang="en" sz="950">
                <a:solidFill>
                  <a:schemeClr val="dk1"/>
                </a:solidFill>
                <a:highlight>
                  <a:srgbClr val="FFFFFF"/>
                </a:highlight>
                <a:latin typeface="Courier New"/>
                <a:ea typeface="Courier New"/>
                <a:cs typeface="Courier New"/>
                <a:sym typeface="Courier New"/>
              </a:rPr>
              <a:t>=</a:t>
            </a:r>
            <a:r>
              <a:rPr lang="en" sz="950">
                <a:solidFill>
                  <a:srgbClr val="808080"/>
                </a:solidFill>
                <a:highlight>
                  <a:srgbClr val="FFFFFF"/>
                </a:highlight>
                <a:latin typeface="Courier New"/>
                <a:ea typeface="Courier New"/>
                <a:cs typeface="Courier New"/>
                <a:sym typeface="Courier New"/>
              </a:rPr>
              <a:t>request</a:t>
            </a:r>
            <a:r>
              <a:rPr lang="en" sz="950">
                <a:solidFill>
                  <a:schemeClr val="dk1"/>
                </a:solidFill>
                <a:highlight>
                  <a:srgbClr val="FFFFFF"/>
                </a:highlight>
                <a:latin typeface="Courier New"/>
                <a:ea typeface="Courier New"/>
                <a:cs typeface="Courier New"/>
                <a:sym typeface="Courier New"/>
              </a:rPr>
              <a:t>.POST, </a:t>
            </a:r>
            <a:r>
              <a:rPr lang="en" sz="950">
                <a:solidFill>
                  <a:srgbClr val="808080"/>
                </a:solidFill>
                <a:highlight>
                  <a:srgbClr val="FFFFFF"/>
                </a:highlight>
                <a:latin typeface="Courier New"/>
                <a:ea typeface="Courier New"/>
                <a:cs typeface="Courier New"/>
                <a:sym typeface="Courier New"/>
              </a:rPr>
              <a:t>request</a:t>
            </a:r>
            <a:r>
              <a:rPr lang="en" sz="950">
                <a:solidFill>
                  <a:schemeClr val="dk1"/>
                </a:solidFill>
                <a:highlight>
                  <a:srgbClr val="FFFFFF"/>
                </a:highlight>
                <a:latin typeface="Courier New"/>
                <a:ea typeface="Courier New"/>
                <a:cs typeface="Courier New"/>
                <a:sym typeface="Courier New"/>
              </a:rPr>
              <a:t>=</a:t>
            </a:r>
            <a:r>
              <a:rPr lang="en" sz="950">
                <a:solidFill>
                  <a:srgbClr val="808080"/>
                </a:solidFill>
                <a:highlight>
                  <a:srgbClr val="FFFFFF"/>
                </a:highlight>
                <a:latin typeface="Courier New"/>
                <a:ea typeface="Courier New"/>
                <a:cs typeface="Courier New"/>
                <a:sym typeface="Courier New"/>
              </a:rPr>
              <a:t>request</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if</a:t>
            </a:r>
            <a:r>
              <a:rPr lang="en" sz="950">
                <a:solidFill>
                  <a:schemeClr val="dk1"/>
                </a:solidFill>
                <a:highlight>
                  <a:srgbClr val="FFFFFF"/>
                </a:highlight>
                <a:latin typeface="Courier New"/>
                <a:ea typeface="Courier New"/>
                <a:cs typeface="Courier New"/>
                <a:sym typeface="Courier New"/>
              </a:rPr>
              <a:t> form.is_valid():</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user = form.get_user()</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login(</a:t>
            </a:r>
            <a:r>
              <a:rPr lang="en" sz="950">
                <a:solidFill>
                  <a:srgbClr val="808080"/>
                </a:solidFill>
                <a:highlight>
                  <a:srgbClr val="FFFFFF"/>
                </a:highlight>
                <a:latin typeface="Courier New"/>
                <a:ea typeface="Courier New"/>
                <a:cs typeface="Courier New"/>
                <a:sym typeface="Courier New"/>
              </a:rPr>
              <a:t>request</a:t>
            </a:r>
            <a:r>
              <a:rPr lang="en" sz="950">
                <a:solidFill>
                  <a:schemeClr val="dk1"/>
                </a:solidFill>
                <a:highlight>
                  <a:srgbClr val="FFFFFF"/>
                </a:highlight>
                <a:latin typeface="Courier New"/>
                <a:ea typeface="Courier New"/>
                <a:cs typeface="Courier New"/>
                <a:sym typeface="Courier New"/>
              </a:rPr>
              <a:t>, user)</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if</a:t>
            </a: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not</a:t>
            </a:r>
            <a:r>
              <a:rPr lang="en" sz="950">
                <a:solidFill>
                  <a:schemeClr val="dk1"/>
                </a:solidFill>
                <a:highlight>
                  <a:srgbClr val="FFFFFF"/>
                </a:highlight>
                <a:latin typeface="Courier New"/>
                <a:ea typeface="Courier New"/>
                <a:cs typeface="Courier New"/>
                <a:sym typeface="Courier New"/>
              </a:rPr>
              <a:t> form.cleaned_data.get(</a:t>
            </a:r>
            <a:r>
              <a:rPr lang="en" sz="950">
                <a:solidFill>
                  <a:srgbClr val="A31515"/>
                </a:solidFill>
                <a:highlight>
                  <a:srgbClr val="FFFFFF"/>
                </a:highlight>
                <a:latin typeface="Courier New"/>
                <a:ea typeface="Courier New"/>
                <a:cs typeface="Courier New"/>
                <a:sym typeface="Courier New"/>
              </a:rPr>
              <a:t>'ramane_logat'</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808080"/>
                </a:solidFill>
                <a:highlight>
                  <a:srgbClr val="FFFFFF"/>
                </a:highlight>
                <a:latin typeface="Courier New"/>
                <a:ea typeface="Courier New"/>
                <a:cs typeface="Courier New"/>
                <a:sym typeface="Courier New"/>
              </a:rPr>
              <a:t>request</a:t>
            </a:r>
            <a:r>
              <a:rPr lang="en" sz="950">
                <a:solidFill>
                  <a:schemeClr val="dk1"/>
                </a:solidFill>
                <a:highlight>
                  <a:srgbClr val="FFFFFF"/>
                </a:highlight>
                <a:latin typeface="Courier New"/>
                <a:ea typeface="Courier New"/>
                <a:cs typeface="Courier New"/>
                <a:sym typeface="Courier New"/>
              </a:rPr>
              <a:t>.session.set_expiry(</a:t>
            </a:r>
            <a:r>
              <a:rPr lang="en" sz="950">
                <a:solidFill>
                  <a:srgbClr val="098658"/>
                </a:solidFill>
                <a:highlight>
                  <a:srgbClr val="FFFFFF"/>
                </a:highlight>
                <a:latin typeface="Courier New"/>
                <a:ea typeface="Courier New"/>
                <a:cs typeface="Courier New"/>
                <a:sym typeface="Courier New"/>
              </a:rPr>
              <a:t>0</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else</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808080"/>
                </a:solidFill>
                <a:highlight>
                  <a:srgbClr val="FFFFFF"/>
                </a:highlight>
                <a:latin typeface="Courier New"/>
                <a:ea typeface="Courier New"/>
                <a:cs typeface="Courier New"/>
                <a:sym typeface="Courier New"/>
              </a:rPr>
              <a:t>request</a:t>
            </a:r>
            <a:r>
              <a:rPr lang="en" sz="950">
                <a:solidFill>
                  <a:schemeClr val="dk1"/>
                </a:solidFill>
                <a:highlight>
                  <a:srgbClr val="FFFFFF"/>
                </a:highlight>
                <a:latin typeface="Courier New"/>
                <a:ea typeface="Courier New"/>
                <a:cs typeface="Courier New"/>
                <a:sym typeface="Courier New"/>
              </a:rPr>
              <a:t>.session.set_expiry(</a:t>
            </a:r>
            <a:r>
              <a:rPr lang="en" sz="950">
                <a:solidFill>
                  <a:srgbClr val="098658"/>
                </a:solidFill>
                <a:highlight>
                  <a:srgbClr val="FFFFFF"/>
                </a:highlight>
                <a:latin typeface="Courier New"/>
                <a:ea typeface="Courier New"/>
                <a:cs typeface="Courier New"/>
                <a:sym typeface="Courier New"/>
              </a:rPr>
              <a:t>2</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7</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24</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60</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60</a:t>
            </a:r>
            <a:r>
              <a:rPr lang="en" sz="950">
                <a:solidFill>
                  <a:schemeClr val="dk1"/>
                </a:solidFill>
                <a:highlight>
                  <a:srgbClr val="FFFFFF"/>
                </a:highlight>
                <a:latin typeface="Courier New"/>
                <a:ea typeface="Courier New"/>
                <a:cs typeface="Courier New"/>
                <a:sym typeface="Courier New"/>
              </a:rPr>
              <a:t>)  </a:t>
            </a:r>
            <a:r>
              <a:rPr lang="en" sz="950">
                <a:solidFill>
                  <a:srgbClr val="008000"/>
                </a:solidFill>
                <a:highlight>
                  <a:srgbClr val="FFFFFF"/>
                </a:highlight>
                <a:latin typeface="Courier New"/>
                <a:ea typeface="Courier New"/>
                <a:cs typeface="Courier New"/>
                <a:sym typeface="Courier New"/>
              </a:rPr>
              <a:t># 2 săptămâni în secunde            </a:t>
            </a:r>
            <a:endParaRPr sz="95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return</a:t>
            </a:r>
            <a:r>
              <a:rPr lang="en" sz="950">
                <a:solidFill>
                  <a:schemeClr val="dk1"/>
                </a:solidFill>
                <a:highlight>
                  <a:srgbClr val="FFFFFF"/>
                </a:highlight>
                <a:latin typeface="Courier New"/>
                <a:ea typeface="Courier New"/>
                <a:cs typeface="Courier New"/>
                <a:sym typeface="Courier New"/>
              </a:rPr>
              <a:t> redirect(</a:t>
            </a:r>
            <a:r>
              <a:rPr lang="en" sz="950">
                <a:solidFill>
                  <a:srgbClr val="A31515"/>
                </a:solidFill>
                <a:highlight>
                  <a:srgbClr val="FFFFFF"/>
                </a:highlight>
                <a:latin typeface="Courier New"/>
                <a:ea typeface="Courier New"/>
                <a:cs typeface="Courier New"/>
                <a:sym typeface="Courier New"/>
              </a:rPr>
              <a:t>'home'</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else</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form = CustomAuthenticationForm()</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return</a:t>
            </a:r>
            <a:r>
              <a:rPr lang="en" sz="950">
                <a:solidFill>
                  <a:schemeClr val="dk1"/>
                </a:solidFill>
                <a:highlight>
                  <a:srgbClr val="FFFFFF"/>
                </a:highlight>
                <a:latin typeface="Courier New"/>
                <a:ea typeface="Courier New"/>
                <a:cs typeface="Courier New"/>
                <a:sym typeface="Courier New"/>
              </a:rPr>
              <a:t> render(</a:t>
            </a:r>
            <a:r>
              <a:rPr lang="en" sz="950">
                <a:solidFill>
                  <a:srgbClr val="808080"/>
                </a:solidFill>
                <a:highlight>
                  <a:srgbClr val="FFFFFF"/>
                </a:highlight>
                <a:latin typeface="Courier New"/>
                <a:ea typeface="Courier New"/>
                <a:cs typeface="Courier New"/>
                <a:sym typeface="Courier New"/>
              </a:rPr>
              <a:t>request</a:t>
            </a:r>
            <a:r>
              <a:rPr lang="en" sz="950">
                <a:solidFill>
                  <a:schemeClr val="dk1"/>
                </a:solidFill>
                <a:highlight>
                  <a:srgbClr val="FFFFFF"/>
                </a:highlight>
                <a:latin typeface="Courier New"/>
                <a:ea typeface="Courier New"/>
                <a:cs typeface="Courier New"/>
                <a:sym typeface="Courier New"/>
              </a:rPr>
              <a:t>, </a:t>
            </a:r>
            <a:r>
              <a:rPr lang="en" sz="950">
                <a:solidFill>
                  <a:srgbClr val="A31515"/>
                </a:solidFill>
                <a:highlight>
                  <a:srgbClr val="FFFFFF"/>
                </a:highlight>
                <a:latin typeface="Courier New"/>
                <a:ea typeface="Courier New"/>
                <a:cs typeface="Courier New"/>
                <a:sym typeface="Courier New"/>
              </a:rPr>
              <a:t>'login.html'</a:t>
            </a:r>
            <a:r>
              <a:rPr lang="en" sz="950">
                <a:solidFill>
                  <a:schemeClr val="dk1"/>
                </a:solidFill>
                <a:highlight>
                  <a:srgbClr val="FFFFFF"/>
                </a:highlight>
                <a:latin typeface="Courier New"/>
                <a:ea typeface="Courier New"/>
                <a:cs typeface="Courier New"/>
                <a:sym typeface="Courier New"/>
              </a:rPr>
              <a:t>, {</a:t>
            </a:r>
            <a:r>
              <a:rPr lang="en" sz="950">
                <a:solidFill>
                  <a:srgbClr val="A31515"/>
                </a:solidFill>
                <a:highlight>
                  <a:srgbClr val="FFFFFF"/>
                </a:highlight>
                <a:latin typeface="Courier New"/>
                <a:ea typeface="Courier New"/>
                <a:cs typeface="Courier New"/>
                <a:sym typeface="Courier New"/>
              </a:rPr>
              <a:t>'form'</a:t>
            </a:r>
            <a:r>
              <a:rPr lang="en" sz="950">
                <a:solidFill>
                  <a:schemeClr val="dk1"/>
                </a:solidFill>
                <a:highlight>
                  <a:srgbClr val="FFFFFF"/>
                </a:highlight>
                <a:latin typeface="Courier New"/>
                <a:ea typeface="Courier New"/>
                <a:cs typeface="Courier New"/>
                <a:sym typeface="Courier New"/>
              </a:rPr>
              <a:t>: form})</a:t>
            </a:r>
            <a:endParaRPr sz="9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950">
              <a:solidFill>
                <a:srgbClr val="0000FF"/>
              </a:solidFill>
              <a:highlight>
                <a:srgbClr val="FFFFFF"/>
              </a:highlight>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56" name="Shape 156"/>
        <p:cNvGrpSpPr/>
        <p:nvPr/>
      </p:nvGrpSpPr>
      <p:grpSpPr>
        <a:xfrm>
          <a:off x="0" y="0"/>
          <a:ext cx="0" cy="0"/>
          <a:chOff x="0" y="0"/>
          <a:chExt cx="0" cy="0"/>
        </a:xfrm>
      </p:grpSpPr>
      <p:sp>
        <p:nvSpPr>
          <p:cNvPr id="157" name="Google Shape;157;p23"/>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Template pentru login cu formular personalizat</a:t>
            </a:r>
            <a:endParaRPr/>
          </a:p>
        </p:txBody>
      </p:sp>
      <p:sp>
        <p:nvSpPr>
          <p:cNvPr id="158" name="Google Shape;158;p23"/>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60" name="Google Shape;160;p23">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161" name="Google Shape;161;p23"/>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162" name="Google Shape;162;p23"/>
          <p:cNvSpPr txBox="1"/>
          <p:nvPr/>
        </p:nvSpPr>
        <p:spPr>
          <a:xfrm>
            <a:off x="340700" y="916800"/>
            <a:ext cx="7791900" cy="3857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800000"/>
                </a:solidFill>
                <a:highlight>
                  <a:srgbClr val="FFFFFF"/>
                </a:highlight>
                <a:latin typeface="Courier New"/>
                <a:ea typeface="Courier New"/>
                <a:cs typeface="Courier New"/>
                <a:sym typeface="Courier New"/>
              </a:rPr>
              <a:t>&lt;form</a:t>
            </a:r>
            <a:r>
              <a:rPr lang="en" sz="1050">
                <a:solidFill>
                  <a:schemeClr val="dk1"/>
                </a:solidFill>
                <a:highlight>
                  <a:srgbClr val="FFFFFF"/>
                </a:highlight>
                <a:latin typeface="Courier New"/>
                <a:ea typeface="Courier New"/>
                <a:cs typeface="Courier New"/>
                <a:sym typeface="Courier New"/>
              </a:rPr>
              <a:t> </a:t>
            </a:r>
            <a:r>
              <a:rPr lang="en" sz="1050">
                <a:solidFill>
                  <a:srgbClr val="FF0000"/>
                </a:solidFill>
                <a:highlight>
                  <a:srgbClr val="FFFFFF"/>
                </a:highlight>
                <a:latin typeface="Courier New"/>
                <a:ea typeface="Courier New"/>
                <a:cs typeface="Courier New"/>
                <a:sym typeface="Courier New"/>
              </a:rPr>
              <a:t>method</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"post"</a:t>
            </a:r>
            <a:r>
              <a:rPr lang="en" sz="1050">
                <a:solidFill>
                  <a:srgbClr val="800000"/>
                </a:solidFill>
                <a:highlight>
                  <a:srgbClr val="FFFFFF"/>
                </a:highlight>
                <a:latin typeface="Courier New"/>
                <a:ea typeface="Courier New"/>
                <a:cs typeface="Courier New"/>
                <a:sym typeface="Courier New"/>
              </a:rPr>
              <a:t>&gt;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 csrf_token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 form.non_field_errors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&lt;div&gt;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 form.username.label_tag }} {{ form.username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 form.username.errors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&lt;/div&gt;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&lt;div&gt;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 form.password.label_tag }} {{ form.password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 form.password.errors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&lt;/div&gt;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&lt;div&gt;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 form.ramane_logat.label_tag }} {{ form.r</a:t>
            </a:r>
            <a:r>
              <a:rPr lang="en" sz="1050">
                <a:solidFill>
                  <a:schemeClr val="dk1"/>
                </a:solidFill>
                <a:highlight>
                  <a:srgbClr val="FFFFFF"/>
                </a:highlight>
                <a:latin typeface="Courier New"/>
                <a:ea typeface="Courier New"/>
                <a:cs typeface="Courier New"/>
                <a:sym typeface="Courier New"/>
              </a:rPr>
              <a:t>amane_logat</a:t>
            </a:r>
            <a:r>
              <a:rPr lang="e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&lt;/div&gt;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&lt;button</a:t>
            </a:r>
            <a:r>
              <a:rPr lang="en" sz="1050">
                <a:solidFill>
                  <a:schemeClr val="dk1"/>
                </a:solidFill>
                <a:highlight>
                  <a:srgbClr val="FFFFFF"/>
                </a:highlight>
                <a:latin typeface="Courier New"/>
                <a:ea typeface="Courier New"/>
                <a:cs typeface="Courier New"/>
                <a:sym typeface="Courier New"/>
              </a:rPr>
              <a:t> </a:t>
            </a:r>
            <a:r>
              <a:rPr lang="en" sz="1050">
                <a:solidFill>
                  <a:srgbClr val="FF0000"/>
                </a:solidFill>
                <a:highlight>
                  <a:srgbClr val="FFFFFF"/>
                </a:highlight>
                <a:latin typeface="Courier New"/>
                <a:ea typeface="Courier New"/>
                <a:cs typeface="Courier New"/>
                <a:sym typeface="Courier New"/>
              </a:rPr>
              <a:t>type</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"submit"</a:t>
            </a:r>
            <a:r>
              <a:rPr lang="en" sz="1050">
                <a:solidFill>
                  <a:srgbClr val="800000"/>
                </a:solidFill>
                <a:highlight>
                  <a:srgbClr val="FFFFFF"/>
                </a:highlight>
                <a:latin typeface="Courier New"/>
                <a:ea typeface="Courier New"/>
                <a:cs typeface="Courier New"/>
                <a:sym typeface="Courier New"/>
              </a:rPr>
              <a:t>&gt;</a:t>
            </a:r>
            <a:r>
              <a:rPr lang="en" sz="1050">
                <a:solidFill>
                  <a:schemeClr val="dk1"/>
                </a:solidFill>
                <a:highlight>
                  <a:srgbClr val="FFFFFF"/>
                </a:highlight>
                <a:latin typeface="Courier New"/>
                <a:ea typeface="Courier New"/>
                <a:cs typeface="Courier New"/>
                <a:sym typeface="Courier New"/>
              </a:rPr>
              <a:t>Login</a:t>
            </a:r>
            <a:r>
              <a:rPr lang="en" sz="1050">
                <a:solidFill>
                  <a:srgbClr val="800000"/>
                </a:solidFill>
                <a:highlight>
                  <a:srgbClr val="FFFFFF"/>
                </a:highlight>
                <a:latin typeface="Courier New"/>
                <a:ea typeface="Courier New"/>
                <a:cs typeface="Courier New"/>
                <a:sym typeface="Courier New"/>
              </a:rPr>
              <a:t>&lt;/button&gt;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800000"/>
                </a:solidFill>
                <a:highlight>
                  <a:srgbClr val="FFFFFF"/>
                </a:highlight>
                <a:latin typeface="Courier New"/>
                <a:ea typeface="Courier New"/>
                <a:cs typeface="Courier New"/>
                <a:sym typeface="Courier New"/>
              </a:rPr>
              <a:t>&lt;/form&gt;</a:t>
            </a:r>
            <a:endParaRPr sz="1050">
              <a:solidFill>
                <a:srgbClr val="80000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950">
              <a:solidFill>
                <a:srgbClr val="0000FF"/>
              </a:solidFill>
              <a:highlight>
                <a:srgbClr val="FFFFFF"/>
              </a:highlight>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66" name="Shape 166"/>
        <p:cNvGrpSpPr/>
        <p:nvPr/>
      </p:nvGrpSpPr>
      <p:grpSpPr>
        <a:xfrm>
          <a:off x="0" y="0"/>
          <a:ext cx="0" cy="0"/>
          <a:chOff x="0" y="0"/>
          <a:chExt cx="0" cy="0"/>
        </a:xfrm>
      </p:grpSpPr>
      <p:sp>
        <p:nvSpPr>
          <p:cNvPr id="167" name="Google Shape;167;p24"/>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Logarea</a:t>
            </a:r>
            <a:endParaRPr/>
          </a:p>
        </p:txBody>
      </p:sp>
      <p:sp>
        <p:nvSpPr>
          <p:cNvPr id="168" name="Google Shape;168;p24"/>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70" name="Google Shape;170;p24">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171" name="Google Shape;171;p24"/>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172" name="Google Shape;172;p24"/>
          <p:cNvSpPr txBox="1"/>
          <p:nvPr/>
        </p:nvSpPr>
        <p:spPr>
          <a:xfrm>
            <a:off x="317150" y="987975"/>
            <a:ext cx="8479200" cy="78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rPr>
              <a:t>După ce utilizatorul este autentificat, acesta trebuie conectat la sesiune. Asta se face cu funcția login().</a:t>
            </a:r>
            <a:endParaRPr sz="1200">
              <a:solidFill>
                <a:schemeClr val="dk2"/>
              </a:solidFill>
            </a:endParaRPr>
          </a:p>
          <a:p>
            <a:pPr indent="0" lvl="0" marL="0" rtl="0" algn="l">
              <a:spcBef>
                <a:spcPts val="0"/>
              </a:spcBef>
              <a:spcAft>
                <a:spcPts val="0"/>
              </a:spcAft>
              <a:buNone/>
            </a:pPr>
            <a:r>
              <a:rPr lang="en" sz="1200">
                <a:solidFill>
                  <a:schemeClr val="dk2"/>
                </a:solidFill>
              </a:rPr>
              <a:t>După apelarea funcției login(), detaliile utilizatorului sunt stocate în sesiune, iar autentificarea este activă pentru acel utilizator.</a:t>
            </a:r>
            <a:endParaRPr sz="1200">
              <a:solidFill>
                <a:schemeClr val="dk2"/>
              </a:solidFill>
            </a:endParaRPr>
          </a:p>
          <a:p>
            <a:pPr indent="0" lvl="0" marL="0" rtl="0" algn="l">
              <a:spcBef>
                <a:spcPts val="0"/>
              </a:spcBef>
              <a:spcAft>
                <a:spcPts val="0"/>
              </a:spcAft>
              <a:buNone/>
            </a:pPr>
            <a:r>
              <a:rPr lang="en" sz="1200">
                <a:solidFill>
                  <a:schemeClr val="dk2"/>
                </a:solidFill>
              </a:rPr>
              <a:t>Django folosește middleware-ul SessionMiddleware pentru a păstra starea autentificării utilizatorului. Acesta salvează un identificator unic al sesiunii în cookie-urile utilizatorului.</a:t>
            </a:r>
            <a:endParaRPr sz="1200">
              <a:solidFill>
                <a:schemeClr val="dk2"/>
              </a:solidFill>
            </a:endParaRPr>
          </a:p>
        </p:txBody>
      </p:sp>
      <p:sp>
        <p:nvSpPr>
          <p:cNvPr id="173" name="Google Shape;173;p24"/>
          <p:cNvSpPr txBox="1"/>
          <p:nvPr/>
        </p:nvSpPr>
        <p:spPr>
          <a:xfrm>
            <a:off x="317150" y="1964400"/>
            <a:ext cx="7860000" cy="1412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from</a:t>
            </a:r>
            <a:r>
              <a:rPr lang="en" sz="1050">
                <a:solidFill>
                  <a:schemeClr val="dk1"/>
                </a:solidFill>
                <a:highlight>
                  <a:srgbClr val="FFFFFF"/>
                </a:highlight>
                <a:latin typeface="Courier New"/>
                <a:ea typeface="Courier New"/>
                <a:cs typeface="Courier New"/>
                <a:sym typeface="Courier New"/>
              </a:rPr>
              <a:t> django.contrib.auth </a:t>
            </a:r>
            <a:r>
              <a:rPr lang="en" sz="1050">
                <a:solidFill>
                  <a:srgbClr val="0000FF"/>
                </a:solidFill>
                <a:highlight>
                  <a:srgbClr val="FFFFFF"/>
                </a:highlight>
                <a:latin typeface="Courier New"/>
                <a:ea typeface="Courier New"/>
                <a:cs typeface="Courier New"/>
                <a:sym typeface="Courier New"/>
              </a:rPr>
              <a:t>import</a:t>
            </a:r>
            <a:r>
              <a:rPr lang="en" sz="1050">
                <a:solidFill>
                  <a:schemeClr val="dk1"/>
                </a:solidFill>
                <a:highlight>
                  <a:srgbClr val="FFFFFF"/>
                </a:highlight>
                <a:latin typeface="Courier New"/>
                <a:ea typeface="Courier New"/>
                <a:cs typeface="Courier New"/>
                <a:sym typeface="Courier New"/>
              </a:rPr>
              <a:t> login</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if</a:t>
            </a:r>
            <a:r>
              <a:rPr lang="en" sz="1050">
                <a:solidFill>
                  <a:schemeClr val="dk1"/>
                </a:solidFill>
                <a:highlight>
                  <a:srgbClr val="FFFFFF"/>
                </a:highlight>
                <a:latin typeface="Courier New"/>
                <a:ea typeface="Courier New"/>
                <a:cs typeface="Courier New"/>
                <a:sym typeface="Courier New"/>
              </a:rPr>
              <a:t> user </a:t>
            </a:r>
            <a:r>
              <a:rPr lang="en" sz="1050">
                <a:solidFill>
                  <a:srgbClr val="0000FF"/>
                </a:solidFill>
                <a:highlight>
                  <a:srgbClr val="FFFFFF"/>
                </a:highlight>
                <a:latin typeface="Courier New"/>
                <a:ea typeface="Courier New"/>
                <a:cs typeface="Courier New"/>
                <a:sym typeface="Courier New"/>
              </a:rPr>
              <a:t>is</a:t>
            </a: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not</a:t>
            </a: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None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login(request, user)</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print(</a:t>
            </a:r>
            <a:r>
              <a:rPr lang="en" sz="1050">
                <a:solidFill>
                  <a:srgbClr val="A31515"/>
                </a:solidFill>
                <a:highlight>
                  <a:srgbClr val="FFFFFF"/>
                </a:highlight>
                <a:latin typeface="Courier New"/>
                <a:ea typeface="Courier New"/>
                <a:cs typeface="Courier New"/>
                <a:sym typeface="Courier New"/>
              </a:rPr>
              <a:t>"Utilizatorul a fost conectat."</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0000FF"/>
              </a:solidFill>
              <a:highlight>
                <a:srgbClr val="FFFFFF"/>
              </a:highlight>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77" name="Shape 177"/>
        <p:cNvGrpSpPr/>
        <p:nvPr/>
      </p:nvGrpSpPr>
      <p:grpSpPr>
        <a:xfrm>
          <a:off x="0" y="0"/>
          <a:ext cx="0" cy="0"/>
          <a:chOff x="0" y="0"/>
          <a:chExt cx="0" cy="0"/>
        </a:xfrm>
      </p:grpSpPr>
      <p:sp>
        <p:nvSpPr>
          <p:cNvPr id="178" name="Google Shape;178;p25"/>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Logout</a:t>
            </a:r>
            <a:endParaRPr/>
          </a:p>
        </p:txBody>
      </p:sp>
      <p:sp>
        <p:nvSpPr>
          <p:cNvPr id="179" name="Google Shape;179;p25"/>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81" name="Google Shape;181;p25">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182" name="Google Shape;182;p25"/>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183" name="Google Shape;183;p25"/>
          <p:cNvSpPr txBox="1"/>
          <p:nvPr/>
        </p:nvSpPr>
        <p:spPr>
          <a:xfrm>
            <a:off x="317150" y="865325"/>
            <a:ext cx="8410800" cy="214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rPr>
              <a:t>Pentru a deconecta un utilizator, se folosește funcția logout(). Aceasta elimină datele utilizatorului din sesiunea curentă și asigură deconectarea lui de la sistemul de autentificare.</a:t>
            </a:r>
            <a:endParaRPr sz="1300">
              <a:solidFill>
                <a:schemeClr val="dk2"/>
              </a:solidFill>
            </a:endParaRPr>
          </a:p>
          <a:p>
            <a:pPr indent="0" lvl="0" marL="0" rtl="0" algn="l">
              <a:spcBef>
                <a:spcPts val="0"/>
              </a:spcBef>
              <a:spcAft>
                <a:spcPts val="0"/>
              </a:spcAft>
              <a:buNone/>
            </a:pPr>
            <a:r>
              <a:t/>
            </a:r>
            <a:endParaRPr sz="1300">
              <a:solidFill>
                <a:schemeClr val="dk2"/>
              </a:solidFill>
            </a:endParaRPr>
          </a:p>
          <a:p>
            <a:pPr indent="0" lvl="0" marL="0" rtl="0" algn="l">
              <a:spcBef>
                <a:spcPts val="0"/>
              </a:spcBef>
              <a:spcAft>
                <a:spcPts val="0"/>
              </a:spcAft>
              <a:buClr>
                <a:schemeClr val="dk1"/>
              </a:buClr>
              <a:buSzPts val="1100"/>
              <a:buFont typeface="Arial"/>
              <a:buNone/>
            </a:pPr>
            <a:r>
              <a:rPr lang="en" sz="1300">
                <a:solidFill>
                  <a:schemeClr val="dk2"/>
                </a:solidFill>
              </a:rPr>
              <a:t>Pașii funcției logout</a:t>
            </a:r>
            <a:endParaRPr sz="1300">
              <a:solidFill>
                <a:schemeClr val="dk2"/>
              </a:solidFill>
            </a:endParaRPr>
          </a:p>
          <a:p>
            <a:pPr indent="-311150" lvl="0" marL="457200" rtl="0" algn="l">
              <a:spcBef>
                <a:spcPts val="0"/>
              </a:spcBef>
              <a:spcAft>
                <a:spcPts val="0"/>
              </a:spcAft>
              <a:buClr>
                <a:schemeClr val="dk2"/>
              </a:buClr>
              <a:buSzPts val="1300"/>
              <a:buChar char="●"/>
            </a:pPr>
            <a:r>
              <a:rPr b="1" lang="en" sz="1300">
                <a:solidFill>
                  <a:schemeClr val="dk2"/>
                </a:solidFill>
              </a:rPr>
              <a:t>Eliminarea datelor de autentificare din sesiune</a:t>
            </a:r>
            <a:r>
              <a:rPr lang="en" sz="1300">
                <a:solidFill>
                  <a:schemeClr val="dk2"/>
                </a:solidFill>
              </a:rPr>
              <a:t>: dacă utilizatorul este autentificat, funcția șterge cheia _auth_user_id (care stochează ID-ul utilizatorului autentificat) din request.session.</a:t>
            </a:r>
            <a:endParaRPr sz="1300">
              <a:solidFill>
                <a:schemeClr val="dk2"/>
              </a:solidFill>
            </a:endParaRPr>
          </a:p>
          <a:p>
            <a:pPr indent="-311150" lvl="0" marL="457200" rtl="0" algn="l">
              <a:spcBef>
                <a:spcPts val="0"/>
              </a:spcBef>
              <a:spcAft>
                <a:spcPts val="0"/>
              </a:spcAft>
              <a:buClr>
                <a:schemeClr val="dk2"/>
              </a:buClr>
              <a:buSzPts val="1300"/>
              <a:buChar char="●"/>
            </a:pPr>
            <a:r>
              <a:rPr b="1" lang="en" sz="1300">
                <a:solidFill>
                  <a:schemeClr val="dk2"/>
                </a:solidFill>
              </a:rPr>
              <a:t>Resetarea sesiunii (opțional)</a:t>
            </a:r>
            <a:r>
              <a:rPr lang="en" sz="1300">
                <a:solidFill>
                  <a:schemeClr val="dk2"/>
                </a:solidFill>
              </a:rPr>
              <a:t>: dacă setarea SESSION_ENGINE permite stocarea sesiunilor, funcția poate reseta complet sesiunea utilizatorului (șterge toate datele din sesiune).</a:t>
            </a:r>
            <a:endParaRPr sz="1300">
              <a:solidFill>
                <a:schemeClr val="dk2"/>
              </a:solidFill>
            </a:endParaRPr>
          </a:p>
          <a:p>
            <a:pPr indent="-311150" lvl="0" marL="457200" rtl="0" algn="l">
              <a:spcBef>
                <a:spcPts val="0"/>
              </a:spcBef>
              <a:spcAft>
                <a:spcPts val="0"/>
              </a:spcAft>
              <a:buClr>
                <a:schemeClr val="dk2"/>
              </a:buClr>
              <a:buSzPts val="1300"/>
              <a:buChar char="●"/>
            </a:pPr>
            <a:r>
              <a:rPr b="1" lang="en" sz="1300">
                <a:solidFill>
                  <a:schemeClr val="dk2"/>
                </a:solidFill>
              </a:rPr>
              <a:t>Semnalul user_logged_out</a:t>
            </a:r>
            <a:r>
              <a:rPr lang="en" sz="1300">
                <a:solidFill>
                  <a:schemeClr val="dk2"/>
                </a:solidFill>
              </a:rPr>
              <a:t>: se declanșează semnalul user_logged_out, care poate fi utilizat pentru a efectua acțiuni suplimentare atunci când un utilizator se deconectează.</a:t>
            </a:r>
            <a:endParaRPr sz="1300">
              <a:solidFill>
                <a:schemeClr val="dk2"/>
              </a:solidFill>
            </a:endParaRPr>
          </a:p>
        </p:txBody>
      </p:sp>
      <p:sp>
        <p:nvSpPr>
          <p:cNvPr id="184" name="Google Shape;184;p25"/>
          <p:cNvSpPr txBox="1"/>
          <p:nvPr/>
        </p:nvSpPr>
        <p:spPr>
          <a:xfrm>
            <a:off x="500550" y="3383750"/>
            <a:ext cx="8520600" cy="1466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from</a:t>
            </a:r>
            <a:r>
              <a:rPr lang="en" sz="1050">
                <a:solidFill>
                  <a:schemeClr val="dk1"/>
                </a:solidFill>
                <a:highlight>
                  <a:srgbClr val="FFFFFF"/>
                </a:highlight>
                <a:latin typeface="Courier New"/>
                <a:ea typeface="Courier New"/>
                <a:cs typeface="Courier New"/>
                <a:sym typeface="Courier New"/>
              </a:rPr>
              <a:t> django.contrib.auth </a:t>
            </a:r>
            <a:r>
              <a:rPr lang="en" sz="1050">
                <a:solidFill>
                  <a:srgbClr val="0000FF"/>
                </a:solidFill>
                <a:highlight>
                  <a:srgbClr val="FFFFFF"/>
                </a:highlight>
                <a:latin typeface="Courier New"/>
                <a:ea typeface="Courier New"/>
                <a:cs typeface="Courier New"/>
                <a:sym typeface="Courier New"/>
              </a:rPr>
              <a:t>import</a:t>
            </a:r>
            <a:r>
              <a:rPr lang="en" sz="1050">
                <a:solidFill>
                  <a:schemeClr val="dk1"/>
                </a:solidFill>
                <a:highlight>
                  <a:srgbClr val="FFFFFF"/>
                </a:highlight>
                <a:latin typeface="Courier New"/>
                <a:ea typeface="Courier New"/>
                <a:cs typeface="Courier New"/>
                <a:sym typeface="Courier New"/>
              </a:rPr>
              <a:t> logout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from</a:t>
            </a:r>
            <a:r>
              <a:rPr lang="en" sz="1050">
                <a:solidFill>
                  <a:schemeClr val="dk1"/>
                </a:solidFill>
                <a:highlight>
                  <a:srgbClr val="FFFFFF"/>
                </a:highlight>
                <a:latin typeface="Courier New"/>
                <a:ea typeface="Courier New"/>
                <a:cs typeface="Courier New"/>
                <a:sym typeface="Courier New"/>
              </a:rPr>
              <a:t> django.shortcuts </a:t>
            </a:r>
            <a:r>
              <a:rPr lang="en" sz="1050">
                <a:solidFill>
                  <a:srgbClr val="0000FF"/>
                </a:solidFill>
                <a:highlight>
                  <a:srgbClr val="FFFFFF"/>
                </a:highlight>
                <a:latin typeface="Courier New"/>
                <a:ea typeface="Courier New"/>
                <a:cs typeface="Courier New"/>
                <a:sym typeface="Courier New"/>
              </a:rPr>
              <a:t>import</a:t>
            </a:r>
            <a:r>
              <a:rPr lang="en" sz="1050">
                <a:solidFill>
                  <a:schemeClr val="dk1"/>
                </a:solidFill>
                <a:highlight>
                  <a:srgbClr val="FFFFFF"/>
                </a:highlight>
                <a:latin typeface="Courier New"/>
                <a:ea typeface="Courier New"/>
                <a:cs typeface="Courier New"/>
                <a:sym typeface="Courier New"/>
              </a:rPr>
              <a:t> redirect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def</a:t>
            </a:r>
            <a:r>
              <a:rPr lang="en" sz="1050">
                <a:solidFill>
                  <a:schemeClr val="dk1"/>
                </a:solidFill>
                <a:highlight>
                  <a:srgbClr val="FFFFFF"/>
                </a:highlight>
                <a:latin typeface="Courier New"/>
                <a:ea typeface="Courier New"/>
                <a:cs typeface="Courier New"/>
                <a:sym typeface="Courier New"/>
              </a:rPr>
              <a:t> logout_view(</a:t>
            </a:r>
            <a:r>
              <a:rPr lang="en" sz="1050">
                <a:solidFill>
                  <a:srgbClr val="808080"/>
                </a:solidFill>
                <a:highlight>
                  <a:srgbClr val="FFFFFF"/>
                </a:highlight>
                <a:latin typeface="Courier New"/>
                <a:ea typeface="Courier New"/>
                <a:cs typeface="Courier New"/>
                <a:sym typeface="Courier New"/>
              </a:rPr>
              <a:t>request</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logout(</a:t>
            </a:r>
            <a:r>
              <a:rPr lang="en" sz="1050">
                <a:solidFill>
                  <a:srgbClr val="808080"/>
                </a:solidFill>
                <a:highlight>
                  <a:srgbClr val="FFFFFF"/>
                </a:highlight>
                <a:latin typeface="Courier New"/>
                <a:ea typeface="Courier New"/>
                <a:cs typeface="Courier New"/>
                <a:sym typeface="Courier New"/>
              </a:rPr>
              <a:t>request</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return</a:t>
            </a:r>
            <a:r>
              <a:rPr lang="en" sz="1050">
                <a:solidFill>
                  <a:schemeClr val="dk1"/>
                </a:solidFill>
                <a:highlight>
                  <a:srgbClr val="FFFFFF"/>
                </a:highlight>
                <a:latin typeface="Courier New"/>
                <a:ea typeface="Courier New"/>
                <a:cs typeface="Courier New"/>
                <a:sym typeface="Courier New"/>
              </a:rPr>
              <a:t> redirect(</a:t>
            </a:r>
            <a:r>
              <a:rPr lang="en" sz="1050">
                <a:solidFill>
                  <a:srgbClr val="A31515"/>
                </a:solidFill>
                <a:highlight>
                  <a:srgbClr val="FFFFFF"/>
                </a:highlight>
                <a:latin typeface="Courier New"/>
                <a:ea typeface="Courier New"/>
                <a:cs typeface="Courier New"/>
                <a:sym typeface="Courier New"/>
              </a:rPr>
              <a:t>'home'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0000F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0000FF"/>
              </a:solidFill>
              <a:highlight>
                <a:srgbClr val="FFFFFF"/>
              </a:highlight>
              <a:latin typeface="Courier New"/>
              <a:ea typeface="Courier New"/>
              <a:cs typeface="Courier New"/>
              <a:sym typeface="Courier New"/>
            </a:endParaRPr>
          </a:p>
        </p:txBody>
      </p:sp>
      <p:sp>
        <p:nvSpPr>
          <p:cNvPr id="185" name="Google Shape;185;p25"/>
          <p:cNvSpPr txBox="1"/>
          <p:nvPr/>
        </p:nvSpPr>
        <p:spPr>
          <a:xfrm>
            <a:off x="500550" y="2990150"/>
            <a:ext cx="8295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rPr>
              <a:t>views.py</a:t>
            </a:r>
            <a:endParaRPr sz="130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89" name="Shape 189"/>
        <p:cNvGrpSpPr/>
        <p:nvPr/>
      </p:nvGrpSpPr>
      <p:grpSpPr>
        <a:xfrm>
          <a:off x="0" y="0"/>
          <a:ext cx="0" cy="0"/>
          <a:chOff x="0" y="0"/>
          <a:chExt cx="0" cy="0"/>
        </a:xfrm>
      </p:grpSpPr>
      <p:sp>
        <p:nvSpPr>
          <p:cNvPr id="190" name="Google Shape;190;p26"/>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Backend-urile de autentificare</a:t>
            </a:r>
            <a:endParaRPr/>
          </a:p>
        </p:txBody>
      </p:sp>
      <p:sp>
        <p:nvSpPr>
          <p:cNvPr id="191" name="Google Shape;191;p26"/>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93" name="Google Shape;193;p26">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194" name="Google Shape;194;p26"/>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195" name="Google Shape;195;p26"/>
          <p:cNvSpPr txBox="1"/>
          <p:nvPr/>
        </p:nvSpPr>
        <p:spPr>
          <a:xfrm>
            <a:off x="317150" y="944575"/>
            <a:ext cx="8520600" cy="11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Backend-urile de autentificare definesc modul în care se verifică credentialele unui utilizator. Django include un backend implicit: django.contrib.auth.backends.ModelBackend. Acesta folosește modelul User pentru autentificare.</a:t>
            </a:r>
            <a:endParaRPr sz="1300">
              <a:solidFill>
                <a:srgbClr val="666666"/>
              </a:solidFill>
            </a:endParaRPr>
          </a:p>
          <a:p>
            <a:pPr indent="0" lvl="0" marL="0" rtl="0" algn="l">
              <a:spcBef>
                <a:spcPts val="0"/>
              </a:spcBef>
              <a:spcAft>
                <a:spcPts val="0"/>
              </a:spcAft>
              <a:buNone/>
            </a:pPr>
            <a:r>
              <a:rPr lang="en" sz="1300">
                <a:solidFill>
                  <a:srgbClr val="666666"/>
                </a:solidFill>
              </a:rPr>
              <a:t>Putem defini backend-uri personalizate în </a:t>
            </a:r>
            <a:r>
              <a:rPr b="1" lang="en" sz="1300">
                <a:solidFill>
                  <a:srgbClr val="666666"/>
                </a:solidFill>
              </a:rPr>
              <a:t>settings.py</a:t>
            </a:r>
            <a:r>
              <a:rPr lang="en" sz="1300">
                <a:solidFill>
                  <a:srgbClr val="666666"/>
                </a:solidFill>
              </a:rPr>
              <a:t>.</a:t>
            </a:r>
            <a:endParaRPr sz="1300">
              <a:solidFill>
                <a:srgbClr val="666666"/>
              </a:solidFill>
            </a:endParaRPr>
          </a:p>
        </p:txBody>
      </p:sp>
      <p:sp>
        <p:nvSpPr>
          <p:cNvPr id="196" name="Google Shape;196;p26"/>
          <p:cNvSpPr txBox="1"/>
          <p:nvPr/>
        </p:nvSpPr>
        <p:spPr>
          <a:xfrm>
            <a:off x="379600" y="2260025"/>
            <a:ext cx="4509900" cy="1048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AUTHENTICATION_BACKENDS =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'django.contrib.auth.backends.ModelBackend'</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A31515"/>
                </a:solidFill>
                <a:highlight>
                  <a:srgbClr val="FFFFFF"/>
                </a:highlight>
                <a:latin typeface="Courier New"/>
                <a:ea typeface="Courier New"/>
                <a:cs typeface="Courier New"/>
                <a:sym typeface="Courier New"/>
              </a:rPr>
              <a:t>    'backend.personalizat'</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00" name="Shape 200"/>
        <p:cNvGrpSpPr/>
        <p:nvPr/>
      </p:nvGrpSpPr>
      <p:grpSpPr>
        <a:xfrm>
          <a:off x="0" y="0"/>
          <a:ext cx="0" cy="0"/>
          <a:chOff x="0" y="0"/>
          <a:chExt cx="0" cy="0"/>
        </a:xfrm>
      </p:grpSpPr>
      <p:sp>
        <p:nvSpPr>
          <p:cNvPr id="201" name="Google Shape;201;p27"/>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Permisiuni și grupuri</a:t>
            </a:r>
            <a:endParaRPr/>
          </a:p>
        </p:txBody>
      </p:sp>
      <p:sp>
        <p:nvSpPr>
          <p:cNvPr id="202" name="Google Shape;202;p27"/>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04" name="Google Shape;204;p27">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205" name="Google Shape;205;p27"/>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206" name="Google Shape;206;p27"/>
          <p:cNvSpPr txBox="1"/>
          <p:nvPr/>
        </p:nvSpPr>
        <p:spPr>
          <a:xfrm>
            <a:off x="311650" y="961775"/>
            <a:ext cx="8520600" cy="103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rPr>
              <a:t>Django oferă un sistem de permisiuni integrat:</a:t>
            </a:r>
            <a:endParaRPr sz="1300">
              <a:solidFill>
                <a:schemeClr val="dk2"/>
              </a:solidFill>
            </a:endParaRPr>
          </a:p>
          <a:p>
            <a:pPr indent="0" lvl="0" marL="0" rtl="0" algn="l">
              <a:spcBef>
                <a:spcPts val="0"/>
              </a:spcBef>
              <a:spcAft>
                <a:spcPts val="0"/>
              </a:spcAft>
              <a:buNone/>
            </a:pPr>
            <a:r>
              <a:t/>
            </a:r>
            <a:endParaRPr sz="1300">
              <a:solidFill>
                <a:schemeClr val="dk2"/>
              </a:solidFill>
            </a:endParaRPr>
          </a:p>
          <a:p>
            <a:pPr indent="-311150" lvl="0" marL="457200" rtl="0" algn="l">
              <a:spcBef>
                <a:spcPts val="0"/>
              </a:spcBef>
              <a:spcAft>
                <a:spcPts val="0"/>
              </a:spcAft>
              <a:buClr>
                <a:schemeClr val="dk2"/>
              </a:buClr>
              <a:buSzPts val="1300"/>
              <a:buChar char="●"/>
            </a:pPr>
            <a:r>
              <a:rPr lang="en" sz="1300">
                <a:solidFill>
                  <a:schemeClr val="dk2"/>
                </a:solidFill>
              </a:rPr>
              <a:t>Permisiuni: Fiecare model poate avea permisiuni predefinite (add, change, delete, view).</a:t>
            </a:r>
            <a:endParaRPr sz="1300">
              <a:solidFill>
                <a:schemeClr val="dk2"/>
              </a:solidFill>
            </a:endParaRPr>
          </a:p>
          <a:p>
            <a:pPr indent="-311150" lvl="0" marL="457200" rtl="0" algn="l">
              <a:spcBef>
                <a:spcPts val="0"/>
              </a:spcBef>
              <a:spcAft>
                <a:spcPts val="0"/>
              </a:spcAft>
              <a:buClr>
                <a:schemeClr val="dk2"/>
              </a:buClr>
              <a:buSzPts val="1300"/>
              <a:buChar char="●"/>
            </a:pPr>
            <a:r>
              <a:rPr lang="en" sz="1300">
                <a:solidFill>
                  <a:schemeClr val="dk2"/>
                </a:solidFill>
              </a:rPr>
              <a:t>Grupuri: Un grup este o colecție de permisiuni care poate fi atribuită mai multor utilizatori.</a:t>
            </a:r>
            <a:endParaRPr sz="1300">
              <a:solidFill>
                <a:schemeClr val="dk2"/>
              </a:solidFill>
            </a:endParaRPr>
          </a:p>
        </p:txBody>
      </p:sp>
      <p:sp>
        <p:nvSpPr>
          <p:cNvPr id="207" name="Google Shape;207;p27"/>
          <p:cNvSpPr txBox="1"/>
          <p:nvPr/>
        </p:nvSpPr>
        <p:spPr>
          <a:xfrm>
            <a:off x="317150" y="2052475"/>
            <a:ext cx="7393200" cy="2168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from</a:t>
            </a:r>
            <a:r>
              <a:rPr lang="en" sz="1050">
                <a:solidFill>
                  <a:schemeClr val="dk1"/>
                </a:solidFill>
                <a:highlight>
                  <a:srgbClr val="FFFFFF"/>
                </a:highlight>
                <a:latin typeface="Courier New"/>
                <a:ea typeface="Courier New"/>
                <a:cs typeface="Courier New"/>
                <a:sym typeface="Courier New"/>
              </a:rPr>
              <a:t> django.contrib.auth.models </a:t>
            </a:r>
            <a:r>
              <a:rPr lang="en" sz="1050">
                <a:solidFill>
                  <a:srgbClr val="0000FF"/>
                </a:solidFill>
                <a:highlight>
                  <a:srgbClr val="FFFFFF"/>
                </a:highlight>
                <a:latin typeface="Courier New"/>
                <a:ea typeface="Courier New"/>
                <a:cs typeface="Courier New"/>
                <a:sym typeface="Courier New"/>
              </a:rPr>
              <a:t>import</a:t>
            </a:r>
            <a:r>
              <a:rPr lang="en" sz="1050">
                <a:solidFill>
                  <a:schemeClr val="dk1"/>
                </a:solidFill>
                <a:highlight>
                  <a:srgbClr val="FFFFFF"/>
                </a:highlight>
                <a:latin typeface="Courier New"/>
                <a:ea typeface="Courier New"/>
                <a:cs typeface="Courier New"/>
                <a:sym typeface="Courier New"/>
              </a:rPr>
              <a:t> </a:t>
            </a:r>
            <a:r>
              <a:rPr lang="en" sz="1050">
                <a:solidFill>
                  <a:srgbClr val="2B91AF"/>
                </a:solidFill>
                <a:highlight>
                  <a:srgbClr val="FFFFFF"/>
                </a:highlight>
                <a:latin typeface="Courier New"/>
                <a:ea typeface="Courier New"/>
                <a:cs typeface="Courier New"/>
                <a:sym typeface="Courier New"/>
              </a:rPr>
              <a:t>Permission</a:t>
            </a:r>
            <a:r>
              <a:rPr lang="en" sz="1050">
                <a:solidFill>
                  <a:schemeClr val="dk1"/>
                </a:solidFill>
                <a:highlight>
                  <a:srgbClr val="FFFFFF"/>
                </a:highlight>
                <a:latin typeface="Courier New"/>
                <a:ea typeface="Courier New"/>
                <a:cs typeface="Courier New"/>
                <a:sym typeface="Courier New"/>
              </a:rPr>
              <a:t>, </a:t>
            </a:r>
            <a:r>
              <a:rPr lang="en" sz="1050">
                <a:solidFill>
                  <a:srgbClr val="2B91AF"/>
                </a:solidFill>
                <a:highlight>
                  <a:srgbClr val="FFFFFF"/>
                </a:highlight>
                <a:latin typeface="Courier New"/>
                <a:ea typeface="Courier New"/>
                <a:cs typeface="Courier New"/>
                <a:sym typeface="Courier New"/>
              </a:rPr>
              <a:t>User</a:t>
            </a:r>
            <a:endParaRPr sz="1050">
              <a:solidFill>
                <a:srgbClr val="2B91A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user = </a:t>
            </a:r>
            <a:r>
              <a:rPr lang="en" sz="1050">
                <a:solidFill>
                  <a:srgbClr val="2B91AF"/>
                </a:solidFill>
                <a:highlight>
                  <a:srgbClr val="FFFFFF"/>
                </a:highlight>
                <a:latin typeface="Courier New"/>
                <a:ea typeface="Courier New"/>
                <a:cs typeface="Courier New"/>
                <a:sym typeface="Courier New"/>
              </a:rPr>
              <a:t>User</a:t>
            </a:r>
            <a:r>
              <a:rPr lang="en" sz="1050">
                <a:solidFill>
                  <a:schemeClr val="dk1"/>
                </a:solidFill>
                <a:highlight>
                  <a:srgbClr val="FFFFFF"/>
                </a:highlight>
                <a:latin typeface="Courier New"/>
                <a:ea typeface="Courier New"/>
                <a:cs typeface="Courier New"/>
                <a:sym typeface="Courier New"/>
              </a:rPr>
              <a:t>.objects.get(</a:t>
            </a:r>
            <a:r>
              <a:rPr lang="en" sz="1050">
                <a:solidFill>
                  <a:srgbClr val="808080"/>
                </a:solidFill>
                <a:highlight>
                  <a:srgbClr val="FFFFFF"/>
                </a:highlight>
                <a:latin typeface="Courier New"/>
                <a:ea typeface="Courier New"/>
                <a:cs typeface="Courier New"/>
                <a:sym typeface="Courier New"/>
              </a:rPr>
              <a:t>username</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'john'</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permission = </a:t>
            </a:r>
            <a:r>
              <a:rPr lang="en" sz="1050">
                <a:solidFill>
                  <a:srgbClr val="2B91AF"/>
                </a:solidFill>
                <a:highlight>
                  <a:srgbClr val="FFFFFF"/>
                </a:highlight>
                <a:latin typeface="Courier New"/>
                <a:ea typeface="Courier New"/>
                <a:cs typeface="Courier New"/>
                <a:sym typeface="Courier New"/>
              </a:rPr>
              <a:t>Permission</a:t>
            </a:r>
            <a:r>
              <a:rPr lang="en" sz="1050">
                <a:solidFill>
                  <a:schemeClr val="dk1"/>
                </a:solidFill>
                <a:highlight>
                  <a:srgbClr val="FFFFFF"/>
                </a:highlight>
                <a:latin typeface="Courier New"/>
                <a:ea typeface="Courier New"/>
                <a:cs typeface="Courier New"/>
                <a:sym typeface="Courier New"/>
              </a:rPr>
              <a:t>.objects.get(</a:t>
            </a:r>
            <a:r>
              <a:rPr lang="en" sz="1050">
                <a:solidFill>
                  <a:srgbClr val="808080"/>
                </a:solidFill>
                <a:highlight>
                  <a:srgbClr val="FFFFFF"/>
                </a:highlight>
                <a:latin typeface="Courier New"/>
                <a:ea typeface="Courier New"/>
                <a:cs typeface="Courier New"/>
                <a:sym typeface="Courier New"/>
              </a:rPr>
              <a:t>codename</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'change_modelname'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user.user_permissions.add(permission)</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if</a:t>
            </a:r>
            <a:r>
              <a:rPr lang="en" sz="1050">
                <a:solidFill>
                  <a:schemeClr val="dk1"/>
                </a:solidFill>
                <a:highlight>
                  <a:srgbClr val="FFFFFF"/>
                </a:highlight>
                <a:latin typeface="Courier New"/>
                <a:ea typeface="Courier New"/>
                <a:cs typeface="Courier New"/>
                <a:sym typeface="Courier New"/>
              </a:rPr>
              <a:t> user.has_perm(</a:t>
            </a:r>
            <a:r>
              <a:rPr lang="en" sz="1050">
                <a:solidFill>
                  <a:srgbClr val="A31515"/>
                </a:solidFill>
                <a:highlight>
                  <a:srgbClr val="FFFFFF"/>
                </a:highlight>
                <a:latin typeface="Courier New"/>
                <a:ea typeface="Courier New"/>
                <a:cs typeface="Courier New"/>
                <a:sym typeface="Courier New"/>
              </a:rPr>
              <a:t>'app_label.change_modelname'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print(</a:t>
            </a:r>
            <a:r>
              <a:rPr lang="en" sz="1050">
                <a:solidFill>
                  <a:srgbClr val="A31515"/>
                </a:solidFill>
                <a:highlight>
                  <a:srgbClr val="FFFFFF"/>
                </a:highlight>
                <a:latin typeface="Courier New"/>
                <a:ea typeface="Courier New"/>
                <a:cs typeface="Courier New"/>
                <a:sym typeface="Courier New"/>
              </a:rPr>
              <a:t>"Utilizatorul are permisiunea."</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800000"/>
              </a:solidFill>
              <a:highlight>
                <a:srgbClr val="FFFFFF"/>
              </a:highlight>
              <a:latin typeface="Courier New"/>
              <a:ea typeface="Courier New"/>
              <a:cs typeface="Courier New"/>
              <a:sym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11" name="Shape 211"/>
        <p:cNvGrpSpPr/>
        <p:nvPr/>
      </p:nvGrpSpPr>
      <p:grpSpPr>
        <a:xfrm>
          <a:off x="0" y="0"/>
          <a:ext cx="0" cy="0"/>
          <a:chOff x="0" y="0"/>
          <a:chExt cx="0" cy="0"/>
        </a:xfrm>
      </p:grpSpPr>
      <p:sp>
        <p:nvSpPr>
          <p:cNvPr id="212" name="Google Shape;212;p28"/>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Înregistrarea utilizatorilor noi</a:t>
            </a:r>
            <a:endParaRPr/>
          </a:p>
        </p:txBody>
      </p:sp>
      <p:sp>
        <p:nvSpPr>
          <p:cNvPr id="213" name="Google Shape;213;p28"/>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15" name="Google Shape;215;p28">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216" name="Google Shape;216;p28"/>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217" name="Google Shape;217;p28"/>
          <p:cNvSpPr txBox="1"/>
          <p:nvPr/>
        </p:nvSpPr>
        <p:spPr>
          <a:xfrm>
            <a:off x="311650" y="961775"/>
            <a:ext cx="8520600" cy="276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2"/>
                </a:solidFill>
              </a:rPr>
              <a:t>UserCreationForm</a:t>
            </a:r>
            <a:r>
              <a:rPr lang="en" sz="1300">
                <a:solidFill>
                  <a:schemeClr val="dk2"/>
                </a:solidFill>
              </a:rPr>
              <a:t> face parte din modulul django.contrib.auth.forms și este derivat din ModelForm. </a:t>
            </a:r>
            <a:endParaRPr sz="1300">
              <a:solidFill>
                <a:schemeClr val="dk2"/>
              </a:solidFill>
            </a:endParaRPr>
          </a:p>
          <a:p>
            <a:pPr indent="0" lvl="0" marL="0" rtl="0" algn="l">
              <a:spcBef>
                <a:spcPts val="0"/>
              </a:spcBef>
              <a:spcAft>
                <a:spcPts val="0"/>
              </a:spcAft>
              <a:buClr>
                <a:schemeClr val="dk1"/>
              </a:buClr>
              <a:buSzPts val="1100"/>
              <a:buFont typeface="Arial"/>
              <a:buNone/>
            </a:pPr>
            <a:r>
              <a:rPr lang="en" sz="1300">
                <a:solidFill>
                  <a:schemeClr val="dk2"/>
                </a:solidFill>
              </a:rPr>
              <a:t>Este conceput pentru a lucra cu modelul User sau un model personalizat definit în AUTH_USER_MODEL.</a:t>
            </a:r>
            <a:endParaRPr sz="1300">
              <a:solidFill>
                <a:schemeClr val="dk2"/>
              </a:solidFill>
            </a:endParaRPr>
          </a:p>
          <a:p>
            <a:pPr indent="0" lvl="0" marL="0" rtl="0" algn="l">
              <a:spcBef>
                <a:spcPts val="0"/>
              </a:spcBef>
              <a:spcAft>
                <a:spcPts val="0"/>
              </a:spcAft>
              <a:buClr>
                <a:schemeClr val="dk1"/>
              </a:buClr>
              <a:buSzPts val="1100"/>
              <a:buFont typeface="Arial"/>
              <a:buNone/>
            </a:pPr>
            <a:r>
              <a:t/>
            </a:r>
            <a:endParaRPr sz="1300">
              <a:solidFill>
                <a:schemeClr val="dk2"/>
              </a:solidFill>
            </a:endParaRPr>
          </a:p>
          <a:p>
            <a:pPr indent="0" lvl="0" marL="0" rtl="0" algn="l">
              <a:spcBef>
                <a:spcPts val="0"/>
              </a:spcBef>
              <a:spcAft>
                <a:spcPts val="0"/>
              </a:spcAft>
              <a:buClr>
                <a:schemeClr val="dk1"/>
              </a:buClr>
              <a:buSzPts val="1100"/>
              <a:buFont typeface="Arial"/>
              <a:buNone/>
            </a:pPr>
            <a:r>
              <a:rPr lang="en" sz="1300">
                <a:solidFill>
                  <a:schemeClr val="dk2"/>
                </a:solidFill>
              </a:rPr>
              <a:t>Această clasă include câmpurile:</a:t>
            </a:r>
            <a:endParaRPr sz="1300">
              <a:solidFill>
                <a:schemeClr val="dk2"/>
              </a:solidFill>
            </a:endParaRPr>
          </a:p>
          <a:p>
            <a:pPr indent="-311150" lvl="0" marL="457200" rtl="0" algn="l">
              <a:spcBef>
                <a:spcPts val="0"/>
              </a:spcBef>
              <a:spcAft>
                <a:spcPts val="0"/>
              </a:spcAft>
              <a:buClr>
                <a:schemeClr val="dk2"/>
              </a:buClr>
              <a:buSzPts val="1300"/>
              <a:buChar char="●"/>
            </a:pPr>
            <a:r>
              <a:rPr lang="en" sz="1300">
                <a:solidFill>
                  <a:schemeClr val="dk2"/>
                </a:solidFill>
              </a:rPr>
              <a:t>username: pentru numele de utilizator</a:t>
            </a:r>
            <a:r>
              <a:rPr lang="en" sz="1300">
                <a:solidFill>
                  <a:schemeClr val="dk2"/>
                </a:solidFill>
              </a:rPr>
              <a:t>; generează un input de tip text</a:t>
            </a:r>
            <a:endParaRPr sz="1300">
              <a:solidFill>
                <a:schemeClr val="dk2"/>
              </a:solidFill>
            </a:endParaRPr>
          </a:p>
          <a:p>
            <a:pPr indent="-311150" lvl="0" marL="457200" rtl="0" algn="l">
              <a:spcBef>
                <a:spcPts val="0"/>
              </a:spcBef>
              <a:spcAft>
                <a:spcPts val="0"/>
              </a:spcAft>
              <a:buClr>
                <a:schemeClr val="dk2"/>
              </a:buClr>
              <a:buSzPts val="1300"/>
              <a:buChar char="●"/>
            </a:pPr>
            <a:r>
              <a:rPr lang="en" sz="1300">
                <a:solidFill>
                  <a:schemeClr val="dk2"/>
                </a:solidFill>
              </a:rPr>
              <a:t>password1: pentru introducerea parolei; generează un input de tip password</a:t>
            </a:r>
            <a:endParaRPr sz="1300">
              <a:solidFill>
                <a:schemeClr val="dk2"/>
              </a:solidFill>
            </a:endParaRPr>
          </a:p>
          <a:p>
            <a:pPr indent="-311150" lvl="0" marL="457200" rtl="0" algn="l">
              <a:spcBef>
                <a:spcPts val="0"/>
              </a:spcBef>
              <a:spcAft>
                <a:spcPts val="0"/>
              </a:spcAft>
              <a:buClr>
                <a:schemeClr val="dk2"/>
              </a:buClr>
              <a:buSzPts val="1300"/>
              <a:buChar char="●"/>
            </a:pPr>
            <a:r>
              <a:rPr lang="en" sz="1300">
                <a:solidFill>
                  <a:schemeClr val="dk2"/>
                </a:solidFill>
              </a:rPr>
              <a:t>password2: pentru confirmarea parolei</a:t>
            </a:r>
            <a:r>
              <a:rPr lang="en" sz="1300">
                <a:solidFill>
                  <a:schemeClr val="dk2"/>
                </a:solidFill>
              </a:rPr>
              <a:t>; generează un input de tip password</a:t>
            </a:r>
            <a:endParaRPr sz="1300">
              <a:solidFill>
                <a:schemeClr val="dk2"/>
              </a:solidFill>
            </a:endParaRPr>
          </a:p>
          <a:p>
            <a:pPr indent="0" lvl="0" marL="0" rtl="0" algn="l">
              <a:spcBef>
                <a:spcPts val="0"/>
              </a:spcBef>
              <a:spcAft>
                <a:spcPts val="0"/>
              </a:spcAft>
              <a:buNone/>
            </a:pPr>
            <a:r>
              <a:t/>
            </a:r>
            <a:endParaRPr sz="1300">
              <a:solidFill>
                <a:schemeClr val="dk2"/>
              </a:solidFill>
            </a:endParaRPr>
          </a:p>
          <a:p>
            <a:pPr indent="0" lvl="0" marL="0" rtl="0" algn="l">
              <a:spcBef>
                <a:spcPts val="0"/>
              </a:spcBef>
              <a:spcAft>
                <a:spcPts val="0"/>
              </a:spcAft>
              <a:buClr>
                <a:schemeClr val="dk1"/>
              </a:buClr>
              <a:buSzPts val="1100"/>
              <a:buFont typeface="Arial"/>
              <a:buNone/>
            </a:pPr>
            <a:r>
              <a:t/>
            </a:r>
            <a:endParaRPr sz="1300">
              <a:solidFill>
                <a:schemeClr val="dk2"/>
              </a:solidFill>
            </a:endParaRPr>
          </a:p>
          <a:p>
            <a:pPr indent="0" lvl="0" marL="0" rtl="0" algn="l">
              <a:spcBef>
                <a:spcPts val="0"/>
              </a:spcBef>
              <a:spcAft>
                <a:spcPts val="0"/>
              </a:spcAft>
              <a:buNone/>
            </a:pPr>
            <a:r>
              <a:rPr lang="en" sz="1300">
                <a:solidFill>
                  <a:schemeClr val="dk2"/>
                </a:solidFill>
              </a:rPr>
              <a:t>Validări implicite la trimiterea datelor:</a:t>
            </a:r>
            <a:endParaRPr sz="1300">
              <a:solidFill>
                <a:schemeClr val="dk2"/>
              </a:solidFill>
            </a:endParaRPr>
          </a:p>
          <a:p>
            <a:pPr indent="-311150" lvl="0" marL="457200" rtl="0" algn="l">
              <a:spcBef>
                <a:spcPts val="0"/>
              </a:spcBef>
              <a:spcAft>
                <a:spcPts val="0"/>
              </a:spcAft>
              <a:buClr>
                <a:schemeClr val="dk2"/>
              </a:buClr>
              <a:buSzPts val="1300"/>
              <a:buChar char="●"/>
            </a:pPr>
            <a:r>
              <a:rPr lang="en" sz="1300">
                <a:solidFill>
                  <a:schemeClr val="dk2"/>
                </a:solidFill>
              </a:rPr>
              <a:t>verificarea parolelor (parola și  confirmarea parolei trebuie să coincidă).</a:t>
            </a:r>
            <a:endParaRPr sz="1300">
              <a:solidFill>
                <a:schemeClr val="dk2"/>
              </a:solidFill>
            </a:endParaRPr>
          </a:p>
          <a:p>
            <a:pPr indent="-311150" lvl="0" marL="457200" rtl="0" algn="l">
              <a:spcBef>
                <a:spcPts val="0"/>
              </a:spcBef>
              <a:spcAft>
                <a:spcPts val="0"/>
              </a:spcAft>
              <a:buClr>
                <a:schemeClr val="dk2"/>
              </a:buClr>
              <a:buSzPts val="1300"/>
              <a:buChar char="●"/>
            </a:pPr>
            <a:r>
              <a:rPr lang="en" sz="1300">
                <a:solidFill>
                  <a:schemeClr val="dk2"/>
                </a:solidFill>
              </a:rPr>
              <a:t>unicitatea numelui de utilizator în baza de date.</a:t>
            </a:r>
            <a:endParaRPr sz="1300">
              <a:solidFill>
                <a:schemeClr val="dk2"/>
              </a:solidFill>
            </a:endParaRPr>
          </a:p>
          <a:p>
            <a:pPr indent="0" lvl="0" marL="0" rtl="0" algn="l">
              <a:spcBef>
                <a:spcPts val="0"/>
              </a:spcBef>
              <a:spcAft>
                <a:spcPts val="0"/>
              </a:spcAft>
              <a:buNone/>
            </a:pPr>
            <a:r>
              <a:t/>
            </a:r>
            <a:endParaRPr sz="1300">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21" name="Shape 221"/>
        <p:cNvGrpSpPr/>
        <p:nvPr/>
      </p:nvGrpSpPr>
      <p:grpSpPr>
        <a:xfrm>
          <a:off x="0" y="0"/>
          <a:ext cx="0" cy="0"/>
          <a:chOff x="0" y="0"/>
          <a:chExt cx="0" cy="0"/>
        </a:xfrm>
      </p:grpSpPr>
      <p:sp>
        <p:nvSpPr>
          <p:cNvPr id="222" name="Google Shape;222;p29"/>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View folosind UserCreationForm</a:t>
            </a:r>
            <a:endParaRPr/>
          </a:p>
        </p:txBody>
      </p:sp>
      <p:sp>
        <p:nvSpPr>
          <p:cNvPr id="223" name="Google Shape;223;p29"/>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25" name="Google Shape;225;p29">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226" name="Google Shape;226;p29"/>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227" name="Google Shape;227;p29"/>
          <p:cNvSpPr txBox="1"/>
          <p:nvPr/>
        </p:nvSpPr>
        <p:spPr>
          <a:xfrm>
            <a:off x="317150" y="920825"/>
            <a:ext cx="8520600" cy="67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În cadrul view-ului se verifică datele primite și dacă sunt valide, utilizatorul nou este salvat în baza de date. După înregistrare, îl putem redirecționa spre pagina de login.</a:t>
            </a:r>
            <a:endParaRPr sz="1300">
              <a:solidFill>
                <a:srgbClr val="666666"/>
              </a:solidFill>
            </a:endParaRPr>
          </a:p>
        </p:txBody>
      </p:sp>
      <p:sp>
        <p:nvSpPr>
          <p:cNvPr id="228" name="Google Shape;228;p29"/>
          <p:cNvSpPr txBox="1"/>
          <p:nvPr/>
        </p:nvSpPr>
        <p:spPr>
          <a:xfrm>
            <a:off x="317150" y="1651925"/>
            <a:ext cx="8520600" cy="2780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from</a:t>
            </a:r>
            <a:r>
              <a:rPr lang="en" sz="1050">
                <a:solidFill>
                  <a:schemeClr val="dk1"/>
                </a:solidFill>
                <a:highlight>
                  <a:srgbClr val="FFFFFF"/>
                </a:highlight>
                <a:latin typeface="Courier New"/>
                <a:ea typeface="Courier New"/>
                <a:cs typeface="Courier New"/>
                <a:sym typeface="Courier New"/>
              </a:rPr>
              <a:t> django.contrib.auth.forms </a:t>
            </a:r>
            <a:r>
              <a:rPr lang="en" sz="1050">
                <a:solidFill>
                  <a:srgbClr val="0000FF"/>
                </a:solidFill>
                <a:highlight>
                  <a:srgbClr val="FFFFFF"/>
                </a:highlight>
                <a:latin typeface="Courier New"/>
                <a:ea typeface="Courier New"/>
                <a:cs typeface="Courier New"/>
                <a:sym typeface="Courier New"/>
              </a:rPr>
              <a:t>import</a:t>
            </a:r>
            <a:r>
              <a:rPr lang="en" sz="1050">
                <a:solidFill>
                  <a:schemeClr val="dk1"/>
                </a:solidFill>
                <a:highlight>
                  <a:srgbClr val="FFFFFF"/>
                </a:highlight>
                <a:latin typeface="Courier New"/>
                <a:ea typeface="Courier New"/>
                <a:cs typeface="Courier New"/>
                <a:sym typeface="Courier New"/>
              </a:rPr>
              <a:t> </a:t>
            </a:r>
            <a:r>
              <a:rPr lang="en" sz="1050">
                <a:solidFill>
                  <a:srgbClr val="2B91AF"/>
                </a:solidFill>
                <a:highlight>
                  <a:srgbClr val="FFFFFF"/>
                </a:highlight>
                <a:latin typeface="Courier New"/>
                <a:ea typeface="Courier New"/>
                <a:cs typeface="Courier New"/>
                <a:sym typeface="Courier New"/>
              </a:rPr>
              <a:t>UserCreationForm</a:t>
            </a:r>
            <a:endParaRPr sz="1050">
              <a:solidFill>
                <a:srgbClr val="2B91A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from</a:t>
            </a:r>
            <a:r>
              <a:rPr lang="en" sz="1050">
                <a:solidFill>
                  <a:schemeClr val="dk1"/>
                </a:solidFill>
                <a:highlight>
                  <a:srgbClr val="FFFFFF"/>
                </a:highlight>
                <a:latin typeface="Courier New"/>
                <a:ea typeface="Courier New"/>
                <a:cs typeface="Courier New"/>
                <a:sym typeface="Courier New"/>
              </a:rPr>
              <a:t> django.shortcuts </a:t>
            </a:r>
            <a:r>
              <a:rPr lang="en" sz="1050">
                <a:solidFill>
                  <a:srgbClr val="0000FF"/>
                </a:solidFill>
                <a:highlight>
                  <a:srgbClr val="FFFFFF"/>
                </a:highlight>
                <a:latin typeface="Courier New"/>
                <a:ea typeface="Courier New"/>
                <a:cs typeface="Courier New"/>
                <a:sym typeface="Courier New"/>
              </a:rPr>
              <a:t>import</a:t>
            </a:r>
            <a:r>
              <a:rPr lang="en" sz="1050">
                <a:solidFill>
                  <a:schemeClr val="dk1"/>
                </a:solidFill>
                <a:highlight>
                  <a:srgbClr val="FFFFFF"/>
                </a:highlight>
                <a:latin typeface="Courier New"/>
                <a:ea typeface="Courier New"/>
                <a:cs typeface="Courier New"/>
                <a:sym typeface="Courier New"/>
              </a:rPr>
              <a:t> render, redirect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def</a:t>
            </a:r>
            <a:r>
              <a:rPr lang="en" sz="1050">
                <a:solidFill>
                  <a:schemeClr val="dk1"/>
                </a:solidFill>
                <a:highlight>
                  <a:srgbClr val="FFFFFF"/>
                </a:highlight>
                <a:latin typeface="Courier New"/>
                <a:ea typeface="Courier New"/>
                <a:cs typeface="Courier New"/>
                <a:sym typeface="Courier New"/>
              </a:rPr>
              <a:t> register_view(</a:t>
            </a:r>
            <a:r>
              <a:rPr lang="en" sz="1050">
                <a:solidFill>
                  <a:srgbClr val="808080"/>
                </a:solidFill>
                <a:highlight>
                  <a:srgbClr val="FFFFFF"/>
                </a:highlight>
                <a:latin typeface="Courier New"/>
                <a:ea typeface="Courier New"/>
                <a:cs typeface="Courier New"/>
                <a:sym typeface="Courier New"/>
              </a:rPr>
              <a:t>request</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if</a:t>
            </a:r>
            <a:r>
              <a:rPr lang="en" sz="1050">
                <a:solidFill>
                  <a:schemeClr val="dk1"/>
                </a:solidFill>
                <a:highlight>
                  <a:srgbClr val="FFFFFF"/>
                </a:highlight>
                <a:latin typeface="Courier New"/>
                <a:ea typeface="Courier New"/>
                <a:cs typeface="Courier New"/>
                <a:sym typeface="Courier New"/>
              </a:rPr>
              <a:t> </a:t>
            </a:r>
            <a:r>
              <a:rPr lang="en" sz="1050">
                <a:solidFill>
                  <a:srgbClr val="808080"/>
                </a:solidFill>
                <a:highlight>
                  <a:srgbClr val="FFFFFF"/>
                </a:highlight>
                <a:latin typeface="Courier New"/>
                <a:ea typeface="Courier New"/>
                <a:cs typeface="Courier New"/>
                <a:sym typeface="Courier New"/>
              </a:rPr>
              <a:t>request</a:t>
            </a:r>
            <a:r>
              <a:rPr lang="en" sz="1050">
                <a:solidFill>
                  <a:schemeClr val="dk1"/>
                </a:solidFill>
                <a:highlight>
                  <a:srgbClr val="FFFFFF"/>
                </a:highlight>
                <a:latin typeface="Courier New"/>
                <a:ea typeface="Courier New"/>
                <a:cs typeface="Courier New"/>
                <a:sym typeface="Courier New"/>
              </a:rPr>
              <a:t>.method == </a:t>
            </a:r>
            <a:r>
              <a:rPr lang="en" sz="1050">
                <a:solidFill>
                  <a:srgbClr val="A31515"/>
                </a:solidFill>
                <a:highlight>
                  <a:srgbClr val="FFFFFF"/>
                </a:highlight>
                <a:latin typeface="Courier New"/>
                <a:ea typeface="Courier New"/>
                <a:cs typeface="Courier New"/>
                <a:sym typeface="Courier New"/>
              </a:rPr>
              <a:t>'POST'</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form = </a:t>
            </a:r>
            <a:r>
              <a:rPr lang="en" sz="1050">
                <a:solidFill>
                  <a:srgbClr val="2B91AF"/>
                </a:solidFill>
                <a:highlight>
                  <a:srgbClr val="FFFFFF"/>
                </a:highlight>
                <a:latin typeface="Courier New"/>
                <a:ea typeface="Courier New"/>
                <a:cs typeface="Courier New"/>
                <a:sym typeface="Courier New"/>
              </a:rPr>
              <a:t>UserCreationForm</a:t>
            </a:r>
            <a:r>
              <a:rPr lang="en" sz="1050">
                <a:solidFill>
                  <a:schemeClr val="dk1"/>
                </a:solidFill>
                <a:highlight>
                  <a:srgbClr val="FFFFFF"/>
                </a:highlight>
                <a:latin typeface="Courier New"/>
                <a:ea typeface="Courier New"/>
                <a:cs typeface="Courier New"/>
                <a:sym typeface="Courier New"/>
              </a:rPr>
              <a:t>(</a:t>
            </a:r>
            <a:r>
              <a:rPr lang="en" sz="1050">
                <a:solidFill>
                  <a:srgbClr val="808080"/>
                </a:solidFill>
                <a:highlight>
                  <a:srgbClr val="FFFFFF"/>
                </a:highlight>
                <a:latin typeface="Courier New"/>
                <a:ea typeface="Courier New"/>
                <a:cs typeface="Courier New"/>
                <a:sym typeface="Courier New"/>
              </a:rPr>
              <a:t>request</a:t>
            </a:r>
            <a:r>
              <a:rPr lang="en" sz="1050">
                <a:solidFill>
                  <a:schemeClr val="dk1"/>
                </a:solidFill>
                <a:highlight>
                  <a:srgbClr val="FFFFFF"/>
                </a:highlight>
                <a:latin typeface="Courier New"/>
                <a:ea typeface="Courier New"/>
                <a:cs typeface="Courier New"/>
                <a:sym typeface="Courier New"/>
              </a:rPr>
              <a:t>.POST)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if</a:t>
            </a:r>
            <a:r>
              <a:rPr lang="en" sz="1050">
                <a:solidFill>
                  <a:schemeClr val="dk1"/>
                </a:solidFill>
                <a:highlight>
                  <a:srgbClr val="FFFFFF"/>
                </a:highlight>
                <a:latin typeface="Courier New"/>
                <a:ea typeface="Courier New"/>
                <a:cs typeface="Courier New"/>
                <a:sym typeface="Courier New"/>
              </a:rPr>
              <a:t> form.is_valid():</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form.save()</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return</a:t>
            </a:r>
            <a:r>
              <a:rPr lang="en" sz="1050">
                <a:solidFill>
                  <a:schemeClr val="dk1"/>
                </a:solidFill>
                <a:highlight>
                  <a:srgbClr val="FFFFFF"/>
                </a:highlight>
                <a:latin typeface="Courier New"/>
                <a:ea typeface="Courier New"/>
                <a:cs typeface="Courier New"/>
                <a:sym typeface="Courier New"/>
              </a:rPr>
              <a:t> redirect(</a:t>
            </a:r>
            <a:r>
              <a:rPr lang="en" sz="1050">
                <a:solidFill>
                  <a:srgbClr val="A31515"/>
                </a:solidFill>
                <a:highlight>
                  <a:srgbClr val="FFFFFF"/>
                </a:highlight>
                <a:latin typeface="Courier New"/>
                <a:ea typeface="Courier New"/>
                <a:cs typeface="Courier New"/>
                <a:sym typeface="Courier New"/>
              </a:rPr>
              <a:t>'login'</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else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form = </a:t>
            </a:r>
            <a:r>
              <a:rPr lang="en" sz="1050">
                <a:solidFill>
                  <a:srgbClr val="2B91AF"/>
                </a:solidFill>
                <a:highlight>
                  <a:srgbClr val="FFFFFF"/>
                </a:highlight>
                <a:latin typeface="Courier New"/>
                <a:ea typeface="Courier New"/>
                <a:cs typeface="Courier New"/>
                <a:sym typeface="Courier New"/>
              </a:rPr>
              <a:t>UserCreationForm</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return</a:t>
            </a:r>
            <a:r>
              <a:rPr lang="en" sz="1050">
                <a:solidFill>
                  <a:schemeClr val="dk1"/>
                </a:solidFill>
                <a:highlight>
                  <a:srgbClr val="FFFFFF"/>
                </a:highlight>
                <a:latin typeface="Courier New"/>
                <a:ea typeface="Courier New"/>
                <a:cs typeface="Courier New"/>
                <a:sym typeface="Courier New"/>
              </a:rPr>
              <a:t> render(</a:t>
            </a:r>
            <a:r>
              <a:rPr lang="en" sz="1050">
                <a:solidFill>
                  <a:srgbClr val="808080"/>
                </a:solidFill>
                <a:highlight>
                  <a:srgbClr val="FFFFFF"/>
                </a:highlight>
                <a:latin typeface="Courier New"/>
                <a:ea typeface="Courier New"/>
                <a:cs typeface="Courier New"/>
                <a:sym typeface="Courier New"/>
              </a:rPr>
              <a:t>request</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'inregistrare.html'</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'form'</a:t>
            </a:r>
            <a:r>
              <a:rPr lang="en" sz="1050">
                <a:solidFill>
                  <a:schemeClr val="dk1"/>
                </a:solidFill>
                <a:highlight>
                  <a:srgbClr val="FFFFFF"/>
                </a:highlight>
                <a:latin typeface="Courier New"/>
                <a:ea typeface="Courier New"/>
                <a:cs typeface="Courier New"/>
                <a:sym typeface="Courier New"/>
              </a:rPr>
              <a:t>: form})</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0000FF"/>
              </a:solidFill>
              <a:highlight>
                <a:schemeClr val="lt1"/>
              </a:highlight>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32" name="Shape 232"/>
        <p:cNvGrpSpPr/>
        <p:nvPr/>
      </p:nvGrpSpPr>
      <p:grpSpPr>
        <a:xfrm>
          <a:off x="0" y="0"/>
          <a:ext cx="0" cy="0"/>
          <a:chOff x="0" y="0"/>
          <a:chExt cx="0" cy="0"/>
        </a:xfrm>
      </p:grpSpPr>
      <p:sp>
        <p:nvSpPr>
          <p:cNvPr id="233" name="Google Shape;233;p30"/>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Template pentru UserCreationForm</a:t>
            </a:r>
            <a:endParaRPr/>
          </a:p>
        </p:txBody>
      </p:sp>
      <p:sp>
        <p:nvSpPr>
          <p:cNvPr id="234" name="Google Shape;234;p30"/>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36" name="Google Shape;236;p30">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237" name="Google Shape;237;p30"/>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238" name="Google Shape;238;p30"/>
          <p:cNvSpPr txBox="1"/>
          <p:nvPr/>
        </p:nvSpPr>
        <p:spPr>
          <a:xfrm>
            <a:off x="317150" y="993000"/>
            <a:ext cx="8520600" cy="3766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800000"/>
                </a:solidFill>
                <a:highlight>
                  <a:srgbClr val="FFFFFF"/>
                </a:highlight>
                <a:latin typeface="Courier New"/>
                <a:ea typeface="Courier New"/>
                <a:cs typeface="Courier New"/>
                <a:sym typeface="Courier New"/>
              </a:rPr>
              <a:t>&lt;form</a:t>
            </a:r>
            <a:r>
              <a:rPr lang="en" sz="1050">
                <a:solidFill>
                  <a:schemeClr val="dk1"/>
                </a:solidFill>
                <a:highlight>
                  <a:srgbClr val="FFFFFF"/>
                </a:highlight>
                <a:latin typeface="Courier New"/>
                <a:ea typeface="Courier New"/>
                <a:cs typeface="Courier New"/>
                <a:sym typeface="Courier New"/>
              </a:rPr>
              <a:t> </a:t>
            </a:r>
            <a:r>
              <a:rPr lang="en" sz="1050">
                <a:solidFill>
                  <a:srgbClr val="FF0000"/>
                </a:solidFill>
                <a:highlight>
                  <a:srgbClr val="FFFFFF"/>
                </a:highlight>
                <a:latin typeface="Courier New"/>
                <a:ea typeface="Courier New"/>
                <a:cs typeface="Courier New"/>
                <a:sym typeface="Courier New"/>
              </a:rPr>
              <a:t>method</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"post"</a:t>
            </a:r>
            <a:r>
              <a:rPr lang="en" sz="1050">
                <a:solidFill>
                  <a:srgbClr val="800000"/>
                </a:solidFill>
                <a:highlight>
                  <a:srgbClr val="FFFFFF"/>
                </a:highlight>
                <a:latin typeface="Courier New"/>
                <a:ea typeface="Courier New"/>
                <a:cs typeface="Courier New"/>
                <a:sym typeface="Courier New"/>
              </a:rPr>
              <a:t>&gt;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 csrf_token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 form.non_field_errors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&lt;div&gt;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 form.username.label_tag }} {{ form.username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 form.username.errors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&lt;/div&gt;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&lt;div&gt;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 form.password1.label_tag }} {{ form.password1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 form.password1.errors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&lt;/div&gt;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&lt;div&gt;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 form.password2.label_tag }} {{ form.password2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 form.password2.errors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&lt;/div&gt;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&lt;button</a:t>
            </a:r>
            <a:r>
              <a:rPr lang="en" sz="1050">
                <a:solidFill>
                  <a:schemeClr val="dk1"/>
                </a:solidFill>
                <a:highlight>
                  <a:srgbClr val="FFFFFF"/>
                </a:highlight>
                <a:latin typeface="Courier New"/>
                <a:ea typeface="Courier New"/>
                <a:cs typeface="Courier New"/>
                <a:sym typeface="Courier New"/>
              </a:rPr>
              <a:t> </a:t>
            </a:r>
            <a:r>
              <a:rPr lang="en" sz="1050">
                <a:solidFill>
                  <a:srgbClr val="FF0000"/>
                </a:solidFill>
                <a:highlight>
                  <a:srgbClr val="FFFFFF"/>
                </a:highlight>
                <a:latin typeface="Courier New"/>
                <a:ea typeface="Courier New"/>
                <a:cs typeface="Courier New"/>
                <a:sym typeface="Courier New"/>
              </a:rPr>
              <a:t>type</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"submit"</a:t>
            </a:r>
            <a:r>
              <a:rPr lang="en" sz="1050">
                <a:solidFill>
                  <a:srgbClr val="800000"/>
                </a:solidFill>
                <a:highlight>
                  <a:srgbClr val="FFFFFF"/>
                </a:highlight>
                <a:latin typeface="Courier New"/>
                <a:ea typeface="Courier New"/>
                <a:cs typeface="Courier New"/>
                <a:sym typeface="Courier New"/>
              </a:rPr>
              <a:t>&gt;</a:t>
            </a:r>
            <a:r>
              <a:rPr lang="en" sz="1050">
                <a:solidFill>
                  <a:schemeClr val="dk1"/>
                </a:solidFill>
                <a:highlight>
                  <a:srgbClr val="FFFFFF"/>
                </a:highlight>
                <a:latin typeface="Courier New"/>
                <a:ea typeface="Courier New"/>
                <a:cs typeface="Courier New"/>
                <a:sym typeface="Courier New"/>
              </a:rPr>
              <a:t>Register</a:t>
            </a:r>
            <a:r>
              <a:rPr lang="en" sz="1050">
                <a:solidFill>
                  <a:srgbClr val="800000"/>
                </a:solidFill>
                <a:highlight>
                  <a:srgbClr val="FFFFFF"/>
                </a:highlight>
                <a:latin typeface="Courier New"/>
                <a:ea typeface="Courier New"/>
                <a:cs typeface="Courier New"/>
                <a:sym typeface="Courier New"/>
              </a:rPr>
              <a:t>&lt;/button&gt;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800000"/>
                </a:solidFill>
                <a:highlight>
                  <a:srgbClr val="FFFFFF"/>
                </a:highlight>
                <a:latin typeface="Courier New"/>
                <a:ea typeface="Courier New"/>
                <a:cs typeface="Courier New"/>
                <a:sym typeface="Courier New"/>
              </a:rPr>
              <a:t>&lt;/form&gt;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0000FF"/>
              </a:solidFill>
              <a:highlight>
                <a:schemeClr val="lt1"/>
              </a:highlight>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42" name="Shape 242"/>
        <p:cNvGrpSpPr/>
        <p:nvPr/>
      </p:nvGrpSpPr>
      <p:grpSpPr>
        <a:xfrm>
          <a:off x="0" y="0"/>
          <a:ext cx="0" cy="0"/>
          <a:chOff x="0" y="0"/>
          <a:chExt cx="0" cy="0"/>
        </a:xfrm>
      </p:grpSpPr>
      <p:sp>
        <p:nvSpPr>
          <p:cNvPr id="243" name="Google Shape;243;p31"/>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Personalizarea</a:t>
            </a:r>
            <a:r>
              <a:rPr lang="en"/>
              <a:t> UserCreationForm</a:t>
            </a:r>
            <a:endParaRPr/>
          </a:p>
        </p:txBody>
      </p:sp>
      <p:sp>
        <p:nvSpPr>
          <p:cNvPr id="244" name="Google Shape;244;p31"/>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46" name="Google Shape;246;p31">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247" name="Google Shape;247;p31"/>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248" name="Google Shape;248;p31"/>
          <p:cNvSpPr txBox="1"/>
          <p:nvPr/>
        </p:nvSpPr>
        <p:spPr>
          <a:xfrm>
            <a:off x="311650" y="9117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rPr>
              <a:t>Dacă dorim să adăugăm câmpuri suplimentare (de exemplu, e-mail sau număr de telefon), putem extinde UserCreationForm. În fișierul forms.py:</a:t>
            </a:r>
            <a:endParaRPr sz="1300">
              <a:solidFill>
                <a:schemeClr val="dk2"/>
              </a:solidFill>
            </a:endParaRPr>
          </a:p>
        </p:txBody>
      </p:sp>
      <p:sp>
        <p:nvSpPr>
          <p:cNvPr id="249" name="Google Shape;249;p31"/>
          <p:cNvSpPr txBox="1"/>
          <p:nvPr/>
        </p:nvSpPr>
        <p:spPr>
          <a:xfrm>
            <a:off x="317150" y="1413775"/>
            <a:ext cx="7587000" cy="3408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from</a:t>
            </a:r>
            <a:r>
              <a:rPr lang="en" sz="1050">
                <a:solidFill>
                  <a:schemeClr val="dk1"/>
                </a:solidFill>
                <a:highlight>
                  <a:srgbClr val="FFFFFF"/>
                </a:highlight>
                <a:latin typeface="Courier New"/>
                <a:ea typeface="Courier New"/>
                <a:cs typeface="Courier New"/>
                <a:sym typeface="Courier New"/>
              </a:rPr>
              <a:t> django.contrib.auth.forms </a:t>
            </a:r>
            <a:r>
              <a:rPr lang="en" sz="1050">
                <a:solidFill>
                  <a:srgbClr val="0000FF"/>
                </a:solidFill>
                <a:highlight>
                  <a:srgbClr val="FFFFFF"/>
                </a:highlight>
                <a:latin typeface="Courier New"/>
                <a:ea typeface="Courier New"/>
                <a:cs typeface="Courier New"/>
                <a:sym typeface="Courier New"/>
              </a:rPr>
              <a:t>import</a:t>
            </a:r>
            <a:r>
              <a:rPr lang="en" sz="1050">
                <a:solidFill>
                  <a:schemeClr val="dk1"/>
                </a:solidFill>
                <a:highlight>
                  <a:srgbClr val="FFFFFF"/>
                </a:highlight>
                <a:latin typeface="Courier New"/>
                <a:ea typeface="Courier New"/>
                <a:cs typeface="Courier New"/>
                <a:sym typeface="Courier New"/>
              </a:rPr>
              <a:t> </a:t>
            </a:r>
            <a:r>
              <a:rPr lang="en" sz="1050">
                <a:solidFill>
                  <a:srgbClr val="2B91AF"/>
                </a:solidFill>
                <a:highlight>
                  <a:srgbClr val="FFFFFF"/>
                </a:highlight>
                <a:latin typeface="Courier New"/>
                <a:ea typeface="Courier New"/>
                <a:cs typeface="Courier New"/>
                <a:sym typeface="Courier New"/>
              </a:rPr>
              <a:t>UserCreationForm</a:t>
            </a:r>
            <a:endParaRPr sz="1050">
              <a:solidFill>
                <a:srgbClr val="2B91A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from</a:t>
            </a:r>
            <a:r>
              <a:rPr lang="en" sz="1050">
                <a:solidFill>
                  <a:schemeClr val="dk1"/>
                </a:solidFill>
                <a:highlight>
                  <a:srgbClr val="FFFFFF"/>
                </a:highlight>
                <a:latin typeface="Courier New"/>
                <a:ea typeface="Courier New"/>
                <a:cs typeface="Courier New"/>
                <a:sym typeface="Courier New"/>
              </a:rPr>
              <a:t> django </a:t>
            </a:r>
            <a:r>
              <a:rPr lang="en" sz="1050">
                <a:solidFill>
                  <a:srgbClr val="0000FF"/>
                </a:solidFill>
                <a:highlight>
                  <a:srgbClr val="FFFFFF"/>
                </a:highlight>
                <a:latin typeface="Courier New"/>
                <a:ea typeface="Courier New"/>
                <a:cs typeface="Courier New"/>
                <a:sym typeface="Courier New"/>
              </a:rPr>
              <a:t>import</a:t>
            </a:r>
            <a:r>
              <a:rPr lang="en" sz="1050">
                <a:solidFill>
                  <a:schemeClr val="dk1"/>
                </a:solidFill>
                <a:highlight>
                  <a:srgbClr val="FFFFFF"/>
                </a:highlight>
                <a:latin typeface="Courier New"/>
                <a:ea typeface="Courier New"/>
                <a:cs typeface="Courier New"/>
                <a:sym typeface="Courier New"/>
              </a:rPr>
              <a:t> forms</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from</a:t>
            </a:r>
            <a:r>
              <a:rPr lang="en" sz="1050">
                <a:solidFill>
                  <a:schemeClr val="dk1"/>
                </a:solidFill>
                <a:highlight>
                  <a:srgbClr val="FFFFFF"/>
                </a:highlight>
                <a:latin typeface="Courier New"/>
                <a:ea typeface="Courier New"/>
                <a:cs typeface="Courier New"/>
                <a:sym typeface="Courier New"/>
              </a:rPr>
              <a:t> .models </a:t>
            </a:r>
            <a:r>
              <a:rPr lang="en" sz="1050">
                <a:solidFill>
                  <a:srgbClr val="0000FF"/>
                </a:solidFill>
                <a:highlight>
                  <a:srgbClr val="FFFFFF"/>
                </a:highlight>
                <a:latin typeface="Courier New"/>
                <a:ea typeface="Courier New"/>
                <a:cs typeface="Courier New"/>
                <a:sym typeface="Courier New"/>
              </a:rPr>
              <a:t>import</a:t>
            </a:r>
            <a:r>
              <a:rPr lang="en" sz="1050">
                <a:solidFill>
                  <a:schemeClr val="dk1"/>
                </a:solidFill>
                <a:highlight>
                  <a:srgbClr val="FFFFFF"/>
                </a:highlight>
                <a:latin typeface="Courier New"/>
                <a:ea typeface="Courier New"/>
                <a:cs typeface="Courier New"/>
                <a:sym typeface="Courier New"/>
              </a:rPr>
              <a:t> CustomUser  </a:t>
            </a:r>
            <a:r>
              <a:rPr lang="en" sz="1050">
                <a:solidFill>
                  <a:srgbClr val="008000"/>
                </a:solidFill>
                <a:highlight>
                  <a:srgbClr val="FFFFFF"/>
                </a:highlight>
                <a:latin typeface="Courier New"/>
                <a:ea typeface="Courier New"/>
                <a:cs typeface="Courier New"/>
                <a:sym typeface="Courier New"/>
              </a:rPr>
              <a:t># Model personalizat</a:t>
            </a:r>
            <a:endParaRPr sz="105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class</a:t>
            </a:r>
            <a:r>
              <a:rPr lang="en" sz="1050">
                <a:solidFill>
                  <a:schemeClr val="dk1"/>
                </a:solidFill>
                <a:highlight>
                  <a:srgbClr val="FFFFFF"/>
                </a:highlight>
                <a:latin typeface="Courier New"/>
                <a:ea typeface="Courier New"/>
                <a:cs typeface="Courier New"/>
                <a:sym typeface="Courier New"/>
              </a:rPr>
              <a:t> </a:t>
            </a:r>
            <a:r>
              <a:rPr lang="en" sz="1050">
                <a:solidFill>
                  <a:srgbClr val="2B91AF"/>
                </a:solidFill>
                <a:highlight>
                  <a:srgbClr val="FFFFFF"/>
                </a:highlight>
                <a:latin typeface="Courier New"/>
                <a:ea typeface="Courier New"/>
                <a:cs typeface="Courier New"/>
                <a:sym typeface="Courier New"/>
              </a:rPr>
              <a:t>CustomUserCreationForm</a:t>
            </a:r>
            <a:r>
              <a:rPr lang="en" sz="1050">
                <a:solidFill>
                  <a:schemeClr val="dk1"/>
                </a:solidFill>
                <a:highlight>
                  <a:srgbClr val="FFFFFF"/>
                </a:highlight>
                <a:latin typeface="Courier New"/>
                <a:ea typeface="Courier New"/>
                <a:cs typeface="Courier New"/>
                <a:sym typeface="Courier New"/>
              </a:rPr>
              <a:t>(</a:t>
            </a:r>
            <a:r>
              <a:rPr lang="en" sz="1050">
                <a:solidFill>
                  <a:srgbClr val="2B91AF"/>
                </a:solidFill>
                <a:highlight>
                  <a:srgbClr val="FFFFFF"/>
                </a:highlight>
                <a:latin typeface="Courier New"/>
                <a:ea typeface="Courier New"/>
                <a:cs typeface="Courier New"/>
                <a:sym typeface="Courier New"/>
              </a:rPr>
              <a:t>UserCreationForm</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telefon = forms.</a:t>
            </a:r>
            <a:r>
              <a:rPr lang="en" sz="1050">
                <a:solidFill>
                  <a:srgbClr val="2B91AF"/>
                </a:solidFill>
                <a:highlight>
                  <a:srgbClr val="FFFFFF"/>
                </a:highlight>
                <a:latin typeface="Courier New"/>
                <a:ea typeface="Courier New"/>
                <a:cs typeface="Courier New"/>
                <a:sym typeface="Courier New"/>
              </a:rPr>
              <a:t>CharField</a:t>
            </a:r>
            <a:r>
              <a:rPr lang="en" sz="1050">
                <a:solidFill>
                  <a:schemeClr val="dk1"/>
                </a:solidFill>
                <a:highlight>
                  <a:srgbClr val="FFFFFF"/>
                </a:highlight>
                <a:latin typeface="Courier New"/>
                <a:ea typeface="Courier New"/>
                <a:cs typeface="Courier New"/>
                <a:sym typeface="Courier New"/>
              </a:rPr>
              <a:t>(</a:t>
            </a:r>
            <a:r>
              <a:rPr lang="en" sz="1050">
                <a:solidFill>
                  <a:srgbClr val="808080"/>
                </a:solidFill>
                <a:highlight>
                  <a:srgbClr val="FFFFFF"/>
                </a:highlight>
                <a:latin typeface="Courier New"/>
                <a:ea typeface="Courier New"/>
                <a:cs typeface="Courier New"/>
                <a:sym typeface="Courier New"/>
              </a:rPr>
              <a:t>required</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True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class</a:t>
            </a:r>
            <a:r>
              <a:rPr lang="en" sz="1050">
                <a:solidFill>
                  <a:schemeClr val="dk1"/>
                </a:solidFill>
                <a:highlight>
                  <a:srgbClr val="FFFFFF"/>
                </a:highlight>
                <a:latin typeface="Courier New"/>
                <a:ea typeface="Courier New"/>
                <a:cs typeface="Courier New"/>
                <a:sym typeface="Courier New"/>
              </a:rPr>
              <a:t> </a:t>
            </a:r>
            <a:r>
              <a:rPr lang="en" sz="1050">
                <a:solidFill>
                  <a:srgbClr val="2B91AF"/>
                </a:solidFill>
                <a:highlight>
                  <a:srgbClr val="FFFFFF"/>
                </a:highlight>
                <a:latin typeface="Courier New"/>
                <a:ea typeface="Courier New"/>
                <a:cs typeface="Courier New"/>
                <a:sym typeface="Courier New"/>
              </a:rPr>
              <a:t>Meta</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model = CustomUser</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fields = (</a:t>
            </a:r>
            <a:r>
              <a:rPr lang="en" sz="1050">
                <a:solidFill>
                  <a:srgbClr val="A31515"/>
                </a:solidFill>
                <a:highlight>
                  <a:srgbClr val="FFFFFF"/>
                </a:highlight>
                <a:latin typeface="Courier New"/>
                <a:ea typeface="Courier New"/>
                <a:cs typeface="Courier New"/>
                <a:sym typeface="Courier New"/>
              </a:rPr>
              <a:t>"username"</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chemeClr val="lt1"/>
                </a:highlight>
                <a:latin typeface="Courier New"/>
                <a:ea typeface="Courier New"/>
                <a:cs typeface="Courier New"/>
                <a:sym typeface="Courier New"/>
              </a:rPr>
              <a:t>"email"</a:t>
            </a:r>
            <a:r>
              <a:rPr lang="en" sz="1050">
                <a:solidFill>
                  <a:schemeClr val="dk1"/>
                </a:solidFill>
                <a:highlight>
                  <a:schemeClr val="lt1"/>
                </a:highlight>
                <a:latin typeface="Courier New"/>
                <a:ea typeface="Courier New"/>
                <a:cs typeface="Courier New"/>
                <a:sym typeface="Courier New"/>
              </a:rPr>
              <a:t>,</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"telefon"</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"password1"</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"password2"</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def</a:t>
            </a:r>
            <a:r>
              <a:rPr lang="en" sz="1050">
                <a:solidFill>
                  <a:schemeClr val="dk1"/>
                </a:solidFill>
                <a:highlight>
                  <a:srgbClr val="FFFFFF"/>
                </a:highlight>
                <a:latin typeface="Courier New"/>
                <a:ea typeface="Courier New"/>
                <a:cs typeface="Courier New"/>
                <a:sym typeface="Courier New"/>
              </a:rPr>
              <a:t> save(</a:t>
            </a:r>
            <a:r>
              <a:rPr lang="en" sz="1050">
                <a:solidFill>
                  <a:srgbClr val="808080"/>
                </a:solidFill>
                <a:highlight>
                  <a:srgbClr val="FFFFFF"/>
                </a:highlight>
                <a:latin typeface="Courier New"/>
                <a:ea typeface="Courier New"/>
                <a:cs typeface="Courier New"/>
                <a:sym typeface="Courier New"/>
              </a:rPr>
              <a:t>self</a:t>
            </a:r>
            <a:r>
              <a:rPr lang="en" sz="1050">
                <a:solidFill>
                  <a:schemeClr val="dk1"/>
                </a:solidFill>
                <a:highlight>
                  <a:srgbClr val="FFFFFF"/>
                </a:highlight>
                <a:latin typeface="Courier New"/>
                <a:ea typeface="Courier New"/>
                <a:cs typeface="Courier New"/>
                <a:sym typeface="Courier New"/>
              </a:rPr>
              <a:t>, </a:t>
            </a:r>
            <a:r>
              <a:rPr lang="en" sz="1050">
                <a:solidFill>
                  <a:srgbClr val="808080"/>
                </a:solidFill>
                <a:highlight>
                  <a:srgbClr val="FFFFFF"/>
                </a:highlight>
                <a:latin typeface="Courier New"/>
                <a:ea typeface="Courier New"/>
                <a:cs typeface="Courier New"/>
                <a:sym typeface="Courier New"/>
              </a:rPr>
              <a:t>commit</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True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user = </a:t>
            </a:r>
            <a:r>
              <a:rPr lang="en" sz="1050">
                <a:solidFill>
                  <a:srgbClr val="2B91AF"/>
                </a:solidFill>
                <a:highlight>
                  <a:srgbClr val="FFFFFF"/>
                </a:highlight>
                <a:latin typeface="Courier New"/>
                <a:ea typeface="Courier New"/>
                <a:cs typeface="Courier New"/>
                <a:sym typeface="Courier New"/>
              </a:rPr>
              <a:t>super</a:t>
            </a:r>
            <a:r>
              <a:rPr lang="en" sz="1050">
                <a:solidFill>
                  <a:schemeClr val="dk1"/>
                </a:solidFill>
                <a:highlight>
                  <a:srgbClr val="FFFFFF"/>
                </a:highlight>
                <a:latin typeface="Courier New"/>
                <a:ea typeface="Courier New"/>
                <a:cs typeface="Courier New"/>
                <a:sym typeface="Courier New"/>
              </a:rPr>
              <a:t>().save(</a:t>
            </a:r>
            <a:r>
              <a:rPr lang="en" sz="1050">
                <a:solidFill>
                  <a:srgbClr val="808080"/>
                </a:solidFill>
                <a:highlight>
                  <a:srgbClr val="FFFFFF"/>
                </a:highlight>
                <a:latin typeface="Courier New"/>
                <a:ea typeface="Courier New"/>
                <a:cs typeface="Courier New"/>
                <a:sym typeface="Courier New"/>
              </a:rPr>
              <a:t>commit</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False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user.telefon = </a:t>
            </a:r>
            <a:r>
              <a:rPr lang="en" sz="1050">
                <a:solidFill>
                  <a:srgbClr val="808080"/>
                </a:solidFill>
                <a:highlight>
                  <a:srgbClr val="FFFFFF"/>
                </a:highlight>
                <a:latin typeface="Courier New"/>
                <a:ea typeface="Courier New"/>
                <a:cs typeface="Courier New"/>
                <a:sym typeface="Courier New"/>
              </a:rPr>
              <a:t>self</a:t>
            </a:r>
            <a:r>
              <a:rPr lang="en" sz="1050">
                <a:solidFill>
                  <a:schemeClr val="dk1"/>
                </a:solidFill>
                <a:highlight>
                  <a:srgbClr val="FFFFFF"/>
                </a:highlight>
                <a:latin typeface="Courier New"/>
                <a:ea typeface="Courier New"/>
                <a:cs typeface="Courier New"/>
                <a:sym typeface="Courier New"/>
              </a:rPr>
              <a:t>.cleaned_data[</a:t>
            </a:r>
            <a:r>
              <a:rPr lang="en" sz="1050">
                <a:solidFill>
                  <a:srgbClr val="A31515"/>
                </a:solidFill>
                <a:highlight>
                  <a:srgbClr val="FFFFFF"/>
                </a:highlight>
                <a:latin typeface="Courier New"/>
                <a:ea typeface="Courier New"/>
                <a:cs typeface="Courier New"/>
                <a:sym typeface="Courier New"/>
              </a:rPr>
              <a:t>"telefon"</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if</a:t>
            </a:r>
            <a:r>
              <a:rPr lang="en" sz="1050">
                <a:solidFill>
                  <a:schemeClr val="dk1"/>
                </a:solidFill>
                <a:highlight>
                  <a:srgbClr val="FFFFFF"/>
                </a:highlight>
                <a:latin typeface="Courier New"/>
                <a:ea typeface="Courier New"/>
                <a:cs typeface="Courier New"/>
                <a:sym typeface="Courier New"/>
              </a:rPr>
              <a:t> </a:t>
            </a:r>
            <a:r>
              <a:rPr lang="en" sz="1050">
                <a:solidFill>
                  <a:srgbClr val="808080"/>
                </a:solidFill>
                <a:highlight>
                  <a:srgbClr val="FFFFFF"/>
                </a:highlight>
                <a:latin typeface="Courier New"/>
                <a:ea typeface="Courier New"/>
                <a:cs typeface="Courier New"/>
                <a:sym typeface="Courier New"/>
              </a:rPr>
              <a:t>commit</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user.save()</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return</a:t>
            </a:r>
            <a:r>
              <a:rPr lang="en" sz="1050">
                <a:solidFill>
                  <a:schemeClr val="dk1"/>
                </a:solidFill>
                <a:highlight>
                  <a:srgbClr val="FFFFFF"/>
                </a:highlight>
                <a:latin typeface="Courier New"/>
                <a:ea typeface="Courier New"/>
                <a:cs typeface="Courier New"/>
                <a:sym typeface="Courier New"/>
              </a:rPr>
              <a:t> user</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0000FF"/>
              </a:solidFill>
              <a:highlight>
                <a:srgbClr val="FFFFFF"/>
              </a:highlight>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60" name="Shape 60"/>
        <p:cNvGrpSpPr/>
        <p:nvPr/>
      </p:nvGrpSpPr>
      <p:grpSpPr>
        <a:xfrm>
          <a:off x="0" y="0"/>
          <a:ext cx="0" cy="0"/>
          <a:chOff x="0" y="0"/>
          <a:chExt cx="0" cy="0"/>
        </a:xfrm>
      </p:grpSpPr>
      <p:sp>
        <p:nvSpPr>
          <p:cNvPr id="61" name="Google Shape;61;p14"/>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Cuprins</a:t>
            </a:r>
            <a:endParaRPr/>
          </a:p>
        </p:txBody>
      </p:sp>
      <p:sp>
        <p:nvSpPr>
          <p:cNvPr id="62" name="Google Shape;62;p14"/>
          <p:cNvSpPr txBox="1"/>
          <p:nvPr>
            <p:ph idx="1" type="body"/>
          </p:nvPr>
        </p:nvSpPr>
        <p:spPr>
          <a:xfrm>
            <a:off x="311700" y="1152475"/>
            <a:ext cx="8520600" cy="3444300"/>
          </a:xfrm>
          <a:prstGeom prst="rect">
            <a:avLst/>
          </a:prstGeom>
          <a:ln>
            <a:noFill/>
          </a:ln>
        </p:spPr>
        <p:txBody>
          <a:bodyPr anchorCtr="0" anchor="t" bIns="91425" lIns="91425" spcFirstLastPara="1" rIns="91425" wrap="square" tIns="91425">
            <a:normAutofit/>
          </a:bodyPr>
          <a:lstStyle/>
          <a:p>
            <a:pPr indent="0" lvl="0" marL="457200" rtl="0" algn="l">
              <a:spcBef>
                <a:spcPts val="0"/>
              </a:spcBef>
              <a:spcAft>
                <a:spcPts val="0"/>
              </a:spcAft>
              <a:buNone/>
            </a:pPr>
            <a:r>
              <a:rPr b="1" lang="en" sz="1100">
                <a:solidFill>
                  <a:srgbClr val="000000"/>
                </a:solidFill>
              </a:rPr>
              <a:t>Observații</a:t>
            </a:r>
            <a:r>
              <a:rPr lang="en" sz="1100"/>
              <a:t>. Dacă deschideți cursul în Google Slides, faceți click pe "Present" (dreapta-sus) pentru a parcurge cursul cum a fost intenționat (cu animații, linkuri și alte efecte). Linkurile de mai jos sunt doar către începutul unei secțiuni de curs (uneori, o secțiune se întinde pe mai multe slide-uri pe care trebuie să le parcurgeți). Fiecare slide are link înapoi către cuprins.</a:t>
            </a:r>
            <a:endParaRPr sz="1100"/>
          </a:p>
          <a:p>
            <a:pPr indent="-317500" lvl="0" marL="457200" rtl="0" algn="l">
              <a:spcBef>
                <a:spcPts val="1200"/>
              </a:spcBef>
              <a:spcAft>
                <a:spcPts val="0"/>
              </a:spcAft>
              <a:buSzPts val="1400"/>
              <a:buAutoNum type="arabicPeriod"/>
            </a:pPr>
            <a:r>
              <a:t/>
            </a:r>
            <a:endParaRPr sz="1400"/>
          </a:p>
          <a:p>
            <a:pPr indent="0" lvl="0" marL="0" rtl="0" algn="l">
              <a:spcBef>
                <a:spcPts val="1200"/>
              </a:spcBef>
              <a:spcAft>
                <a:spcPts val="1200"/>
              </a:spcAft>
              <a:buNone/>
            </a:pPr>
            <a:r>
              <a:t/>
            </a:r>
            <a:endParaRPr/>
          </a:p>
        </p:txBody>
      </p:sp>
      <p:sp>
        <p:nvSpPr>
          <p:cNvPr id="63" name="Google Shape;63;p14"/>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65" name="Google Shape;65;p14"/>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53" name="Shape 253"/>
        <p:cNvGrpSpPr/>
        <p:nvPr/>
      </p:nvGrpSpPr>
      <p:grpSpPr>
        <a:xfrm>
          <a:off x="0" y="0"/>
          <a:ext cx="0" cy="0"/>
          <a:chOff x="0" y="0"/>
          <a:chExt cx="0" cy="0"/>
        </a:xfrm>
      </p:grpSpPr>
      <p:sp>
        <p:nvSpPr>
          <p:cNvPr id="254" name="Google Shape;254;p32"/>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View cu UserCreationForm personalizat</a:t>
            </a:r>
            <a:endParaRPr/>
          </a:p>
        </p:txBody>
      </p:sp>
      <p:sp>
        <p:nvSpPr>
          <p:cNvPr id="255" name="Google Shape;255;p32"/>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57" name="Google Shape;257;p32">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258" name="Google Shape;258;p32"/>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259" name="Google Shape;259;p32"/>
          <p:cNvSpPr txBox="1"/>
          <p:nvPr/>
        </p:nvSpPr>
        <p:spPr>
          <a:xfrm>
            <a:off x="311650" y="9117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rPr>
              <a:t>În fișierul views.py:</a:t>
            </a:r>
            <a:endParaRPr sz="1300">
              <a:solidFill>
                <a:schemeClr val="dk2"/>
              </a:solidFill>
            </a:endParaRPr>
          </a:p>
        </p:txBody>
      </p:sp>
      <p:sp>
        <p:nvSpPr>
          <p:cNvPr id="260" name="Google Shape;260;p32"/>
          <p:cNvSpPr txBox="1"/>
          <p:nvPr/>
        </p:nvSpPr>
        <p:spPr>
          <a:xfrm>
            <a:off x="317150" y="1413775"/>
            <a:ext cx="7587000" cy="2631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from</a:t>
            </a:r>
            <a:r>
              <a:rPr lang="en" sz="1050">
                <a:solidFill>
                  <a:schemeClr val="dk1"/>
                </a:solidFill>
                <a:highlight>
                  <a:srgbClr val="FFFFFF"/>
                </a:highlight>
                <a:latin typeface="Courier New"/>
                <a:ea typeface="Courier New"/>
                <a:cs typeface="Courier New"/>
                <a:sym typeface="Courier New"/>
              </a:rPr>
              <a:t> .forms </a:t>
            </a:r>
            <a:r>
              <a:rPr lang="en" sz="1050">
                <a:solidFill>
                  <a:srgbClr val="0000FF"/>
                </a:solidFill>
                <a:highlight>
                  <a:srgbClr val="FFFFFF"/>
                </a:highlight>
                <a:latin typeface="Courier New"/>
                <a:ea typeface="Courier New"/>
                <a:cs typeface="Courier New"/>
                <a:sym typeface="Courier New"/>
              </a:rPr>
              <a:t>import</a:t>
            </a:r>
            <a:r>
              <a:rPr lang="en" sz="1050">
                <a:solidFill>
                  <a:schemeClr val="dk1"/>
                </a:solidFill>
                <a:highlight>
                  <a:srgbClr val="FFFFFF"/>
                </a:highlight>
                <a:latin typeface="Courier New"/>
                <a:ea typeface="Courier New"/>
                <a:cs typeface="Courier New"/>
                <a:sym typeface="Courier New"/>
              </a:rPr>
              <a:t> </a:t>
            </a:r>
            <a:r>
              <a:rPr lang="en" sz="1050">
                <a:solidFill>
                  <a:srgbClr val="2B91AF"/>
                </a:solidFill>
                <a:highlight>
                  <a:srgbClr val="FFFFFF"/>
                </a:highlight>
                <a:latin typeface="Courier New"/>
                <a:ea typeface="Courier New"/>
                <a:cs typeface="Courier New"/>
                <a:sym typeface="Courier New"/>
              </a:rPr>
              <a:t>CustomUserCreationForm</a:t>
            </a:r>
            <a:endParaRPr sz="1050">
              <a:solidFill>
                <a:srgbClr val="2B91A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def</a:t>
            </a:r>
            <a:r>
              <a:rPr lang="en" sz="1050">
                <a:solidFill>
                  <a:schemeClr val="dk1"/>
                </a:solidFill>
                <a:highlight>
                  <a:srgbClr val="FFFFFF"/>
                </a:highlight>
                <a:latin typeface="Courier New"/>
                <a:ea typeface="Courier New"/>
                <a:cs typeface="Courier New"/>
                <a:sym typeface="Courier New"/>
              </a:rPr>
              <a:t> register_view(</a:t>
            </a:r>
            <a:r>
              <a:rPr lang="en" sz="1050">
                <a:solidFill>
                  <a:srgbClr val="808080"/>
                </a:solidFill>
                <a:highlight>
                  <a:srgbClr val="FFFFFF"/>
                </a:highlight>
                <a:latin typeface="Courier New"/>
                <a:ea typeface="Courier New"/>
                <a:cs typeface="Courier New"/>
                <a:sym typeface="Courier New"/>
              </a:rPr>
              <a:t>request</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if</a:t>
            </a:r>
            <a:r>
              <a:rPr lang="en" sz="1050">
                <a:solidFill>
                  <a:schemeClr val="dk1"/>
                </a:solidFill>
                <a:highlight>
                  <a:srgbClr val="FFFFFF"/>
                </a:highlight>
                <a:latin typeface="Courier New"/>
                <a:ea typeface="Courier New"/>
                <a:cs typeface="Courier New"/>
                <a:sym typeface="Courier New"/>
              </a:rPr>
              <a:t> </a:t>
            </a:r>
            <a:r>
              <a:rPr lang="en" sz="1050">
                <a:solidFill>
                  <a:srgbClr val="808080"/>
                </a:solidFill>
                <a:highlight>
                  <a:srgbClr val="FFFFFF"/>
                </a:highlight>
                <a:latin typeface="Courier New"/>
                <a:ea typeface="Courier New"/>
                <a:cs typeface="Courier New"/>
                <a:sym typeface="Courier New"/>
              </a:rPr>
              <a:t>request</a:t>
            </a:r>
            <a:r>
              <a:rPr lang="en" sz="1050">
                <a:solidFill>
                  <a:schemeClr val="dk1"/>
                </a:solidFill>
                <a:highlight>
                  <a:srgbClr val="FFFFFF"/>
                </a:highlight>
                <a:latin typeface="Courier New"/>
                <a:ea typeface="Courier New"/>
                <a:cs typeface="Courier New"/>
                <a:sym typeface="Courier New"/>
              </a:rPr>
              <a:t>.method == </a:t>
            </a:r>
            <a:r>
              <a:rPr lang="en" sz="1050">
                <a:solidFill>
                  <a:srgbClr val="A31515"/>
                </a:solidFill>
                <a:highlight>
                  <a:srgbClr val="FFFFFF"/>
                </a:highlight>
                <a:latin typeface="Courier New"/>
                <a:ea typeface="Courier New"/>
                <a:cs typeface="Courier New"/>
                <a:sym typeface="Courier New"/>
              </a:rPr>
              <a:t>'POST'</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form = </a:t>
            </a:r>
            <a:r>
              <a:rPr lang="en" sz="1050">
                <a:solidFill>
                  <a:srgbClr val="2B91AF"/>
                </a:solidFill>
                <a:highlight>
                  <a:srgbClr val="FFFFFF"/>
                </a:highlight>
                <a:latin typeface="Courier New"/>
                <a:ea typeface="Courier New"/>
                <a:cs typeface="Courier New"/>
                <a:sym typeface="Courier New"/>
              </a:rPr>
              <a:t>CustomUserCreationForm</a:t>
            </a:r>
            <a:r>
              <a:rPr lang="en" sz="1050">
                <a:solidFill>
                  <a:schemeClr val="dk1"/>
                </a:solidFill>
                <a:highlight>
                  <a:srgbClr val="FFFFFF"/>
                </a:highlight>
                <a:latin typeface="Courier New"/>
                <a:ea typeface="Courier New"/>
                <a:cs typeface="Courier New"/>
                <a:sym typeface="Courier New"/>
              </a:rPr>
              <a:t>(</a:t>
            </a:r>
            <a:r>
              <a:rPr lang="en" sz="1050">
                <a:solidFill>
                  <a:srgbClr val="808080"/>
                </a:solidFill>
                <a:highlight>
                  <a:srgbClr val="FFFFFF"/>
                </a:highlight>
                <a:latin typeface="Courier New"/>
                <a:ea typeface="Courier New"/>
                <a:cs typeface="Courier New"/>
                <a:sym typeface="Courier New"/>
              </a:rPr>
              <a:t>request</a:t>
            </a:r>
            <a:r>
              <a:rPr lang="en" sz="1050">
                <a:solidFill>
                  <a:schemeClr val="dk1"/>
                </a:solidFill>
                <a:highlight>
                  <a:srgbClr val="FFFFFF"/>
                </a:highlight>
                <a:latin typeface="Courier New"/>
                <a:ea typeface="Courier New"/>
                <a:cs typeface="Courier New"/>
                <a:sym typeface="Courier New"/>
              </a:rPr>
              <a:t>.POST)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if</a:t>
            </a:r>
            <a:r>
              <a:rPr lang="en" sz="1050">
                <a:solidFill>
                  <a:schemeClr val="dk1"/>
                </a:solidFill>
                <a:highlight>
                  <a:srgbClr val="FFFFFF"/>
                </a:highlight>
                <a:latin typeface="Courier New"/>
                <a:ea typeface="Courier New"/>
                <a:cs typeface="Courier New"/>
                <a:sym typeface="Courier New"/>
              </a:rPr>
              <a:t> form.is_valid():</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form.save()</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return</a:t>
            </a:r>
            <a:r>
              <a:rPr lang="en" sz="1050">
                <a:solidFill>
                  <a:schemeClr val="dk1"/>
                </a:solidFill>
                <a:highlight>
                  <a:srgbClr val="FFFFFF"/>
                </a:highlight>
                <a:latin typeface="Courier New"/>
                <a:ea typeface="Courier New"/>
                <a:cs typeface="Courier New"/>
                <a:sym typeface="Courier New"/>
              </a:rPr>
              <a:t> redirect(</a:t>
            </a:r>
            <a:r>
              <a:rPr lang="en" sz="1050">
                <a:solidFill>
                  <a:srgbClr val="A31515"/>
                </a:solidFill>
                <a:highlight>
                  <a:srgbClr val="FFFFFF"/>
                </a:highlight>
                <a:latin typeface="Courier New"/>
                <a:ea typeface="Courier New"/>
                <a:cs typeface="Courier New"/>
                <a:sym typeface="Courier New"/>
              </a:rPr>
              <a:t>'login'</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else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form = </a:t>
            </a:r>
            <a:r>
              <a:rPr lang="en" sz="1050">
                <a:solidFill>
                  <a:srgbClr val="2B91AF"/>
                </a:solidFill>
                <a:highlight>
                  <a:srgbClr val="FFFFFF"/>
                </a:highlight>
                <a:latin typeface="Courier New"/>
                <a:ea typeface="Courier New"/>
                <a:cs typeface="Courier New"/>
                <a:sym typeface="Courier New"/>
              </a:rPr>
              <a:t>CustomUserCreationForm</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return</a:t>
            </a:r>
            <a:r>
              <a:rPr lang="en" sz="1050">
                <a:solidFill>
                  <a:schemeClr val="dk1"/>
                </a:solidFill>
                <a:highlight>
                  <a:srgbClr val="FFFFFF"/>
                </a:highlight>
                <a:latin typeface="Courier New"/>
                <a:ea typeface="Courier New"/>
                <a:cs typeface="Courier New"/>
                <a:sym typeface="Courier New"/>
              </a:rPr>
              <a:t> render(</a:t>
            </a:r>
            <a:r>
              <a:rPr lang="en" sz="1050">
                <a:solidFill>
                  <a:srgbClr val="808080"/>
                </a:solidFill>
                <a:highlight>
                  <a:srgbClr val="FFFFFF"/>
                </a:highlight>
                <a:latin typeface="Courier New"/>
                <a:ea typeface="Courier New"/>
                <a:cs typeface="Courier New"/>
                <a:sym typeface="Courier New"/>
              </a:rPr>
              <a:t>request</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'inregistrare.html'</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'form'</a:t>
            </a:r>
            <a:r>
              <a:rPr lang="en" sz="1050">
                <a:solidFill>
                  <a:schemeClr val="dk1"/>
                </a:solidFill>
                <a:highlight>
                  <a:srgbClr val="FFFFFF"/>
                </a:highlight>
                <a:latin typeface="Courier New"/>
                <a:ea typeface="Courier New"/>
                <a:cs typeface="Courier New"/>
                <a:sym typeface="Courier New"/>
              </a:rPr>
              <a:t>: form})</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0000FF"/>
              </a:solidFill>
              <a:highlight>
                <a:srgbClr val="FFFFFF"/>
              </a:highlight>
              <a:latin typeface="Courier New"/>
              <a:ea typeface="Courier New"/>
              <a:cs typeface="Courier New"/>
              <a:sym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64" name="Shape 264"/>
        <p:cNvGrpSpPr/>
        <p:nvPr/>
      </p:nvGrpSpPr>
      <p:grpSpPr>
        <a:xfrm>
          <a:off x="0" y="0"/>
          <a:ext cx="0" cy="0"/>
          <a:chOff x="0" y="0"/>
          <a:chExt cx="0" cy="0"/>
        </a:xfrm>
      </p:grpSpPr>
      <p:sp>
        <p:nvSpPr>
          <p:cNvPr id="265" name="Google Shape;265;p33"/>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Validări personalizate</a:t>
            </a:r>
            <a:endParaRPr/>
          </a:p>
        </p:txBody>
      </p:sp>
      <p:sp>
        <p:nvSpPr>
          <p:cNvPr id="266" name="Google Shape;266;p33"/>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68" name="Google Shape;268;p33">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269" name="Google Shape;269;p33"/>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270" name="Google Shape;270;p33"/>
          <p:cNvSpPr txBox="1"/>
          <p:nvPr/>
        </p:nvSpPr>
        <p:spPr>
          <a:xfrm>
            <a:off x="311650" y="10641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rPr>
              <a:t>Dacă dorim să adăugăm validări suplimentare (de exemplu, verificarea unui e-mail valid), putem suprascrie metoda clean() sau metode specifice pentru câmpuri.</a:t>
            </a:r>
            <a:endParaRPr sz="1300">
              <a:solidFill>
                <a:schemeClr val="dk2"/>
              </a:solidFill>
            </a:endParaRPr>
          </a:p>
        </p:txBody>
      </p:sp>
      <p:sp>
        <p:nvSpPr>
          <p:cNvPr id="271" name="Google Shape;271;p33"/>
          <p:cNvSpPr txBox="1"/>
          <p:nvPr/>
        </p:nvSpPr>
        <p:spPr>
          <a:xfrm>
            <a:off x="317150" y="1718575"/>
            <a:ext cx="7587000" cy="1461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def</a:t>
            </a:r>
            <a:r>
              <a:rPr lang="en" sz="1050">
                <a:solidFill>
                  <a:schemeClr val="dk1"/>
                </a:solidFill>
                <a:highlight>
                  <a:srgbClr val="FFFFFF"/>
                </a:highlight>
                <a:latin typeface="Courier New"/>
                <a:ea typeface="Courier New"/>
                <a:cs typeface="Courier New"/>
                <a:sym typeface="Courier New"/>
              </a:rPr>
              <a:t> clean_email(</a:t>
            </a:r>
            <a:r>
              <a:rPr lang="en" sz="1050">
                <a:solidFill>
                  <a:srgbClr val="808080"/>
                </a:solidFill>
                <a:highlight>
                  <a:srgbClr val="FFFFFF"/>
                </a:highlight>
                <a:latin typeface="Courier New"/>
                <a:ea typeface="Courier New"/>
                <a:cs typeface="Courier New"/>
                <a:sym typeface="Courier New"/>
              </a:rPr>
              <a:t>self</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email = </a:t>
            </a:r>
            <a:r>
              <a:rPr lang="en" sz="1050">
                <a:solidFill>
                  <a:srgbClr val="808080"/>
                </a:solidFill>
                <a:highlight>
                  <a:srgbClr val="FFFFFF"/>
                </a:highlight>
                <a:latin typeface="Courier New"/>
                <a:ea typeface="Courier New"/>
                <a:cs typeface="Courier New"/>
                <a:sym typeface="Courier New"/>
              </a:rPr>
              <a:t>self</a:t>
            </a:r>
            <a:r>
              <a:rPr lang="en" sz="1050">
                <a:solidFill>
                  <a:schemeClr val="dk1"/>
                </a:solidFill>
                <a:highlight>
                  <a:srgbClr val="FFFFFF"/>
                </a:highlight>
                <a:latin typeface="Courier New"/>
                <a:ea typeface="Courier New"/>
                <a:cs typeface="Courier New"/>
                <a:sym typeface="Courier New"/>
              </a:rPr>
              <a:t>.cleaned_data.get(</a:t>
            </a:r>
            <a:r>
              <a:rPr lang="en" sz="1050">
                <a:solidFill>
                  <a:srgbClr val="A31515"/>
                </a:solidFill>
                <a:highlight>
                  <a:srgbClr val="FFFFFF"/>
                </a:highlight>
                <a:latin typeface="Courier New"/>
                <a:ea typeface="Courier New"/>
                <a:cs typeface="Courier New"/>
                <a:sym typeface="Courier New"/>
              </a:rPr>
              <a:t>'email'</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if</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"gmail.com"</a:t>
            </a: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not</a:t>
            </a: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in</a:t>
            </a:r>
            <a:r>
              <a:rPr lang="en" sz="1050">
                <a:solidFill>
                  <a:schemeClr val="dk1"/>
                </a:solidFill>
                <a:highlight>
                  <a:srgbClr val="FFFFFF"/>
                </a:highlight>
                <a:latin typeface="Courier New"/>
                <a:ea typeface="Courier New"/>
                <a:cs typeface="Courier New"/>
                <a:sym typeface="Courier New"/>
              </a:rPr>
              <a:t> email:</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raise</a:t>
            </a:r>
            <a:r>
              <a:rPr lang="en" sz="1050">
                <a:solidFill>
                  <a:schemeClr val="dk1"/>
                </a:solidFill>
                <a:highlight>
                  <a:srgbClr val="FFFFFF"/>
                </a:highlight>
                <a:latin typeface="Courier New"/>
                <a:ea typeface="Courier New"/>
                <a:cs typeface="Courier New"/>
                <a:sym typeface="Courier New"/>
              </a:rPr>
              <a:t> forms.ValidationError(</a:t>
            </a:r>
            <a:r>
              <a:rPr lang="en" sz="1050">
                <a:solidFill>
                  <a:srgbClr val="A31515"/>
                </a:solidFill>
                <a:highlight>
                  <a:srgbClr val="FFFFFF"/>
                </a:highlight>
                <a:latin typeface="Courier New"/>
                <a:ea typeface="Courier New"/>
                <a:cs typeface="Courier New"/>
                <a:sym typeface="Courier New"/>
              </a:rPr>
              <a:t>"Va rugam, folositi o adresa de gmail."</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return</a:t>
            </a:r>
            <a:r>
              <a:rPr lang="en" sz="1050">
                <a:solidFill>
                  <a:schemeClr val="dk1"/>
                </a:solidFill>
                <a:highlight>
                  <a:srgbClr val="FFFFFF"/>
                </a:highlight>
                <a:latin typeface="Courier New"/>
                <a:ea typeface="Courier New"/>
                <a:cs typeface="Courier New"/>
                <a:sym typeface="Courier New"/>
              </a:rPr>
              <a:t> email</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F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75" name="Shape 275"/>
        <p:cNvGrpSpPr/>
        <p:nvPr/>
      </p:nvGrpSpPr>
      <p:grpSpPr>
        <a:xfrm>
          <a:off x="0" y="0"/>
          <a:ext cx="0" cy="0"/>
          <a:chOff x="0" y="0"/>
          <a:chExt cx="0" cy="0"/>
        </a:xfrm>
      </p:grpSpPr>
      <p:sp>
        <p:nvSpPr>
          <p:cNvPr id="276" name="Google Shape;276;p34"/>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Template pentru UserCreationForm personalizat</a:t>
            </a:r>
            <a:endParaRPr/>
          </a:p>
        </p:txBody>
      </p:sp>
      <p:sp>
        <p:nvSpPr>
          <p:cNvPr id="277" name="Google Shape;277;p34"/>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79" name="Google Shape;279;p34">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280" name="Google Shape;280;p34"/>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281" name="Google Shape;281;p34"/>
          <p:cNvSpPr txBox="1"/>
          <p:nvPr/>
        </p:nvSpPr>
        <p:spPr>
          <a:xfrm>
            <a:off x="311650" y="920825"/>
            <a:ext cx="5727900" cy="3972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750">
                <a:solidFill>
                  <a:srgbClr val="800000"/>
                </a:solidFill>
                <a:highlight>
                  <a:srgbClr val="FFFFFF"/>
                </a:highlight>
                <a:latin typeface="Courier New"/>
                <a:ea typeface="Courier New"/>
                <a:cs typeface="Courier New"/>
                <a:sym typeface="Courier New"/>
              </a:rPr>
              <a:t>&lt;form</a:t>
            </a:r>
            <a:r>
              <a:rPr lang="en" sz="750">
                <a:solidFill>
                  <a:schemeClr val="dk1"/>
                </a:solidFill>
                <a:highlight>
                  <a:srgbClr val="FFFFFF"/>
                </a:highlight>
                <a:latin typeface="Courier New"/>
                <a:ea typeface="Courier New"/>
                <a:cs typeface="Courier New"/>
                <a:sym typeface="Courier New"/>
              </a:rPr>
              <a:t> </a:t>
            </a:r>
            <a:r>
              <a:rPr lang="en" sz="750">
                <a:solidFill>
                  <a:srgbClr val="FF0000"/>
                </a:solidFill>
                <a:highlight>
                  <a:srgbClr val="FFFFFF"/>
                </a:highlight>
                <a:latin typeface="Courier New"/>
                <a:ea typeface="Courier New"/>
                <a:cs typeface="Courier New"/>
                <a:sym typeface="Courier New"/>
              </a:rPr>
              <a:t>method</a:t>
            </a:r>
            <a:r>
              <a:rPr lang="en" sz="750">
                <a:solidFill>
                  <a:schemeClr val="dk1"/>
                </a:solidFill>
                <a:highlight>
                  <a:srgbClr val="FFFFFF"/>
                </a:highlight>
                <a:latin typeface="Courier New"/>
                <a:ea typeface="Courier New"/>
                <a:cs typeface="Courier New"/>
                <a:sym typeface="Courier New"/>
              </a:rPr>
              <a:t>=</a:t>
            </a:r>
            <a:r>
              <a:rPr lang="en" sz="750">
                <a:solidFill>
                  <a:srgbClr val="0000FF"/>
                </a:solidFill>
                <a:highlight>
                  <a:srgbClr val="FFFFFF"/>
                </a:highlight>
                <a:latin typeface="Courier New"/>
                <a:ea typeface="Courier New"/>
                <a:cs typeface="Courier New"/>
                <a:sym typeface="Courier New"/>
              </a:rPr>
              <a:t>"post"</a:t>
            </a:r>
            <a:r>
              <a:rPr lang="en" sz="750">
                <a:solidFill>
                  <a:srgbClr val="800000"/>
                </a:solidFill>
                <a:highlight>
                  <a:srgbClr val="FFFFFF"/>
                </a:highlight>
                <a:latin typeface="Courier New"/>
                <a:ea typeface="Courier New"/>
                <a:cs typeface="Courier New"/>
                <a:sym typeface="Courier New"/>
              </a:rPr>
              <a:t>&gt;</a:t>
            </a:r>
            <a:endParaRPr sz="7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r>
              <a:rPr lang="en" sz="750">
                <a:solidFill>
                  <a:srgbClr val="0000FF"/>
                </a:solidFill>
                <a:highlight>
                  <a:srgbClr val="FFFFFF"/>
                </a:highlight>
                <a:latin typeface="Courier New"/>
                <a:ea typeface="Courier New"/>
                <a:cs typeface="Courier New"/>
                <a:sym typeface="Courier New"/>
              </a:rPr>
              <a:t>{% csrf_token %}</a:t>
            </a:r>
            <a:endParaRPr sz="75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r>
              <a:rPr lang="en" sz="750">
                <a:solidFill>
                  <a:srgbClr val="0000FF"/>
                </a:solidFill>
                <a:highlight>
                  <a:srgbClr val="FFFFFF"/>
                </a:highlight>
                <a:latin typeface="Courier New"/>
                <a:ea typeface="Courier New"/>
                <a:cs typeface="Courier New"/>
                <a:sym typeface="Courier New"/>
              </a:rPr>
              <a:t>{{ </a:t>
            </a:r>
            <a:r>
              <a:rPr lang="en" sz="750">
                <a:solidFill>
                  <a:srgbClr val="A31515"/>
                </a:solidFill>
                <a:highlight>
                  <a:srgbClr val="FFFFFF"/>
                </a:highlight>
                <a:latin typeface="Courier New"/>
                <a:ea typeface="Courier New"/>
                <a:cs typeface="Courier New"/>
                <a:sym typeface="Courier New"/>
              </a:rPr>
              <a:t>form</a:t>
            </a:r>
            <a:r>
              <a:rPr lang="en" sz="750">
                <a:solidFill>
                  <a:schemeClr val="dk1"/>
                </a:solidFill>
                <a:highlight>
                  <a:srgbClr val="FFFFFF"/>
                </a:highlight>
                <a:latin typeface="Courier New"/>
                <a:ea typeface="Courier New"/>
                <a:cs typeface="Courier New"/>
                <a:sym typeface="Courier New"/>
              </a:rPr>
              <a:t>.</a:t>
            </a:r>
            <a:r>
              <a:rPr lang="en" sz="750">
                <a:solidFill>
                  <a:srgbClr val="A31515"/>
                </a:solidFill>
                <a:highlight>
                  <a:srgbClr val="FFFFFF"/>
                </a:highlight>
                <a:latin typeface="Courier New"/>
                <a:ea typeface="Courier New"/>
                <a:cs typeface="Courier New"/>
                <a:sym typeface="Courier New"/>
              </a:rPr>
              <a:t>non_field_errors</a:t>
            </a:r>
            <a:r>
              <a:rPr lang="en" sz="750">
                <a:solidFill>
                  <a:srgbClr val="0000FF"/>
                </a:solidFill>
                <a:highlight>
                  <a:srgbClr val="FFFFFF"/>
                </a:highlight>
                <a:latin typeface="Courier New"/>
                <a:ea typeface="Courier New"/>
                <a:cs typeface="Courier New"/>
                <a:sym typeface="Courier New"/>
              </a:rPr>
              <a:t> }}</a:t>
            </a:r>
            <a:endParaRPr sz="75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r>
              <a:rPr lang="en" sz="750">
                <a:solidFill>
                  <a:srgbClr val="800000"/>
                </a:solidFill>
                <a:highlight>
                  <a:srgbClr val="FFFFFF"/>
                </a:highlight>
                <a:latin typeface="Courier New"/>
                <a:ea typeface="Courier New"/>
                <a:cs typeface="Courier New"/>
                <a:sym typeface="Courier New"/>
              </a:rPr>
              <a:t>&lt;div&gt;</a:t>
            </a:r>
            <a:endParaRPr sz="7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r>
              <a:rPr lang="en" sz="750">
                <a:solidFill>
                  <a:srgbClr val="0000FF"/>
                </a:solidFill>
                <a:highlight>
                  <a:srgbClr val="FFFFFF"/>
                </a:highlight>
                <a:latin typeface="Courier New"/>
                <a:ea typeface="Courier New"/>
                <a:cs typeface="Courier New"/>
                <a:sym typeface="Courier New"/>
              </a:rPr>
              <a:t>{{ </a:t>
            </a:r>
            <a:r>
              <a:rPr lang="en" sz="750">
                <a:solidFill>
                  <a:srgbClr val="A31515"/>
                </a:solidFill>
                <a:highlight>
                  <a:srgbClr val="FFFFFF"/>
                </a:highlight>
                <a:latin typeface="Courier New"/>
                <a:ea typeface="Courier New"/>
                <a:cs typeface="Courier New"/>
                <a:sym typeface="Courier New"/>
              </a:rPr>
              <a:t>form</a:t>
            </a:r>
            <a:r>
              <a:rPr lang="en" sz="750">
                <a:solidFill>
                  <a:schemeClr val="dk1"/>
                </a:solidFill>
                <a:highlight>
                  <a:srgbClr val="FFFFFF"/>
                </a:highlight>
                <a:latin typeface="Courier New"/>
                <a:ea typeface="Courier New"/>
                <a:cs typeface="Courier New"/>
                <a:sym typeface="Courier New"/>
              </a:rPr>
              <a:t>.</a:t>
            </a:r>
            <a:r>
              <a:rPr lang="en" sz="750">
                <a:solidFill>
                  <a:srgbClr val="A31515"/>
                </a:solidFill>
                <a:highlight>
                  <a:srgbClr val="FFFFFF"/>
                </a:highlight>
                <a:latin typeface="Courier New"/>
                <a:ea typeface="Courier New"/>
                <a:cs typeface="Courier New"/>
                <a:sym typeface="Courier New"/>
              </a:rPr>
              <a:t>username</a:t>
            </a:r>
            <a:r>
              <a:rPr lang="en" sz="750">
                <a:solidFill>
                  <a:schemeClr val="dk1"/>
                </a:solidFill>
                <a:highlight>
                  <a:srgbClr val="FFFFFF"/>
                </a:highlight>
                <a:latin typeface="Courier New"/>
                <a:ea typeface="Courier New"/>
                <a:cs typeface="Courier New"/>
                <a:sym typeface="Courier New"/>
              </a:rPr>
              <a:t>.</a:t>
            </a:r>
            <a:r>
              <a:rPr lang="en" sz="750">
                <a:solidFill>
                  <a:srgbClr val="A31515"/>
                </a:solidFill>
                <a:highlight>
                  <a:srgbClr val="FFFFFF"/>
                </a:highlight>
                <a:latin typeface="Courier New"/>
                <a:ea typeface="Courier New"/>
                <a:cs typeface="Courier New"/>
                <a:sym typeface="Courier New"/>
              </a:rPr>
              <a:t>label_tag</a:t>
            </a:r>
            <a:r>
              <a:rPr lang="en" sz="750">
                <a:solidFill>
                  <a:srgbClr val="0000FF"/>
                </a:solidFill>
                <a:highlight>
                  <a:srgbClr val="FFFFFF"/>
                </a:highlight>
                <a:latin typeface="Courier New"/>
                <a:ea typeface="Courier New"/>
                <a:cs typeface="Courier New"/>
                <a:sym typeface="Courier New"/>
              </a:rPr>
              <a:t> }}</a:t>
            </a:r>
            <a:r>
              <a:rPr lang="en" sz="750">
                <a:solidFill>
                  <a:schemeClr val="dk1"/>
                </a:solidFill>
                <a:highlight>
                  <a:srgbClr val="FFFFFF"/>
                </a:highlight>
                <a:latin typeface="Courier New"/>
                <a:ea typeface="Courier New"/>
                <a:cs typeface="Courier New"/>
                <a:sym typeface="Courier New"/>
              </a:rPr>
              <a:t> </a:t>
            </a:r>
            <a:r>
              <a:rPr lang="en" sz="750">
                <a:solidFill>
                  <a:srgbClr val="0000FF"/>
                </a:solidFill>
                <a:highlight>
                  <a:srgbClr val="FFFFFF"/>
                </a:highlight>
                <a:latin typeface="Courier New"/>
                <a:ea typeface="Courier New"/>
                <a:cs typeface="Courier New"/>
                <a:sym typeface="Courier New"/>
              </a:rPr>
              <a:t>{{ </a:t>
            </a:r>
            <a:r>
              <a:rPr lang="en" sz="750">
                <a:solidFill>
                  <a:srgbClr val="A31515"/>
                </a:solidFill>
                <a:highlight>
                  <a:srgbClr val="FFFFFF"/>
                </a:highlight>
                <a:latin typeface="Courier New"/>
                <a:ea typeface="Courier New"/>
                <a:cs typeface="Courier New"/>
                <a:sym typeface="Courier New"/>
              </a:rPr>
              <a:t>form</a:t>
            </a:r>
            <a:r>
              <a:rPr lang="en" sz="750">
                <a:solidFill>
                  <a:schemeClr val="dk1"/>
                </a:solidFill>
                <a:highlight>
                  <a:srgbClr val="FFFFFF"/>
                </a:highlight>
                <a:latin typeface="Courier New"/>
                <a:ea typeface="Courier New"/>
                <a:cs typeface="Courier New"/>
                <a:sym typeface="Courier New"/>
              </a:rPr>
              <a:t>.</a:t>
            </a:r>
            <a:r>
              <a:rPr lang="en" sz="750">
                <a:solidFill>
                  <a:srgbClr val="A31515"/>
                </a:solidFill>
                <a:highlight>
                  <a:srgbClr val="FFFFFF"/>
                </a:highlight>
                <a:latin typeface="Courier New"/>
                <a:ea typeface="Courier New"/>
                <a:cs typeface="Courier New"/>
                <a:sym typeface="Courier New"/>
              </a:rPr>
              <a:t>username</a:t>
            </a:r>
            <a:r>
              <a:rPr lang="en" sz="750">
                <a:solidFill>
                  <a:srgbClr val="0000FF"/>
                </a:solidFill>
                <a:highlight>
                  <a:srgbClr val="FFFFFF"/>
                </a:highlight>
                <a:latin typeface="Courier New"/>
                <a:ea typeface="Courier New"/>
                <a:cs typeface="Courier New"/>
                <a:sym typeface="Courier New"/>
              </a:rPr>
              <a:t> }}</a:t>
            </a:r>
            <a:endParaRPr sz="75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r>
              <a:rPr lang="en" sz="750">
                <a:solidFill>
                  <a:srgbClr val="0000FF"/>
                </a:solidFill>
                <a:highlight>
                  <a:srgbClr val="FFFFFF"/>
                </a:highlight>
                <a:latin typeface="Courier New"/>
                <a:ea typeface="Courier New"/>
                <a:cs typeface="Courier New"/>
                <a:sym typeface="Courier New"/>
              </a:rPr>
              <a:t>{{ </a:t>
            </a:r>
            <a:r>
              <a:rPr lang="en" sz="750">
                <a:solidFill>
                  <a:srgbClr val="A31515"/>
                </a:solidFill>
                <a:highlight>
                  <a:srgbClr val="FFFFFF"/>
                </a:highlight>
                <a:latin typeface="Courier New"/>
                <a:ea typeface="Courier New"/>
                <a:cs typeface="Courier New"/>
                <a:sym typeface="Courier New"/>
              </a:rPr>
              <a:t>form</a:t>
            </a:r>
            <a:r>
              <a:rPr lang="en" sz="750">
                <a:solidFill>
                  <a:schemeClr val="dk1"/>
                </a:solidFill>
                <a:highlight>
                  <a:srgbClr val="FFFFFF"/>
                </a:highlight>
                <a:latin typeface="Courier New"/>
                <a:ea typeface="Courier New"/>
                <a:cs typeface="Courier New"/>
                <a:sym typeface="Courier New"/>
              </a:rPr>
              <a:t>.</a:t>
            </a:r>
            <a:r>
              <a:rPr lang="en" sz="750">
                <a:solidFill>
                  <a:srgbClr val="A31515"/>
                </a:solidFill>
                <a:highlight>
                  <a:srgbClr val="FFFFFF"/>
                </a:highlight>
                <a:latin typeface="Courier New"/>
                <a:ea typeface="Courier New"/>
                <a:cs typeface="Courier New"/>
                <a:sym typeface="Courier New"/>
              </a:rPr>
              <a:t>username</a:t>
            </a:r>
            <a:r>
              <a:rPr lang="en" sz="750">
                <a:solidFill>
                  <a:schemeClr val="dk1"/>
                </a:solidFill>
                <a:highlight>
                  <a:srgbClr val="FFFFFF"/>
                </a:highlight>
                <a:latin typeface="Courier New"/>
                <a:ea typeface="Courier New"/>
                <a:cs typeface="Courier New"/>
                <a:sym typeface="Courier New"/>
              </a:rPr>
              <a:t>.</a:t>
            </a:r>
            <a:r>
              <a:rPr lang="en" sz="750">
                <a:solidFill>
                  <a:srgbClr val="A31515"/>
                </a:solidFill>
                <a:highlight>
                  <a:srgbClr val="FFFFFF"/>
                </a:highlight>
                <a:latin typeface="Courier New"/>
                <a:ea typeface="Courier New"/>
                <a:cs typeface="Courier New"/>
                <a:sym typeface="Courier New"/>
              </a:rPr>
              <a:t>errors</a:t>
            </a:r>
            <a:r>
              <a:rPr lang="en" sz="750">
                <a:solidFill>
                  <a:srgbClr val="0000FF"/>
                </a:solidFill>
                <a:highlight>
                  <a:srgbClr val="FFFFFF"/>
                </a:highlight>
                <a:latin typeface="Courier New"/>
                <a:ea typeface="Courier New"/>
                <a:cs typeface="Courier New"/>
                <a:sym typeface="Courier New"/>
              </a:rPr>
              <a:t> }}</a:t>
            </a:r>
            <a:endParaRPr sz="75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r>
              <a:rPr lang="en" sz="750">
                <a:solidFill>
                  <a:srgbClr val="800000"/>
                </a:solidFill>
                <a:highlight>
                  <a:srgbClr val="FFFFFF"/>
                </a:highlight>
                <a:latin typeface="Courier New"/>
                <a:ea typeface="Courier New"/>
                <a:cs typeface="Courier New"/>
                <a:sym typeface="Courier New"/>
              </a:rPr>
              <a:t>&lt;/div&gt;</a:t>
            </a:r>
            <a:endParaRPr sz="7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r>
              <a:rPr lang="en" sz="750">
                <a:solidFill>
                  <a:srgbClr val="800000"/>
                </a:solidFill>
                <a:highlight>
                  <a:srgbClr val="FFFFFF"/>
                </a:highlight>
                <a:latin typeface="Courier New"/>
                <a:ea typeface="Courier New"/>
                <a:cs typeface="Courier New"/>
                <a:sym typeface="Courier New"/>
              </a:rPr>
              <a:t>&lt;div&gt;</a:t>
            </a:r>
            <a:endParaRPr sz="7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r>
              <a:rPr lang="en" sz="750">
                <a:solidFill>
                  <a:srgbClr val="0000FF"/>
                </a:solidFill>
                <a:highlight>
                  <a:srgbClr val="FFFFFF"/>
                </a:highlight>
                <a:latin typeface="Courier New"/>
                <a:ea typeface="Courier New"/>
                <a:cs typeface="Courier New"/>
                <a:sym typeface="Courier New"/>
              </a:rPr>
              <a:t>{{ </a:t>
            </a:r>
            <a:r>
              <a:rPr lang="en" sz="750">
                <a:solidFill>
                  <a:srgbClr val="A31515"/>
                </a:solidFill>
                <a:highlight>
                  <a:srgbClr val="FFFFFF"/>
                </a:highlight>
                <a:latin typeface="Courier New"/>
                <a:ea typeface="Courier New"/>
                <a:cs typeface="Courier New"/>
                <a:sym typeface="Courier New"/>
              </a:rPr>
              <a:t>form</a:t>
            </a:r>
            <a:r>
              <a:rPr lang="en" sz="750">
                <a:solidFill>
                  <a:schemeClr val="dk1"/>
                </a:solidFill>
                <a:highlight>
                  <a:srgbClr val="FFFFFF"/>
                </a:highlight>
                <a:latin typeface="Courier New"/>
                <a:ea typeface="Courier New"/>
                <a:cs typeface="Courier New"/>
                <a:sym typeface="Courier New"/>
              </a:rPr>
              <a:t>.</a:t>
            </a:r>
            <a:r>
              <a:rPr lang="en" sz="750">
                <a:solidFill>
                  <a:srgbClr val="A31515"/>
                </a:solidFill>
                <a:highlight>
                  <a:srgbClr val="FFFFFF"/>
                </a:highlight>
                <a:latin typeface="Courier New"/>
                <a:ea typeface="Courier New"/>
                <a:cs typeface="Courier New"/>
                <a:sym typeface="Courier New"/>
              </a:rPr>
              <a:t>email</a:t>
            </a:r>
            <a:r>
              <a:rPr lang="en" sz="750">
                <a:solidFill>
                  <a:schemeClr val="dk1"/>
                </a:solidFill>
                <a:highlight>
                  <a:srgbClr val="FFFFFF"/>
                </a:highlight>
                <a:latin typeface="Courier New"/>
                <a:ea typeface="Courier New"/>
                <a:cs typeface="Courier New"/>
                <a:sym typeface="Courier New"/>
              </a:rPr>
              <a:t>.</a:t>
            </a:r>
            <a:r>
              <a:rPr lang="en" sz="750">
                <a:solidFill>
                  <a:srgbClr val="A31515"/>
                </a:solidFill>
                <a:highlight>
                  <a:srgbClr val="FFFFFF"/>
                </a:highlight>
                <a:latin typeface="Courier New"/>
                <a:ea typeface="Courier New"/>
                <a:cs typeface="Courier New"/>
                <a:sym typeface="Courier New"/>
              </a:rPr>
              <a:t>label_tag</a:t>
            </a:r>
            <a:r>
              <a:rPr lang="en" sz="750">
                <a:solidFill>
                  <a:srgbClr val="0000FF"/>
                </a:solidFill>
                <a:highlight>
                  <a:srgbClr val="FFFFFF"/>
                </a:highlight>
                <a:latin typeface="Courier New"/>
                <a:ea typeface="Courier New"/>
                <a:cs typeface="Courier New"/>
                <a:sym typeface="Courier New"/>
              </a:rPr>
              <a:t> }}</a:t>
            </a:r>
            <a:r>
              <a:rPr lang="en" sz="750">
                <a:solidFill>
                  <a:schemeClr val="dk1"/>
                </a:solidFill>
                <a:highlight>
                  <a:srgbClr val="FFFFFF"/>
                </a:highlight>
                <a:latin typeface="Courier New"/>
                <a:ea typeface="Courier New"/>
                <a:cs typeface="Courier New"/>
                <a:sym typeface="Courier New"/>
              </a:rPr>
              <a:t> </a:t>
            </a:r>
            <a:r>
              <a:rPr lang="en" sz="750">
                <a:solidFill>
                  <a:srgbClr val="0000FF"/>
                </a:solidFill>
                <a:highlight>
                  <a:srgbClr val="FFFFFF"/>
                </a:highlight>
                <a:latin typeface="Courier New"/>
                <a:ea typeface="Courier New"/>
                <a:cs typeface="Courier New"/>
                <a:sym typeface="Courier New"/>
              </a:rPr>
              <a:t>{{ </a:t>
            </a:r>
            <a:r>
              <a:rPr lang="en" sz="750">
                <a:solidFill>
                  <a:srgbClr val="A31515"/>
                </a:solidFill>
                <a:highlight>
                  <a:srgbClr val="FFFFFF"/>
                </a:highlight>
                <a:latin typeface="Courier New"/>
                <a:ea typeface="Courier New"/>
                <a:cs typeface="Courier New"/>
                <a:sym typeface="Courier New"/>
              </a:rPr>
              <a:t>form</a:t>
            </a:r>
            <a:r>
              <a:rPr lang="en" sz="750">
                <a:solidFill>
                  <a:schemeClr val="dk1"/>
                </a:solidFill>
                <a:highlight>
                  <a:srgbClr val="FFFFFF"/>
                </a:highlight>
                <a:latin typeface="Courier New"/>
                <a:ea typeface="Courier New"/>
                <a:cs typeface="Courier New"/>
                <a:sym typeface="Courier New"/>
              </a:rPr>
              <a:t>.</a:t>
            </a:r>
            <a:r>
              <a:rPr lang="en" sz="750">
                <a:solidFill>
                  <a:srgbClr val="A31515"/>
                </a:solidFill>
                <a:highlight>
                  <a:srgbClr val="FFFFFF"/>
                </a:highlight>
                <a:latin typeface="Courier New"/>
                <a:ea typeface="Courier New"/>
                <a:cs typeface="Courier New"/>
                <a:sym typeface="Courier New"/>
              </a:rPr>
              <a:t>email</a:t>
            </a:r>
            <a:r>
              <a:rPr lang="en" sz="750">
                <a:solidFill>
                  <a:srgbClr val="0000FF"/>
                </a:solidFill>
                <a:highlight>
                  <a:srgbClr val="FFFFFF"/>
                </a:highlight>
                <a:latin typeface="Courier New"/>
                <a:ea typeface="Courier New"/>
                <a:cs typeface="Courier New"/>
                <a:sym typeface="Courier New"/>
              </a:rPr>
              <a:t> }}</a:t>
            </a:r>
            <a:endParaRPr sz="75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r>
              <a:rPr lang="en" sz="750">
                <a:solidFill>
                  <a:srgbClr val="0000FF"/>
                </a:solidFill>
                <a:highlight>
                  <a:srgbClr val="FFFFFF"/>
                </a:highlight>
                <a:latin typeface="Courier New"/>
                <a:ea typeface="Courier New"/>
                <a:cs typeface="Courier New"/>
                <a:sym typeface="Courier New"/>
              </a:rPr>
              <a:t>{{ </a:t>
            </a:r>
            <a:r>
              <a:rPr lang="en" sz="750">
                <a:solidFill>
                  <a:srgbClr val="A31515"/>
                </a:solidFill>
                <a:highlight>
                  <a:srgbClr val="FFFFFF"/>
                </a:highlight>
                <a:latin typeface="Courier New"/>
                <a:ea typeface="Courier New"/>
                <a:cs typeface="Courier New"/>
                <a:sym typeface="Courier New"/>
              </a:rPr>
              <a:t>form</a:t>
            </a:r>
            <a:r>
              <a:rPr lang="en" sz="750">
                <a:solidFill>
                  <a:schemeClr val="dk1"/>
                </a:solidFill>
                <a:highlight>
                  <a:srgbClr val="FFFFFF"/>
                </a:highlight>
                <a:latin typeface="Courier New"/>
                <a:ea typeface="Courier New"/>
                <a:cs typeface="Courier New"/>
                <a:sym typeface="Courier New"/>
              </a:rPr>
              <a:t>.</a:t>
            </a:r>
            <a:r>
              <a:rPr lang="en" sz="750">
                <a:solidFill>
                  <a:srgbClr val="A31515"/>
                </a:solidFill>
                <a:highlight>
                  <a:srgbClr val="FFFFFF"/>
                </a:highlight>
                <a:latin typeface="Courier New"/>
                <a:ea typeface="Courier New"/>
                <a:cs typeface="Courier New"/>
                <a:sym typeface="Courier New"/>
              </a:rPr>
              <a:t>email</a:t>
            </a:r>
            <a:r>
              <a:rPr lang="en" sz="750">
                <a:solidFill>
                  <a:schemeClr val="dk1"/>
                </a:solidFill>
                <a:highlight>
                  <a:srgbClr val="FFFFFF"/>
                </a:highlight>
                <a:latin typeface="Courier New"/>
                <a:ea typeface="Courier New"/>
                <a:cs typeface="Courier New"/>
                <a:sym typeface="Courier New"/>
              </a:rPr>
              <a:t>.</a:t>
            </a:r>
            <a:r>
              <a:rPr lang="en" sz="750">
                <a:solidFill>
                  <a:srgbClr val="A31515"/>
                </a:solidFill>
                <a:highlight>
                  <a:srgbClr val="FFFFFF"/>
                </a:highlight>
                <a:latin typeface="Courier New"/>
                <a:ea typeface="Courier New"/>
                <a:cs typeface="Courier New"/>
                <a:sym typeface="Courier New"/>
              </a:rPr>
              <a:t>errors</a:t>
            </a:r>
            <a:r>
              <a:rPr lang="en" sz="750">
                <a:solidFill>
                  <a:srgbClr val="0000FF"/>
                </a:solidFill>
                <a:highlight>
                  <a:srgbClr val="FFFFFF"/>
                </a:highlight>
                <a:latin typeface="Courier New"/>
                <a:ea typeface="Courier New"/>
                <a:cs typeface="Courier New"/>
                <a:sym typeface="Courier New"/>
              </a:rPr>
              <a:t> }}</a:t>
            </a:r>
            <a:endParaRPr sz="75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r>
              <a:rPr lang="en" sz="750">
                <a:solidFill>
                  <a:srgbClr val="800000"/>
                </a:solidFill>
                <a:highlight>
                  <a:srgbClr val="FFFFFF"/>
                </a:highlight>
                <a:latin typeface="Courier New"/>
                <a:ea typeface="Courier New"/>
                <a:cs typeface="Courier New"/>
                <a:sym typeface="Courier New"/>
              </a:rPr>
              <a:t>&lt;/div&gt;</a:t>
            </a:r>
            <a:endParaRPr sz="7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r>
              <a:rPr lang="en" sz="750">
                <a:solidFill>
                  <a:srgbClr val="800000"/>
                </a:solidFill>
                <a:highlight>
                  <a:srgbClr val="FFFFFF"/>
                </a:highlight>
                <a:latin typeface="Courier New"/>
                <a:ea typeface="Courier New"/>
                <a:cs typeface="Courier New"/>
                <a:sym typeface="Courier New"/>
              </a:rPr>
              <a:t>&lt;div&gt;</a:t>
            </a:r>
            <a:endParaRPr sz="7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r>
              <a:rPr lang="en" sz="750">
                <a:solidFill>
                  <a:srgbClr val="0000FF"/>
                </a:solidFill>
                <a:highlight>
                  <a:srgbClr val="FFFFFF"/>
                </a:highlight>
                <a:latin typeface="Courier New"/>
                <a:ea typeface="Courier New"/>
                <a:cs typeface="Courier New"/>
                <a:sym typeface="Courier New"/>
              </a:rPr>
              <a:t>{{ </a:t>
            </a:r>
            <a:r>
              <a:rPr lang="en" sz="750">
                <a:solidFill>
                  <a:srgbClr val="A31515"/>
                </a:solidFill>
                <a:highlight>
                  <a:srgbClr val="FFFFFF"/>
                </a:highlight>
                <a:latin typeface="Courier New"/>
                <a:ea typeface="Courier New"/>
                <a:cs typeface="Courier New"/>
                <a:sym typeface="Courier New"/>
              </a:rPr>
              <a:t>form</a:t>
            </a:r>
            <a:r>
              <a:rPr lang="en" sz="750">
                <a:solidFill>
                  <a:schemeClr val="dk1"/>
                </a:solidFill>
                <a:highlight>
                  <a:srgbClr val="FFFFFF"/>
                </a:highlight>
                <a:latin typeface="Courier New"/>
                <a:ea typeface="Courier New"/>
                <a:cs typeface="Courier New"/>
                <a:sym typeface="Courier New"/>
              </a:rPr>
              <a:t>.</a:t>
            </a:r>
            <a:r>
              <a:rPr lang="en" sz="750">
                <a:solidFill>
                  <a:srgbClr val="A31515"/>
                </a:solidFill>
                <a:highlight>
                  <a:srgbClr val="FFFFFF"/>
                </a:highlight>
                <a:latin typeface="Courier New"/>
                <a:ea typeface="Courier New"/>
                <a:cs typeface="Courier New"/>
                <a:sym typeface="Courier New"/>
              </a:rPr>
              <a:t>telefon</a:t>
            </a:r>
            <a:r>
              <a:rPr lang="en" sz="750">
                <a:solidFill>
                  <a:schemeClr val="dk1"/>
                </a:solidFill>
                <a:highlight>
                  <a:srgbClr val="FFFFFF"/>
                </a:highlight>
                <a:latin typeface="Courier New"/>
                <a:ea typeface="Courier New"/>
                <a:cs typeface="Courier New"/>
                <a:sym typeface="Courier New"/>
              </a:rPr>
              <a:t>.</a:t>
            </a:r>
            <a:r>
              <a:rPr lang="en" sz="750">
                <a:solidFill>
                  <a:srgbClr val="A31515"/>
                </a:solidFill>
                <a:highlight>
                  <a:srgbClr val="FFFFFF"/>
                </a:highlight>
                <a:latin typeface="Courier New"/>
                <a:ea typeface="Courier New"/>
                <a:cs typeface="Courier New"/>
                <a:sym typeface="Courier New"/>
              </a:rPr>
              <a:t>label_tag</a:t>
            </a:r>
            <a:r>
              <a:rPr lang="en" sz="750">
                <a:solidFill>
                  <a:srgbClr val="0000FF"/>
                </a:solidFill>
                <a:highlight>
                  <a:srgbClr val="FFFFFF"/>
                </a:highlight>
                <a:latin typeface="Courier New"/>
                <a:ea typeface="Courier New"/>
                <a:cs typeface="Courier New"/>
                <a:sym typeface="Courier New"/>
              </a:rPr>
              <a:t> }}</a:t>
            </a:r>
            <a:r>
              <a:rPr lang="en" sz="750">
                <a:solidFill>
                  <a:schemeClr val="dk1"/>
                </a:solidFill>
                <a:highlight>
                  <a:srgbClr val="FFFFFF"/>
                </a:highlight>
                <a:latin typeface="Courier New"/>
                <a:ea typeface="Courier New"/>
                <a:cs typeface="Courier New"/>
                <a:sym typeface="Courier New"/>
              </a:rPr>
              <a:t> </a:t>
            </a:r>
            <a:r>
              <a:rPr lang="en" sz="750">
                <a:solidFill>
                  <a:srgbClr val="0000FF"/>
                </a:solidFill>
                <a:highlight>
                  <a:srgbClr val="FFFFFF"/>
                </a:highlight>
                <a:latin typeface="Courier New"/>
                <a:ea typeface="Courier New"/>
                <a:cs typeface="Courier New"/>
                <a:sym typeface="Courier New"/>
              </a:rPr>
              <a:t>{{ </a:t>
            </a:r>
            <a:r>
              <a:rPr lang="en" sz="750">
                <a:solidFill>
                  <a:srgbClr val="A31515"/>
                </a:solidFill>
                <a:highlight>
                  <a:srgbClr val="FFFFFF"/>
                </a:highlight>
                <a:latin typeface="Courier New"/>
                <a:ea typeface="Courier New"/>
                <a:cs typeface="Courier New"/>
                <a:sym typeface="Courier New"/>
              </a:rPr>
              <a:t>form</a:t>
            </a:r>
            <a:r>
              <a:rPr lang="en" sz="750">
                <a:solidFill>
                  <a:schemeClr val="dk1"/>
                </a:solidFill>
                <a:highlight>
                  <a:srgbClr val="FFFFFF"/>
                </a:highlight>
                <a:latin typeface="Courier New"/>
                <a:ea typeface="Courier New"/>
                <a:cs typeface="Courier New"/>
                <a:sym typeface="Courier New"/>
              </a:rPr>
              <a:t>.</a:t>
            </a:r>
            <a:r>
              <a:rPr lang="en" sz="750">
                <a:solidFill>
                  <a:srgbClr val="A31515"/>
                </a:solidFill>
                <a:highlight>
                  <a:srgbClr val="FFFFFF"/>
                </a:highlight>
                <a:latin typeface="Courier New"/>
                <a:ea typeface="Courier New"/>
                <a:cs typeface="Courier New"/>
                <a:sym typeface="Courier New"/>
              </a:rPr>
              <a:t>telefon</a:t>
            </a:r>
            <a:r>
              <a:rPr lang="en" sz="750">
                <a:solidFill>
                  <a:srgbClr val="0000FF"/>
                </a:solidFill>
                <a:highlight>
                  <a:srgbClr val="FFFFFF"/>
                </a:highlight>
                <a:latin typeface="Courier New"/>
                <a:ea typeface="Courier New"/>
                <a:cs typeface="Courier New"/>
                <a:sym typeface="Courier New"/>
              </a:rPr>
              <a:t> }}</a:t>
            </a:r>
            <a:endParaRPr sz="75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r>
              <a:rPr lang="en" sz="750">
                <a:solidFill>
                  <a:srgbClr val="0000FF"/>
                </a:solidFill>
                <a:highlight>
                  <a:srgbClr val="FFFFFF"/>
                </a:highlight>
                <a:latin typeface="Courier New"/>
                <a:ea typeface="Courier New"/>
                <a:cs typeface="Courier New"/>
                <a:sym typeface="Courier New"/>
              </a:rPr>
              <a:t>{{ </a:t>
            </a:r>
            <a:r>
              <a:rPr lang="en" sz="750">
                <a:solidFill>
                  <a:srgbClr val="A31515"/>
                </a:solidFill>
                <a:highlight>
                  <a:srgbClr val="FFFFFF"/>
                </a:highlight>
                <a:latin typeface="Courier New"/>
                <a:ea typeface="Courier New"/>
                <a:cs typeface="Courier New"/>
                <a:sym typeface="Courier New"/>
              </a:rPr>
              <a:t>form</a:t>
            </a:r>
            <a:r>
              <a:rPr lang="en" sz="750">
                <a:solidFill>
                  <a:schemeClr val="dk1"/>
                </a:solidFill>
                <a:highlight>
                  <a:srgbClr val="FFFFFF"/>
                </a:highlight>
                <a:latin typeface="Courier New"/>
                <a:ea typeface="Courier New"/>
                <a:cs typeface="Courier New"/>
                <a:sym typeface="Courier New"/>
              </a:rPr>
              <a:t>.</a:t>
            </a:r>
            <a:r>
              <a:rPr lang="en" sz="750">
                <a:solidFill>
                  <a:srgbClr val="A31515"/>
                </a:solidFill>
                <a:highlight>
                  <a:srgbClr val="FFFFFF"/>
                </a:highlight>
                <a:latin typeface="Courier New"/>
                <a:ea typeface="Courier New"/>
                <a:cs typeface="Courier New"/>
                <a:sym typeface="Courier New"/>
              </a:rPr>
              <a:t>telefon</a:t>
            </a:r>
            <a:r>
              <a:rPr lang="en" sz="750">
                <a:solidFill>
                  <a:schemeClr val="dk1"/>
                </a:solidFill>
                <a:highlight>
                  <a:srgbClr val="FFFFFF"/>
                </a:highlight>
                <a:latin typeface="Courier New"/>
                <a:ea typeface="Courier New"/>
                <a:cs typeface="Courier New"/>
                <a:sym typeface="Courier New"/>
              </a:rPr>
              <a:t>.</a:t>
            </a:r>
            <a:r>
              <a:rPr lang="en" sz="750">
                <a:solidFill>
                  <a:srgbClr val="A31515"/>
                </a:solidFill>
                <a:highlight>
                  <a:srgbClr val="FFFFFF"/>
                </a:highlight>
                <a:latin typeface="Courier New"/>
                <a:ea typeface="Courier New"/>
                <a:cs typeface="Courier New"/>
                <a:sym typeface="Courier New"/>
              </a:rPr>
              <a:t>errors</a:t>
            </a:r>
            <a:r>
              <a:rPr lang="en" sz="750">
                <a:solidFill>
                  <a:srgbClr val="0000FF"/>
                </a:solidFill>
                <a:highlight>
                  <a:srgbClr val="FFFFFF"/>
                </a:highlight>
                <a:latin typeface="Courier New"/>
                <a:ea typeface="Courier New"/>
                <a:cs typeface="Courier New"/>
                <a:sym typeface="Courier New"/>
              </a:rPr>
              <a:t> }}</a:t>
            </a:r>
            <a:endParaRPr sz="75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r>
              <a:rPr lang="en" sz="750">
                <a:solidFill>
                  <a:srgbClr val="800000"/>
                </a:solidFill>
                <a:highlight>
                  <a:srgbClr val="FFFFFF"/>
                </a:highlight>
                <a:latin typeface="Courier New"/>
                <a:ea typeface="Courier New"/>
                <a:cs typeface="Courier New"/>
                <a:sym typeface="Courier New"/>
              </a:rPr>
              <a:t>&lt;/div&gt;</a:t>
            </a:r>
            <a:endParaRPr sz="7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r>
              <a:rPr lang="en" sz="750">
                <a:solidFill>
                  <a:srgbClr val="800000"/>
                </a:solidFill>
                <a:highlight>
                  <a:srgbClr val="FFFFFF"/>
                </a:highlight>
                <a:latin typeface="Courier New"/>
                <a:ea typeface="Courier New"/>
                <a:cs typeface="Courier New"/>
                <a:sym typeface="Courier New"/>
              </a:rPr>
              <a:t>&lt;div&gt;</a:t>
            </a:r>
            <a:endParaRPr sz="7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r>
              <a:rPr lang="en" sz="750">
                <a:solidFill>
                  <a:srgbClr val="0000FF"/>
                </a:solidFill>
                <a:highlight>
                  <a:srgbClr val="FFFFFF"/>
                </a:highlight>
                <a:latin typeface="Courier New"/>
                <a:ea typeface="Courier New"/>
                <a:cs typeface="Courier New"/>
                <a:sym typeface="Courier New"/>
              </a:rPr>
              <a:t>{{ </a:t>
            </a:r>
            <a:r>
              <a:rPr lang="en" sz="750">
                <a:solidFill>
                  <a:srgbClr val="A31515"/>
                </a:solidFill>
                <a:highlight>
                  <a:srgbClr val="FFFFFF"/>
                </a:highlight>
                <a:latin typeface="Courier New"/>
                <a:ea typeface="Courier New"/>
                <a:cs typeface="Courier New"/>
                <a:sym typeface="Courier New"/>
              </a:rPr>
              <a:t>form</a:t>
            </a:r>
            <a:r>
              <a:rPr lang="en" sz="750">
                <a:solidFill>
                  <a:schemeClr val="dk1"/>
                </a:solidFill>
                <a:highlight>
                  <a:srgbClr val="FFFFFF"/>
                </a:highlight>
                <a:latin typeface="Courier New"/>
                <a:ea typeface="Courier New"/>
                <a:cs typeface="Courier New"/>
                <a:sym typeface="Courier New"/>
              </a:rPr>
              <a:t>.</a:t>
            </a:r>
            <a:r>
              <a:rPr lang="en" sz="750">
                <a:solidFill>
                  <a:srgbClr val="A31515"/>
                </a:solidFill>
                <a:highlight>
                  <a:srgbClr val="FFFFFF"/>
                </a:highlight>
                <a:latin typeface="Courier New"/>
                <a:ea typeface="Courier New"/>
                <a:cs typeface="Courier New"/>
                <a:sym typeface="Courier New"/>
              </a:rPr>
              <a:t>password1</a:t>
            </a:r>
            <a:r>
              <a:rPr lang="en" sz="750">
                <a:solidFill>
                  <a:schemeClr val="dk1"/>
                </a:solidFill>
                <a:highlight>
                  <a:srgbClr val="FFFFFF"/>
                </a:highlight>
                <a:latin typeface="Courier New"/>
                <a:ea typeface="Courier New"/>
                <a:cs typeface="Courier New"/>
                <a:sym typeface="Courier New"/>
              </a:rPr>
              <a:t>.</a:t>
            </a:r>
            <a:r>
              <a:rPr lang="en" sz="750">
                <a:solidFill>
                  <a:srgbClr val="A31515"/>
                </a:solidFill>
                <a:highlight>
                  <a:srgbClr val="FFFFFF"/>
                </a:highlight>
                <a:latin typeface="Courier New"/>
                <a:ea typeface="Courier New"/>
                <a:cs typeface="Courier New"/>
                <a:sym typeface="Courier New"/>
              </a:rPr>
              <a:t>label_tag</a:t>
            </a:r>
            <a:r>
              <a:rPr lang="en" sz="750">
                <a:solidFill>
                  <a:srgbClr val="0000FF"/>
                </a:solidFill>
                <a:highlight>
                  <a:srgbClr val="FFFFFF"/>
                </a:highlight>
                <a:latin typeface="Courier New"/>
                <a:ea typeface="Courier New"/>
                <a:cs typeface="Courier New"/>
                <a:sym typeface="Courier New"/>
              </a:rPr>
              <a:t> }}</a:t>
            </a:r>
            <a:r>
              <a:rPr lang="en" sz="750">
                <a:solidFill>
                  <a:schemeClr val="dk1"/>
                </a:solidFill>
                <a:highlight>
                  <a:srgbClr val="FFFFFF"/>
                </a:highlight>
                <a:latin typeface="Courier New"/>
                <a:ea typeface="Courier New"/>
                <a:cs typeface="Courier New"/>
                <a:sym typeface="Courier New"/>
              </a:rPr>
              <a:t> </a:t>
            </a:r>
            <a:r>
              <a:rPr lang="en" sz="750">
                <a:solidFill>
                  <a:srgbClr val="0000FF"/>
                </a:solidFill>
                <a:highlight>
                  <a:srgbClr val="FFFFFF"/>
                </a:highlight>
                <a:latin typeface="Courier New"/>
                <a:ea typeface="Courier New"/>
                <a:cs typeface="Courier New"/>
                <a:sym typeface="Courier New"/>
              </a:rPr>
              <a:t>{{ </a:t>
            </a:r>
            <a:r>
              <a:rPr lang="en" sz="750">
                <a:solidFill>
                  <a:srgbClr val="A31515"/>
                </a:solidFill>
                <a:highlight>
                  <a:srgbClr val="FFFFFF"/>
                </a:highlight>
                <a:latin typeface="Courier New"/>
                <a:ea typeface="Courier New"/>
                <a:cs typeface="Courier New"/>
                <a:sym typeface="Courier New"/>
              </a:rPr>
              <a:t>form</a:t>
            </a:r>
            <a:r>
              <a:rPr lang="en" sz="750">
                <a:solidFill>
                  <a:schemeClr val="dk1"/>
                </a:solidFill>
                <a:highlight>
                  <a:srgbClr val="FFFFFF"/>
                </a:highlight>
                <a:latin typeface="Courier New"/>
                <a:ea typeface="Courier New"/>
                <a:cs typeface="Courier New"/>
                <a:sym typeface="Courier New"/>
              </a:rPr>
              <a:t>.</a:t>
            </a:r>
            <a:r>
              <a:rPr lang="en" sz="750">
                <a:solidFill>
                  <a:srgbClr val="A31515"/>
                </a:solidFill>
                <a:highlight>
                  <a:srgbClr val="FFFFFF"/>
                </a:highlight>
                <a:latin typeface="Courier New"/>
                <a:ea typeface="Courier New"/>
                <a:cs typeface="Courier New"/>
                <a:sym typeface="Courier New"/>
              </a:rPr>
              <a:t>password1</a:t>
            </a:r>
            <a:r>
              <a:rPr lang="en" sz="750">
                <a:solidFill>
                  <a:srgbClr val="0000FF"/>
                </a:solidFill>
                <a:highlight>
                  <a:srgbClr val="FFFFFF"/>
                </a:highlight>
                <a:latin typeface="Courier New"/>
                <a:ea typeface="Courier New"/>
                <a:cs typeface="Courier New"/>
                <a:sym typeface="Courier New"/>
              </a:rPr>
              <a:t> }}</a:t>
            </a:r>
            <a:endParaRPr sz="75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r>
              <a:rPr lang="en" sz="750">
                <a:solidFill>
                  <a:srgbClr val="0000FF"/>
                </a:solidFill>
                <a:highlight>
                  <a:srgbClr val="FFFFFF"/>
                </a:highlight>
                <a:latin typeface="Courier New"/>
                <a:ea typeface="Courier New"/>
                <a:cs typeface="Courier New"/>
                <a:sym typeface="Courier New"/>
              </a:rPr>
              <a:t>{{ </a:t>
            </a:r>
            <a:r>
              <a:rPr lang="en" sz="750">
                <a:solidFill>
                  <a:srgbClr val="A31515"/>
                </a:solidFill>
                <a:highlight>
                  <a:srgbClr val="FFFFFF"/>
                </a:highlight>
                <a:latin typeface="Courier New"/>
                <a:ea typeface="Courier New"/>
                <a:cs typeface="Courier New"/>
                <a:sym typeface="Courier New"/>
              </a:rPr>
              <a:t>form</a:t>
            </a:r>
            <a:r>
              <a:rPr lang="en" sz="750">
                <a:solidFill>
                  <a:schemeClr val="dk1"/>
                </a:solidFill>
                <a:highlight>
                  <a:srgbClr val="FFFFFF"/>
                </a:highlight>
                <a:latin typeface="Courier New"/>
                <a:ea typeface="Courier New"/>
                <a:cs typeface="Courier New"/>
                <a:sym typeface="Courier New"/>
              </a:rPr>
              <a:t>.</a:t>
            </a:r>
            <a:r>
              <a:rPr lang="en" sz="750">
                <a:solidFill>
                  <a:srgbClr val="A31515"/>
                </a:solidFill>
                <a:highlight>
                  <a:srgbClr val="FFFFFF"/>
                </a:highlight>
                <a:latin typeface="Courier New"/>
                <a:ea typeface="Courier New"/>
                <a:cs typeface="Courier New"/>
                <a:sym typeface="Courier New"/>
              </a:rPr>
              <a:t>password1</a:t>
            </a:r>
            <a:r>
              <a:rPr lang="en" sz="750">
                <a:solidFill>
                  <a:schemeClr val="dk1"/>
                </a:solidFill>
                <a:highlight>
                  <a:srgbClr val="FFFFFF"/>
                </a:highlight>
                <a:latin typeface="Courier New"/>
                <a:ea typeface="Courier New"/>
                <a:cs typeface="Courier New"/>
                <a:sym typeface="Courier New"/>
              </a:rPr>
              <a:t>.</a:t>
            </a:r>
            <a:r>
              <a:rPr lang="en" sz="750">
                <a:solidFill>
                  <a:srgbClr val="A31515"/>
                </a:solidFill>
                <a:highlight>
                  <a:srgbClr val="FFFFFF"/>
                </a:highlight>
                <a:latin typeface="Courier New"/>
                <a:ea typeface="Courier New"/>
                <a:cs typeface="Courier New"/>
                <a:sym typeface="Courier New"/>
              </a:rPr>
              <a:t>errors</a:t>
            </a:r>
            <a:r>
              <a:rPr lang="en" sz="750">
                <a:solidFill>
                  <a:srgbClr val="0000FF"/>
                </a:solidFill>
                <a:highlight>
                  <a:srgbClr val="FFFFFF"/>
                </a:highlight>
                <a:latin typeface="Courier New"/>
                <a:ea typeface="Courier New"/>
                <a:cs typeface="Courier New"/>
                <a:sym typeface="Courier New"/>
              </a:rPr>
              <a:t> }}</a:t>
            </a:r>
            <a:endParaRPr sz="75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r>
              <a:rPr lang="en" sz="750">
                <a:solidFill>
                  <a:srgbClr val="800000"/>
                </a:solidFill>
                <a:highlight>
                  <a:srgbClr val="FFFFFF"/>
                </a:highlight>
                <a:latin typeface="Courier New"/>
                <a:ea typeface="Courier New"/>
                <a:cs typeface="Courier New"/>
                <a:sym typeface="Courier New"/>
              </a:rPr>
              <a:t>&lt;/div&gt;</a:t>
            </a:r>
            <a:endParaRPr sz="7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r>
              <a:rPr lang="en" sz="750">
                <a:solidFill>
                  <a:srgbClr val="800000"/>
                </a:solidFill>
                <a:highlight>
                  <a:srgbClr val="FFFFFF"/>
                </a:highlight>
                <a:latin typeface="Courier New"/>
                <a:ea typeface="Courier New"/>
                <a:cs typeface="Courier New"/>
                <a:sym typeface="Courier New"/>
              </a:rPr>
              <a:t>&lt;div&gt;</a:t>
            </a:r>
            <a:endParaRPr sz="7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r>
              <a:rPr lang="en" sz="750">
                <a:solidFill>
                  <a:srgbClr val="0000FF"/>
                </a:solidFill>
                <a:highlight>
                  <a:srgbClr val="FFFFFF"/>
                </a:highlight>
                <a:latin typeface="Courier New"/>
                <a:ea typeface="Courier New"/>
                <a:cs typeface="Courier New"/>
                <a:sym typeface="Courier New"/>
              </a:rPr>
              <a:t>{{ </a:t>
            </a:r>
            <a:r>
              <a:rPr lang="en" sz="750">
                <a:solidFill>
                  <a:srgbClr val="A31515"/>
                </a:solidFill>
                <a:highlight>
                  <a:srgbClr val="FFFFFF"/>
                </a:highlight>
                <a:latin typeface="Courier New"/>
                <a:ea typeface="Courier New"/>
                <a:cs typeface="Courier New"/>
                <a:sym typeface="Courier New"/>
              </a:rPr>
              <a:t>form</a:t>
            </a:r>
            <a:r>
              <a:rPr lang="en" sz="750">
                <a:solidFill>
                  <a:schemeClr val="dk1"/>
                </a:solidFill>
                <a:highlight>
                  <a:srgbClr val="FFFFFF"/>
                </a:highlight>
                <a:latin typeface="Courier New"/>
                <a:ea typeface="Courier New"/>
                <a:cs typeface="Courier New"/>
                <a:sym typeface="Courier New"/>
              </a:rPr>
              <a:t>.</a:t>
            </a:r>
            <a:r>
              <a:rPr lang="en" sz="750">
                <a:solidFill>
                  <a:srgbClr val="A31515"/>
                </a:solidFill>
                <a:highlight>
                  <a:srgbClr val="FFFFFF"/>
                </a:highlight>
                <a:latin typeface="Courier New"/>
                <a:ea typeface="Courier New"/>
                <a:cs typeface="Courier New"/>
                <a:sym typeface="Courier New"/>
              </a:rPr>
              <a:t>password2</a:t>
            </a:r>
            <a:r>
              <a:rPr lang="en" sz="750">
                <a:solidFill>
                  <a:schemeClr val="dk1"/>
                </a:solidFill>
                <a:highlight>
                  <a:srgbClr val="FFFFFF"/>
                </a:highlight>
                <a:latin typeface="Courier New"/>
                <a:ea typeface="Courier New"/>
                <a:cs typeface="Courier New"/>
                <a:sym typeface="Courier New"/>
              </a:rPr>
              <a:t>.</a:t>
            </a:r>
            <a:r>
              <a:rPr lang="en" sz="750">
                <a:solidFill>
                  <a:srgbClr val="A31515"/>
                </a:solidFill>
                <a:highlight>
                  <a:srgbClr val="FFFFFF"/>
                </a:highlight>
                <a:latin typeface="Courier New"/>
                <a:ea typeface="Courier New"/>
                <a:cs typeface="Courier New"/>
                <a:sym typeface="Courier New"/>
              </a:rPr>
              <a:t>label_tag</a:t>
            </a:r>
            <a:r>
              <a:rPr lang="en" sz="750">
                <a:solidFill>
                  <a:srgbClr val="0000FF"/>
                </a:solidFill>
                <a:highlight>
                  <a:srgbClr val="FFFFFF"/>
                </a:highlight>
                <a:latin typeface="Courier New"/>
                <a:ea typeface="Courier New"/>
                <a:cs typeface="Courier New"/>
                <a:sym typeface="Courier New"/>
              </a:rPr>
              <a:t> }}</a:t>
            </a:r>
            <a:r>
              <a:rPr lang="en" sz="750">
                <a:solidFill>
                  <a:schemeClr val="dk1"/>
                </a:solidFill>
                <a:highlight>
                  <a:srgbClr val="FFFFFF"/>
                </a:highlight>
                <a:latin typeface="Courier New"/>
                <a:ea typeface="Courier New"/>
                <a:cs typeface="Courier New"/>
                <a:sym typeface="Courier New"/>
              </a:rPr>
              <a:t> </a:t>
            </a:r>
            <a:r>
              <a:rPr lang="en" sz="750">
                <a:solidFill>
                  <a:srgbClr val="0000FF"/>
                </a:solidFill>
                <a:highlight>
                  <a:srgbClr val="FFFFFF"/>
                </a:highlight>
                <a:latin typeface="Courier New"/>
                <a:ea typeface="Courier New"/>
                <a:cs typeface="Courier New"/>
                <a:sym typeface="Courier New"/>
              </a:rPr>
              <a:t>{{ </a:t>
            </a:r>
            <a:r>
              <a:rPr lang="en" sz="750">
                <a:solidFill>
                  <a:srgbClr val="A31515"/>
                </a:solidFill>
                <a:highlight>
                  <a:srgbClr val="FFFFFF"/>
                </a:highlight>
                <a:latin typeface="Courier New"/>
                <a:ea typeface="Courier New"/>
                <a:cs typeface="Courier New"/>
                <a:sym typeface="Courier New"/>
              </a:rPr>
              <a:t>form</a:t>
            </a:r>
            <a:r>
              <a:rPr lang="en" sz="750">
                <a:solidFill>
                  <a:schemeClr val="dk1"/>
                </a:solidFill>
                <a:highlight>
                  <a:srgbClr val="FFFFFF"/>
                </a:highlight>
                <a:latin typeface="Courier New"/>
                <a:ea typeface="Courier New"/>
                <a:cs typeface="Courier New"/>
                <a:sym typeface="Courier New"/>
              </a:rPr>
              <a:t>.</a:t>
            </a:r>
            <a:r>
              <a:rPr lang="en" sz="750">
                <a:solidFill>
                  <a:srgbClr val="A31515"/>
                </a:solidFill>
                <a:highlight>
                  <a:srgbClr val="FFFFFF"/>
                </a:highlight>
                <a:latin typeface="Courier New"/>
                <a:ea typeface="Courier New"/>
                <a:cs typeface="Courier New"/>
                <a:sym typeface="Courier New"/>
              </a:rPr>
              <a:t>password2</a:t>
            </a:r>
            <a:r>
              <a:rPr lang="en" sz="750">
                <a:solidFill>
                  <a:srgbClr val="0000FF"/>
                </a:solidFill>
                <a:highlight>
                  <a:srgbClr val="FFFFFF"/>
                </a:highlight>
                <a:latin typeface="Courier New"/>
                <a:ea typeface="Courier New"/>
                <a:cs typeface="Courier New"/>
                <a:sym typeface="Courier New"/>
              </a:rPr>
              <a:t> }}</a:t>
            </a:r>
            <a:endParaRPr sz="75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r>
              <a:rPr lang="en" sz="750">
                <a:solidFill>
                  <a:srgbClr val="0000FF"/>
                </a:solidFill>
                <a:highlight>
                  <a:srgbClr val="FFFFFF"/>
                </a:highlight>
                <a:latin typeface="Courier New"/>
                <a:ea typeface="Courier New"/>
                <a:cs typeface="Courier New"/>
                <a:sym typeface="Courier New"/>
              </a:rPr>
              <a:t>{{ </a:t>
            </a:r>
            <a:r>
              <a:rPr lang="en" sz="750">
                <a:solidFill>
                  <a:srgbClr val="A31515"/>
                </a:solidFill>
                <a:highlight>
                  <a:srgbClr val="FFFFFF"/>
                </a:highlight>
                <a:latin typeface="Courier New"/>
                <a:ea typeface="Courier New"/>
                <a:cs typeface="Courier New"/>
                <a:sym typeface="Courier New"/>
              </a:rPr>
              <a:t>form</a:t>
            </a:r>
            <a:r>
              <a:rPr lang="en" sz="750">
                <a:solidFill>
                  <a:schemeClr val="dk1"/>
                </a:solidFill>
                <a:highlight>
                  <a:srgbClr val="FFFFFF"/>
                </a:highlight>
                <a:latin typeface="Courier New"/>
                <a:ea typeface="Courier New"/>
                <a:cs typeface="Courier New"/>
                <a:sym typeface="Courier New"/>
              </a:rPr>
              <a:t>.</a:t>
            </a:r>
            <a:r>
              <a:rPr lang="en" sz="750">
                <a:solidFill>
                  <a:srgbClr val="A31515"/>
                </a:solidFill>
                <a:highlight>
                  <a:srgbClr val="FFFFFF"/>
                </a:highlight>
                <a:latin typeface="Courier New"/>
                <a:ea typeface="Courier New"/>
                <a:cs typeface="Courier New"/>
                <a:sym typeface="Courier New"/>
              </a:rPr>
              <a:t>password2</a:t>
            </a:r>
            <a:r>
              <a:rPr lang="en" sz="750">
                <a:solidFill>
                  <a:schemeClr val="dk1"/>
                </a:solidFill>
                <a:highlight>
                  <a:srgbClr val="FFFFFF"/>
                </a:highlight>
                <a:latin typeface="Courier New"/>
                <a:ea typeface="Courier New"/>
                <a:cs typeface="Courier New"/>
                <a:sym typeface="Courier New"/>
              </a:rPr>
              <a:t>.</a:t>
            </a:r>
            <a:r>
              <a:rPr lang="en" sz="750">
                <a:solidFill>
                  <a:srgbClr val="A31515"/>
                </a:solidFill>
                <a:highlight>
                  <a:srgbClr val="FFFFFF"/>
                </a:highlight>
                <a:latin typeface="Courier New"/>
                <a:ea typeface="Courier New"/>
                <a:cs typeface="Courier New"/>
                <a:sym typeface="Courier New"/>
              </a:rPr>
              <a:t>errors</a:t>
            </a:r>
            <a:r>
              <a:rPr lang="en" sz="750">
                <a:solidFill>
                  <a:srgbClr val="0000FF"/>
                </a:solidFill>
                <a:highlight>
                  <a:srgbClr val="FFFFFF"/>
                </a:highlight>
                <a:latin typeface="Courier New"/>
                <a:ea typeface="Courier New"/>
                <a:cs typeface="Courier New"/>
                <a:sym typeface="Courier New"/>
              </a:rPr>
              <a:t> }}</a:t>
            </a:r>
            <a:endParaRPr sz="75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r>
              <a:rPr lang="en" sz="750">
                <a:solidFill>
                  <a:srgbClr val="800000"/>
                </a:solidFill>
                <a:highlight>
                  <a:srgbClr val="FFFFFF"/>
                </a:highlight>
                <a:latin typeface="Courier New"/>
                <a:ea typeface="Courier New"/>
                <a:cs typeface="Courier New"/>
                <a:sym typeface="Courier New"/>
              </a:rPr>
              <a:t>&lt;/div&gt;</a:t>
            </a:r>
            <a:endParaRPr sz="7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r>
              <a:rPr lang="en" sz="750">
                <a:solidFill>
                  <a:srgbClr val="800000"/>
                </a:solidFill>
                <a:highlight>
                  <a:srgbClr val="FFFFFF"/>
                </a:highlight>
                <a:latin typeface="Courier New"/>
                <a:ea typeface="Courier New"/>
                <a:cs typeface="Courier New"/>
                <a:sym typeface="Courier New"/>
              </a:rPr>
              <a:t>&lt;button</a:t>
            </a:r>
            <a:r>
              <a:rPr lang="en" sz="750">
                <a:solidFill>
                  <a:schemeClr val="dk1"/>
                </a:solidFill>
                <a:highlight>
                  <a:srgbClr val="FFFFFF"/>
                </a:highlight>
                <a:latin typeface="Courier New"/>
                <a:ea typeface="Courier New"/>
                <a:cs typeface="Courier New"/>
                <a:sym typeface="Courier New"/>
              </a:rPr>
              <a:t> </a:t>
            </a:r>
            <a:r>
              <a:rPr lang="en" sz="750">
                <a:solidFill>
                  <a:srgbClr val="FF0000"/>
                </a:solidFill>
                <a:highlight>
                  <a:srgbClr val="FFFFFF"/>
                </a:highlight>
                <a:latin typeface="Courier New"/>
                <a:ea typeface="Courier New"/>
                <a:cs typeface="Courier New"/>
                <a:sym typeface="Courier New"/>
              </a:rPr>
              <a:t>type</a:t>
            </a:r>
            <a:r>
              <a:rPr lang="en" sz="750">
                <a:solidFill>
                  <a:schemeClr val="dk1"/>
                </a:solidFill>
                <a:highlight>
                  <a:srgbClr val="FFFFFF"/>
                </a:highlight>
                <a:latin typeface="Courier New"/>
                <a:ea typeface="Courier New"/>
                <a:cs typeface="Courier New"/>
                <a:sym typeface="Courier New"/>
              </a:rPr>
              <a:t>=</a:t>
            </a:r>
            <a:r>
              <a:rPr lang="en" sz="750">
                <a:solidFill>
                  <a:srgbClr val="0000FF"/>
                </a:solidFill>
                <a:highlight>
                  <a:srgbClr val="FFFFFF"/>
                </a:highlight>
                <a:latin typeface="Courier New"/>
                <a:ea typeface="Courier New"/>
                <a:cs typeface="Courier New"/>
                <a:sym typeface="Courier New"/>
              </a:rPr>
              <a:t>"submit"</a:t>
            </a:r>
            <a:r>
              <a:rPr lang="en" sz="750">
                <a:solidFill>
                  <a:srgbClr val="800000"/>
                </a:solidFill>
                <a:highlight>
                  <a:srgbClr val="FFFFFF"/>
                </a:highlight>
                <a:latin typeface="Courier New"/>
                <a:ea typeface="Courier New"/>
                <a:cs typeface="Courier New"/>
                <a:sym typeface="Courier New"/>
              </a:rPr>
              <a:t>&gt;</a:t>
            </a:r>
            <a:r>
              <a:rPr lang="en" sz="750">
                <a:solidFill>
                  <a:schemeClr val="dk1"/>
                </a:solidFill>
                <a:highlight>
                  <a:srgbClr val="FFFFFF"/>
                </a:highlight>
                <a:latin typeface="Courier New"/>
                <a:ea typeface="Courier New"/>
                <a:cs typeface="Courier New"/>
                <a:sym typeface="Courier New"/>
              </a:rPr>
              <a:t>Register</a:t>
            </a:r>
            <a:r>
              <a:rPr lang="en" sz="750">
                <a:solidFill>
                  <a:srgbClr val="800000"/>
                </a:solidFill>
                <a:highlight>
                  <a:srgbClr val="FFFFFF"/>
                </a:highlight>
                <a:latin typeface="Courier New"/>
                <a:ea typeface="Courier New"/>
                <a:cs typeface="Courier New"/>
                <a:sym typeface="Courier New"/>
              </a:rPr>
              <a:t>&lt;/button&gt;</a:t>
            </a:r>
            <a:endParaRPr sz="7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rgbClr val="800000"/>
                </a:solidFill>
                <a:highlight>
                  <a:srgbClr val="FFFFFF"/>
                </a:highlight>
                <a:latin typeface="Courier New"/>
                <a:ea typeface="Courier New"/>
                <a:cs typeface="Courier New"/>
                <a:sym typeface="Courier New"/>
              </a:rPr>
              <a:t>&lt;/form&gt;</a:t>
            </a:r>
            <a:endParaRPr sz="7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7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550">
              <a:solidFill>
                <a:srgbClr val="800000"/>
              </a:solidFill>
              <a:highlight>
                <a:srgbClr val="FFFFFF"/>
              </a:highlight>
              <a:latin typeface="Courier New"/>
              <a:ea typeface="Courier New"/>
              <a:cs typeface="Courier New"/>
              <a:sym typeface="Courier New"/>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85" name="Shape 285"/>
        <p:cNvGrpSpPr/>
        <p:nvPr/>
      </p:nvGrpSpPr>
      <p:grpSpPr>
        <a:xfrm>
          <a:off x="0" y="0"/>
          <a:ext cx="0" cy="0"/>
          <a:chOff x="0" y="0"/>
          <a:chExt cx="0" cy="0"/>
        </a:xfrm>
      </p:grpSpPr>
      <p:sp>
        <p:nvSpPr>
          <p:cNvPr id="286" name="Google Shape;286;p35"/>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Schimbarea parolei</a:t>
            </a:r>
            <a:endParaRPr/>
          </a:p>
        </p:txBody>
      </p:sp>
      <p:sp>
        <p:nvSpPr>
          <p:cNvPr id="287" name="Google Shape;287;p35"/>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89" name="Google Shape;289;p35">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290" name="Google Shape;290;p35"/>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291" name="Google Shape;291;p35"/>
          <p:cNvSpPr txBox="1"/>
          <p:nvPr/>
        </p:nvSpPr>
        <p:spPr>
          <a:xfrm>
            <a:off x="311700" y="1038250"/>
            <a:ext cx="8520600" cy="285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300">
                <a:solidFill>
                  <a:schemeClr val="dk2"/>
                </a:solidFill>
              </a:rPr>
              <a:t>PasswordChangeForm</a:t>
            </a:r>
            <a:r>
              <a:rPr lang="en" sz="1300">
                <a:solidFill>
                  <a:schemeClr val="dk2"/>
                </a:solidFill>
              </a:rPr>
              <a:t> este o clasă derivată din forms.Form, creată pentru a verifica și actualiza parola unui utilizator. Acesta necesită ca utilizatorul să introducă:</a:t>
            </a:r>
            <a:endParaRPr sz="1300">
              <a:solidFill>
                <a:schemeClr val="dk2"/>
              </a:solidFill>
            </a:endParaRPr>
          </a:p>
          <a:p>
            <a:pPr indent="0" lvl="0" marL="0" rtl="0" algn="l">
              <a:spcBef>
                <a:spcPts val="0"/>
              </a:spcBef>
              <a:spcAft>
                <a:spcPts val="0"/>
              </a:spcAft>
              <a:buClr>
                <a:schemeClr val="dk1"/>
              </a:buClr>
              <a:buSzPts val="1100"/>
              <a:buFont typeface="Arial"/>
              <a:buNone/>
            </a:pPr>
            <a:r>
              <a:t/>
            </a:r>
            <a:endParaRPr sz="1300">
              <a:solidFill>
                <a:schemeClr val="dk2"/>
              </a:solidFill>
            </a:endParaRPr>
          </a:p>
          <a:p>
            <a:pPr indent="-311150" lvl="0" marL="457200" rtl="0" algn="l">
              <a:spcBef>
                <a:spcPts val="0"/>
              </a:spcBef>
              <a:spcAft>
                <a:spcPts val="0"/>
              </a:spcAft>
              <a:buClr>
                <a:schemeClr val="dk2"/>
              </a:buClr>
              <a:buSzPts val="1300"/>
              <a:buChar char="●"/>
            </a:pPr>
            <a:r>
              <a:rPr lang="en" sz="1300">
                <a:solidFill>
                  <a:schemeClr val="dk2"/>
                </a:solidFill>
              </a:rPr>
              <a:t>Parola curentă: pentru verificare (câmpul </a:t>
            </a:r>
            <a:r>
              <a:rPr lang="en" sz="1300">
                <a:solidFill>
                  <a:schemeClr val="dk2"/>
                </a:solidFill>
              </a:rPr>
              <a:t>old_password)</a:t>
            </a:r>
            <a:endParaRPr sz="1300">
              <a:solidFill>
                <a:schemeClr val="dk2"/>
              </a:solidFill>
            </a:endParaRPr>
          </a:p>
          <a:p>
            <a:pPr indent="-311150" lvl="0" marL="457200" rtl="0" algn="l">
              <a:spcBef>
                <a:spcPts val="0"/>
              </a:spcBef>
              <a:spcAft>
                <a:spcPts val="0"/>
              </a:spcAft>
              <a:buClr>
                <a:schemeClr val="dk2"/>
              </a:buClr>
              <a:buSzPts val="1300"/>
              <a:buChar char="●"/>
            </a:pPr>
            <a:r>
              <a:rPr lang="en" sz="1300">
                <a:solidFill>
                  <a:schemeClr val="dk2"/>
                </a:solidFill>
              </a:rPr>
              <a:t>Noua parolă: pentru actualizare (câmpul </a:t>
            </a:r>
            <a:r>
              <a:rPr lang="en" sz="1300">
                <a:solidFill>
                  <a:schemeClr val="dk2"/>
                </a:solidFill>
              </a:rPr>
              <a:t>new_password1</a:t>
            </a:r>
            <a:r>
              <a:rPr lang="en" sz="1300">
                <a:solidFill>
                  <a:schemeClr val="dk2"/>
                </a:solidFill>
              </a:rPr>
              <a:t>)</a:t>
            </a:r>
            <a:endParaRPr sz="1300">
              <a:solidFill>
                <a:schemeClr val="dk2"/>
              </a:solidFill>
            </a:endParaRPr>
          </a:p>
          <a:p>
            <a:pPr indent="-311150" lvl="0" marL="457200" rtl="0" algn="l">
              <a:spcBef>
                <a:spcPts val="0"/>
              </a:spcBef>
              <a:spcAft>
                <a:spcPts val="0"/>
              </a:spcAft>
              <a:buClr>
                <a:schemeClr val="dk2"/>
              </a:buClr>
              <a:buSzPts val="1300"/>
              <a:buChar char="●"/>
            </a:pPr>
            <a:r>
              <a:rPr lang="en" sz="1300">
                <a:solidFill>
                  <a:schemeClr val="dk2"/>
                </a:solidFill>
              </a:rPr>
              <a:t>Confirmarea noii parole: pentru a asigura că utilizatorul nu a greșit când a tastat (câmpul </a:t>
            </a:r>
            <a:r>
              <a:rPr lang="en" sz="1300">
                <a:solidFill>
                  <a:schemeClr val="dk2"/>
                </a:solidFill>
              </a:rPr>
              <a:t>new_password2</a:t>
            </a:r>
            <a:r>
              <a:rPr lang="en" sz="1300">
                <a:solidFill>
                  <a:schemeClr val="dk2"/>
                </a:solidFill>
              </a:rPr>
              <a:t>)</a:t>
            </a:r>
            <a:endParaRPr sz="1300">
              <a:solidFill>
                <a:schemeClr val="dk2"/>
              </a:solidFill>
            </a:endParaRPr>
          </a:p>
          <a:p>
            <a:pPr indent="0" lvl="0" marL="0" rtl="0" algn="l">
              <a:spcBef>
                <a:spcPts val="0"/>
              </a:spcBef>
              <a:spcAft>
                <a:spcPts val="0"/>
              </a:spcAft>
              <a:buNone/>
            </a:pPr>
            <a:r>
              <a:t/>
            </a:r>
            <a:endParaRPr sz="1300">
              <a:solidFill>
                <a:schemeClr val="dk2"/>
              </a:solidFill>
            </a:endParaRPr>
          </a:p>
          <a:p>
            <a:pPr indent="0" lvl="0" marL="0" rtl="0" algn="l">
              <a:spcBef>
                <a:spcPts val="0"/>
              </a:spcBef>
              <a:spcAft>
                <a:spcPts val="0"/>
              </a:spcAft>
              <a:buNone/>
            </a:pPr>
            <a:r>
              <a:t/>
            </a:r>
            <a:endParaRPr sz="1300">
              <a:solidFill>
                <a:schemeClr val="dk2"/>
              </a:solidFill>
            </a:endParaRPr>
          </a:p>
          <a:p>
            <a:pPr indent="0" lvl="0" marL="0" rtl="0" algn="l">
              <a:spcBef>
                <a:spcPts val="0"/>
              </a:spcBef>
              <a:spcAft>
                <a:spcPts val="0"/>
              </a:spcAft>
              <a:buNone/>
            </a:pPr>
            <a:r>
              <a:rPr lang="en" sz="1300">
                <a:solidFill>
                  <a:schemeClr val="dk2"/>
                </a:solidFill>
              </a:rPr>
              <a:t>Validări:</a:t>
            </a:r>
            <a:endParaRPr sz="1300">
              <a:solidFill>
                <a:schemeClr val="dk2"/>
              </a:solidFill>
            </a:endParaRPr>
          </a:p>
          <a:p>
            <a:pPr indent="-311150" lvl="0" marL="457200" rtl="0" algn="l">
              <a:spcBef>
                <a:spcPts val="0"/>
              </a:spcBef>
              <a:spcAft>
                <a:spcPts val="0"/>
              </a:spcAft>
              <a:buClr>
                <a:schemeClr val="dk2"/>
              </a:buClr>
              <a:buSzPts val="1300"/>
              <a:buChar char="●"/>
            </a:pPr>
            <a:r>
              <a:rPr lang="en" sz="1300">
                <a:solidFill>
                  <a:schemeClr val="dk2"/>
                </a:solidFill>
              </a:rPr>
              <a:t>Parola curentă este verificată folosind metoda check_password() din modelul User</a:t>
            </a:r>
            <a:endParaRPr sz="1300">
              <a:solidFill>
                <a:schemeClr val="dk2"/>
              </a:solidFill>
            </a:endParaRPr>
          </a:p>
          <a:p>
            <a:pPr indent="-311150" lvl="0" marL="457200" rtl="0" algn="l">
              <a:spcBef>
                <a:spcPts val="0"/>
              </a:spcBef>
              <a:spcAft>
                <a:spcPts val="0"/>
              </a:spcAft>
              <a:buClr>
                <a:schemeClr val="dk2"/>
              </a:buClr>
              <a:buSzPts val="1300"/>
              <a:buChar char="●"/>
            </a:pPr>
            <a:r>
              <a:rPr lang="en" sz="1300">
                <a:solidFill>
                  <a:schemeClr val="dk2"/>
                </a:solidFill>
              </a:rPr>
              <a:t>Parolele noi trebuie să coincidă și trebuie să respecte regulile definite de validatoarele parolei (AUTH_PASSWORD_VALIDATORS din settings.py).</a:t>
            </a:r>
            <a:endParaRPr sz="1300">
              <a:solidFill>
                <a:schemeClr val="dk2"/>
              </a:solidFill>
            </a:endParaRPr>
          </a:p>
          <a:p>
            <a:pPr indent="0" lvl="0" marL="0" rtl="0" algn="l">
              <a:spcBef>
                <a:spcPts val="0"/>
              </a:spcBef>
              <a:spcAft>
                <a:spcPts val="0"/>
              </a:spcAft>
              <a:buNone/>
            </a:pPr>
            <a:r>
              <a:t/>
            </a:r>
            <a:endParaRPr sz="1300">
              <a:solidFill>
                <a:schemeClr val="dk2"/>
              </a:solidFill>
            </a:endParaRPr>
          </a:p>
          <a:p>
            <a:pPr indent="0" lvl="0" marL="0" rtl="0" algn="l">
              <a:spcBef>
                <a:spcPts val="0"/>
              </a:spcBef>
              <a:spcAft>
                <a:spcPts val="0"/>
              </a:spcAft>
              <a:buNone/>
            </a:pPr>
            <a:r>
              <a:t/>
            </a:r>
            <a:endParaRPr sz="1300">
              <a:solidFill>
                <a:schemeClr val="dk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95" name="Shape 295"/>
        <p:cNvGrpSpPr/>
        <p:nvPr/>
      </p:nvGrpSpPr>
      <p:grpSpPr>
        <a:xfrm>
          <a:off x="0" y="0"/>
          <a:ext cx="0" cy="0"/>
          <a:chOff x="0" y="0"/>
          <a:chExt cx="0" cy="0"/>
        </a:xfrm>
      </p:grpSpPr>
      <p:sp>
        <p:nvSpPr>
          <p:cNvPr id="296" name="Google Shape;296;p36"/>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View folosind PasswordChangeForm</a:t>
            </a:r>
            <a:endParaRPr/>
          </a:p>
        </p:txBody>
      </p:sp>
      <p:sp>
        <p:nvSpPr>
          <p:cNvPr id="297" name="Google Shape;297;p36"/>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99" name="Google Shape;299;p36">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300" name="Google Shape;300;p36"/>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301" name="Google Shape;301;p36"/>
          <p:cNvSpPr txBox="1"/>
          <p:nvPr/>
        </p:nvSpPr>
        <p:spPr>
          <a:xfrm>
            <a:off x="317150" y="955300"/>
            <a:ext cx="7574100" cy="3782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950">
                <a:solidFill>
                  <a:srgbClr val="0000FF"/>
                </a:solidFill>
                <a:highlight>
                  <a:srgbClr val="FFFFFF"/>
                </a:highlight>
                <a:latin typeface="Courier New"/>
                <a:ea typeface="Courier New"/>
                <a:cs typeface="Courier New"/>
                <a:sym typeface="Courier New"/>
              </a:rPr>
              <a:t>from</a:t>
            </a:r>
            <a:r>
              <a:rPr lang="en" sz="950">
                <a:solidFill>
                  <a:schemeClr val="dk1"/>
                </a:solidFill>
                <a:highlight>
                  <a:srgbClr val="FFFFFF"/>
                </a:highlight>
                <a:latin typeface="Courier New"/>
                <a:ea typeface="Courier New"/>
                <a:cs typeface="Courier New"/>
                <a:sym typeface="Courier New"/>
              </a:rPr>
              <a:t> django.contrib.auth.forms </a:t>
            </a:r>
            <a:r>
              <a:rPr lang="en" sz="950">
                <a:solidFill>
                  <a:srgbClr val="0000FF"/>
                </a:solidFill>
                <a:highlight>
                  <a:srgbClr val="FFFFFF"/>
                </a:highlight>
                <a:latin typeface="Courier New"/>
                <a:ea typeface="Courier New"/>
                <a:cs typeface="Courier New"/>
                <a:sym typeface="Courier New"/>
              </a:rPr>
              <a:t>import</a:t>
            </a:r>
            <a:r>
              <a:rPr lang="en" sz="950">
                <a:solidFill>
                  <a:schemeClr val="dk1"/>
                </a:solidFill>
                <a:highlight>
                  <a:srgbClr val="FFFFFF"/>
                </a:highlight>
                <a:latin typeface="Courier New"/>
                <a:ea typeface="Courier New"/>
                <a:cs typeface="Courier New"/>
                <a:sym typeface="Courier New"/>
              </a:rPr>
              <a:t> </a:t>
            </a:r>
            <a:r>
              <a:rPr lang="en" sz="950">
                <a:solidFill>
                  <a:srgbClr val="2B91AF"/>
                </a:solidFill>
                <a:highlight>
                  <a:srgbClr val="FFFFFF"/>
                </a:highlight>
                <a:latin typeface="Courier New"/>
                <a:ea typeface="Courier New"/>
                <a:cs typeface="Courier New"/>
                <a:sym typeface="Courier New"/>
              </a:rPr>
              <a:t>PasswordChangeForm</a:t>
            </a:r>
            <a:endParaRPr sz="950">
              <a:solidFill>
                <a:srgbClr val="2B91A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rgbClr val="0000FF"/>
                </a:solidFill>
                <a:highlight>
                  <a:srgbClr val="FFFFFF"/>
                </a:highlight>
                <a:latin typeface="Courier New"/>
                <a:ea typeface="Courier New"/>
                <a:cs typeface="Courier New"/>
                <a:sym typeface="Courier New"/>
              </a:rPr>
              <a:t>from</a:t>
            </a:r>
            <a:r>
              <a:rPr lang="en" sz="950">
                <a:solidFill>
                  <a:schemeClr val="dk1"/>
                </a:solidFill>
                <a:highlight>
                  <a:srgbClr val="FFFFFF"/>
                </a:highlight>
                <a:latin typeface="Courier New"/>
                <a:ea typeface="Courier New"/>
                <a:cs typeface="Courier New"/>
                <a:sym typeface="Courier New"/>
              </a:rPr>
              <a:t> django.contrib.auth </a:t>
            </a:r>
            <a:r>
              <a:rPr lang="en" sz="950">
                <a:solidFill>
                  <a:srgbClr val="0000FF"/>
                </a:solidFill>
                <a:highlight>
                  <a:srgbClr val="FFFFFF"/>
                </a:highlight>
                <a:latin typeface="Courier New"/>
                <a:ea typeface="Courier New"/>
                <a:cs typeface="Courier New"/>
                <a:sym typeface="Courier New"/>
              </a:rPr>
              <a:t>import</a:t>
            </a:r>
            <a:r>
              <a:rPr lang="en" sz="950">
                <a:solidFill>
                  <a:schemeClr val="dk1"/>
                </a:solidFill>
                <a:highlight>
                  <a:srgbClr val="FFFFFF"/>
                </a:highlight>
                <a:latin typeface="Courier New"/>
                <a:ea typeface="Courier New"/>
                <a:cs typeface="Courier New"/>
                <a:sym typeface="Courier New"/>
              </a:rPr>
              <a:t> update_session_auth_hash</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rgbClr val="0000FF"/>
                </a:solidFill>
                <a:highlight>
                  <a:srgbClr val="FFFFFF"/>
                </a:highlight>
                <a:latin typeface="Courier New"/>
                <a:ea typeface="Courier New"/>
                <a:cs typeface="Courier New"/>
                <a:sym typeface="Courier New"/>
              </a:rPr>
              <a:t>from</a:t>
            </a:r>
            <a:r>
              <a:rPr lang="en" sz="950">
                <a:solidFill>
                  <a:schemeClr val="dk1"/>
                </a:solidFill>
                <a:highlight>
                  <a:srgbClr val="FFFFFF"/>
                </a:highlight>
                <a:latin typeface="Courier New"/>
                <a:ea typeface="Courier New"/>
                <a:cs typeface="Courier New"/>
                <a:sym typeface="Courier New"/>
              </a:rPr>
              <a:t> django.shortcuts </a:t>
            </a:r>
            <a:r>
              <a:rPr lang="en" sz="950">
                <a:solidFill>
                  <a:srgbClr val="0000FF"/>
                </a:solidFill>
                <a:highlight>
                  <a:srgbClr val="FFFFFF"/>
                </a:highlight>
                <a:latin typeface="Courier New"/>
                <a:ea typeface="Courier New"/>
                <a:cs typeface="Courier New"/>
                <a:sym typeface="Courier New"/>
              </a:rPr>
              <a:t>import</a:t>
            </a:r>
            <a:r>
              <a:rPr lang="en" sz="950">
                <a:solidFill>
                  <a:schemeClr val="dk1"/>
                </a:solidFill>
                <a:highlight>
                  <a:srgbClr val="FFFFFF"/>
                </a:highlight>
                <a:latin typeface="Courier New"/>
                <a:ea typeface="Courier New"/>
                <a:cs typeface="Courier New"/>
                <a:sym typeface="Courier New"/>
              </a:rPr>
              <a:t> render, redirect</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rgbClr val="0000FF"/>
                </a:solidFill>
                <a:highlight>
                  <a:srgbClr val="FFFFFF"/>
                </a:highlight>
                <a:latin typeface="Courier New"/>
                <a:ea typeface="Courier New"/>
                <a:cs typeface="Courier New"/>
                <a:sym typeface="Courier New"/>
              </a:rPr>
              <a:t>from</a:t>
            </a:r>
            <a:r>
              <a:rPr lang="en" sz="950">
                <a:solidFill>
                  <a:schemeClr val="dk1"/>
                </a:solidFill>
                <a:highlight>
                  <a:srgbClr val="FFFFFF"/>
                </a:highlight>
                <a:latin typeface="Courier New"/>
                <a:ea typeface="Courier New"/>
                <a:cs typeface="Courier New"/>
                <a:sym typeface="Courier New"/>
              </a:rPr>
              <a:t> django.contrib </a:t>
            </a:r>
            <a:r>
              <a:rPr lang="en" sz="950">
                <a:solidFill>
                  <a:srgbClr val="0000FF"/>
                </a:solidFill>
                <a:highlight>
                  <a:srgbClr val="FFFFFF"/>
                </a:highlight>
                <a:latin typeface="Courier New"/>
                <a:ea typeface="Courier New"/>
                <a:cs typeface="Courier New"/>
                <a:sym typeface="Courier New"/>
              </a:rPr>
              <a:t>import</a:t>
            </a:r>
            <a:r>
              <a:rPr lang="en" sz="950">
                <a:solidFill>
                  <a:schemeClr val="dk1"/>
                </a:solidFill>
                <a:highlight>
                  <a:srgbClr val="FFFFFF"/>
                </a:highlight>
                <a:latin typeface="Courier New"/>
                <a:ea typeface="Courier New"/>
                <a:cs typeface="Courier New"/>
                <a:sym typeface="Courier New"/>
              </a:rPr>
              <a:t> messages</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rgbClr val="0000FF"/>
                </a:solidFill>
                <a:highlight>
                  <a:srgbClr val="FFFFFF"/>
                </a:highlight>
                <a:latin typeface="Courier New"/>
                <a:ea typeface="Courier New"/>
                <a:cs typeface="Courier New"/>
                <a:sym typeface="Courier New"/>
              </a:rPr>
              <a:t>def</a:t>
            </a:r>
            <a:r>
              <a:rPr lang="en" sz="950">
                <a:solidFill>
                  <a:schemeClr val="dk1"/>
                </a:solidFill>
                <a:highlight>
                  <a:srgbClr val="FFFFFF"/>
                </a:highlight>
                <a:latin typeface="Courier New"/>
                <a:ea typeface="Courier New"/>
                <a:cs typeface="Courier New"/>
                <a:sym typeface="Courier New"/>
              </a:rPr>
              <a:t> change_password_view(</a:t>
            </a:r>
            <a:r>
              <a:rPr lang="en" sz="950">
                <a:solidFill>
                  <a:srgbClr val="808080"/>
                </a:solidFill>
                <a:highlight>
                  <a:srgbClr val="FFFFFF"/>
                </a:highlight>
                <a:latin typeface="Courier New"/>
                <a:ea typeface="Courier New"/>
                <a:cs typeface="Courier New"/>
                <a:sym typeface="Courier New"/>
              </a:rPr>
              <a:t>request</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if</a:t>
            </a:r>
            <a:r>
              <a:rPr lang="en" sz="950">
                <a:solidFill>
                  <a:schemeClr val="dk1"/>
                </a:solidFill>
                <a:highlight>
                  <a:srgbClr val="FFFFFF"/>
                </a:highlight>
                <a:latin typeface="Courier New"/>
                <a:ea typeface="Courier New"/>
                <a:cs typeface="Courier New"/>
                <a:sym typeface="Courier New"/>
              </a:rPr>
              <a:t> </a:t>
            </a:r>
            <a:r>
              <a:rPr lang="en" sz="950">
                <a:solidFill>
                  <a:srgbClr val="808080"/>
                </a:solidFill>
                <a:highlight>
                  <a:srgbClr val="FFFFFF"/>
                </a:highlight>
                <a:latin typeface="Courier New"/>
                <a:ea typeface="Courier New"/>
                <a:cs typeface="Courier New"/>
                <a:sym typeface="Courier New"/>
              </a:rPr>
              <a:t>request</a:t>
            </a:r>
            <a:r>
              <a:rPr lang="en" sz="950">
                <a:solidFill>
                  <a:schemeClr val="dk1"/>
                </a:solidFill>
                <a:highlight>
                  <a:srgbClr val="FFFFFF"/>
                </a:highlight>
                <a:latin typeface="Courier New"/>
                <a:ea typeface="Courier New"/>
                <a:cs typeface="Courier New"/>
                <a:sym typeface="Courier New"/>
              </a:rPr>
              <a:t>.method == </a:t>
            </a:r>
            <a:r>
              <a:rPr lang="en" sz="950">
                <a:solidFill>
                  <a:srgbClr val="A31515"/>
                </a:solidFill>
                <a:highlight>
                  <a:srgbClr val="FFFFFF"/>
                </a:highlight>
                <a:latin typeface="Courier New"/>
                <a:ea typeface="Courier New"/>
                <a:cs typeface="Courier New"/>
                <a:sym typeface="Courier New"/>
              </a:rPr>
              <a:t>'POST'</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form = </a:t>
            </a:r>
            <a:r>
              <a:rPr lang="en" sz="950">
                <a:solidFill>
                  <a:srgbClr val="2B91AF"/>
                </a:solidFill>
                <a:highlight>
                  <a:srgbClr val="FFFFFF"/>
                </a:highlight>
                <a:latin typeface="Courier New"/>
                <a:ea typeface="Courier New"/>
                <a:cs typeface="Courier New"/>
                <a:sym typeface="Courier New"/>
              </a:rPr>
              <a:t>PasswordChangeForm</a:t>
            </a:r>
            <a:r>
              <a:rPr lang="en" sz="950">
                <a:solidFill>
                  <a:schemeClr val="dk1"/>
                </a:solidFill>
                <a:highlight>
                  <a:srgbClr val="FFFFFF"/>
                </a:highlight>
                <a:latin typeface="Courier New"/>
                <a:ea typeface="Courier New"/>
                <a:cs typeface="Courier New"/>
                <a:sym typeface="Courier New"/>
              </a:rPr>
              <a:t>(</a:t>
            </a:r>
            <a:r>
              <a:rPr lang="en" sz="950">
                <a:solidFill>
                  <a:srgbClr val="808080"/>
                </a:solidFill>
                <a:highlight>
                  <a:srgbClr val="FFFFFF"/>
                </a:highlight>
                <a:latin typeface="Courier New"/>
                <a:ea typeface="Courier New"/>
                <a:cs typeface="Courier New"/>
                <a:sym typeface="Courier New"/>
              </a:rPr>
              <a:t>user</a:t>
            </a:r>
            <a:r>
              <a:rPr lang="en" sz="950">
                <a:solidFill>
                  <a:schemeClr val="dk1"/>
                </a:solidFill>
                <a:highlight>
                  <a:srgbClr val="FFFFFF"/>
                </a:highlight>
                <a:latin typeface="Courier New"/>
                <a:ea typeface="Courier New"/>
                <a:cs typeface="Courier New"/>
                <a:sym typeface="Courier New"/>
              </a:rPr>
              <a:t>=</a:t>
            </a:r>
            <a:r>
              <a:rPr lang="en" sz="950">
                <a:solidFill>
                  <a:srgbClr val="808080"/>
                </a:solidFill>
                <a:highlight>
                  <a:srgbClr val="FFFFFF"/>
                </a:highlight>
                <a:latin typeface="Courier New"/>
                <a:ea typeface="Courier New"/>
                <a:cs typeface="Courier New"/>
                <a:sym typeface="Courier New"/>
              </a:rPr>
              <a:t>request</a:t>
            </a:r>
            <a:r>
              <a:rPr lang="en" sz="950">
                <a:solidFill>
                  <a:schemeClr val="dk1"/>
                </a:solidFill>
                <a:highlight>
                  <a:srgbClr val="FFFFFF"/>
                </a:highlight>
                <a:latin typeface="Courier New"/>
                <a:ea typeface="Courier New"/>
                <a:cs typeface="Courier New"/>
                <a:sym typeface="Courier New"/>
              </a:rPr>
              <a:t>.user, </a:t>
            </a:r>
            <a:r>
              <a:rPr lang="en" sz="950">
                <a:solidFill>
                  <a:srgbClr val="808080"/>
                </a:solidFill>
                <a:highlight>
                  <a:srgbClr val="FFFFFF"/>
                </a:highlight>
                <a:latin typeface="Courier New"/>
                <a:ea typeface="Courier New"/>
                <a:cs typeface="Courier New"/>
                <a:sym typeface="Courier New"/>
              </a:rPr>
              <a:t>data</a:t>
            </a:r>
            <a:r>
              <a:rPr lang="en" sz="950">
                <a:solidFill>
                  <a:schemeClr val="dk1"/>
                </a:solidFill>
                <a:highlight>
                  <a:srgbClr val="FFFFFF"/>
                </a:highlight>
                <a:latin typeface="Courier New"/>
                <a:ea typeface="Courier New"/>
                <a:cs typeface="Courier New"/>
                <a:sym typeface="Courier New"/>
              </a:rPr>
              <a:t>=</a:t>
            </a:r>
            <a:r>
              <a:rPr lang="en" sz="950">
                <a:solidFill>
                  <a:srgbClr val="808080"/>
                </a:solidFill>
                <a:highlight>
                  <a:srgbClr val="FFFFFF"/>
                </a:highlight>
                <a:latin typeface="Courier New"/>
                <a:ea typeface="Courier New"/>
                <a:cs typeface="Courier New"/>
                <a:sym typeface="Courier New"/>
              </a:rPr>
              <a:t>request</a:t>
            </a:r>
            <a:r>
              <a:rPr lang="en" sz="950">
                <a:solidFill>
                  <a:schemeClr val="dk1"/>
                </a:solidFill>
                <a:highlight>
                  <a:srgbClr val="FFFFFF"/>
                </a:highlight>
                <a:latin typeface="Courier New"/>
                <a:ea typeface="Courier New"/>
                <a:cs typeface="Courier New"/>
                <a:sym typeface="Courier New"/>
              </a:rPr>
              <a:t>.POST)</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if</a:t>
            </a:r>
            <a:r>
              <a:rPr lang="en" sz="950">
                <a:solidFill>
                  <a:schemeClr val="dk1"/>
                </a:solidFill>
                <a:highlight>
                  <a:srgbClr val="FFFFFF"/>
                </a:highlight>
                <a:latin typeface="Courier New"/>
                <a:ea typeface="Courier New"/>
                <a:cs typeface="Courier New"/>
                <a:sym typeface="Courier New"/>
              </a:rPr>
              <a:t> form.is_valid():</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form.save()</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update_session_auth_hash(</a:t>
            </a:r>
            <a:r>
              <a:rPr lang="en" sz="950">
                <a:solidFill>
                  <a:srgbClr val="808080"/>
                </a:solidFill>
                <a:highlight>
                  <a:srgbClr val="FFFFFF"/>
                </a:highlight>
                <a:latin typeface="Courier New"/>
                <a:ea typeface="Courier New"/>
                <a:cs typeface="Courier New"/>
                <a:sym typeface="Courier New"/>
              </a:rPr>
              <a:t>request</a:t>
            </a:r>
            <a:r>
              <a:rPr lang="en" sz="950">
                <a:solidFill>
                  <a:schemeClr val="dk1"/>
                </a:solidFill>
                <a:highlight>
                  <a:srgbClr val="FFFFFF"/>
                </a:highlight>
                <a:latin typeface="Courier New"/>
                <a:ea typeface="Courier New"/>
                <a:cs typeface="Courier New"/>
                <a:sym typeface="Courier New"/>
              </a:rPr>
              <a:t>, </a:t>
            </a:r>
            <a:r>
              <a:rPr lang="en" sz="950">
                <a:solidFill>
                  <a:srgbClr val="808080"/>
                </a:solidFill>
                <a:highlight>
                  <a:srgbClr val="FFFFFF"/>
                </a:highlight>
                <a:latin typeface="Courier New"/>
                <a:ea typeface="Courier New"/>
                <a:cs typeface="Courier New"/>
                <a:sym typeface="Courier New"/>
              </a:rPr>
              <a:t>request</a:t>
            </a:r>
            <a:r>
              <a:rPr lang="en" sz="950">
                <a:solidFill>
                  <a:schemeClr val="dk1"/>
                </a:solidFill>
                <a:highlight>
                  <a:srgbClr val="FFFFFF"/>
                </a:highlight>
                <a:latin typeface="Courier New"/>
                <a:ea typeface="Courier New"/>
                <a:cs typeface="Courier New"/>
                <a:sym typeface="Courier New"/>
              </a:rPr>
              <a:t>.user)</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messages.success(</a:t>
            </a:r>
            <a:r>
              <a:rPr lang="en" sz="950">
                <a:solidFill>
                  <a:srgbClr val="808080"/>
                </a:solidFill>
                <a:highlight>
                  <a:srgbClr val="FFFFFF"/>
                </a:highlight>
                <a:latin typeface="Courier New"/>
                <a:ea typeface="Courier New"/>
                <a:cs typeface="Courier New"/>
                <a:sym typeface="Courier New"/>
              </a:rPr>
              <a:t>request</a:t>
            </a:r>
            <a:r>
              <a:rPr lang="en" sz="950">
                <a:solidFill>
                  <a:schemeClr val="dk1"/>
                </a:solidFill>
                <a:highlight>
                  <a:srgbClr val="FFFFFF"/>
                </a:highlight>
                <a:latin typeface="Courier New"/>
                <a:ea typeface="Courier New"/>
                <a:cs typeface="Courier New"/>
                <a:sym typeface="Courier New"/>
              </a:rPr>
              <a:t>, </a:t>
            </a:r>
            <a:r>
              <a:rPr lang="en" sz="950">
                <a:solidFill>
                  <a:srgbClr val="A31515"/>
                </a:solidFill>
                <a:highlight>
                  <a:srgbClr val="FFFFFF"/>
                </a:highlight>
                <a:latin typeface="Courier New"/>
                <a:ea typeface="Courier New"/>
                <a:cs typeface="Courier New"/>
                <a:sym typeface="Courier New"/>
              </a:rPr>
              <a:t>'Parola a fost actualizata'</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return</a:t>
            </a:r>
            <a:r>
              <a:rPr lang="en" sz="950">
                <a:solidFill>
                  <a:schemeClr val="dk1"/>
                </a:solidFill>
                <a:highlight>
                  <a:srgbClr val="FFFFFF"/>
                </a:highlight>
                <a:latin typeface="Courier New"/>
                <a:ea typeface="Courier New"/>
                <a:cs typeface="Courier New"/>
                <a:sym typeface="Courier New"/>
              </a:rPr>
              <a:t> redirect(</a:t>
            </a:r>
            <a:r>
              <a:rPr lang="en" sz="950">
                <a:solidFill>
                  <a:srgbClr val="A31515"/>
                </a:solidFill>
                <a:highlight>
                  <a:srgbClr val="FFFFFF"/>
                </a:highlight>
                <a:latin typeface="Courier New"/>
                <a:ea typeface="Courier New"/>
                <a:cs typeface="Courier New"/>
                <a:sym typeface="Courier New"/>
              </a:rPr>
              <a:t>'home'</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else</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messages.error(</a:t>
            </a:r>
            <a:r>
              <a:rPr lang="en" sz="950">
                <a:solidFill>
                  <a:srgbClr val="808080"/>
                </a:solidFill>
                <a:highlight>
                  <a:srgbClr val="FFFFFF"/>
                </a:highlight>
                <a:latin typeface="Courier New"/>
                <a:ea typeface="Courier New"/>
                <a:cs typeface="Courier New"/>
                <a:sym typeface="Courier New"/>
              </a:rPr>
              <a:t>request</a:t>
            </a:r>
            <a:r>
              <a:rPr lang="en" sz="950">
                <a:solidFill>
                  <a:schemeClr val="dk1"/>
                </a:solidFill>
                <a:highlight>
                  <a:srgbClr val="FFFFFF"/>
                </a:highlight>
                <a:latin typeface="Courier New"/>
                <a:ea typeface="Courier New"/>
                <a:cs typeface="Courier New"/>
                <a:sym typeface="Courier New"/>
              </a:rPr>
              <a:t>, </a:t>
            </a:r>
            <a:r>
              <a:rPr lang="en" sz="950">
                <a:solidFill>
                  <a:srgbClr val="A31515"/>
                </a:solidFill>
                <a:highlight>
                  <a:srgbClr val="FFFFFF"/>
                </a:highlight>
                <a:latin typeface="Courier New"/>
                <a:ea typeface="Courier New"/>
                <a:cs typeface="Courier New"/>
                <a:sym typeface="Courier New"/>
              </a:rPr>
              <a:t>'Exista erori.'</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else</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form = </a:t>
            </a:r>
            <a:r>
              <a:rPr lang="en" sz="950">
                <a:solidFill>
                  <a:srgbClr val="2B91AF"/>
                </a:solidFill>
                <a:highlight>
                  <a:srgbClr val="FFFFFF"/>
                </a:highlight>
                <a:latin typeface="Courier New"/>
                <a:ea typeface="Courier New"/>
                <a:cs typeface="Courier New"/>
                <a:sym typeface="Courier New"/>
              </a:rPr>
              <a:t>PasswordChangeForm</a:t>
            </a:r>
            <a:r>
              <a:rPr lang="en" sz="950">
                <a:solidFill>
                  <a:schemeClr val="dk1"/>
                </a:solidFill>
                <a:highlight>
                  <a:srgbClr val="FFFFFF"/>
                </a:highlight>
                <a:latin typeface="Courier New"/>
                <a:ea typeface="Courier New"/>
                <a:cs typeface="Courier New"/>
                <a:sym typeface="Courier New"/>
              </a:rPr>
              <a:t>(</a:t>
            </a:r>
            <a:r>
              <a:rPr lang="en" sz="950">
                <a:solidFill>
                  <a:srgbClr val="808080"/>
                </a:solidFill>
                <a:highlight>
                  <a:srgbClr val="FFFFFF"/>
                </a:highlight>
                <a:latin typeface="Courier New"/>
                <a:ea typeface="Courier New"/>
                <a:cs typeface="Courier New"/>
                <a:sym typeface="Courier New"/>
              </a:rPr>
              <a:t>user</a:t>
            </a:r>
            <a:r>
              <a:rPr lang="en" sz="950">
                <a:solidFill>
                  <a:schemeClr val="dk1"/>
                </a:solidFill>
                <a:highlight>
                  <a:srgbClr val="FFFFFF"/>
                </a:highlight>
                <a:latin typeface="Courier New"/>
                <a:ea typeface="Courier New"/>
                <a:cs typeface="Courier New"/>
                <a:sym typeface="Courier New"/>
              </a:rPr>
              <a:t>=</a:t>
            </a:r>
            <a:r>
              <a:rPr lang="en" sz="950">
                <a:solidFill>
                  <a:srgbClr val="808080"/>
                </a:solidFill>
                <a:highlight>
                  <a:srgbClr val="FFFFFF"/>
                </a:highlight>
                <a:latin typeface="Courier New"/>
                <a:ea typeface="Courier New"/>
                <a:cs typeface="Courier New"/>
                <a:sym typeface="Courier New"/>
              </a:rPr>
              <a:t>request</a:t>
            </a:r>
            <a:r>
              <a:rPr lang="en" sz="950">
                <a:solidFill>
                  <a:schemeClr val="dk1"/>
                </a:solidFill>
                <a:highlight>
                  <a:srgbClr val="FFFFFF"/>
                </a:highlight>
                <a:latin typeface="Courier New"/>
                <a:ea typeface="Courier New"/>
                <a:cs typeface="Courier New"/>
                <a:sym typeface="Courier New"/>
              </a:rPr>
              <a:t>.user)</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return</a:t>
            </a:r>
            <a:r>
              <a:rPr lang="en" sz="950">
                <a:solidFill>
                  <a:schemeClr val="dk1"/>
                </a:solidFill>
                <a:highlight>
                  <a:srgbClr val="FFFFFF"/>
                </a:highlight>
                <a:latin typeface="Courier New"/>
                <a:ea typeface="Courier New"/>
                <a:cs typeface="Courier New"/>
                <a:sym typeface="Courier New"/>
              </a:rPr>
              <a:t> render(</a:t>
            </a:r>
            <a:r>
              <a:rPr lang="en" sz="950">
                <a:solidFill>
                  <a:srgbClr val="808080"/>
                </a:solidFill>
                <a:highlight>
                  <a:srgbClr val="FFFFFF"/>
                </a:highlight>
                <a:latin typeface="Courier New"/>
                <a:ea typeface="Courier New"/>
                <a:cs typeface="Courier New"/>
                <a:sym typeface="Courier New"/>
              </a:rPr>
              <a:t>request</a:t>
            </a:r>
            <a:r>
              <a:rPr lang="en" sz="950">
                <a:solidFill>
                  <a:schemeClr val="dk1"/>
                </a:solidFill>
                <a:highlight>
                  <a:srgbClr val="FFFFFF"/>
                </a:highlight>
                <a:latin typeface="Courier New"/>
                <a:ea typeface="Courier New"/>
                <a:cs typeface="Courier New"/>
                <a:sym typeface="Courier New"/>
              </a:rPr>
              <a:t>, </a:t>
            </a:r>
            <a:r>
              <a:rPr lang="en" sz="950">
                <a:solidFill>
                  <a:srgbClr val="A31515"/>
                </a:solidFill>
                <a:highlight>
                  <a:srgbClr val="FFFFFF"/>
                </a:highlight>
                <a:latin typeface="Courier New"/>
                <a:ea typeface="Courier New"/>
                <a:cs typeface="Courier New"/>
                <a:sym typeface="Courier New"/>
              </a:rPr>
              <a:t>'schimba_parola.html'</a:t>
            </a:r>
            <a:r>
              <a:rPr lang="en" sz="950">
                <a:solidFill>
                  <a:schemeClr val="dk1"/>
                </a:solidFill>
                <a:highlight>
                  <a:srgbClr val="FFFFFF"/>
                </a:highlight>
                <a:latin typeface="Courier New"/>
                <a:ea typeface="Courier New"/>
                <a:cs typeface="Courier New"/>
                <a:sym typeface="Courier New"/>
              </a:rPr>
              <a:t>, {</a:t>
            </a:r>
            <a:r>
              <a:rPr lang="en" sz="950">
                <a:solidFill>
                  <a:srgbClr val="A31515"/>
                </a:solidFill>
                <a:highlight>
                  <a:srgbClr val="FFFFFF"/>
                </a:highlight>
                <a:latin typeface="Courier New"/>
                <a:ea typeface="Courier New"/>
                <a:cs typeface="Courier New"/>
                <a:sym typeface="Courier New"/>
              </a:rPr>
              <a:t>'form'</a:t>
            </a:r>
            <a:r>
              <a:rPr lang="en" sz="950">
                <a:solidFill>
                  <a:schemeClr val="dk1"/>
                </a:solidFill>
                <a:highlight>
                  <a:srgbClr val="FFFFFF"/>
                </a:highlight>
                <a:latin typeface="Courier New"/>
                <a:ea typeface="Courier New"/>
                <a:cs typeface="Courier New"/>
                <a:sym typeface="Courier New"/>
              </a:rPr>
              <a:t>: form})</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750">
              <a:solidFill>
                <a:srgbClr val="800000"/>
              </a:solidFill>
              <a:highlight>
                <a:srgbClr val="FFFFFF"/>
              </a:highlight>
              <a:latin typeface="Courier New"/>
              <a:ea typeface="Courier New"/>
              <a:cs typeface="Courier New"/>
              <a:sym typeface="Courier New"/>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305" name="Shape 305"/>
        <p:cNvGrpSpPr/>
        <p:nvPr/>
      </p:nvGrpSpPr>
      <p:grpSpPr>
        <a:xfrm>
          <a:off x="0" y="0"/>
          <a:ext cx="0" cy="0"/>
          <a:chOff x="0" y="0"/>
          <a:chExt cx="0" cy="0"/>
        </a:xfrm>
      </p:grpSpPr>
      <p:sp>
        <p:nvSpPr>
          <p:cNvPr id="306" name="Google Shape;306;p37"/>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Template pentru PasswordChangeForm</a:t>
            </a:r>
            <a:endParaRPr/>
          </a:p>
        </p:txBody>
      </p:sp>
      <p:sp>
        <p:nvSpPr>
          <p:cNvPr id="307" name="Google Shape;307;p37"/>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09" name="Google Shape;309;p37">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310" name="Google Shape;310;p37"/>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311" name="Google Shape;311;p37"/>
          <p:cNvSpPr txBox="1"/>
          <p:nvPr/>
        </p:nvSpPr>
        <p:spPr>
          <a:xfrm>
            <a:off x="326800" y="977925"/>
            <a:ext cx="7579500" cy="3815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800000"/>
                </a:solidFill>
                <a:highlight>
                  <a:srgbClr val="FFFFFF"/>
                </a:highlight>
                <a:latin typeface="Courier New"/>
                <a:ea typeface="Courier New"/>
                <a:cs typeface="Courier New"/>
                <a:sym typeface="Courier New"/>
              </a:rPr>
              <a:t>&lt;form</a:t>
            </a:r>
            <a:r>
              <a:rPr lang="en" sz="1050">
                <a:solidFill>
                  <a:schemeClr val="dk1"/>
                </a:solidFill>
                <a:highlight>
                  <a:srgbClr val="FFFFFF"/>
                </a:highlight>
                <a:latin typeface="Courier New"/>
                <a:ea typeface="Courier New"/>
                <a:cs typeface="Courier New"/>
                <a:sym typeface="Courier New"/>
              </a:rPr>
              <a:t> </a:t>
            </a:r>
            <a:r>
              <a:rPr lang="en" sz="1050">
                <a:solidFill>
                  <a:srgbClr val="FF0000"/>
                </a:solidFill>
                <a:highlight>
                  <a:srgbClr val="FFFFFF"/>
                </a:highlight>
                <a:latin typeface="Courier New"/>
                <a:ea typeface="Courier New"/>
                <a:cs typeface="Courier New"/>
                <a:sym typeface="Courier New"/>
              </a:rPr>
              <a:t>method</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"post"</a:t>
            </a:r>
            <a:r>
              <a:rPr lang="en" sz="1050">
                <a:solidFill>
                  <a:srgbClr val="800000"/>
                </a:solidFill>
                <a:highlight>
                  <a:srgbClr val="FFFFFF"/>
                </a:highlight>
                <a:latin typeface="Courier New"/>
                <a:ea typeface="Courier New"/>
                <a:cs typeface="Courier New"/>
                <a:sym typeface="Courier New"/>
              </a:rPr>
              <a:t>&gt;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 csrf_token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 form.non_field_errors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&lt;div&gt;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 form.old_password.label_tag }} {{ form.old_password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 form.old_password.errors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&lt;/div&gt;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&lt;div&gt;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 form.new_password1.label_tag }} {{ form.new_password1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 form.new_password1.errors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&lt;/div&gt;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&lt;div&gt;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 form.new_password2.label_tag }} {{ form.new_password2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 form.new_password2.errors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&lt;/div&gt;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&lt;button</a:t>
            </a:r>
            <a:r>
              <a:rPr lang="en" sz="1050">
                <a:solidFill>
                  <a:schemeClr val="dk1"/>
                </a:solidFill>
                <a:highlight>
                  <a:srgbClr val="FFFFFF"/>
                </a:highlight>
                <a:latin typeface="Courier New"/>
                <a:ea typeface="Courier New"/>
                <a:cs typeface="Courier New"/>
                <a:sym typeface="Courier New"/>
              </a:rPr>
              <a:t> </a:t>
            </a:r>
            <a:r>
              <a:rPr lang="en" sz="1050">
                <a:solidFill>
                  <a:srgbClr val="FF0000"/>
                </a:solidFill>
                <a:highlight>
                  <a:srgbClr val="FFFFFF"/>
                </a:highlight>
                <a:latin typeface="Courier New"/>
                <a:ea typeface="Courier New"/>
                <a:cs typeface="Courier New"/>
                <a:sym typeface="Courier New"/>
              </a:rPr>
              <a:t>type</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"submit"</a:t>
            </a:r>
            <a:r>
              <a:rPr lang="en" sz="1050">
                <a:solidFill>
                  <a:srgbClr val="800000"/>
                </a:solidFill>
                <a:highlight>
                  <a:srgbClr val="FFFFFF"/>
                </a:highlight>
                <a:latin typeface="Courier New"/>
                <a:ea typeface="Courier New"/>
                <a:cs typeface="Courier New"/>
                <a:sym typeface="Courier New"/>
              </a:rPr>
              <a:t>&gt;</a:t>
            </a:r>
            <a:r>
              <a:rPr lang="en" sz="1050">
                <a:solidFill>
                  <a:schemeClr val="dk1"/>
                </a:solidFill>
                <a:highlight>
                  <a:srgbClr val="FFFFFF"/>
                </a:highlight>
                <a:latin typeface="Courier New"/>
                <a:ea typeface="Courier New"/>
                <a:cs typeface="Courier New"/>
                <a:sym typeface="Courier New"/>
              </a:rPr>
              <a:t>Change Password</a:t>
            </a:r>
            <a:r>
              <a:rPr lang="en" sz="1050">
                <a:solidFill>
                  <a:srgbClr val="800000"/>
                </a:solidFill>
                <a:highlight>
                  <a:srgbClr val="FFFFFF"/>
                </a:highlight>
                <a:latin typeface="Courier New"/>
                <a:ea typeface="Courier New"/>
                <a:cs typeface="Courier New"/>
                <a:sym typeface="Courier New"/>
              </a:rPr>
              <a:t>&lt;/button&gt;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800000"/>
                </a:solidFill>
                <a:highlight>
                  <a:srgbClr val="FFFFFF"/>
                </a:highlight>
                <a:latin typeface="Courier New"/>
                <a:ea typeface="Courier New"/>
                <a:cs typeface="Courier New"/>
                <a:sym typeface="Courier New"/>
              </a:rPr>
              <a:t>&lt;/form&gt;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8000"/>
              </a:solidFill>
              <a:highlight>
                <a:srgbClr val="FFFFFF"/>
              </a:highlight>
              <a:latin typeface="Courier New"/>
              <a:ea typeface="Courier New"/>
              <a:cs typeface="Courier New"/>
              <a:sym typeface="Courier New"/>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315" name="Shape 315"/>
        <p:cNvGrpSpPr/>
        <p:nvPr/>
      </p:nvGrpSpPr>
      <p:grpSpPr>
        <a:xfrm>
          <a:off x="0" y="0"/>
          <a:ext cx="0" cy="0"/>
          <a:chOff x="0" y="0"/>
          <a:chExt cx="0" cy="0"/>
        </a:xfrm>
      </p:grpSpPr>
      <p:sp>
        <p:nvSpPr>
          <p:cNvPr id="316" name="Google Shape;316;p38"/>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Personalizarea clasei</a:t>
            </a:r>
            <a:r>
              <a:rPr lang="en"/>
              <a:t> PasswordChangeForm</a:t>
            </a:r>
            <a:endParaRPr/>
          </a:p>
        </p:txBody>
      </p:sp>
      <p:sp>
        <p:nvSpPr>
          <p:cNvPr id="317" name="Google Shape;317;p38"/>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19" name="Google Shape;319;p38">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320" name="Google Shape;320;p38"/>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321" name="Google Shape;321;p38"/>
          <p:cNvSpPr txBox="1"/>
          <p:nvPr/>
        </p:nvSpPr>
        <p:spPr>
          <a:xfrm>
            <a:off x="311700" y="977650"/>
            <a:ext cx="8520600" cy="65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rPr>
              <a:t>Dacă dorim să personalizăm formularul de schimbare a parolei (în general asta înseamnă să </a:t>
            </a:r>
            <a:r>
              <a:rPr lang="en" sz="1300">
                <a:solidFill>
                  <a:schemeClr val="dk2"/>
                </a:solidFill>
              </a:rPr>
              <a:t>adăugăm</a:t>
            </a:r>
            <a:r>
              <a:rPr lang="en" sz="1300">
                <a:solidFill>
                  <a:schemeClr val="dk2"/>
                </a:solidFill>
              </a:rPr>
              <a:t> validări suplimentare sau câmpuri noi), putem crea o subclasă care extinde PasswordChangeForm.</a:t>
            </a:r>
            <a:endParaRPr sz="1300">
              <a:solidFill>
                <a:schemeClr val="dk2"/>
              </a:solidFill>
            </a:endParaRPr>
          </a:p>
        </p:txBody>
      </p:sp>
      <p:sp>
        <p:nvSpPr>
          <p:cNvPr id="322" name="Google Shape;322;p38"/>
          <p:cNvSpPr txBox="1"/>
          <p:nvPr/>
        </p:nvSpPr>
        <p:spPr>
          <a:xfrm>
            <a:off x="317150" y="1566175"/>
            <a:ext cx="8515200" cy="2138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from</a:t>
            </a:r>
            <a:r>
              <a:rPr lang="en" sz="1050">
                <a:solidFill>
                  <a:schemeClr val="dk1"/>
                </a:solidFill>
                <a:highlight>
                  <a:srgbClr val="FFFFFF"/>
                </a:highlight>
                <a:latin typeface="Courier New"/>
                <a:ea typeface="Courier New"/>
                <a:cs typeface="Courier New"/>
                <a:sym typeface="Courier New"/>
              </a:rPr>
              <a:t> django.contrib.auth.forms </a:t>
            </a:r>
            <a:r>
              <a:rPr lang="en" sz="1050">
                <a:solidFill>
                  <a:srgbClr val="0000FF"/>
                </a:solidFill>
                <a:highlight>
                  <a:srgbClr val="FFFFFF"/>
                </a:highlight>
                <a:latin typeface="Courier New"/>
                <a:ea typeface="Courier New"/>
                <a:cs typeface="Courier New"/>
                <a:sym typeface="Courier New"/>
              </a:rPr>
              <a:t>import</a:t>
            </a:r>
            <a:r>
              <a:rPr lang="en" sz="1050">
                <a:solidFill>
                  <a:schemeClr val="dk1"/>
                </a:solidFill>
                <a:highlight>
                  <a:srgbClr val="FFFFFF"/>
                </a:highlight>
                <a:latin typeface="Courier New"/>
                <a:ea typeface="Courier New"/>
                <a:cs typeface="Courier New"/>
                <a:sym typeface="Courier New"/>
              </a:rPr>
              <a:t> </a:t>
            </a:r>
            <a:r>
              <a:rPr lang="en" sz="1050">
                <a:solidFill>
                  <a:srgbClr val="2B91AF"/>
                </a:solidFill>
                <a:highlight>
                  <a:srgbClr val="FFFFFF"/>
                </a:highlight>
                <a:latin typeface="Courier New"/>
                <a:ea typeface="Courier New"/>
                <a:cs typeface="Courier New"/>
                <a:sym typeface="Courier New"/>
              </a:rPr>
              <a:t>PasswordChangeForm</a:t>
            </a:r>
            <a:endParaRPr sz="1050">
              <a:solidFill>
                <a:srgbClr val="2B91A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from</a:t>
            </a:r>
            <a:r>
              <a:rPr lang="en" sz="1050">
                <a:solidFill>
                  <a:schemeClr val="dk1"/>
                </a:solidFill>
                <a:highlight>
                  <a:srgbClr val="FFFFFF"/>
                </a:highlight>
                <a:latin typeface="Courier New"/>
                <a:ea typeface="Courier New"/>
                <a:cs typeface="Courier New"/>
                <a:sym typeface="Courier New"/>
              </a:rPr>
              <a:t> django </a:t>
            </a:r>
            <a:r>
              <a:rPr lang="en" sz="1050">
                <a:solidFill>
                  <a:srgbClr val="0000FF"/>
                </a:solidFill>
                <a:highlight>
                  <a:srgbClr val="FFFFFF"/>
                </a:highlight>
                <a:latin typeface="Courier New"/>
                <a:ea typeface="Courier New"/>
                <a:cs typeface="Courier New"/>
                <a:sym typeface="Courier New"/>
              </a:rPr>
              <a:t>import</a:t>
            </a:r>
            <a:r>
              <a:rPr lang="en" sz="1050">
                <a:solidFill>
                  <a:schemeClr val="dk1"/>
                </a:solidFill>
                <a:highlight>
                  <a:srgbClr val="FFFFFF"/>
                </a:highlight>
                <a:latin typeface="Courier New"/>
                <a:ea typeface="Courier New"/>
                <a:cs typeface="Courier New"/>
                <a:sym typeface="Courier New"/>
              </a:rPr>
              <a:t> forms</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class</a:t>
            </a:r>
            <a:r>
              <a:rPr lang="en" sz="1050">
                <a:solidFill>
                  <a:schemeClr val="dk1"/>
                </a:solidFill>
                <a:highlight>
                  <a:srgbClr val="FFFFFF"/>
                </a:highlight>
                <a:latin typeface="Courier New"/>
                <a:ea typeface="Courier New"/>
                <a:cs typeface="Courier New"/>
                <a:sym typeface="Courier New"/>
              </a:rPr>
              <a:t> </a:t>
            </a:r>
            <a:r>
              <a:rPr lang="en" sz="1050">
                <a:solidFill>
                  <a:srgbClr val="2B91AF"/>
                </a:solidFill>
                <a:highlight>
                  <a:srgbClr val="FFFFFF"/>
                </a:highlight>
                <a:latin typeface="Courier New"/>
                <a:ea typeface="Courier New"/>
                <a:cs typeface="Courier New"/>
                <a:sym typeface="Courier New"/>
              </a:rPr>
              <a:t>CustomPasswordChangeForm</a:t>
            </a:r>
            <a:r>
              <a:rPr lang="en" sz="1050">
                <a:solidFill>
                  <a:schemeClr val="dk1"/>
                </a:solidFill>
                <a:highlight>
                  <a:srgbClr val="FFFFFF"/>
                </a:highlight>
                <a:latin typeface="Courier New"/>
                <a:ea typeface="Courier New"/>
                <a:cs typeface="Courier New"/>
                <a:sym typeface="Courier New"/>
              </a:rPr>
              <a:t>(</a:t>
            </a:r>
            <a:r>
              <a:rPr lang="en" sz="1050">
                <a:solidFill>
                  <a:srgbClr val="2B91AF"/>
                </a:solidFill>
                <a:highlight>
                  <a:srgbClr val="FFFFFF"/>
                </a:highlight>
                <a:latin typeface="Courier New"/>
                <a:ea typeface="Courier New"/>
                <a:cs typeface="Courier New"/>
                <a:sym typeface="Courier New"/>
              </a:rPr>
              <a:t>PasswordChangeForm</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def</a:t>
            </a:r>
            <a:r>
              <a:rPr lang="en" sz="1050">
                <a:solidFill>
                  <a:schemeClr val="dk1"/>
                </a:solidFill>
                <a:highlight>
                  <a:srgbClr val="FFFFFF"/>
                </a:highlight>
                <a:latin typeface="Courier New"/>
                <a:ea typeface="Courier New"/>
                <a:cs typeface="Courier New"/>
                <a:sym typeface="Courier New"/>
              </a:rPr>
              <a:t> clean_new_password1(</a:t>
            </a:r>
            <a:r>
              <a:rPr lang="en" sz="1050">
                <a:solidFill>
                  <a:srgbClr val="808080"/>
                </a:solidFill>
                <a:highlight>
                  <a:srgbClr val="FFFFFF"/>
                </a:highlight>
                <a:latin typeface="Courier New"/>
                <a:ea typeface="Courier New"/>
                <a:cs typeface="Courier New"/>
                <a:sym typeface="Courier New"/>
              </a:rPr>
              <a:t>self</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password1 = </a:t>
            </a:r>
            <a:r>
              <a:rPr lang="en" sz="1050">
                <a:solidFill>
                  <a:srgbClr val="808080"/>
                </a:solidFill>
                <a:highlight>
                  <a:srgbClr val="FFFFFF"/>
                </a:highlight>
                <a:latin typeface="Courier New"/>
                <a:ea typeface="Courier New"/>
                <a:cs typeface="Courier New"/>
                <a:sym typeface="Courier New"/>
              </a:rPr>
              <a:t>self</a:t>
            </a:r>
            <a:r>
              <a:rPr lang="en" sz="1050">
                <a:solidFill>
                  <a:schemeClr val="dk1"/>
                </a:solidFill>
                <a:highlight>
                  <a:srgbClr val="FFFFFF"/>
                </a:highlight>
                <a:latin typeface="Courier New"/>
                <a:ea typeface="Courier New"/>
                <a:cs typeface="Courier New"/>
                <a:sym typeface="Courier New"/>
              </a:rPr>
              <a:t>.cleaned_data.get(</a:t>
            </a:r>
            <a:r>
              <a:rPr lang="en" sz="1050">
                <a:solidFill>
                  <a:srgbClr val="A31515"/>
                </a:solidFill>
                <a:highlight>
                  <a:srgbClr val="FFFFFF"/>
                </a:highlight>
                <a:latin typeface="Courier New"/>
                <a:ea typeface="Courier New"/>
                <a:cs typeface="Courier New"/>
                <a:sym typeface="Courier New"/>
              </a:rPr>
              <a:t>'new_password1'</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if</a:t>
            </a:r>
            <a:r>
              <a:rPr lang="en" sz="1050">
                <a:solidFill>
                  <a:schemeClr val="dk1"/>
                </a:solidFill>
                <a:highlight>
                  <a:srgbClr val="FFFFFF"/>
                </a:highlight>
                <a:latin typeface="Courier New"/>
                <a:ea typeface="Courier New"/>
                <a:cs typeface="Courier New"/>
                <a:sym typeface="Courier New"/>
              </a:rPr>
              <a:t> len(password1) &lt; </a:t>
            </a:r>
            <a:r>
              <a:rPr lang="en" sz="1050">
                <a:solidFill>
                  <a:srgbClr val="098658"/>
                </a:solidFill>
                <a:highlight>
                  <a:srgbClr val="FFFFFF"/>
                </a:highlight>
                <a:latin typeface="Courier New"/>
                <a:ea typeface="Courier New"/>
                <a:cs typeface="Courier New"/>
                <a:sym typeface="Courier New"/>
              </a:rPr>
              <a:t>10</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raise</a:t>
            </a:r>
            <a:r>
              <a:rPr lang="en" sz="1050">
                <a:solidFill>
                  <a:schemeClr val="dk1"/>
                </a:solidFill>
                <a:highlight>
                  <a:srgbClr val="FFFFFF"/>
                </a:highlight>
                <a:latin typeface="Courier New"/>
                <a:ea typeface="Courier New"/>
                <a:cs typeface="Courier New"/>
                <a:sym typeface="Courier New"/>
              </a:rPr>
              <a:t> forms.</a:t>
            </a:r>
            <a:r>
              <a:rPr lang="en" sz="1050">
                <a:solidFill>
                  <a:srgbClr val="2B91AF"/>
                </a:solidFill>
                <a:highlight>
                  <a:srgbClr val="FFFFFF"/>
                </a:highlight>
                <a:latin typeface="Courier New"/>
                <a:ea typeface="Courier New"/>
                <a:cs typeface="Courier New"/>
                <a:sym typeface="Courier New"/>
              </a:rPr>
              <a:t>ValidationError</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"Parola trebuie sa aiba macar 10 caractere."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return</a:t>
            </a:r>
            <a:r>
              <a:rPr lang="en" sz="1050">
                <a:solidFill>
                  <a:schemeClr val="dk1"/>
                </a:solidFill>
                <a:highlight>
                  <a:srgbClr val="FFFFFF"/>
                </a:highlight>
                <a:latin typeface="Courier New"/>
                <a:ea typeface="Courier New"/>
                <a:cs typeface="Courier New"/>
                <a:sym typeface="Courier New"/>
              </a:rPr>
              <a:t> password1</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0000FF"/>
              </a:solidFill>
              <a:highlight>
                <a:srgbClr val="FFFFFF"/>
              </a:highlight>
              <a:latin typeface="Courier New"/>
              <a:ea typeface="Courier New"/>
              <a:cs typeface="Courier New"/>
              <a:sym typeface="Courier New"/>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326" name="Shape 326"/>
        <p:cNvGrpSpPr/>
        <p:nvPr/>
      </p:nvGrpSpPr>
      <p:grpSpPr>
        <a:xfrm>
          <a:off x="0" y="0"/>
          <a:ext cx="0" cy="0"/>
          <a:chOff x="0" y="0"/>
          <a:chExt cx="0" cy="0"/>
        </a:xfrm>
      </p:grpSpPr>
      <p:sp>
        <p:nvSpPr>
          <p:cNvPr id="327" name="Google Shape;327;p39"/>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Modelul User</a:t>
            </a:r>
            <a:endParaRPr/>
          </a:p>
        </p:txBody>
      </p:sp>
      <p:sp>
        <p:nvSpPr>
          <p:cNvPr id="328" name="Google Shape;328;p39"/>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30" name="Google Shape;330;p39">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331" name="Google Shape;331;p39"/>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332" name="Google Shape;332;p39"/>
          <p:cNvSpPr txBox="1"/>
          <p:nvPr/>
        </p:nvSpPr>
        <p:spPr>
          <a:xfrm>
            <a:off x="311650" y="961775"/>
            <a:ext cx="8520600" cy="346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00">
                <a:solidFill>
                  <a:schemeClr val="dk2"/>
                </a:solidFill>
              </a:rPr>
              <a:t>Modelul </a:t>
            </a:r>
            <a:r>
              <a:rPr b="1" lang="en" sz="1300">
                <a:solidFill>
                  <a:schemeClr val="dk2"/>
                </a:solidFill>
              </a:rPr>
              <a:t>User </a:t>
            </a:r>
            <a:r>
              <a:rPr lang="en" sz="1300">
                <a:solidFill>
                  <a:schemeClr val="dk2"/>
                </a:solidFill>
              </a:rPr>
              <a:t>reprezintă utilizatorii dintr-o aplicație Django și include următoarele informații:</a:t>
            </a:r>
            <a:endParaRPr sz="1300">
              <a:solidFill>
                <a:schemeClr val="dk2"/>
              </a:solidFill>
            </a:endParaRPr>
          </a:p>
          <a:p>
            <a:pPr indent="0" lvl="0" marL="0" rtl="0" algn="l">
              <a:spcBef>
                <a:spcPts val="0"/>
              </a:spcBef>
              <a:spcAft>
                <a:spcPts val="0"/>
              </a:spcAft>
              <a:buNone/>
            </a:pPr>
            <a:r>
              <a:t/>
            </a:r>
            <a:endParaRPr sz="1300">
              <a:solidFill>
                <a:schemeClr val="dk2"/>
              </a:solidFill>
            </a:endParaRPr>
          </a:p>
          <a:p>
            <a:pPr indent="0" lvl="0" marL="0" rtl="0" algn="l">
              <a:spcBef>
                <a:spcPts val="0"/>
              </a:spcBef>
              <a:spcAft>
                <a:spcPts val="0"/>
              </a:spcAft>
              <a:buClr>
                <a:schemeClr val="dk1"/>
              </a:buClr>
              <a:buSzPts val="1100"/>
              <a:buFont typeface="Arial"/>
              <a:buNone/>
            </a:pPr>
            <a:r>
              <a:rPr b="1" lang="en" sz="1300">
                <a:solidFill>
                  <a:schemeClr val="dk2"/>
                </a:solidFill>
              </a:rPr>
              <a:t>Date personale</a:t>
            </a:r>
            <a:r>
              <a:rPr lang="en" sz="1300">
                <a:solidFill>
                  <a:schemeClr val="dk2"/>
                </a:solidFill>
              </a:rPr>
              <a:t>:</a:t>
            </a:r>
            <a:endParaRPr sz="1300">
              <a:solidFill>
                <a:schemeClr val="dk2"/>
              </a:solidFill>
            </a:endParaRPr>
          </a:p>
          <a:p>
            <a:pPr indent="-311150" lvl="0" marL="457200" rtl="0" algn="l">
              <a:spcBef>
                <a:spcPts val="0"/>
              </a:spcBef>
              <a:spcAft>
                <a:spcPts val="0"/>
              </a:spcAft>
              <a:buClr>
                <a:schemeClr val="dk2"/>
              </a:buClr>
              <a:buSzPts val="1300"/>
              <a:buChar char="●"/>
            </a:pPr>
            <a:r>
              <a:rPr lang="en" sz="1300">
                <a:solidFill>
                  <a:schemeClr val="dk2"/>
                </a:solidFill>
              </a:rPr>
              <a:t>username: un identificator unic pentru utilizator.</a:t>
            </a:r>
            <a:endParaRPr sz="1300">
              <a:solidFill>
                <a:schemeClr val="dk2"/>
              </a:solidFill>
            </a:endParaRPr>
          </a:p>
          <a:p>
            <a:pPr indent="-311150" lvl="0" marL="457200" rtl="0" algn="l">
              <a:spcBef>
                <a:spcPts val="0"/>
              </a:spcBef>
              <a:spcAft>
                <a:spcPts val="0"/>
              </a:spcAft>
              <a:buClr>
                <a:schemeClr val="dk2"/>
              </a:buClr>
              <a:buSzPts val="1300"/>
              <a:buChar char="●"/>
            </a:pPr>
            <a:r>
              <a:rPr lang="en" sz="1300">
                <a:solidFill>
                  <a:schemeClr val="dk2"/>
                </a:solidFill>
              </a:rPr>
              <a:t>first_name și last_name: numele complet.</a:t>
            </a:r>
            <a:endParaRPr sz="1300">
              <a:solidFill>
                <a:schemeClr val="dk2"/>
              </a:solidFill>
            </a:endParaRPr>
          </a:p>
          <a:p>
            <a:pPr indent="-311150" lvl="0" marL="457200" rtl="0" algn="l">
              <a:spcBef>
                <a:spcPts val="0"/>
              </a:spcBef>
              <a:spcAft>
                <a:spcPts val="0"/>
              </a:spcAft>
              <a:buClr>
                <a:schemeClr val="dk2"/>
              </a:buClr>
              <a:buSzPts val="1300"/>
              <a:buChar char="●"/>
            </a:pPr>
            <a:r>
              <a:rPr lang="en" sz="1300">
                <a:solidFill>
                  <a:schemeClr val="dk2"/>
                </a:solidFill>
              </a:rPr>
              <a:t>email: adresa de e-mail.</a:t>
            </a:r>
            <a:endParaRPr sz="1300">
              <a:solidFill>
                <a:schemeClr val="dk2"/>
              </a:solidFill>
            </a:endParaRPr>
          </a:p>
          <a:p>
            <a:pPr indent="0" lvl="0" marL="0" rtl="0" algn="l">
              <a:spcBef>
                <a:spcPts val="0"/>
              </a:spcBef>
              <a:spcAft>
                <a:spcPts val="0"/>
              </a:spcAft>
              <a:buNone/>
            </a:pPr>
            <a:r>
              <a:t/>
            </a:r>
            <a:endParaRPr sz="1300">
              <a:solidFill>
                <a:schemeClr val="dk2"/>
              </a:solidFill>
            </a:endParaRPr>
          </a:p>
          <a:p>
            <a:pPr indent="0" lvl="0" marL="0" rtl="0" algn="l">
              <a:spcBef>
                <a:spcPts val="0"/>
              </a:spcBef>
              <a:spcAft>
                <a:spcPts val="0"/>
              </a:spcAft>
              <a:buClr>
                <a:schemeClr val="dk1"/>
              </a:buClr>
              <a:buSzPts val="1100"/>
              <a:buFont typeface="Arial"/>
              <a:buNone/>
            </a:pPr>
            <a:r>
              <a:rPr b="1" lang="en" sz="1300">
                <a:solidFill>
                  <a:schemeClr val="dk2"/>
                </a:solidFill>
              </a:rPr>
              <a:t>Autentificare și autorizare</a:t>
            </a:r>
            <a:r>
              <a:rPr lang="en" sz="1300">
                <a:solidFill>
                  <a:schemeClr val="dk2"/>
                </a:solidFill>
              </a:rPr>
              <a:t>:</a:t>
            </a:r>
            <a:endParaRPr sz="1300">
              <a:solidFill>
                <a:schemeClr val="dk2"/>
              </a:solidFill>
            </a:endParaRPr>
          </a:p>
          <a:p>
            <a:pPr indent="-311150" lvl="0" marL="457200" rtl="0" algn="l">
              <a:spcBef>
                <a:spcPts val="0"/>
              </a:spcBef>
              <a:spcAft>
                <a:spcPts val="0"/>
              </a:spcAft>
              <a:buClr>
                <a:schemeClr val="dk2"/>
              </a:buClr>
              <a:buSzPts val="1300"/>
              <a:buChar char="●"/>
            </a:pPr>
            <a:r>
              <a:rPr lang="en" sz="1300">
                <a:solidFill>
                  <a:schemeClr val="dk2"/>
                </a:solidFill>
              </a:rPr>
              <a:t>password: parola utilizatorului (stocată în formă criptată cu hash).</a:t>
            </a:r>
            <a:endParaRPr sz="1300">
              <a:solidFill>
                <a:schemeClr val="dk2"/>
              </a:solidFill>
            </a:endParaRPr>
          </a:p>
          <a:p>
            <a:pPr indent="-311150" lvl="0" marL="457200" rtl="0" algn="l">
              <a:spcBef>
                <a:spcPts val="0"/>
              </a:spcBef>
              <a:spcAft>
                <a:spcPts val="0"/>
              </a:spcAft>
              <a:buClr>
                <a:schemeClr val="dk2"/>
              </a:buClr>
              <a:buSzPts val="1300"/>
              <a:buChar char="●"/>
            </a:pPr>
            <a:r>
              <a:rPr lang="en" sz="1300">
                <a:solidFill>
                  <a:schemeClr val="dk2"/>
                </a:solidFill>
              </a:rPr>
              <a:t>is_staff: indică dacă utilizatorul poate accesa interfața de administrare.</a:t>
            </a:r>
            <a:endParaRPr sz="1300">
              <a:solidFill>
                <a:schemeClr val="dk2"/>
              </a:solidFill>
            </a:endParaRPr>
          </a:p>
          <a:p>
            <a:pPr indent="-311150" lvl="0" marL="457200" rtl="0" algn="l">
              <a:spcBef>
                <a:spcPts val="0"/>
              </a:spcBef>
              <a:spcAft>
                <a:spcPts val="0"/>
              </a:spcAft>
              <a:buClr>
                <a:schemeClr val="dk2"/>
              </a:buClr>
              <a:buSzPts val="1300"/>
              <a:buChar char="●"/>
            </a:pPr>
            <a:r>
              <a:rPr lang="en" sz="1300">
                <a:solidFill>
                  <a:schemeClr val="dk2"/>
                </a:solidFill>
              </a:rPr>
              <a:t>is_superuser: indică dacă utilizatorul are toate permisiunile.</a:t>
            </a:r>
            <a:endParaRPr sz="1300">
              <a:solidFill>
                <a:schemeClr val="dk2"/>
              </a:solidFill>
            </a:endParaRPr>
          </a:p>
          <a:p>
            <a:pPr indent="-311150" lvl="0" marL="457200" rtl="0" algn="l">
              <a:spcBef>
                <a:spcPts val="0"/>
              </a:spcBef>
              <a:spcAft>
                <a:spcPts val="0"/>
              </a:spcAft>
              <a:buClr>
                <a:schemeClr val="dk2"/>
              </a:buClr>
              <a:buSzPts val="1300"/>
              <a:buChar char="●"/>
            </a:pPr>
            <a:r>
              <a:rPr lang="en" sz="1300">
                <a:solidFill>
                  <a:schemeClr val="dk2"/>
                </a:solidFill>
              </a:rPr>
              <a:t>is_active: indică dacă contul este activ.</a:t>
            </a:r>
            <a:endParaRPr sz="1300">
              <a:solidFill>
                <a:schemeClr val="dk2"/>
              </a:solidFill>
            </a:endParaRPr>
          </a:p>
          <a:p>
            <a:pPr indent="0" lvl="0" marL="0" rtl="0" algn="l">
              <a:spcBef>
                <a:spcPts val="0"/>
              </a:spcBef>
              <a:spcAft>
                <a:spcPts val="0"/>
              </a:spcAft>
              <a:buNone/>
            </a:pPr>
            <a:r>
              <a:t/>
            </a:r>
            <a:endParaRPr sz="1300">
              <a:solidFill>
                <a:schemeClr val="dk2"/>
              </a:solidFill>
            </a:endParaRPr>
          </a:p>
          <a:p>
            <a:pPr indent="0" lvl="0" marL="0" rtl="0" algn="l">
              <a:spcBef>
                <a:spcPts val="0"/>
              </a:spcBef>
              <a:spcAft>
                <a:spcPts val="0"/>
              </a:spcAft>
              <a:buClr>
                <a:schemeClr val="dk1"/>
              </a:buClr>
              <a:buSzPts val="1100"/>
              <a:buFont typeface="Arial"/>
              <a:buNone/>
            </a:pPr>
            <a:r>
              <a:rPr b="1" lang="en" sz="1300">
                <a:solidFill>
                  <a:schemeClr val="dk2"/>
                </a:solidFill>
              </a:rPr>
              <a:t>Timp și metadate</a:t>
            </a:r>
            <a:r>
              <a:rPr lang="en" sz="1300">
                <a:solidFill>
                  <a:schemeClr val="dk2"/>
                </a:solidFill>
              </a:rPr>
              <a:t>:</a:t>
            </a:r>
            <a:endParaRPr sz="1300">
              <a:solidFill>
                <a:schemeClr val="dk2"/>
              </a:solidFill>
            </a:endParaRPr>
          </a:p>
          <a:p>
            <a:pPr indent="-311150" lvl="0" marL="457200" rtl="0" algn="l">
              <a:spcBef>
                <a:spcPts val="0"/>
              </a:spcBef>
              <a:spcAft>
                <a:spcPts val="0"/>
              </a:spcAft>
              <a:buClr>
                <a:schemeClr val="dk2"/>
              </a:buClr>
              <a:buSzPts val="1300"/>
              <a:buChar char="●"/>
            </a:pPr>
            <a:r>
              <a:rPr lang="en" sz="1300">
                <a:solidFill>
                  <a:schemeClr val="dk2"/>
                </a:solidFill>
              </a:rPr>
              <a:t>last_login: ultima autentificare.</a:t>
            </a:r>
            <a:endParaRPr sz="1300">
              <a:solidFill>
                <a:schemeClr val="dk2"/>
              </a:solidFill>
            </a:endParaRPr>
          </a:p>
          <a:p>
            <a:pPr indent="-311150" lvl="0" marL="457200" rtl="0" algn="l">
              <a:spcBef>
                <a:spcPts val="0"/>
              </a:spcBef>
              <a:spcAft>
                <a:spcPts val="0"/>
              </a:spcAft>
              <a:buClr>
                <a:schemeClr val="dk2"/>
              </a:buClr>
              <a:buSzPts val="1300"/>
              <a:buChar char="●"/>
            </a:pPr>
            <a:r>
              <a:rPr lang="en" sz="1300">
                <a:solidFill>
                  <a:schemeClr val="dk2"/>
                </a:solidFill>
              </a:rPr>
              <a:t>date_joined: data creării contului.</a:t>
            </a:r>
            <a:endParaRPr sz="1300">
              <a:solidFill>
                <a:schemeClr val="dk2"/>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336" name="Shape 336"/>
        <p:cNvGrpSpPr/>
        <p:nvPr/>
      </p:nvGrpSpPr>
      <p:grpSpPr>
        <a:xfrm>
          <a:off x="0" y="0"/>
          <a:ext cx="0" cy="0"/>
          <a:chOff x="0" y="0"/>
          <a:chExt cx="0" cy="0"/>
        </a:xfrm>
      </p:grpSpPr>
      <p:sp>
        <p:nvSpPr>
          <p:cNvPr id="337" name="Google Shape;337;p40"/>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Crearea unui utilizator nou</a:t>
            </a:r>
            <a:endParaRPr/>
          </a:p>
        </p:txBody>
      </p:sp>
      <p:sp>
        <p:nvSpPr>
          <p:cNvPr id="338" name="Google Shape;338;p40"/>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40" name="Google Shape;340;p40">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341" name="Google Shape;341;p40"/>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342" name="Google Shape;342;p40"/>
          <p:cNvSpPr txBox="1"/>
          <p:nvPr/>
        </p:nvSpPr>
        <p:spPr>
          <a:xfrm>
            <a:off x="311650" y="1037975"/>
            <a:ext cx="8520600" cy="6345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dk2"/>
              </a:buClr>
              <a:buSzPts val="1300"/>
              <a:buChar char="●"/>
            </a:pPr>
            <a:r>
              <a:rPr lang="en" sz="1300">
                <a:solidFill>
                  <a:schemeClr val="dk2"/>
                </a:solidFill>
              </a:rPr>
              <a:t>User.objects.create_user() pentru a crea un utilizator obișnuit</a:t>
            </a:r>
            <a:endParaRPr sz="1300">
              <a:solidFill>
                <a:schemeClr val="dk2"/>
              </a:solidFill>
            </a:endParaRPr>
          </a:p>
          <a:p>
            <a:pPr indent="-311150" lvl="0" marL="457200" rtl="0" algn="l">
              <a:spcBef>
                <a:spcPts val="0"/>
              </a:spcBef>
              <a:spcAft>
                <a:spcPts val="0"/>
              </a:spcAft>
              <a:buClr>
                <a:schemeClr val="dk2"/>
              </a:buClr>
              <a:buSzPts val="1300"/>
              <a:buChar char="●"/>
            </a:pPr>
            <a:r>
              <a:rPr lang="en" sz="1300">
                <a:solidFill>
                  <a:schemeClr val="dk2"/>
                </a:solidFill>
              </a:rPr>
              <a:t>User.objects.create_superuser() pentru crearea unui administrator.</a:t>
            </a:r>
            <a:endParaRPr sz="1300">
              <a:solidFill>
                <a:schemeClr val="dk2"/>
              </a:solidFill>
            </a:endParaRPr>
          </a:p>
        </p:txBody>
      </p:sp>
      <p:sp>
        <p:nvSpPr>
          <p:cNvPr id="343" name="Google Shape;343;p40"/>
          <p:cNvSpPr txBox="1"/>
          <p:nvPr/>
        </p:nvSpPr>
        <p:spPr>
          <a:xfrm>
            <a:off x="317275" y="1845225"/>
            <a:ext cx="8520600" cy="1530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from</a:t>
            </a:r>
            <a:r>
              <a:rPr lang="en" sz="1050">
                <a:solidFill>
                  <a:schemeClr val="dk1"/>
                </a:solidFill>
                <a:highlight>
                  <a:srgbClr val="FFFFFF"/>
                </a:highlight>
                <a:latin typeface="Courier New"/>
                <a:ea typeface="Courier New"/>
                <a:cs typeface="Courier New"/>
                <a:sym typeface="Courier New"/>
              </a:rPr>
              <a:t> django.contrib.auth.models </a:t>
            </a:r>
            <a:r>
              <a:rPr lang="en" sz="1050">
                <a:solidFill>
                  <a:srgbClr val="0000FF"/>
                </a:solidFill>
                <a:highlight>
                  <a:srgbClr val="FFFFFF"/>
                </a:highlight>
                <a:latin typeface="Courier New"/>
                <a:ea typeface="Courier New"/>
                <a:cs typeface="Courier New"/>
                <a:sym typeface="Courier New"/>
              </a:rPr>
              <a:t>import</a:t>
            </a:r>
            <a:r>
              <a:rPr lang="en" sz="1050">
                <a:solidFill>
                  <a:schemeClr val="dk1"/>
                </a:solidFill>
                <a:highlight>
                  <a:srgbClr val="FFFFFF"/>
                </a:highlight>
                <a:latin typeface="Courier New"/>
                <a:ea typeface="Courier New"/>
                <a:cs typeface="Courier New"/>
                <a:sym typeface="Courier New"/>
              </a:rPr>
              <a:t> </a:t>
            </a:r>
            <a:r>
              <a:rPr lang="en" sz="1050">
                <a:solidFill>
                  <a:srgbClr val="2B91AF"/>
                </a:solidFill>
                <a:highlight>
                  <a:srgbClr val="FFFFFF"/>
                </a:highlight>
                <a:latin typeface="Courier New"/>
                <a:ea typeface="Courier New"/>
                <a:cs typeface="Courier New"/>
                <a:sym typeface="Courier New"/>
              </a:rPr>
              <a:t>User</a:t>
            </a:r>
            <a:endParaRPr sz="1050">
              <a:solidFill>
                <a:srgbClr val="2B91A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user = </a:t>
            </a:r>
            <a:r>
              <a:rPr lang="en" sz="1050">
                <a:solidFill>
                  <a:srgbClr val="2B91AF"/>
                </a:solidFill>
                <a:highlight>
                  <a:srgbClr val="FFFFFF"/>
                </a:highlight>
                <a:latin typeface="Courier New"/>
                <a:ea typeface="Courier New"/>
                <a:cs typeface="Courier New"/>
                <a:sym typeface="Courier New"/>
              </a:rPr>
              <a:t>User</a:t>
            </a:r>
            <a:r>
              <a:rPr lang="en" sz="1050">
                <a:solidFill>
                  <a:schemeClr val="dk1"/>
                </a:solidFill>
                <a:highlight>
                  <a:srgbClr val="FFFFFF"/>
                </a:highlight>
                <a:latin typeface="Courier New"/>
                <a:ea typeface="Courier New"/>
                <a:cs typeface="Courier New"/>
                <a:sym typeface="Courier New"/>
              </a:rPr>
              <a:t>.objects.create_user(</a:t>
            </a:r>
            <a:r>
              <a:rPr lang="en" sz="1050">
                <a:solidFill>
                  <a:srgbClr val="808080"/>
                </a:solidFill>
                <a:highlight>
                  <a:srgbClr val="FFFFFF"/>
                </a:highlight>
                <a:latin typeface="Courier New"/>
                <a:ea typeface="Courier New"/>
                <a:cs typeface="Courier New"/>
                <a:sym typeface="Courier New"/>
              </a:rPr>
              <a:t>username</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'irina'</a:t>
            </a:r>
            <a:r>
              <a:rPr lang="en" sz="1050">
                <a:solidFill>
                  <a:schemeClr val="dk1"/>
                </a:solidFill>
                <a:highlight>
                  <a:srgbClr val="FFFFFF"/>
                </a:highlight>
                <a:latin typeface="Courier New"/>
                <a:ea typeface="Courier New"/>
                <a:cs typeface="Courier New"/>
                <a:sym typeface="Courier New"/>
              </a:rPr>
              <a:t>, </a:t>
            </a:r>
            <a:r>
              <a:rPr lang="en" sz="1050">
                <a:solidFill>
                  <a:srgbClr val="808080"/>
                </a:solidFill>
                <a:highlight>
                  <a:srgbClr val="FFFFFF"/>
                </a:highlight>
                <a:latin typeface="Courier New"/>
                <a:ea typeface="Courier New"/>
                <a:cs typeface="Courier New"/>
                <a:sym typeface="Courier New"/>
              </a:rPr>
              <a:t>email</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'irina@gmail.com'</a:t>
            </a:r>
            <a:r>
              <a:rPr lang="en" sz="1050">
                <a:solidFill>
                  <a:schemeClr val="dk1"/>
                </a:solidFill>
                <a:highlight>
                  <a:srgbClr val="FFFFFF"/>
                </a:highlight>
                <a:latin typeface="Courier New"/>
                <a:ea typeface="Courier New"/>
                <a:cs typeface="Courier New"/>
                <a:sym typeface="Courier New"/>
              </a:rPr>
              <a:t>, </a:t>
            </a:r>
            <a:r>
              <a:rPr lang="en" sz="1050">
                <a:solidFill>
                  <a:srgbClr val="808080"/>
                </a:solidFill>
                <a:highlight>
                  <a:srgbClr val="FFFFFF"/>
                </a:highlight>
                <a:latin typeface="Courier New"/>
                <a:ea typeface="Courier New"/>
                <a:cs typeface="Courier New"/>
                <a:sym typeface="Courier New"/>
              </a:rPr>
              <a:t>password</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'irina'</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superuser = </a:t>
            </a:r>
            <a:r>
              <a:rPr lang="en" sz="1050">
                <a:solidFill>
                  <a:srgbClr val="2B91AF"/>
                </a:solidFill>
                <a:highlight>
                  <a:srgbClr val="FFFFFF"/>
                </a:highlight>
                <a:latin typeface="Courier New"/>
                <a:ea typeface="Courier New"/>
                <a:cs typeface="Courier New"/>
                <a:sym typeface="Courier New"/>
              </a:rPr>
              <a:t>User</a:t>
            </a:r>
            <a:r>
              <a:rPr lang="en" sz="1050">
                <a:solidFill>
                  <a:schemeClr val="dk1"/>
                </a:solidFill>
                <a:highlight>
                  <a:srgbClr val="FFFFFF"/>
                </a:highlight>
                <a:latin typeface="Courier New"/>
                <a:ea typeface="Courier New"/>
                <a:cs typeface="Courier New"/>
                <a:sym typeface="Courier New"/>
              </a:rPr>
              <a:t>.objects.create_superuser(</a:t>
            </a:r>
            <a:r>
              <a:rPr lang="en" sz="1050">
                <a:solidFill>
                  <a:srgbClr val="808080"/>
                </a:solidFill>
                <a:highlight>
                  <a:srgbClr val="FFFFFF"/>
                </a:highlight>
                <a:latin typeface="Courier New"/>
                <a:ea typeface="Courier New"/>
                <a:cs typeface="Courier New"/>
                <a:sym typeface="Courier New"/>
              </a:rPr>
              <a:t>username</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'admin'</a:t>
            </a:r>
            <a:r>
              <a:rPr lang="en" sz="1050">
                <a:solidFill>
                  <a:schemeClr val="dk1"/>
                </a:solidFill>
                <a:highlight>
                  <a:srgbClr val="FFFFFF"/>
                </a:highlight>
                <a:latin typeface="Courier New"/>
                <a:ea typeface="Courier New"/>
                <a:cs typeface="Courier New"/>
                <a:sym typeface="Courier New"/>
              </a:rPr>
              <a:t>, </a:t>
            </a:r>
            <a:r>
              <a:rPr lang="en" sz="1050">
                <a:solidFill>
                  <a:srgbClr val="808080"/>
                </a:solidFill>
                <a:highlight>
                  <a:srgbClr val="FFFFFF"/>
                </a:highlight>
                <a:latin typeface="Courier New"/>
                <a:ea typeface="Courier New"/>
                <a:cs typeface="Courier New"/>
                <a:sym typeface="Courier New"/>
              </a:rPr>
              <a:t>email</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'admin@example.com'</a:t>
            </a:r>
            <a:r>
              <a:rPr lang="en" sz="1050">
                <a:solidFill>
                  <a:schemeClr val="dk1"/>
                </a:solidFill>
                <a:highlight>
                  <a:srgbClr val="FFFFFF"/>
                </a:highlight>
                <a:latin typeface="Courier New"/>
                <a:ea typeface="Courier New"/>
                <a:cs typeface="Courier New"/>
                <a:sym typeface="Courier New"/>
              </a:rPr>
              <a:t>, </a:t>
            </a:r>
            <a:r>
              <a:rPr lang="en" sz="1050">
                <a:solidFill>
                  <a:srgbClr val="808080"/>
                </a:solidFill>
                <a:highlight>
                  <a:srgbClr val="FFFFFF"/>
                </a:highlight>
                <a:latin typeface="Courier New"/>
                <a:ea typeface="Courier New"/>
                <a:cs typeface="Courier New"/>
                <a:sym typeface="Courier New"/>
              </a:rPr>
              <a:t>password</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'admin1234'</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347" name="Shape 347"/>
        <p:cNvGrpSpPr/>
        <p:nvPr/>
      </p:nvGrpSpPr>
      <p:grpSpPr>
        <a:xfrm>
          <a:off x="0" y="0"/>
          <a:ext cx="0" cy="0"/>
          <a:chOff x="0" y="0"/>
          <a:chExt cx="0" cy="0"/>
        </a:xfrm>
      </p:grpSpPr>
      <p:sp>
        <p:nvSpPr>
          <p:cNvPr id="348" name="Google Shape;348;p41"/>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Gestionarea parolei</a:t>
            </a:r>
            <a:endParaRPr/>
          </a:p>
        </p:txBody>
      </p:sp>
      <p:sp>
        <p:nvSpPr>
          <p:cNvPr id="349" name="Google Shape;349;p41"/>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51" name="Google Shape;351;p41">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352" name="Google Shape;352;p41"/>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353" name="Google Shape;353;p41"/>
          <p:cNvSpPr txBox="1"/>
          <p:nvPr/>
        </p:nvSpPr>
        <p:spPr>
          <a:xfrm>
            <a:off x="311650" y="1037975"/>
            <a:ext cx="8520600" cy="71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00">
                <a:solidFill>
                  <a:schemeClr val="dk2"/>
                </a:solidFill>
              </a:rPr>
              <a:t>Parola utilizatorului este stocată în baza de date în formă criptată folosind algoritmi precum PBKDF2. Parolele nu trebuie salvate niciodată în text clar!</a:t>
            </a:r>
            <a:endParaRPr sz="1300">
              <a:solidFill>
                <a:schemeClr val="dk2"/>
              </a:solidFill>
            </a:endParaRPr>
          </a:p>
          <a:p>
            <a:pPr indent="0" lvl="0" marL="0" rtl="0" algn="l">
              <a:spcBef>
                <a:spcPts val="0"/>
              </a:spcBef>
              <a:spcAft>
                <a:spcPts val="0"/>
              </a:spcAft>
              <a:buNone/>
            </a:pPr>
            <a:r>
              <a:rPr lang="en" sz="1300">
                <a:solidFill>
                  <a:schemeClr val="dk2"/>
                </a:solidFill>
              </a:rPr>
              <a:t>Se utilizează metoda set_password() pentru a stoca parola în formă criptată.</a:t>
            </a:r>
            <a:endParaRPr sz="1300">
              <a:solidFill>
                <a:schemeClr val="dk2"/>
              </a:solidFill>
            </a:endParaRPr>
          </a:p>
        </p:txBody>
      </p:sp>
      <p:sp>
        <p:nvSpPr>
          <p:cNvPr id="354" name="Google Shape;354;p41"/>
          <p:cNvSpPr txBox="1"/>
          <p:nvPr/>
        </p:nvSpPr>
        <p:spPr>
          <a:xfrm>
            <a:off x="317150" y="1752575"/>
            <a:ext cx="8520600" cy="901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user = User.objects.get(</a:t>
            </a:r>
            <a:r>
              <a:rPr lang="en" sz="1050">
                <a:solidFill>
                  <a:srgbClr val="808080"/>
                </a:solidFill>
                <a:highlight>
                  <a:srgbClr val="FFFFFF"/>
                </a:highlight>
                <a:latin typeface="Courier New"/>
                <a:ea typeface="Courier New"/>
                <a:cs typeface="Courier New"/>
                <a:sym typeface="Courier New"/>
              </a:rPr>
              <a:t>username</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'irina'</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user.set_password(</a:t>
            </a:r>
            <a:r>
              <a:rPr lang="en" sz="1050">
                <a:solidFill>
                  <a:srgbClr val="A31515"/>
                </a:solidFill>
                <a:highlight>
                  <a:srgbClr val="FFFFFF"/>
                </a:highlight>
                <a:latin typeface="Courier New"/>
                <a:ea typeface="Courier New"/>
                <a:cs typeface="Courier New"/>
                <a:sym typeface="Courier New"/>
              </a:rPr>
              <a:t>'parola_noua'</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user.save()</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800">
              <a:solidFill>
                <a:schemeClr val="dk2"/>
              </a:solidFill>
            </a:endParaRPr>
          </a:p>
        </p:txBody>
      </p:sp>
      <p:sp>
        <p:nvSpPr>
          <p:cNvPr id="355" name="Google Shape;355;p41"/>
          <p:cNvSpPr txBox="1"/>
          <p:nvPr/>
        </p:nvSpPr>
        <p:spPr>
          <a:xfrm>
            <a:off x="311650" y="2744000"/>
            <a:ext cx="8520600" cy="36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rPr>
              <a:t>Pentru a verifica dacă o parolă este corectă, folosește metoda check_password()</a:t>
            </a:r>
            <a:endParaRPr sz="1300">
              <a:solidFill>
                <a:schemeClr val="dk2"/>
              </a:solidFill>
            </a:endParaRPr>
          </a:p>
        </p:txBody>
      </p:sp>
      <p:sp>
        <p:nvSpPr>
          <p:cNvPr id="356" name="Google Shape;356;p41"/>
          <p:cNvSpPr txBox="1"/>
          <p:nvPr/>
        </p:nvSpPr>
        <p:spPr>
          <a:xfrm>
            <a:off x="311650" y="3073950"/>
            <a:ext cx="8520600" cy="1064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if</a:t>
            </a:r>
            <a:r>
              <a:rPr lang="en" sz="1050">
                <a:solidFill>
                  <a:schemeClr val="dk1"/>
                </a:solidFill>
                <a:highlight>
                  <a:srgbClr val="FFFFFF"/>
                </a:highlight>
                <a:latin typeface="Courier New"/>
                <a:ea typeface="Courier New"/>
                <a:cs typeface="Courier New"/>
                <a:sym typeface="Courier New"/>
              </a:rPr>
              <a:t> user.check_password(</a:t>
            </a:r>
            <a:r>
              <a:rPr lang="en" sz="1050">
                <a:solidFill>
                  <a:srgbClr val="A31515"/>
                </a:solidFill>
                <a:highlight>
                  <a:srgbClr val="FFFFFF"/>
                </a:highlight>
                <a:latin typeface="Courier New"/>
                <a:ea typeface="Courier New"/>
                <a:cs typeface="Courier New"/>
                <a:sym typeface="Courier New"/>
              </a:rPr>
              <a:t>'parola_introdusa'</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print(</a:t>
            </a:r>
            <a:r>
              <a:rPr lang="en" sz="1050">
                <a:solidFill>
                  <a:srgbClr val="A31515"/>
                </a:solidFill>
                <a:highlight>
                  <a:srgbClr val="FFFFFF"/>
                </a:highlight>
                <a:latin typeface="Courier New"/>
                <a:ea typeface="Courier New"/>
                <a:cs typeface="Courier New"/>
                <a:sym typeface="Courier New"/>
              </a:rPr>
              <a:t>"Parola este corecta!"</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else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print(</a:t>
            </a:r>
            <a:r>
              <a:rPr lang="en" sz="1050">
                <a:solidFill>
                  <a:srgbClr val="A31515"/>
                </a:solidFill>
                <a:highlight>
                  <a:srgbClr val="FFFFFF"/>
                </a:highlight>
                <a:latin typeface="Courier New"/>
                <a:ea typeface="Courier New"/>
                <a:cs typeface="Courier New"/>
                <a:sym typeface="Courier New"/>
              </a:rPr>
              <a:t>"Parola este gresita!"</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69" name="Shape 69"/>
        <p:cNvGrpSpPr/>
        <p:nvPr/>
      </p:nvGrpSpPr>
      <p:grpSpPr>
        <a:xfrm>
          <a:off x="0" y="0"/>
          <a:ext cx="0" cy="0"/>
          <a:chOff x="0" y="0"/>
          <a:chExt cx="0" cy="0"/>
        </a:xfrm>
      </p:grpSpPr>
      <p:sp>
        <p:nvSpPr>
          <p:cNvPr id="70" name="Google Shape;70;p15"/>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Setări</a:t>
            </a:r>
            <a:endParaRPr/>
          </a:p>
        </p:txBody>
      </p:sp>
      <p:sp>
        <p:nvSpPr>
          <p:cNvPr id="71" name="Google Shape;71;p15"/>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73" name="Google Shape;73;p15">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74" name="Google Shape;74;p15"/>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75" name="Google Shape;75;p15"/>
          <p:cNvSpPr txBox="1"/>
          <p:nvPr/>
        </p:nvSpPr>
        <p:spPr>
          <a:xfrm>
            <a:off x="317150" y="997025"/>
            <a:ext cx="8520600" cy="174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00">
                <a:solidFill>
                  <a:srgbClr val="666666"/>
                </a:solidFill>
              </a:rPr>
              <a:t>P</a:t>
            </a:r>
            <a:r>
              <a:rPr lang="en" sz="1300">
                <a:solidFill>
                  <a:srgbClr val="666666"/>
                </a:solidFill>
              </a:rPr>
              <a:t>entru autentificare și autorizare se</a:t>
            </a:r>
            <a:r>
              <a:rPr lang="en" sz="1300">
                <a:solidFill>
                  <a:srgbClr val="666666"/>
                </a:solidFill>
              </a:rPr>
              <a:t> folosește o aplicație preinstalată numită </a:t>
            </a:r>
            <a:r>
              <a:rPr b="1" lang="en" sz="1300">
                <a:solidFill>
                  <a:srgbClr val="666666"/>
                </a:solidFill>
              </a:rPr>
              <a:t>django.contrib.auth</a:t>
            </a:r>
            <a:r>
              <a:rPr lang="en" sz="1300">
                <a:solidFill>
                  <a:srgbClr val="666666"/>
                </a:solidFill>
              </a:rPr>
              <a:t>, care oferă toate funcționalitățile necesare. Această aplicație include:</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Modelul User: un model standard pentru a reprezenta utilizatorii (poate fi extins sau înlocuit).</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Middleware pentru gestionarea sesiunilor utilizatorilor.</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Backend-ul de autentificare.</a:t>
            </a:r>
            <a:endParaRPr sz="1300">
              <a:solidFill>
                <a:srgbClr val="666666"/>
              </a:solidFill>
            </a:endParaRPr>
          </a:p>
          <a:p>
            <a:pPr indent="0" lvl="0" marL="0" rtl="0" algn="l">
              <a:spcBef>
                <a:spcPts val="0"/>
              </a:spcBef>
              <a:spcAft>
                <a:spcPts val="0"/>
              </a:spcAft>
              <a:buClr>
                <a:schemeClr val="dk1"/>
              </a:buClr>
              <a:buSzPts val="1100"/>
              <a:buFont typeface="Arial"/>
              <a:buNone/>
            </a:pPr>
            <a:r>
              <a:t/>
            </a:r>
            <a:endParaRPr sz="1300">
              <a:solidFill>
                <a:srgbClr val="666666"/>
              </a:solidFill>
            </a:endParaRPr>
          </a:p>
          <a:p>
            <a:pPr indent="0" lvl="0" marL="0" rtl="0" algn="l">
              <a:spcBef>
                <a:spcPts val="0"/>
              </a:spcBef>
              <a:spcAft>
                <a:spcPts val="0"/>
              </a:spcAft>
              <a:buNone/>
            </a:pPr>
            <a:r>
              <a:rPr lang="en" sz="1300">
                <a:solidFill>
                  <a:srgbClr val="666666"/>
                </a:solidFill>
              </a:rPr>
              <a:t>Pentru a activa autentificarea, trebuie incluse următoarele aplicații în fișierul </a:t>
            </a:r>
            <a:r>
              <a:rPr b="1" lang="en" sz="1300">
                <a:solidFill>
                  <a:srgbClr val="666666"/>
                </a:solidFill>
              </a:rPr>
              <a:t>settings.py</a:t>
            </a:r>
            <a:r>
              <a:rPr lang="en" sz="1300">
                <a:solidFill>
                  <a:srgbClr val="666666"/>
                </a:solidFill>
              </a:rPr>
              <a:t>.</a:t>
            </a:r>
            <a:endParaRPr sz="1300">
              <a:solidFill>
                <a:srgbClr val="666666"/>
              </a:solidFill>
            </a:endParaRPr>
          </a:p>
        </p:txBody>
      </p:sp>
      <p:sp>
        <p:nvSpPr>
          <p:cNvPr id="76" name="Google Shape;76;p15"/>
          <p:cNvSpPr txBox="1"/>
          <p:nvPr/>
        </p:nvSpPr>
        <p:spPr>
          <a:xfrm>
            <a:off x="552750" y="3020450"/>
            <a:ext cx="4223400" cy="1449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INSTALLED_APPS =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'django.contrib.auth'</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'django.contrib.contenttypes'</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'django.contrib.sessions'</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8000"/>
                </a:solidFill>
                <a:highlight>
                  <a:srgbClr val="FFFFFF"/>
                </a:highlight>
                <a:latin typeface="Courier New"/>
                <a:ea typeface="Courier New"/>
                <a:cs typeface="Courier New"/>
                <a:sym typeface="Courier New"/>
              </a:rPr>
              <a:t># alte aplicații</a:t>
            </a:r>
            <a:endParaRPr sz="105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800000"/>
              </a:solidFill>
              <a:highlight>
                <a:srgbClr val="FFFFFF"/>
              </a:highlight>
              <a:latin typeface="Courier New"/>
              <a:ea typeface="Courier New"/>
              <a:cs typeface="Courier New"/>
              <a:sym typeface="Courier New"/>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360" name="Shape 360"/>
        <p:cNvGrpSpPr/>
        <p:nvPr/>
      </p:nvGrpSpPr>
      <p:grpSpPr>
        <a:xfrm>
          <a:off x="0" y="0"/>
          <a:ext cx="0" cy="0"/>
          <a:chOff x="0" y="0"/>
          <a:chExt cx="0" cy="0"/>
        </a:xfrm>
      </p:grpSpPr>
      <p:sp>
        <p:nvSpPr>
          <p:cNvPr id="361" name="Google Shape;361;p42"/>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"Extinderea" modelului User prin OneToOneField</a:t>
            </a:r>
            <a:endParaRPr/>
          </a:p>
        </p:txBody>
      </p:sp>
      <p:sp>
        <p:nvSpPr>
          <p:cNvPr id="362" name="Google Shape;362;p42"/>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4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64" name="Google Shape;364;p42">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365" name="Google Shape;365;p42"/>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366" name="Google Shape;366;p42"/>
          <p:cNvSpPr txBox="1"/>
          <p:nvPr/>
        </p:nvSpPr>
        <p:spPr>
          <a:xfrm>
            <a:off x="311650" y="1037975"/>
            <a:ext cx="8520600" cy="48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rPr>
              <a:t>Modelul User poate fi extins pentru a adăuga câmpuri sau funcționalități personalizate, cu ajutorul unui model separat care este legat de User printr-o relație OneToOneField.</a:t>
            </a:r>
            <a:endParaRPr sz="1300">
              <a:solidFill>
                <a:schemeClr val="dk2"/>
              </a:solidFill>
            </a:endParaRPr>
          </a:p>
        </p:txBody>
      </p:sp>
      <p:sp>
        <p:nvSpPr>
          <p:cNvPr id="367" name="Google Shape;367;p42"/>
          <p:cNvSpPr txBox="1"/>
          <p:nvPr/>
        </p:nvSpPr>
        <p:spPr>
          <a:xfrm>
            <a:off x="317150" y="1752575"/>
            <a:ext cx="8520600" cy="2355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from</a:t>
            </a:r>
            <a:r>
              <a:rPr lang="en" sz="1050">
                <a:solidFill>
                  <a:schemeClr val="dk1"/>
                </a:solidFill>
                <a:highlight>
                  <a:srgbClr val="FFFFFF"/>
                </a:highlight>
                <a:latin typeface="Courier New"/>
                <a:ea typeface="Courier New"/>
                <a:cs typeface="Courier New"/>
                <a:sym typeface="Courier New"/>
              </a:rPr>
              <a:t> django.contrib.auth.models </a:t>
            </a:r>
            <a:r>
              <a:rPr lang="en" sz="1050">
                <a:solidFill>
                  <a:srgbClr val="0000FF"/>
                </a:solidFill>
                <a:highlight>
                  <a:srgbClr val="FFFFFF"/>
                </a:highlight>
                <a:latin typeface="Courier New"/>
                <a:ea typeface="Courier New"/>
                <a:cs typeface="Courier New"/>
                <a:sym typeface="Courier New"/>
              </a:rPr>
              <a:t>import</a:t>
            </a:r>
            <a:r>
              <a:rPr lang="en" sz="1050">
                <a:solidFill>
                  <a:schemeClr val="dk1"/>
                </a:solidFill>
                <a:highlight>
                  <a:srgbClr val="FFFFFF"/>
                </a:highlight>
                <a:latin typeface="Courier New"/>
                <a:ea typeface="Courier New"/>
                <a:cs typeface="Courier New"/>
                <a:sym typeface="Courier New"/>
              </a:rPr>
              <a:t> </a:t>
            </a:r>
            <a:r>
              <a:rPr lang="en" sz="1050">
                <a:solidFill>
                  <a:srgbClr val="2B91AF"/>
                </a:solidFill>
                <a:highlight>
                  <a:srgbClr val="FFFFFF"/>
                </a:highlight>
                <a:latin typeface="Courier New"/>
                <a:ea typeface="Courier New"/>
                <a:cs typeface="Courier New"/>
                <a:sym typeface="Courier New"/>
              </a:rPr>
              <a:t>User</a:t>
            </a:r>
            <a:endParaRPr sz="1050">
              <a:solidFill>
                <a:srgbClr val="2B91A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from</a:t>
            </a:r>
            <a:r>
              <a:rPr lang="en" sz="1050">
                <a:solidFill>
                  <a:schemeClr val="dk1"/>
                </a:solidFill>
                <a:highlight>
                  <a:srgbClr val="FFFFFF"/>
                </a:highlight>
                <a:latin typeface="Courier New"/>
                <a:ea typeface="Courier New"/>
                <a:cs typeface="Courier New"/>
                <a:sym typeface="Courier New"/>
              </a:rPr>
              <a:t> django.db </a:t>
            </a:r>
            <a:r>
              <a:rPr lang="en" sz="1050">
                <a:solidFill>
                  <a:srgbClr val="0000FF"/>
                </a:solidFill>
                <a:highlight>
                  <a:srgbClr val="FFFFFF"/>
                </a:highlight>
                <a:latin typeface="Courier New"/>
                <a:ea typeface="Courier New"/>
                <a:cs typeface="Courier New"/>
                <a:sym typeface="Courier New"/>
              </a:rPr>
              <a:t>import</a:t>
            </a:r>
            <a:r>
              <a:rPr lang="en" sz="1050">
                <a:solidFill>
                  <a:schemeClr val="dk1"/>
                </a:solidFill>
                <a:highlight>
                  <a:srgbClr val="FFFFFF"/>
                </a:highlight>
                <a:latin typeface="Courier New"/>
                <a:ea typeface="Courier New"/>
                <a:cs typeface="Courier New"/>
                <a:sym typeface="Courier New"/>
              </a:rPr>
              <a:t> models</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class</a:t>
            </a:r>
            <a:r>
              <a:rPr lang="en" sz="1050">
                <a:solidFill>
                  <a:schemeClr val="dk1"/>
                </a:solidFill>
                <a:highlight>
                  <a:srgbClr val="FFFFFF"/>
                </a:highlight>
                <a:latin typeface="Courier New"/>
                <a:ea typeface="Courier New"/>
                <a:cs typeface="Courier New"/>
                <a:sym typeface="Courier New"/>
              </a:rPr>
              <a:t> </a:t>
            </a:r>
            <a:r>
              <a:rPr lang="en" sz="1050">
                <a:solidFill>
                  <a:srgbClr val="2B91AF"/>
                </a:solidFill>
                <a:highlight>
                  <a:srgbClr val="FFFFFF"/>
                </a:highlight>
                <a:latin typeface="Courier New"/>
                <a:ea typeface="Courier New"/>
                <a:cs typeface="Courier New"/>
                <a:sym typeface="Courier New"/>
              </a:rPr>
              <a:t>Profil</a:t>
            </a:r>
            <a:r>
              <a:rPr lang="en" sz="1050">
                <a:solidFill>
                  <a:schemeClr val="dk1"/>
                </a:solidFill>
                <a:highlight>
                  <a:srgbClr val="FFFFFF"/>
                </a:highlight>
                <a:latin typeface="Courier New"/>
                <a:ea typeface="Courier New"/>
                <a:cs typeface="Courier New"/>
                <a:sym typeface="Courier New"/>
              </a:rPr>
              <a:t>(models.</a:t>
            </a:r>
            <a:r>
              <a:rPr lang="en" sz="1050">
                <a:solidFill>
                  <a:srgbClr val="2B91AF"/>
                </a:solidFill>
                <a:highlight>
                  <a:srgbClr val="FFFFFF"/>
                </a:highlight>
                <a:latin typeface="Courier New"/>
                <a:ea typeface="Courier New"/>
                <a:cs typeface="Courier New"/>
                <a:sym typeface="Courier New"/>
              </a:rPr>
              <a:t>Model</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user = models.</a:t>
            </a:r>
            <a:r>
              <a:rPr lang="en" sz="1050">
                <a:solidFill>
                  <a:srgbClr val="2B91AF"/>
                </a:solidFill>
                <a:highlight>
                  <a:srgbClr val="FFFFFF"/>
                </a:highlight>
                <a:latin typeface="Courier New"/>
                <a:ea typeface="Courier New"/>
                <a:cs typeface="Courier New"/>
                <a:sym typeface="Courier New"/>
              </a:rPr>
              <a:t>OneToOneField</a:t>
            </a:r>
            <a:r>
              <a:rPr lang="en" sz="1050">
                <a:solidFill>
                  <a:schemeClr val="dk1"/>
                </a:solidFill>
                <a:highlight>
                  <a:srgbClr val="FFFFFF"/>
                </a:highlight>
                <a:latin typeface="Courier New"/>
                <a:ea typeface="Courier New"/>
                <a:cs typeface="Courier New"/>
                <a:sym typeface="Courier New"/>
              </a:rPr>
              <a:t>(</a:t>
            </a:r>
            <a:r>
              <a:rPr lang="en" sz="1050">
                <a:solidFill>
                  <a:srgbClr val="2B91AF"/>
                </a:solidFill>
                <a:highlight>
                  <a:srgbClr val="FFFFFF"/>
                </a:highlight>
                <a:latin typeface="Courier New"/>
                <a:ea typeface="Courier New"/>
                <a:cs typeface="Courier New"/>
                <a:sym typeface="Courier New"/>
              </a:rPr>
              <a:t>User</a:t>
            </a:r>
            <a:r>
              <a:rPr lang="en" sz="1050">
                <a:solidFill>
                  <a:schemeClr val="dk1"/>
                </a:solidFill>
                <a:highlight>
                  <a:srgbClr val="FFFFFF"/>
                </a:highlight>
                <a:latin typeface="Courier New"/>
                <a:ea typeface="Courier New"/>
                <a:cs typeface="Courier New"/>
                <a:sym typeface="Courier New"/>
              </a:rPr>
              <a:t>, </a:t>
            </a:r>
            <a:r>
              <a:rPr lang="en" sz="1050">
                <a:solidFill>
                  <a:srgbClr val="808080"/>
                </a:solidFill>
                <a:highlight>
                  <a:srgbClr val="FFFFFF"/>
                </a:highlight>
                <a:latin typeface="Courier New"/>
                <a:ea typeface="Courier New"/>
                <a:cs typeface="Courier New"/>
                <a:sym typeface="Courier New"/>
              </a:rPr>
              <a:t>on_delete</a:t>
            </a:r>
            <a:r>
              <a:rPr lang="en" sz="1050">
                <a:solidFill>
                  <a:schemeClr val="dk1"/>
                </a:solidFill>
                <a:highlight>
                  <a:srgbClr val="FFFFFF"/>
                </a:highlight>
                <a:latin typeface="Courier New"/>
                <a:ea typeface="Courier New"/>
                <a:cs typeface="Courier New"/>
                <a:sym typeface="Courier New"/>
              </a:rPr>
              <a:t>=models.CASCADE)</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telefon = models.</a:t>
            </a:r>
            <a:r>
              <a:rPr lang="en" sz="1050">
                <a:solidFill>
                  <a:srgbClr val="2B91AF"/>
                </a:solidFill>
                <a:highlight>
                  <a:srgbClr val="FFFFFF"/>
                </a:highlight>
                <a:latin typeface="Courier New"/>
                <a:ea typeface="Courier New"/>
                <a:cs typeface="Courier New"/>
                <a:sym typeface="Courier New"/>
              </a:rPr>
              <a:t>CharField</a:t>
            </a:r>
            <a:r>
              <a:rPr lang="en" sz="1050">
                <a:solidFill>
                  <a:schemeClr val="dk1"/>
                </a:solidFill>
                <a:highlight>
                  <a:srgbClr val="FFFFFF"/>
                </a:highlight>
                <a:latin typeface="Courier New"/>
                <a:ea typeface="Courier New"/>
                <a:cs typeface="Courier New"/>
                <a:sym typeface="Courier New"/>
              </a:rPr>
              <a:t>(</a:t>
            </a:r>
            <a:r>
              <a:rPr lang="en" sz="1050">
                <a:solidFill>
                  <a:srgbClr val="808080"/>
                </a:solidFill>
                <a:highlight>
                  <a:srgbClr val="FFFFFF"/>
                </a:highlight>
                <a:latin typeface="Courier New"/>
                <a:ea typeface="Courier New"/>
                <a:cs typeface="Courier New"/>
                <a:sym typeface="Courier New"/>
              </a:rPr>
              <a:t>max_length</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15</a:t>
            </a:r>
            <a:r>
              <a:rPr lang="en" sz="1050">
                <a:solidFill>
                  <a:schemeClr val="dk1"/>
                </a:solidFill>
                <a:highlight>
                  <a:srgbClr val="FFFFFF"/>
                </a:highlight>
                <a:latin typeface="Courier New"/>
                <a:ea typeface="Courier New"/>
                <a:cs typeface="Courier New"/>
                <a:sym typeface="Courier New"/>
              </a:rPr>
              <a:t>, </a:t>
            </a:r>
            <a:r>
              <a:rPr lang="en" sz="1050">
                <a:solidFill>
                  <a:srgbClr val="808080"/>
                </a:solidFill>
                <a:highlight>
                  <a:srgbClr val="FFFFFF"/>
                </a:highlight>
                <a:latin typeface="Courier New"/>
                <a:ea typeface="Courier New"/>
                <a:cs typeface="Courier New"/>
                <a:sym typeface="Courier New"/>
              </a:rPr>
              <a:t>blank</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True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addresa = models.</a:t>
            </a:r>
            <a:r>
              <a:rPr lang="en" sz="1050">
                <a:solidFill>
                  <a:srgbClr val="2B91AF"/>
                </a:solidFill>
                <a:highlight>
                  <a:srgbClr val="FFFFFF"/>
                </a:highlight>
                <a:latin typeface="Courier New"/>
                <a:ea typeface="Courier New"/>
                <a:cs typeface="Courier New"/>
                <a:sym typeface="Courier New"/>
              </a:rPr>
              <a:t>TextField</a:t>
            </a:r>
            <a:r>
              <a:rPr lang="en" sz="1050">
                <a:solidFill>
                  <a:schemeClr val="dk1"/>
                </a:solidFill>
                <a:highlight>
                  <a:srgbClr val="FFFFFF"/>
                </a:highlight>
                <a:latin typeface="Courier New"/>
                <a:ea typeface="Courier New"/>
                <a:cs typeface="Courier New"/>
                <a:sym typeface="Courier New"/>
              </a:rPr>
              <a:t>(</a:t>
            </a:r>
            <a:r>
              <a:rPr lang="en" sz="1050">
                <a:solidFill>
                  <a:srgbClr val="808080"/>
                </a:solidFill>
                <a:highlight>
                  <a:srgbClr val="FFFFFF"/>
                </a:highlight>
                <a:latin typeface="Courier New"/>
                <a:ea typeface="Courier New"/>
                <a:cs typeface="Courier New"/>
                <a:sym typeface="Courier New"/>
              </a:rPr>
              <a:t>blank</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True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user = </a:t>
            </a:r>
            <a:r>
              <a:rPr lang="en" sz="1050">
                <a:solidFill>
                  <a:srgbClr val="2B91AF"/>
                </a:solidFill>
                <a:highlight>
                  <a:srgbClr val="FFFFFF"/>
                </a:highlight>
                <a:latin typeface="Courier New"/>
                <a:ea typeface="Courier New"/>
                <a:cs typeface="Courier New"/>
                <a:sym typeface="Courier New"/>
              </a:rPr>
              <a:t>User</a:t>
            </a:r>
            <a:r>
              <a:rPr lang="en" sz="1050">
                <a:solidFill>
                  <a:schemeClr val="dk1"/>
                </a:solidFill>
                <a:highlight>
                  <a:srgbClr val="FFFFFF"/>
                </a:highlight>
                <a:latin typeface="Courier New"/>
                <a:ea typeface="Courier New"/>
                <a:cs typeface="Courier New"/>
                <a:sym typeface="Courier New"/>
              </a:rPr>
              <a:t>.objects.get(</a:t>
            </a:r>
            <a:r>
              <a:rPr lang="en" sz="1050">
                <a:solidFill>
                  <a:srgbClr val="808080"/>
                </a:solidFill>
                <a:highlight>
                  <a:srgbClr val="FFFFFF"/>
                </a:highlight>
                <a:latin typeface="Courier New"/>
                <a:ea typeface="Courier New"/>
                <a:cs typeface="Courier New"/>
                <a:sym typeface="Courier New"/>
              </a:rPr>
              <a:t>username</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'irina'</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profil = user.profil</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371" name="Shape 371"/>
        <p:cNvGrpSpPr/>
        <p:nvPr/>
      </p:nvGrpSpPr>
      <p:grpSpPr>
        <a:xfrm>
          <a:off x="0" y="0"/>
          <a:ext cx="0" cy="0"/>
          <a:chOff x="0" y="0"/>
          <a:chExt cx="0" cy="0"/>
        </a:xfrm>
      </p:grpSpPr>
      <p:sp>
        <p:nvSpPr>
          <p:cNvPr id="372" name="Google Shape;372;p43"/>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"Extinderea" clasei </a:t>
            </a:r>
            <a:r>
              <a:rPr lang="en"/>
              <a:t>AbstractUser</a:t>
            </a:r>
            <a:endParaRPr/>
          </a:p>
        </p:txBody>
      </p:sp>
      <p:sp>
        <p:nvSpPr>
          <p:cNvPr id="373" name="Google Shape;373;p43"/>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75" name="Google Shape;375;p43">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376" name="Google Shape;376;p43"/>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377" name="Google Shape;377;p43"/>
          <p:cNvSpPr txBox="1"/>
          <p:nvPr/>
        </p:nvSpPr>
        <p:spPr>
          <a:xfrm>
            <a:off x="311650" y="1037975"/>
            <a:ext cx="8520600" cy="48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rPr>
              <a:t>Se creează un model personalizat care extinde AbstractUser și care va fi folosit în locul modelului User în cadrul aplicației.</a:t>
            </a:r>
            <a:endParaRPr sz="1300">
              <a:solidFill>
                <a:schemeClr val="dk2"/>
              </a:solidFill>
            </a:endParaRPr>
          </a:p>
        </p:txBody>
      </p:sp>
      <p:sp>
        <p:nvSpPr>
          <p:cNvPr id="378" name="Google Shape;378;p43"/>
          <p:cNvSpPr txBox="1"/>
          <p:nvPr/>
        </p:nvSpPr>
        <p:spPr>
          <a:xfrm>
            <a:off x="317150" y="1600175"/>
            <a:ext cx="8520600" cy="1302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from</a:t>
            </a:r>
            <a:r>
              <a:rPr lang="en" sz="1050">
                <a:solidFill>
                  <a:schemeClr val="dk1"/>
                </a:solidFill>
                <a:highlight>
                  <a:srgbClr val="FFFFFF"/>
                </a:highlight>
                <a:latin typeface="Courier New"/>
                <a:ea typeface="Courier New"/>
                <a:cs typeface="Courier New"/>
                <a:sym typeface="Courier New"/>
              </a:rPr>
              <a:t> django.contrib.auth.models </a:t>
            </a:r>
            <a:r>
              <a:rPr lang="en" sz="1050">
                <a:solidFill>
                  <a:srgbClr val="0000FF"/>
                </a:solidFill>
                <a:highlight>
                  <a:srgbClr val="FFFFFF"/>
                </a:highlight>
                <a:latin typeface="Courier New"/>
                <a:ea typeface="Courier New"/>
                <a:cs typeface="Courier New"/>
                <a:sym typeface="Courier New"/>
              </a:rPr>
              <a:t>import</a:t>
            </a:r>
            <a:r>
              <a:rPr lang="en" sz="1050">
                <a:solidFill>
                  <a:schemeClr val="dk1"/>
                </a:solidFill>
                <a:highlight>
                  <a:srgbClr val="FFFFFF"/>
                </a:highlight>
                <a:latin typeface="Courier New"/>
                <a:ea typeface="Courier New"/>
                <a:cs typeface="Courier New"/>
                <a:sym typeface="Courier New"/>
              </a:rPr>
              <a:t> </a:t>
            </a:r>
            <a:r>
              <a:rPr lang="en" sz="1050">
                <a:solidFill>
                  <a:srgbClr val="2B91AF"/>
                </a:solidFill>
                <a:highlight>
                  <a:srgbClr val="FFFFFF"/>
                </a:highlight>
                <a:latin typeface="Courier New"/>
                <a:ea typeface="Courier New"/>
                <a:cs typeface="Courier New"/>
                <a:sym typeface="Courier New"/>
              </a:rPr>
              <a:t>AbstractUser</a:t>
            </a:r>
            <a:endParaRPr sz="1050">
              <a:solidFill>
                <a:srgbClr val="2B91A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from</a:t>
            </a:r>
            <a:r>
              <a:rPr lang="en" sz="1050">
                <a:solidFill>
                  <a:schemeClr val="dk1"/>
                </a:solidFill>
                <a:highlight>
                  <a:srgbClr val="FFFFFF"/>
                </a:highlight>
                <a:latin typeface="Courier New"/>
                <a:ea typeface="Courier New"/>
                <a:cs typeface="Courier New"/>
                <a:sym typeface="Courier New"/>
              </a:rPr>
              <a:t> django.db </a:t>
            </a:r>
            <a:r>
              <a:rPr lang="en" sz="1050">
                <a:solidFill>
                  <a:srgbClr val="0000FF"/>
                </a:solidFill>
                <a:highlight>
                  <a:srgbClr val="FFFFFF"/>
                </a:highlight>
                <a:latin typeface="Courier New"/>
                <a:ea typeface="Courier New"/>
                <a:cs typeface="Courier New"/>
                <a:sym typeface="Courier New"/>
              </a:rPr>
              <a:t>import</a:t>
            </a:r>
            <a:r>
              <a:rPr lang="en" sz="1050">
                <a:solidFill>
                  <a:schemeClr val="dk1"/>
                </a:solidFill>
                <a:highlight>
                  <a:srgbClr val="FFFFFF"/>
                </a:highlight>
                <a:latin typeface="Courier New"/>
                <a:ea typeface="Courier New"/>
                <a:cs typeface="Courier New"/>
                <a:sym typeface="Courier New"/>
              </a:rPr>
              <a:t> models</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class</a:t>
            </a:r>
            <a:r>
              <a:rPr lang="en" sz="1050">
                <a:solidFill>
                  <a:schemeClr val="dk1"/>
                </a:solidFill>
                <a:highlight>
                  <a:srgbClr val="FFFFFF"/>
                </a:highlight>
                <a:latin typeface="Courier New"/>
                <a:ea typeface="Courier New"/>
                <a:cs typeface="Courier New"/>
                <a:sym typeface="Courier New"/>
              </a:rPr>
              <a:t> </a:t>
            </a:r>
            <a:r>
              <a:rPr lang="en" sz="1050">
                <a:solidFill>
                  <a:srgbClr val="2B91AF"/>
                </a:solidFill>
                <a:highlight>
                  <a:srgbClr val="FFFFFF"/>
                </a:highlight>
                <a:latin typeface="Courier New"/>
                <a:ea typeface="Courier New"/>
                <a:cs typeface="Courier New"/>
                <a:sym typeface="Courier New"/>
              </a:rPr>
              <a:t>CustomUser</a:t>
            </a:r>
            <a:r>
              <a:rPr lang="en" sz="1050">
                <a:solidFill>
                  <a:schemeClr val="dk1"/>
                </a:solidFill>
                <a:highlight>
                  <a:srgbClr val="FFFFFF"/>
                </a:highlight>
                <a:latin typeface="Courier New"/>
                <a:ea typeface="Courier New"/>
                <a:cs typeface="Courier New"/>
                <a:sym typeface="Courier New"/>
              </a:rPr>
              <a:t>(</a:t>
            </a:r>
            <a:r>
              <a:rPr lang="en" sz="1050">
                <a:solidFill>
                  <a:srgbClr val="2B91AF"/>
                </a:solidFill>
                <a:highlight>
                  <a:srgbClr val="FFFFFF"/>
                </a:highlight>
                <a:latin typeface="Courier New"/>
                <a:ea typeface="Courier New"/>
                <a:cs typeface="Courier New"/>
                <a:sym typeface="Courier New"/>
              </a:rPr>
              <a:t>AbstractUser</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telefon = models.</a:t>
            </a:r>
            <a:r>
              <a:rPr lang="en" sz="1050">
                <a:solidFill>
                  <a:srgbClr val="2B91AF"/>
                </a:solidFill>
                <a:highlight>
                  <a:srgbClr val="FFFFFF"/>
                </a:highlight>
                <a:latin typeface="Courier New"/>
                <a:ea typeface="Courier New"/>
                <a:cs typeface="Courier New"/>
                <a:sym typeface="Courier New"/>
              </a:rPr>
              <a:t>CharField</a:t>
            </a:r>
            <a:r>
              <a:rPr lang="en" sz="1050">
                <a:solidFill>
                  <a:schemeClr val="dk1"/>
                </a:solidFill>
                <a:highlight>
                  <a:srgbClr val="FFFFFF"/>
                </a:highlight>
                <a:latin typeface="Courier New"/>
                <a:ea typeface="Courier New"/>
                <a:cs typeface="Courier New"/>
                <a:sym typeface="Courier New"/>
              </a:rPr>
              <a:t>(</a:t>
            </a:r>
            <a:r>
              <a:rPr lang="en" sz="1050">
                <a:solidFill>
                  <a:srgbClr val="808080"/>
                </a:solidFill>
                <a:highlight>
                  <a:srgbClr val="FFFFFF"/>
                </a:highlight>
                <a:latin typeface="Courier New"/>
                <a:ea typeface="Courier New"/>
                <a:cs typeface="Courier New"/>
                <a:sym typeface="Courier New"/>
              </a:rPr>
              <a:t>max_length</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15</a:t>
            </a:r>
            <a:r>
              <a:rPr lang="en" sz="1050">
                <a:solidFill>
                  <a:schemeClr val="dk1"/>
                </a:solidFill>
                <a:highlight>
                  <a:srgbClr val="FFFFFF"/>
                </a:highlight>
                <a:latin typeface="Courier New"/>
                <a:ea typeface="Courier New"/>
                <a:cs typeface="Courier New"/>
                <a:sym typeface="Courier New"/>
              </a:rPr>
              <a:t>, </a:t>
            </a:r>
            <a:r>
              <a:rPr lang="en" sz="1050">
                <a:solidFill>
                  <a:srgbClr val="808080"/>
                </a:solidFill>
                <a:highlight>
                  <a:srgbClr val="FFFFFF"/>
                </a:highlight>
                <a:latin typeface="Courier New"/>
                <a:ea typeface="Courier New"/>
                <a:cs typeface="Courier New"/>
                <a:sym typeface="Courier New"/>
              </a:rPr>
              <a:t>blank</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True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A31515"/>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0000FF"/>
              </a:solidFill>
              <a:highlight>
                <a:srgbClr val="FFFFFF"/>
              </a:highlight>
              <a:latin typeface="Courier New"/>
              <a:ea typeface="Courier New"/>
              <a:cs typeface="Courier New"/>
              <a:sym typeface="Courier New"/>
            </a:endParaRPr>
          </a:p>
        </p:txBody>
      </p:sp>
      <p:sp>
        <p:nvSpPr>
          <p:cNvPr id="379" name="Google Shape;379;p43"/>
          <p:cNvSpPr txBox="1"/>
          <p:nvPr/>
        </p:nvSpPr>
        <p:spPr>
          <a:xfrm>
            <a:off x="311700" y="3085425"/>
            <a:ext cx="8520600" cy="33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rPr>
              <a:t>În settings.py vom avea:</a:t>
            </a:r>
            <a:endParaRPr sz="1300">
              <a:solidFill>
                <a:schemeClr val="dk2"/>
              </a:solidFill>
            </a:endParaRPr>
          </a:p>
        </p:txBody>
      </p:sp>
      <p:sp>
        <p:nvSpPr>
          <p:cNvPr id="380" name="Google Shape;380;p43"/>
          <p:cNvSpPr txBox="1"/>
          <p:nvPr/>
        </p:nvSpPr>
        <p:spPr>
          <a:xfrm>
            <a:off x="311650" y="3421125"/>
            <a:ext cx="4050000" cy="335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AUTH_USER_MODEL = </a:t>
            </a:r>
            <a:r>
              <a:rPr lang="en" sz="1050">
                <a:solidFill>
                  <a:srgbClr val="A31515"/>
                </a:solidFill>
                <a:highlight>
                  <a:srgbClr val="FFFFFF"/>
                </a:highlight>
                <a:latin typeface="Courier New"/>
                <a:ea typeface="Courier New"/>
                <a:cs typeface="Courier New"/>
                <a:sym typeface="Courier New"/>
              </a:rPr>
              <a:t>'aplicatie_exemplu.CustomUser'</a:t>
            </a:r>
            <a:endParaRPr sz="1800">
              <a:solidFill>
                <a:schemeClr val="dk2"/>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384" name="Shape 384"/>
        <p:cNvGrpSpPr/>
        <p:nvPr/>
      </p:nvGrpSpPr>
      <p:grpSpPr>
        <a:xfrm>
          <a:off x="0" y="0"/>
          <a:ext cx="0" cy="0"/>
          <a:chOff x="0" y="0"/>
          <a:chExt cx="0" cy="0"/>
        </a:xfrm>
      </p:grpSpPr>
      <p:sp>
        <p:nvSpPr>
          <p:cNvPr id="385" name="Google Shape;385;p44"/>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Gestionarea permisiunilor</a:t>
            </a:r>
            <a:endParaRPr/>
          </a:p>
        </p:txBody>
      </p:sp>
      <p:sp>
        <p:nvSpPr>
          <p:cNvPr id="386" name="Google Shape;386;p44"/>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4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88" name="Google Shape;388;p44">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389" name="Google Shape;389;p44"/>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390" name="Google Shape;390;p44"/>
          <p:cNvSpPr txBox="1"/>
          <p:nvPr/>
        </p:nvSpPr>
        <p:spPr>
          <a:xfrm>
            <a:off x="311650" y="961775"/>
            <a:ext cx="8520600" cy="98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2"/>
                </a:solidFill>
              </a:rPr>
              <a:t>Permisiunile se gestionează utilizând câmpurile:</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is_staff: indică dacă utilizatorul poate accesa panoul de administrare.</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is_superuser: acordă toate permisiunile.</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user_permissions și groups: pentru permisiuni detaliate.</a:t>
            </a:r>
            <a:endParaRPr>
              <a:solidFill>
                <a:schemeClr val="dk2"/>
              </a:solidFill>
            </a:endParaRPr>
          </a:p>
        </p:txBody>
      </p:sp>
      <p:sp>
        <p:nvSpPr>
          <p:cNvPr id="391" name="Google Shape;391;p44"/>
          <p:cNvSpPr txBox="1"/>
          <p:nvPr/>
        </p:nvSpPr>
        <p:spPr>
          <a:xfrm>
            <a:off x="479525" y="2121350"/>
            <a:ext cx="7381500" cy="2263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from</a:t>
            </a:r>
            <a:r>
              <a:rPr lang="en" sz="1050">
                <a:solidFill>
                  <a:schemeClr val="dk1"/>
                </a:solidFill>
                <a:highlight>
                  <a:srgbClr val="FFFFFF"/>
                </a:highlight>
                <a:latin typeface="Courier New"/>
                <a:ea typeface="Courier New"/>
                <a:cs typeface="Courier New"/>
                <a:sym typeface="Courier New"/>
              </a:rPr>
              <a:t> django.contrib.auth.models </a:t>
            </a:r>
            <a:r>
              <a:rPr lang="en" sz="1050">
                <a:solidFill>
                  <a:srgbClr val="0000FF"/>
                </a:solidFill>
                <a:highlight>
                  <a:srgbClr val="FFFFFF"/>
                </a:highlight>
                <a:latin typeface="Courier New"/>
                <a:ea typeface="Courier New"/>
                <a:cs typeface="Courier New"/>
                <a:sym typeface="Courier New"/>
              </a:rPr>
              <a:t>import</a:t>
            </a:r>
            <a:r>
              <a:rPr lang="en" sz="1050">
                <a:solidFill>
                  <a:schemeClr val="dk1"/>
                </a:solidFill>
                <a:highlight>
                  <a:srgbClr val="FFFFFF"/>
                </a:highlight>
                <a:latin typeface="Courier New"/>
                <a:ea typeface="Courier New"/>
                <a:cs typeface="Courier New"/>
                <a:sym typeface="Courier New"/>
              </a:rPr>
              <a:t> </a:t>
            </a:r>
            <a:r>
              <a:rPr lang="en" sz="1050">
                <a:solidFill>
                  <a:srgbClr val="2B91AF"/>
                </a:solidFill>
                <a:highlight>
                  <a:srgbClr val="FFFFFF"/>
                </a:highlight>
                <a:latin typeface="Courier New"/>
                <a:ea typeface="Courier New"/>
                <a:cs typeface="Courier New"/>
                <a:sym typeface="Courier New"/>
              </a:rPr>
              <a:t>Permission</a:t>
            </a:r>
            <a:endParaRPr sz="1050">
              <a:solidFill>
                <a:srgbClr val="2B91A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from</a:t>
            </a:r>
            <a:r>
              <a:rPr lang="en" sz="1050">
                <a:solidFill>
                  <a:schemeClr val="dk1"/>
                </a:solidFill>
                <a:highlight>
                  <a:srgbClr val="FFFFFF"/>
                </a:highlight>
                <a:latin typeface="Courier New"/>
                <a:ea typeface="Courier New"/>
                <a:cs typeface="Courier New"/>
                <a:sym typeface="Courier New"/>
              </a:rPr>
              <a:t> django.contrib.contenttypes.models </a:t>
            </a:r>
            <a:r>
              <a:rPr lang="en" sz="1050">
                <a:solidFill>
                  <a:srgbClr val="0000FF"/>
                </a:solidFill>
                <a:highlight>
                  <a:srgbClr val="FFFFFF"/>
                </a:highlight>
                <a:latin typeface="Courier New"/>
                <a:ea typeface="Courier New"/>
                <a:cs typeface="Courier New"/>
                <a:sym typeface="Courier New"/>
              </a:rPr>
              <a:t>import</a:t>
            </a:r>
            <a:r>
              <a:rPr lang="en" sz="1050">
                <a:solidFill>
                  <a:schemeClr val="dk1"/>
                </a:solidFill>
                <a:highlight>
                  <a:srgbClr val="FFFFFF"/>
                </a:highlight>
                <a:latin typeface="Courier New"/>
                <a:ea typeface="Courier New"/>
                <a:cs typeface="Courier New"/>
                <a:sym typeface="Courier New"/>
              </a:rPr>
              <a:t> </a:t>
            </a:r>
            <a:r>
              <a:rPr lang="en" sz="1050">
                <a:solidFill>
                  <a:srgbClr val="2B91AF"/>
                </a:solidFill>
                <a:highlight>
                  <a:srgbClr val="FFFFFF"/>
                </a:highlight>
                <a:latin typeface="Courier New"/>
                <a:ea typeface="Courier New"/>
                <a:cs typeface="Courier New"/>
                <a:sym typeface="Courier New"/>
              </a:rPr>
              <a:t>ContentType</a:t>
            </a:r>
            <a:endParaRPr sz="1050">
              <a:solidFill>
                <a:srgbClr val="2B91A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content_type = </a:t>
            </a:r>
            <a:r>
              <a:rPr lang="en" sz="1050">
                <a:solidFill>
                  <a:srgbClr val="2B91AF"/>
                </a:solidFill>
                <a:highlight>
                  <a:srgbClr val="FFFFFF"/>
                </a:highlight>
                <a:latin typeface="Courier New"/>
                <a:ea typeface="Courier New"/>
                <a:cs typeface="Courier New"/>
                <a:sym typeface="Courier New"/>
              </a:rPr>
              <a:t>ContentType</a:t>
            </a:r>
            <a:r>
              <a:rPr lang="en" sz="1050">
                <a:solidFill>
                  <a:schemeClr val="dk1"/>
                </a:solidFill>
                <a:highlight>
                  <a:srgbClr val="FFFFFF"/>
                </a:highlight>
                <a:latin typeface="Courier New"/>
                <a:ea typeface="Courier New"/>
                <a:cs typeface="Courier New"/>
                <a:sym typeface="Courier New"/>
              </a:rPr>
              <a:t>.objects.get_for_model(UnModel)</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permission = </a:t>
            </a:r>
            <a:r>
              <a:rPr lang="en" sz="1050">
                <a:solidFill>
                  <a:srgbClr val="2B91AF"/>
                </a:solidFill>
                <a:highlight>
                  <a:srgbClr val="FFFFFF"/>
                </a:highlight>
                <a:latin typeface="Courier New"/>
                <a:ea typeface="Courier New"/>
                <a:cs typeface="Courier New"/>
                <a:sym typeface="Courier New"/>
              </a:rPr>
              <a:t>Permission</a:t>
            </a:r>
            <a:r>
              <a:rPr lang="en" sz="1050">
                <a:solidFill>
                  <a:schemeClr val="dk1"/>
                </a:solidFill>
                <a:highlight>
                  <a:srgbClr val="FFFFFF"/>
                </a:highlight>
                <a:latin typeface="Courier New"/>
                <a:ea typeface="Courier New"/>
                <a:cs typeface="Courier New"/>
                <a:sym typeface="Courier New"/>
              </a:rPr>
              <a:t>.objects.create(</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808080"/>
                </a:solidFill>
                <a:highlight>
                  <a:srgbClr val="FFFFFF"/>
                </a:highlight>
                <a:latin typeface="Courier New"/>
                <a:ea typeface="Courier New"/>
                <a:cs typeface="Courier New"/>
                <a:sym typeface="Courier New"/>
              </a:rPr>
              <a:t>codename</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'poate_crea'</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808080"/>
                </a:solidFill>
                <a:highlight>
                  <a:srgbClr val="FFFFFF"/>
                </a:highlight>
                <a:latin typeface="Courier New"/>
                <a:ea typeface="Courier New"/>
                <a:cs typeface="Courier New"/>
                <a:sym typeface="Courier New"/>
              </a:rPr>
              <a:t>name</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'poate crea obiecte'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808080"/>
                </a:solidFill>
                <a:highlight>
                  <a:srgbClr val="FFFFFF"/>
                </a:highlight>
                <a:latin typeface="Courier New"/>
                <a:ea typeface="Courier New"/>
                <a:cs typeface="Courier New"/>
                <a:sym typeface="Courier New"/>
              </a:rPr>
              <a:t>content_type</a:t>
            </a:r>
            <a:r>
              <a:rPr lang="en" sz="1050">
                <a:solidFill>
                  <a:schemeClr val="dk1"/>
                </a:solidFill>
                <a:highlight>
                  <a:srgbClr val="FFFFFF"/>
                </a:highlight>
                <a:latin typeface="Courier New"/>
                <a:ea typeface="Courier New"/>
                <a:cs typeface="Courier New"/>
                <a:sym typeface="Courier New"/>
              </a:rPr>
              <a:t>=content_type,</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user.user_permissions.add(permission)</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0000F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395" name="Shape 395"/>
        <p:cNvGrpSpPr/>
        <p:nvPr/>
      </p:nvGrpSpPr>
      <p:grpSpPr>
        <a:xfrm>
          <a:off x="0" y="0"/>
          <a:ext cx="0" cy="0"/>
          <a:chOff x="0" y="0"/>
          <a:chExt cx="0" cy="0"/>
        </a:xfrm>
      </p:grpSpPr>
      <p:sp>
        <p:nvSpPr>
          <p:cNvPr id="396" name="Google Shape;396;p45"/>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SessionMiddleware</a:t>
            </a:r>
            <a:endParaRPr/>
          </a:p>
        </p:txBody>
      </p:sp>
      <p:sp>
        <p:nvSpPr>
          <p:cNvPr id="397" name="Google Shape;397;p45"/>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4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99" name="Google Shape;399;p45">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400" name="Google Shape;400;p45"/>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401" name="Google Shape;401;p45"/>
          <p:cNvSpPr txBox="1"/>
          <p:nvPr/>
        </p:nvSpPr>
        <p:spPr>
          <a:xfrm>
            <a:off x="311650" y="961775"/>
            <a:ext cx="8520600" cy="252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2"/>
                </a:solidFill>
              </a:rPr>
              <a:t>SessionMiddleware</a:t>
            </a:r>
            <a:r>
              <a:rPr lang="en">
                <a:solidFill>
                  <a:schemeClr val="dk2"/>
                </a:solidFill>
              </a:rPr>
              <a:t> gestionează sesiunile utilizatorilor. Acesta adaugă suport pentru stocarea și accesarea datelor de sesiune pentru fiecare cerere (request) în cadrul aplicației. Este esențial pentru funcționalități precum autentificare, coșuri de cumpărături, sau stocarea preferințelor utilizatorilor.</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rPr lang="en">
                <a:solidFill>
                  <a:schemeClr val="dk2"/>
                </a:solidFill>
              </a:rPr>
              <a:t>Roluri:</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Inițializează sesiunile: Încarcă datele de sesiune stocate în baza de date sau alte backend-uri la fiecare cerere HTTP.</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Oferă acces la sesiunile utilizatorului: Adaugă obiectul request.session, care permite stocarea și recuperarea datelor de sesiune.</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Persistă datele sesiunii: Salvează automat datele modificate ale sesiunii înainte de trimiterea răspunsului către utilizator.</a:t>
            </a:r>
            <a:endParaRPr>
              <a:solidFill>
                <a:schemeClr val="dk2"/>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405" name="Shape 405"/>
        <p:cNvGrpSpPr/>
        <p:nvPr/>
      </p:nvGrpSpPr>
      <p:grpSpPr>
        <a:xfrm>
          <a:off x="0" y="0"/>
          <a:ext cx="0" cy="0"/>
          <a:chOff x="0" y="0"/>
          <a:chExt cx="0" cy="0"/>
        </a:xfrm>
      </p:grpSpPr>
      <p:sp>
        <p:nvSpPr>
          <p:cNvPr id="406" name="Google Shape;406;p46"/>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Activarea SessionMiddleware</a:t>
            </a:r>
            <a:endParaRPr/>
          </a:p>
        </p:txBody>
      </p:sp>
      <p:sp>
        <p:nvSpPr>
          <p:cNvPr id="407" name="Google Shape;407;p46"/>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4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09" name="Google Shape;409;p46">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410" name="Google Shape;410;p46"/>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411" name="Google Shape;411;p46"/>
          <p:cNvSpPr txBox="1"/>
          <p:nvPr/>
        </p:nvSpPr>
        <p:spPr>
          <a:xfrm>
            <a:off x="311650" y="961775"/>
            <a:ext cx="8520600" cy="61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2"/>
                </a:solidFill>
              </a:rPr>
              <a:t>SessionMiddleware</a:t>
            </a:r>
            <a:r>
              <a:rPr lang="en">
                <a:solidFill>
                  <a:schemeClr val="dk2"/>
                </a:solidFill>
              </a:rPr>
              <a:t> este activat implicit în configurația proiectelor. El este inclus în setarea MIDDLEWARE din fișierul settings.py.</a:t>
            </a:r>
            <a:endParaRPr>
              <a:solidFill>
                <a:schemeClr val="dk2"/>
              </a:solidFill>
            </a:endParaRPr>
          </a:p>
        </p:txBody>
      </p:sp>
      <p:sp>
        <p:nvSpPr>
          <p:cNvPr id="412" name="Google Shape;412;p46"/>
          <p:cNvSpPr txBox="1"/>
          <p:nvPr/>
        </p:nvSpPr>
        <p:spPr>
          <a:xfrm>
            <a:off x="317150" y="1622225"/>
            <a:ext cx="7209900" cy="2187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MIDDLEWARE =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'django.middleware.security.SecurityMiddleware'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'django.contrib.sessions.middleware.SessionMiddleware'</a:t>
            </a:r>
            <a:r>
              <a:rPr lang="en" sz="1050">
                <a:solidFill>
                  <a:schemeClr val="dk1"/>
                </a:solidFill>
                <a:highlight>
                  <a:srgbClr val="FFFFFF"/>
                </a:highlight>
                <a:latin typeface="Courier New"/>
                <a:ea typeface="Courier New"/>
                <a:cs typeface="Courier New"/>
                <a:sym typeface="Courier New"/>
              </a:rPr>
              <a:t>,  </a:t>
            </a:r>
            <a:r>
              <a:rPr lang="en" sz="1050">
                <a:solidFill>
                  <a:srgbClr val="008000"/>
                </a:solidFill>
                <a:highlight>
                  <a:srgbClr val="FFFFFF"/>
                </a:highlight>
                <a:latin typeface="Courier New"/>
                <a:ea typeface="Courier New"/>
                <a:cs typeface="Courier New"/>
                <a:sym typeface="Courier New"/>
              </a:rPr>
              <a:t># Middleware-ul sesiunii</a:t>
            </a:r>
            <a:endParaRPr sz="105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'django.middleware.common.CommonMiddleware'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'django.middleware.csrf.CsrfViewMiddleware'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'django.contrib.auth.middleware.AuthenticationMiddleware'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8000"/>
                </a:solidFill>
                <a:highlight>
                  <a:srgbClr val="FFFFFF"/>
                </a:highlight>
                <a:latin typeface="Courier New"/>
                <a:ea typeface="Courier New"/>
                <a:cs typeface="Courier New"/>
                <a:sym typeface="Courier New"/>
              </a:rPr>
              <a:t># alte middleware-uri...</a:t>
            </a:r>
            <a:endParaRPr sz="105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416" name="Shape 416"/>
        <p:cNvGrpSpPr/>
        <p:nvPr/>
      </p:nvGrpSpPr>
      <p:grpSpPr>
        <a:xfrm>
          <a:off x="0" y="0"/>
          <a:ext cx="0" cy="0"/>
          <a:chOff x="0" y="0"/>
          <a:chExt cx="0" cy="0"/>
        </a:xfrm>
      </p:grpSpPr>
      <p:sp>
        <p:nvSpPr>
          <p:cNvPr id="417" name="Google Shape;417;p47"/>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SessionMiddleware - mod de funcționare</a:t>
            </a:r>
            <a:endParaRPr/>
          </a:p>
        </p:txBody>
      </p:sp>
      <p:sp>
        <p:nvSpPr>
          <p:cNvPr id="418" name="Google Shape;418;p47"/>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4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20" name="Google Shape;420;p47">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421" name="Google Shape;421;p47"/>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422" name="Google Shape;422;p47"/>
          <p:cNvSpPr txBox="1"/>
          <p:nvPr/>
        </p:nvSpPr>
        <p:spPr>
          <a:xfrm>
            <a:off x="311650" y="961775"/>
            <a:ext cx="8520600" cy="304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Cum funcționează SessionMiddleware?</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rPr b="1" lang="en">
                <a:solidFill>
                  <a:schemeClr val="dk2"/>
                </a:solidFill>
              </a:rPr>
              <a:t>Procesarea unei cereri</a:t>
            </a:r>
            <a:endParaRPr b="1">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Middleware-ul caută cookie-ul de sesiune trimis de client (sessionid).</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Dacă cookie-ul există și este valid, middleware-ul încarcă datele sesiunii din backend-ul configurat (cache, database, etc.).</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Dacă cookie-ul nu există sau este invalid, middleware-ul creează o sesiune goală.</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rPr b="1" lang="en">
                <a:solidFill>
                  <a:schemeClr val="dk2"/>
                </a:solidFill>
              </a:rPr>
              <a:t>Procesarea unui răspuns</a:t>
            </a:r>
            <a:endParaRPr b="1">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Dacă datele din request.session au fost modificate, middleware-ul salvează sesiunea în backend-ul configurat.</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Un cookie de sesiune actualizat este trimis în răspuns</a:t>
            </a:r>
            <a:endParaRPr>
              <a:solidFill>
                <a:schemeClr val="dk2"/>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426" name="Shape 426"/>
        <p:cNvGrpSpPr/>
        <p:nvPr/>
      </p:nvGrpSpPr>
      <p:grpSpPr>
        <a:xfrm>
          <a:off x="0" y="0"/>
          <a:ext cx="0" cy="0"/>
          <a:chOff x="0" y="0"/>
          <a:chExt cx="0" cy="0"/>
        </a:xfrm>
      </p:grpSpPr>
      <p:sp>
        <p:nvSpPr>
          <p:cNvPr id="427" name="Google Shape;427;p48"/>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Backend-urile sesiunii</a:t>
            </a:r>
            <a:endParaRPr/>
          </a:p>
        </p:txBody>
      </p:sp>
      <p:sp>
        <p:nvSpPr>
          <p:cNvPr id="428" name="Google Shape;428;p48"/>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4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30" name="Google Shape;430;p48">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431" name="Google Shape;431;p48"/>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432" name="Google Shape;432;p48"/>
          <p:cNvSpPr txBox="1"/>
          <p:nvPr/>
        </p:nvSpPr>
        <p:spPr>
          <a:xfrm>
            <a:off x="311650" y="961775"/>
            <a:ext cx="8520600" cy="291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Django suportă mai multe tipuri de backend-uri pentru stocarea datelor de sesiune. Backend-ul este definit prin setarea SESSION_ENGINE în settings.py.</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rPr lang="en">
                <a:solidFill>
                  <a:schemeClr val="dk2"/>
                </a:solidFill>
              </a:rPr>
              <a:t>Tipuri de backend-uri:</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'django.contrib.sessions.backends.db' - Stochează sesiunile în baza de date (implicita).</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'django.contrib.sessions.backends.cache' - Stochează sesiunile în cache (ex. Memcached, Redis).</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'django.contrib.sessions.backends.cached_db'	 - Stochează sesiunile în cache, dar le salvează și în baza de date ca fallback.</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'django.contrib.sessions.backends.file' - Stochează sesiunile în fișiere pe disc.</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'django.contrib.sessions.backends.cookie' - Stochează sesiunile direct în cookie-uri (fără stocare pe server).</a:t>
            </a:r>
            <a:endParaRPr>
              <a:solidFill>
                <a:schemeClr val="dk2"/>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436" name="Shape 436"/>
        <p:cNvGrpSpPr/>
        <p:nvPr/>
      </p:nvGrpSpPr>
      <p:grpSpPr>
        <a:xfrm>
          <a:off x="0" y="0"/>
          <a:ext cx="0" cy="0"/>
          <a:chOff x="0" y="0"/>
          <a:chExt cx="0" cy="0"/>
        </a:xfrm>
      </p:grpSpPr>
      <p:sp>
        <p:nvSpPr>
          <p:cNvPr id="437" name="Google Shape;437;p49"/>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Obiectul request.session (1)</a:t>
            </a:r>
            <a:endParaRPr/>
          </a:p>
        </p:txBody>
      </p:sp>
      <p:sp>
        <p:nvSpPr>
          <p:cNvPr id="438" name="Google Shape;438;p49"/>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4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40" name="Google Shape;440;p49">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441" name="Google Shape;441;p49"/>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442" name="Google Shape;442;p49"/>
          <p:cNvSpPr txBox="1"/>
          <p:nvPr/>
        </p:nvSpPr>
        <p:spPr>
          <a:xfrm>
            <a:off x="311650" y="9617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Obiectul request.session este o instanță a clasei SessionBase și permite stocarea datelor sub formă de perechi cheie-valoare. Acesta funcționează similar unui dicționar Python.</a:t>
            </a:r>
            <a:endParaRPr sz="1300">
              <a:solidFill>
                <a:schemeClr val="dk2"/>
              </a:solidFill>
              <a:latin typeface="Courier New"/>
              <a:ea typeface="Courier New"/>
              <a:cs typeface="Courier New"/>
              <a:sym typeface="Courier New"/>
            </a:endParaRPr>
          </a:p>
        </p:txBody>
      </p:sp>
      <p:sp>
        <p:nvSpPr>
          <p:cNvPr id="443" name="Google Shape;443;p49"/>
          <p:cNvSpPr txBox="1"/>
          <p:nvPr/>
        </p:nvSpPr>
        <p:spPr>
          <a:xfrm>
            <a:off x="311650" y="1963650"/>
            <a:ext cx="8479200" cy="1001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def</a:t>
            </a:r>
            <a:r>
              <a:rPr lang="en" sz="1050">
                <a:solidFill>
                  <a:schemeClr val="dk1"/>
                </a:solidFill>
                <a:highlight>
                  <a:srgbClr val="FFFFFF"/>
                </a:highlight>
                <a:latin typeface="Courier New"/>
                <a:ea typeface="Courier New"/>
                <a:cs typeface="Courier New"/>
                <a:sym typeface="Courier New"/>
              </a:rPr>
              <a:t> setare_sesiune(</a:t>
            </a:r>
            <a:r>
              <a:rPr lang="en" sz="1050">
                <a:solidFill>
                  <a:srgbClr val="808080"/>
                </a:solidFill>
                <a:highlight>
                  <a:srgbClr val="FFFFFF"/>
                </a:highlight>
                <a:latin typeface="Courier New"/>
                <a:ea typeface="Courier New"/>
                <a:cs typeface="Courier New"/>
                <a:sym typeface="Courier New"/>
              </a:rPr>
              <a:t>request</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808080"/>
                </a:solidFill>
                <a:highlight>
                  <a:srgbClr val="FFFFFF"/>
                </a:highlight>
                <a:latin typeface="Courier New"/>
                <a:ea typeface="Courier New"/>
                <a:cs typeface="Courier New"/>
                <a:sym typeface="Courier New"/>
              </a:rPr>
              <a:t>request</a:t>
            </a:r>
            <a:r>
              <a:rPr lang="en" sz="1050">
                <a:solidFill>
                  <a:schemeClr val="dk1"/>
                </a:solidFill>
                <a:highlight>
                  <a:srgbClr val="FFFFFF"/>
                </a:highlight>
                <a:latin typeface="Courier New"/>
                <a:ea typeface="Courier New"/>
                <a:cs typeface="Courier New"/>
                <a:sym typeface="Courier New"/>
              </a:rPr>
              <a:t>.session[</a:t>
            </a:r>
            <a:r>
              <a:rPr lang="en" sz="1050">
                <a:solidFill>
                  <a:srgbClr val="A31515"/>
                </a:solidFill>
                <a:highlight>
                  <a:srgbClr val="FFFFFF"/>
                </a:highlight>
                <a:latin typeface="Courier New"/>
                <a:ea typeface="Courier New"/>
                <a:cs typeface="Courier New"/>
                <a:sym typeface="Courier New"/>
              </a:rPr>
              <a:t>'user_id'</a:t>
            </a:r>
            <a:r>
              <a:rPr lang="en" sz="1050">
                <a:solidFill>
                  <a:schemeClr val="dk1"/>
                </a:solidFill>
                <a:highlight>
                  <a:srgbClr val="FFFFFF"/>
                </a:highlight>
                <a:latin typeface="Courier New"/>
                <a:ea typeface="Courier New"/>
                <a:cs typeface="Courier New"/>
                <a:sym typeface="Courier New"/>
              </a:rPr>
              <a:t>] = </a:t>
            </a:r>
            <a:r>
              <a:rPr lang="en" sz="1050">
                <a:solidFill>
                  <a:srgbClr val="098658"/>
                </a:solidFill>
                <a:highlight>
                  <a:srgbClr val="FFFFFF"/>
                </a:highlight>
                <a:latin typeface="Courier New"/>
                <a:ea typeface="Courier New"/>
                <a:cs typeface="Courier New"/>
                <a:sym typeface="Courier New"/>
              </a:rPr>
              <a:t>42</a:t>
            </a:r>
            <a:endParaRPr sz="1050">
              <a:solidFill>
                <a:srgbClr val="098658"/>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808080"/>
                </a:solidFill>
                <a:highlight>
                  <a:srgbClr val="FFFFFF"/>
                </a:highlight>
                <a:latin typeface="Courier New"/>
                <a:ea typeface="Courier New"/>
                <a:cs typeface="Courier New"/>
                <a:sym typeface="Courier New"/>
              </a:rPr>
              <a:t>request</a:t>
            </a:r>
            <a:r>
              <a:rPr lang="en" sz="1050">
                <a:solidFill>
                  <a:schemeClr val="dk1"/>
                </a:solidFill>
                <a:highlight>
                  <a:srgbClr val="FFFFFF"/>
                </a:highlight>
                <a:latin typeface="Courier New"/>
                <a:ea typeface="Courier New"/>
                <a:cs typeface="Courier New"/>
                <a:sym typeface="Courier New"/>
              </a:rPr>
              <a:t>.session[</a:t>
            </a:r>
            <a:r>
              <a:rPr lang="en" sz="1050">
                <a:solidFill>
                  <a:srgbClr val="A31515"/>
                </a:solidFill>
                <a:highlight>
                  <a:srgbClr val="FFFFFF"/>
                </a:highlight>
                <a:latin typeface="Courier New"/>
                <a:ea typeface="Courier New"/>
                <a:cs typeface="Courier New"/>
                <a:sym typeface="Courier New"/>
              </a:rPr>
              <a:t>'nume'</a:t>
            </a:r>
            <a:r>
              <a:rPr lang="en" sz="1050">
                <a:solidFill>
                  <a:schemeClr val="dk1"/>
                </a:solidFill>
                <a:highlight>
                  <a:srgbClr val="FFFFFF"/>
                </a:highlight>
                <a:latin typeface="Courier New"/>
                <a:ea typeface="Courier New"/>
                <a:cs typeface="Courier New"/>
                <a:sym typeface="Courier New"/>
              </a:rPr>
              <a:t>] = </a:t>
            </a:r>
            <a:r>
              <a:rPr lang="en" sz="1050">
                <a:solidFill>
                  <a:srgbClr val="A31515"/>
                </a:solidFill>
                <a:highlight>
                  <a:srgbClr val="FFFFFF"/>
                </a:highlight>
                <a:latin typeface="Courier New"/>
                <a:ea typeface="Courier New"/>
                <a:cs typeface="Courier New"/>
                <a:sym typeface="Courier New"/>
              </a:rPr>
              <a:t>'ionel'</a:t>
            </a:r>
            <a:endParaRPr sz="1050">
              <a:solidFill>
                <a:srgbClr val="A31515"/>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return</a:t>
            </a:r>
            <a:r>
              <a:rPr lang="en" sz="1050">
                <a:solidFill>
                  <a:schemeClr val="dk1"/>
                </a:solidFill>
                <a:highlight>
                  <a:srgbClr val="FFFFFF"/>
                </a:highlight>
                <a:latin typeface="Courier New"/>
                <a:ea typeface="Courier New"/>
                <a:cs typeface="Courier New"/>
                <a:sym typeface="Courier New"/>
              </a:rPr>
              <a:t> HttpResponse(</a:t>
            </a:r>
            <a:r>
              <a:rPr lang="en" sz="1050">
                <a:solidFill>
                  <a:srgbClr val="A31515"/>
                </a:solidFill>
                <a:highlight>
                  <a:srgbClr val="FFFFFF"/>
                </a:highlight>
                <a:latin typeface="Courier New"/>
                <a:ea typeface="Courier New"/>
                <a:cs typeface="Courier New"/>
                <a:sym typeface="Courier New"/>
              </a:rPr>
              <a:t>"Date setate."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0000FF"/>
              </a:solidFill>
              <a:highlight>
                <a:srgbClr val="FFFFFF"/>
              </a:highlight>
              <a:latin typeface="Courier New"/>
              <a:ea typeface="Courier New"/>
              <a:cs typeface="Courier New"/>
              <a:sym typeface="Courier New"/>
            </a:endParaRPr>
          </a:p>
        </p:txBody>
      </p:sp>
      <p:sp>
        <p:nvSpPr>
          <p:cNvPr id="444" name="Google Shape;444;p49"/>
          <p:cNvSpPr txBox="1"/>
          <p:nvPr/>
        </p:nvSpPr>
        <p:spPr>
          <a:xfrm>
            <a:off x="317150" y="1660325"/>
            <a:ext cx="1727100" cy="76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rPr>
              <a:t>Stocarea datelor:</a:t>
            </a:r>
            <a:endParaRPr sz="1300">
              <a:solidFill>
                <a:schemeClr val="dk2"/>
              </a:solidFill>
            </a:endParaRPr>
          </a:p>
        </p:txBody>
      </p:sp>
      <p:sp>
        <p:nvSpPr>
          <p:cNvPr id="445" name="Google Shape;445;p49"/>
          <p:cNvSpPr txBox="1"/>
          <p:nvPr/>
        </p:nvSpPr>
        <p:spPr>
          <a:xfrm>
            <a:off x="311650" y="31715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Accesarea datelor:</a:t>
            </a:r>
            <a:endParaRPr sz="1300">
              <a:solidFill>
                <a:schemeClr val="dk2"/>
              </a:solidFill>
              <a:latin typeface="Courier New"/>
              <a:ea typeface="Courier New"/>
              <a:cs typeface="Courier New"/>
              <a:sym typeface="Courier New"/>
            </a:endParaRPr>
          </a:p>
        </p:txBody>
      </p:sp>
      <p:sp>
        <p:nvSpPr>
          <p:cNvPr id="446" name="Google Shape;446;p49"/>
          <p:cNvSpPr txBox="1"/>
          <p:nvPr/>
        </p:nvSpPr>
        <p:spPr>
          <a:xfrm>
            <a:off x="311650" y="3475975"/>
            <a:ext cx="8479200" cy="1001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def</a:t>
            </a:r>
            <a:r>
              <a:rPr lang="en" sz="1050">
                <a:solidFill>
                  <a:schemeClr val="dk1"/>
                </a:solidFill>
                <a:highlight>
                  <a:srgbClr val="FFFFFF"/>
                </a:highlight>
                <a:latin typeface="Courier New"/>
                <a:ea typeface="Courier New"/>
                <a:cs typeface="Courier New"/>
                <a:sym typeface="Courier New"/>
              </a:rPr>
              <a:t> obtine_date(</a:t>
            </a:r>
            <a:r>
              <a:rPr lang="en" sz="1050">
                <a:solidFill>
                  <a:srgbClr val="808080"/>
                </a:solidFill>
                <a:highlight>
                  <a:srgbClr val="FFFFFF"/>
                </a:highlight>
                <a:latin typeface="Courier New"/>
                <a:ea typeface="Courier New"/>
                <a:cs typeface="Courier New"/>
                <a:sym typeface="Courier New"/>
              </a:rPr>
              <a:t>request</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user_id = </a:t>
            </a:r>
            <a:r>
              <a:rPr lang="en" sz="1050">
                <a:solidFill>
                  <a:srgbClr val="808080"/>
                </a:solidFill>
                <a:highlight>
                  <a:srgbClr val="FFFFFF"/>
                </a:highlight>
                <a:latin typeface="Courier New"/>
                <a:ea typeface="Courier New"/>
                <a:cs typeface="Courier New"/>
                <a:sym typeface="Courier New"/>
              </a:rPr>
              <a:t>request</a:t>
            </a:r>
            <a:r>
              <a:rPr lang="en" sz="1050">
                <a:solidFill>
                  <a:schemeClr val="dk1"/>
                </a:solidFill>
                <a:highlight>
                  <a:srgbClr val="FFFFFF"/>
                </a:highlight>
                <a:latin typeface="Courier New"/>
                <a:ea typeface="Courier New"/>
                <a:cs typeface="Courier New"/>
                <a:sym typeface="Courier New"/>
              </a:rPr>
              <a:t>.session.get(</a:t>
            </a:r>
            <a:r>
              <a:rPr lang="en" sz="1050">
                <a:solidFill>
                  <a:srgbClr val="A31515"/>
                </a:solidFill>
                <a:highlight>
                  <a:srgbClr val="FFFFFF"/>
                </a:highlight>
                <a:latin typeface="Courier New"/>
                <a:ea typeface="Courier New"/>
                <a:cs typeface="Courier New"/>
                <a:sym typeface="Courier New"/>
              </a:rPr>
              <a:t>'user_id'</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'0'</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nume = </a:t>
            </a:r>
            <a:r>
              <a:rPr lang="en" sz="1050">
                <a:solidFill>
                  <a:srgbClr val="808080"/>
                </a:solidFill>
                <a:highlight>
                  <a:srgbClr val="FFFFFF"/>
                </a:highlight>
                <a:latin typeface="Courier New"/>
                <a:ea typeface="Courier New"/>
                <a:cs typeface="Courier New"/>
                <a:sym typeface="Courier New"/>
              </a:rPr>
              <a:t>request</a:t>
            </a:r>
            <a:r>
              <a:rPr lang="en" sz="1050">
                <a:solidFill>
                  <a:schemeClr val="dk1"/>
                </a:solidFill>
                <a:highlight>
                  <a:srgbClr val="FFFFFF"/>
                </a:highlight>
                <a:latin typeface="Courier New"/>
                <a:ea typeface="Courier New"/>
                <a:cs typeface="Courier New"/>
                <a:sym typeface="Courier New"/>
              </a:rPr>
              <a:t>.session.get(</a:t>
            </a:r>
            <a:r>
              <a:rPr lang="en" sz="1050">
                <a:solidFill>
                  <a:srgbClr val="A31515"/>
                </a:solidFill>
                <a:highlight>
                  <a:srgbClr val="FFFFFF"/>
                </a:highlight>
                <a:latin typeface="Courier New"/>
                <a:ea typeface="Courier New"/>
                <a:cs typeface="Courier New"/>
                <a:sym typeface="Courier New"/>
              </a:rPr>
              <a:t>'nume'</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'anonim'</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return</a:t>
            </a:r>
            <a:r>
              <a:rPr lang="en" sz="1050">
                <a:solidFill>
                  <a:schemeClr val="dk1"/>
                </a:solidFill>
                <a:highlight>
                  <a:srgbClr val="FFFFFF"/>
                </a:highlight>
                <a:latin typeface="Courier New"/>
                <a:ea typeface="Courier New"/>
                <a:cs typeface="Courier New"/>
                <a:sym typeface="Courier New"/>
              </a:rPr>
              <a:t> HttpResponse(</a:t>
            </a:r>
            <a:r>
              <a:rPr lang="en" sz="1050">
                <a:solidFill>
                  <a:srgbClr val="0000FF"/>
                </a:solidFill>
                <a:highlight>
                  <a:srgbClr val="FFFFFF"/>
                </a:highlight>
                <a:latin typeface="Courier New"/>
                <a:ea typeface="Courier New"/>
                <a:cs typeface="Courier New"/>
                <a:sym typeface="Courier New"/>
              </a:rPr>
              <a:t>f</a:t>
            </a:r>
            <a:r>
              <a:rPr lang="en" sz="1050">
                <a:solidFill>
                  <a:srgbClr val="A31515"/>
                </a:solidFill>
                <a:highlight>
                  <a:srgbClr val="FFFFFF"/>
                </a:highlight>
                <a:latin typeface="Courier New"/>
                <a:ea typeface="Courier New"/>
                <a:cs typeface="Courier New"/>
                <a:sym typeface="Courier New"/>
              </a:rPr>
              <a:t>"User ID: </a:t>
            </a:r>
            <a:r>
              <a:rPr lang="en" sz="1050">
                <a:solidFill>
                  <a:schemeClr val="dk1"/>
                </a:solidFill>
                <a:highlight>
                  <a:srgbClr val="FFFFFF"/>
                </a:highlight>
                <a:latin typeface="Courier New"/>
                <a:ea typeface="Courier New"/>
                <a:cs typeface="Courier New"/>
                <a:sym typeface="Courier New"/>
              </a:rPr>
              <a:t>{user_id}</a:t>
            </a:r>
            <a:r>
              <a:rPr lang="en" sz="1050">
                <a:solidFill>
                  <a:srgbClr val="A31515"/>
                </a:solidFill>
                <a:highlight>
                  <a:srgbClr val="FFFFFF"/>
                </a:highlight>
                <a:latin typeface="Courier New"/>
                <a:ea typeface="Courier New"/>
                <a:cs typeface="Courier New"/>
                <a:sym typeface="Courier New"/>
              </a:rPr>
              <a:t>, Nume: </a:t>
            </a:r>
            <a:r>
              <a:rPr lang="en" sz="1050">
                <a:solidFill>
                  <a:schemeClr val="dk1"/>
                </a:solidFill>
                <a:highlight>
                  <a:srgbClr val="FFFFFF"/>
                </a:highlight>
                <a:latin typeface="Courier New"/>
                <a:ea typeface="Courier New"/>
                <a:cs typeface="Courier New"/>
                <a:sym typeface="Courier New"/>
              </a:rPr>
              <a:t>{nume}</a:t>
            </a:r>
            <a:r>
              <a:rPr lang="en" sz="1050">
                <a:solidFill>
                  <a:srgbClr val="A31515"/>
                </a:solidFill>
                <a:highlight>
                  <a:srgbClr val="FFFFFF"/>
                </a:highlight>
                <a:latin typeface="Courier New"/>
                <a:ea typeface="Courier New"/>
                <a:cs typeface="Courier New"/>
                <a:sym typeface="Courier New"/>
              </a:rPr>
              <a:t>"</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0000FF"/>
              </a:solidFill>
              <a:highlight>
                <a:srgbClr val="FFFFFF"/>
              </a:highlight>
              <a:latin typeface="Courier New"/>
              <a:ea typeface="Courier New"/>
              <a:cs typeface="Courier New"/>
              <a:sym typeface="Courier New"/>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450" name="Shape 450"/>
        <p:cNvGrpSpPr/>
        <p:nvPr/>
      </p:nvGrpSpPr>
      <p:grpSpPr>
        <a:xfrm>
          <a:off x="0" y="0"/>
          <a:ext cx="0" cy="0"/>
          <a:chOff x="0" y="0"/>
          <a:chExt cx="0" cy="0"/>
        </a:xfrm>
      </p:grpSpPr>
      <p:sp>
        <p:nvSpPr>
          <p:cNvPr id="451" name="Google Shape;451;p50"/>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Obiectul request.session (2)</a:t>
            </a:r>
            <a:endParaRPr/>
          </a:p>
        </p:txBody>
      </p:sp>
      <p:sp>
        <p:nvSpPr>
          <p:cNvPr id="452" name="Google Shape;452;p50"/>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5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54" name="Google Shape;454;p50">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455" name="Google Shape;455;p50"/>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456" name="Google Shape;456;p50"/>
          <p:cNvSpPr txBox="1"/>
          <p:nvPr/>
        </p:nvSpPr>
        <p:spPr>
          <a:xfrm>
            <a:off x="311650" y="1023875"/>
            <a:ext cx="1727100" cy="34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rPr>
              <a:t>Ștergerea unei chei:</a:t>
            </a:r>
            <a:endParaRPr sz="1300">
              <a:solidFill>
                <a:schemeClr val="dk2"/>
              </a:solidFill>
            </a:endParaRPr>
          </a:p>
        </p:txBody>
      </p:sp>
      <p:sp>
        <p:nvSpPr>
          <p:cNvPr id="457" name="Google Shape;457;p50"/>
          <p:cNvSpPr txBox="1"/>
          <p:nvPr/>
        </p:nvSpPr>
        <p:spPr>
          <a:xfrm>
            <a:off x="311650" y="1370975"/>
            <a:ext cx="8479200" cy="1446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def</a:t>
            </a:r>
            <a:r>
              <a:rPr lang="en" sz="1050">
                <a:solidFill>
                  <a:schemeClr val="dk1"/>
                </a:solidFill>
                <a:highlight>
                  <a:srgbClr val="FFFFFF"/>
                </a:highlight>
                <a:latin typeface="Courier New"/>
                <a:ea typeface="Courier New"/>
                <a:cs typeface="Courier New"/>
                <a:sym typeface="Courier New"/>
              </a:rPr>
              <a:t> sterge_cheie</a:t>
            </a:r>
            <a:r>
              <a:rPr lang="en" sz="1050">
                <a:solidFill>
                  <a:schemeClr val="dk1"/>
                </a:solidFill>
                <a:highlight>
                  <a:srgbClr val="FFFFFF"/>
                </a:highlight>
                <a:latin typeface="Courier New"/>
                <a:ea typeface="Courier New"/>
                <a:cs typeface="Courier New"/>
                <a:sym typeface="Courier New"/>
              </a:rPr>
              <a:t>(</a:t>
            </a:r>
            <a:r>
              <a:rPr lang="en" sz="1050">
                <a:solidFill>
                  <a:srgbClr val="808080"/>
                </a:solidFill>
                <a:highlight>
                  <a:srgbClr val="FFFFFF"/>
                </a:highlight>
                <a:latin typeface="Courier New"/>
                <a:ea typeface="Courier New"/>
                <a:cs typeface="Courier New"/>
                <a:sym typeface="Courier New"/>
              </a:rPr>
              <a:t>r</a:t>
            </a:r>
            <a:r>
              <a:rPr lang="en" sz="1050">
                <a:solidFill>
                  <a:srgbClr val="808080"/>
                </a:solidFill>
                <a:highlight>
                  <a:srgbClr val="FFFFFF"/>
                </a:highlight>
                <a:latin typeface="Courier New"/>
                <a:ea typeface="Courier New"/>
                <a:cs typeface="Courier New"/>
                <a:sym typeface="Courier New"/>
              </a:rPr>
              <a:t>equest</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try</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del</a:t>
            </a:r>
            <a:r>
              <a:rPr lang="en" sz="1050">
                <a:solidFill>
                  <a:schemeClr val="dk1"/>
                </a:solidFill>
                <a:highlight>
                  <a:srgbClr val="FFFFFF"/>
                </a:highlight>
                <a:latin typeface="Courier New"/>
                <a:ea typeface="Courier New"/>
                <a:cs typeface="Courier New"/>
                <a:sym typeface="Courier New"/>
              </a:rPr>
              <a:t> </a:t>
            </a:r>
            <a:r>
              <a:rPr lang="en" sz="1050">
                <a:solidFill>
                  <a:srgbClr val="808080"/>
                </a:solidFill>
                <a:highlight>
                  <a:srgbClr val="FFFFFF"/>
                </a:highlight>
                <a:latin typeface="Courier New"/>
                <a:ea typeface="Courier New"/>
                <a:cs typeface="Courier New"/>
                <a:sym typeface="Courier New"/>
              </a:rPr>
              <a:t>request</a:t>
            </a:r>
            <a:r>
              <a:rPr lang="en" sz="1050">
                <a:solidFill>
                  <a:schemeClr val="dk1"/>
                </a:solidFill>
                <a:highlight>
                  <a:srgbClr val="FFFFFF"/>
                </a:highlight>
                <a:latin typeface="Courier New"/>
                <a:ea typeface="Courier New"/>
                <a:cs typeface="Courier New"/>
                <a:sym typeface="Courier New"/>
              </a:rPr>
              <a:t>.session[</a:t>
            </a:r>
            <a:r>
              <a:rPr lang="en" sz="1050">
                <a:solidFill>
                  <a:srgbClr val="A31515"/>
                </a:solidFill>
                <a:highlight>
                  <a:srgbClr val="FFFFFF"/>
                </a:highlight>
                <a:latin typeface="Courier New"/>
                <a:ea typeface="Courier New"/>
                <a:cs typeface="Courier New"/>
                <a:sym typeface="Courier New"/>
              </a:rPr>
              <a:t>'user_id'</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except</a:t>
            </a:r>
            <a:r>
              <a:rPr lang="en" sz="1050">
                <a:solidFill>
                  <a:schemeClr val="dk1"/>
                </a:solidFill>
                <a:highlight>
                  <a:srgbClr val="FFFFFF"/>
                </a:highlight>
                <a:latin typeface="Courier New"/>
                <a:ea typeface="Courier New"/>
                <a:cs typeface="Courier New"/>
                <a:sym typeface="Courier New"/>
              </a:rPr>
              <a:t> </a:t>
            </a:r>
            <a:r>
              <a:rPr lang="en" sz="1050">
                <a:solidFill>
                  <a:srgbClr val="2B91AF"/>
                </a:solidFill>
                <a:highlight>
                  <a:srgbClr val="FFFFFF"/>
                </a:highlight>
                <a:latin typeface="Courier New"/>
                <a:ea typeface="Courier New"/>
                <a:cs typeface="Courier New"/>
                <a:sym typeface="Courier New"/>
              </a:rPr>
              <a:t>KeyError</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pass</a:t>
            </a:r>
            <a:endParaRPr sz="105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return</a:t>
            </a:r>
            <a:r>
              <a:rPr lang="en" sz="1050">
                <a:solidFill>
                  <a:schemeClr val="dk1"/>
                </a:solidFill>
                <a:highlight>
                  <a:srgbClr val="FFFFFF"/>
                </a:highlight>
                <a:latin typeface="Courier New"/>
                <a:ea typeface="Courier New"/>
                <a:cs typeface="Courier New"/>
                <a:sym typeface="Courier New"/>
              </a:rPr>
              <a:t> HttpResponse(</a:t>
            </a:r>
            <a:r>
              <a:rPr lang="en" sz="1050">
                <a:solidFill>
                  <a:srgbClr val="A31515"/>
                </a:solidFill>
                <a:highlight>
                  <a:srgbClr val="FFFFFF"/>
                </a:highlight>
                <a:latin typeface="Courier New"/>
                <a:ea typeface="Courier New"/>
                <a:cs typeface="Courier New"/>
                <a:sym typeface="Courier New"/>
              </a:rPr>
              <a:t>"Cheia user_id a fost stearsa din sesiune."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0000FF"/>
              </a:solidFill>
              <a:highlight>
                <a:srgbClr val="FFFFFF"/>
              </a:highlight>
              <a:latin typeface="Courier New"/>
              <a:ea typeface="Courier New"/>
              <a:cs typeface="Courier New"/>
              <a:sym typeface="Courier New"/>
            </a:endParaRPr>
          </a:p>
        </p:txBody>
      </p:sp>
      <p:sp>
        <p:nvSpPr>
          <p:cNvPr id="458" name="Google Shape;458;p50"/>
          <p:cNvSpPr txBox="1"/>
          <p:nvPr/>
        </p:nvSpPr>
        <p:spPr>
          <a:xfrm>
            <a:off x="311650" y="2936950"/>
            <a:ext cx="2888700" cy="34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rPr>
              <a:t>Ștergerea tuturor datelor din sesiune</a:t>
            </a:r>
            <a:endParaRPr sz="1300">
              <a:solidFill>
                <a:schemeClr val="dk2"/>
              </a:solidFill>
            </a:endParaRPr>
          </a:p>
        </p:txBody>
      </p:sp>
      <p:sp>
        <p:nvSpPr>
          <p:cNvPr id="459" name="Google Shape;459;p50"/>
          <p:cNvSpPr txBox="1"/>
          <p:nvPr/>
        </p:nvSpPr>
        <p:spPr>
          <a:xfrm>
            <a:off x="311650" y="3284050"/>
            <a:ext cx="8479200" cy="894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def</a:t>
            </a:r>
            <a:r>
              <a:rPr lang="en" sz="1050">
                <a:solidFill>
                  <a:schemeClr val="dk1"/>
                </a:solidFill>
                <a:highlight>
                  <a:srgbClr val="FFFFFF"/>
                </a:highlight>
                <a:latin typeface="Courier New"/>
                <a:ea typeface="Courier New"/>
                <a:cs typeface="Courier New"/>
                <a:sym typeface="Courier New"/>
              </a:rPr>
              <a:t> </a:t>
            </a:r>
            <a:r>
              <a:rPr lang="en" sz="1050">
                <a:solidFill>
                  <a:schemeClr val="dk1"/>
                </a:solidFill>
                <a:highlight>
                  <a:srgbClr val="FFFFFF"/>
                </a:highlight>
                <a:latin typeface="Courier New"/>
                <a:ea typeface="Courier New"/>
                <a:cs typeface="Courier New"/>
                <a:sym typeface="Courier New"/>
              </a:rPr>
              <a:t>sterge_sesiune</a:t>
            </a:r>
            <a:r>
              <a:rPr lang="en" sz="1050">
                <a:solidFill>
                  <a:schemeClr val="dk1"/>
                </a:solidFill>
                <a:highlight>
                  <a:srgbClr val="FFFFFF"/>
                </a:highlight>
                <a:latin typeface="Courier New"/>
                <a:ea typeface="Courier New"/>
                <a:cs typeface="Courier New"/>
                <a:sym typeface="Courier New"/>
              </a:rPr>
              <a:t>(</a:t>
            </a:r>
            <a:r>
              <a:rPr lang="en" sz="1050">
                <a:solidFill>
                  <a:srgbClr val="808080"/>
                </a:solidFill>
                <a:highlight>
                  <a:srgbClr val="FFFFFF"/>
                </a:highlight>
                <a:latin typeface="Courier New"/>
                <a:ea typeface="Courier New"/>
                <a:cs typeface="Courier New"/>
                <a:sym typeface="Courier New"/>
              </a:rPr>
              <a:t>request</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808080"/>
                </a:solidFill>
                <a:highlight>
                  <a:srgbClr val="FFFFFF"/>
                </a:highlight>
                <a:latin typeface="Courier New"/>
                <a:ea typeface="Courier New"/>
                <a:cs typeface="Courier New"/>
                <a:sym typeface="Courier New"/>
              </a:rPr>
              <a:t>request</a:t>
            </a:r>
            <a:r>
              <a:rPr lang="en" sz="1050">
                <a:solidFill>
                  <a:schemeClr val="dk1"/>
                </a:solidFill>
                <a:highlight>
                  <a:srgbClr val="FFFFFF"/>
                </a:highlight>
                <a:latin typeface="Courier New"/>
                <a:ea typeface="Courier New"/>
                <a:cs typeface="Courier New"/>
                <a:sym typeface="Courier New"/>
              </a:rPr>
              <a:t>.session.clear()</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return</a:t>
            </a:r>
            <a:r>
              <a:rPr lang="en" sz="1050">
                <a:solidFill>
                  <a:schemeClr val="dk1"/>
                </a:solidFill>
                <a:highlight>
                  <a:srgbClr val="FFFFFF"/>
                </a:highlight>
                <a:latin typeface="Courier New"/>
                <a:ea typeface="Courier New"/>
                <a:cs typeface="Courier New"/>
                <a:sym typeface="Courier New"/>
              </a:rPr>
              <a:t> HttpResponse(</a:t>
            </a:r>
            <a:r>
              <a:rPr lang="en" sz="1050">
                <a:solidFill>
                  <a:srgbClr val="A31515"/>
                </a:solidFill>
                <a:highlight>
                  <a:srgbClr val="FFFFFF"/>
                </a:highlight>
                <a:latin typeface="Courier New"/>
                <a:ea typeface="Courier New"/>
                <a:cs typeface="Courier New"/>
                <a:sym typeface="Courier New"/>
              </a:rPr>
              <a:t>"Toate datele din sesiune au fost sterse"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0000FF"/>
              </a:solidFill>
              <a:highlight>
                <a:srgbClr val="FFFFFF"/>
              </a:highlight>
              <a:latin typeface="Courier New"/>
              <a:ea typeface="Courier New"/>
              <a:cs typeface="Courier New"/>
              <a:sym typeface="Courier New"/>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463" name="Shape 463"/>
        <p:cNvGrpSpPr/>
        <p:nvPr/>
      </p:nvGrpSpPr>
      <p:grpSpPr>
        <a:xfrm>
          <a:off x="0" y="0"/>
          <a:ext cx="0" cy="0"/>
          <a:chOff x="0" y="0"/>
          <a:chExt cx="0" cy="0"/>
        </a:xfrm>
      </p:grpSpPr>
      <p:sp>
        <p:nvSpPr>
          <p:cNvPr id="464" name="Google Shape;464;p51"/>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Configurări importante pentru sesiuni</a:t>
            </a:r>
            <a:endParaRPr/>
          </a:p>
        </p:txBody>
      </p:sp>
      <p:sp>
        <p:nvSpPr>
          <p:cNvPr id="465" name="Google Shape;465;p51"/>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5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67" name="Google Shape;467;p51">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468" name="Google Shape;468;p51"/>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469" name="Google Shape;469;p51"/>
          <p:cNvSpPr txBox="1"/>
          <p:nvPr/>
        </p:nvSpPr>
        <p:spPr>
          <a:xfrm>
            <a:off x="255100" y="898726"/>
            <a:ext cx="8520600" cy="86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rPr>
              <a:t>Configurările se fac în </a:t>
            </a:r>
            <a:r>
              <a:rPr b="1" lang="en" sz="1300">
                <a:solidFill>
                  <a:schemeClr val="dk2"/>
                </a:solidFill>
              </a:rPr>
              <a:t>settings.py</a:t>
            </a:r>
            <a:endParaRPr b="1" sz="1300">
              <a:solidFill>
                <a:schemeClr val="dk2"/>
              </a:solidFill>
            </a:endParaRPr>
          </a:p>
          <a:p>
            <a:pPr indent="0" lvl="0" marL="0" rtl="0" algn="l">
              <a:spcBef>
                <a:spcPts val="0"/>
              </a:spcBef>
              <a:spcAft>
                <a:spcPts val="0"/>
              </a:spcAft>
              <a:buNone/>
            </a:pPr>
            <a:r>
              <a:t/>
            </a:r>
            <a:endParaRPr sz="1300">
              <a:solidFill>
                <a:schemeClr val="dk2"/>
              </a:solidFill>
            </a:endParaRPr>
          </a:p>
          <a:p>
            <a:pPr indent="0" lvl="0" marL="0" rtl="0" algn="l">
              <a:spcBef>
                <a:spcPts val="0"/>
              </a:spcBef>
              <a:spcAft>
                <a:spcPts val="0"/>
              </a:spcAft>
              <a:buNone/>
            </a:pPr>
            <a:r>
              <a:t/>
            </a:r>
            <a:endParaRPr sz="1300">
              <a:solidFill>
                <a:schemeClr val="dk2"/>
              </a:solidFill>
            </a:endParaRPr>
          </a:p>
          <a:p>
            <a:pPr indent="0" lvl="0" marL="0" rtl="0" algn="l">
              <a:spcBef>
                <a:spcPts val="0"/>
              </a:spcBef>
              <a:spcAft>
                <a:spcPts val="0"/>
              </a:spcAft>
              <a:buNone/>
            </a:pPr>
            <a:r>
              <a:rPr lang="en" sz="1300">
                <a:solidFill>
                  <a:schemeClr val="dk2"/>
                </a:solidFill>
              </a:rPr>
              <a:t>Durata implicită a sesiunii poate fi configurată folosind setarea SESSION_COOKIE_AGE (în secunde).</a:t>
            </a:r>
            <a:endParaRPr sz="1300">
              <a:solidFill>
                <a:schemeClr val="dk2"/>
              </a:solidFill>
            </a:endParaRPr>
          </a:p>
        </p:txBody>
      </p:sp>
      <p:sp>
        <p:nvSpPr>
          <p:cNvPr id="470" name="Google Shape;470;p51"/>
          <p:cNvSpPr txBox="1"/>
          <p:nvPr/>
        </p:nvSpPr>
        <p:spPr>
          <a:xfrm>
            <a:off x="317150" y="1801800"/>
            <a:ext cx="5947500" cy="334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SESSION_COOKIE_AGE = </a:t>
            </a:r>
            <a:r>
              <a:rPr lang="en" sz="1050">
                <a:solidFill>
                  <a:srgbClr val="098658"/>
                </a:solidFill>
                <a:highlight>
                  <a:srgbClr val="FFFFFF"/>
                </a:highlight>
                <a:latin typeface="Courier New"/>
                <a:ea typeface="Courier New"/>
                <a:cs typeface="Courier New"/>
                <a:sym typeface="Courier New"/>
              </a:rPr>
              <a:t>3600</a:t>
            </a:r>
            <a:r>
              <a:rPr lang="en" sz="1050">
                <a:solidFill>
                  <a:schemeClr val="dk1"/>
                </a:solidFill>
                <a:highlight>
                  <a:srgbClr val="FFFFFF"/>
                </a:highlight>
                <a:latin typeface="Courier New"/>
                <a:ea typeface="Courier New"/>
                <a:cs typeface="Courier New"/>
                <a:sym typeface="Courier New"/>
              </a:rPr>
              <a:t>  </a:t>
            </a:r>
            <a:r>
              <a:rPr lang="en" sz="1050">
                <a:solidFill>
                  <a:srgbClr val="008000"/>
                </a:solidFill>
                <a:highlight>
                  <a:srgbClr val="FFFFFF"/>
                </a:highlight>
                <a:latin typeface="Courier New"/>
                <a:ea typeface="Courier New"/>
                <a:cs typeface="Courier New"/>
                <a:sym typeface="Courier New"/>
              </a:rPr>
              <a:t># o ora</a:t>
            </a:r>
            <a:endParaRPr sz="1050">
              <a:solidFill>
                <a:srgbClr val="800000"/>
              </a:solidFill>
              <a:highlight>
                <a:srgbClr val="FFFFFF"/>
              </a:highlight>
              <a:latin typeface="Courier New"/>
              <a:ea typeface="Courier New"/>
              <a:cs typeface="Courier New"/>
              <a:sym typeface="Courier New"/>
            </a:endParaRPr>
          </a:p>
        </p:txBody>
      </p:sp>
      <p:sp>
        <p:nvSpPr>
          <p:cNvPr id="471" name="Google Shape;471;p51"/>
          <p:cNvSpPr txBox="1"/>
          <p:nvPr/>
        </p:nvSpPr>
        <p:spPr>
          <a:xfrm>
            <a:off x="274000" y="3048925"/>
            <a:ext cx="8482800" cy="77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00">
                <a:solidFill>
                  <a:schemeClr val="dk2"/>
                </a:solidFill>
              </a:rPr>
              <a:t>SESSION_COOKIE_SECURE: Setează cookie-ul doar pe conexiuni HTTPS.</a:t>
            </a:r>
            <a:endParaRPr sz="1300">
              <a:solidFill>
                <a:schemeClr val="dk2"/>
              </a:solidFill>
            </a:endParaRPr>
          </a:p>
          <a:p>
            <a:pPr indent="0" lvl="0" marL="0" rtl="0" algn="l">
              <a:spcBef>
                <a:spcPts val="0"/>
              </a:spcBef>
              <a:spcAft>
                <a:spcPts val="0"/>
              </a:spcAft>
              <a:buClr>
                <a:schemeClr val="dk1"/>
              </a:buClr>
              <a:buSzPts val="1100"/>
              <a:buFont typeface="Arial"/>
              <a:buNone/>
            </a:pPr>
            <a:r>
              <a:rPr lang="en" sz="1300">
                <a:solidFill>
                  <a:schemeClr val="dk2"/>
                </a:solidFill>
              </a:rPr>
              <a:t>SESSION_COOKIE_HTTPONLY: Previne accesul JavaScript la cookie-uri.</a:t>
            </a:r>
            <a:endParaRPr sz="1300">
              <a:solidFill>
                <a:schemeClr val="dk2"/>
              </a:solidFill>
            </a:endParaRPr>
          </a:p>
          <a:p>
            <a:pPr indent="0" lvl="0" marL="0" rtl="0" algn="l">
              <a:spcBef>
                <a:spcPts val="0"/>
              </a:spcBef>
              <a:spcAft>
                <a:spcPts val="0"/>
              </a:spcAft>
              <a:buNone/>
            </a:pPr>
            <a:r>
              <a:rPr lang="en" sz="1300">
                <a:solidFill>
                  <a:schemeClr val="dk2"/>
                </a:solidFill>
              </a:rPr>
              <a:t>SESSION_COOKIE_SAMESITE: Restricționează utilizarea cookie-urilor între site-uri.</a:t>
            </a:r>
            <a:endParaRPr sz="1300">
              <a:solidFill>
                <a:schemeClr val="dk2"/>
              </a:solidFill>
            </a:endParaRPr>
          </a:p>
        </p:txBody>
      </p:sp>
      <p:sp>
        <p:nvSpPr>
          <p:cNvPr id="472" name="Google Shape;472;p51"/>
          <p:cNvSpPr txBox="1"/>
          <p:nvPr/>
        </p:nvSpPr>
        <p:spPr>
          <a:xfrm>
            <a:off x="311650" y="2136600"/>
            <a:ext cx="8520600" cy="5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rPr>
              <a:t>Dacă SESSION_EXPIRE_AT_BROWSER_CLOSE este setat pe True, sesiunile expiră când browserul este închis. Implicit, sesiunile sunt persistente (rămân active chiar și după închiderea browserului).</a:t>
            </a:r>
            <a:endParaRPr sz="1300">
              <a:solidFill>
                <a:schemeClr val="dk2"/>
              </a:solidFill>
            </a:endParaRPr>
          </a:p>
        </p:txBody>
      </p:sp>
      <p:sp>
        <p:nvSpPr>
          <p:cNvPr id="473" name="Google Shape;473;p51"/>
          <p:cNvSpPr txBox="1"/>
          <p:nvPr/>
        </p:nvSpPr>
        <p:spPr>
          <a:xfrm>
            <a:off x="317150" y="2636575"/>
            <a:ext cx="5947500" cy="334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SESSION_EXPIRE_AT_BROWSER_CLOSE = </a:t>
            </a:r>
            <a:r>
              <a:rPr lang="en" sz="1050">
                <a:solidFill>
                  <a:srgbClr val="0000FF"/>
                </a:solidFill>
                <a:highlight>
                  <a:srgbClr val="FFFFFF"/>
                </a:highlight>
                <a:latin typeface="Courier New"/>
                <a:ea typeface="Courier New"/>
                <a:cs typeface="Courier New"/>
                <a:sym typeface="Courier New"/>
              </a:rPr>
              <a:t>True</a:t>
            </a:r>
            <a:endParaRPr sz="1050">
              <a:solidFill>
                <a:schemeClr val="dk1"/>
              </a:solidFill>
              <a:highlight>
                <a:srgbClr val="FFFFFF"/>
              </a:highlight>
              <a:latin typeface="Courier New"/>
              <a:ea typeface="Courier New"/>
              <a:cs typeface="Courier New"/>
              <a:sym typeface="Courier New"/>
            </a:endParaRPr>
          </a:p>
        </p:txBody>
      </p:sp>
      <p:sp>
        <p:nvSpPr>
          <p:cNvPr id="474" name="Google Shape;474;p51"/>
          <p:cNvSpPr txBox="1"/>
          <p:nvPr/>
        </p:nvSpPr>
        <p:spPr>
          <a:xfrm>
            <a:off x="317150" y="3821725"/>
            <a:ext cx="5947500" cy="772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SESSION_COOKIE_SECURE = </a:t>
            </a:r>
            <a:r>
              <a:rPr lang="en" sz="1050">
                <a:solidFill>
                  <a:srgbClr val="0000FF"/>
                </a:solidFill>
                <a:highlight>
                  <a:srgbClr val="FFFFFF"/>
                </a:highlight>
                <a:latin typeface="Courier New"/>
                <a:ea typeface="Courier New"/>
                <a:cs typeface="Courier New"/>
                <a:sym typeface="Courier New"/>
              </a:rPr>
              <a:t>True</a:t>
            </a:r>
            <a:endParaRPr sz="105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SESSION_COOKIE_HTTPONLY = </a:t>
            </a:r>
            <a:r>
              <a:rPr lang="en" sz="1050">
                <a:solidFill>
                  <a:srgbClr val="0000FF"/>
                </a:solidFill>
                <a:highlight>
                  <a:srgbClr val="FFFFFF"/>
                </a:highlight>
                <a:latin typeface="Courier New"/>
                <a:ea typeface="Courier New"/>
                <a:cs typeface="Courier New"/>
                <a:sym typeface="Courier New"/>
              </a:rPr>
              <a:t>True</a:t>
            </a:r>
            <a:endParaRPr sz="105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SESSION_COOKIE_SAMESITE = </a:t>
            </a:r>
            <a:r>
              <a:rPr lang="en" sz="1050">
                <a:solidFill>
                  <a:srgbClr val="A31515"/>
                </a:solidFill>
                <a:highlight>
                  <a:srgbClr val="FFFFFF"/>
                </a:highlight>
                <a:latin typeface="Courier New"/>
                <a:ea typeface="Courier New"/>
                <a:cs typeface="Courier New"/>
                <a:sym typeface="Courier New"/>
              </a:rPr>
              <a:t>'Lax'</a:t>
            </a:r>
            <a:endParaRPr sz="1050">
              <a:solidFill>
                <a:srgbClr val="A31515"/>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80" name="Shape 80"/>
        <p:cNvGrpSpPr/>
        <p:nvPr/>
      </p:nvGrpSpPr>
      <p:grpSpPr>
        <a:xfrm>
          <a:off x="0" y="0"/>
          <a:ext cx="0" cy="0"/>
          <a:chOff x="0" y="0"/>
          <a:chExt cx="0" cy="0"/>
        </a:xfrm>
      </p:grpSpPr>
      <p:sp>
        <p:nvSpPr>
          <p:cNvPr id="81" name="Google Shape;81;p16"/>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Autentificare</a:t>
            </a:r>
            <a:endParaRPr/>
          </a:p>
        </p:txBody>
      </p:sp>
      <p:sp>
        <p:nvSpPr>
          <p:cNvPr id="82" name="Google Shape;82;p16"/>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84" name="Google Shape;84;p16">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85" name="Google Shape;85;p16"/>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86" name="Google Shape;86;p16"/>
          <p:cNvSpPr txBox="1"/>
          <p:nvPr/>
        </p:nvSpPr>
        <p:spPr>
          <a:xfrm>
            <a:off x="340700" y="901175"/>
            <a:ext cx="8491500" cy="200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Autentificarea presupune verificarea unui utilizator folosind o combinație de backend-uri de autentificare și sesiuni. </a:t>
            </a:r>
            <a:endParaRPr>
              <a:solidFill>
                <a:schemeClr val="dk2"/>
              </a:solidFill>
            </a:endParaRPr>
          </a:p>
          <a:p>
            <a:pPr indent="0" lvl="0" marL="0" rtl="0" algn="l">
              <a:spcBef>
                <a:spcPts val="0"/>
              </a:spcBef>
              <a:spcAft>
                <a:spcPts val="0"/>
              </a:spcAft>
              <a:buClr>
                <a:schemeClr val="dk1"/>
              </a:buClr>
              <a:buSzPts val="1100"/>
              <a:buFont typeface="Arial"/>
              <a:buNone/>
            </a:pPr>
            <a:r>
              <a:t/>
            </a:r>
            <a:endParaRPr>
              <a:solidFill>
                <a:schemeClr val="dk2"/>
              </a:solidFill>
            </a:endParaRPr>
          </a:p>
          <a:p>
            <a:pPr indent="0" lvl="0" marL="0" rtl="0" algn="l">
              <a:spcBef>
                <a:spcPts val="0"/>
              </a:spcBef>
              <a:spcAft>
                <a:spcPts val="0"/>
              </a:spcAft>
              <a:buClr>
                <a:schemeClr val="dk1"/>
              </a:buClr>
              <a:buSzPts val="1100"/>
              <a:buFont typeface="Arial"/>
              <a:buNone/>
            </a:pPr>
            <a:r>
              <a:rPr lang="en">
                <a:solidFill>
                  <a:schemeClr val="dk2"/>
                </a:solidFill>
              </a:rPr>
              <a:t>Login-ul unui utilizator se face de obicei folosind funcția authenticate() și metoda login().</a:t>
            </a:r>
            <a:endParaRPr>
              <a:solidFill>
                <a:schemeClr val="dk2"/>
              </a:solidFill>
            </a:endParaRPr>
          </a:p>
          <a:p>
            <a:pPr indent="0" lvl="0" marL="0" rtl="0" algn="l">
              <a:spcBef>
                <a:spcPts val="0"/>
              </a:spcBef>
              <a:spcAft>
                <a:spcPts val="0"/>
              </a:spcAft>
              <a:buClr>
                <a:schemeClr val="dk1"/>
              </a:buClr>
              <a:buSzPts val="1100"/>
              <a:buFont typeface="Arial"/>
              <a:buNone/>
            </a:pPr>
            <a:r>
              <a:t/>
            </a:r>
            <a:endParaRPr>
              <a:solidFill>
                <a:schemeClr val="dk2"/>
              </a:solidFill>
            </a:endParaRPr>
          </a:p>
          <a:p>
            <a:pPr indent="0" lvl="0" marL="0" rtl="0" algn="l">
              <a:spcBef>
                <a:spcPts val="0"/>
              </a:spcBef>
              <a:spcAft>
                <a:spcPts val="0"/>
              </a:spcAft>
              <a:buNone/>
            </a:pPr>
            <a:r>
              <a:rPr lang="en">
                <a:solidFill>
                  <a:schemeClr val="dk2"/>
                </a:solidFill>
              </a:rPr>
              <a:t>Funcția </a:t>
            </a:r>
            <a:r>
              <a:rPr lang="en">
                <a:solidFill>
                  <a:schemeClr val="dk2"/>
                </a:solidFill>
              </a:rPr>
              <a:t>authenticate() </a:t>
            </a:r>
            <a:r>
              <a:rPr lang="en">
                <a:solidFill>
                  <a:schemeClr val="dk2"/>
                </a:solidFill>
              </a:rPr>
              <a:t>verifică dacă combinația dintre credentialele utilizatorului (nume de utilizator și parolă) este validă. Ea verifică credentialele folosind backend-urile de autentificare definite în AUTHENTICATION_BACKENDS.</a:t>
            </a:r>
            <a:endParaRPr>
              <a:solidFill>
                <a:schemeClr val="dk2"/>
              </a:solidFill>
            </a:endParaRPr>
          </a:p>
        </p:txBody>
      </p:sp>
      <p:sp>
        <p:nvSpPr>
          <p:cNvPr id="87" name="Google Shape;87;p16"/>
          <p:cNvSpPr txBox="1"/>
          <p:nvPr/>
        </p:nvSpPr>
        <p:spPr>
          <a:xfrm>
            <a:off x="317150" y="2950425"/>
            <a:ext cx="7051500" cy="1747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from</a:t>
            </a:r>
            <a:r>
              <a:rPr lang="en" sz="1050">
                <a:solidFill>
                  <a:schemeClr val="dk1"/>
                </a:solidFill>
                <a:highlight>
                  <a:srgbClr val="FFFFFF"/>
                </a:highlight>
                <a:latin typeface="Courier New"/>
                <a:ea typeface="Courier New"/>
                <a:cs typeface="Courier New"/>
                <a:sym typeface="Courier New"/>
              </a:rPr>
              <a:t> django.contrib.auth </a:t>
            </a:r>
            <a:r>
              <a:rPr lang="en" sz="1050">
                <a:solidFill>
                  <a:srgbClr val="0000FF"/>
                </a:solidFill>
                <a:highlight>
                  <a:srgbClr val="FFFFFF"/>
                </a:highlight>
                <a:latin typeface="Courier New"/>
                <a:ea typeface="Courier New"/>
                <a:cs typeface="Courier New"/>
                <a:sym typeface="Courier New"/>
              </a:rPr>
              <a:t>import</a:t>
            </a:r>
            <a:r>
              <a:rPr lang="en" sz="1050">
                <a:solidFill>
                  <a:schemeClr val="dk1"/>
                </a:solidFill>
                <a:highlight>
                  <a:srgbClr val="FFFFFF"/>
                </a:highlight>
                <a:latin typeface="Courier New"/>
                <a:ea typeface="Courier New"/>
                <a:cs typeface="Courier New"/>
                <a:sym typeface="Courier New"/>
              </a:rPr>
              <a:t> authenticate</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user = authenticate(</a:t>
            </a:r>
            <a:r>
              <a:rPr lang="en" sz="1050">
                <a:solidFill>
                  <a:srgbClr val="808080"/>
                </a:solidFill>
                <a:highlight>
                  <a:srgbClr val="FFFFFF"/>
                </a:highlight>
                <a:latin typeface="Courier New"/>
                <a:ea typeface="Courier New"/>
                <a:cs typeface="Courier New"/>
                <a:sym typeface="Courier New"/>
              </a:rPr>
              <a:t>username</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'irina'</a:t>
            </a:r>
            <a:r>
              <a:rPr lang="en" sz="1050">
                <a:solidFill>
                  <a:schemeClr val="dk1"/>
                </a:solidFill>
                <a:highlight>
                  <a:srgbClr val="FFFFFF"/>
                </a:highlight>
                <a:latin typeface="Courier New"/>
                <a:ea typeface="Courier New"/>
                <a:cs typeface="Courier New"/>
                <a:sym typeface="Courier New"/>
              </a:rPr>
              <a:t>, </a:t>
            </a:r>
            <a:r>
              <a:rPr lang="en" sz="1050">
                <a:solidFill>
                  <a:srgbClr val="808080"/>
                </a:solidFill>
                <a:highlight>
                  <a:srgbClr val="FFFFFF"/>
                </a:highlight>
                <a:latin typeface="Courier New"/>
                <a:ea typeface="Courier New"/>
                <a:cs typeface="Courier New"/>
                <a:sym typeface="Courier New"/>
              </a:rPr>
              <a:t>password</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'irina'</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if</a:t>
            </a:r>
            <a:r>
              <a:rPr lang="en" sz="1050">
                <a:solidFill>
                  <a:schemeClr val="dk1"/>
                </a:solidFill>
                <a:highlight>
                  <a:srgbClr val="FFFFFF"/>
                </a:highlight>
                <a:latin typeface="Courier New"/>
                <a:ea typeface="Courier New"/>
                <a:cs typeface="Courier New"/>
                <a:sym typeface="Courier New"/>
              </a:rPr>
              <a:t> user </a:t>
            </a:r>
            <a:r>
              <a:rPr lang="en" sz="1050">
                <a:solidFill>
                  <a:srgbClr val="0000FF"/>
                </a:solidFill>
                <a:highlight>
                  <a:srgbClr val="FFFFFF"/>
                </a:highlight>
                <a:latin typeface="Courier New"/>
                <a:ea typeface="Courier New"/>
                <a:cs typeface="Courier New"/>
                <a:sym typeface="Courier New"/>
              </a:rPr>
              <a:t>is</a:t>
            </a: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not</a:t>
            </a: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None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print(</a:t>
            </a:r>
            <a:r>
              <a:rPr lang="en" sz="1050">
                <a:solidFill>
                  <a:srgbClr val="A31515"/>
                </a:solidFill>
                <a:highlight>
                  <a:srgbClr val="FFFFFF"/>
                </a:highlight>
                <a:latin typeface="Courier New"/>
                <a:ea typeface="Courier New"/>
                <a:cs typeface="Courier New"/>
                <a:sym typeface="Courier New"/>
              </a:rPr>
              <a:t>"Autentificare reușită!"</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else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print(</a:t>
            </a:r>
            <a:r>
              <a:rPr lang="en" sz="1050">
                <a:solidFill>
                  <a:srgbClr val="A31515"/>
                </a:solidFill>
                <a:highlight>
                  <a:srgbClr val="FFFFFF"/>
                </a:highlight>
                <a:latin typeface="Courier New"/>
                <a:ea typeface="Courier New"/>
                <a:cs typeface="Courier New"/>
                <a:sym typeface="Courier New"/>
              </a:rPr>
              <a:t>"Numele de utilizator sau parola sunt greșite."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478" name="Shape 478"/>
        <p:cNvGrpSpPr/>
        <p:nvPr/>
      </p:nvGrpSpPr>
      <p:grpSpPr>
        <a:xfrm>
          <a:off x="0" y="0"/>
          <a:ext cx="0" cy="0"/>
          <a:chOff x="0" y="0"/>
          <a:chExt cx="0" cy="0"/>
        </a:xfrm>
      </p:grpSpPr>
      <p:sp>
        <p:nvSpPr>
          <p:cNvPr id="479" name="Google Shape;479;p52"/>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t>
            </a:r>
            <a:r>
              <a:rPr lang="en"/>
              <a:t>ackend-urile sesiunii</a:t>
            </a:r>
            <a:endParaRPr/>
          </a:p>
        </p:txBody>
      </p:sp>
      <p:sp>
        <p:nvSpPr>
          <p:cNvPr id="480" name="Google Shape;480;p52"/>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5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82" name="Google Shape;482;p52">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483" name="Google Shape;483;p52"/>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484" name="Google Shape;484;p52"/>
          <p:cNvSpPr txBox="1"/>
          <p:nvPr/>
        </p:nvSpPr>
        <p:spPr>
          <a:xfrm>
            <a:off x="311650" y="961775"/>
            <a:ext cx="8520600" cy="8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2"/>
                </a:solidFill>
              </a:rPr>
              <a:t>Baza de date</a:t>
            </a:r>
            <a:endParaRPr b="1">
              <a:solidFill>
                <a:schemeClr val="dk2"/>
              </a:solidFill>
            </a:endParaRPr>
          </a:p>
          <a:p>
            <a:pPr indent="0" lvl="0" marL="0" rtl="0" algn="l">
              <a:spcBef>
                <a:spcPts val="0"/>
              </a:spcBef>
              <a:spcAft>
                <a:spcPts val="0"/>
              </a:spcAft>
              <a:buClr>
                <a:schemeClr val="dk1"/>
              </a:buClr>
              <a:buSzPts val="1100"/>
              <a:buFont typeface="Arial"/>
              <a:buNone/>
            </a:pPr>
            <a:r>
              <a:t/>
            </a:r>
            <a:endParaRPr>
              <a:solidFill>
                <a:schemeClr val="dk2"/>
              </a:solidFill>
            </a:endParaRPr>
          </a:p>
          <a:p>
            <a:pPr indent="0" lvl="0" marL="0" rtl="0" algn="l">
              <a:spcBef>
                <a:spcPts val="0"/>
              </a:spcBef>
              <a:spcAft>
                <a:spcPts val="0"/>
              </a:spcAft>
              <a:buNone/>
            </a:pPr>
            <a:r>
              <a:rPr lang="en">
                <a:solidFill>
                  <a:schemeClr val="dk2"/>
                </a:solidFill>
              </a:rPr>
              <a:t>Datele sesiunii sunt stocate în tabela django_session din baza de date</a:t>
            </a:r>
            <a:endParaRPr>
              <a:solidFill>
                <a:schemeClr val="dk2"/>
              </a:solidFill>
            </a:endParaRPr>
          </a:p>
        </p:txBody>
      </p:sp>
      <p:graphicFrame>
        <p:nvGraphicFramePr>
          <p:cNvPr id="485" name="Google Shape;485;p52"/>
          <p:cNvGraphicFramePr/>
          <p:nvPr/>
        </p:nvGraphicFramePr>
        <p:xfrm>
          <a:off x="317150" y="1747000"/>
          <a:ext cx="3000000" cy="3000000"/>
        </p:xfrm>
        <a:graphic>
          <a:graphicData uri="http://schemas.openxmlformats.org/drawingml/2006/table">
            <a:tbl>
              <a:tblPr>
                <a:noFill/>
                <a:tableStyleId>{76BDA162-2EF4-452E-A523-D56FF4BB074C}</a:tableStyleId>
              </a:tblPr>
              <a:tblGrid>
                <a:gridCol w="1417500"/>
                <a:gridCol w="3438675"/>
                <a:gridCol w="2382825"/>
              </a:tblGrid>
              <a:tr h="428550">
                <a:tc>
                  <a:txBody>
                    <a:bodyPr/>
                    <a:lstStyle/>
                    <a:p>
                      <a:pPr indent="0" lvl="0" marL="0" rtl="0" algn="l">
                        <a:spcBef>
                          <a:spcPts val="0"/>
                        </a:spcBef>
                        <a:spcAft>
                          <a:spcPts val="0"/>
                        </a:spcAft>
                        <a:buNone/>
                      </a:pPr>
                      <a:r>
                        <a:rPr lang="en">
                          <a:solidFill>
                            <a:srgbClr val="808080"/>
                          </a:solidFill>
                        </a:rPr>
                        <a:t>ID sesiune	</a:t>
                      </a:r>
                      <a:endParaRPr>
                        <a:solidFill>
                          <a:srgbClr val="808080"/>
                        </a:solidFill>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rgbClr val="808080"/>
                          </a:solidFill>
                        </a:rPr>
                        <a:t>Date sesiune (JSON)</a:t>
                      </a:r>
                      <a:endParaRPr>
                        <a:solidFill>
                          <a:srgbClr val="808080"/>
                        </a:solidFill>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rgbClr val="808080"/>
                          </a:solidFill>
                        </a:rPr>
                        <a:t>Data expirării</a:t>
                      </a:r>
                      <a:endParaRPr>
                        <a:solidFill>
                          <a:srgbClr val="808080"/>
                        </a:solidFill>
                      </a:endParaRPr>
                    </a:p>
                  </a:txBody>
                  <a:tcPr marT="91425" marB="91425" marR="91425" marL="91425"/>
                </a:tc>
              </a:tr>
              <a:tr h="153300">
                <a:tc>
                  <a:txBody>
                    <a:bodyPr/>
                    <a:lstStyle/>
                    <a:p>
                      <a:pPr indent="0" lvl="0" marL="0" rtl="0" algn="l">
                        <a:spcBef>
                          <a:spcPts val="0"/>
                        </a:spcBef>
                        <a:spcAft>
                          <a:spcPts val="0"/>
                        </a:spcAft>
                        <a:buClr>
                          <a:schemeClr val="dk1"/>
                        </a:buClr>
                        <a:buSzPts val="1100"/>
                        <a:buFont typeface="Arial"/>
                        <a:buNone/>
                      </a:pPr>
                      <a:r>
                        <a:rPr lang="en">
                          <a:solidFill>
                            <a:srgbClr val="808080"/>
                          </a:solidFill>
                        </a:rPr>
                        <a:t>abc123xyz	</a:t>
                      </a:r>
                      <a:endParaRPr>
                        <a:solidFill>
                          <a:srgbClr val="808080"/>
                        </a:solidFill>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rgbClr val="808080"/>
                          </a:solidFill>
                        </a:rPr>
                        <a:t>{"user_id": 42, "nume": "ionel"}	</a:t>
                      </a:r>
                      <a:endParaRPr>
                        <a:solidFill>
                          <a:srgbClr val="808080"/>
                        </a:solidFill>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rgbClr val="808080"/>
                          </a:solidFill>
                        </a:rPr>
                        <a:t>2024-11-27 14:30:00</a:t>
                      </a:r>
                      <a:endParaRPr>
                        <a:solidFill>
                          <a:srgbClr val="808080"/>
                        </a:solidFill>
                      </a:endParaRPr>
                    </a:p>
                  </a:txBody>
                  <a:tcPr marT="91425" marB="91425" marR="91425" marL="91425"/>
                </a:tc>
              </a:tr>
            </a:tbl>
          </a:graphicData>
        </a:graphic>
      </p:graphicFrame>
      <p:sp>
        <p:nvSpPr>
          <p:cNvPr id="486" name="Google Shape;486;p52"/>
          <p:cNvSpPr txBox="1"/>
          <p:nvPr/>
        </p:nvSpPr>
        <p:spPr>
          <a:xfrm>
            <a:off x="311650" y="2926538"/>
            <a:ext cx="7964100" cy="156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2"/>
                </a:solidFill>
              </a:rPr>
              <a:t>Backend-ul de tip cache</a:t>
            </a:r>
            <a:endParaRPr b="1" sz="1300">
              <a:solidFill>
                <a:schemeClr val="dk2"/>
              </a:solidFill>
            </a:endParaRPr>
          </a:p>
          <a:p>
            <a:pPr indent="0" lvl="0" marL="0" rtl="0" algn="l">
              <a:spcBef>
                <a:spcPts val="0"/>
              </a:spcBef>
              <a:spcAft>
                <a:spcPts val="0"/>
              </a:spcAft>
              <a:buNone/>
            </a:pPr>
            <a:r>
              <a:t/>
            </a:r>
            <a:endParaRPr b="1" sz="1300">
              <a:solidFill>
                <a:schemeClr val="dk2"/>
              </a:solidFill>
            </a:endParaRPr>
          </a:p>
          <a:p>
            <a:pPr indent="-311150" lvl="0" marL="457200" rtl="0" algn="l">
              <a:spcBef>
                <a:spcPts val="0"/>
              </a:spcBef>
              <a:spcAft>
                <a:spcPts val="0"/>
              </a:spcAft>
              <a:buClr>
                <a:schemeClr val="dk2"/>
              </a:buClr>
              <a:buSzPts val="1300"/>
              <a:buChar char="●"/>
            </a:pPr>
            <a:r>
              <a:rPr lang="en" sz="1300">
                <a:solidFill>
                  <a:schemeClr val="dk2"/>
                </a:solidFill>
              </a:rPr>
              <a:t>Ideal pentru performanță.</a:t>
            </a:r>
            <a:endParaRPr sz="1300">
              <a:solidFill>
                <a:schemeClr val="dk2"/>
              </a:solidFill>
            </a:endParaRPr>
          </a:p>
          <a:p>
            <a:pPr indent="-311150" lvl="0" marL="457200" rtl="0" algn="l">
              <a:spcBef>
                <a:spcPts val="0"/>
              </a:spcBef>
              <a:spcAft>
                <a:spcPts val="0"/>
              </a:spcAft>
              <a:buClr>
                <a:schemeClr val="dk2"/>
              </a:buClr>
              <a:buSzPts val="1300"/>
              <a:buChar char="●"/>
            </a:pPr>
            <a:r>
              <a:rPr lang="en" sz="1300">
                <a:solidFill>
                  <a:schemeClr val="dk2"/>
                </a:solidFill>
              </a:rPr>
              <a:t>Poate utiliza soluții precum Memcached sau Redis.</a:t>
            </a:r>
            <a:endParaRPr sz="1300">
              <a:solidFill>
                <a:schemeClr val="dk2"/>
              </a:solidFill>
            </a:endParaRPr>
          </a:p>
          <a:p>
            <a:pPr indent="-311150" lvl="0" marL="457200" rtl="0" algn="l">
              <a:spcBef>
                <a:spcPts val="0"/>
              </a:spcBef>
              <a:spcAft>
                <a:spcPts val="0"/>
              </a:spcAft>
              <a:buClr>
                <a:schemeClr val="dk2"/>
              </a:buClr>
              <a:buSzPts val="1300"/>
              <a:buChar char="●"/>
            </a:pPr>
            <a:r>
              <a:rPr lang="en" sz="1300">
                <a:solidFill>
                  <a:schemeClr val="dk2"/>
                </a:solidFill>
              </a:rPr>
              <a:t>Nu stochează datele în mod persistent (dacă serverul de cache este resetat, sesiunile se pierd).</a:t>
            </a:r>
            <a:endParaRPr sz="1300">
              <a:solidFill>
                <a:schemeClr val="dk2"/>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490" name="Shape 490"/>
        <p:cNvGrpSpPr/>
        <p:nvPr/>
      </p:nvGrpSpPr>
      <p:grpSpPr>
        <a:xfrm>
          <a:off x="0" y="0"/>
          <a:ext cx="0" cy="0"/>
          <a:chOff x="0" y="0"/>
          <a:chExt cx="0" cy="0"/>
        </a:xfrm>
      </p:grpSpPr>
      <p:sp>
        <p:nvSpPr>
          <p:cNvPr id="491" name="Google Shape;491;p53"/>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Beneficii și limitări ale SessionMiddleware</a:t>
            </a:r>
            <a:endParaRPr/>
          </a:p>
        </p:txBody>
      </p:sp>
      <p:sp>
        <p:nvSpPr>
          <p:cNvPr id="492" name="Google Shape;492;p53"/>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5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94" name="Google Shape;494;p53">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495" name="Google Shape;495;p53"/>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496" name="Google Shape;496;p53"/>
          <p:cNvSpPr txBox="1"/>
          <p:nvPr/>
        </p:nvSpPr>
        <p:spPr>
          <a:xfrm>
            <a:off x="311650" y="961775"/>
            <a:ext cx="8520600" cy="334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Beneficii</a:t>
            </a:r>
            <a:endParaRPr>
              <a:solidFill>
                <a:schemeClr val="dk2"/>
              </a:solidFill>
            </a:endParaRPr>
          </a:p>
          <a:p>
            <a:pPr indent="0" lvl="0" marL="0" rtl="0" algn="l">
              <a:spcBef>
                <a:spcPts val="0"/>
              </a:spcBef>
              <a:spcAft>
                <a:spcPts val="0"/>
              </a:spcAft>
              <a:buNone/>
            </a:pPr>
            <a:r>
              <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Oferă un mecanism standardizat pentru gestionarea sesiunilor.</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Este compatibil cu mai multe tipuri de tehnologii backend.</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Simplifică dezvoltarea aplicațiilor cu stări utilizator (e.g., autentificare).</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rPr lang="en">
                <a:solidFill>
                  <a:schemeClr val="dk2"/>
                </a:solidFill>
              </a:rPr>
              <a:t>Limitări:</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Dependența de cookie-uri: Dacă utilizatorul dezactivează cookie-urile, sesiunile nu funcționează.</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Posibile riscuri de securitate: Stocarea directă în cookie-uri (SESSION_ENGINE = 'cookie') poate duce la expunerea datelor dacă acestea nu sunt bine criptate.</a:t>
            </a:r>
            <a:endParaRPr>
              <a:solidFill>
                <a:schemeClr val="dk2"/>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500" name="Shape 500"/>
        <p:cNvGrpSpPr/>
        <p:nvPr/>
      </p:nvGrpSpPr>
      <p:grpSpPr>
        <a:xfrm>
          <a:off x="0" y="0"/>
          <a:ext cx="0" cy="0"/>
          <a:chOff x="0" y="0"/>
          <a:chExt cx="0" cy="0"/>
        </a:xfrm>
      </p:grpSpPr>
      <p:sp>
        <p:nvSpPr>
          <p:cNvPr id="501" name="Google Shape;501;p54"/>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Administrarea utilizatorilor din interfața admin</a:t>
            </a:r>
            <a:endParaRPr/>
          </a:p>
        </p:txBody>
      </p:sp>
      <p:sp>
        <p:nvSpPr>
          <p:cNvPr id="502" name="Google Shape;502;p54"/>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5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504" name="Google Shape;504;p54">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505" name="Google Shape;505;p54"/>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506" name="Google Shape;506;p54"/>
          <p:cNvSpPr txBox="1"/>
          <p:nvPr/>
        </p:nvSpPr>
        <p:spPr>
          <a:xfrm>
            <a:off x="311650" y="9617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Pentru a administra utilizatorii din interfața de administrare, trebuie să avem aplicațiile necesare incluse în fișierul settings.py</a:t>
            </a:r>
            <a:endParaRPr>
              <a:solidFill>
                <a:schemeClr val="dk2"/>
              </a:solidFill>
            </a:endParaRPr>
          </a:p>
        </p:txBody>
      </p:sp>
      <p:sp>
        <p:nvSpPr>
          <p:cNvPr id="507" name="Google Shape;507;p54"/>
          <p:cNvSpPr txBox="1"/>
          <p:nvPr/>
        </p:nvSpPr>
        <p:spPr>
          <a:xfrm>
            <a:off x="349425" y="1822600"/>
            <a:ext cx="3869100" cy="1885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INSTALLED_APPS =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'django.contrib.admin'</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'django.contrib.auth'</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'django.contrib.contenttypes'</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'django.contrib.sessions'</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'django.contrib.messages'</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'django.contrib.staticfiles'</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800">
              <a:solidFill>
                <a:schemeClr val="dk2"/>
              </a:solidFill>
            </a:endParaRPr>
          </a:p>
        </p:txBody>
      </p:sp>
      <p:sp>
        <p:nvSpPr>
          <p:cNvPr id="508" name="Google Shape;508;p54"/>
          <p:cNvSpPr txBox="1"/>
          <p:nvPr/>
        </p:nvSpPr>
        <p:spPr>
          <a:xfrm>
            <a:off x="349425" y="3899300"/>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Se pot apoi accesa secțiunile Users și Groups.</a:t>
            </a:r>
            <a:endParaRPr>
              <a:solidFill>
                <a:schemeClr val="dk2"/>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512" name="Shape 512"/>
        <p:cNvGrpSpPr/>
        <p:nvPr/>
      </p:nvGrpSpPr>
      <p:grpSpPr>
        <a:xfrm>
          <a:off x="0" y="0"/>
          <a:ext cx="0" cy="0"/>
          <a:chOff x="0" y="0"/>
          <a:chExt cx="0" cy="0"/>
        </a:xfrm>
      </p:grpSpPr>
      <p:sp>
        <p:nvSpPr>
          <p:cNvPr id="513" name="Google Shape;513;p55"/>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Bibliografie și alte resurse</a:t>
            </a:r>
            <a:endParaRPr/>
          </a:p>
        </p:txBody>
      </p:sp>
      <p:sp>
        <p:nvSpPr>
          <p:cNvPr id="514" name="Google Shape;514;p55"/>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5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516" name="Google Shape;516;p55">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517" name="Google Shape;517;p55"/>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518" name="Google Shape;518;p55"/>
          <p:cNvSpPr txBox="1"/>
          <p:nvPr/>
        </p:nvSpPr>
        <p:spPr>
          <a:xfrm>
            <a:off x="317150" y="1012500"/>
            <a:ext cx="8520600" cy="35430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rgbClr val="666666"/>
              </a:buClr>
              <a:buSzPts val="1300"/>
              <a:buChar char="●"/>
            </a:pPr>
            <a:r>
              <a:rPr lang="en" sz="1300" u="sng">
                <a:solidFill>
                  <a:schemeClr val="hlink"/>
                </a:solidFill>
                <a:hlinkClick r:id="rId5"/>
              </a:rPr>
              <a:t>https://docs.djangoproject.com/en/5.1/topics/auth/</a:t>
            </a:r>
            <a:endParaRPr sz="1300">
              <a:solidFill>
                <a:srgbClr val="666666"/>
              </a:solidFill>
            </a:endParaRPr>
          </a:p>
          <a:p>
            <a:pPr indent="-311150" lvl="0" marL="457200" rtl="0" algn="l">
              <a:spcBef>
                <a:spcPts val="0"/>
              </a:spcBef>
              <a:spcAft>
                <a:spcPts val="0"/>
              </a:spcAft>
              <a:buClr>
                <a:srgbClr val="666666"/>
              </a:buClr>
              <a:buSzPts val="1300"/>
              <a:buChar char="●"/>
            </a:pPr>
            <a:r>
              <a:rPr lang="en" sz="1300" u="sng">
                <a:solidFill>
                  <a:schemeClr val="hlink"/>
                </a:solidFill>
                <a:hlinkClick r:id="rId6"/>
              </a:rPr>
              <a:t>https://docs.djangoproject.com/en/5.1/topics/auth/default/#user-objects</a:t>
            </a:r>
            <a:endParaRPr sz="1300">
              <a:solidFill>
                <a:srgbClr val="666666"/>
              </a:solidFill>
            </a:endParaRPr>
          </a:p>
          <a:p>
            <a:pPr indent="-311150" lvl="0" marL="457200" rtl="0" algn="l">
              <a:spcBef>
                <a:spcPts val="0"/>
              </a:spcBef>
              <a:spcAft>
                <a:spcPts val="0"/>
              </a:spcAft>
              <a:buClr>
                <a:srgbClr val="666666"/>
              </a:buClr>
              <a:buSzPts val="1300"/>
              <a:buChar char="●"/>
            </a:pPr>
            <a:r>
              <a:rPr lang="en" sz="1300" u="sng">
                <a:solidFill>
                  <a:schemeClr val="hlink"/>
                </a:solidFill>
                <a:hlinkClick r:id="rId7"/>
              </a:rPr>
              <a:t>https://docs.djangoproject.com/en/5.1/topics/auth/customizing/</a:t>
            </a:r>
            <a:endParaRPr sz="1300">
              <a:solidFill>
                <a:srgbClr val="666666"/>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91" name="Shape 91"/>
        <p:cNvGrpSpPr/>
        <p:nvPr/>
      </p:nvGrpSpPr>
      <p:grpSpPr>
        <a:xfrm>
          <a:off x="0" y="0"/>
          <a:ext cx="0" cy="0"/>
          <a:chOff x="0" y="0"/>
          <a:chExt cx="0" cy="0"/>
        </a:xfrm>
      </p:grpSpPr>
      <p:sp>
        <p:nvSpPr>
          <p:cNvPr id="92" name="Google Shape;92;p17"/>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Formularul de autentificare</a:t>
            </a:r>
            <a:endParaRPr/>
          </a:p>
        </p:txBody>
      </p:sp>
      <p:sp>
        <p:nvSpPr>
          <p:cNvPr id="93" name="Google Shape;93;p17"/>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95" name="Google Shape;95;p17">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96" name="Google Shape;96;p17"/>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97" name="Google Shape;97;p17"/>
          <p:cNvSpPr txBox="1"/>
          <p:nvPr/>
        </p:nvSpPr>
        <p:spPr>
          <a:xfrm>
            <a:off x="340700" y="901175"/>
            <a:ext cx="8491500" cy="189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AuthenticationForm este o clasă predefinită, </a:t>
            </a:r>
            <a:r>
              <a:rPr lang="en">
                <a:solidFill>
                  <a:schemeClr val="dk2"/>
                </a:solidFill>
              </a:rPr>
              <a:t>derivată din django.forms.Form,</a:t>
            </a:r>
            <a:r>
              <a:rPr lang="en">
                <a:solidFill>
                  <a:schemeClr val="dk2"/>
                </a:solidFill>
              </a:rPr>
              <a:t> care face parte din modulul django.contrib.auth.forms și este utilizată pentru autentificarea utilizatorilor.</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Clr>
                <a:schemeClr val="dk1"/>
              </a:buClr>
              <a:buSzPts val="1100"/>
              <a:buFont typeface="Arial"/>
              <a:buNone/>
            </a:pPr>
            <a:r>
              <a:rPr lang="en">
                <a:solidFill>
                  <a:schemeClr val="dk2"/>
                </a:solidFill>
              </a:rPr>
              <a:t>AuthenticationForm definește două câmpuri principale:</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username: Câmp pentru numele de utilizator.</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password: Câmp pentru parolă.</a:t>
            </a:r>
            <a:endParaRPr>
              <a:solidFill>
                <a:schemeClr val="dk2"/>
              </a:solidFill>
            </a:endParaRPr>
          </a:p>
          <a:p>
            <a:pPr indent="0" lvl="0" marL="0" rtl="0" algn="l">
              <a:spcBef>
                <a:spcPts val="0"/>
              </a:spcBef>
              <a:spcAft>
                <a:spcPts val="0"/>
              </a:spcAft>
              <a:buClr>
                <a:schemeClr val="dk1"/>
              </a:buClr>
              <a:buSzPts val="1100"/>
              <a:buFont typeface="Arial"/>
              <a:buNone/>
            </a:pPr>
            <a:r>
              <a:t/>
            </a:r>
            <a:endParaRPr>
              <a:solidFill>
                <a:schemeClr val="dk2"/>
              </a:solidFill>
            </a:endParaRPr>
          </a:p>
          <a:p>
            <a:pPr indent="0" lvl="0" marL="0" rtl="0" algn="l">
              <a:spcBef>
                <a:spcPts val="0"/>
              </a:spcBef>
              <a:spcAft>
                <a:spcPts val="0"/>
              </a:spcAft>
              <a:buNone/>
            </a:pPr>
            <a:r>
              <a:rPr lang="en">
                <a:solidFill>
                  <a:schemeClr val="dk2"/>
                </a:solidFill>
              </a:rPr>
              <a:t>Aceste câmpuri sunt generate automat și au validare încorporată.</a:t>
            </a:r>
            <a:endParaRPr>
              <a:solidFill>
                <a:schemeClr val="dk2"/>
              </a:solidFill>
            </a:endParaRPr>
          </a:p>
        </p:txBody>
      </p:sp>
      <p:sp>
        <p:nvSpPr>
          <p:cNvPr id="98" name="Google Shape;98;p17"/>
          <p:cNvSpPr txBox="1"/>
          <p:nvPr/>
        </p:nvSpPr>
        <p:spPr>
          <a:xfrm>
            <a:off x="340700" y="2792975"/>
            <a:ext cx="7791900" cy="1357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from</a:t>
            </a:r>
            <a:r>
              <a:rPr lang="en" sz="1050">
                <a:solidFill>
                  <a:schemeClr val="dk1"/>
                </a:solidFill>
                <a:highlight>
                  <a:srgbClr val="FFFFFF"/>
                </a:highlight>
                <a:latin typeface="Courier New"/>
                <a:ea typeface="Courier New"/>
                <a:cs typeface="Courier New"/>
                <a:sym typeface="Courier New"/>
              </a:rPr>
              <a:t> django.contrib.auth.forms </a:t>
            </a:r>
            <a:r>
              <a:rPr lang="en" sz="1050">
                <a:solidFill>
                  <a:srgbClr val="0000FF"/>
                </a:solidFill>
                <a:highlight>
                  <a:srgbClr val="FFFFFF"/>
                </a:highlight>
                <a:latin typeface="Courier New"/>
                <a:ea typeface="Courier New"/>
                <a:cs typeface="Courier New"/>
                <a:sym typeface="Courier New"/>
              </a:rPr>
              <a:t>import</a:t>
            </a:r>
            <a:r>
              <a:rPr lang="en" sz="1050">
                <a:solidFill>
                  <a:schemeClr val="dk1"/>
                </a:solidFill>
                <a:highlight>
                  <a:srgbClr val="FFFFFF"/>
                </a:highlight>
                <a:latin typeface="Courier New"/>
                <a:ea typeface="Courier New"/>
                <a:cs typeface="Courier New"/>
                <a:sym typeface="Courier New"/>
              </a:rPr>
              <a:t> </a:t>
            </a:r>
            <a:r>
              <a:rPr lang="en" sz="1050">
                <a:solidFill>
                  <a:srgbClr val="2B91AF"/>
                </a:solidFill>
                <a:highlight>
                  <a:srgbClr val="FFFFFF"/>
                </a:highlight>
                <a:latin typeface="Courier New"/>
                <a:ea typeface="Courier New"/>
                <a:cs typeface="Courier New"/>
                <a:sym typeface="Courier New"/>
              </a:rPr>
              <a:t>AuthenticationForm</a:t>
            </a:r>
            <a:endParaRPr sz="1050">
              <a:solidFill>
                <a:srgbClr val="2B91A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class</a:t>
            </a:r>
            <a:r>
              <a:rPr lang="en" sz="1050">
                <a:solidFill>
                  <a:schemeClr val="dk1"/>
                </a:solidFill>
                <a:highlight>
                  <a:srgbClr val="FFFFFF"/>
                </a:highlight>
                <a:latin typeface="Courier New"/>
                <a:ea typeface="Courier New"/>
                <a:cs typeface="Courier New"/>
                <a:sym typeface="Courier New"/>
              </a:rPr>
              <a:t> </a:t>
            </a:r>
            <a:r>
              <a:rPr lang="en" sz="1050">
                <a:solidFill>
                  <a:srgbClr val="2B91AF"/>
                </a:solidFill>
                <a:highlight>
                  <a:srgbClr val="FFFFFF"/>
                </a:highlight>
                <a:latin typeface="Courier New"/>
                <a:ea typeface="Courier New"/>
                <a:cs typeface="Courier New"/>
                <a:sym typeface="Courier New"/>
              </a:rPr>
              <a:t>AuthenticationForm</a:t>
            </a:r>
            <a:r>
              <a:rPr lang="en" sz="1050">
                <a:solidFill>
                  <a:schemeClr val="dk1"/>
                </a:solidFill>
                <a:highlight>
                  <a:srgbClr val="FFFFFF"/>
                </a:highlight>
                <a:latin typeface="Courier New"/>
                <a:ea typeface="Courier New"/>
                <a:cs typeface="Courier New"/>
                <a:sym typeface="Courier New"/>
              </a:rPr>
              <a:t>(forms.Form):</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username = forms.CharField(</a:t>
            </a:r>
            <a:r>
              <a:rPr lang="en" sz="1050">
                <a:solidFill>
                  <a:srgbClr val="808080"/>
                </a:solidFill>
                <a:highlight>
                  <a:srgbClr val="FFFFFF"/>
                </a:highlight>
                <a:latin typeface="Courier New"/>
                <a:ea typeface="Courier New"/>
                <a:cs typeface="Courier New"/>
                <a:sym typeface="Courier New"/>
              </a:rPr>
              <a:t>max_length</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254</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password = forms.CharField(</a:t>
            </a:r>
            <a:r>
              <a:rPr lang="en" sz="1050">
                <a:solidFill>
                  <a:srgbClr val="808080"/>
                </a:solidFill>
                <a:highlight>
                  <a:srgbClr val="FFFFFF"/>
                </a:highlight>
                <a:latin typeface="Courier New"/>
                <a:ea typeface="Courier New"/>
                <a:cs typeface="Courier New"/>
                <a:sym typeface="Courier New"/>
              </a:rPr>
              <a:t>label</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"Parola"</a:t>
            </a:r>
            <a:r>
              <a:rPr lang="en" sz="1050">
                <a:solidFill>
                  <a:schemeClr val="dk1"/>
                </a:solidFill>
                <a:highlight>
                  <a:srgbClr val="FFFFFF"/>
                </a:highlight>
                <a:latin typeface="Courier New"/>
                <a:ea typeface="Courier New"/>
                <a:cs typeface="Courier New"/>
                <a:sym typeface="Courier New"/>
              </a:rPr>
              <a:t>), </a:t>
            </a:r>
            <a:r>
              <a:rPr lang="en" sz="1050">
                <a:solidFill>
                  <a:srgbClr val="808080"/>
                </a:solidFill>
                <a:highlight>
                  <a:srgbClr val="FFFFFF"/>
                </a:highlight>
                <a:latin typeface="Courier New"/>
                <a:ea typeface="Courier New"/>
                <a:cs typeface="Courier New"/>
                <a:sym typeface="Courier New"/>
              </a:rPr>
              <a:t>strip</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False</a:t>
            </a:r>
            <a:r>
              <a:rPr lang="en" sz="1050">
                <a:solidFill>
                  <a:schemeClr val="dk1"/>
                </a:solidFill>
                <a:highlight>
                  <a:srgbClr val="FFFFFF"/>
                </a:highlight>
                <a:latin typeface="Courier New"/>
                <a:ea typeface="Courier New"/>
                <a:cs typeface="Courier New"/>
                <a:sym typeface="Courier New"/>
              </a:rPr>
              <a:t>, </a:t>
            </a:r>
            <a:r>
              <a:rPr lang="en" sz="1050">
                <a:solidFill>
                  <a:srgbClr val="808080"/>
                </a:solidFill>
                <a:highlight>
                  <a:srgbClr val="FFFFFF"/>
                </a:highlight>
                <a:latin typeface="Courier New"/>
                <a:ea typeface="Courier New"/>
                <a:cs typeface="Courier New"/>
                <a:sym typeface="Courier New"/>
              </a:rPr>
              <a:t>widget</a:t>
            </a:r>
            <a:r>
              <a:rPr lang="en" sz="1050">
                <a:solidFill>
                  <a:schemeClr val="dk1"/>
                </a:solidFill>
                <a:highlight>
                  <a:srgbClr val="FFFFFF"/>
                </a:highlight>
                <a:latin typeface="Courier New"/>
                <a:ea typeface="Courier New"/>
                <a:cs typeface="Courier New"/>
                <a:sym typeface="Courier New"/>
              </a:rPr>
              <a:t>=forms.PasswordInput)</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0000FF"/>
              </a:solidFill>
              <a:highlight>
                <a:srgbClr val="FFFFFF"/>
              </a:highlight>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02" name="Shape 102"/>
        <p:cNvGrpSpPr/>
        <p:nvPr/>
      </p:nvGrpSpPr>
      <p:grpSpPr>
        <a:xfrm>
          <a:off x="0" y="0"/>
          <a:ext cx="0" cy="0"/>
          <a:chOff x="0" y="0"/>
          <a:chExt cx="0" cy="0"/>
        </a:xfrm>
      </p:grpSpPr>
      <p:sp>
        <p:nvSpPr>
          <p:cNvPr id="103" name="Google Shape;103;p18"/>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Validarea în formularul de autentificare</a:t>
            </a:r>
            <a:endParaRPr/>
          </a:p>
        </p:txBody>
      </p:sp>
      <p:sp>
        <p:nvSpPr>
          <p:cNvPr id="104" name="Google Shape;104;p18"/>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06" name="Google Shape;106;p18">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107" name="Google Shape;107;p18"/>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108" name="Google Shape;108;p18"/>
          <p:cNvSpPr txBox="1"/>
          <p:nvPr/>
        </p:nvSpPr>
        <p:spPr>
          <a:xfrm>
            <a:off x="340700" y="901175"/>
            <a:ext cx="8491500" cy="1024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2"/>
              </a:buClr>
              <a:buSzPts val="1400"/>
              <a:buChar char="●"/>
            </a:pPr>
            <a:r>
              <a:rPr lang="en">
                <a:solidFill>
                  <a:schemeClr val="dk2"/>
                </a:solidFill>
              </a:rPr>
              <a:t>Metoda clean() din </a:t>
            </a:r>
            <a:r>
              <a:rPr lang="en">
                <a:solidFill>
                  <a:schemeClr val="dk2"/>
                </a:solidFill>
              </a:rPr>
              <a:t>AuthenticationForm </a:t>
            </a:r>
            <a:r>
              <a:rPr lang="en">
                <a:solidFill>
                  <a:schemeClr val="dk2"/>
                </a:solidFill>
              </a:rPr>
              <a:t>verifică credențialele introduse de utilizator</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funcția authenticate() validează numele de utilizator și parola.</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Dacă autentificarea eșuează (de exemplu, utilizatorul nu există sau parola este greșită), formularul va afișa mesaje de eroare corespunzătoare.</a:t>
            </a:r>
            <a:endParaRPr>
              <a:solidFill>
                <a:schemeClr val="dk2"/>
              </a:solidFill>
            </a:endParaRPr>
          </a:p>
        </p:txBody>
      </p:sp>
      <p:sp>
        <p:nvSpPr>
          <p:cNvPr id="109" name="Google Shape;109;p18"/>
          <p:cNvSpPr txBox="1"/>
          <p:nvPr/>
        </p:nvSpPr>
        <p:spPr>
          <a:xfrm>
            <a:off x="340700" y="1925675"/>
            <a:ext cx="7791900" cy="2924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def</a:t>
            </a:r>
            <a:r>
              <a:rPr lang="en" sz="1050">
                <a:solidFill>
                  <a:schemeClr val="dk1"/>
                </a:solidFill>
                <a:highlight>
                  <a:srgbClr val="FFFFFF"/>
                </a:highlight>
                <a:latin typeface="Courier New"/>
                <a:ea typeface="Courier New"/>
                <a:cs typeface="Courier New"/>
                <a:sym typeface="Courier New"/>
              </a:rPr>
              <a:t> clean(</a:t>
            </a:r>
            <a:r>
              <a:rPr lang="en" sz="1050">
                <a:solidFill>
                  <a:srgbClr val="808080"/>
                </a:solidFill>
                <a:highlight>
                  <a:srgbClr val="FFFFFF"/>
                </a:highlight>
                <a:latin typeface="Courier New"/>
                <a:ea typeface="Courier New"/>
                <a:cs typeface="Courier New"/>
                <a:sym typeface="Courier New"/>
              </a:rPr>
              <a:t>self</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username = </a:t>
            </a:r>
            <a:r>
              <a:rPr lang="en" sz="1050">
                <a:solidFill>
                  <a:srgbClr val="808080"/>
                </a:solidFill>
                <a:highlight>
                  <a:srgbClr val="FFFFFF"/>
                </a:highlight>
                <a:latin typeface="Courier New"/>
                <a:ea typeface="Courier New"/>
                <a:cs typeface="Courier New"/>
                <a:sym typeface="Courier New"/>
              </a:rPr>
              <a:t>self</a:t>
            </a:r>
            <a:r>
              <a:rPr lang="en" sz="1050">
                <a:solidFill>
                  <a:schemeClr val="dk1"/>
                </a:solidFill>
                <a:highlight>
                  <a:srgbClr val="FFFFFF"/>
                </a:highlight>
                <a:latin typeface="Courier New"/>
                <a:ea typeface="Courier New"/>
                <a:cs typeface="Courier New"/>
                <a:sym typeface="Courier New"/>
              </a:rPr>
              <a:t>.cleaned_data.get(</a:t>
            </a:r>
            <a:r>
              <a:rPr lang="en" sz="1050">
                <a:solidFill>
                  <a:srgbClr val="A31515"/>
                </a:solidFill>
                <a:highlight>
                  <a:srgbClr val="FFFFFF"/>
                </a:highlight>
                <a:latin typeface="Courier New"/>
                <a:ea typeface="Courier New"/>
                <a:cs typeface="Courier New"/>
                <a:sym typeface="Courier New"/>
              </a:rPr>
              <a:t>'username'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password = </a:t>
            </a:r>
            <a:r>
              <a:rPr lang="en" sz="1050">
                <a:solidFill>
                  <a:srgbClr val="808080"/>
                </a:solidFill>
                <a:highlight>
                  <a:srgbClr val="FFFFFF"/>
                </a:highlight>
                <a:latin typeface="Courier New"/>
                <a:ea typeface="Courier New"/>
                <a:cs typeface="Courier New"/>
                <a:sym typeface="Courier New"/>
              </a:rPr>
              <a:t>self</a:t>
            </a:r>
            <a:r>
              <a:rPr lang="en" sz="1050">
                <a:solidFill>
                  <a:schemeClr val="dk1"/>
                </a:solidFill>
                <a:highlight>
                  <a:srgbClr val="FFFFFF"/>
                </a:highlight>
                <a:latin typeface="Courier New"/>
                <a:ea typeface="Courier New"/>
                <a:cs typeface="Courier New"/>
                <a:sym typeface="Courier New"/>
              </a:rPr>
              <a:t>.cleaned_data.get(</a:t>
            </a:r>
            <a:r>
              <a:rPr lang="en" sz="1050">
                <a:solidFill>
                  <a:srgbClr val="A31515"/>
                </a:solidFill>
                <a:highlight>
                  <a:srgbClr val="FFFFFF"/>
                </a:highlight>
                <a:latin typeface="Courier New"/>
                <a:ea typeface="Courier New"/>
                <a:cs typeface="Courier New"/>
                <a:sym typeface="Courier New"/>
              </a:rPr>
              <a:t>'password'</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if</a:t>
            </a:r>
            <a:r>
              <a:rPr lang="en" sz="1050">
                <a:solidFill>
                  <a:schemeClr val="dk1"/>
                </a:solidFill>
                <a:highlight>
                  <a:srgbClr val="FFFFFF"/>
                </a:highlight>
                <a:latin typeface="Courier New"/>
                <a:ea typeface="Courier New"/>
                <a:cs typeface="Courier New"/>
                <a:sym typeface="Courier New"/>
              </a:rPr>
              <a:t> username </a:t>
            </a:r>
            <a:r>
              <a:rPr lang="en" sz="1050">
                <a:solidFill>
                  <a:srgbClr val="0000FF"/>
                </a:solidFill>
                <a:highlight>
                  <a:srgbClr val="FFFFFF"/>
                </a:highlight>
                <a:latin typeface="Courier New"/>
                <a:ea typeface="Courier New"/>
                <a:cs typeface="Courier New"/>
                <a:sym typeface="Courier New"/>
              </a:rPr>
              <a:t>is</a:t>
            </a: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not</a:t>
            </a: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None</a:t>
            </a: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and</a:t>
            </a:r>
            <a:r>
              <a:rPr lang="en" sz="1050">
                <a:solidFill>
                  <a:schemeClr val="dk1"/>
                </a:solidFill>
                <a:highlight>
                  <a:srgbClr val="FFFFFF"/>
                </a:highlight>
                <a:latin typeface="Courier New"/>
                <a:ea typeface="Courier New"/>
                <a:cs typeface="Courier New"/>
                <a:sym typeface="Courier New"/>
              </a:rPr>
              <a:t> password:</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808080"/>
                </a:solidFill>
                <a:highlight>
                  <a:srgbClr val="FFFFFF"/>
                </a:highlight>
                <a:latin typeface="Courier New"/>
                <a:ea typeface="Courier New"/>
                <a:cs typeface="Courier New"/>
                <a:sym typeface="Courier New"/>
              </a:rPr>
              <a:t>self</a:t>
            </a:r>
            <a:r>
              <a:rPr lang="en" sz="1050">
                <a:solidFill>
                  <a:schemeClr val="dk1"/>
                </a:solidFill>
                <a:highlight>
                  <a:srgbClr val="FFFFFF"/>
                </a:highlight>
                <a:latin typeface="Courier New"/>
                <a:ea typeface="Courier New"/>
                <a:cs typeface="Courier New"/>
                <a:sym typeface="Courier New"/>
              </a:rPr>
              <a:t>.user_cache = authenticate(</a:t>
            </a:r>
            <a:r>
              <a:rPr lang="en" sz="1050">
                <a:solidFill>
                  <a:srgbClr val="808080"/>
                </a:solidFill>
                <a:highlight>
                  <a:srgbClr val="FFFFFF"/>
                </a:highlight>
                <a:latin typeface="Courier New"/>
                <a:ea typeface="Courier New"/>
                <a:cs typeface="Courier New"/>
                <a:sym typeface="Courier New"/>
              </a:rPr>
              <a:t>self</a:t>
            </a:r>
            <a:r>
              <a:rPr lang="en" sz="1050">
                <a:solidFill>
                  <a:schemeClr val="dk1"/>
                </a:solidFill>
                <a:highlight>
                  <a:srgbClr val="FFFFFF"/>
                </a:highlight>
                <a:latin typeface="Courier New"/>
                <a:ea typeface="Courier New"/>
                <a:cs typeface="Courier New"/>
                <a:sym typeface="Courier New"/>
              </a:rPr>
              <a:t>.request, </a:t>
            </a:r>
            <a:r>
              <a:rPr lang="en" sz="1050">
                <a:solidFill>
                  <a:srgbClr val="808080"/>
                </a:solidFill>
                <a:highlight>
                  <a:srgbClr val="FFFFFF"/>
                </a:highlight>
                <a:latin typeface="Courier New"/>
                <a:ea typeface="Courier New"/>
                <a:cs typeface="Courier New"/>
                <a:sym typeface="Courier New"/>
              </a:rPr>
              <a:t>username</a:t>
            </a:r>
            <a:r>
              <a:rPr lang="en" sz="1050">
                <a:solidFill>
                  <a:schemeClr val="dk1"/>
                </a:solidFill>
                <a:highlight>
                  <a:srgbClr val="FFFFFF"/>
                </a:highlight>
                <a:latin typeface="Courier New"/>
                <a:ea typeface="Courier New"/>
                <a:cs typeface="Courier New"/>
                <a:sym typeface="Courier New"/>
              </a:rPr>
              <a:t>=username, </a:t>
            </a:r>
            <a:r>
              <a:rPr lang="en" sz="1050">
                <a:solidFill>
                  <a:srgbClr val="808080"/>
                </a:solidFill>
                <a:highlight>
                  <a:srgbClr val="FFFFFF"/>
                </a:highlight>
                <a:latin typeface="Courier New"/>
                <a:ea typeface="Courier New"/>
                <a:cs typeface="Courier New"/>
                <a:sym typeface="Courier New"/>
              </a:rPr>
              <a:t>password</a:t>
            </a:r>
            <a:r>
              <a:rPr lang="en" sz="1050">
                <a:solidFill>
                  <a:schemeClr val="dk1"/>
                </a:solidFill>
                <a:highlight>
                  <a:srgbClr val="FFFFFF"/>
                </a:highlight>
                <a:latin typeface="Courier New"/>
                <a:ea typeface="Courier New"/>
                <a:cs typeface="Courier New"/>
                <a:sym typeface="Courier New"/>
              </a:rPr>
              <a:t>=password)</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if</a:t>
            </a:r>
            <a:r>
              <a:rPr lang="en" sz="1050">
                <a:solidFill>
                  <a:schemeClr val="dk1"/>
                </a:solidFill>
                <a:highlight>
                  <a:srgbClr val="FFFFFF"/>
                </a:highlight>
                <a:latin typeface="Courier New"/>
                <a:ea typeface="Courier New"/>
                <a:cs typeface="Courier New"/>
                <a:sym typeface="Courier New"/>
              </a:rPr>
              <a:t> </a:t>
            </a:r>
            <a:r>
              <a:rPr lang="en" sz="1050">
                <a:solidFill>
                  <a:srgbClr val="808080"/>
                </a:solidFill>
                <a:highlight>
                  <a:srgbClr val="FFFFFF"/>
                </a:highlight>
                <a:latin typeface="Courier New"/>
                <a:ea typeface="Courier New"/>
                <a:cs typeface="Courier New"/>
                <a:sym typeface="Courier New"/>
              </a:rPr>
              <a:t>self</a:t>
            </a:r>
            <a:r>
              <a:rPr lang="en" sz="1050">
                <a:solidFill>
                  <a:schemeClr val="dk1"/>
                </a:solidFill>
                <a:highlight>
                  <a:srgbClr val="FFFFFF"/>
                </a:highlight>
                <a:latin typeface="Courier New"/>
                <a:ea typeface="Courier New"/>
                <a:cs typeface="Courier New"/>
                <a:sym typeface="Courier New"/>
              </a:rPr>
              <a:t>.user_cache </a:t>
            </a:r>
            <a:r>
              <a:rPr lang="en" sz="1050">
                <a:solidFill>
                  <a:srgbClr val="0000FF"/>
                </a:solidFill>
                <a:highlight>
                  <a:srgbClr val="FFFFFF"/>
                </a:highlight>
                <a:latin typeface="Courier New"/>
                <a:ea typeface="Courier New"/>
                <a:cs typeface="Courier New"/>
                <a:sym typeface="Courier New"/>
              </a:rPr>
              <a:t>is</a:t>
            </a: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None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raise</a:t>
            </a:r>
            <a:r>
              <a:rPr lang="en" sz="1050">
                <a:solidFill>
                  <a:schemeClr val="dk1"/>
                </a:solidFill>
                <a:highlight>
                  <a:srgbClr val="FFFFFF"/>
                </a:highlight>
                <a:latin typeface="Courier New"/>
                <a:ea typeface="Courier New"/>
                <a:cs typeface="Courier New"/>
                <a:sym typeface="Courier New"/>
              </a:rPr>
              <a:t> forms.ValidationError(</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808080"/>
                </a:solidFill>
                <a:highlight>
                  <a:srgbClr val="FFFFFF"/>
                </a:highlight>
                <a:latin typeface="Courier New"/>
                <a:ea typeface="Courier New"/>
                <a:cs typeface="Courier New"/>
                <a:sym typeface="Courier New"/>
              </a:rPr>
              <a:t>self</a:t>
            </a:r>
            <a:r>
              <a:rPr lang="en" sz="1050">
                <a:solidFill>
                  <a:schemeClr val="dk1"/>
                </a:solidFill>
                <a:highlight>
                  <a:srgbClr val="FFFFFF"/>
                </a:highlight>
                <a:latin typeface="Courier New"/>
                <a:ea typeface="Courier New"/>
                <a:cs typeface="Courier New"/>
                <a:sym typeface="Courier New"/>
              </a:rPr>
              <a:t>.error_messages[</a:t>
            </a:r>
            <a:r>
              <a:rPr lang="en" sz="1050">
                <a:solidFill>
                  <a:srgbClr val="A31515"/>
                </a:solidFill>
                <a:highlight>
                  <a:srgbClr val="FFFFFF"/>
                </a:highlight>
                <a:latin typeface="Courier New"/>
                <a:ea typeface="Courier New"/>
                <a:cs typeface="Courier New"/>
                <a:sym typeface="Courier New"/>
              </a:rPr>
              <a:t>'invalid_login'</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808080"/>
                </a:solidFill>
                <a:highlight>
                  <a:srgbClr val="FFFFFF"/>
                </a:highlight>
                <a:latin typeface="Courier New"/>
                <a:ea typeface="Courier New"/>
                <a:cs typeface="Courier New"/>
                <a:sym typeface="Courier New"/>
              </a:rPr>
              <a:t>code</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'invalid_login'</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808080"/>
                </a:solidFill>
                <a:highlight>
                  <a:srgbClr val="FFFFFF"/>
                </a:highlight>
                <a:latin typeface="Courier New"/>
                <a:ea typeface="Courier New"/>
                <a:cs typeface="Courier New"/>
                <a:sym typeface="Courier New"/>
              </a:rPr>
              <a:t>params</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'username'</a:t>
            </a:r>
            <a:r>
              <a:rPr lang="en" sz="1050">
                <a:solidFill>
                  <a:schemeClr val="dk1"/>
                </a:solidFill>
                <a:highlight>
                  <a:srgbClr val="FFFFFF"/>
                </a:highlight>
                <a:latin typeface="Courier New"/>
                <a:ea typeface="Courier New"/>
                <a:cs typeface="Courier New"/>
                <a:sym typeface="Courier New"/>
              </a:rPr>
              <a:t>: </a:t>
            </a:r>
            <a:r>
              <a:rPr lang="en" sz="1050">
                <a:solidFill>
                  <a:srgbClr val="808080"/>
                </a:solidFill>
                <a:highlight>
                  <a:srgbClr val="FFFFFF"/>
                </a:highlight>
                <a:latin typeface="Courier New"/>
                <a:ea typeface="Courier New"/>
                <a:cs typeface="Courier New"/>
                <a:sym typeface="Courier New"/>
              </a:rPr>
              <a:t>self</a:t>
            </a:r>
            <a:r>
              <a:rPr lang="en" sz="1050">
                <a:solidFill>
                  <a:schemeClr val="dk1"/>
                </a:solidFill>
                <a:highlight>
                  <a:srgbClr val="FFFFFF"/>
                </a:highlight>
                <a:latin typeface="Courier New"/>
                <a:ea typeface="Courier New"/>
                <a:cs typeface="Courier New"/>
                <a:sym typeface="Courier New"/>
              </a:rPr>
              <a:t>.username_field.verbose_name},</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return</a:t>
            </a:r>
            <a:r>
              <a:rPr lang="en" sz="1050">
                <a:solidFill>
                  <a:schemeClr val="dk1"/>
                </a:solidFill>
                <a:highlight>
                  <a:srgbClr val="FFFFFF"/>
                </a:highlight>
                <a:latin typeface="Courier New"/>
                <a:ea typeface="Courier New"/>
                <a:cs typeface="Courier New"/>
                <a:sym typeface="Courier New"/>
              </a:rPr>
              <a:t> </a:t>
            </a:r>
            <a:r>
              <a:rPr lang="en" sz="1050">
                <a:solidFill>
                  <a:srgbClr val="808080"/>
                </a:solidFill>
                <a:highlight>
                  <a:srgbClr val="FFFFFF"/>
                </a:highlight>
                <a:latin typeface="Courier New"/>
                <a:ea typeface="Courier New"/>
                <a:cs typeface="Courier New"/>
                <a:sym typeface="Courier New"/>
              </a:rPr>
              <a:t>self</a:t>
            </a:r>
            <a:r>
              <a:rPr lang="en" sz="1050">
                <a:solidFill>
                  <a:schemeClr val="dk1"/>
                </a:solidFill>
                <a:highlight>
                  <a:srgbClr val="FFFFFF"/>
                </a:highlight>
                <a:latin typeface="Courier New"/>
                <a:ea typeface="Courier New"/>
                <a:cs typeface="Courier New"/>
                <a:sym typeface="Courier New"/>
              </a:rPr>
              <a:t>.cleaned_data</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0000FF"/>
              </a:solidFill>
              <a:highlight>
                <a:srgbClr val="FFFFFF"/>
              </a:highlight>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13" name="Shape 113"/>
        <p:cNvGrpSpPr/>
        <p:nvPr/>
      </p:nvGrpSpPr>
      <p:grpSpPr>
        <a:xfrm>
          <a:off x="0" y="0"/>
          <a:ext cx="0" cy="0"/>
          <a:chOff x="0" y="0"/>
          <a:chExt cx="0" cy="0"/>
        </a:xfrm>
      </p:grpSpPr>
      <p:sp>
        <p:nvSpPr>
          <p:cNvPr id="114" name="Google Shape;114;p19"/>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Validarea în formularul de autentificare</a:t>
            </a:r>
            <a:endParaRPr/>
          </a:p>
        </p:txBody>
      </p:sp>
      <p:sp>
        <p:nvSpPr>
          <p:cNvPr id="115" name="Google Shape;115;p19"/>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17" name="Google Shape;117;p19">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118" name="Google Shape;118;p19"/>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119" name="Google Shape;119;p19"/>
          <p:cNvSpPr txBox="1"/>
          <p:nvPr/>
        </p:nvSpPr>
        <p:spPr>
          <a:xfrm>
            <a:off x="340700" y="901175"/>
            <a:ext cx="8491500" cy="34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De obicei, AuthenticationForm este utilizat într-un view pentru a crea un sistem de login.</a:t>
            </a:r>
            <a:endParaRPr>
              <a:solidFill>
                <a:schemeClr val="dk2"/>
              </a:solidFill>
            </a:endParaRPr>
          </a:p>
        </p:txBody>
      </p:sp>
      <p:sp>
        <p:nvSpPr>
          <p:cNvPr id="120" name="Google Shape;120;p19"/>
          <p:cNvSpPr txBox="1"/>
          <p:nvPr/>
        </p:nvSpPr>
        <p:spPr>
          <a:xfrm>
            <a:off x="340700" y="1285325"/>
            <a:ext cx="7791900" cy="3425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from</a:t>
            </a:r>
            <a:r>
              <a:rPr lang="en" sz="1050">
                <a:solidFill>
                  <a:schemeClr val="dk1"/>
                </a:solidFill>
                <a:highlight>
                  <a:srgbClr val="FFFFFF"/>
                </a:highlight>
                <a:latin typeface="Courier New"/>
                <a:ea typeface="Courier New"/>
                <a:cs typeface="Courier New"/>
                <a:sym typeface="Courier New"/>
              </a:rPr>
              <a:t> django.contrib.auth.forms </a:t>
            </a:r>
            <a:r>
              <a:rPr lang="en" sz="1050">
                <a:solidFill>
                  <a:srgbClr val="0000FF"/>
                </a:solidFill>
                <a:highlight>
                  <a:srgbClr val="FFFFFF"/>
                </a:highlight>
                <a:latin typeface="Courier New"/>
                <a:ea typeface="Courier New"/>
                <a:cs typeface="Courier New"/>
                <a:sym typeface="Courier New"/>
              </a:rPr>
              <a:t>import</a:t>
            </a:r>
            <a:r>
              <a:rPr lang="en" sz="1050">
                <a:solidFill>
                  <a:schemeClr val="dk1"/>
                </a:solidFill>
                <a:highlight>
                  <a:srgbClr val="FFFFFF"/>
                </a:highlight>
                <a:latin typeface="Courier New"/>
                <a:ea typeface="Courier New"/>
                <a:cs typeface="Courier New"/>
                <a:sym typeface="Courier New"/>
              </a:rPr>
              <a:t> </a:t>
            </a:r>
            <a:r>
              <a:rPr lang="en" sz="1050">
                <a:solidFill>
                  <a:srgbClr val="2B91AF"/>
                </a:solidFill>
                <a:highlight>
                  <a:srgbClr val="FFFFFF"/>
                </a:highlight>
                <a:latin typeface="Courier New"/>
                <a:ea typeface="Courier New"/>
                <a:cs typeface="Courier New"/>
                <a:sym typeface="Courier New"/>
              </a:rPr>
              <a:t>AuthenticationForm</a:t>
            </a:r>
            <a:endParaRPr sz="1050">
              <a:solidFill>
                <a:srgbClr val="2B91A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from</a:t>
            </a:r>
            <a:r>
              <a:rPr lang="en" sz="1050">
                <a:solidFill>
                  <a:schemeClr val="dk1"/>
                </a:solidFill>
                <a:highlight>
                  <a:srgbClr val="FFFFFF"/>
                </a:highlight>
                <a:latin typeface="Courier New"/>
                <a:ea typeface="Courier New"/>
                <a:cs typeface="Courier New"/>
                <a:sym typeface="Courier New"/>
              </a:rPr>
              <a:t> django.contrib.auth </a:t>
            </a:r>
            <a:r>
              <a:rPr lang="en" sz="1050">
                <a:solidFill>
                  <a:srgbClr val="0000FF"/>
                </a:solidFill>
                <a:highlight>
                  <a:srgbClr val="FFFFFF"/>
                </a:highlight>
                <a:latin typeface="Courier New"/>
                <a:ea typeface="Courier New"/>
                <a:cs typeface="Courier New"/>
                <a:sym typeface="Courier New"/>
              </a:rPr>
              <a:t>import</a:t>
            </a:r>
            <a:r>
              <a:rPr lang="en" sz="1050">
                <a:solidFill>
                  <a:schemeClr val="dk1"/>
                </a:solidFill>
                <a:highlight>
                  <a:srgbClr val="FFFFFF"/>
                </a:highlight>
                <a:latin typeface="Courier New"/>
                <a:ea typeface="Courier New"/>
                <a:cs typeface="Courier New"/>
                <a:sym typeface="Courier New"/>
              </a:rPr>
              <a:t> login</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from</a:t>
            </a:r>
            <a:r>
              <a:rPr lang="en" sz="1050">
                <a:solidFill>
                  <a:schemeClr val="dk1"/>
                </a:solidFill>
                <a:highlight>
                  <a:srgbClr val="FFFFFF"/>
                </a:highlight>
                <a:latin typeface="Courier New"/>
                <a:ea typeface="Courier New"/>
                <a:cs typeface="Courier New"/>
                <a:sym typeface="Courier New"/>
              </a:rPr>
              <a:t> django.shortcuts </a:t>
            </a:r>
            <a:r>
              <a:rPr lang="en" sz="1050">
                <a:solidFill>
                  <a:srgbClr val="0000FF"/>
                </a:solidFill>
                <a:highlight>
                  <a:srgbClr val="FFFFFF"/>
                </a:highlight>
                <a:latin typeface="Courier New"/>
                <a:ea typeface="Courier New"/>
                <a:cs typeface="Courier New"/>
                <a:sym typeface="Courier New"/>
              </a:rPr>
              <a:t>import</a:t>
            </a:r>
            <a:r>
              <a:rPr lang="en" sz="1050">
                <a:solidFill>
                  <a:schemeClr val="dk1"/>
                </a:solidFill>
                <a:highlight>
                  <a:srgbClr val="FFFFFF"/>
                </a:highlight>
                <a:latin typeface="Courier New"/>
                <a:ea typeface="Courier New"/>
                <a:cs typeface="Courier New"/>
                <a:sym typeface="Courier New"/>
              </a:rPr>
              <a:t> render, redirect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def</a:t>
            </a:r>
            <a:r>
              <a:rPr lang="en" sz="1050">
                <a:solidFill>
                  <a:schemeClr val="dk1"/>
                </a:solidFill>
                <a:highlight>
                  <a:srgbClr val="FFFFFF"/>
                </a:highlight>
                <a:latin typeface="Courier New"/>
                <a:ea typeface="Courier New"/>
                <a:cs typeface="Courier New"/>
                <a:sym typeface="Courier New"/>
              </a:rPr>
              <a:t> login_view(</a:t>
            </a:r>
            <a:r>
              <a:rPr lang="en" sz="1050">
                <a:solidFill>
                  <a:srgbClr val="808080"/>
                </a:solidFill>
                <a:highlight>
                  <a:srgbClr val="FFFFFF"/>
                </a:highlight>
                <a:latin typeface="Courier New"/>
                <a:ea typeface="Courier New"/>
                <a:cs typeface="Courier New"/>
                <a:sym typeface="Courier New"/>
              </a:rPr>
              <a:t>request</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if</a:t>
            </a:r>
            <a:r>
              <a:rPr lang="en" sz="1050">
                <a:solidFill>
                  <a:schemeClr val="dk1"/>
                </a:solidFill>
                <a:highlight>
                  <a:srgbClr val="FFFFFF"/>
                </a:highlight>
                <a:latin typeface="Courier New"/>
                <a:ea typeface="Courier New"/>
                <a:cs typeface="Courier New"/>
                <a:sym typeface="Courier New"/>
              </a:rPr>
              <a:t> </a:t>
            </a:r>
            <a:r>
              <a:rPr lang="en" sz="1050">
                <a:solidFill>
                  <a:srgbClr val="808080"/>
                </a:solidFill>
                <a:highlight>
                  <a:srgbClr val="FFFFFF"/>
                </a:highlight>
                <a:latin typeface="Courier New"/>
                <a:ea typeface="Courier New"/>
                <a:cs typeface="Courier New"/>
                <a:sym typeface="Courier New"/>
              </a:rPr>
              <a:t>request</a:t>
            </a:r>
            <a:r>
              <a:rPr lang="en" sz="1050">
                <a:solidFill>
                  <a:schemeClr val="dk1"/>
                </a:solidFill>
                <a:highlight>
                  <a:srgbClr val="FFFFFF"/>
                </a:highlight>
                <a:latin typeface="Courier New"/>
                <a:ea typeface="Courier New"/>
                <a:cs typeface="Courier New"/>
                <a:sym typeface="Courier New"/>
              </a:rPr>
              <a:t>.method == </a:t>
            </a:r>
            <a:r>
              <a:rPr lang="en" sz="1050">
                <a:solidFill>
                  <a:srgbClr val="A31515"/>
                </a:solidFill>
                <a:highlight>
                  <a:srgbClr val="FFFFFF"/>
                </a:highlight>
                <a:latin typeface="Courier New"/>
                <a:ea typeface="Courier New"/>
                <a:cs typeface="Courier New"/>
                <a:sym typeface="Courier New"/>
              </a:rPr>
              <a:t>'POST'</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form = </a:t>
            </a:r>
            <a:r>
              <a:rPr lang="en" sz="1050">
                <a:solidFill>
                  <a:srgbClr val="2B91AF"/>
                </a:solidFill>
                <a:highlight>
                  <a:srgbClr val="FFFFFF"/>
                </a:highlight>
                <a:latin typeface="Courier New"/>
                <a:ea typeface="Courier New"/>
                <a:cs typeface="Courier New"/>
                <a:sym typeface="Courier New"/>
              </a:rPr>
              <a:t>AuthenticationForm</a:t>
            </a:r>
            <a:r>
              <a:rPr lang="en" sz="1050">
                <a:solidFill>
                  <a:schemeClr val="dk1"/>
                </a:solidFill>
                <a:highlight>
                  <a:srgbClr val="FFFFFF"/>
                </a:highlight>
                <a:latin typeface="Courier New"/>
                <a:ea typeface="Courier New"/>
                <a:cs typeface="Courier New"/>
                <a:sym typeface="Courier New"/>
              </a:rPr>
              <a:t>(</a:t>
            </a:r>
            <a:r>
              <a:rPr lang="en" sz="1050">
                <a:solidFill>
                  <a:srgbClr val="808080"/>
                </a:solidFill>
                <a:highlight>
                  <a:srgbClr val="FFFFFF"/>
                </a:highlight>
                <a:latin typeface="Courier New"/>
                <a:ea typeface="Courier New"/>
                <a:cs typeface="Courier New"/>
                <a:sym typeface="Courier New"/>
              </a:rPr>
              <a:t>request</a:t>
            </a:r>
            <a:r>
              <a:rPr lang="en" sz="1050">
                <a:solidFill>
                  <a:schemeClr val="dk1"/>
                </a:solidFill>
                <a:highlight>
                  <a:srgbClr val="FFFFFF"/>
                </a:highlight>
                <a:latin typeface="Courier New"/>
                <a:ea typeface="Courier New"/>
                <a:cs typeface="Courier New"/>
                <a:sym typeface="Courier New"/>
              </a:rPr>
              <a:t>, </a:t>
            </a:r>
            <a:r>
              <a:rPr lang="en" sz="1050">
                <a:solidFill>
                  <a:srgbClr val="808080"/>
                </a:solidFill>
                <a:highlight>
                  <a:srgbClr val="FFFFFF"/>
                </a:highlight>
                <a:latin typeface="Courier New"/>
                <a:ea typeface="Courier New"/>
                <a:cs typeface="Courier New"/>
                <a:sym typeface="Courier New"/>
              </a:rPr>
              <a:t>data</a:t>
            </a:r>
            <a:r>
              <a:rPr lang="en" sz="1050">
                <a:solidFill>
                  <a:schemeClr val="dk1"/>
                </a:solidFill>
                <a:highlight>
                  <a:srgbClr val="FFFFFF"/>
                </a:highlight>
                <a:latin typeface="Courier New"/>
                <a:ea typeface="Courier New"/>
                <a:cs typeface="Courier New"/>
                <a:sym typeface="Courier New"/>
              </a:rPr>
              <a:t>=</a:t>
            </a:r>
            <a:r>
              <a:rPr lang="en" sz="1050">
                <a:solidFill>
                  <a:srgbClr val="808080"/>
                </a:solidFill>
                <a:highlight>
                  <a:srgbClr val="FFFFFF"/>
                </a:highlight>
                <a:latin typeface="Courier New"/>
                <a:ea typeface="Courier New"/>
                <a:cs typeface="Courier New"/>
                <a:sym typeface="Courier New"/>
              </a:rPr>
              <a:t>request</a:t>
            </a:r>
            <a:r>
              <a:rPr lang="en" sz="1050">
                <a:solidFill>
                  <a:schemeClr val="dk1"/>
                </a:solidFill>
                <a:highlight>
                  <a:srgbClr val="FFFFFF"/>
                </a:highlight>
                <a:latin typeface="Courier New"/>
                <a:ea typeface="Courier New"/>
                <a:cs typeface="Courier New"/>
                <a:sym typeface="Courier New"/>
              </a:rPr>
              <a:t>.POST)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if</a:t>
            </a:r>
            <a:r>
              <a:rPr lang="en" sz="1050">
                <a:solidFill>
                  <a:schemeClr val="dk1"/>
                </a:solidFill>
                <a:highlight>
                  <a:srgbClr val="FFFFFF"/>
                </a:highlight>
                <a:latin typeface="Courier New"/>
                <a:ea typeface="Courier New"/>
                <a:cs typeface="Courier New"/>
                <a:sym typeface="Courier New"/>
              </a:rPr>
              <a:t> form.is_valid():</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user = form.get_user()</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login(</a:t>
            </a:r>
            <a:r>
              <a:rPr lang="en" sz="1050">
                <a:solidFill>
                  <a:srgbClr val="808080"/>
                </a:solidFill>
                <a:highlight>
                  <a:srgbClr val="FFFFFF"/>
                </a:highlight>
                <a:latin typeface="Courier New"/>
                <a:ea typeface="Courier New"/>
                <a:cs typeface="Courier New"/>
                <a:sym typeface="Courier New"/>
              </a:rPr>
              <a:t>request</a:t>
            </a:r>
            <a:r>
              <a:rPr lang="en" sz="1050">
                <a:solidFill>
                  <a:schemeClr val="dk1"/>
                </a:solidFill>
                <a:highlight>
                  <a:srgbClr val="FFFFFF"/>
                </a:highlight>
                <a:latin typeface="Courier New"/>
                <a:ea typeface="Courier New"/>
                <a:cs typeface="Courier New"/>
                <a:sym typeface="Courier New"/>
              </a:rPr>
              <a:t>, user)</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return</a:t>
            </a:r>
            <a:r>
              <a:rPr lang="en" sz="1050">
                <a:solidFill>
                  <a:schemeClr val="dk1"/>
                </a:solidFill>
                <a:highlight>
                  <a:srgbClr val="FFFFFF"/>
                </a:highlight>
                <a:latin typeface="Courier New"/>
                <a:ea typeface="Courier New"/>
                <a:cs typeface="Courier New"/>
                <a:sym typeface="Courier New"/>
              </a:rPr>
              <a:t> redirect(</a:t>
            </a:r>
            <a:r>
              <a:rPr lang="en" sz="1050">
                <a:solidFill>
                  <a:srgbClr val="A31515"/>
                </a:solidFill>
                <a:highlight>
                  <a:srgbClr val="FFFFFF"/>
                </a:highlight>
                <a:latin typeface="Courier New"/>
                <a:ea typeface="Courier New"/>
                <a:cs typeface="Courier New"/>
                <a:sym typeface="Courier New"/>
              </a:rPr>
              <a:t>'home'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else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form = </a:t>
            </a:r>
            <a:r>
              <a:rPr lang="en" sz="1050">
                <a:solidFill>
                  <a:srgbClr val="2B91AF"/>
                </a:solidFill>
                <a:highlight>
                  <a:srgbClr val="FFFFFF"/>
                </a:highlight>
                <a:latin typeface="Courier New"/>
                <a:ea typeface="Courier New"/>
                <a:cs typeface="Courier New"/>
                <a:sym typeface="Courier New"/>
              </a:rPr>
              <a:t>AuthenticationForm</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return</a:t>
            </a:r>
            <a:r>
              <a:rPr lang="en" sz="1050">
                <a:solidFill>
                  <a:schemeClr val="dk1"/>
                </a:solidFill>
                <a:highlight>
                  <a:srgbClr val="FFFFFF"/>
                </a:highlight>
                <a:latin typeface="Courier New"/>
                <a:ea typeface="Courier New"/>
                <a:cs typeface="Courier New"/>
                <a:sym typeface="Courier New"/>
              </a:rPr>
              <a:t> render(</a:t>
            </a:r>
            <a:r>
              <a:rPr lang="en" sz="1050">
                <a:solidFill>
                  <a:srgbClr val="808080"/>
                </a:solidFill>
                <a:highlight>
                  <a:srgbClr val="FFFFFF"/>
                </a:highlight>
                <a:latin typeface="Courier New"/>
                <a:ea typeface="Courier New"/>
                <a:cs typeface="Courier New"/>
                <a:sym typeface="Courier New"/>
              </a:rPr>
              <a:t>request</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'login.html'</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'form'</a:t>
            </a:r>
            <a:r>
              <a:rPr lang="en" sz="1050">
                <a:solidFill>
                  <a:schemeClr val="dk1"/>
                </a:solidFill>
                <a:highlight>
                  <a:srgbClr val="FFFFFF"/>
                </a:highlight>
                <a:latin typeface="Courier New"/>
                <a:ea typeface="Courier New"/>
                <a:cs typeface="Courier New"/>
                <a:sym typeface="Courier New"/>
              </a:rPr>
              <a:t>: form})</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0000FF"/>
              </a:solidFill>
              <a:highlight>
                <a:srgbClr val="FFFFFF"/>
              </a:highlight>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24" name="Shape 124"/>
        <p:cNvGrpSpPr/>
        <p:nvPr/>
      </p:nvGrpSpPr>
      <p:grpSpPr>
        <a:xfrm>
          <a:off x="0" y="0"/>
          <a:ext cx="0" cy="0"/>
          <a:chOff x="0" y="0"/>
          <a:chExt cx="0" cy="0"/>
        </a:xfrm>
      </p:grpSpPr>
      <p:sp>
        <p:nvSpPr>
          <p:cNvPr id="125" name="Google Shape;125;p20"/>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Template-ul formularului de autentificare</a:t>
            </a:r>
            <a:endParaRPr/>
          </a:p>
        </p:txBody>
      </p:sp>
      <p:sp>
        <p:nvSpPr>
          <p:cNvPr id="126" name="Google Shape;126;p20"/>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28" name="Google Shape;128;p20">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129" name="Google Shape;129;p20"/>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130" name="Google Shape;130;p20"/>
          <p:cNvSpPr txBox="1"/>
          <p:nvPr/>
        </p:nvSpPr>
        <p:spPr>
          <a:xfrm>
            <a:off x="355775" y="1106150"/>
            <a:ext cx="4895700" cy="2965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800000"/>
                </a:solidFill>
                <a:highlight>
                  <a:srgbClr val="FFFFFF"/>
                </a:highlight>
                <a:latin typeface="Courier New"/>
                <a:ea typeface="Courier New"/>
                <a:cs typeface="Courier New"/>
                <a:sym typeface="Courier New"/>
              </a:rPr>
              <a:t>&lt;form</a:t>
            </a:r>
            <a:r>
              <a:rPr lang="en" sz="1050">
                <a:solidFill>
                  <a:schemeClr val="dk1"/>
                </a:solidFill>
                <a:highlight>
                  <a:srgbClr val="FFFFFF"/>
                </a:highlight>
                <a:latin typeface="Courier New"/>
                <a:ea typeface="Courier New"/>
                <a:cs typeface="Courier New"/>
                <a:sym typeface="Courier New"/>
              </a:rPr>
              <a:t> </a:t>
            </a:r>
            <a:r>
              <a:rPr lang="en" sz="1050">
                <a:solidFill>
                  <a:srgbClr val="FF0000"/>
                </a:solidFill>
                <a:highlight>
                  <a:srgbClr val="FFFFFF"/>
                </a:highlight>
                <a:latin typeface="Courier New"/>
                <a:ea typeface="Courier New"/>
                <a:cs typeface="Courier New"/>
                <a:sym typeface="Courier New"/>
              </a:rPr>
              <a:t>method</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"post"</a:t>
            </a:r>
            <a:r>
              <a:rPr lang="en" sz="1050">
                <a:solidFill>
                  <a:srgbClr val="800000"/>
                </a:solidFill>
                <a:highlight>
                  <a:srgbClr val="FFFFFF"/>
                </a:highlight>
                <a:latin typeface="Courier New"/>
                <a:ea typeface="Courier New"/>
                <a:cs typeface="Courier New"/>
                <a:sym typeface="Courier New"/>
              </a:rPr>
              <a:t>&gt;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 csrf_token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 form.non_field_errors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&lt;div&gt;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 form.username.label_tag }} {{ form.username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 form.username.errors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&lt;/div&gt;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&lt;div&gt;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 form.password.label_tag }} {{ form.password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 form.password.errors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&lt;/div&gt;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&lt;button</a:t>
            </a:r>
            <a:r>
              <a:rPr lang="en" sz="1050">
                <a:solidFill>
                  <a:schemeClr val="dk1"/>
                </a:solidFill>
                <a:highlight>
                  <a:srgbClr val="FFFFFF"/>
                </a:highlight>
                <a:latin typeface="Courier New"/>
                <a:ea typeface="Courier New"/>
                <a:cs typeface="Courier New"/>
                <a:sym typeface="Courier New"/>
              </a:rPr>
              <a:t> </a:t>
            </a:r>
            <a:r>
              <a:rPr lang="en" sz="1050">
                <a:solidFill>
                  <a:srgbClr val="FF0000"/>
                </a:solidFill>
                <a:highlight>
                  <a:srgbClr val="FFFFFF"/>
                </a:highlight>
                <a:latin typeface="Courier New"/>
                <a:ea typeface="Courier New"/>
                <a:cs typeface="Courier New"/>
                <a:sym typeface="Courier New"/>
              </a:rPr>
              <a:t>type</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"submit"</a:t>
            </a:r>
            <a:r>
              <a:rPr lang="en" sz="1050">
                <a:solidFill>
                  <a:srgbClr val="800000"/>
                </a:solidFill>
                <a:highlight>
                  <a:srgbClr val="FFFFFF"/>
                </a:highlight>
                <a:latin typeface="Courier New"/>
                <a:ea typeface="Courier New"/>
                <a:cs typeface="Courier New"/>
                <a:sym typeface="Courier New"/>
              </a:rPr>
              <a:t>&gt;</a:t>
            </a:r>
            <a:r>
              <a:rPr lang="en" sz="1050">
                <a:solidFill>
                  <a:schemeClr val="dk1"/>
                </a:solidFill>
                <a:highlight>
                  <a:srgbClr val="FFFFFF"/>
                </a:highlight>
                <a:latin typeface="Courier New"/>
                <a:ea typeface="Courier New"/>
                <a:cs typeface="Courier New"/>
                <a:sym typeface="Courier New"/>
              </a:rPr>
              <a:t>Login</a:t>
            </a:r>
            <a:r>
              <a:rPr lang="en" sz="1050">
                <a:solidFill>
                  <a:srgbClr val="800000"/>
                </a:solidFill>
                <a:highlight>
                  <a:srgbClr val="FFFFFF"/>
                </a:highlight>
                <a:latin typeface="Courier New"/>
                <a:ea typeface="Courier New"/>
                <a:cs typeface="Courier New"/>
                <a:sym typeface="Courier New"/>
              </a:rPr>
              <a:t>&lt;/button&gt;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800000"/>
                </a:solidFill>
                <a:highlight>
                  <a:srgbClr val="FFFFFF"/>
                </a:highlight>
                <a:latin typeface="Courier New"/>
                <a:ea typeface="Courier New"/>
                <a:cs typeface="Courier New"/>
                <a:sym typeface="Courier New"/>
              </a:rPr>
              <a:t>&lt;/form&gt;</a:t>
            </a:r>
            <a:endParaRPr sz="1050">
              <a:solidFill>
                <a:srgbClr val="80000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0000FF"/>
              </a:solidFill>
              <a:highlight>
                <a:srgbClr val="FFFFFF"/>
              </a:highlight>
              <a:latin typeface="Courier New"/>
              <a:ea typeface="Courier New"/>
              <a:cs typeface="Courier New"/>
              <a:sym typeface="Courier New"/>
            </a:endParaRPr>
          </a:p>
        </p:txBody>
      </p:sp>
      <p:sp>
        <p:nvSpPr>
          <p:cNvPr id="131" name="Google Shape;131;p20"/>
          <p:cNvSpPr txBox="1"/>
          <p:nvPr/>
        </p:nvSpPr>
        <p:spPr>
          <a:xfrm>
            <a:off x="5523100" y="1106150"/>
            <a:ext cx="3348600" cy="227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00">
                <a:solidFill>
                  <a:schemeClr val="dk2"/>
                </a:solidFill>
              </a:rPr>
              <a:t>AuthenticationForm afișează mesaje implicite de eroare în cazul unor probleme comune, cum ar fi:</a:t>
            </a:r>
            <a:endParaRPr sz="1300">
              <a:solidFill>
                <a:schemeClr val="dk2"/>
              </a:solidFill>
            </a:endParaRPr>
          </a:p>
          <a:p>
            <a:pPr indent="0" lvl="0" marL="0" rtl="0" algn="l">
              <a:spcBef>
                <a:spcPts val="0"/>
              </a:spcBef>
              <a:spcAft>
                <a:spcPts val="0"/>
              </a:spcAft>
              <a:buClr>
                <a:schemeClr val="dk1"/>
              </a:buClr>
              <a:buSzPts val="1100"/>
              <a:buFont typeface="Arial"/>
              <a:buNone/>
            </a:pPr>
            <a:r>
              <a:t/>
            </a:r>
            <a:endParaRPr sz="1300">
              <a:solidFill>
                <a:schemeClr val="dk2"/>
              </a:solidFill>
            </a:endParaRPr>
          </a:p>
          <a:p>
            <a:pPr indent="-311150" lvl="0" marL="457200" rtl="0" algn="l">
              <a:spcBef>
                <a:spcPts val="0"/>
              </a:spcBef>
              <a:spcAft>
                <a:spcPts val="0"/>
              </a:spcAft>
              <a:buClr>
                <a:schemeClr val="dk2"/>
              </a:buClr>
              <a:buSzPts val="1300"/>
              <a:buChar char="●"/>
            </a:pPr>
            <a:r>
              <a:rPr lang="en" sz="1300">
                <a:solidFill>
                  <a:schemeClr val="dk2"/>
                </a:solidFill>
              </a:rPr>
              <a:t>Parola este incorectă.</a:t>
            </a:r>
            <a:endParaRPr sz="1300">
              <a:solidFill>
                <a:schemeClr val="dk2"/>
              </a:solidFill>
            </a:endParaRPr>
          </a:p>
          <a:p>
            <a:pPr indent="-311150" lvl="0" marL="457200" rtl="0" algn="l">
              <a:spcBef>
                <a:spcPts val="0"/>
              </a:spcBef>
              <a:spcAft>
                <a:spcPts val="0"/>
              </a:spcAft>
              <a:buClr>
                <a:schemeClr val="dk2"/>
              </a:buClr>
              <a:buSzPts val="1300"/>
              <a:buChar char="●"/>
            </a:pPr>
            <a:r>
              <a:rPr lang="en" sz="1300">
                <a:solidFill>
                  <a:schemeClr val="dk2"/>
                </a:solidFill>
              </a:rPr>
              <a:t>Numele de utilizator nu există.</a:t>
            </a:r>
            <a:endParaRPr sz="1300">
              <a:solidFill>
                <a:schemeClr val="dk2"/>
              </a:solidFill>
            </a:endParaRPr>
          </a:p>
          <a:p>
            <a:pPr indent="-311150" lvl="0" marL="457200" rtl="0" algn="l">
              <a:spcBef>
                <a:spcPts val="0"/>
              </a:spcBef>
              <a:spcAft>
                <a:spcPts val="0"/>
              </a:spcAft>
              <a:buClr>
                <a:schemeClr val="dk2"/>
              </a:buClr>
              <a:buSzPts val="1300"/>
              <a:buChar char="●"/>
            </a:pPr>
            <a:r>
              <a:rPr lang="en" sz="1300">
                <a:solidFill>
                  <a:schemeClr val="dk2"/>
                </a:solidFill>
              </a:rPr>
              <a:t>Utilizatorul este inactiv.</a:t>
            </a:r>
            <a:endParaRPr sz="1300">
              <a:solidFill>
                <a:schemeClr val="dk2"/>
              </a:solidFill>
            </a:endParaRPr>
          </a:p>
          <a:p>
            <a:pPr indent="0" lvl="0" marL="0" rtl="0" algn="l">
              <a:spcBef>
                <a:spcPts val="0"/>
              </a:spcBef>
              <a:spcAft>
                <a:spcPts val="0"/>
              </a:spcAft>
              <a:buClr>
                <a:schemeClr val="dk1"/>
              </a:buClr>
              <a:buSzPts val="1100"/>
              <a:buFont typeface="Arial"/>
              <a:buNone/>
            </a:pPr>
            <a:r>
              <a:t/>
            </a:r>
            <a:endParaRPr sz="1300">
              <a:solidFill>
                <a:schemeClr val="dk2"/>
              </a:solidFill>
            </a:endParaRPr>
          </a:p>
          <a:p>
            <a:pPr indent="0" lvl="0" marL="0" rtl="0" algn="l">
              <a:spcBef>
                <a:spcPts val="0"/>
              </a:spcBef>
              <a:spcAft>
                <a:spcPts val="0"/>
              </a:spcAft>
              <a:buNone/>
            </a:pPr>
            <a:r>
              <a:rPr lang="en" sz="1300">
                <a:solidFill>
                  <a:schemeClr val="dk2"/>
                </a:solidFill>
              </a:rPr>
              <a:t>Aceste mesaje pot fi personalizate prin suprascrierea clasei.</a:t>
            </a:r>
            <a:endParaRPr sz="13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35" name="Shape 135"/>
        <p:cNvGrpSpPr/>
        <p:nvPr/>
      </p:nvGrpSpPr>
      <p:grpSpPr>
        <a:xfrm>
          <a:off x="0" y="0"/>
          <a:ext cx="0" cy="0"/>
          <a:chOff x="0" y="0"/>
          <a:chExt cx="0" cy="0"/>
        </a:xfrm>
      </p:grpSpPr>
      <p:sp>
        <p:nvSpPr>
          <p:cNvPr id="136" name="Google Shape;136;p21"/>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Formularul de autentificare personalizat</a:t>
            </a:r>
            <a:endParaRPr/>
          </a:p>
        </p:txBody>
      </p:sp>
      <p:sp>
        <p:nvSpPr>
          <p:cNvPr id="137" name="Google Shape;137;p21"/>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39" name="Google Shape;139;p21">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140" name="Google Shape;140;p21"/>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141" name="Google Shape;141;p21"/>
          <p:cNvSpPr txBox="1"/>
          <p:nvPr/>
        </p:nvSpPr>
        <p:spPr>
          <a:xfrm>
            <a:off x="340700" y="901175"/>
            <a:ext cx="8491500" cy="98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Dacă dorim să adăugăm câmpuri suplimentare, cum ar fi "Rămâneți logat", pentru a permite utilizatorilor să rămână autentificați pe o perioadă mai lungă, putem extinde clasa </a:t>
            </a:r>
            <a:r>
              <a:rPr lang="en" sz="1300">
                <a:solidFill>
                  <a:schemeClr val="dk2"/>
                </a:solidFill>
              </a:rPr>
              <a:t>AuthenticationForm </a:t>
            </a:r>
            <a:r>
              <a:rPr lang="en">
                <a:solidFill>
                  <a:schemeClr val="dk2"/>
                </a:solidFill>
              </a:rPr>
              <a:t>pentru a include un câmp checkbox (ramane_logat) și vom ajusta comportamentul login-ului în consecință.</a:t>
            </a:r>
            <a:endParaRPr>
              <a:solidFill>
                <a:schemeClr val="dk2"/>
              </a:solidFill>
            </a:endParaRPr>
          </a:p>
        </p:txBody>
      </p:sp>
      <p:sp>
        <p:nvSpPr>
          <p:cNvPr id="142" name="Google Shape;142;p21"/>
          <p:cNvSpPr txBox="1"/>
          <p:nvPr/>
        </p:nvSpPr>
        <p:spPr>
          <a:xfrm>
            <a:off x="340700" y="1667325"/>
            <a:ext cx="7791900" cy="3182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from</a:t>
            </a:r>
            <a:r>
              <a:rPr lang="en" sz="1050">
                <a:solidFill>
                  <a:schemeClr val="dk1"/>
                </a:solidFill>
                <a:highlight>
                  <a:srgbClr val="FFFFFF"/>
                </a:highlight>
                <a:latin typeface="Courier New"/>
                <a:ea typeface="Courier New"/>
                <a:cs typeface="Courier New"/>
                <a:sym typeface="Courier New"/>
              </a:rPr>
              <a:t> django </a:t>
            </a:r>
            <a:r>
              <a:rPr lang="en" sz="1050">
                <a:solidFill>
                  <a:srgbClr val="0000FF"/>
                </a:solidFill>
                <a:highlight>
                  <a:srgbClr val="FFFFFF"/>
                </a:highlight>
                <a:latin typeface="Courier New"/>
                <a:ea typeface="Courier New"/>
                <a:cs typeface="Courier New"/>
                <a:sym typeface="Courier New"/>
              </a:rPr>
              <a:t>import</a:t>
            </a:r>
            <a:r>
              <a:rPr lang="en" sz="1050">
                <a:solidFill>
                  <a:schemeClr val="dk1"/>
                </a:solidFill>
                <a:highlight>
                  <a:srgbClr val="FFFFFF"/>
                </a:highlight>
                <a:latin typeface="Courier New"/>
                <a:ea typeface="Courier New"/>
                <a:cs typeface="Courier New"/>
                <a:sym typeface="Courier New"/>
              </a:rPr>
              <a:t> forms</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from</a:t>
            </a:r>
            <a:r>
              <a:rPr lang="en" sz="1050">
                <a:solidFill>
                  <a:schemeClr val="dk1"/>
                </a:solidFill>
                <a:highlight>
                  <a:srgbClr val="FFFFFF"/>
                </a:highlight>
                <a:latin typeface="Courier New"/>
                <a:ea typeface="Courier New"/>
                <a:cs typeface="Courier New"/>
                <a:sym typeface="Courier New"/>
              </a:rPr>
              <a:t> django.contrib.auth.forms </a:t>
            </a:r>
            <a:r>
              <a:rPr lang="en" sz="1050">
                <a:solidFill>
                  <a:srgbClr val="0000FF"/>
                </a:solidFill>
                <a:highlight>
                  <a:srgbClr val="FFFFFF"/>
                </a:highlight>
                <a:latin typeface="Courier New"/>
                <a:ea typeface="Courier New"/>
                <a:cs typeface="Courier New"/>
                <a:sym typeface="Courier New"/>
              </a:rPr>
              <a:t>import</a:t>
            </a:r>
            <a:r>
              <a:rPr lang="en" sz="1050">
                <a:solidFill>
                  <a:schemeClr val="dk1"/>
                </a:solidFill>
                <a:highlight>
                  <a:srgbClr val="FFFFFF"/>
                </a:highlight>
                <a:latin typeface="Courier New"/>
                <a:ea typeface="Courier New"/>
                <a:cs typeface="Courier New"/>
                <a:sym typeface="Courier New"/>
              </a:rPr>
              <a:t> </a:t>
            </a:r>
            <a:r>
              <a:rPr lang="en" sz="1050">
                <a:solidFill>
                  <a:srgbClr val="2B91AF"/>
                </a:solidFill>
                <a:highlight>
                  <a:srgbClr val="FFFFFF"/>
                </a:highlight>
                <a:latin typeface="Courier New"/>
                <a:ea typeface="Courier New"/>
                <a:cs typeface="Courier New"/>
                <a:sym typeface="Courier New"/>
              </a:rPr>
              <a:t>AuthenticationForm</a:t>
            </a:r>
            <a:endParaRPr sz="1050">
              <a:solidFill>
                <a:srgbClr val="2B91A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class</a:t>
            </a:r>
            <a:r>
              <a:rPr lang="en" sz="1050">
                <a:solidFill>
                  <a:schemeClr val="dk1"/>
                </a:solidFill>
                <a:highlight>
                  <a:srgbClr val="FFFFFF"/>
                </a:highlight>
                <a:latin typeface="Courier New"/>
                <a:ea typeface="Courier New"/>
                <a:cs typeface="Courier New"/>
                <a:sym typeface="Courier New"/>
              </a:rPr>
              <a:t> </a:t>
            </a:r>
            <a:r>
              <a:rPr lang="en" sz="1050">
                <a:solidFill>
                  <a:srgbClr val="2B91AF"/>
                </a:solidFill>
                <a:highlight>
                  <a:srgbClr val="FFFFFF"/>
                </a:highlight>
                <a:latin typeface="Courier New"/>
                <a:ea typeface="Courier New"/>
                <a:cs typeface="Courier New"/>
                <a:sym typeface="Courier New"/>
              </a:rPr>
              <a:t>CustomAuthenticationForm</a:t>
            </a:r>
            <a:r>
              <a:rPr lang="en" sz="1050">
                <a:solidFill>
                  <a:schemeClr val="dk1"/>
                </a:solidFill>
                <a:highlight>
                  <a:srgbClr val="FFFFFF"/>
                </a:highlight>
                <a:latin typeface="Courier New"/>
                <a:ea typeface="Courier New"/>
                <a:cs typeface="Courier New"/>
                <a:sym typeface="Courier New"/>
              </a:rPr>
              <a:t>(</a:t>
            </a:r>
            <a:r>
              <a:rPr lang="en" sz="1050">
                <a:solidFill>
                  <a:srgbClr val="2B91AF"/>
                </a:solidFill>
                <a:highlight>
                  <a:srgbClr val="FFFFFF"/>
                </a:highlight>
                <a:latin typeface="Courier New"/>
                <a:ea typeface="Courier New"/>
                <a:cs typeface="Courier New"/>
                <a:sym typeface="Courier New"/>
              </a:rPr>
              <a:t>AuthenticationForm</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ramane_logat = forms.</a:t>
            </a:r>
            <a:r>
              <a:rPr lang="en" sz="1050">
                <a:solidFill>
                  <a:srgbClr val="2B91AF"/>
                </a:solidFill>
                <a:highlight>
                  <a:srgbClr val="FFFFFF"/>
                </a:highlight>
                <a:latin typeface="Courier New"/>
                <a:ea typeface="Courier New"/>
                <a:cs typeface="Courier New"/>
                <a:sym typeface="Courier New"/>
              </a:rPr>
              <a:t>BooleanField</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808080"/>
                </a:solidFill>
                <a:highlight>
                  <a:srgbClr val="FFFFFF"/>
                </a:highlight>
                <a:latin typeface="Courier New"/>
                <a:ea typeface="Courier New"/>
                <a:cs typeface="Courier New"/>
                <a:sym typeface="Courier New"/>
              </a:rPr>
              <a:t>required</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False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808080"/>
                </a:solidFill>
                <a:highlight>
                  <a:srgbClr val="FFFFFF"/>
                </a:highlight>
                <a:latin typeface="Courier New"/>
                <a:ea typeface="Courier New"/>
                <a:cs typeface="Courier New"/>
                <a:sym typeface="Courier New"/>
              </a:rPr>
              <a:t>initial</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False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808080"/>
                </a:solidFill>
                <a:highlight>
                  <a:srgbClr val="FFFFFF"/>
                </a:highlight>
                <a:latin typeface="Courier New"/>
                <a:ea typeface="Courier New"/>
                <a:cs typeface="Courier New"/>
                <a:sym typeface="Courier New"/>
              </a:rPr>
              <a:t>label</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'Ramaneti logat'</a:t>
            </a:r>
            <a:endParaRPr sz="1050">
              <a:solidFill>
                <a:srgbClr val="A31515"/>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def</a:t>
            </a:r>
            <a:r>
              <a:rPr lang="en" sz="1050">
                <a:solidFill>
                  <a:schemeClr val="dk1"/>
                </a:solidFill>
                <a:highlight>
                  <a:srgbClr val="FFFFFF"/>
                </a:highlight>
                <a:latin typeface="Courier New"/>
                <a:ea typeface="Courier New"/>
                <a:cs typeface="Courier New"/>
                <a:sym typeface="Courier New"/>
              </a:rPr>
              <a:t> clean(</a:t>
            </a:r>
            <a:r>
              <a:rPr lang="en" sz="1050">
                <a:solidFill>
                  <a:srgbClr val="808080"/>
                </a:solidFill>
                <a:highlight>
                  <a:srgbClr val="FFFFFF"/>
                </a:highlight>
                <a:latin typeface="Courier New"/>
                <a:ea typeface="Courier New"/>
                <a:cs typeface="Courier New"/>
                <a:sym typeface="Courier New"/>
              </a:rPr>
              <a:t>self</a:t>
            </a:r>
            <a:r>
              <a:rPr lang="e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cleaned_data = </a:t>
            </a:r>
            <a:r>
              <a:rPr lang="en" sz="1050">
                <a:solidFill>
                  <a:srgbClr val="2B91AF"/>
                </a:solidFill>
                <a:highlight>
                  <a:srgbClr val="FFFFFF"/>
                </a:highlight>
                <a:latin typeface="Courier New"/>
                <a:ea typeface="Courier New"/>
                <a:cs typeface="Courier New"/>
                <a:sym typeface="Courier New"/>
              </a:rPr>
              <a:t>super</a:t>
            </a:r>
            <a:r>
              <a:rPr lang="en" sz="1050">
                <a:solidFill>
                  <a:schemeClr val="dk1"/>
                </a:solidFill>
                <a:highlight>
                  <a:srgbClr val="FFFFFF"/>
                </a:highlight>
                <a:latin typeface="Courier New"/>
                <a:ea typeface="Courier New"/>
                <a:cs typeface="Courier New"/>
                <a:sym typeface="Courier New"/>
              </a:rPr>
              <a:t>().clean()</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ramane_logat = </a:t>
            </a:r>
            <a:r>
              <a:rPr lang="en" sz="1050">
                <a:solidFill>
                  <a:srgbClr val="808080"/>
                </a:solidFill>
                <a:highlight>
                  <a:srgbClr val="FFFFFF"/>
                </a:highlight>
                <a:latin typeface="Courier New"/>
                <a:ea typeface="Courier New"/>
                <a:cs typeface="Courier New"/>
                <a:sym typeface="Courier New"/>
              </a:rPr>
              <a:t>self</a:t>
            </a:r>
            <a:r>
              <a:rPr lang="en" sz="1050">
                <a:solidFill>
                  <a:schemeClr val="dk1"/>
                </a:solidFill>
                <a:highlight>
                  <a:srgbClr val="FFFFFF"/>
                </a:highlight>
                <a:latin typeface="Courier New"/>
                <a:ea typeface="Courier New"/>
                <a:cs typeface="Courier New"/>
                <a:sym typeface="Courier New"/>
              </a:rPr>
              <a:t>.cleaned_data.get(</a:t>
            </a:r>
            <a:r>
              <a:rPr lang="en" sz="1050">
                <a:solidFill>
                  <a:srgbClr val="A31515"/>
                </a:solidFill>
                <a:highlight>
                  <a:srgbClr val="FFFFFF"/>
                </a:highlight>
                <a:latin typeface="Courier New"/>
                <a:ea typeface="Courier New"/>
                <a:cs typeface="Courier New"/>
                <a:sym typeface="Courier New"/>
              </a:rPr>
              <a:t>'ramane_logat'</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return</a:t>
            </a:r>
            <a:r>
              <a:rPr lang="en" sz="1050">
                <a:solidFill>
                  <a:schemeClr val="dk1"/>
                </a:solidFill>
                <a:highlight>
                  <a:srgbClr val="FFFFFF"/>
                </a:highlight>
                <a:latin typeface="Courier New"/>
                <a:ea typeface="Courier New"/>
                <a:cs typeface="Courier New"/>
                <a:sym typeface="Courier New"/>
              </a:rPr>
              <a:t> cleaned_data</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0000FF"/>
              </a:solidFill>
              <a:highlight>
                <a:srgbClr val="FFFFFF"/>
              </a:highlight>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