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45fc0db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45fc0db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61e1383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61e1383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9e331359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9e331359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6d41c874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6d41c874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6d41c874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6d41c874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6d41c874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6d41c874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6d41c874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6d41c874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6d41c874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6d41c874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081373cd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081373cd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19e331359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19e331359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1081373cd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1081373cd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45fc0db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45fc0db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70344d0bb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170344d0bb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19e331359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19e331359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9e331359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19e331359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fc3ad07a1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fc3ad07a1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0e10735e6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0e10735e6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19e331359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19e331359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148fa08cf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148fa08cf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19e331359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19e331359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062233f1e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062233f1e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16d41c874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16d41c874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62233f1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62233f1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0e10735e6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0e10735e6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07e20406d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07e20406d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9c41bf47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9c41bf47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9e331359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9e331359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9c41bf47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9c41bf47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9e331359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9e331359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c3ad07a1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c3ad07a1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9e331359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9e331359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rina.cioca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irina.ciocan@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docs.djangoproject.com/en/5.1/topics/email/" TargetMode="External"/><Relationship Id="rId6" Type="http://schemas.openxmlformats.org/officeDocument/2006/relationships/hyperlink" Target="https://docs.djangoproject.com/en/5.1/topics/logg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19675"/>
            <a:ext cx="8520600" cy="121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Django</a:t>
            </a:r>
            <a:endParaRPr/>
          </a:p>
        </p:txBody>
      </p:sp>
      <p:sp>
        <p:nvSpPr>
          <p:cNvPr id="55" name="Google Shape;55;p13"/>
          <p:cNvSpPr txBox="1"/>
          <p:nvPr>
            <p:ph type="ctrTitle"/>
          </p:nvPr>
        </p:nvSpPr>
        <p:spPr>
          <a:xfrm>
            <a:off x="311700" y="2140750"/>
            <a:ext cx="8520600" cy="809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00"/>
              <a:t>Curs 7</a:t>
            </a:r>
            <a:endParaRPr sz="3300"/>
          </a:p>
        </p:txBody>
      </p:sp>
      <p:sp>
        <p:nvSpPr>
          <p:cNvPr id="56" name="Google Shape;56;p13"/>
          <p:cNvSpPr txBox="1"/>
          <p:nvPr>
            <p:ph idx="1" type="subTitle"/>
          </p:nvPr>
        </p:nvSpPr>
        <p:spPr>
          <a:xfrm>
            <a:off x="311700" y="4434325"/>
            <a:ext cx="8520600" cy="4407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None/>
            </a:pPr>
            <a:r>
              <a:rPr lang="en" sz="1800"/>
              <a:t>pentru intrebari: </a:t>
            </a:r>
            <a:r>
              <a:rPr lang="en" sz="1800" u="sng">
                <a:solidFill>
                  <a:schemeClr val="hlink"/>
                </a:solidFill>
                <a:hlinkClick r:id="rId3"/>
              </a:rPr>
              <a:t>irina.ciocan@gmail.com</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E-mail cu fișiere statice</a:t>
            </a:r>
            <a:endParaRPr/>
          </a:p>
        </p:txBody>
      </p:sp>
      <p:sp>
        <p:nvSpPr>
          <p:cNvPr id="145" name="Google Shape;145;p2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48" name="Google Shape;148;p2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49" name="Google Shape;149;p22"/>
          <p:cNvSpPr txBox="1"/>
          <p:nvPr/>
        </p:nvSpPr>
        <p:spPr>
          <a:xfrm>
            <a:off x="4935000" y="997025"/>
            <a:ext cx="3902700" cy="23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Pentru a trimite un e-mail care include o referință către un fișier static, de exemplu o imagine aflată pe server, trebuie inclus un URL public al imaginii în conținutul HTML al e-mailului. Imaginea trebuie să fie stocată într-un director static accesibil prin URL.</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b="1" sz="1300">
              <a:solidFill>
                <a:srgbClr val="666666"/>
              </a:solidFill>
            </a:endParaRPr>
          </a:p>
        </p:txBody>
      </p:sp>
      <p:sp>
        <p:nvSpPr>
          <p:cNvPr id="150" name="Google Shape;150;p22"/>
          <p:cNvSpPr txBox="1"/>
          <p:nvPr/>
        </p:nvSpPr>
        <p:spPr>
          <a:xfrm>
            <a:off x="311700" y="997025"/>
            <a:ext cx="4623300" cy="379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750">
                <a:solidFill>
                  <a:srgbClr val="0000FF"/>
                </a:solidFill>
                <a:highlight>
                  <a:srgbClr val="FFFFFF"/>
                </a:highlight>
                <a:latin typeface="Courier New"/>
                <a:ea typeface="Courier New"/>
                <a:cs typeface="Courier New"/>
                <a:sym typeface="Courier New"/>
              </a:rPr>
              <a:t>from</a:t>
            </a:r>
            <a:r>
              <a:rPr lang="en" sz="750">
                <a:solidFill>
                  <a:schemeClr val="dk1"/>
                </a:solidFill>
                <a:highlight>
                  <a:srgbClr val="FFFFFF"/>
                </a:highlight>
                <a:latin typeface="Courier New"/>
                <a:ea typeface="Courier New"/>
                <a:cs typeface="Courier New"/>
                <a:sym typeface="Courier New"/>
              </a:rPr>
              <a:t> django.core.mail </a:t>
            </a: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send_mail</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0000FF"/>
                </a:solidFill>
                <a:highlight>
                  <a:srgbClr val="FFFFFF"/>
                </a:highlight>
                <a:latin typeface="Courier New"/>
                <a:ea typeface="Courier New"/>
                <a:cs typeface="Courier New"/>
                <a:sym typeface="Courier New"/>
              </a:rPr>
              <a:t>from</a:t>
            </a:r>
            <a:r>
              <a:rPr lang="en" sz="750">
                <a:solidFill>
                  <a:schemeClr val="dk1"/>
                </a:solidFill>
                <a:highlight>
                  <a:srgbClr val="FFFFFF"/>
                </a:highlight>
                <a:latin typeface="Courier New"/>
                <a:ea typeface="Courier New"/>
                <a:cs typeface="Courier New"/>
                <a:sym typeface="Courier New"/>
              </a:rPr>
              <a:t> django.contrib.sites.models </a:t>
            </a: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a:t>
            </a:r>
            <a:r>
              <a:rPr lang="en" sz="750">
                <a:solidFill>
                  <a:srgbClr val="2B91AF"/>
                </a:solidFill>
                <a:highlight>
                  <a:srgbClr val="FFFFFF"/>
                </a:highlight>
                <a:latin typeface="Courier New"/>
                <a:ea typeface="Courier New"/>
                <a:cs typeface="Courier New"/>
                <a:sym typeface="Courier New"/>
              </a:rPr>
              <a:t>Site</a:t>
            </a:r>
            <a:endParaRPr sz="7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0000FF"/>
                </a:solidFill>
                <a:highlight>
                  <a:srgbClr val="FFFFFF"/>
                </a:highlight>
                <a:latin typeface="Courier New"/>
                <a:ea typeface="Courier New"/>
                <a:cs typeface="Courier New"/>
                <a:sym typeface="Courier New"/>
              </a:rPr>
              <a:t>from</a:t>
            </a:r>
            <a:r>
              <a:rPr lang="en" sz="750">
                <a:solidFill>
                  <a:schemeClr val="dk1"/>
                </a:solidFill>
                <a:highlight>
                  <a:srgbClr val="FFFFFF"/>
                </a:highlight>
                <a:latin typeface="Courier New"/>
                <a:ea typeface="Courier New"/>
                <a:cs typeface="Courier New"/>
                <a:sym typeface="Courier New"/>
              </a:rPr>
              <a:t> django.template.loader </a:t>
            </a: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render_to_string</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0000FF"/>
                </a:solidFill>
                <a:highlight>
                  <a:srgbClr val="FFFFFF"/>
                </a:highlight>
                <a:latin typeface="Courier New"/>
                <a:ea typeface="Courier New"/>
                <a:cs typeface="Courier New"/>
                <a:sym typeface="Courier New"/>
              </a:rPr>
              <a:t>from</a:t>
            </a:r>
            <a:r>
              <a:rPr lang="en" sz="750">
                <a:solidFill>
                  <a:schemeClr val="dk1"/>
                </a:solidFill>
                <a:highlight>
                  <a:srgbClr val="FFFFFF"/>
                </a:highlight>
                <a:latin typeface="Courier New"/>
                <a:ea typeface="Courier New"/>
                <a:cs typeface="Courier New"/>
                <a:sym typeface="Courier New"/>
              </a:rPr>
              <a:t> django.conf </a:t>
            </a: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settings</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0000FF"/>
                </a:solidFill>
                <a:highlight>
                  <a:srgbClr val="FFFFFF"/>
                </a:highlight>
                <a:latin typeface="Courier New"/>
                <a:ea typeface="Courier New"/>
                <a:cs typeface="Courier New"/>
                <a:sym typeface="Courier New"/>
              </a:rPr>
              <a:t>def</a:t>
            </a:r>
            <a:r>
              <a:rPr lang="en" sz="750">
                <a:solidFill>
                  <a:schemeClr val="dk1"/>
                </a:solidFill>
                <a:highlight>
                  <a:srgbClr val="FFFFFF"/>
                </a:highlight>
                <a:latin typeface="Courier New"/>
                <a:ea typeface="Courier New"/>
                <a:cs typeface="Courier New"/>
                <a:sym typeface="Courier New"/>
              </a:rPr>
              <a:t> trimite_email_cu_imagine():</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obj_site = </a:t>
            </a:r>
            <a:r>
              <a:rPr lang="en" sz="750">
                <a:solidFill>
                  <a:srgbClr val="2B91AF"/>
                </a:solidFill>
                <a:highlight>
                  <a:srgbClr val="FFFFFF"/>
                </a:highlight>
                <a:latin typeface="Courier New"/>
                <a:ea typeface="Courier New"/>
                <a:cs typeface="Courier New"/>
                <a:sym typeface="Courier New"/>
              </a:rPr>
              <a:t>Site</a:t>
            </a:r>
            <a:r>
              <a:rPr lang="en" sz="750">
                <a:solidFill>
                  <a:schemeClr val="dk1"/>
                </a:solidFill>
                <a:highlight>
                  <a:srgbClr val="FFFFFF"/>
                </a:highlight>
                <a:latin typeface="Courier New"/>
                <a:ea typeface="Courier New"/>
                <a:cs typeface="Courier New"/>
                <a:sym typeface="Courier New"/>
              </a:rPr>
              <a:t>.objects.get_current()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domeniu = obj_site.domain</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url_imagine = </a:t>
            </a:r>
            <a:r>
              <a:rPr lang="en" sz="750">
                <a:solidFill>
                  <a:srgbClr val="0000FF"/>
                </a:solidFill>
                <a:highlight>
                  <a:srgbClr val="FFFFFF"/>
                </a:highlight>
                <a:latin typeface="Courier New"/>
                <a:ea typeface="Courier New"/>
                <a:cs typeface="Courier New"/>
                <a:sym typeface="Courier New"/>
              </a:rPr>
              <a:t>f</a:t>
            </a:r>
            <a:r>
              <a:rPr lang="en" sz="750">
                <a:solidFill>
                  <a:srgbClr val="A31515"/>
                </a:solidFill>
                <a:highlight>
                  <a:srgbClr val="FFFFFF"/>
                </a:highlight>
                <a:latin typeface="Courier New"/>
                <a:ea typeface="Courier New"/>
                <a:cs typeface="Courier New"/>
                <a:sym typeface="Courier New"/>
              </a:rPr>
              <a:t>"https://</a:t>
            </a:r>
            <a:r>
              <a:rPr lang="en" sz="750">
                <a:solidFill>
                  <a:schemeClr val="dk1"/>
                </a:solidFill>
                <a:highlight>
                  <a:srgbClr val="FFFFFF"/>
                </a:highlight>
                <a:latin typeface="Courier New"/>
                <a:ea typeface="Courier New"/>
                <a:cs typeface="Courier New"/>
                <a:sym typeface="Courier New"/>
              </a:rPr>
              <a:t>{domeniu}{settings.STATIC_URL}</a:t>
            </a:r>
            <a:r>
              <a:rPr lang="en" sz="750">
                <a:solidFill>
                  <a:srgbClr val="A31515"/>
                </a:solidFill>
                <a:highlight>
                  <a:srgbClr val="FFFFFF"/>
                </a:highlight>
                <a:latin typeface="Courier New"/>
                <a:ea typeface="Courier New"/>
                <a:cs typeface="Courier New"/>
                <a:sym typeface="Courier New"/>
              </a:rPr>
              <a:t>images/logo.png"</a:t>
            </a:r>
            <a:endParaRPr sz="7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html_message = </a:t>
            </a:r>
            <a:r>
              <a:rPr lang="en" sz="750">
                <a:solidFill>
                  <a:srgbClr val="0000FF"/>
                </a:solidFill>
                <a:highlight>
                  <a:srgbClr val="FFFFFF"/>
                </a:highlight>
                <a:latin typeface="Courier New"/>
                <a:ea typeface="Courier New"/>
                <a:cs typeface="Courier New"/>
                <a:sym typeface="Courier New"/>
              </a:rPr>
              <a:t>f</a:t>
            </a:r>
            <a:r>
              <a:rPr lang="en" sz="750">
                <a:solidFill>
                  <a:srgbClr val="A31515"/>
                </a:solidFill>
                <a:highlight>
                  <a:srgbClr val="FFFFFF"/>
                </a:highlight>
                <a:latin typeface="Courier New"/>
                <a:ea typeface="Courier New"/>
                <a:cs typeface="Courier New"/>
                <a:sym typeface="Courier New"/>
              </a:rPr>
              <a:t>"""</a:t>
            </a:r>
            <a:endParaRPr sz="7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A31515"/>
                </a:solidFill>
                <a:highlight>
                  <a:srgbClr val="FFFFFF"/>
                </a:highlight>
                <a:latin typeface="Courier New"/>
                <a:ea typeface="Courier New"/>
                <a:cs typeface="Courier New"/>
                <a:sym typeface="Courier New"/>
              </a:rPr>
              <a:t>    &lt;html&gt;</a:t>
            </a:r>
            <a:endParaRPr sz="7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A31515"/>
                </a:solidFill>
                <a:highlight>
                  <a:srgbClr val="FFFFFF"/>
                </a:highlight>
                <a:latin typeface="Courier New"/>
                <a:ea typeface="Courier New"/>
                <a:cs typeface="Courier New"/>
                <a:sym typeface="Courier New"/>
              </a:rPr>
              <a:t>        &lt;body&gt;</a:t>
            </a:r>
            <a:endParaRPr sz="7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A31515"/>
                </a:solidFill>
                <a:highlight>
                  <a:srgbClr val="FFFFFF"/>
                </a:highlight>
                <a:latin typeface="Courier New"/>
                <a:ea typeface="Courier New"/>
                <a:cs typeface="Courier New"/>
                <a:sym typeface="Courier New"/>
              </a:rPr>
              <a:t>            &lt;p&gt;Un e-mail care include o imagine:&lt;/p&gt;</a:t>
            </a:r>
            <a:endParaRPr sz="7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A31515"/>
                </a:solidFill>
                <a:highlight>
                  <a:srgbClr val="FFFFFF"/>
                </a:highlight>
                <a:latin typeface="Courier New"/>
                <a:ea typeface="Courier New"/>
                <a:cs typeface="Courier New"/>
                <a:sym typeface="Courier New"/>
              </a:rPr>
              <a:t>            &lt;img src="</a:t>
            </a:r>
            <a:r>
              <a:rPr lang="en" sz="750">
                <a:solidFill>
                  <a:schemeClr val="dk1"/>
                </a:solidFill>
                <a:highlight>
                  <a:srgbClr val="FFFFFF"/>
                </a:highlight>
                <a:latin typeface="Courier New"/>
                <a:ea typeface="Courier New"/>
                <a:cs typeface="Courier New"/>
                <a:sym typeface="Courier New"/>
              </a:rPr>
              <a:t>{url_imagine}</a:t>
            </a:r>
            <a:r>
              <a:rPr lang="en" sz="750">
                <a:solidFill>
                  <a:srgbClr val="A31515"/>
                </a:solidFill>
                <a:highlight>
                  <a:srgbClr val="FFFFFF"/>
                </a:highlight>
                <a:latin typeface="Courier New"/>
                <a:ea typeface="Courier New"/>
                <a:cs typeface="Courier New"/>
                <a:sym typeface="Courier New"/>
              </a:rPr>
              <a:t>" alt="Logo"&gt;</a:t>
            </a:r>
            <a:endParaRPr sz="7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A31515"/>
                </a:solidFill>
                <a:highlight>
                  <a:srgbClr val="FFFFFF"/>
                </a:highlight>
                <a:latin typeface="Courier New"/>
                <a:ea typeface="Courier New"/>
                <a:cs typeface="Courier New"/>
                <a:sym typeface="Courier New"/>
              </a:rPr>
              <a:t>        &lt;/body&gt;</a:t>
            </a:r>
            <a:endParaRPr sz="7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A31515"/>
                </a:solidFill>
                <a:highlight>
                  <a:srgbClr val="FFFFFF"/>
                </a:highlight>
                <a:latin typeface="Courier New"/>
                <a:ea typeface="Courier New"/>
                <a:cs typeface="Courier New"/>
                <a:sym typeface="Courier New"/>
              </a:rPr>
              <a:t>    &lt;/html&gt;</a:t>
            </a:r>
            <a:endParaRPr sz="7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rgbClr val="A31515"/>
                </a:solidFill>
                <a:highlight>
                  <a:srgbClr val="FFFFFF"/>
                </a:highlight>
                <a:latin typeface="Courier New"/>
                <a:ea typeface="Courier New"/>
                <a:cs typeface="Courier New"/>
                <a:sym typeface="Courier New"/>
              </a:rPr>
              <a:t>    """</a:t>
            </a:r>
            <a:endParaRPr sz="7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send_mail(</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subject</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"E-mail cu imagine"</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message</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"text simplu"</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from_email</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"expeditor@gmail.com"</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recipient_list</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"destinatar@gmail.com"</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html_message</a:t>
            </a:r>
            <a:r>
              <a:rPr lang="en" sz="750">
                <a:solidFill>
                  <a:schemeClr val="dk1"/>
                </a:solidFill>
                <a:highlight>
                  <a:srgbClr val="FFFFFF"/>
                </a:highlight>
                <a:latin typeface="Courier New"/>
                <a:ea typeface="Courier New"/>
                <a:cs typeface="Courier New"/>
                <a:sym typeface="Courier New"/>
              </a:rPr>
              <a:t>=html_message,</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5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Când folosim send_mail() </a:t>
            </a:r>
            <a:endParaRPr/>
          </a:p>
        </p:txBody>
      </p:sp>
      <p:sp>
        <p:nvSpPr>
          <p:cNvPr id="156" name="Google Shape;156;p2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59" name="Google Shape;159;p2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60" name="Google Shape;160;p23"/>
          <p:cNvSpPr txBox="1"/>
          <p:nvPr/>
        </p:nvSpPr>
        <p:spPr>
          <a:xfrm>
            <a:off x="317150" y="1024800"/>
            <a:ext cx="8520600" cy="1959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AutoNum type="arabicPeriod"/>
            </a:pPr>
            <a:r>
              <a:rPr lang="en" sz="1300">
                <a:solidFill>
                  <a:schemeClr val="dk2"/>
                </a:solidFill>
              </a:rPr>
              <a:t>Când trimitem e-mailuri simple, precum notificările.</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Când e-mailurile nu necesită atașamente sau anteturi personalizate.</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Când trimitem e-mailuri ocazionale și nu este nevoie de o compunere avansată.</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Funcția send_email() are anumite limitări:</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Nu suportă atașamente. Pentru atașamente, trebuie utilizată clasa EmailMessage.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Nu permite configurarea detaliată a anteturilor.</a:t>
            </a:r>
            <a:endParaRPr sz="13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Clasa EmailMessage (1)</a:t>
            </a:r>
            <a:endParaRPr/>
          </a:p>
        </p:txBody>
      </p:sp>
      <p:sp>
        <p:nvSpPr>
          <p:cNvPr id="166" name="Google Shape;166;p2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2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69" name="Google Shape;169;p2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70" name="Google Shape;170;p24"/>
          <p:cNvSpPr txBox="1"/>
          <p:nvPr/>
        </p:nvSpPr>
        <p:spPr>
          <a:xfrm>
            <a:off x="340700" y="901175"/>
            <a:ext cx="8491500" cy="3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Clasa </a:t>
            </a:r>
            <a:r>
              <a:rPr b="1" lang="en">
                <a:solidFill>
                  <a:schemeClr val="dk2"/>
                </a:solidFill>
              </a:rPr>
              <a:t>EmailMessage</a:t>
            </a:r>
            <a:r>
              <a:rPr lang="en">
                <a:solidFill>
                  <a:schemeClr val="dk2"/>
                </a:solidFill>
              </a:rPr>
              <a:t>, definită în modulul django.core.mail, oferă o metodă flexibilă și avansată pentru a compune și a trimite e-mailuri. Aceasta este utilă atunci când aveți nevoie de control suplimentar asupra structurii unui mesaj, cum ar fi adăugarea de atașamente, utilizarea conținutului HTML, specificarea anteturilor personalizate și trimiterea către mai mulți destinatari.</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Parametrii principali ai constructorului:</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subject (string): Subiectul e-mailului.</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body (string): Conținutul mesajului e-mail. Poate conține text simplu sau HTML.</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from_email (string): Adresa de e-mail a expeditorului. Dacă nu este specificată, se folosește valoarea din DEFAULT_FROM_EMAIL din settings.py.</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to (lista de stringuri): Lista adreselor de e-mail ale destinatarilor.</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bcc (</a:t>
            </a:r>
            <a:r>
              <a:rPr lang="en">
                <a:solidFill>
                  <a:schemeClr val="dk2"/>
                </a:solidFill>
              </a:rPr>
              <a:t>lista de stringuri</a:t>
            </a:r>
            <a:r>
              <a:rPr lang="en">
                <a:solidFill>
                  <a:schemeClr val="dk2"/>
                </a:solidFill>
              </a:rPr>
              <a:t>): Lista </a:t>
            </a:r>
            <a:r>
              <a:rPr lang="en">
                <a:solidFill>
                  <a:schemeClr val="dk2"/>
                </a:solidFill>
              </a:rPr>
              <a:t>adreselor de e-mail ale destinatarilor, </a:t>
            </a:r>
            <a:r>
              <a:rPr lang="en">
                <a:solidFill>
                  <a:schemeClr val="dk2"/>
                </a:solidFill>
              </a:rPr>
              <a:t>cărora le trimitem mesajul în </a:t>
            </a:r>
            <a:r>
              <a:rPr i="1" lang="en">
                <a:solidFill>
                  <a:schemeClr val="dk2"/>
                </a:solidFill>
              </a:rPr>
              <a:t>blind carbon copy</a:t>
            </a:r>
            <a:r>
              <a:rPr lang="en">
                <a:solidFill>
                  <a:schemeClr val="dk2"/>
                </a:solidFill>
              </a:rPr>
              <a:t> (destinatarii din această listă nu sunt vizibili celorlalți).</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cc (</a:t>
            </a:r>
            <a:r>
              <a:rPr lang="en">
                <a:solidFill>
                  <a:schemeClr val="dk2"/>
                </a:solidFill>
              </a:rPr>
              <a:t>lista de stringuri</a:t>
            </a:r>
            <a:r>
              <a:rPr lang="en">
                <a:solidFill>
                  <a:schemeClr val="dk2"/>
                </a:solidFill>
              </a:rPr>
              <a:t>): Lista </a:t>
            </a:r>
            <a:r>
              <a:rPr lang="en">
                <a:solidFill>
                  <a:schemeClr val="dk2"/>
                </a:solidFill>
              </a:rPr>
              <a:t>adreselor de e-mail ale destinatarilor </a:t>
            </a:r>
            <a:r>
              <a:rPr lang="en">
                <a:solidFill>
                  <a:schemeClr val="dk2"/>
                </a:solidFill>
              </a:rPr>
              <a:t>pentru </a:t>
            </a:r>
            <a:r>
              <a:rPr i="1" lang="en">
                <a:solidFill>
                  <a:schemeClr val="dk2"/>
                </a:solidFill>
              </a:rPr>
              <a:t>carbon copy</a:t>
            </a:r>
            <a:r>
              <a:rPr lang="en">
                <a:solidFill>
                  <a:schemeClr val="dk2"/>
                </a:solidFill>
              </a:rPr>
              <a:t> (destinatarii sunt vizibili tuturor).</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reply_to (</a:t>
            </a:r>
            <a:r>
              <a:rPr lang="en">
                <a:solidFill>
                  <a:schemeClr val="dk2"/>
                </a:solidFill>
              </a:rPr>
              <a:t>lista de stringuri</a:t>
            </a:r>
            <a:r>
              <a:rPr lang="en">
                <a:solidFill>
                  <a:schemeClr val="dk2"/>
                </a:solidFill>
              </a:rPr>
              <a:t>): Lista de adrese pentru răspunsuri. Dacă cineva răspunde la e-mail, răspunsul va fi trimis la aceste adrese.</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74" name="Shape 174"/>
        <p:cNvGrpSpPr/>
        <p:nvPr/>
      </p:nvGrpSpPr>
      <p:grpSpPr>
        <a:xfrm>
          <a:off x="0" y="0"/>
          <a:ext cx="0" cy="0"/>
          <a:chOff x="0" y="0"/>
          <a:chExt cx="0" cy="0"/>
        </a:xfrm>
      </p:grpSpPr>
      <p:sp>
        <p:nvSpPr>
          <p:cNvPr id="175" name="Google Shape;175;p2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Clasa EmailMessage (2)</a:t>
            </a:r>
            <a:endParaRPr/>
          </a:p>
        </p:txBody>
      </p:sp>
      <p:sp>
        <p:nvSpPr>
          <p:cNvPr id="176" name="Google Shape;176;p2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8" name="Google Shape;178;p2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79" name="Google Shape;179;p2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80" name="Google Shape;180;p25"/>
          <p:cNvSpPr txBox="1"/>
          <p:nvPr/>
        </p:nvSpPr>
        <p:spPr>
          <a:xfrm>
            <a:off x="340700" y="901175"/>
            <a:ext cx="8491500" cy="1441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AutoNum type="arabicPeriod" startAt="8"/>
            </a:pPr>
            <a:r>
              <a:rPr lang="en">
                <a:solidFill>
                  <a:schemeClr val="dk2"/>
                </a:solidFill>
              </a:rPr>
              <a:t>attachments (listă): O listă de atașamente care vor fi incluse în e-mail. Fiecare atașament poate fi ori calea unui fișier, ori un tuplu de tipul (nume_fișier, conținut, tip_mime).</a:t>
            </a:r>
            <a:endParaRPr>
              <a:solidFill>
                <a:schemeClr val="dk2"/>
              </a:solidFill>
            </a:endParaRPr>
          </a:p>
          <a:p>
            <a:pPr indent="-317500" lvl="0" marL="457200" rtl="0" algn="l">
              <a:spcBef>
                <a:spcPts val="0"/>
              </a:spcBef>
              <a:spcAft>
                <a:spcPts val="0"/>
              </a:spcAft>
              <a:buClr>
                <a:schemeClr val="dk2"/>
              </a:buClr>
              <a:buSzPts val="1400"/>
              <a:buAutoNum type="arabicPeriod" startAt="8"/>
            </a:pPr>
            <a:r>
              <a:rPr lang="en">
                <a:solidFill>
                  <a:schemeClr val="dk2"/>
                </a:solidFill>
              </a:rPr>
              <a:t>headers (dicționar): Dictionar de anteturi personalizate pentru mesaj. Exemplu: {'X-Custom-Header': 'Valoare'}.</a:t>
            </a:r>
            <a:endParaRPr>
              <a:solidFill>
                <a:schemeClr val="dk2"/>
              </a:solidFill>
            </a:endParaRPr>
          </a:p>
          <a:p>
            <a:pPr indent="-317500" lvl="0" marL="457200" rtl="0" algn="l">
              <a:spcBef>
                <a:spcPts val="0"/>
              </a:spcBef>
              <a:spcAft>
                <a:spcPts val="0"/>
              </a:spcAft>
              <a:buClr>
                <a:schemeClr val="dk2"/>
              </a:buClr>
              <a:buSzPts val="1400"/>
              <a:buAutoNum type="arabicPeriod" startAt="8"/>
            </a:pPr>
            <a:r>
              <a:rPr lang="en">
                <a:solidFill>
                  <a:schemeClr val="dk2"/>
                </a:solidFill>
              </a:rPr>
              <a:t>connection (EmailBackend):	Conexiunea utilizată pentru trimiterea e-mailului. Dacă este omis, se folosește conexiunea implicită din EMAIL_BACKEND</a:t>
            </a:r>
            <a:endParaRPr>
              <a:solidFill>
                <a:schemeClr val="dk2"/>
              </a:solidFill>
            </a:endParaRPr>
          </a:p>
        </p:txBody>
      </p:sp>
      <p:sp>
        <p:nvSpPr>
          <p:cNvPr id="181" name="Google Shape;181;p25"/>
          <p:cNvSpPr txBox="1"/>
          <p:nvPr/>
        </p:nvSpPr>
        <p:spPr>
          <a:xfrm>
            <a:off x="317150" y="2280125"/>
            <a:ext cx="3516600" cy="248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from</a:t>
            </a:r>
            <a:r>
              <a:rPr lang="en" sz="850">
                <a:solidFill>
                  <a:schemeClr val="dk1"/>
                </a:solidFill>
                <a:highlight>
                  <a:srgbClr val="FFFFFF"/>
                </a:highlight>
                <a:latin typeface="Courier New"/>
                <a:ea typeface="Courier New"/>
                <a:cs typeface="Courier New"/>
                <a:sym typeface="Courier New"/>
              </a:rPr>
              <a:t> django.core.mail </a:t>
            </a: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a:t>
            </a:r>
            <a:r>
              <a:rPr lang="en" sz="850">
                <a:solidFill>
                  <a:srgbClr val="2B91AF"/>
                </a:solidFill>
                <a:highlight>
                  <a:srgbClr val="FFFFFF"/>
                </a:highlight>
                <a:latin typeface="Courier New"/>
                <a:ea typeface="Courier New"/>
                <a:cs typeface="Courier New"/>
                <a:sym typeface="Courier New"/>
              </a:rPr>
              <a:t>EmailMessage</a:t>
            </a:r>
            <a:endParaRPr sz="8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def</a:t>
            </a:r>
            <a:r>
              <a:rPr lang="en" sz="850">
                <a:solidFill>
                  <a:schemeClr val="dk1"/>
                </a:solidFill>
                <a:highlight>
                  <a:srgbClr val="FFFFFF"/>
                </a:highlight>
                <a:latin typeface="Courier New"/>
                <a:ea typeface="Courier New"/>
                <a:cs typeface="Courier New"/>
                <a:sym typeface="Courier New"/>
              </a:rPr>
              <a:t> trimite_mail():</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email = </a:t>
            </a:r>
            <a:r>
              <a:rPr lang="en" sz="850">
                <a:solidFill>
                  <a:srgbClr val="2B91AF"/>
                </a:solidFill>
                <a:highlight>
                  <a:srgbClr val="FFFFFF"/>
                </a:highlight>
                <a:latin typeface="Courier New"/>
                <a:ea typeface="Courier New"/>
                <a:cs typeface="Courier New"/>
                <a:sym typeface="Courier New"/>
              </a:rPr>
              <a:t>EmailMessage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8080"/>
                </a:solidFill>
                <a:highlight>
                  <a:srgbClr val="FFFFFF"/>
                </a:highlight>
                <a:latin typeface="Courier New"/>
                <a:ea typeface="Courier New"/>
                <a:cs typeface="Courier New"/>
                <a:sym typeface="Courier New"/>
              </a:rPr>
              <a:t>subject</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'Email'</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8080"/>
                </a:solidFill>
                <a:highlight>
                  <a:srgbClr val="FFFFFF"/>
                </a:highlight>
                <a:latin typeface="Courier New"/>
                <a:ea typeface="Courier New"/>
                <a:cs typeface="Courier New"/>
                <a:sym typeface="Courier New"/>
              </a:rPr>
              <a:t>body</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'Salut, ce mai faceti?'</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8080"/>
                </a:solidFill>
                <a:highlight>
                  <a:srgbClr val="FFFFFF"/>
                </a:highlight>
                <a:latin typeface="Courier New"/>
                <a:ea typeface="Courier New"/>
                <a:cs typeface="Courier New"/>
                <a:sym typeface="Courier New"/>
              </a:rPr>
              <a:t>from_email</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'noreply@example.com'</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8080"/>
                </a:solidFill>
                <a:highlight>
                  <a:srgbClr val="FFFFFF"/>
                </a:highlight>
                <a:latin typeface="Courier New"/>
                <a:ea typeface="Courier New"/>
                <a:cs typeface="Courier New"/>
                <a:sym typeface="Courier New"/>
              </a:rPr>
              <a:t>to</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'destinatar_principal@example.com'</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8080"/>
                </a:solidFill>
                <a:highlight>
                  <a:srgbClr val="FFFFFF"/>
                </a:highlight>
                <a:latin typeface="Courier New"/>
                <a:ea typeface="Courier New"/>
                <a:cs typeface="Courier New"/>
                <a:sym typeface="Courier New"/>
              </a:rPr>
              <a:t>cc</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'destinatar_cc@example.com'</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8080"/>
                </a:solidFill>
                <a:highlight>
                  <a:srgbClr val="FFFFFF"/>
                </a:highlight>
                <a:latin typeface="Courier New"/>
                <a:ea typeface="Courier New"/>
                <a:cs typeface="Courier New"/>
                <a:sym typeface="Courier New"/>
              </a:rPr>
              <a:t>bcc</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'destinatar_bcc</a:t>
            </a:r>
            <a:r>
              <a:rPr lang="en" sz="850">
                <a:solidFill>
                  <a:srgbClr val="A31515"/>
                </a:solidFill>
                <a:highlight>
                  <a:srgbClr val="FFFFFF"/>
                </a:highlight>
                <a:latin typeface="Courier New"/>
                <a:ea typeface="Courier New"/>
                <a:cs typeface="Courier New"/>
                <a:sym typeface="Courier New"/>
              </a:rPr>
              <a:t>@example.com'</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8080"/>
                </a:solidFill>
                <a:highlight>
                  <a:srgbClr val="FFFFFF"/>
                </a:highlight>
                <a:latin typeface="Courier New"/>
                <a:ea typeface="Courier New"/>
                <a:cs typeface="Courier New"/>
                <a:sym typeface="Courier New"/>
              </a:rPr>
              <a:t>reply_to</a:t>
            </a:r>
            <a:r>
              <a:rPr lang="en" sz="850">
                <a:solidFill>
                  <a:schemeClr val="dk1"/>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'adresa_raspuns@example.com'</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email.send()</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85" name="Shape 185"/>
        <p:cNvGrpSpPr/>
        <p:nvPr/>
      </p:nvGrpSpPr>
      <p:grpSpPr>
        <a:xfrm>
          <a:off x="0" y="0"/>
          <a:ext cx="0" cy="0"/>
          <a:chOff x="0" y="0"/>
          <a:chExt cx="0" cy="0"/>
        </a:xfrm>
      </p:grpSpPr>
      <p:sp>
        <p:nvSpPr>
          <p:cNvPr id="186" name="Google Shape;186;p2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Metodele unui obiect </a:t>
            </a:r>
            <a:r>
              <a:rPr lang="en"/>
              <a:t>EmailMessage (1)</a:t>
            </a:r>
            <a:endParaRPr/>
          </a:p>
        </p:txBody>
      </p:sp>
      <p:sp>
        <p:nvSpPr>
          <p:cNvPr id="187" name="Google Shape;187;p2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2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90" name="Google Shape;190;p2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91" name="Google Shape;191;p26"/>
          <p:cNvSpPr txBox="1"/>
          <p:nvPr/>
        </p:nvSpPr>
        <p:spPr>
          <a:xfrm>
            <a:off x="340700" y="901175"/>
            <a:ext cx="8491500" cy="2128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AutoNum type="arabicPeriod"/>
            </a:pPr>
            <a:r>
              <a:rPr lang="en">
                <a:solidFill>
                  <a:schemeClr val="dk2"/>
                </a:solidFill>
              </a:rPr>
              <a:t>send(fail_silently=False). Trimite e-mailul. Parametrul fail_silently indică dacă erorile ar trebui să fie ignorate (True) sau afișate (False).</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attach(filename, content, mimetype=None). Adaugă un atașament personalizat la e-mail. Exemplu: </a:t>
            </a:r>
            <a:r>
              <a:rPr lang="en">
                <a:solidFill>
                  <a:schemeClr val="dk2"/>
                </a:solidFill>
                <a:latin typeface="Courier New"/>
                <a:ea typeface="Courier New"/>
                <a:cs typeface="Courier New"/>
                <a:sym typeface="Courier New"/>
              </a:rPr>
              <a:t>email.attach('factura.pdf', continut, 'application/pdf')</a:t>
            </a:r>
            <a:endParaRPr>
              <a:solidFill>
                <a:schemeClr val="dk2"/>
              </a:solidFill>
              <a:latin typeface="Courier New"/>
              <a:ea typeface="Courier New"/>
              <a:cs typeface="Courier New"/>
              <a:sym typeface="Courier New"/>
            </a:endParaRPr>
          </a:p>
          <a:p>
            <a:pPr indent="-317500" lvl="0" marL="457200" rtl="0" algn="l">
              <a:spcBef>
                <a:spcPts val="0"/>
              </a:spcBef>
              <a:spcAft>
                <a:spcPts val="0"/>
              </a:spcAft>
              <a:buClr>
                <a:schemeClr val="dk2"/>
              </a:buClr>
              <a:buSzPts val="1400"/>
              <a:buAutoNum type="arabicPeriod"/>
            </a:pPr>
            <a:r>
              <a:rPr lang="en">
                <a:solidFill>
                  <a:schemeClr val="dk2"/>
                </a:solidFill>
              </a:rPr>
              <a:t>attach_file(path, </a:t>
            </a:r>
            <a:r>
              <a:rPr lang="en">
                <a:solidFill>
                  <a:schemeClr val="dk2"/>
                </a:solidFill>
              </a:rPr>
              <a:t>mimetype</a:t>
            </a:r>
            <a:r>
              <a:rPr lang="en">
                <a:solidFill>
                  <a:schemeClr val="dk2"/>
                </a:solidFill>
              </a:rPr>
              <a:t>=None). Adaugă un atașament direct de pe disc.	Exemplu: </a:t>
            </a:r>
            <a:r>
              <a:rPr lang="en">
                <a:solidFill>
                  <a:schemeClr val="dk2"/>
                </a:solidFill>
                <a:latin typeface="Courier New"/>
                <a:ea typeface="Courier New"/>
                <a:cs typeface="Courier New"/>
                <a:sym typeface="Courier New"/>
              </a:rPr>
              <a:t>email.attach_file('/cale/catre/factura.pdf')</a:t>
            </a:r>
            <a:endParaRPr>
              <a:solidFill>
                <a:schemeClr val="dk2"/>
              </a:solidFill>
              <a:latin typeface="Courier New"/>
              <a:ea typeface="Courier New"/>
              <a:cs typeface="Courier New"/>
              <a:sym typeface="Courier New"/>
            </a:endParaRPr>
          </a:p>
          <a:p>
            <a:pPr indent="-317500" lvl="0" marL="457200" rtl="0" algn="l">
              <a:spcBef>
                <a:spcPts val="0"/>
              </a:spcBef>
              <a:spcAft>
                <a:spcPts val="0"/>
              </a:spcAft>
              <a:buClr>
                <a:schemeClr val="dk2"/>
              </a:buClr>
              <a:buSzPts val="1400"/>
              <a:buAutoNum type="arabicPeriod"/>
            </a:pPr>
            <a:r>
              <a:rPr lang="en">
                <a:solidFill>
                  <a:schemeClr val="dk2"/>
                </a:solidFill>
              </a:rPr>
              <a:t>get_connection(). Returnează conexiunea utilizată pentru trimiterea e-mailului.</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message(). Returnează un obiect MIMEMessage care reprezintă structura e-mailului.</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recipients(). Returnează o listă completă a destinatarilor (inclusiv to, cc și bcc).</a:t>
            </a:r>
            <a:endParaRPr>
              <a:solidFill>
                <a:schemeClr val="dk2"/>
              </a:solidFill>
            </a:endParaRPr>
          </a:p>
        </p:txBody>
      </p:sp>
      <p:sp>
        <p:nvSpPr>
          <p:cNvPr id="192" name="Google Shape;192;p26"/>
          <p:cNvSpPr txBox="1"/>
          <p:nvPr/>
        </p:nvSpPr>
        <p:spPr>
          <a:xfrm>
            <a:off x="493100" y="2946350"/>
            <a:ext cx="3493200" cy="18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from</a:t>
            </a:r>
            <a:r>
              <a:rPr lang="en" sz="750">
                <a:solidFill>
                  <a:schemeClr val="dk1"/>
                </a:solidFill>
                <a:highlight>
                  <a:srgbClr val="FFFFFF"/>
                </a:highlight>
                <a:latin typeface="Courier New"/>
                <a:ea typeface="Courier New"/>
                <a:cs typeface="Courier New"/>
                <a:sym typeface="Courier New"/>
              </a:rPr>
              <a:t> django.core.mail </a:t>
            </a: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a:t>
            </a:r>
            <a:r>
              <a:rPr lang="en" sz="750">
                <a:solidFill>
                  <a:srgbClr val="2B91AF"/>
                </a:solidFill>
                <a:highlight>
                  <a:srgbClr val="FFFFFF"/>
                </a:highlight>
                <a:latin typeface="Courier New"/>
                <a:ea typeface="Courier New"/>
                <a:cs typeface="Courier New"/>
                <a:sym typeface="Courier New"/>
              </a:rPr>
              <a:t>EmailMessage</a:t>
            </a:r>
            <a:endParaRPr sz="7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def</a:t>
            </a:r>
            <a:r>
              <a:rPr lang="en" sz="750">
                <a:solidFill>
                  <a:schemeClr val="dk1"/>
                </a:solidFill>
                <a:highlight>
                  <a:srgbClr val="FFFFFF"/>
                </a:highlight>
                <a:latin typeface="Courier New"/>
                <a:ea typeface="Courier New"/>
                <a:cs typeface="Courier New"/>
                <a:sym typeface="Courier New"/>
              </a:rPr>
              <a:t> trimite_mail_atasament(</a:t>
            </a:r>
            <a:r>
              <a:rPr lang="en" sz="750">
                <a:solidFill>
                  <a:srgbClr val="808080"/>
                </a:solidFill>
                <a:highlight>
                  <a:srgbClr val="FFFFFF"/>
                </a:highlight>
                <a:latin typeface="Courier New"/>
                <a:ea typeface="Courier New"/>
                <a:cs typeface="Courier New"/>
                <a:sym typeface="Courier New"/>
              </a:rPr>
              <a:t>cale</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email = </a:t>
            </a:r>
            <a:r>
              <a:rPr lang="en" sz="750">
                <a:solidFill>
                  <a:srgbClr val="2B91AF"/>
                </a:solidFill>
                <a:highlight>
                  <a:srgbClr val="FFFFFF"/>
                </a:highlight>
                <a:latin typeface="Courier New"/>
                <a:ea typeface="Courier New"/>
                <a:cs typeface="Courier New"/>
                <a:sym typeface="Courier New"/>
              </a:rPr>
              <a:t>EmailMessage</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subject</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'Email cu atașament'</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body</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'Vezi atașamentul inclus în acest mesaj.'</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from_email</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'expeditor@gmail.com'</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808080"/>
                </a:solidFill>
                <a:highlight>
                  <a:srgbClr val="FFFFFF"/>
                </a:highlight>
                <a:latin typeface="Courier New"/>
                <a:ea typeface="Courier New"/>
                <a:cs typeface="Courier New"/>
                <a:sym typeface="Courier New"/>
              </a:rPr>
              <a:t>to</a:t>
            </a:r>
            <a:r>
              <a:rPr lang="en" sz="750">
                <a:solidFill>
                  <a:schemeClr val="dk1"/>
                </a:solidFill>
                <a:highlight>
                  <a:srgbClr val="FFFFFF"/>
                </a:highlight>
                <a:latin typeface="Courier New"/>
                <a:ea typeface="Courier New"/>
                <a:cs typeface="Courier New"/>
                <a:sym typeface="Courier New"/>
              </a:rPr>
              <a:t>=[</a:t>
            </a:r>
            <a:r>
              <a:rPr lang="en" sz="750">
                <a:solidFill>
                  <a:srgbClr val="A31515"/>
                </a:solidFill>
                <a:highlight>
                  <a:srgbClr val="FFFFFF"/>
                </a:highlight>
                <a:latin typeface="Courier New"/>
                <a:ea typeface="Courier New"/>
                <a:cs typeface="Courier New"/>
                <a:sym typeface="Courier New"/>
              </a:rPr>
              <a:t>'destinatar@gmail.com'</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email.attach_file(</a:t>
            </a:r>
            <a:r>
              <a:rPr lang="en" sz="750">
                <a:solidFill>
                  <a:srgbClr val="808080"/>
                </a:solidFill>
                <a:highlight>
                  <a:srgbClr val="FFFFFF"/>
                </a:highlight>
                <a:latin typeface="Courier New"/>
                <a:ea typeface="Courier New"/>
                <a:cs typeface="Courier New"/>
                <a:sym typeface="Courier New"/>
              </a:rPr>
              <a:t>cale</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email.send()</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96" name="Shape 196"/>
        <p:cNvGrpSpPr/>
        <p:nvPr/>
      </p:nvGrpSpPr>
      <p:grpSpPr>
        <a:xfrm>
          <a:off x="0" y="0"/>
          <a:ext cx="0" cy="0"/>
          <a:chOff x="0" y="0"/>
          <a:chExt cx="0" cy="0"/>
        </a:xfrm>
      </p:grpSpPr>
      <p:sp>
        <p:nvSpPr>
          <p:cNvPr id="197" name="Google Shape;197;p2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emplate-uri pentru emailuri</a:t>
            </a:r>
            <a:endParaRPr/>
          </a:p>
        </p:txBody>
      </p:sp>
      <p:sp>
        <p:nvSpPr>
          <p:cNvPr id="198" name="Google Shape;198;p2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2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01" name="Google Shape;201;p2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02" name="Google Shape;202;p27"/>
          <p:cNvSpPr txBox="1"/>
          <p:nvPr/>
        </p:nvSpPr>
        <p:spPr>
          <a:xfrm>
            <a:off x="355775" y="1106150"/>
            <a:ext cx="5106900" cy="267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&lt;!DOCTYPE</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html</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&lt;html&gt;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&lt;head&gt;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&lt;title&gt;</a:t>
            </a:r>
            <a:r>
              <a:rPr lang="en" sz="1050">
                <a:solidFill>
                  <a:schemeClr val="dk1"/>
                </a:solidFill>
                <a:highlight>
                  <a:srgbClr val="FFFFFF"/>
                </a:highlight>
                <a:latin typeface="Courier New"/>
                <a:ea typeface="Courier New"/>
                <a:cs typeface="Courier New"/>
                <a:sym typeface="Courier New"/>
              </a:rPr>
              <a:t>Email Template</a:t>
            </a:r>
            <a:r>
              <a:rPr lang="en" sz="1050">
                <a:solidFill>
                  <a:srgbClr val="800000"/>
                </a:solidFill>
                <a:highlight>
                  <a:srgbClr val="FFFFFF"/>
                </a:highlight>
                <a:latin typeface="Courier New"/>
                <a:ea typeface="Courier New"/>
                <a:cs typeface="Courier New"/>
                <a:sym typeface="Courier New"/>
              </a:rPr>
              <a:t>&lt;/title&gt;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&lt;/head&gt;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&lt;body&gt;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&lt;h1&gt;</a:t>
            </a:r>
            <a:r>
              <a:rPr lang="en" sz="1050">
                <a:solidFill>
                  <a:schemeClr val="dk1"/>
                </a:solidFill>
                <a:highlight>
                  <a:srgbClr val="FFFFFF"/>
                </a:highlight>
                <a:latin typeface="Courier New"/>
                <a:ea typeface="Courier New"/>
                <a:cs typeface="Courier New"/>
                <a:sym typeface="Courier New"/>
              </a:rPr>
              <a:t>Bună, {{ nume }}!</a:t>
            </a:r>
            <a:r>
              <a:rPr lang="en" sz="1050">
                <a:solidFill>
                  <a:srgbClr val="800000"/>
                </a:solidFill>
                <a:highlight>
                  <a:srgbClr val="FFFFFF"/>
                </a:highlight>
                <a:latin typeface="Courier New"/>
                <a:ea typeface="Courier New"/>
                <a:cs typeface="Courier New"/>
                <a:sym typeface="Courier New"/>
              </a:rPr>
              <a:t>&lt;/h1&gt;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&lt;p&gt;</a:t>
            </a:r>
            <a:r>
              <a:rPr lang="en" sz="1050">
                <a:solidFill>
                  <a:schemeClr val="dk1"/>
                </a:solidFill>
                <a:highlight>
                  <a:srgbClr val="FFFFFF"/>
                </a:highlight>
                <a:latin typeface="Courier New"/>
                <a:ea typeface="Courier New"/>
                <a:cs typeface="Courier New"/>
                <a:sym typeface="Courier New"/>
              </a:rPr>
              <a:t>Nu am inspiratie pentru continutul acestui e-mail.</a:t>
            </a:r>
            <a:r>
              <a:rPr lang="en" sz="1050">
                <a:solidFill>
                  <a:srgbClr val="800000"/>
                </a:solidFill>
                <a:highlight>
                  <a:srgbClr val="FFFFFF"/>
                </a:highlight>
                <a:latin typeface="Courier New"/>
                <a:ea typeface="Courier New"/>
                <a:cs typeface="Courier New"/>
                <a:sym typeface="Courier New"/>
              </a:rPr>
              <a:t>&lt;/p&gt;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&lt;/body&gt;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&lt;/html&gt;</a:t>
            </a:r>
            <a:endParaRPr sz="1050">
              <a:solidFill>
                <a:srgbClr val="8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800000"/>
              </a:solidFill>
              <a:highlight>
                <a:srgbClr val="FFFFFF"/>
              </a:highlight>
              <a:latin typeface="Courier New"/>
              <a:ea typeface="Courier New"/>
              <a:cs typeface="Courier New"/>
              <a:sym typeface="Courier New"/>
            </a:endParaRPr>
          </a:p>
        </p:txBody>
      </p:sp>
      <p:sp>
        <p:nvSpPr>
          <p:cNvPr id="203" name="Google Shape;203;p27"/>
          <p:cNvSpPr txBox="1"/>
          <p:nvPr/>
        </p:nvSpPr>
        <p:spPr>
          <a:xfrm>
            <a:off x="5523100" y="1106150"/>
            <a:ext cx="3348600" cy="25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2"/>
                </a:solidFill>
              </a:rPr>
              <a:t>Sunt aceleași tipuri de template-uri ca și pentru pagini.</a:t>
            </a: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Observăm variabila </a:t>
            </a:r>
            <a:r>
              <a:rPr i="1" lang="en" sz="1300">
                <a:solidFill>
                  <a:schemeClr val="dk2"/>
                </a:solidFill>
              </a:rPr>
              <a:t>nume </a:t>
            </a:r>
            <a:r>
              <a:rPr lang="en" sz="1300">
                <a:solidFill>
                  <a:schemeClr val="dk2"/>
                </a:solidFill>
              </a:rPr>
              <a:t>în acest template.</a:t>
            </a: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Pentru transformare în HTML vom folosi funcția render_to_string()</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Considerăm că fișierul se numește email_template.html</a:t>
            </a:r>
            <a:endParaRPr sz="13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07" name="Shape 207"/>
        <p:cNvGrpSpPr/>
        <p:nvPr/>
      </p:nvGrpSpPr>
      <p:grpSpPr>
        <a:xfrm>
          <a:off x="0" y="0"/>
          <a:ext cx="0" cy="0"/>
          <a:chOff x="0" y="0"/>
          <a:chExt cx="0" cy="0"/>
        </a:xfrm>
      </p:grpSpPr>
      <p:sp>
        <p:nvSpPr>
          <p:cNvPr id="208" name="Google Shape;208;p2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 python pentru folosirea template-ului de e-mail</a:t>
            </a:r>
            <a:endParaRPr/>
          </a:p>
        </p:txBody>
      </p:sp>
      <p:sp>
        <p:nvSpPr>
          <p:cNvPr id="209" name="Google Shape;209;p2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2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12" name="Google Shape;212;p2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13" name="Google Shape;213;p28"/>
          <p:cNvSpPr txBox="1"/>
          <p:nvPr/>
        </p:nvSpPr>
        <p:spPr>
          <a:xfrm>
            <a:off x="340700" y="901175"/>
            <a:ext cx="8491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În variabila context se transmite un dicționar cu câmpurile necesare template-ului:</a:t>
            </a:r>
            <a:endParaRPr>
              <a:solidFill>
                <a:schemeClr val="dk2"/>
              </a:solidFill>
            </a:endParaRPr>
          </a:p>
        </p:txBody>
      </p:sp>
      <p:sp>
        <p:nvSpPr>
          <p:cNvPr id="214" name="Google Shape;214;p28"/>
          <p:cNvSpPr txBox="1"/>
          <p:nvPr/>
        </p:nvSpPr>
        <p:spPr>
          <a:xfrm>
            <a:off x="340700" y="1210125"/>
            <a:ext cx="7791900" cy="345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django.template.loader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render_to_string</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django.core.mail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EmailMessage</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trimite_mail():</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context = {</a:t>
            </a:r>
            <a:r>
              <a:rPr lang="en" sz="1050">
                <a:solidFill>
                  <a:srgbClr val="A31515"/>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'Ionel'</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html_content = render_to_string(</a:t>
            </a:r>
            <a:r>
              <a:rPr lang="en" sz="1050">
                <a:solidFill>
                  <a:srgbClr val="A31515"/>
                </a:solidFill>
                <a:highlight>
                  <a:srgbClr val="FFFFFF"/>
                </a:highlight>
                <a:latin typeface="Courier New"/>
                <a:ea typeface="Courier New"/>
                <a:cs typeface="Courier New"/>
                <a:sym typeface="Courier New"/>
              </a:rPr>
              <a:t>'email_template.html'</a:t>
            </a:r>
            <a:r>
              <a:rPr lang="en" sz="1050">
                <a:solidFill>
                  <a:schemeClr val="dk1"/>
                </a:solidFill>
                <a:highlight>
                  <a:srgbClr val="FFFFFF"/>
                </a:highlight>
                <a:latin typeface="Courier New"/>
                <a:ea typeface="Courier New"/>
                <a:cs typeface="Courier New"/>
                <a:sym typeface="Courier New"/>
              </a:rPr>
              <a:t>, context)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email = </a:t>
            </a:r>
            <a:r>
              <a:rPr lang="en" sz="1050">
                <a:solidFill>
                  <a:srgbClr val="2B91AF"/>
                </a:solidFill>
                <a:highlight>
                  <a:srgbClr val="FFFFFF"/>
                </a:highlight>
                <a:latin typeface="Courier New"/>
                <a:ea typeface="Courier New"/>
                <a:cs typeface="Courier New"/>
                <a:sym typeface="Courier New"/>
              </a:rPr>
              <a:t>EmailMessage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subject</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'Salutare!'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body</a:t>
            </a:r>
            <a:r>
              <a:rPr lang="en" sz="1050">
                <a:solidFill>
                  <a:schemeClr val="dk1"/>
                </a:solidFill>
                <a:highlight>
                  <a:srgbClr val="FFFFFF"/>
                </a:highlight>
                <a:latin typeface="Courier New"/>
                <a:ea typeface="Courier New"/>
                <a:cs typeface="Courier New"/>
                <a:sym typeface="Courier New"/>
              </a:rPr>
              <a:t>=html_content,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from_email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'expeditor@gmail.com'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to</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'destinatar@gmail.com'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email.content_subtype = </a:t>
            </a:r>
            <a:r>
              <a:rPr lang="en" sz="1050">
                <a:solidFill>
                  <a:srgbClr val="A31515"/>
                </a:solidFill>
                <a:highlight>
                  <a:srgbClr val="FFFFFF"/>
                </a:highlight>
                <a:latin typeface="Courier New"/>
                <a:ea typeface="Courier New"/>
                <a:cs typeface="Courier New"/>
                <a:sym typeface="Courier New"/>
              </a:rPr>
              <a:t>'html'</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email.send(</a:t>
            </a:r>
            <a:r>
              <a:rPr lang="en" sz="1050">
                <a:solidFill>
                  <a:srgbClr val="808080"/>
                </a:solidFill>
                <a:highlight>
                  <a:srgbClr val="FFFFFF"/>
                </a:highlight>
                <a:latin typeface="Courier New"/>
                <a:ea typeface="Courier New"/>
                <a:cs typeface="Courier New"/>
                <a:sym typeface="Courier New"/>
              </a:rPr>
              <a:t>fail_silently</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18" name="Shape 218"/>
        <p:cNvGrpSpPr/>
        <p:nvPr/>
      </p:nvGrpSpPr>
      <p:grpSpPr>
        <a:xfrm>
          <a:off x="0" y="0"/>
          <a:ext cx="0" cy="0"/>
          <a:chOff x="0" y="0"/>
          <a:chExt cx="0" cy="0"/>
        </a:xfrm>
      </p:grpSpPr>
      <p:sp>
        <p:nvSpPr>
          <p:cNvPr id="219" name="Google Shape;219;p2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Funcția send_mass_mail() (1)</a:t>
            </a:r>
            <a:endParaRPr/>
          </a:p>
        </p:txBody>
      </p:sp>
      <p:sp>
        <p:nvSpPr>
          <p:cNvPr id="220" name="Google Shape;220;p2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2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23" name="Google Shape;223;p2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24" name="Google Shape;224;p29"/>
          <p:cNvSpPr txBox="1"/>
          <p:nvPr/>
        </p:nvSpPr>
        <p:spPr>
          <a:xfrm>
            <a:off x="317150" y="987975"/>
            <a:ext cx="8479200" cy="7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Funcția send_mass_mail(), definită în modulul django.core.mail, este utilizată pentru a trimite mai multe e-mailuri simultan, cu eficiență sporită. Aceasta este potrivită atunci când trebuie expediat un set de mesaje diferite către destinatari diferiți, folosind o singură conexiune SMTP.</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en" sz="1200">
                <a:solidFill>
                  <a:schemeClr val="dk2"/>
                </a:solidFill>
              </a:rPr>
              <a:t>Antetul funcției:</a:t>
            </a:r>
            <a:endParaRPr sz="1200">
              <a:solidFill>
                <a:schemeClr val="dk2"/>
              </a:solidFill>
            </a:endParaRPr>
          </a:p>
        </p:txBody>
      </p:sp>
      <p:sp>
        <p:nvSpPr>
          <p:cNvPr id="225" name="Google Shape;225;p29"/>
          <p:cNvSpPr txBox="1"/>
          <p:nvPr/>
        </p:nvSpPr>
        <p:spPr>
          <a:xfrm>
            <a:off x="393350" y="2116800"/>
            <a:ext cx="78600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send_mass_mail(</a:t>
            </a:r>
            <a:r>
              <a:rPr lang="en" sz="1050">
                <a:solidFill>
                  <a:schemeClr val="dk1"/>
                </a:solidFill>
                <a:highlight>
                  <a:srgbClr val="FFFFFF"/>
                </a:highlight>
                <a:latin typeface="Courier New"/>
                <a:ea typeface="Courier New"/>
                <a:cs typeface="Courier New"/>
                <a:sym typeface="Courier New"/>
              </a:rPr>
              <a:t>datatuple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fail_silently</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connection</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p:txBody>
      </p:sp>
      <p:sp>
        <p:nvSpPr>
          <p:cNvPr id="226" name="Google Shape;226;p29"/>
          <p:cNvSpPr txBox="1"/>
          <p:nvPr/>
        </p:nvSpPr>
        <p:spPr>
          <a:xfrm>
            <a:off x="393350" y="2648725"/>
            <a:ext cx="8479200" cy="20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2"/>
                </a:solidFill>
              </a:rPr>
              <a:t>Parametrii funcției</a:t>
            </a:r>
            <a:endParaRPr sz="1200">
              <a:solidFill>
                <a:schemeClr val="dk2"/>
              </a:solidFill>
            </a:endParaRPr>
          </a:p>
          <a:p>
            <a:pPr indent="0" lvl="0" marL="0" rtl="0" algn="l">
              <a:spcBef>
                <a:spcPts val="0"/>
              </a:spcBef>
              <a:spcAft>
                <a:spcPts val="0"/>
              </a:spcAft>
              <a:buNone/>
            </a:pPr>
            <a:r>
              <a:rPr lang="en" sz="1200">
                <a:solidFill>
                  <a:schemeClr val="dk2"/>
                </a:solidFill>
              </a:rPr>
              <a:t>1. datatuple: 	O listă de tupluri, unde fiecare tuplu definește un e-mail individual. Fiecare tuplu trebuie să aibă următoarea structură:</a:t>
            </a:r>
            <a:endParaRPr sz="1200">
              <a:solidFill>
                <a:schemeClr val="dk2"/>
              </a:solidFill>
            </a:endParaRPr>
          </a:p>
          <a:p>
            <a:pPr indent="457200" lvl="0" marL="0" rtl="0" algn="l">
              <a:spcBef>
                <a:spcPts val="0"/>
              </a:spcBef>
              <a:spcAft>
                <a:spcPts val="0"/>
              </a:spcAft>
              <a:buNone/>
            </a:pPr>
            <a:r>
              <a:rPr lang="en" sz="1200">
                <a:solidFill>
                  <a:schemeClr val="dk2"/>
                </a:solidFill>
                <a:latin typeface="Courier New"/>
                <a:ea typeface="Courier New"/>
                <a:cs typeface="Courier New"/>
                <a:sym typeface="Courier New"/>
              </a:rPr>
              <a:t>(subject, message, from_email, recipient_list)</a:t>
            </a:r>
            <a:endParaRPr sz="1200">
              <a:solidFill>
                <a:schemeClr val="dk2"/>
              </a:solidFill>
              <a:latin typeface="Courier New"/>
              <a:ea typeface="Courier New"/>
              <a:cs typeface="Courier New"/>
              <a:sym typeface="Courier New"/>
            </a:endParaRPr>
          </a:p>
          <a:p>
            <a:pPr indent="-304800" lvl="0" marL="457200" rtl="0" algn="l">
              <a:spcBef>
                <a:spcPts val="0"/>
              </a:spcBef>
              <a:spcAft>
                <a:spcPts val="0"/>
              </a:spcAft>
              <a:buClr>
                <a:schemeClr val="dk2"/>
              </a:buClr>
              <a:buSzPts val="1200"/>
              <a:buChar char="●"/>
            </a:pPr>
            <a:r>
              <a:rPr lang="en" sz="1200">
                <a:solidFill>
                  <a:schemeClr val="dk2"/>
                </a:solidFill>
              </a:rPr>
              <a:t>subject: Subiectul e-mailului.</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message: Conținutul principal al e-mailului (doar text simplu).</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from_email: Adresa expeditorului.</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recipient_list: O listă de adrese ale destinatarilor.</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30" name="Shape 230"/>
        <p:cNvGrpSpPr/>
        <p:nvPr/>
      </p:nvGrpSpPr>
      <p:grpSpPr>
        <a:xfrm>
          <a:off x="0" y="0"/>
          <a:ext cx="0" cy="0"/>
          <a:chOff x="0" y="0"/>
          <a:chExt cx="0" cy="0"/>
        </a:xfrm>
      </p:grpSpPr>
      <p:sp>
        <p:nvSpPr>
          <p:cNvPr id="231" name="Google Shape;231;p3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Funcția send_mass_mail() (2)</a:t>
            </a:r>
            <a:endParaRPr/>
          </a:p>
        </p:txBody>
      </p:sp>
      <p:sp>
        <p:nvSpPr>
          <p:cNvPr id="232" name="Google Shape;232;p3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35" name="Google Shape;235;p3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36" name="Google Shape;236;p30"/>
          <p:cNvSpPr txBox="1"/>
          <p:nvPr/>
        </p:nvSpPr>
        <p:spPr>
          <a:xfrm>
            <a:off x="317150" y="987975"/>
            <a:ext cx="8479200" cy="2127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200">
                <a:solidFill>
                  <a:schemeClr val="dk2"/>
                </a:solidFill>
              </a:rPr>
              <a:t>Exemplu de datatuple:</a:t>
            </a:r>
            <a:endParaRPr sz="1200">
              <a:solidFill>
                <a:schemeClr val="dk2"/>
              </a:solidFill>
            </a:endParaRPr>
          </a:p>
          <a:p>
            <a:pPr indent="0" lvl="0" marL="457200" rtl="0" algn="l">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datatuple = [</a:t>
            </a:r>
            <a:endParaRPr sz="1200">
              <a:solidFill>
                <a:schemeClr val="dk2"/>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	("Subiect 1", "Mesajul pentru e-mail 1", "expeditor@gmail.com", ["destinatar1@gmail.com"]),</a:t>
            </a:r>
            <a:endParaRPr sz="1200">
              <a:solidFill>
                <a:schemeClr val="dk2"/>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	("Subiect 2", "Mesajul pentru e-mail 2", "expeditor@gmail.com", ["destinatar2@gmail.com", "destinatar3@gmail.com"]),</a:t>
            </a:r>
            <a:endParaRPr sz="1200">
              <a:solidFill>
                <a:schemeClr val="dk2"/>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a:t>
            </a:r>
            <a:endParaRPr sz="1200">
              <a:solidFill>
                <a:schemeClr val="dk2"/>
              </a:solidFill>
              <a:latin typeface="Courier New"/>
              <a:ea typeface="Courier New"/>
              <a:cs typeface="Courier New"/>
              <a:sym typeface="Courier New"/>
            </a:endParaRPr>
          </a:p>
          <a:p>
            <a:pPr indent="-304800" lvl="0" marL="457200" rtl="0" algn="l">
              <a:spcBef>
                <a:spcPts val="0"/>
              </a:spcBef>
              <a:spcAft>
                <a:spcPts val="0"/>
              </a:spcAft>
              <a:buClr>
                <a:schemeClr val="dk2"/>
              </a:buClr>
              <a:buSzPts val="1200"/>
              <a:buAutoNum type="arabicPeriod" startAt="2"/>
            </a:pPr>
            <a:r>
              <a:rPr lang="en" sz="1200">
                <a:solidFill>
                  <a:schemeClr val="dk2"/>
                </a:solidFill>
              </a:rPr>
              <a:t>fail_silently (opțional, implicit False):Dacă este setat la True, ignoră erorile care apar în timpul trimiterii mesajelor. Dacă este setat la False, erorile vor fi raportate.</a:t>
            </a:r>
            <a:endParaRPr sz="1200">
              <a:solidFill>
                <a:schemeClr val="dk2"/>
              </a:solidFill>
            </a:endParaRPr>
          </a:p>
          <a:p>
            <a:pPr indent="-304800" lvl="0" marL="457200" rtl="0" algn="l">
              <a:spcBef>
                <a:spcPts val="0"/>
              </a:spcBef>
              <a:spcAft>
                <a:spcPts val="0"/>
              </a:spcAft>
              <a:buClr>
                <a:schemeClr val="dk2"/>
              </a:buClr>
              <a:buSzPts val="1200"/>
              <a:buAutoNum type="arabicPeriod" startAt="2"/>
            </a:pPr>
            <a:r>
              <a:rPr lang="en" sz="1200">
                <a:solidFill>
                  <a:schemeClr val="dk2"/>
                </a:solidFill>
              </a:rPr>
              <a:t>connection (opțional): Un obiect de tip EmailBackend utilizat pentru a trimite e-mailurile. Dacă nu este specificat, se folosește conexiunea implicită definită în setările Django.</a:t>
            </a:r>
            <a:endParaRPr sz="1200">
              <a:solidFill>
                <a:schemeClr val="dk2"/>
              </a:solidFill>
            </a:endParaRPr>
          </a:p>
        </p:txBody>
      </p:sp>
      <p:sp>
        <p:nvSpPr>
          <p:cNvPr id="237" name="Google Shape;237;p30"/>
          <p:cNvSpPr txBox="1"/>
          <p:nvPr/>
        </p:nvSpPr>
        <p:spPr>
          <a:xfrm>
            <a:off x="425700" y="3185925"/>
            <a:ext cx="8412000" cy="166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django.core.mail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send_mass_mail</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trimite_mail():</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datatuple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"Subiect 1"</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"Mesaj 1."</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"expeditor@gmail.com"</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"dest1@gmail.com"</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"dest2@gmail.com"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"Subiect 2"</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"Mesaj 2."</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"expeditor@gmail.com"</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"dest3@gmail.com"</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"dest4@gmail.com"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send_mass_mail(datatuple, </a:t>
            </a:r>
            <a:r>
              <a:rPr lang="en" sz="1050">
                <a:solidFill>
                  <a:srgbClr val="808080"/>
                </a:solidFill>
                <a:highlight>
                  <a:srgbClr val="FFFFFF"/>
                </a:highlight>
                <a:latin typeface="Courier New"/>
                <a:ea typeface="Courier New"/>
                <a:cs typeface="Courier New"/>
                <a:sym typeface="Courier New"/>
              </a:rPr>
              <a:t>fail_silently</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41" name="Shape 241"/>
        <p:cNvGrpSpPr/>
        <p:nvPr/>
      </p:nvGrpSpPr>
      <p:grpSpPr>
        <a:xfrm>
          <a:off x="0" y="0"/>
          <a:ext cx="0" cy="0"/>
          <a:chOff x="0" y="0"/>
          <a:chExt cx="0" cy="0"/>
        </a:xfrm>
      </p:grpSpPr>
      <p:sp>
        <p:nvSpPr>
          <p:cNvPr id="242" name="Google Shape;242;p3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Când folosim send_mass_mail()</a:t>
            </a:r>
            <a:endParaRPr/>
          </a:p>
        </p:txBody>
      </p:sp>
      <p:sp>
        <p:nvSpPr>
          <p:cNvPr id="243" name="Google Shape;243;p3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3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46" name="Google Shape;246;p3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47" name="Google Shape;247;p31"/>
          <p:cNvSpPr txBox="1"/>
          <p:nvPr/>
        </p:nvSpPr>
        <p:spPr>
          <a:xfrm>
            <a:off x="317150" y="1017725"/>
            <a:ext cx="8520600" cy="30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Avantaje:</a:t>
            </a:r>
            <a:endParaRPr b="1"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Eficiență: Toate e-mailurile sunt trimise printr-o singură conexiune SMTP, ceea ce reduce timpul necesar comparativ cu deschiderea unei noi conexiuni pentru fiecare e-mail.</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Simplicitate:Este mai ușor de utilizat decât crearea mai multor instanțe ale clasei EmailMessage pentru fiecare e-mail.</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b="1" lang="en" sz="1300">
                <a:solidFill>
                  <a:schemeClr val="dk2"/>
                </a:solidFill>
              </a:rPr>
              <a:t>Dezavantaje:</a:t>
            </a:r>
            <a:endParaRPr b="1"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Nu suportă conținut HTML sau mesaje multipart (HTML și text simplu). Pentru aceste funcționalități, trebuie folosită clasa EmailMessage.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Nu suportă atașamente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Structura e-mailurilor este strict determinată de tuplul (subject, message, from_email, recipient_list), ceea ce limitează flexibilitatea în configurare.</a:t>
            </a:r>
            <a:endParaRPr sz="13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Cuprins</a:t>
            </a:r>
            <a:endParaRPr/>
          </a:p>
        </p:txBody>
      </p:sp>
      <p:sp>
        <p:nvSpPr>
          <p:cNvPr id="62" name="Google Shape;62;p14"/>
          <p:cNvSpPr txBox="1"/>
          <p:nvPr>
            <p:ph idx="1" type="body"/>
          </p:nvPr>
        </p:nvSpPr>
        <p:spPr>
          <a:xfrm>
            <a:off x="311700" y="1152475"/>
            <a:ext cx="8520600" cy="3444300"/>
          </a:xfrm>
          <a:prstGeom prst="rect">
            <a:avLst/>
          </a:prstGeom>
          <a:ln>
            <a:noFill/>
          </a:ln>
        </p:spPr>
        <p:txBody>
          <a:bodyPr anchorCtr="0" anchor="t" bIns="91425" lIns="91425" spcFirstLastPara="1" rIns="91425" wrap="square" tIns="91425">
            <a:normAutofit/>
          </a:bodyPr>
          <a:lstStyle/>
          <a:p>
            <a:pPr indent="0" lvl="0" marL="457200" rtl="0" algn="l">
              <a:spcBef>
                <a:spcPts val="0"/>
              </a:spcBef>
              <a:spcAft>
                <a:spcPts val="0"/>
              </a:spcAft>
              <a:buNone/>
            </a:pPr>
            <a:r>
              <a:rPr b="1" lang="en" sz="1100">
                <a:solidFill>
                  <a:srgbClr val="000000"/>
                </a:solidFill>
              </a:rPr>
              <a:t>Observații</a:t>
            </a:r>
            <a:r>
              <a:rPr lang="en" sz="1100"/>
              <a:t>. Dacă deschideți cursul în Google Slides, faceți click pe "Present" (dreapta-sus) pentru a parcurge cursul cum a fost intenționat (cu animații, linkuri și alte efecte). Linkurile de mai jos sunt doar către începutul unei secțiuni de curs (uneori, o secțiune se întinde pe mai multe slide-uri pe care trebuie să le parcurgeți). Fiecare slide are link înapoi către cuprins.</a:t>
            </a:r>
            <a:endParaRPr sz="1100"/>
          </a:p>
          <a:p>
            <a:pPr indent="-317500" lvl="0" marL="457200" rtl="0" algn="l">
              <a:spcBef>
                <a:spcPts val="1200"/>
              </a:spcBef>
              <a:spcAft>
                <a:spcPts val="0"/>
              </a:spcAft>
              <a:buSzPts val="1400"/>
              <a:buAutoNum type="arabicPeriod"/>
            </a:pPr>
            <a:r>
              <a:t/>
            </a:r>
            <a:endParaRPr sz="1400"/>
          </a:p>
          <a:p>
            <a:pPr indent="0" lvl="0" marL="0" rtl="0" algn="l">
              <a:spcBef>
                <a:spcPts val="1200"/>
              </a:spcBef>
              <a:spcAft>
                <a:spcPts val="1200"/>
              </a:spcAft>
              <a:buNone/>
            </a:pPr>
            <a:r>
              <a:t/>
            </a:r>
            <a:endParaRPr/>
          </a:p>
        </p:txBody>
      </p:sp>
      <p:sp>
        <p:nvSpPr>
          <p:cNvPr id="63" name="Google Shape;63;p1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51" name="Shape 251"/>
        <p:cNvGrpSpPr/>
        <p:nvPr/>
      </p:nvGrpSpPr>
      <p:grpSpPr>
        <a:xfrm>
          <a:off x="0" y="0"/>
          <a:ext cx="0" cy="0"/>
          <a:chOff x="0" y="0"/>
          <a:chExt cx="0" cy="0"/>
        </a:xfrm>
      </p:grpSpPr>
      <p:sp>
        <p:nvSpPr>
          <p:cNvPr id="252" name="Google Shape;252;p3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Funcția mail_admins()</a:t>
            </a:r>
            <a:endParaRPr/>
          </a:p>
        </p:txBody>
      </p:sp>
      <p:sp>
        <p:nvSpPr>
          <p:cNvPr id="253" name="Google Shape;253;p3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5" name="Google Shape;255;p3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56" name="Google Shape;256;p3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57" name="Google Shape;257;p32"/>
          <p:cNvSpPr txBox="1"/>
          <p:nvPr/>
        </p:nvSpPr>
        <p:spPr>
          <a:xfrm>
            <a:off x="311650" y="911725"/>
            <a:ext cx="8520600" cy="7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Funcția mail_admins este o metodă convenabilă pentru a trimite e-mailuri către administratorii site-ului (specificați în setările proiectului) atunci când apar evenimente critice, cum ar fi erori sau alte probleme grave. Este utilă în special pentru monitorizarea aplicației și notificarea administratorilor despre probleme în timp real.</a:t>
            </a:r>
            <a:endParaRPr sz="1300">
              <a:solidFill>
                <a:schemeClr val="dk2"/>
              </a:solidFill>
            </a:endParaRPr>
          </a:p>
          <a:p>
            <a:pPr indent="0" lvl="0" marL="0" rtl="0" algn="l">
              <a:spcBef>
                <a:spcPts val="0"/>
              </a:spcBef>
              <a:spcAft>
                <a:spcPts val="0"/>
              </a:spcAft>
              <a:buNone/>
            </a:pPr>
            <a:r>
              <a:rPr lang="en" sz="1300">
                <a:solidFill>
                  <a:schemeClr val="dk2"/>
                </a:solidFill>
              </a:rPr>
              <a:t>Funcția este definită în modulul django.core.mail și are următorul antet:</a:t>
            </a:r>
            <a:endParaRPr sz="1300">
              <a:solidFill>
                <a:schemeClr val="dk2"/>
              </a:solidFill>
            </a:endParaRPr>
          </a:p>
        </p:txBody>
      </p:sp>
      <p:sp>
        <p:nvSpPr>
          <p:cNvPr id="258" name="Google Shape;258;p32"/>
          <p:cNvSpPr txBox="1"/>
          <p:nvPr/>
        </p:nvSpPr>
        <p:spPr>
          <a:xfrm>
            <a:off x="317150" y="1870975"/>
            <a:ext cx="75870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mail_admins(subject, message, </a:t>
            </a:r>
            <a:r>
              <a:rPr lang="en" sz="1050">
                <a:solidFill>
                  <a:srgbClr val="808080"/>
                </a:solidFill>
                <a:highlight>
                  <a:srgbClr val="FFFFFF"/>
                </a:highlight>
                <a:latin typeface="Courier New"/>
                <a:ea typeface="Courier New"/>
                <a:cs typeface="Courier New"/>
                <a:sym typeface="Courier New"/>
              </a:rPr>
              <a:t>fail_silently</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connection</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html_message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p:txBody>
      </p:sp>
      <p:sp>
        <p:nvSpPr>
          <p:cNvPr id="259" name="Google Shape;259;p32"/>
          <p:cNvSpPr txBox="1"/>
          <p:nvPr/>
        </p:nvSpPr>
        <p:spPr>
          <a:xfrm>
            <a:off x="357825" y="2454325"/>
            <a:ext cx="8520600" cy="19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Parametrii funcției:</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subject (string): Subiectul e-mailului.</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message (string): Conținutul e-mailului (doar text simplu).</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fail_silently (boolean, implicit False): Dacă este True, erorile care apar în timpul trimiterii e-mailului vor fi ignorate. Dacă este False, erorile vor fi transmise.</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connection (</a:t>
            </a:r>
            <a:r>
              <a:rPr lang="en" sz="1300">
                <a:solidFill>
                  <a:schemeClr val="dk2"/>
                </a:solidFill>
              </a:rPr>
              <a:t>EmailBackend</a:t>
            </a:r>
            <a:r>
              <a:rPr lang="en" sz="1300">
                <a:solidFill>
                  <a:schemeClr val="dk2"/>
                </a:solidFill>
              </a:rPr>
              <a:t>): O instanță a clasei EmailBackend care specifică conexiunea utilizată pentru trimiterea e-mailului. Dacă nu este furnizată, se va utiliza conexiunea implicită definită în setările Django.</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html_message (string): O versiune HTML a mesajului trimis. Permite trimiterea de e-mailuri formatate.</a:t>
            </a:r>
            <a:endParaRPr sz="13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63" name="Shape 263"/>
        <p:cNvGrpSpPr/>
        <p:nvPr/>
      </p:nvGrpSpPr>
      <p:grpSpPr>
        <a:xfrm>
          <a:off x="0" y="0"/>
          <a:ext cx="0" cy="0"/>
          <a:chOff x="0" y="0"/>
          <a:chExt cx="0" cy="0"/>
        </a:xfrm>
      </p:grpSpPr>
      <p:sp>
        <p:nvSpPr>
          <p:cNvPr id="264" name="Google Shape;264;p3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Setări suplimentare pentru funcția mail_admins()</a:t>
            </a:r>
            <a:endParaRPr/>
          </a:p>
        </p:txBody>
      </p:sp>
      <p:sp>
        <p:nvSpPr>
          <p:cNvPr id="265" name="Google Shape;265;p3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7" name="Google Shape;267;p3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68" name="Google Shape;268;p3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69" name="Google Shape;269;p33"/>
          <p:cNvSpPr txBox="1"/>
          <p:nvPr/>
        </p:nvSpPr>
        <p:spPr>
          <a:xfrm>
            <a:off x="311650" y="911725"/>
            <a:ext cx="85206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În </a:t>
            </a:r>
            <a:r>
              <a:rPr b="1" lang="en" sz="1300">
                <a:solidFill>
                  <a:schemeClr val="dk2"/>
                </a:solidFill>
              </a:rPr>
              <a:t>settings.py</a:t>
            </a:r>
            <a:r>
              <a:rPr lang="en" sz="1300">
                <a:solidFill>
                  <a:schemeClr val="dk2"/>
                </a:solidFill>
              </a:rPr>
              <a:t>, trebuie definită lista administratorilor care vor primi notificări. Lista e dată sub formă de tupluri. Fiecare tuplu conține: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Numele administratorului (opțional).</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Adresa de e-mail a administratorului.</a:t>
            </a:r>
            <a:endParaRPr sz="1300">
              <a:solidFill>
                <a:schemeClr val="dk2"/>
              </a:solidFill>
            </a:endParaRPr>
          </a:p>
        </p:txBody>
      </p:sp>
      <p:sp>
        <p:nvSpPr>
          <p:cNvPr id="270" name="Google Shape;270;p33"/>
          <p:cNvSpPr txBox="1"/>
          <p:nvPr/>
        </p:nvSpPr>
        <p:spPr>
          <a:xfrm>
            <a:off x="393350" y="2251975"/>
            <a:ext cx="7587000" cy="106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ADMINS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'Admin1'</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'admin1@gmail.com'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'Admin2'</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'admin2@gmail.com'</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74" name="Shape 274"/>
        <p:cNvGrpSpPr/>
        <p:nvPr/>
      </p:nvGrpSpPr>
      <p:grpSpPr>
        <a:xfrm>
          <a:off x="0" y="0"/>
          <a:ext cx="0" cy="0"/>
          <a:chOff x="0" y="0"/>
          <a:chExt cx="0" cy="0"/>
        </a:xfrm>
      </p:grpSpPr>
      <p:sp>
        <p:nvSpPr>
          <p:cNvPr id="275" name="Google Shape;275;p3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Exemplu mail_admins()</a:t>
            </a:r>
            <a:endParaRPr/>
          </a:p>
        </p:txBody>
      </p:sp>
      <p:sp>
        <p:nvSpPr>
          <p:cNvPr id="276" name="Google Shape;276;p3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3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79" name="Google Shape;279;p3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80" name="Google Shape;280;p34"/>
          <p:cNvSpPr txBox="1"/>
          <p:nvPr/>
        </p:nvSpPr>
        <p:spPr>
          <a:xfrm>
            <a:off x="311650" y="911725"/>
            <a:ext cx="85206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Presupunem că în views.py vrem să tratăm o eroare printr-un mail către administratori:</a:t>
            </a:r>
            <a:endParaRPr sz="1300">
              <a:solidFill>
                <a:schemeClr val="dk2"/>
              </a:solidFill>
            </a:endParaRPr>
          </a:p>
        </p:txBody>
      </p:sp>
      <p:sp>
        <p:nvSpPr>
          <p:cNvPr id="281" name="Google Shape;281;p34"/>
          <p:cNvSpPr txBox="1"/>
          <p:nvPr/>
        </p:nvSpPr>
        <p:spPr>
          <a:xfrm>
            <a:off x="311650" y="1284375"/>
            <a:ext cx="8520600" cy="313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django.core.mail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mail_admins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afiseaza_pagina(</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try</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raise</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ValueError</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"Eroare!!!"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except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Exception</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as</a:t>
            </a:r>
            <a:r>
              <a:rPr lang="en" sz="1050">
                <a:solidFill>
                  <a:schemeClr val="dk1"/>
                </a:solidFill>
                <a:highlight>
                  <a:srgbClr val="FFFFFF"/>
                </a:highlight>
                <a:latin typeface="Courier New"/>
                <a:ea typeface="Courier New"/>
                <a:cs typeface="Courier New"/>
                <a:sym typeface="Courier New"/>
              </a:rPr>
              <a:t> 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mail_admins(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subject</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'Eroare in afisarea paginii'</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message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t>
            </a:r>
            <a:r>
              <a:rPr lang="en" sz="1050">
                <a:solidFill>
                  <a:srgbClr val="A31515"/>
                </a:solidFill>
                <a:highlight>
                  <a:srgbClr val="FFFFFF"/>
                </a:highlight>
                <a:latin typeface="Courier New"/>
                <a:ea typeface="Courier New"/>
                <a:cs typeface="Courier New"/>
                <a:sym typeface="Courier New"/>
              </a:rPr>
              <a:t>'O eroare: </a:t>
            </a:r>
            <a:r>
              <a:rPr lang="en" sz="1050">
                <a:solidFill>
                  <a:schemeClr val="dk1"/>
                </a:solidFill>
                <a:highlight>
                  <a:srgbClr val="FFFFFF"/>
                </a:highlight>
                <a:latin typeface="Courier New"/>
                <a:ea typeface="Courier New"/>
                <a:cs typeface="Courier New"/>
                <a:sym typeface="Courier New"/>
              </a:rPr>
              <a:t>{e}</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html_message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t>
            </a:r>
            <a:r>
              <a:rPr lang="en" sz="1050">
                <a:solidFill>
                  <a:srgbClr val="A31515"/>
                </a:solidFill>
                <a:highlight>
                  <a:srgbClr val="FFFFFF"/>
                </a:highlight>
                <a:latin typeface="Courier New"/>
                <a:ea typeface="Courier New"/>
                <a:cs typeface="Courier New"/>
                <a:sym typeface="Courier New"/>
              </a:rPr>
              <a:t>'&lt;p&gt;&lt;strong&gt;Eroare!!!&lt;/strong&gt; O eroare: </a:t>
            </a:r>
            <a:r>
              <a:rPr lang="en" sz="1050">
                <a:solidFill>
                  <a:schemeClr val="dk1"/>
                </a:solidFill>
                <a:highlight>
                  <a:srgbClr val="FFFFFF"/>
                </a:highlight>
                <a:latin typeface="Courier New"/>
                <a:ea typeface="Courier New"/>
                <a:cs typeface="Courier New"/>
                <a:sym typeface="Courier New"/>
              </a:rPr>
              <a:t>{e}</a:t>
            </a:r>
            <a:r>
              <a:rPr lang="en" sz="1050">
                <a:solidFill>
                  <a:srgbClr val="A31515"/>
                </a:solidFill>
                <a:highlight>
                  <a:srgbClr val="FFFFFF"/>
                </a:highlight>
                <a:latin typeface="Courier New"/>
                <a:ea typeface="Courier New"/>
                <a:cs typeface="Courier New"/>
                <a:sym typeface="Courier New"/>
              </a:rPr>
              <a:t>&lt;/p&gt;'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fail_silently</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HttpResponse(</a:t>
            </a:r>
            <a:r>
              <a:rPr lang="en" sz="1050">
                <a:solidFill>
                  <a:srgbClr val="A31515"/>
                </a:solidFill>
                <a:highlight>
                  <a:srgbClr val="FFFFFF"/>
                </a:highlight>
                <a:latin typeface="Courier New"/>
                <a:ea typeface="Courier New"/>
                <a:cs typeface="Courier New"/>
                <a:sym typeface="Courier New"/>
              </a:rPr>
              <a:t>"Eroare trimisa administratorilor."</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85" name="Shape 285"/>
        <p:cNvGrpSpPr/>
        <p:nvPr/>
      </p:nvGrpSpPr>
      <p:grpSpPr>
        <a:xfrm>
          <a:off x="0" y="0"/>
          <a:ext cx="0" cy="0"/>
          <a:chOff x="0" y="0"/>
          <a:chExt cx="0" cy="0"/>
        </a:xfrm>
      </p:grpSpPr>
      <p:sp>
        <p:nvSpPr>
          <p:cNvPr id="286" name="Google Shape;286;p3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Logging</a:t>
            </a:r>
            <a:endParaRPr/>
          </a:p>
        </p:txBody>
      </p:sp>
      <p:sp>
        <p:nvSpPr>
          <p:cNvPr id="287" name="Google Shape;287;p3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3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90" name="Google Shape;290;p3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91" name="Google Shape;291;p35"/>
          <p:cNvSpPr txBox="1"/>
          <p:nvPr/>
        </p:nvSpPr>
        <p:spPr>
          <a:xfrm>
            <a:off x="317150" y="944575"/>
            <a:ext cx="8520600" cy="3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666666"/>
                </a:solidFill>
              </a:rPr>
              <a:t>Logging-ul</a:t>
            </a:r>
            <a:r>
              <a:rPr lang="en" sz="1300">
                <a:solidFill>
                  <a:srgbClr val="666666"/>
                </a:solidFill>
              </a:rPr>
              <a:t> este un sistem integrat care permite înregistrarea evenimentelor în aplicație. Acest sistem este configurabil și permite dezvoltatorilor să monitorizeze activitatea aplicației, să diagnosticheze problemele și să păstreze înregistrări pentru analiza ulterioară. Django utilizează modulul standard Python logging, oferind în același timp un mecanism simplu de configurare prin intermediul fișierului settings.py</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Scenarii practice de utilizare:</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Depanare în timpul dezvoltării: 	Mesaje de tip </a:t>
            </a:r>
            <a:r>
              <a:rPr b="1" lang="en" sz="1300">
                <a:solidFill>
                  <a:srgbClr val="666666"/>
                </a:solidFill>
              </a:rPr>
              <a:t>DEBUG</a:t>
            </a:r>
            <a:r>
              <a:rPr lang="en" sz="1300">
                <a:solidFill>
                  <a:srgbClr val="666666"/>
                </a:solidFill>
              </a:rPr>
              <a:t> pentru a urmări fluxurile logice și variabilele.</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Monitorizarea aplicației: Mesaje de tip </a:t>
            </a:r>
            <a:r>
              <a:rPr b="1" lang="en" sz="1300">
                <a:solidFill>
                  <a:srgbClr val="666666"/>
                </a:solidFill>
              </a:rPr>
              <a:t>INFO</a:t>
            </a:r>
            <a:r>
              <a:rPr lang="en" sz="1300">
                <a:solidFill>
                  <a:srgbClr val="666666"/>
                </a:solidFill>
              </a:rPr>
              <a:t> pentru a urmări activitățile de bază, cum ar fi logările utilizatorilor.	</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Gestionarea problemelor: Mesaje de tip </a:t>
            </a:r>
            <a:r>
              <a:rPr b="1" lang="en" sz="1300">
                <a:solidFill>
                  <a:srgbClr val="666666"/>
                </a:solidFill>
              </a:rPr>
              <a:t>WARNING</a:t>
            </a:r>
            <a:r>
              <a:rPr lang="en" sz="1300">
                <a:solidFill>
                  <a:srgbClr val="666666"/>
                </a:solidFill>
              </a:rPr>
              <a:t> și </a:t>
            </a:r>
            <a:r>
              <a:rPr b="1" lang="en" sz="1300">
                <a:solidFill>
                  <a:srgbClr val="666666"/>
                </a:solidFill>
              </a:rPr>
              <a:t>ERROR</a:t>
            </a:r>
            <a:r>
              <a:rPr lang="en" sz="1300">
                <a:solidFill>
                  <a:srgbClr val="666666"/>
                </a:solidFill>
              </a:rPr>
              <a:t> pentru a înregistra problemele apărute în funcționarea aplicației.</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Alarme critice: Mesaje de tip </a:t>
            </a:r>
            <a:r>
              <a:rPr b="1" lang="en" sz="1300">
                <a:solidFill>
                  <a:srgbClr val="666666"/>
                </a:solidFill>
              </a:rPr>
              <a:t>CRITICAL</a:t>
            </a:r>
            <a:r>
              <a:rPr lang="en" sz="1300">
                <a:solidFill>
                  <a:srgbClr val="666666"/>
                </a:solidFill>
              </a:rPr>
              <a:t> pentru erori care necesită intervenție imediată, cum ar fi o bază de date inaccesibilă.</a:t>
            </a:r>
            <a:endParaRPr sz="1300">
              <a:solidFill>
                <a:srgbClr val="66666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95" name="Shape 295"/>
        <p:cNvGrpSpPr/>
        <p:nvPr/>
      </p:nvGrpSpPr>
      <p:grpSpPr>
        <a:xfrm>
          <a:off x="0" y="0"/>
          <a:ext cx="0" cy="0"/>
          <a:chOff x="0" y="0"/>
          <a:chExt cx="0" cy="0"/>
        </a:xfrm>
      </p:grpSpPr>
      <p:sp>
        <p:nvSpPr>
          <p:cNvPr id="296" name="Google Shape;296;p3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Setări pentru logging (1)</a:t>
            </a:r>
            <a:endParaRPr/>
          </a:p>
        </p:txBody>
      </p:sp>
      <p:sp>
        <p:nvSpPr>
          <p:cNvPr id="297" name="Google Shape;297;p3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9" name="Google Shape;299;p3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00" name="Google Shape;300;p3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01" name="Google Shape;301;p36"/>
          <p:cNvSpPr txBox="1"/>
          <p:nvPr/>
        </p:nvSpPr>
        <p:spPr>
          <a:xfrm>
            <a:off x="311650" y="961775"/>
            <a:ext cx="852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Logging-ul este configurat printr-un dicționar în settings.py sub cheia LOGGING.</a:t>
            </a:r>
            <a:endParaRPr sz="1300">
              <a:solidFill>
                <a:schemeClr val="dk2"/>
              </a:solidFill>
            </a:endParaRPr>
          </a:p>
        </p:txBody>
      </p:sp>
      <p:sp>
        <p:nvSpPr>
          <p:cNvPr id="302" name="Google Shape;302;p36"/>
          <p:cNvSpPr txBox="1"/>
          <p:nvPr/>
        </p:nvSpPr>
        <p:spPr>
          <a:xfrm>
            <a:off x="317150" y="1432175"/>
            <a:ext cx="8520600" cy="335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LOGGING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'version'</a:t>
            </a:r>
            <a:r>
              <a:rPr lang="en" sz="1050">
                <a:solidFill>
                  <a:schemeClr val="dk1"/>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'disable_existing_loggers'</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'formatters'</a:t>
            </a:r>
            <a:r>
              <a:rPr lang="en" sz="1050">
                <a:solidFill>
                  <a:schemeClr val="dk1"/>
                </a:solidFill>
                <a:highlight>
                  <a:srgbClr val="FFFFFF"/>
                </a:highlight>
                <a:latin typeface="Courier New"/>
                <a:ea typeface="Courier New"/>
                <a:cs typeface="Courier New"/>
                <a:sym typeface="Courier New"/>
              </a:rPr>
              <a:t>: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'verbose'</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'format'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'{levelname} {asctime} {module} {message}'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'style'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'simple'</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'format'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'{levelname} {message}'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'style'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#se continua pe pagina urmatoare</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06" name="Shape 306"/>
        <p:cNvGrpSpPr/>
        <p:nvPr/>
      </p:nvGrpSpPr>
      <p:grpSpPr>
        <a:xfrm>
          <a:off x="0" y="0"/>
          <a:ext cx="0" cy="0"/>
          <a:chOff x="0" y="0"/>
          <a:chExt cx="0" cy="0"/>
        </a:xfrm>
      </p:grpSpPr>
      <p:sp>
        <p:nvSpPr>
          <p:cNvPr id="307" name="Google Shape;307;p3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Setări pentru logging (2)</a:t>
            </a:r>
            <a:endParaRPr/>
          </a:p>
        </p:txBody>
      </p:sp>
      <p:sp>
        <p:nvSpPr>
          <p:cNvPr id="308" name="Google Shape;308;p3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0" name="Google Shape;310;p3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11" name="Google Shape;311;p3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12" name="Google Shape;312;p37"/>
          <p:cNvSpPr txBox="1"/>
          <p:nvPr/>
        </p:nvSpPr>
        <p:spPr>
          <a:xfrm>
            <a:off x="317150" y="981150"/>
            <a:ext cx="8520600" cy="380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'handlers'</a:t>
            </a:r>
            <a:r>
              <a:rPr lang="en" sz="850">
                <a:solidFill>
                  <a:schemeClr val="dk1"/>
                </a:solidFill>
                <a:highlight>
                  <a:srgbClr val="FFFFFF"/>
                </a:highlight>
                <a:latin typeface="Courier New"/>
                <a:ea typeface="Courier New"/>
                <a:cs typeface="Courier New"/>
                <a:sym typeface="Courier New"/>
              </a:rPr>
              <a:t>: {</a:t>
            </a:r>
            <a:endParaRPr sz="8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'console'</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'level'</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'DEBUG'</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'class'</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'logging.StreamHandler'</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'formatter'</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'verbose'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'file'</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'level'</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'ERROR'</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'class'</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'logging.FileHandler'</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'filename'</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'errors.log'</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'formatter'</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'simple'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'loggers'</a:t>
            </a:r>
            <a:r>
              <a:rPr lang="en" sz="850">
                <a:solidFill>
                  <a:schemeClr val="dk1"/>
                </a:solidFill>
                <a:highlight>
                  <a:srgbClr val="FFFFFF"/>
                </a:highlight>
                <a:latin typeface="Courier New"/>
                <a:ea typeface="Courier New"/>
                <a:cs typeface="Courier New"/>
                <a:sym typeface="Courier New"/>
              </a:rPr>
              <a:t>: {</a:t>
            </a:r>
            <a:endParaRPr sz="8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'django'</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'handlers'</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'console'</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'file'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'level'</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'DEBUG'</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'propagate'</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True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rgbClr val="0000FF"/>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16" name="Shape 316"/>
        <p:cNvGrpSpPr/>
        <p:nvPr/>
      </p:nvGrpSpPr>
      <p:grpSpPr>
        <a:xfrm>
          <a:off x="0" y="0"/>
          <a:ext cx="0" cy="0"/>
          <a:chOff x="0" y="0"/>
          <a:chExt cx="0" cy="0"/>
        </a:xfrm>
      </p:grpSpPr>
      <p:sp>
        <p:nvSpPr>
          <p:cNvPr id="317" name="Google Shape;317;p3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Setări pentru logging (3)</a:t>
            </a:r>
            <a:endParaRPr/>
          </a:p>
        </p:txBody>
      </p:sp>
      <p:sp>
        <p:nvSpPr>
          <p:cNvPr id="318" name="Google Shape;318;p3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3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21" name="Google Shape;321;p3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22" name="Google Shape;322;p38"/>
          <p:cNvSpPr txBox="1"/>
          <p:nvPr/>
        </p:nvSpPr>
        <p:spPr>
          <a:xfrm>
            <a:off x="311650" y="961775"/>
            <a:ext cx="8520600" cy="35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Setările disponibile:</a:t>
            </a:r>
            <a:endParaRPr b="1" sz="1300">
              <a:solidFill>
                <a:schemeClr val="dk2"/>
              </a:solidFill>
            </a:endParaRPr>
          </a:p>
          <a:p>
            <a:pPr indent="0" lvl="0" marL="0" rtl="0" algn="l">
              <a:spcBef>
                <a:spcPts val="0"/>
              </a:spcBef>
              <a:spcAft>
                <a:spcPts val="0"/>
              </a:spcAft>
              <a:buNone/>
            </a:pPr>
            <a:r>
              <a:t/>
            </a:r>
            <a:endParaRPr b="1"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version: Versiunea configurației</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disable_existing_loggers: Dacă loggările existente ar trebui dezactivate</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formatters: Controlează modul în care mesajele de logare sunt afișate. De exemplu:</a:t>
            </a:r>
            <a:endParaRPr sz="1300">
              <a:solidFill>
                <a:schemeClr val="dk2"/>
              </a:solidFill>
            </a:endParaRPr>
          </a:p>
          <a:p>
            <a:pPr indent="0" lvl="0" marL="457200" rtl="0" algn="l">
              <a:spcBef>
                <a:spcPts val="0"/>
              </a:spcBef>
              <a:spcAft>
                <a:spcPts val="0"/>
              </a:spcAft>
              <a:buNone/>
            </a:pPr>
            <a:r>
              <a:rPr lang="en" sz="1300">
                <a:solidFill>
                  <a:schemeClr val="dk2"/>
                </a:solidFill>
                <a:latin typeface="Courier New"/>
                <a:ea typeface="Courier New"/>
                <a:cs typeface="Courier New"/>
                <a:sym typeface="Courier New"/>
              </a:rPr>
              <a:t>'verbose': {</a:t>
            </a:r>
            <a:endParaRPr sz="1300">
              <a:solidFill>
                <a:schemeClr val="dk2"/>
              </a:solidFill>
              <a:latin typeface="Courier New"/>
              <a:ea typeface="Courier New"/>
              <a:cs typeface="Courier New"/>
              <a:sym typeface="Courier New"/>
            </a:endParaRPr>
          </a:p>
          <a:p>
            <a:pPr indent="457200" lvl="0" marL="457200" rtl="0" algn="l">
              <a:spcBef>
                <a:spcPts val="0"/>
              </a:spcBef>
              <a:spcAft>
                <a:spcPts val="0"/>
              </a:spcAft>
              <a:buNone/>
            </a:pPr>
            <a:r>
              <a:rPr lang="en" sz="1300">
                <a:solidFill>
                  <a:schemeClr val="dk2"/>
                </a:solidFill>
                <a:latin typeface="Courier New"/>
                <a:ea typeface="Courier New"/>
                <a:cs typeface="Courier New"/>
                <a:sym typeface="Courier New"/>
              </a:rPr>
              <a:t>'format': '{levelname} {asctime} {module} {message}',</a:t>
            </a:r>
            <a:endParaRPr sz="1300">
              <a:solidFill>
                <a:schemeClr val="dk2"/>
              </a:solidFill>
              <a:latin typeface="Courier New"/>
              <a:ea typeface="Courier New"/>
              <a:cs typeface="Courier New"/>
              <a:sym typeface="Courier New"/>
            </a:endParaRPr>
          </a:p>
          <a:p>
            <a:pPr indent="457200" lvl="0" marL="457200" rtl="0" algn="l">
              <a:spcBef>
                <a:spcPts val="0"/>
              </a:spcBef>
              <a:spcAft>
                <a:spcPts val="0"/>
              </a:spcAft>
              <a:buNone/>
            </a:pPr>
            <a:r>
              <a:rPr lang="en" sz="1300">
                <a:solidFill>
                  <a:schemeClr val="dk2"/>
                </a:solidFill>
                <a:latin typeface="Courier New"/>
                <a:ea typeface="Courier New"/>
                <a:cs typeface="Courier New"/>
                <a:sym typeface="Courier New"/>
              </a:rPr>
              <a:t>'style': '{',</a:t>
            </a:r>
            <a:endParaRPr sz="1300">
              <a:solidFill>
                <a:schemeClr val="dk2"/>
              </a:solidFill>
              <a:latin typeface="Courier New"/>
              <a:ea typeface="Courier New"/>
              <a:cs typeface="Courier New"/>
              <a:sym typeface="Courier New"/>
            </a:endParaRPr>
          </a:p>
          <a:p>
            <a:pPr indent="0" lvl="0" marL="457200" rtl="0" algn="l">
              <a:spcBef>
                <a:spcPts val="0"/>
              </a:spcBef>
              <a:spcAft>
                <a:spcPts val="0"/>
              </a:spcAft>
              <a:buNone/>
            </a:pPr>
            <a:r>
              <a:rPr lang="en" sz="1300">
                <a:solidFill>
                  <a:schemeClr val="dk2"/>
                </a:solidFill>
                <a:latin typeface="Courier New"/>
                <a:ea typeface="Courier New"/>
                <a:cs typeface="Courier New"/>
                <a:sym typeface="Courier New"/>
              </a:rPr>
              <a:t>}</a:t>
            </a:r>
            <a:endParaRPr sz="1300">
              <a:solidFill>
                <a:schemeClr val="dk2"/>
              </a:solidFill>
              <a:latin typeface="Courier New"/>
              <a:ea typeface="Courier New"/>
              <a:cs typeface="Courier New"/>
              <a:sym typeface="Courier New"/>
            </a:endParaRPr>
          </a:p>
          <a:p>
            <a:pPr indent="0" lvl="0" marL="457200" rtl="0" algn="l">
              <a:spcBef>
                <a:spcPts val="0"/>
              </a:spcBef>
              <a:spcAft>
                <a:spcPts val="0"/>
              </a:spcAft>
              <a:buNone/>
            </a:pPr>
            <a:r>
              <a:rPr lang="en" sz="1300">
                <a:solidFill>
                  <a:schemeClr val="dk2"/>
                </a:solidFill>
              </a:rPr>
              <a:t>Afișează nivelul, timpul, modulul și mesajul.</a:t>
            </a:r>
            <a:endParaRPr sz="1300">
              <a:solidFill>
                <a:schemeClr val="dk2"/>
              </a:solidFill>
            </a:endParaRPr>
          </a:p>
          <a:p>
            <a:pPr indent="-311150" lvl="0" marL="457200" rtl="0" algn="l">
              <a:spcBef>
                <a:spcPts val="0"/>
              </a:spcBef>
              <a:spcAft>
                <a:spcPts val="0"/>
              </a:spcAft>
              <a:buClr>
                <a:schemeClr val="dk2"/>
              </a:buClr>
              <a:buSzPts val="1300"/>
              <a:buAutoNum type="arabicPeriod" startAt="4"/>
            </a:pPr>
            <a:r>
              <a:rPr lang="en" sz="1300">
                <a:solidFill>
                  <a:schemeClr val="dk2"/>
                </a:solidFill>
              </a:rPr>
              <a:t>handlers: Definirea locului unde vor fi trimise mesajele de logare. Tipuri comune:</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StreamHandler: Trimite mesajele către consolă.</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FileHandler: Scrie mesajele într-un fișier.</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SMTPHandler: Trimite mesajele prin e-mail.</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NullHandler: Ignoră mesajele (folosit pentru a dezactiva logarea).</a:t>
            </a:r>
            <a:endParaRPr sz="1300">
              <a:solidFill>
                <a:schemeClr val="dk2"/>
              </a:solidFill>
            </a:endParaRPr>
          </a:p>
          <a:p>
            <a:pPr indent="-311150" lvl="0" marL="457200" rtl="0" algn="l">
              <a:spcBef>
                <a:spcPts val="0"/>
              </a:spcBef>
              <a:spcAft>
                <a:spcPts val="0"/>
              </a:spcAft>
              <a:buClr>
                <a:schemeClr val="dk2"/>
              </a:buClr>
              <a:buSzPts val="1300"/>
              <a:buAutoNum type="arabicPeriod" startAt="4"/>
            </a:pPr>
            <a:r>
              <a:rPr lang="en" sz="1300">
                <a:solidFill>
                  <a:schemeClr val="dk2"/>
                </a:solidFill>
              </a:rPr>
              <a:t>loggers: Modulele care vor genera mesajele de logare. Putem crea loggers personalizați pentru aplicațiile noastre.</a:t>
            </a:r>
            <a:endParaRPr sz="13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26" name="Shape 326"/>
        <p:cNvGrpSpPr/>
        <p:nvPr/>
      </p:nvGrpSpPr>
      <p:grpSpPr>
        <a:xfrm>
          <a:off x="0" y="0"/>
          <a:ext cx="0" cy="0"/>
          <a:chOff x="0" y="0"/>
          <a:chExt cx="0" cy="0"/>
        </a:xfrm>
      </p:grpSpPr>
      <p:sp>
        <p:nvSpPr>
          <p:cNvPr id="327" name="Google Shape;327;p3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Setări pentru logging (4)</a:t>
            </a:r>
            <a:endParaRPr/>
          </a:p>
        </p:txBody>
      </p:sp>
      <p:sp>
        <p:nvSpPr>
          <p:cNvPr id="328" name="Google Shape;328;p3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3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31" name="Google Shape;331;p3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32" name="Google Shape;332;p39"/>
          <p:cNvSpPr txBox="1"/>
          <p:nvPr/>
        </p:nvSpPr>
        <p:spPr>
          <a:xfrm>
            <a:off x="311650" y="885575"/>
            <a:ext cx="8520600" cy="1969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AutoNum type="arabicPeriod" startAt="6"/>
            </a:pPr>
            <a:r>
              <a:rPr lang="en" sz="1200">
                <a:solidFill>
                  <a:schemeClr val="dk2"/>
                </a:solidFill>
              </a:rPr>
              <a:t>level: Specifică nivelul minim de severitate al mesajelor care vor fi înregistrate:</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DEBUG: Mesaje detaliate de diagnosticare.</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INFO: Mesaje informative despre funcționarea aplicației.</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WARNING: Mesaje despre situații neașteptate care nu cauzează probleme imediate.</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ERROR: Mesaje despre erori care afectează funcționarea aplicației.</a:t>
            </a:r>
            <a:endParaRPr sz="1200">
              <a:solidFill>
                <a:schemeClr val="dk2"/>
              </a:solidFill>
            </a:endParaRPr>
          </a:p>
          <a:p>
            <a:pPr indent="-304800" lvl="1" marL="914400" rtl="0" algn="l">
              <a:spcBef>
                <a:spcPts val="0"/>
              </a:spcBef>
              <a:spcAft>
                <a:spcPts val="0"/>
              </a:spcAft>
              <a:buClr>
                <a:schemeClr val="dk2"/>
              </a:buClr>
              <a:buSzPts val="1200"/>
              <a:buChar char="○"/>
            </a:pPr>
            <a:r>
              <a:rPr lang="en" sz="1200">
                <a:solidFill>
                  <a:schemeClr val="dk2"/>
                </a:solidFill>
              </a:rPr>
              <a:t>CRITICAL: Mesaje despre erori grave care necesită atenție imediată.</a:t>
            </a:r>
            <a:endParaRPr sz="1200">
              <a:solidFill>
                <a:schemeClr val="dk2"/>
              </a:solidFill>
            </a:endParaRPr>
          </a:p>
          <a:p>
            <a:pPr indent="-304800" lvl="0" marL="457200" rtl="0" algn="l">
              <a:spcBef>
                <a:spcPts val="0"/>
              </a:spcBef>
              <a:spcAft>
                <a:spcPts val="0"/>
              </a:spcAft>
              <a:buClr>
                <a:schemeClr val="dk2"/>
              </a:buClr>
              <a:buSzPts val="1200"/>
              <a:buAutoNum type="arabicPeriod" startAt="6"/>
            </a:pPr>
            <a:r>
              <a:rPr lang="en" sz="1200">
                <a:solidFill>
                  <a:schemeClr val="dk2"/>
                </a:solidFill>
              </a:rPr>
              <a:t>propagate: Dacă este setat la True, mesajele vor fi propagate către logger-ul părinte.</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en" sz="1200">
                <a:solidFill>
                  <a:schemeClr val="dk2"/>
                </a:solidFill>
              </a:rPr>
              <a:t>Exemplu:</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333" name="Google Shape;333;p39"/>
          <p:cNvSpPr txBox="1"/>
          <p:nvPr/>
        </p:nvSpPr>
        <p:spPr>
          <a:xfrm>
            <a:off x="1127075" y="2294975"/>
            <a:ext cx="2766900" cy="251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LOGGING =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'version'</a:t>
            </a:r>
            <a:r>
              <a:rPr lang="en" sz="750">
                <a:solidFill>
                  <a:schemeClr val="dk1"/>
                </a:solidFill>
                <a:highlight>
                  <a:srgbClr val="FFFFFF"/>
                </a:highlight>
                <a:latin typeface="Courier New"/>
                <a:ea typeface="Courier New"/>
                <a:cs typeface="Courier New"/>
                <a:sym typeface="Courier New"/>
              </a:rPr>
              <a:t>: </a:t>
            </a:r>
            <a:r>
              <a:rPr lang="en" sz="750">
                <a:solidFill>
                  <a:srgbClr val="098658"/>
                </a:solidFill>
                <a:highlight>
                  <a:srgbClr val="FFFFFF"/>
                </a:highlight>
                <a:latin typeface="Courier New"/>
                <a:ea typeface="Courier New"/>
                <a:cs typeface="Courier New"/>
                <a:sym typeface="Courier New"/>
              </a:rPr>
              <a:t>1</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'disable_existing_loggers'</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False</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'handlers'</a:t>
            </a: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'console'</a:t>
            </a: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'class'</a:t>
            </a: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'logging.StreamHandler'</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'loggers'</a:t>
            </a: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'django'</a:t>
            </a: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'handlers'</a:t>
            </a: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'console'</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'level'</a:t>
            </a: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'DEBUG'</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'propagate'</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True</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500">
              <a:solidFill>
                <a:schemeClr val="dk2"/>
              </a:solidFill>
            </a:endParaRPr>
          </a:p>
        </p:txBody>
      </p:sp>
      <p:sp>
        <p:nvSpPr>
          <p:cNvPr id="334" name="Google Shape;334;p39"/>
          <p:cNvSpPr txBox="1"/>
          <p:nvPr/>
        </p:nvSpPr>
        <p:spPr>
          <a:xfrm>
            <a:off x="4349250" y="2975925"/>
            <a:ext cx="3938400" cy="9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Mesajele vor fi afișate în consolă pentru orice nivel (DEBUG și superior)</a:t>
            </a:r>
            <a:endParaRPr sz="12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38" name="Shape 338"/>
        <p:cNvGrpSpPr/>
        <p:nvPr/>
      </p:nvGrpSpPr>
      <p:grpSpPr>
        <a:xfrm>
          <a:off x="0" y="0"/>
          <a:ext cx="0" cy="0"/>
          <a:chOff x="0" y="0"/>
          <a:chExt cx="0" cy="0"/>
        </a:xfrm>
      </p:grpSpPr>
      <p:sp>
        <p:nvSpPr>
          <p:cNvPr id="339" name="Google Shape;339;p4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Setări pentru logging (5)</a:t>
            </a:r>
            <a:endParaRPr/>
          </a:p>
        </p:txBody>
      </p:sp>
      <p:sp>
        <p:nvSpPr>
          <p:cNvPr id="340" name="Google Shape;340;p4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2" name="Google Shape;342;p4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43" name="Google Shape;343;p4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44" name="Google Shape;344;p40"/>
          <p:cNvSpPr txBox="1"/>
          <p:nvPr/>
        </p:nvSpPr>
        <p:spPr>
          <a:xfrm>
            <a:off x="317150" y="920825"/>
            <a:ext cx="85206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Exemplu în care erorile sunt scrise într-un fișier. Mesajele de nivel ERROR și CRITICAL vor fi salvate în fișierul errors.log.</a:t>
            </a:r>
            <a:endParaRPr sz="1200">
              <a:solidFill>
                <a:srgbClr val="666666"/>
              </a:solidFill>
            </a:endParaRPr>
          </a:p>
        </p:txBody>
      </p:sp>
      <p:sp>
        <p:nvSpPr>
          <p:cNvPr id="345" name="Google Shape;345;p40"/>
          <p:cNvSpPr txBox="1"/>
          <p:nvPr/>
        </p:nvSpPr>
        <p:spPr>
          <a:xfrm>
            <a:off x="317150" y="1194725"/>
            <a:ext cx="8520600" cy="365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LOGGING =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'version'</a:t>
            </a:r>
            <a:r>
              <a:rPr lang="en" sz="950">
                <a:solidFill>
                  <a:schemeClr val="dk1"/>
                </a:solidFill>
                <a:highlight>
                  <a:srgbClr val="FFFFFF"/>
                </a:highlight>
                <a:latin typeface="Courier New"/>
                <a:ea typeface="Courier New"/>
                <a:cs typeface="Courier New"/>
                <a:sym typeface="Courier New"/>
              </a:rPr>
              <a:t>: </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'disable_existing_loggers'</a:t>
            </a: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False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'handlers'</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'file'</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'level'</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'ERROR'</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'class'</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'logging.FileHandler'</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'filename'</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'errors.log'</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'loggers'</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'django'</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'handlers'</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'file'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'level'</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'ERROR'</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'propagate'</a:t>
            </a: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True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49" name="Shape 349"/>
        <p:cNvGrpSpPr/>
        <p:nvPr/>
      </p:nvGrpSpPr>
      <p:grpSpPr>
        <a:xfrm>
          <a:off x="0" y="0"/>
          <a:ext cx="0" cy="0"/>
          <a:chOff x="0" y="0"/>
          <a:chExt cx="0" cy="0"/>
        </a:xfrm>
      </p:grpSpPr>
      <p:sp>
        <p:nvSpPr>
          <p:cNvPr id="350" name="Google Shape;350;p4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Setări de l</a:t>
            </a:r>
            <a:r>
              <a:rPr lang="en"/>
              <a:t>ogging personalizat pentru o aplicație</a:t>
            </a:r>
            <a:endParaRPr/>
          </a:p>
        </p:txBody>
      </p:sp>
      <p:sp>
        <p:nvSpPr>
          <p:cNvPr id="351" name="Google Shape;351;p4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3" name="Google Shape;353;p4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54" name="Google Shape;354;p4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55" name="Google Shape;355;p41"/>
          <p:cNvSpPr txBox="1"/>
          <p:nvPr/>
        </p:nvSpPr>
        <p:spPr>
          <a:xfrm>
            <a:off x="311700" y="1319925"/>
            <a:ext cx="8520600" cy="353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LOGGING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'version'</a:t>
            </a:r>
            <a:r>
              <a:rPr lang="en" sz="1050">
                <a:solidFill>
                  <a:schemeClr val="dk1"/>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'disable_existing_loggers'</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'handlers'</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'console'</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'logging.StreamHandler'</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'loggers'</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'aplicatie_exemplu'</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'handlers'</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'console'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'level'</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'INFO'</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'propagate'</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800000"/>
              </a:solidFill>
              <a:highlight>
                <a:srgbClr val="FFFFFF"/>
              </a:highlight>
              <a:latin typeface="Courier New"/>
              <a:ea typeface="Courier New"/>
              <a:cs typeface="Courier New"/>
              <a:sym typeface="Courier New"/>
            </a:endParaRPr>
          </a:p>
        </p:txBody>
      </p:sp>
      <p:sp>
        <p:nvSpPr>
          <p:cNvPr id="356" name="Google Shape;356;p41"/>
          <p:cNvSpPr txBox="1"/>
          <p:nvPr/>
        </p:nvSpPr>
        <p:spPr>
          <a:xfrm>
            <a:off x="311700" y="957550"/>
            <a:ext cx="79836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Doar mesajele din aplicația aplicatie_exemplu vor fi afișate în consolă.</a:t>
            </a:r>
            <a:endParaRPr sz="13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Trimiterea de e-mailuri</a:t>
            </a:r>
            <a:endParaRPr/>
          </a:p>
        </p:txBody>
      </p:sp>
      <p:sp>
        <p:nvSpPr>
          <p:cNvPr id="71" name="Google Shape;71;p1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4" name="Google Shape;74;p1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5" name="Google Shape;75;p15"/>
          <p:cNvSpPr txBox="1"/>
          <p:nvPr/>
        </p:nvSpPr>
        <p:spPr>
          <a:xfrm>
            <a:off x="317150" y="997025"/>
            <a:ext cx="8520600" cy="38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Site-ul trebuie să aibă capacitatea de a trimite e-mail-uri utilizatorilor înregistrați, cu scopul informărilor personalizate.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Exemple de cazuri de trimitere a  e-mailurilor:</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Mailul de confirmare a înregistrării și de ghidare rapidă prin facilitățile site-ului</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Mailuri de înștiințare, </a:t>
            </a:r>
            <a:r>
              <a:rPr lang="en" sz="1300">
                <a:solidFill>
                  <a:srgbClr val="666666"/>
                </a:solidFill>
              </a:rPr>
              <a:t>conținând</a:t>
            </a:r>
            <a:r>
              <a:rPr lang="en" sz="1300">
                <a:solidFill>
                  <a:srgbClr val="666666"/>
                </a:solidFill>
              </a:rPr>
              <a:t> promoții, evenimente</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Mailuri de atenționare către angajații companiei.</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Se poate folosi un server SMTP propriu al companiei, sau un server SMTP extern, de exemplu gmail.</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b="1" lang="en" sz="1300">
                <a:solidFill>
                  <a:srgbClr val="666666"/>
                </a:solidFill>
              </a:rPr>
              <a:t>Pentru această aplicație veți crea toți un cont gmail special pentru acest proiect prin care se vor trimite e-mailurile aplicației.</a:t>
            </a:r>
            <a:endParaRPr b="1" sz="1300">
              <a:solidFill>
                <a:srgbClr val="66666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60" name="Shape 360"/>
        <p:cNvGrpSpPr/>
        <p:nvPr/>
      </p:nvGrpSpPr>
      <p:grpSpPr>
        <a:xfrm>
          <a:off x="0" y="0"/>
          <a:ext cx="0" cy="0"/>
          <a:chOff x="0" y="0"/>
          <a:chExt cx="0" cy="0"/>
        </a:xfrm>
      </p:grpSpPr>
      <p:sp>
        <p:nvSpPr>
          <p:cNvPr id="361" name="Google Shape;361;p4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Utilizarea logging-ului în cod</a:t>
            </a:r>
            <a:endParaRPr/>
          </a:p>
        </p:txBody>
      </p:sp>
      <p:sp>
        <p:nvSpPr>
          <p:cNvPr id="362" name="Google Shape;362;p4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4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65" name="Google Shape;365;p4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66" name="Google Shape;366;p42"/>
          <p:cNvSpPr txBox="1"/>
          <p:nvPr/>
        </p:nvSpPr>
        <p:spPr>
          <a:xfrm>
            <a:off x="311650" y="911725"/>
            <a:ext cx="8520600" cy="6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Pentru a genera mesaje de logare în cod, trebuie să creăm un logger folosind logging.getLogger()</a:t>
            </a:r>
            <a:br>
              <a:rPr lang="en" sz="1300">
                <a:solidFill>
                  <a:schemeClr val="dk2"/>
                </a:solidFill>
              </a:rPr>
            </a:br>
            <a:r>
              <a:rPr lang="en" sz="1300">
                <a:solidFill>
                  <a:schemeClr val="dk2"/>
                </a:solidFill>
              </a:rPr>
              <a:t>Exemplu de logging în views.py:</a:t>
            </a:r>
            <a:endParaRPr sz="1300">
              <a:solidFill>
                <a:schemeClr val="dk2"/>
              </a:solidFill>
            </a:endParaRPr>
          </a:p>
        </p:txBody>
      </p:sp>
      <p:sp>
        <p:nvSpPr>
          <p:cNvPr id="367" name="Google Shape;367;p42"/>
          <p:cNvSpPr txBox="1"/>
          <p:nvPr/>
        </p:nvSpPr>
        <p:spPr>
          <a:xfrm>
            <a:off x="393350" y="1794775"/>
            <a:ext cx="7587000" cy="241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logging</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logger = logging.getLogger(</a:t>
            </a:r>
            <a:r>
              <a:rPr lang="en" sz="1050">
                <a:solidFill>
                  <a:srgbClr val="A31515"/>
                </a:solidFill>
                <a:highlight>
                  <a:srgbClr val="FFFFFF"/>
                </a:highlight>
                <a:latin typeface="Courier New"/>
                <a:ea typeface="Courier New"/>
                <a:cs typeface="Courier New"/>
                <a:sym typeface="Courier New"/>
              </a:rPr>
              <a:t>'django'</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afisare_pagina(</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logger.debug(</a:t>
            </a:r>
            <a:r>
              <a:rPr lang="en" sz="1050">
                <a:solidFill>
                  <a:srgbClr val="A31515"/>
                </a:solidFill>
                <a:highlight>
                  <a:srgbClr val="FFFFFF"/>
                </a:highlight>
                <a:latin typeface="Courier New"/>
                <a:ea typeface="Courier New"/>
                <a:cs typeface="Courier New"/>
                <a:sym typeface="Courier New"/>
              </a:rPr>
              <a:t>'Acesta este un mesaj de debug.'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logger.info(</a:t>
            </a:r>
            <a:r>
              <a:rPr lang="en" sz="1050">
                <a:solidFill>
                  <a:srgbClr val="A31515"/>
                </a:solidFill>
                <a:highlight>
                  <a:srgbClr val="FFFFFF"/>
                </a:highlight>
                <a:latin typeface="Courier New"/>
                <a:ea typeface="Courier New"/>
                <a:cs typeface="Courier New"/>
                <a:sym typeface="Courier New"/>
              </a:rPr>
              <a:t>'Acesta este un mesaj informativ.'</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logger.warning(</a:t>
            </a:r>
            <a:r>
              <a:rPr lang="en" sz="1050">
                <a:solidFill>
                  <a:srgbClr val="A31515"/>
                </a:solidFill>
                <a:highlight>
                  <a:srgbClr val="FFFFFF"/>
                </a:highlight>
                <a:latin typeface="Courier New"/>
                <a:ea typeface="Courier New"/>
                <a:cs typeface="Courier New"/>
                <a:sym typeface="Courier New"/>
              </a:rPr>
              <a:t>'Acesta este un avertisment.'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logger.error(</a:t>
            </a:r>
            <a:r>
              <a:rPr lang="en" sz="1050">
                <a:solidFill>
                  <a:srgbClr val="A31515"/>
                </a:solidFill>
                <a:highlight>
                  <a:srgbClr val="FFFFFF"/>
                </a:highlight>
                <a:latin typeface="Courier New"/>
                <a:ea typeface="Courier New"/>
                <a:cs typeface="Courier New"/>
                <a:sym typeface="Courier New"/>
              </a:rPr>
              <a:t>'Acesta este un mesaj de eroare.'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logger.critical(</a:t>
            </a:r>
            <a:r>
              <a:rPr lang="en" sz="1050">
                <a:solidFill>
                  <a:srgbClr val="A31515"/>
                </a:solidFill>
                <a:highlight>
                  <a:srgbClr val="FFFFFF"/>
                </a:highlight>
                <a:latin typeface="Courier New"/>
                <a:ea typeface="Courier New"/>
                <a:cs typeface="Courier New"/>
                <a:sym typeface="Courier New"/>
              </a:rPr>
              <a:t>'Acesta este un mesaj critic.'</a:t>
            </a:r>
            <a:r>
              <a:rPr lang="en" sz="1050">
                <a:solidFill>
                  <a:schemeClr val="dk1"/>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71" name="Shape 371"/>
        <p:cNvGrpSpPr/>
        <p:nvPr/>
      </p:nvGrpSpPr>
      <p:grpSpPr>
        <a:xfrm>
          <a:off x="0" y="0"/>
          <a:ext cx="0" cy="0"/>
          <a:chOff x="0" y="0"/>
          <a:chExt cx="0" cy="0"/>
        </a:xfrm>
      </p:grpSpPr>
      <p:sp>
        <p:nvSpPr>
          <p:cNvPr id="372" name="Google Shape;372;p4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Bibliografie și alte resurse</a:t>
            </a:r>
            <a:endParaRPr/>
          </a:p>
        </p:txBody>
      </p:sp>
      <p:sp>
        <p:nvSpPr>
          <p:cNvPr id="373" name="Google Shape;373;p4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4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76" name="Google Shape;376;p4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77" name="Google Shape;377;p43"/>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u="sng">
                <a:solidFill>
                  <a:schemeClr val="hlink"/>
                </a:solidFill>
                <a:hlinkClick r:id="rId5"/>
              </a:rPr>
              <a:t>https://docs.djangoproject.com/en/5.1/topics/email/</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6"/>
              </a:rPr>
              <a:t>https://docs.djangoproject.com/en/5.1/topics/logging/</a:t>
            </a:r>
            <a:endParaRPr sz="13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SMTP</a:t>
            </a:r>
            <a:endParaRPr/>
          </a:p>
        </p:txBody>
      </p:sp>
      <p:sp>
        <p:nvSpPr>
          <p:cNvPr id="81" name="Google Shape;81;p1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4" name="Google Shape;84;p1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5" name="Google Shape;85;p16"/>
          <p:cNvSpPr txBox="1"/>
          <p:nvPr/>
        </p:nvSpPr>
        <p:spPr>
          <a:xfrm>
            <a:off x="317150" y="997025"/>
            <a:ext cx="8520600" cy="37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666666"/>
                </a:solidFill>
              </a:rPr>
              <a:t>SMTP (Simple Mail Transfer Protocol)</a:t>
            </a:r>
            <a:r>
              <a:rPr lang="en" sz="1300">
                <a:solidFill>
                  <a:srgbClr val="666666"/>
                </a:solidFill>
              </a:rPr>
              <a:t> este un protocol standard de comunicare ,bazat pe text care funcționează folosind comenzi și răspunsuri. Este responsabil de trimiterea e-mailurilor de la un client (cum ar fi un client de e-mail sau o aplicație web) la un server de e-mail și între serverele de e-mail.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b="1" lang="en" sz="1300">
                <a:solidFill>
                  <a:srgbClr val="666666"/>
                </a:solidFill>
              </a:rPr>
              <a:t>Mod de funcționare:</a:t>
            </a:r>
            <a:endParaRPr b="1"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Când un utilizator trimite un e-mail, clientul (ex. Outlook, Gmail, sau o aplicație) se conectează la un server SMTP configurat.</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Serverul SMTP verifică adresa destinatarului. Dacă destinatarul are un domeniu diferit (de exemplu, de la @gmail.com la @yahoo.com), serverul SMTP va căuta serverul SMTP al domeniului destinatarului folosind DNS (Domain Name System).</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Mesajul este transmis către serverul SMTP al destinatarului, care îl stochează într-o cutie poștală locală până când destinatarul îl accesează.</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Utilizatorul destinatar accesează e-mailul printr-un protocol precum IMAP sau POP3.</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b="1" lang="en" sz="1300">
                <a:solidFill>
                  <a:srgbClr val="666666"/>
                </a:solidFill>
              </a:rPr>
              <a:t>Porturi comune SMTP:</a:t>
            </a:r>
            <a:endParaRPr b="1"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25: Portul standard pentru transferul între servere de e-mail (nerecomandat, din cauza restricțiilor de spam).</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587: Utilizat pentru trimiterea de e-mailuri cu autentificare și securizare (TLS).</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465: Port vechi pentru SMTP cu SSL (încă utilizat de unele sisteme).</a:t>
            </a:r>
            <a:endParaRPr sz="13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TLS</a:t>
            </a:r>
            <a:endParaRPr/>
          </a:p>
        </p:txBody>
      </p:sp>
      <p:sp>
        <p:nvSpPr>
          <p:cNvPr id="91" name="Google Shape;91;p1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4" name="Google Shape;94;p1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95" name="Google Shape;95;p17"/>
          <p:cNvSpPr txBox="1"/>
          <p:nvPr/>
        </p:nvSpPr>
        <p:spPr>
          <a:xfrm>
            <a:off x="317150" y="997025"/>
            <a:ext cx="8520600" cy="38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TLS (Transport Layer Security) este un protocol criptografic care asigură securitatea comunicării între două entități în rețea. În contextul e-mailului, TLS este utilizat pentru a cripta conexiunea dintre clientul de e-mail (sau aplicația) și serverul SMTP, asigurând confidențialitatea și integritatea datelor trimise și primite.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Mod de funcționare:</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Clientul de e-mail inițiază o conexiune cu serverul SMTP folosind comanda STARTTLS.</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Serverul răspunde cu confirmarea că suportă TLS.</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Clientul și serverul negociază un set de algoritmi de criptare (numit cipher suite).</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Serverul prezintă un certificat digital (emis de o autoritate de certificare) pentru a dovedi identitatea sa.</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Se utilizează criptarea asimetrică pentru a genera o cheie de sesiune (criptare simetrică), care va fi folosită pentru restul sesiunii.</a:t>
            </a:r>
            <a:endParaRPr sz="1300">
              <a:solidFill>
                <a:srgbClr val="666666"/>
              </a:solidFill>
            </a:endParaRPr>
          </a:p>
          <a:p>
            <a:pPr indent="-311150" lvl="0" marL="457200" rtl="0" algn="l">
              <a:spcBef>
                <a:spcPts val="0"/>
              </a:spcBef>
              <a:spcAft>
                <a:spcPts val="0"/>
              </a:spcAft>
              <a:buClr>
                <a:srgbClr val="666666"/>
              </a:buClr>
              <a:buSzPts val="1300"/>
              <a:buAutoNum type="arabicPeriod"/>
            </a:pPr>
            <a:r>
              <a:rPr lang="en" sz="1300">
                <a:solidFill>
                  <a:srgbClr val="666666"/>
                </a:solidFill>
              </a:rPr>
              <a:t>După stabilirea conexiunii criptate, toate mesajele trimise și primite sunt criptate, prevenind interceptarea datelor.</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SSL (Secure Sockets Layer) este predecesorul TLS și este considerat învechit din cauza vulnerabilităților de securitate. În prezent, majoritatea serverelor de e-mail utilizează TLS (de obicei, versiunile TLS 1.2 sau TLS 1.3).</a:t>
            </a:r>
            <a:endParaRPr sz="13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Setări</a:t>
            </a:r>
            <a:endParaRPr/>
          </a:p>
        </p:txBody>
      </p:sp>
      <p:sp>
        <p:nvSpPr>
          <p:cNvPr id="101" name="Google Shape;101;p1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3" name="Google Shape;103;p1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04" name="Google Shape;104;p1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05" name="Google Shape;105;p18"/>
          <p:cNvSpPr txBox="1"/>
          <p:nvPr/>
        </p:nvSpPr>
        <p:spPr>
          <a:xfrm>
            <a:off x="317150" y="997025"/>
            <a:ext cx="8520600" cy="22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666666"/>
                </a:solidFill>
              </a:rPr>
              <a:t>În fișierul </a:t>
            </a:r>
            <a:r>
              <a:rPr b="1" lang="en" sz="1300">
                <a:solidFill>
                  <a:srgbClr val="666666"/>
                </a:solidFill>
              </a:rPr>
              <a:t>settings.py</a:t>
            </a:r>
            <a:r>
              <a:rPr lang="en" sz="1300">
                <a:solidFill>
                  <a:srgbClr val="666666"/>
                </a:solidFill>
              </a:rPr>
              <a:t>, trebuie să configurate setările pentru serverul de email.</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EMAIL_BACKEND - metoda folosită pentru trimiterea mailurilor </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EMAIL_HOST - serverul SMTP </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EMAIL_PORT - portul folosit pentru trimiterea mailurilor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EMAIL_USE_TLS - Activarea/dezactivarea TLS pentru conexiuni securizate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EMAIL_HOST_USER - Adresa de email de la care trimitem mesajul</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EMAIL_HOST_PASSWORD - Parola sau tokenul aplicației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DEFAULT_FROM_EMAIL - Adresa implicită pentru câmpul "From" (din e-mail)</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106" name="Google Shape;106;p18"/>
          <p:cNvSpPr txBox="1"/>
          <p:nvPr/>
        </p:nvSpPr>
        <p:spPr>
          <a:xfrm>
            <a:off x="317150" y="2811825"/>
            <a:ext cx="8253000" cy="172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EMAIL_BACKEND = </a:t>
            </a:r>
            <a:r>
              <a:rPr lang="en" sz="1050">
                <a:solidFill>
                  <a:srgbClr val="A31515"/>
                </a:solidFill>
                <a:highlight>
                  <a:srgbClr val="FFFFFF"/>
                </a:highlight>
                <a:latin typeface="Courier New"/>
                <a:ea typeface="Courier New"/>
                <a:cs typeface="Courier New"/>
                <a:sym typeface="Courier New"/>
              </a:rPr>
              <a:t>'django.core.mail.backends.smtp.EmailBackend'</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EMAIL_HOST = </a:t>
            </a:r>
            <a:r>
              <a:rPr lang="en" sz="1050">
                <a:solidFill>
                  <a:srgbClr val="A31515"/>
                </a:solidFill>
                <a:highlight>
                  <a:srgbClr val="FFFFFF"/>
                </a:highlight>
                <a:latin typeface="Courier New"/>
                <a:ea typeface="Courier New"/>
                <a:cs typeface="Courier New"/>
                <a:sym typeface="Courier New"/>
              </a:rPr>
              <a:t>'smtp.gmail.com'</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EMAIL_PORT = </a:t>
            </a:r>
            <a:r>
              <a:rPr lang="en" sz="1050">
                <a:solidFill>
                  <a:srgbClr val="098658"/>
                </a:solidFill>
                <a:highlight>
                  <a:srgbClr val="FFFFFF"/>
                </a:highlight>
                <a:latin typeface="Courier New"/>
                <a:ea typeface="Courier New"/>
                <a:cs typeface="Courier New"/>
                <a:sym typeface="Courier New"/>
              </a:rPr>
              <a:t>587</a:t>
            </a:r>
            <a:r>
              <a:rPr lang="en" sz="1050">
                <a:solidFill>
                  <a:schemeClr val="dk1"/>
                </a:solidFill>
                <a:highlight>
                  <a:srgbClr val="FFFFFF"/>
                </a:highlight>
                <a:latin typeface="Courier New"/>
                <a:ea typeface="Courier New"/>
                <a:cs typeface="Courier New"/>
                <a:sym typeface="Courier New"/>
              </a:rPr>
              <a:t>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EMAIL_USE_TLS = </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EMAIL_HOST_USER = </a:t>
            </a:r>
            <a:r>
              <a:rPr lang="en" sz="1050">
                <a:solidFill>
                  <a:srgbClr val="A31515"/>
                </a:solidFill>
                <a:highlight>
                  <a:srgbClr val="FFFFFF"/>
                </a:highlight>
                <a:latin typeface="Courier New"/>
                <a:ea typeface="Courier New"/>
                <a:cs typeface="Courier New"/>
                <a:sym typeface="Courier New"/>
              </a:rPr>
              <a:t>'test.tweb.node@gmail.com'</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EMAIL_HOST_PASSWORD = </a:t>
            </a:r>
            <a:r>
              <a:rPr lang="en" sz="1050">
                <a:solidFill>
                  <a:srgbClr val="A31515"/>
                </a:solidFill>
                <a:highlight>
                  <a:srgbClr val="FFFFFF"/>
                </a:highlight>
                <a:latin typeface="Courier New"/>
                <a:ea typeface="Courier New"/>
                <a:cs typeface="Courier New"/>
                <a:sym typeface="Courier New"/>
              </a:rPr>
              <a:t>'xdqswyrleddghrgm'</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DEFAULT_FROM_EMAIL = </a:t>
            </a:r>
            <a:r>
              <a:rPr lang="en" sz="1050">
                <a:solidFill>
                  <a:srgbClr val="A31515"/>
                </a:solidFill>
                <a:highlight>
                  <a:srgbClr val="FFFFFF"/>
                </a:highlight>
                <a:latin typeface="Courier New"/>
                <a:ea typeface="Courier New"/>
                <a:cs typeface="Courier New"/>
                <a:sym typeface="Courier New"/>
              </a:rPr>
              <a:t>'Da-Boss &lt;test.tweb.node@gmail.com&gt;'</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Setări de backend</a:t>
            </a:r>
            <a:endParaRPr/>
          </a:p>
        </p:txBody>
      </p:sp>
      <p:sp>
        <p:nvSpPr>
          <p:cNvPr id="112" name="Google Shape;112;p1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4" name="Google Shape;114;p1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15" name="Google Shape;115;p1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16" name="Google Shape;116;p19"/>
          <p:cNvSpPr txBox="1"/>
          <p:nvPr/>
        </p:nvSpPr>
        <p:spPr>
          <a:xfrm>
            <a:off x="317150" y="997025"/>
            <a:ext cx="8520600" cy="37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666666"/>
                </a:solidFill>
              </a:rPr>
              <a:t>Alte tipuri de backends pentru e-mail:</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rPr>
              <a:t>Pentru debugging, dacă nu dorim ca  </a:t>
            </a:r>
            <a:r>
              <a:rPr lang="en" sz="1300">
                <a:solidFill>
                  <a:srgbClr val="666666"/>
                </a:solidFill>
              </a:rPr>
              <a:t>e-mailurile să fie trimise, ci doar afișate în consolă (deci n</a:t>
            </a:r>
            <a:r>
              <a:rPr lang="en" sz="1300">
                <a:solidFill>
                  <a:srgbClr val="666666"/>
                </a:solidFill>
              </a:rPr>
              <a:t>u se </a:t>
            </a:r>
            <a:r>
              <a:rPr lang="en" sz="1300">
                <a:solidFill>
                  <a:srgbClr val="666666"/>
                </a:solidFill>
              </a:rPr>
              <a:t>utilizează</a:t>
            </a:r>
            <a:r>
              <a:rPr lang="en" sz="1300">
                <a:solidFill>
                  <a:srgbClr val="666666"/>
                </a:solidFill>
              </a:rPr>
              <a:t> SMTP) putem folosi:</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EMAIL_BACKEND = 'django.core.mail.backends.console.EmailBackend'</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rPr>
              <a:t>Tot pentru debugging/testare, dacă dorim să salvăm e-mailurile </a:t>
            </a:r>
            <a:r>
              <a:rPr lang="en" sz="1300">
                <a:solidFill>
                  <a:srgbClr val="666666"/>
                </a:solidFill>
              </a:rPr>
              <a:t>într-un fișier, setăm în EMAIL_FILE_PATH directorul unde vor fi salvate e-mailurile, iar pentru EMAIL_BACKEND folosim:</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EMAIL_BACKEND = 'django.core.mail.backends.filebased.EmailBackend'</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EMAIL_FILE_PATH = '/folder/emailuri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Sau putem salva e-mailurile în memorie:</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EMAIL_BACKEND = 'django.core.mail.backends.locmem.EmailBackend'</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Sau un backend care efectiv nu face nimic cu e-mail-urile (le ignoră):</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EMAIL_BACKEND = "django.core.mail.backends.dummy.EmailBackend"</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Funcția send_mail() (1)</a:t>
            </a:r>
            <a:endParaRPr/>
          </a:p>
        </p:txBody>
      </p:sp>
      <p:sp>
        <p:nvSpPr>
          <p:cNvPr id="122" name="Google Shape;122;p2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4" name="Google Shape;124;p2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25" name="Google Shape;125;p2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26" name="Google Shape;126;p20"/>
          <p:cNvSpPr txBox="1"/>
          <p:nvPr/>
        </p:nvSpPr>
        <p:spPr>
          <a:xfrm>
            <a:off x="340700" y="901175"/>
            <a:ext cx="8491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Antetul funcției:</a:t>
            </a:r>
            <a:endParaRPr>
              <a:solidFill>
                <a:schemeClr val="dk2"/>
              </a:solidFill>
            </a:endParaRPr>
          </a:p>
        </p:txBody>
      </p:sp>
      <p:sp>
        <p:nvSpPr>
          <p:cNvPr id="127" name="Google Shape;127;p20"/>
          <p:cNvSpPr txBox="1"/>
          <p:nvPr/>
        </p:nvSpPr>
        <p:spPr>
          <a:xfrm>
            <a:off x="311700" y="1247850"/>
            <a:ext cx="8520600" cy="520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send_mail(subject, message, from_email, recipient_list, </a:t>
            </a:r>
            <a:r>
              <a:rPr lang="en" sz="1050">
                <a:solidFill>
                  <a:srgbClr val="808080"/>
                </a:solidFill>
                <a:highlight>
                  <a:srgbClr val="FFFFFF"/>
                </a:highlight>
                <a:latin typeface="Courier New"/>
                <a:ea typeface="Courier New"/>
                <a:cs typeface="Courier New"/>
                <a:sym typeface="Courier New"/>
              </a:rPr>
              <a:t>fail_silently</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auth_user</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auth_password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connection</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html_message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None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128" name="Google Shape;128;p20"/>
          <p:cNvSpPr txBox="1"/>
          <p:nvPr/>
        </p:nvSpPr>
        <p:spPr>
          <a:xfrm>
            <a:off x="349425" y="1898025"/>
            <a:ext cx="7843500" cy="29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dk2"/>
                </a:solidFill>
              </a:rPr>
              <a:t>Parametri obligatorii:</a:t>
            </a:r>
            <a:endParaRPr b="1"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subject (string): Subiectul e-mailului.</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message (string): Conținutul principal al e-mailului (doar text simplu).</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from_email (string): Adresa expeditorului.</a:t>
            </a:r>
            <a:endParaRPr sz="1300">
              <a:solidFill>
                <a:schemeClr val="dk2"/>
              </a:solidFill>
            </a:endParaRPr>
          </a:p>
          <a:p>
            <a:pPr indent="-311150" lvl="0" marL="457200" rtl="0" algn="l">
              <a:spcBef>
                <a:spcPts val="0"/>
              </a:spcBef>
              <a:spcAft>
                <a:spcPts val="0"/>
              </a:spcAft>
              <a:buClr>
                <a:schemeClr val="dk2"/>
              </a:buClr>
              <a:buSzPts val="1300"/>
              <a:buAutoNum type="arabicPeriod"/>
            </a:pPr>
            <a:r>
              <a:rPr lang="en" sz="1300">
                <a:solidFill>
                  <a:schemeClr val="dk2"/>
                </a:solidFill>
              </a:rPr>
              <a:t>recipient_list (listă de stringuri): Lista de adrese ale destinatarilor. Exemplu: ["destinatar1@gmail.com", "destinatar2@gmail.com"].</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b="1" lang="en" sz="1300">
                <a:solidFill>
                  <a:schemeClr val="dk2"/>
                </a:solidFill>
              </a:rPr>
              <a:t>Parametrii opționali:</a:t>
            </a:r>
            <a:endParaRPr b="1" sz="1300">
              <a:solidFill>
                <a:schemeClr val="dk2"/>
              </a:solidFill>
            </a:endParaRPr>
          </a:p>
          <a:p>
            <a:pPr indent="-311150" lvl="0" marL="457200" rtl="0" algn="l">
              <a:spcBef>
                <a:spcPts val="0"/>
              </a:spcBef>
              <a:spcAft>
                <a:spcPts val="0"/>
              </a:spcAft>
              <a:buClr>
                <a:schemeClr val="dk2"/>
              </a:buClr>
              <a:buSzPts val="1300"/>
              <a:buAutoNum type="arabicPeriod" startAt="5"/>
            </a:pPr>
            <a:r>
              <a:rPr lang="en" sz="1300">
                <a:solidFill>
                  <a:schemeClr val="dk2"/>
                </a:solidFill>
              </a:rPr>
              <a:t>fail_silently (boolean, implicit False): Dacă este setat la True, erorile apărute în timpul trimiterii e-mailului sunt ignorate. Recomandat pentru medii de producție.</a:t>
            </a:r>
            <a:endParaRPr sz="1300">
              <a:solidFill>
                <a:schemeClr val="dk2"/>
              </a:solidFill>
            </a:endParaRPr>
          </a:p>
          <a:p>
            <a:pPr indent="-311150" lvl="0" marL="457200" rtl="0" algn="l">
              <a:spcBef>
                <a:spcPts val="0"/>
              </a:spcBef>
              <a:spcAft>
                <a:spcPts val="0"/>
              </a:spcAft>
              <a:buClr>
                <a:schemeClr val="dk2"/>
              </a:buClr>
              <a:buSzPts val="1300"/>
              <a:buAutoNum type="arabicPeriod" startAt="5"/>
            </a:pPr>
            <a:r>
              <a:rPr lang="en" sz="1300">
                <a:solidFill>
                  <a:schemeClr val="dk2"/>
                </a:solidFill>
              </a:rPr>
              <a:t>auth_user (string): Numele utilizatorului pentru autentificare la serverul SMTP. Dacă este omis, se folosește valoarea din EMAIL_HOST_USER din settings.py.</a:t>
            </a:r>
            <a:endParaRPr sz="1300">
              <a:solidFill>
                <a:schemeClr val="dk2"/>
              </a:solidFill>
            </a:endParaRPr>
          </a:p>
          <a:p>
            <a:pPr indent="-311150" lvl="0" marL="457200" rtl="0" algn="l">
              <a:spcBef>
                <a:spcPts val="0"/>
              </a:spcBef>
              <a:spcAft>
                <a:spcPts val="0"/>
              </a:spcAft>
              <a:buClr>
                <a:schemeClr val="dk2"/>
              </a:buClr>
              <a:buSzPts val="1300"/>
              <a:buAutoNum type="arabicPeriod" startAt="5"/>
            </a:pPr>
            <a:r>
              <a:rPr lang="en" sz="1300">
                <a:solidFill>
                  <a:schemeClr val="dk2"/>
                </a:solidFill>
              </a:rPr>
              <a:t>auth_password (string): Parola utilizată pentru autentificare la serverul SMTP. Dacă este omisă, se folosește valoarea din EMAIL_HOST_PASSWORD din settings.py.</a:t>
            </a:r>
            <a:endParaRPr sz="13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Funcția send_mail() (2)</a:t>
            </a:r>
            <a:endParaRPr/>
          </a:p>
        </p:txBody>
      </p:sp>
      <p:sp>
        <p:nvSpPr>
          <p:cNvPr id="134" name="Google Shape;134;p2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2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37" name="Google Shape;137;p2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38" name="Google Shape;138;p21"/>
          <p:cNvSpPr txBox="1"/>
          <p:nvPr/>
        </p:nvSpPr>
        <p:spPr>
          <a:xfrm>
            <a:off x="475525" y="2109300"/>
            <a:ext cx="4783500" cy="241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django.core.mail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send_mail</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def</a:t>
            </a:r>
            <a:r>
              <a:rPr lang="en" sz="950">
                <a:solidFill>
                  <a:schemeClr val="dk1"/>
                </a:solidFill>
                <a:highlight>
                  <a:srgbClr val="FFFFFF"/>
                </a:highlight>
                <a:latin typeface="Courier New"/>
                <a:ea typeface="Courier New"/>
                <a:cs typeface="Courier New"/>
                <a:sym typeface="Courier New"/>
              </a:rPr>
              <a:t> trimite_email():</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send_mail(</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subject</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'Salutare!'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message</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'Salut. Ce mai faci?'</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html_message</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'&lt;h1&gt;Salut&lt;/h1&gt;&lt;p&gt;Ce mai faci?&lt;/p&gt;'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from_email</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'adresa_email@gmail.com'</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recipient_list</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'destinatar@gmail.com'</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fail_silently</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False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
        <p:nvSpPr>
          <p:cNvPr id="139" name="Google Shape;139;p21"/>
          <p:cNvSpPr txBox="1"/>
          <p:nvPr/>
        </p:nvSpPr>
        <p:spPr>
          <a:xfrm>
            <a:off x="317150" y="1024800"/>
            <a:ext cx="8520600" cy="1116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AutoNum type="arabicPeriod" startAt="8"/>
            </a:pPr>
            <a:r>
              <a:rPr lang="en" sz="1300">
                <a:solidFill>
                  <a:schemeClr val="dk2"/>
                </a:solidFill>
              </a:rPr>
              <a:t>connection (EmailBackend): Obiectul de conexiune folosit pentru trimiterea e-mailului. Dacă este omis, se utilizează conexiunea implicită.</a:t>
            </a:r>
            <a:endParaRPr sz="1300">
              <a:solidFill>
                <a:schemeClr val="dk2"/>
              </a:solidFill>
            </a:endParaRPr>
          </a:p>
          <a:p>
            <a:pPr indent="-311150" lvl="0" marL="457200" rtl="0" algn="l">
              <a:spcBef>
                <a:spcPts val="0"/>
              </a:spcBef>
              <a:spcAft>
                <a:spcPts val="0"/>
              </a:spcAft>
              <a:buClr>
                <a:schemeClr val="dk2"/>
              </a:buClr>
              <a:buSzPts val="1300"/>
              <a:buAutoNum type="arabicPeriod" startAt="8"/>
            </a:pPr>
            <a:r>
              <a:rPr lang="en" sz="1300">
                <a:solidFill>
                  <a:schemeClr val="dk2"/>
                </a:solidFill>
              </a:rPr>
              <a:t>html_message (string): Mesajul în format HTML care va fi inclus în e-mail. Dacă este specificat, e-mailul va avea atât un conținut text simplu (din message), cât și un conținut HTML.</a:t>
            </a:r>
            <a:endParaRPr sz="13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