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78" r:id="rId10"/>
    <p:sldId id="269" r:id="rId11"/>
    <p:sldId id="264" r:id="rId12"/>
    <p:sldId id="265" r:id="rId13"/>
    <p:sldId id="279" r:id="rId14"/>
    <p:sldId id="280" r:id="rId15"/>
    <p:sldId id="281" r:id="rId16"/>
    <p:sldId id="282" r:id="rId17"/>
    <p:sldId id="266" r:id="rId18"/>
    <p:sldId id="270" r:id="rId19"/>
    <p:sldId id="283" r:id="rId20"/>
    <p:sldId id="268" r:id="rId21"/>
    <p:sldId id="267" r:id="rId22"/>
    <p:sldId id="271" r:id="rId23"/>
    <p:sldId id="273" r:id="rId24"/>
    <p:sldId id="272" r:id="rId25"/>
    <p:sldId id="274" r:id="rId26"/>
    <p:sldId id="275" r:id="rId27"/>
    <p:sldId id="276"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424"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FF80C-6829-4BA1-B7D2-CDF8E5934424}" type="datetimeFigureOut">
              <a:rPr lang="en-US" smtClean="0"/>
              <a:t>20-Jul-15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5C33B-0D1A-4353-98A1-61FBFB71A993}" type="slidenum">
              <a:rPr lang="en-US" smtClean="0"/>
              <a:t>‹#›</a:t>
            </a:fld>
            <a:endParaRPr lang="en-US"/>
          </a:p>
        </p:txBody>
      </p:sp>
    </p:spTree>
    <p:extLst>
      <p:ext uri="{BB962C8B-B14F-4D97-AF65-F5344CB8AC3E}">
        <p14:creationId xmlns:p14="http://schemas.microsoft.com/office/powerpoint/2010/main" val="3574055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my name is Cosmin Poieana</a:t>
            </a:r>
            <a:r>
              <a:rPr lang="en-US" baseline="0" dirty="0" smtClean="0"/>
              <a:t> and in this talk I’ll show you the true power of Argus, an open source continuous integration framework, mainly used to test </a:t>
            </a:r>
            <a:r>
              <a:rPr lang="en-US" baseline="0" dirty="0" err="1" smtClean="0"/>
              <a:t>Cloudbase-Init</a:t>
            </a:r>
            <a:r>
              <a:rPr lang="en-US" baseline="0" dirty="0" smtClean="0"/>
              <a:t> and not only.</a:t>
            </a:r>
          </a:p>
          <a:p>
            <a:endParaRPr lang="en-US" baseline="0" dirty="0" smtClean="0"/>
          </a:p>
          <a:p>
            <a:r>
              <a:rPr lang="en-US" baseline="0" dirty="0" smtClean="0"/>
              <a:t>Together with some friends (and coworkers) we created </a:t>
            </a:r>
            <a:r>
              <a:rPr lang="en-US" baseline="0" dirty="0" err="1" smtClean="0"/>
              <a:t>RoPython</a:t>
            </a:r>
            <a:r>
              <a:rPr lang="en-US" baseline="0" dirty="0" smtClean="0"/>
              <a:t>, the Romanian community which stands for anything that involves Python and open-source software, by organizing workshops, trainings and conferences. In my full time, I’m working at a cool startup named </a:t>
            </a:r>
            <a:r>
              <a:rPr lang="en-US" baseline="0" dirty="0" err="1" smtClean="0"/>
              <a:t>Cloudbase</a:t>
            </a:r>
            <a:r>
              <a:rPr lang="en-US" baseline="0" dirty="0" smtClean="0"/>
              <a:t> Solutions and also following to obtain the Bachelor degree at </a:t>
            </a:r>
            <a:r>
              <a:rPr lang="en-US" baseline="0" dirty="0" err="1" smtClean="0"/>
              <a:t>Cuza</a:t>
            </a:r>
            <a:r>
              <a:rPr lang="en-US" baseline="0" dirty="0" smtClean="0"/>
              <a:t> university.</a:t>
            </a:r>
          </a:p>
          <a:p>
            <a:endParaRPr lang="en-US" baseline="0" dirty="0" smtClean="0"/>
          </a:p>
          <a:p>
            <a:r>
              <a:rPr lang="en-US" baseline="0" dirty="0" smtClean="0"/>
              <a:t>In case of future questions, regarding my involvement in these things, you can contact me using the E-mail address shown below my name, C-M-I-N at </a:t>
            </a:r>
            <a:r>
              <a:rPr lang="en-US" baseline="0" dirty="0" err="1" smtClean="0"/>
              <a:t>ropython</a:t>
            </a:r>
            <a:r>
              <a:rPr lang="en-US" baseline="0" dirty="0" smtClean="0"/>
              <a:t> dot O-R-G.</a:t>
            </a:r>
          </a:p>
        </p:txBody>
      </p:sp>
      <p:sp>
        <p:nvSpPr>
          <p:cNvPr id="4" name="Slide Number Placeholder 3"/>
          <p:cNvSpPr>
            <a:spLocks noGrp="1"/>
          </p:cNvSpPr>
          <p:nvPr>
            <p:ph type="sldNum" sz="quarter" idx="10"/>
          </p:nvPr>
        </p:nvSpPr>
        <p:spPr/>
        <p:txBody>
          <a:bodyPr/>
          <a:lstStyle/>
          <a:p>
            <a:fld id="{07C5C33B-0D1A-4353-98A1-61FBFB71A993}" type="slidenum">
              <a:rPr lang="en-US" smtClean="0"/>
              <a:t>1</a:t>
            </a:fld>
            <a:endParaRPr lang="en-US"/>
          </a:p>
        </p:txBody>
      </p:sp>
    </p:spTree>
    <p:extLst>
      <p:ext uri="{BB962C8B-B14F-4D97-AF65-F5344CB8AC3E}">
        <p14:creationId xmlns:p14="http://schemas.microsoft.com/office/powerpoint/2010/main" val="394680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fast</a:t>
            </a:r>
            <a:r>
              <a:rPr lang="en-US" baseline="0" dirty="0" smtClean="0"/>
              <a:t> reference, today I will talk about clouds in general, closed to our current approach, about cloud initialization services and in particular, </a:t>
            </a:r>
            <a:r>
              <a:rPr lang="en-US" baseline="0" dirty="0" err="1" smtClean="0"/>
              <a:t>Cloudbase-Init</a:t>
            </a:r>
            <a:r>
              <a:rPr lang="en-US" baseline="0" dirty="0" smtClean="0"/>
              <a:t> and how we test it. For the testing part, we use Argus, which is made by some cool components working together, all specified and bundled in the most important part of the project, the configuration file. I will also talk about some in-depth and pretty advanced concepts and capabilities handled by Argus, how to customize your tests starting from the command line interface and finally, I’ll show you how to actually create a test for your patch or for some aspect already implemented in your tested project and a demo demonstrating how this works in real life.</a:t>
            </a:r>
            <a:endParaRPr lang="en-US" dirty="0"/>
          </a:p>
        </p:txBody>
      </p:sp>
      <p:sp>
        <p:nvSpPr>
          <p:cNvPr id="4" name="Slide Number Placeholder 3"/>
          <p:cNvSpPr>
            <a:spLocks noGrp="1"/>
          </p:cNvSpPr>
          <p:nvPr>
            <p:ph type="sldNum" sz="quarter" idx="10"/>
          </p:nvPr>
        </p:nvSpPr>
        <p:spPr/>
        <p:txBody>
          <a:bodyPr/>
          <a:lstStyle/>
          <a:p>
            <a:fld id="{07C5C33B-0D1A-4353-98A1-61FBFB71A993}" type="slidenum">
              <a:rPr lang="en-US" smtClean="0"/>
              <a:t>2</a:t>
            </a:fld>
            <a:endParaRPr lang="en-US"/>
          </a:p>
        </p:txBody>
      </p:sp>
    </p:spTree>
    <p:extLst>
      <p:ext uri="{BB962C8B-B14F-4D97-AF65-F5344CB8AC3E}">
        <p14:creationId xmlns:p14="http://schemas.microsoft.com/office/powerpoint/2010/main" val="224563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starting talking about anything related to initialization services, I will briefly go through the essence of cloud computing. So, what is a cloud at all (by IT meaning)? In simple words, is a place over multiple hosts in a network, where many types of data are stored, processed and served to the user, rather than using a local computer. Usually, clouds stacks services like Platform As A Service, Infrastructure As A Service and Software As A Service, but we will focus on IaaS and handling virtual machine instances created through it. Such popular deploys, mainly used in the world, starts with noisy names like OpenStack, the biggest open-source project mostly written in Python, </a:t>
            </a:r>
            <a:r>
              <a:rPr lang="en-US" baseline="0" dirty="0" err="1" smtClean="0"/>
              <a:t>OpenNebula</a:t>
            </a:r>
            <a:r>
              <a:rPr lang="en-US" baseline="0" dirty="0" smtClean="0"/>
              <a:t>, which is something similar but lighter than OpenStack and resource friendly and another cloud even more simpler to handle, called </a:t>
            </a:r>
            <a:r>
              <a:rPr lang="en-US" baseline="0" dirty="0" err="1" smtClean="0"/>
              <a:t>CloudStack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7C5C33B-0D1A-4353-98A1-61FBFB71A993}" type="slidenum">
              <a:rPr lang="en-US" smtClean="0"/>
              <a:t>3</a:t>
            </a:fld>
            <a:endParaRPr lang="en-US"/>
          </a:p>
        </p:txBody>
      </p:sp>
    </p:spTree>
    <p:extLst>
      <p:ext uri="{BB962C8B-B14F-4D97-AF65-F5344CB8AC3E}">
        <p14:creationId xmlns:p14="http://schemas.microsoft.com/office/powerpoint/2010/main" val="1134583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C5C33B-0D1A-4353-98A1-61FBFB71A993}" type="slidenum">
              <a:rPr lang="en-US" smtClean="0"/>
              <a:t>11</a:t>
            </a:fld>
            <a:endParaRPr lang="en-US"/>
          </a:p>
        </p:txBody>
      </p:sp>
    </p:spTree>
    <p:extLst>
      <p:ext uri="{BB962C8B-B14F-4D97-AF65-F5344CB8AC3E}">
        <p14:creationId xmlns:p14="http://schemas.microsoft.com/office/powerpoint/2010/main" val="1774722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20-Jul-15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20-Jul-15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20-Jul-15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20-Jul-15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20-Jul-15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20-Jul-15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20-Jul-15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20-Jul-15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20-Jul-15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20-Jul-15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20-Jul-15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20-Jul-15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20-Jul-15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20-Jul-15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20-Jul-15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20-Jul-15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20-Jul-15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20-Jul-15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stackforge/cloudbase-init" TargetMode="External"/><Relationship Id="rId2" Type="http://schemas.openxmlformats.org/officeDocument/2006/relationships/hyperlink" Target="http://cloudbase.it/" TargetMode="External"/><Relationship Id="rId1" Type="http://schemas.openxmlformats.org/officeDocument/2006/relationships/slideLayout" Target="../slideLayouts/slideLayout2.xml"/><Relationship Id="rId4" Type="http://schemas.openxmlformats.org/officeDocument/2006/relationships/hyperlink" Target="https://github.com/PCManticore/argus-c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954051"/>
            <a:ext cx="8689976" cy="1287623"/>
          </a:xfrm>
        </p:spPr>
        <p:txBody>
          <a:bodyPr/>
          <a:lstStyle/>
          <a:p>
            <a:r>
              <a:rPr lang="en-US" dirty="0"/>
              <a:t>ARGUS - THE OMNISCIENT CI</a:t>
            </a:r>
          </a:p>
        </p:txBody>
      </p:sp>
      <p:sp>
        <p:nvSpPr>
          <p:cNvPr id="4" name="TextBox 3"/>
          <p:cNvSpPr txBox="1"/>
          <p:nvPr/>
        </p:nvSpPr>
        <p:spPr>
          <a:xfrm>
            <a:off x="1108343" y="3158489"/>
            <a:ext cx="2165230" cy="1446550"/>
          </a:xfrm>
          <a:prstGeom prst="rect">
            <a:avLst/>
          </a:prstGeom>
          <a:noFill/>
        </p:spPr>
        <p:txBody>
          <a:bodyPr wrap="square" rtlCol="0">
            <a:spAutoFit/>
          </a:bodyPr>
          <a:lstStyle/>
          <a:p>
            <a:r>
              <a:rPr lang="en-US" sz="4400" dirty="0" smtClean="0"/>
              <a:t>Cosmin</a:t>
            </a:r>
            <a:r>
              <a:rPr lang="ro-RO" sz="4400" dirty="0" smtClean="0"/>
              <a:t> </a:t>
            </a:r>
            <a:r>
              <a:rPr lang="en-US" sz="4400" dirty="0" err="1" smtClean="0"/>
              <a:t>Poiean</a:t>
            </a:r>
            <a:r>
              <a:rPr lang="ro-RO" sz="4400" dirty="0" smtClean="0"/>
              <a:t>ă</a:t>
            </a:r>
            <a:endParaRPr lang="en-US" sz="4400" dirty="0"/>
          </a:p>
        </p:txBody>
      </p:sp>
      <p:sp>
        <p:nvSpPr>
          <p:cNvPr id="5" name="TextBox 4"/>
          <p:cNvSpPr txBox="1"/>
          <p:nvPr/>
        </p:nvSpPr>
        <p:spPr>
          <a:xfrm>
            <a:off x="5009070" y="3371158"/>
            <a:ext cx="4247074" cy="1200329"/>
          </a:xfrm>
          <a:prstGeom prst="rect">
            <a:avLst/>
          </a:prstGeom>
          <a:noFill/>
        </p:spPr>
        <p:txBody>
          <a:bodyPr wrap="square" rtlCol="0">
            <a:spAutoFit/>
          </a:bodyPr>
          <a:lstStyle/>
          <a:p>
            <a:r>
              <a:rPr lang="en-US" sz="2400" dirty="0" smtClean="0"/>
              <a:t>Co-Founder       @  </a:t>
            </a:r>
            <a:r>
              <a:rPr lang="en-US" sz="2400" dirty="0" err="1" smtClean="0"/>
              <a:t>RoPython</a:t>
            </a:r>
            <a:endParaRPr lang="en-US" sz="2400" dirty="0" smtClean="0"/>
          </a:p>
          <a:p>
            <a:r>
              <a:rPr lang="en-US" sz="2400" dirty="0" smtClean="0"/>
              <a:t>Cloud Engineer  @  </a:t>
            </a:r>
            <a:r>
              <a:rPr lang="en-US" sz="2400" dirty="0" err="1" smtClean="0"/>
              <a:t>Cloudbase</a:t>
            </a:r>
            <a:endParaRPr lang="en-US" sz="2400" dirty="0"/>
          </a:p>
          <a:p>
            <a:r>
              <a:rPr lang="en-US" sz="2400" dirty="0" smtClean="0"/>
              <a:t>Student             @  UAIC</a:t>
            </a:r>
            <a:endParaRPr lang="en-US" sz="2400" dirty="0"/>
          </a:p>
        </p:txBody>
      </p:sp>
      <p:sp>
        <p:nvSpPr>
          <p:cNvPr id="6" name="TextBox 5"/>
          <p:cNvSpPr txBox="1"/>
          <p:nvPr/>
        </p:nvSpPr>
        <p:spPr>
          <a:xfrm>
            <a:off x="1108343" y="4481929"/>
            <a:ext cx="3743865" cy="400110"/>
          </a:xfrm>
          <a:prstGeom prst="rect">
            <a:avLst/>
          </a:prstGeom>
          <a:noFill/>
        </p:spPr>
        <p:txBody>
          <a:bodyPr wrap="square" rtlCol="0">
            <a:spAutoFit/>
          </a:bodyPr>
          <a:lstStyle/>
          <a:p>
            <a:r>
              <a:rPr lang="en-US" sz="2000" dirty="0" smtClean="0">
                <a:solidFill>
                  <a:schemeClr val="tx1">
                    <a:lumMod val="75000"/>
                    <a:lumOff val="25000"/>
                  </a:schemeClr>
                </a:solidFill>
              </a:rPr>
              <a:t>cmin@ropython.org</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252784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Argus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smtClean="0"/>
              <a:t>Integration tests</a:t>
            </a:r>
          </a:p>
          <a:p>
            <a:pPr>
              <a:buFontTx/>
              <a:buChar char="-"/>
            </a:pPr>
            <a:r>
              <a:rPr lang="en-US" sz="2400" cap="none" dirty="0" smtClean="0"/>
              <a:t>More than a CI framework</a:t>
            </a:r>
          </a:p>
          <a:p>
            <a:pPr marL="0" indent="0">
              <a:buNone/>
            </a:pPr>
            <a:r>
              <a:rPr lang="en-US" sz="2400" cap="none" dirty="0" smtClean="0"/>
              <a:t>- General use</a:t>
            </a:r>
          </a:p>
          <a:p>
            <a:pPr>
              <a:buFontTx/>
              <a:buChar char="-"/>
            </a:pPr>
            <a:r>
              <a:rPr lang="en-US" sz="2400" cap="none" dirty="0" smtClean="0"/>
              <a:t>Written in Python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9922" y="1356415"/>
            <a:ext cx="10058400" cy="4688412"/>
          </a:xfrm>
          <a:prstGeom prst="rect">
            <a:avLst/>
          </a:prstGeom>
        </p:spPr>
      </p:pic>
    </p:spTree>
    <p:extLst>
      <p:ext uri="{BB962C8B-B14F-4D97-AF65-F5344CB8AC3E}">
        <p14:creationId xmlns:p14="http://schemas.microsoft.com/office/powerpoint/2010/main" val="1395724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Argus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smtClean="0"/>
              <a:t>Uses tempest</a:t>
            </a:r>
          </a:p>
          <a:p>
            <a:pPr>
              <a:buFontTx/>
              <a:buChar char="-"/>
            </a:pPr>
            <a:r>
              <a:rPr lang="en-US" sz="2400" cap="none" dirty="0" smtClean="0"/>
              <a:t>Scenario based</a:t>
            </a:r>
          </a:p>
          <a:p>
            <a:pPr>
              <a:buFontTx/>
              <a:buChar char="-"/>
            </a:pPr>
            <a:r>
              <a:rPr lang="en-US" sz="2400" cap="none" dirty="0" err="1" smtClean="0"/>
              <a:t>Unittest</a:t>
            </a:r>
            <a:r>
              <a:rPr lang="en-US" sz="2400" cap="none" dirty="0" smtClean="0"/>
              <a:t>-like reports</a:t>
            </a:r>
          </a:p>
          <a:p>
            <a:pPr>
              <a:buFontTx/>
              <a:buChar char="-"/>
            </a:pPr>
            <a:r>
              <a:rPr lang="en-US" sz="2400" cap="none" dirty="0" err="1" smtClean="0"/>
              <a:t>Conf</a:t>
            </a:r>
            <a:r>
              <a:rPr lang="en-US" sz="2400" cap="none" dirty="0" smtClean="0"/>
              <a:t> level tests</a:t>
            </a:r>
          </a:p>
        </p:txBody>
      </p:sp>
      <p:sp>
        <p:nvSpPr>
          <p:cNvPr id="3" name="TextBox 2"/>
          <p:cNvSpPr txBox="1"/>
          <p:nvPr/>
        </p:nvSpPr>
        <p:spPr>
          <a:xfrm>
            <a:off x="4650658" y="1547588"/>
            <a:ext cx="7157884" cy="3693319"/>
          </a:xfrm>
          <a:prstGeom prst="rect">
            <a:avLst/>
          </a:prstGeom>
          <a:noFill/>
        </p:spPr>
        <p:txBody>
          <a:bodyPr wrap="square" rtlCol="0">
            <a:spAutoFit/>
          </a:bodyPr>
          <a:lstStyle/>
          <a:p>
            <a:r>
              <a:rPr lang="en-US" dirty="0" smtClean="0"/>
              <a:t>2015-06-28 </a:t>
            </a:r>
            <a:r>
              <a:rPr lang="en-US" dirty="0"/>
              <a:t>02:35:31,720 - </a:t>
            </a:r>
            <a:r>
              <a:rPr lang="en-US" dirty="0" err="1"/>
              <a:t>argus</a:t>
            </a:r>
            <a:r>
              <a:rPr lang="en-US" dirty="0"/>
              <a:t> - INFO - Cleaning up...</a:t>
            </a:r>
          </a:p>
          <a:p>
            <a:r>
              <a:rPr lang="en-US" dirty="0" smtClean="0"/>
              <a:t>=========================================</a:t>
            </a:r>
            <a:endParaRPr lang="en-US" dirty="0"/>
          </a:p>
          <a:p>
            <a:r>
              <a:rPr lang="en-US" dirty="0"/>
              <a:t>FAIL: </a:t>
            </a:r>
            <a:r>
              <a:rPr lang="en-US" dirty="0" err="1"/>
              <a:t>test_any_exception_occurred</a:t>
            </a:r>
            <a:r>
              <a:rPr lang="en-US" dirty="0"/>
              <a:t> (</a:t>
            </a:r>
            <a:r>
              <a:rPr lang="en-US" dirty="0" err="1"/>
              <a:t>argus.tests.cloud.smoke.TestNoError</a:t>
            </a:r>
            <a:r>
              <a:rPr lang="en-US" dirty="0"/>
              <a:t>)</a:t>
            </a:r>
          </a:p>
          <a:p>
            <a:r>
              <a:rPr lang="en-US" dirty="0"/>
              <a:t>----------------------------------------------------------------------</a:t>
            </a:r>
          </a:p>
          <a:p>
            <a:r>
              <a:rPr lang="en-US" dirty="0" err="1"/>
              <a:t>Traceback</a:t>
            </a:r>
            <a:r>
              <a:rPr lang="en-US" dirty="0"/>
              <a:t> (most recent call last):</a:t>
            </a:r>
          </a:p>
          <a:p>
            <a:r>
              <a:rPr lang="en-US" dirty="0"/>
              <a:t>  File "/home/</a:t>
            </a:r>
            <a:r>
              <a:rPr lang="en-US" dirty="0" err="1"/>
              <a:t>devstack</a:t>
            </a:r>
            <a:r>
              <a:rPr lang="en-US" dirty="0"/>
              <a:t>/</a:t>
            </a:r>
            <a:r>
              <a:rPr lang="en-US" dirty="0" err="1"/>
              <a:t>argus</a:t>
            </a:r>
            <a:r>
              <a:rPr lang="en-US" dirty="0"/>
              <a:t>-ci/</a:t>
            </a:r>
            <a:r>
              <a:rPr lang="en-US" dirty="0" err="1"/>
              <a:t>argus</a:t>
            </a:r>
            <a:r>
              <a:rPr lang="en-US" dirty="0"/>
              <a:t>/tests/cloud/smoke.py", line 257, in </a:t>
            </a:r>
            <a:r>
              <a:rPr lang="en-US" dirty="0" err="1"/>
              <a:t>test_any_exception_occurred</a:t>
            </a:r>
            <a:endParaRPr lang="en-US" dirty="0"/>
          </a:p>
          <a:p>
            <a:r>
              <a:rPr lang="en-US" dirty="0"/>
              <a:t>    </a:t>
            </a:r>
            <a:r>
              <a:rPr lang="en-US" dirty="0" err="1"/>
              <a:t>self.assertEqual</a:t>
            </a:r>
            <a:r>
              <a:rPr lang="en-US" dirty="0"/>
              <a:t>('', </a:t>
            </a:r>
            <a:r>
              <a:rPr lang="en-US" dirty="0" err="1"/>
              <a:t>instance_traceback</a:t>
            </a:r>
            <a:r>
              <a:rPr lang="en-US" dirty="0" smtClean="0"/>
              <a:t>)</a:t>
            </a:r>
            <a:endParaRPr lang="en-US" dirty="0"/>
          </a:p>
          <a:p>
            <a:r>
              <a:rPr lang="en-US" dirty="0"/>
              <a:t>FAIL: </a:t>
            </a:r>
            <a:r>
              <a:rPr lang="en-US" dirty="0" err="1"/>
              <a:t>test_any_exception_occurred</a:t>
            </a:r>
            <a:r>
              <a:rPr lang="en-US" dirty="0"/>
              <a:t> (</a:t>
            </a:r>
            <a:r>
              <a:rPr lang="en-US" dirty="0" err="1"/>
              <a:t>argus.tests.cloud.windows.test_smoke.TestSmoke</a:t>
            </a:r>
            <a:r>
              <a:rPr lang="en-US" dirty="0" smtClean="0"/>
              <a:t>)</a:t>
            </a:r>
          </a:p>
          <a:p>
            <a:r>
              <a:rPr lang="en-US" dirty="0" smtClean="0"/>
              <a:t>----------------------------------------------------------------------</a:t>
            </a:r>
          </a:p>
          <a:p>
            <a:r>
              <a:rPr lang="en-US" dirty="0"/>
              <a:t>Ran 19 tests in 704.051s</a:t>
            </a:r>
          </a:p>
          <a:p>
            <a:r>
              <a:rPr lang="en-US" dirty="0"/>
              <a:t>FAILED (failures=2, skipped=1</a:t>
            </a:r>
            <a:r>
              <a:rPr lang="en-US" dirty="0" smtClean="0"/>
              <a:t>)</a:t>
            </a:r>
            <a:endParaRPr lang="en-US" dirty="0"/>
          </a:p>
        </p:txBody>
      </p:sp>
    </p:spTree>
    <p:extLst>
      <p:ext uri="{BB962C8B-B14F-4D97-AF65-F5344CB8AC3E}">
        <p14:creationId xmlns:p14="http://schemas.microsoft.com/office/powerpoint/2010/main" val="51413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Argus components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smtClean="0"/>
              <a:t>Scenarios</a:t>
            </a:r>
          </a:p>
          <a:p>
            <a:pPr>
              <a:buFontTx/>
              <a:buChar char="-"/>
            </a:pPr>
            <a:r>
              <a:rPr lang="en-US" sz="2400" cap="none" dirty="0" smtClean="0"/>
              <a:t>Recipes</a:t>
            </a:r>
            <a:endParaRPr lang="en-US" sz="2200" cap="none" dirty="0"/>
          </a:p>
          <a:p>
            <a:pPr>
              <a:buFontTx/>
              <a:buChar char="-"/>
            </a:pPr>
            <a:r>
              <a:rPr lang="en-US" sz="2200" cap="none" dirty="0" smtClean="0"/>
              <a:t>Tests</a:t>
            </a:r>
          </a:p>
          <a:p>
            <a:pPr>
              <a:buFontTx/>
              <a:buChar char="-"/>
            </a:pPr>
            <a:r>
              <a:rPr lang="en-US" sz="2200" cap="none" dirty="0" smtClean="0"/>
              <a:t>Introspection</a:t>
            </a:r>
          </a:p>
          <a:p>
            <a:pPr>
              <a:buFontTx/>
              <a:buChar char="-"/>
            </a:pPr>
            <a:r>
              <a:rPr lang="en-US" sz="2200" cap="none" dirty="0" smtClean="0"/>
              <a:t>The Runner</a:t>
            </a:r>
          </a:p>
          <a:p>
            <a:pPr>
              <a:buFontTx/>
              <a:buChar char="-"/>
            </a:pPr>
            <a:r>
              <a:rPr lang="en-US" sz="2200" cap="none" dirty="0" smtClean="0"/>
              <a:t>Configuration file (actual tests &amp; settings)</a:t>
            </a:r>
            <a:endParaRPr lang="en-US" sz="2400" cap="none" dirty="0" smtClean="0"/>
          </a:p>
        </p:txBody>
      </p:sp>
    </p:spTree>
    <p:extLst>
      <p:ext uri="{BB962C8B-B14F-4D97-AF65-F5344CB8AC3E}">
        <p14:creationId xmlns:p14="http://schemas.microsoft.com/office/powerpoint/2010/main" val="1753884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Scenarios</a:t>
            </a:r>
            <a:endParaRPr lang="en-US" sz="4800" dirty="0"/>
          </a:p>
        </p:txBody>
      </p:sp>
      <p:sp>
        <p:nvSpPr>
          <p:cNvPr id="8" name="Rectangle 5"/>
          <p:cNvSpPr>
            <a:spLocks noGrp="1" noChangeArrowheads="1"/>
          </p:cNvSpPr>
          <p:nvPr>
            <p:ph sz="quarter" idx="13"/>
          </p:nvPr>
        </p:nvSpPr>
        <p:spPr bwMode="auto">
          <a:xfrm>
            <a:off x="2516444" y="1446895"/>
            <a:ext cx="7227325" cy="46628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six.add_metaclass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abc.ABCMeta</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BaseArgusScenario</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object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lang="en-US" altLang="en-US" sz="900" cap="none" dirty="0">
              <a:solidFill>
                <a:srgbClr val="A9B7C6"/>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cap="none" dirty="0">
                <a:solidFill>
                  <a:srgbClr val="A9B7C6"/>
                </a:solidFill>
                <a:latin typeface="Courier New" panose="02070309020205020404" pitchFamily="49" charset="0"/>
                <a:cs typeface="Courier New" panose="02070309020205020404" pitchFamily="49" charset="0"/>
              </a:rPr>
              <a:t> </a:t>
            </a:r>
            <a:r>
              <a:rPr lang="en-US" altLang="en-US" sz="900" cap="none" dirty="0" smtClean="0">
                <a:solidFill>
                  <a:srgbClr val="A9B7C6"/>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instance_output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limit=OUTPUT_SIZE):</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"""Get the console output, sent from the instance."""</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while </a:t>
            </a: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True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content = self._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instance_output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(limit)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resp.status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not in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OUTPUT_STATUS_OK:</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LOG.error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"Couldn't get console output &lt;%d&gt;."</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resp.status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a:t>
            </a:r>
            <a:b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if </a:t>
            </a:r>
            <a:r>
              <a:rPr kumimoji="0" lang="en-US" altLang="en-US" sz="9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len</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content.splitlines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&gt;= (limit - OUTPUT_EPSILON):</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limit *= </a:t>
            </a:r>
            <a:r>
              <a:rPr kumimoji="0" lang="en-US" altLang="en-US" sz="9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br>
              <a:rPr kumimoji="0" lang="en-US" altLang="en-US" sz="9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else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break</a:t>
            </a:r>
            <a:b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content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instance_server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"""Get the instance server object."""</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servers_client.get_server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self._server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'id'</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public_key</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keypair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public_key</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private_key</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keypair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private_key</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get_image_by_ref</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images_client.show_image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image.image_ref</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get_metadata</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self._metadata</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1531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Recipes</a:t>
            </a:r>
            <a:endParaRPr lang="en-US" sz="4800" dirty="0"/>
          </a:p>
        </p:txBody>
      </p:sp>
      <p:sp>
        <p:nvSpPr>
          <p:cNvPr id="15" name="Rectangle 10"/>
          <p:cNvSpPr>
            <a:spLocks noChangeArrowheads="1"/>
          </p:cNvSpPr>
          <p:nvPr/>
        </p:nvSpPr>
        <p:spPr bwMode="auto">
          <a:xfrm>
            <a:off x="3146322" y="1714233"/>
            <a:ext cx="6046838"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six.add_metaclass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abc.ABCMeta</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BaseCloudbaseinitRecipe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base.BaseRecipe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__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init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__(self</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args</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kwargs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super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BaseCloudbaseinitRecipe</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self).__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init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__(*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args</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kwargs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self.build</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None</a:t>
            </a:r>
            <a:b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self.arch</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None</a:t>
            </a:r>
            <a:b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wait_for_boot_completion</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"""Wait for the instance to finish up booting."""</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get_installation_script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"""Get the installation script for </a:t>
            </a:r>
            <a:r>
              <a:rPr kumimoji="0" lang="en-US" altLang="en-US" sz="900" b="0" i="1" u="none" strike="noStrike" cap="none" normalizeH="0" baseline="0" dirty="0" err="1" smtClean="0">
                <a:ln>
                  <a:noFill/>
                </a:ln>
                <a:solidFill>
                  <a:srgbClr val="629755"/>
                </a:solidFill>
                <a:effectLst/>
                <a:latin typeface="Courier New" panose="02070309020205020404" pitchFamily="49" charset="0"/>
                <a:cs typeface="Courier New" panose="02070309020205020404" pitchFamily="49" charset="0"/>
              </a:rPr>
              <a:t>cloudbaseinit</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install_cbinit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"""Install the </a:t>
            </a:r>
            <a:r>
              <a:rPr kumimoji="0" lang="en-US" altLang="en-US" sz="900" b="0" i="1" u="none" strike="noStrike" cap="none" normalizeH="0" baseline="0" dirty="0" err="1" smtClean="0">
                <a:ln>
                  <a:noFill/>
                </a:ln>
                <a:solidFill>
                  <a:srgbClr val="629755"/>
                </a:solidFill>
                <a:effectLst/>
                <a:latin typeface="Courier New" panose="02070309020205020404" pitchFamily="49" charset="0"/>
                <a:cs typeface="Courier New" panose="02070309020205020404" pitchFamily="49" charset="0"/>
              </a:rPr>
              <a:t>cloudbaseinit</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code."""</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wait_cbinit_finalization</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"""Wait for the finalization of </a:t>
            </a:r>
            <a:r>
              <a:rPr kumimoji="0" lang="en-US" altLang="en-US" sz="900" b="0" i="1" u="none" strike="noStrike" cap="none" normalizeH="0" baseline="0" dirty="0" err="1" smtClean="0">
                <a:ln>
                  <a:noFill/>
                </a:ln>
                <a:solidFill>
                  <a:srgbClr val="629755"/>
                </a:solidFill>
                <a:effectLst/>
                <a:latin typeface="Courier New" panose="02070309020205020404" pitchFamily="49" charset="0"/>
                <a:cs typeface="Courier New" panose="02070309020205020404" pitchFamily="49" charset="0"/>
              </a:rPr>
              <a:t>cloudbaseinit</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install_git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"""Install </a:t>
            </a:r>
            <a:r>
              <a:rPr kumimoji="0" lang="en-US" altLang="en-US" sz="900" b="0" i="1" u="none" strike="noStrike" cap="none" normalizeH="0" baseline="0" dirty="0" err="1" smtClean="0">
                <a:ln>
                  <a:noFill/>
                </a:ln>
                <a:solidFill>
                  <a:srgbClr val="629755"/>
                </a:solidFill>
                <a:effectLst/>
                <a:latin typeface="Courier New" panose="02070309020205020404" pitchFamily="49" charset="0"/>
                <a:cs typeface="Courier New" panose="02070309020205020404" pitchFamily="49" charset="0"/>
              </a:rPr>
              <a:t>git</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in the instance.""“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i="1" dirty="0">
                <a:solidFill>
                  <a:srgbClr val="629755"/>
                </a:solidFill>
                <a:latin typeface="Courier New" panose="02070309020205020404" pitchFamily="49" charset="0"/>
                <a:cs typeface="Courier New" panose="02070309020205020404" pitchFamily="49" charset="0"/>
              </a:rPr>
              <a:t> </a:t>
            </a:r>
            <a:r>
              <a:rPr lang="en-US" altLang="en-US" sz="900" i="1" dirty="0" smtClean="0">
                <a:solidFill>
                  <a:srgbClr val="629755"/>
                </a:solidFill>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0752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Introspection</a:t>
            </a:r>
            <a:endParaRPr lang="en-US" sz="4800" dirty="0"/>
          </a:p>
        </p:txBody>
      </p:sp>
      <p:sp>
        <p:nvSpPr>
          <p:cNvPr id="3" name="Rectangle 1"/>
          <p:cNvSpPr>
            <a:spLocks noChangeArrowheads="1"/>
          </p:cNvSpPr>
          <p:nvPr/>
        </p:nvSpPr>
        <p:spPr bwMode="auto">
          <a:xfrm>
            <a:off x="2938371" y="1474404"/>
            <a:ext cx="6738047"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six.add_metaclass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abc.ABCMeta</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BaseInstanceIntrospection</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object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"""Generic utility class for introspecting an instance."""</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__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init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__(self</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remote_client</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instance</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image):</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self.remote_client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remote_client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self.instance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instance</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self.image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image</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get_plugins_count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"""Return the plugins count from the instance."""</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get_disk_size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"""Return the disk size from the instance."""</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username_exists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username):</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"""Check if the given username exists in the instance."""</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get_instance_hostname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"""Get the hostname of the instance."""</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get_instance_ntp_peers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"""Get the NTP peers from the instance."""</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get_instance_keys_path</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"""Return the </a:t>
            </a:r>
            <a:r>
              <a:rPr kumimoji="0" lang="en-US" altLang="en-US" sz="900" b="0" i="1" u="none" strike="noStrike" cap="none" normalizeH="0" baseline="0" dirty="0" err="1" smtClean="0">
                <a:ln>
                  <a:noFill/>
                </a:ln>
                <a:solidFill>
                  <a:srgbClr val="629755"/>
                </a:solidFill>
                <a:effectLst/>
                <a:latin typeface="Courier New" panose="02070309020205020404" pitchFamily="49" charset="0"/>
                <a:cs typeface="Courier New" panose="02070309020205020404" pitchFamily="49" charset="0"/>
              </a:rPr>
              <a:t>authorized_keys</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file path from the instance."""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0284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Tests</a:t>
            </a:r>
            <a:endParaRPr lang="en-US" sz="4800" dirty="0"/>
          </a:p>
        </p:txBody>
      </p:sp>
      <p:sp>
        <p:nvSpPr>
          <p:cNvPr id="4" name="Rectangle 1"/>
          <p:cNvSpPr>
            <a:spLocks noChangeArrowheads="1"/>
          </p:cNvSpPr>
          <p:nvPr/>
        </p:nvSpPr>
        <p:spPr bwMode="auto">
          <a:xfrm>
            <a:off x="2554599" y="1292648"/>
            <a:ext cx="7633407" cy="46365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TestsBaseSmoke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TestCreatedUser</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TestPasswordPostedSmoke</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TestPasswordMetadataSmoke</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TestNoError</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base.TestBaseArgus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"""Various smoke tests for testing </a:t>
            </a:r>
            <a:r>
              <a:rPr kumimoji="0" lang="en-US" altLang="en-US" sz="900" b="0" i="1" u="none" strike="noStrike" cap="none" normalizeH="0" baseline="0" dirty="0" err="1" smtClean="0">
                <a:ln>
                  <a:noFill/>
                </a:ln>
                <a:solidFill>
                  <a:srgbClr val="629755"/>
                </a:solidFill>
                <a:effectLst/>
                <a:latin typeface="Courier New" panose="02070309020205020404" pitchFamily="49" charset="0"/>
                <a:cs typeface="Courier New" panose="02070309020205020404" pitchFamily="49" charset="0"/>
              </a:rPr>
              <a:t>cloudbaseinit</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test_plugins_count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Test that we have the expected numbers of plugins.</a:t>
            </a:r>
            <a:b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plugins_count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self.introspection.get_plugins_count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self.assertEqual</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CONF.cloudbaseinit.expected_plugins_count</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plugins_count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test_disk_expanded</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Test the disk expanded properly.</a:t>
            </a:r>
            <a:b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image =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self.manager.get_image_by_ref</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datastore_size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image[</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OS-EXT-IMG-SIZE:size</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disk_size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self.introspection.get_disk_size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self.assertGreater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disk_size</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datastore_size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test_hostname_set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Test that the hostname was properly set.</a:t>
            </a:r>
            <a:b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instance_hostname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self.introspection.get_instance_hostname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server =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self.manager.instance_server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self.assertEqual</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instance_hostname</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(server[</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]).lower())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9417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Components’ relationship</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smtClean="0"/>
              <a:t>Scenario defines a “test suite”</a:t>
            </a:r>
          </a:p>
          <a:p>
            <a:pPr>
              <a:buFontTx/>
              <a:buChar char="-"/>
            </a:pPr>
            <a:r>
              <a:rPr lang="en-US" sz="2400" cap="none" dirty="0" smtClean="0"/>
              <a:t>Recipe configures the scenario</a:t>
            </a:r>
          </a:p>
          <a:p>
            <a:pPr>
              <a:buFontTx/>
              <a:buChar char="-"/>
            </a:pPr>
            <a:r>
              <a:rPr lang="en-US" sz="2400" cap="none" dirty="0" smtClean="0"/>
              <a:t>Test does the checks</a:t>
            </a:r>
          </a:p>
          <a:p>
            <a:pPr>
              <a:buFontTx/>
              <a:buChar char="-"/>
            </a:pPr>
            <a:r>
              <a:rPr lang="en-US" sz="2400" cap="none" dirty="0" smtClean="0"/>
              <a:t>Introspection retrieves instance data</a:t>
            </a:r>
          </a:p>
          <a:p>
            <a:pPr>
              <a:buFontTx/>
              <a:buChar char="-"/>
            </a:pPr>
            <a:endParaRPr lang="en-US" sz="2400" cap="none" dirty="0" smtClean="0"/>
          </a:p>
        </p:txBody>
      </p:sp>
    </p:spTree>
    <p:extLst>
      <p:ext uri="{BB962C8B-B14F-4D97-AF65-F5344CB8AC3E}">
        <p14:creationId xmlns:p14="http://schemas.microsoft.com/office/powerpoint/2010/main" val="1206871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Argus </a:t>
            </a:r>
            <a:r>
              <a:rPr lang="en-US" sz="4800" cap="none" dirty="0" err="1" smtClean="0"/>
              <a:t>config</a:t>
            </a:r>
            <a:r>
              <a:rPr lang="en-US" sz="4800" cap="none" dirty="0" smtClean="0"/>
              <a:t> file</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smtClean="0"/>
              <a:t>Basic settings (</a:t>
            </a:r>
            <a:r>
              <a:rPr lang="en-US" sz="2400" cap="none" dirty="0" err="1" smtClean="0"/>
              <a:t>argus</a:t>
            </a:r>
            <a:r>
              <a:rPr lang="en-US" sz="2400" cap="none" dirty="0" smtClean="0"/>
              <a:t>, </a:t>
            </a:r>
            <a:r>
              <a:rPr lang="en-US" sz="2400" cap="none" dirty="0" err="1" smtClean="0"/>
              <a:t>cloudbaseinit</a:t>
            </a:r>
            <a:r>
              <a:rPr lang="en-US" sz="2400" cap="none" dirty="0" smtClean="0"/>
              <a:t>)</a:t>
            </a:r>
          </a:p>
          <a:p>
            <a:pPr>
              <a:buFontTx/>
              <a:buChar char="-"/>
            </a:pPr>
            <a:r>
              <a:rPr lang="en-US" sz="2400" cap="none" dirty="0" smtClean="0"/>
              <a:t>Image (credentials, ID, flavor)</a:t>
            </a:r>
          </a:p>
          <a:p>
            <a:pPr>
              <a:buFontTx/>
              <a:buChar char="-"/>
            </a:pPr>
            <a:r>
              <a:rPr lang="en-US" sz="2400" cap="none" dirty="0" smtClean="0"/>
              <a:t>Base scenario (common defaults)</a:t>
            </a:r>
          </a:p>
          <a:p>
            <a:pPr>
              <a:buFontTx/>
              <a:buChar char="-"/>
            </a:pPr>
            <a:r>
              <a:rPr lang="en-US" sz="2400" cap="none" dirty="0" smtClean="0"/>
              <a:t>Group inheritance</a:t>
            </a:r>
          </a:p>
          <a:p>
            <a:pPr>
              <a:buFontTx/>
              <a:buChar char="-"/>
            </a:pPr>
            <a:endParaRPr lang="en-US" sz="2400" cap="none" dirty="0" smtClean="0"/>
          </a:p>
        </p:txBody>
      </p:sp>
    </p:spTree>
    <p:extLst>
      <p:ext uri="{BB962C8B-B14F-4D97-AF65-F5344CB8AC3E}">
        <p14:creationId xmlns:p14="http://schemas.microsoft.com/office/powerpoint/2010/main" val="1668824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Argus </a:t>
            </a:r>
            <a:r>
              <a:rPr lang="en-US" sz="4800" cap="none" dirty="0" err="1" smtClean="0"/>
              <a:t>config</a:t>
            </a:r>
            <a:r>
              <a:rPr lang="en-US" sz="4800" cap="none" dirty="0" smtClean="0"/>
              <a:t> file</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marL="0" indent="0">
              <a:buNone/>
            </a:pPr>
            <a:r>
              <a:rPr lang="en-US" sz="1400" cap="none" dirty="0"/>
              <a:t>[image_windows_2012_r2</a:t>
            </a:r>
            <a:r>
              <a:rPr lang="en-US" sz="1400" cap="none" dirty="0" smtClean="0"/>
              <a:t>]</a:t>
            </a:r>
            <a:endParaRPr lang="en-US" sz="1400" cap="none" dirty="0"/>
          </a:p>
          <a:p>
            <a:pPr marL="0" indent="0">
              <a:buNone/>
            </a:pPr>
            <a:r>
              <a:rPr lang="en-US" sz="1400" cap="none" dirty="0" err="1"/>
              <a:t>default_ci_username</a:t>
            </a:r>
            <a:r>
              <a:rPr lang="en-US" sz="1400" cap="none" dirty="0"/>
              <a:t> = </a:t>
            </a:r>
            <a:r>
              <a:rPr lang="en-US" sz="1400" cap="none" dirty="0" err="1"/>
              <a:t>CiAdmin</a:t>
            </a:r>
            <a:endParaRPr lang="en-US" sz="1400" cap="none" dirty="0"/>
          </a:p>
          <a:p>
            <a:pPr marL="0" indent="0">
              <a:buNone/>
            </a:pPr>
            <a:r>
              <a:rPr lang="en-US" sz="1400" cap="none" dirty="0" err="1"/>
              <a:t>default_ci_password</a:t>
            </a:r>
            <a:r>
              <a:rPr lang="en-US" sz="1400" cap="none" dirty="0"/>
              <a:t> = Passw0rd</a:t>
            </a:r>
          </a:p>
          <a:p>
            <a:pPr marL="0" indent="0">
              <a:buNone/>
            </a:pPr>
            <a:r>
              <a:rPr lang="en-US" sz="1400" cap="none" dirty="0" err="1"/>
              <a:t>image_ref</a:t>
            </a:r>
            <a:r>
              <a:rPr lang="en-US" sz="1400" cap="none" dirty="0"/>
              <a:t> = 9d56607b-88f2-405e-838b-6aefc037fb46</a:t>
            </a:r>
          </a:p>
          <a:p>
            <a:pPr marL="0" indent="0">
              <a:buNone/>
            </a:pPr>
            <a:r>
              <a:rPr lang="en-US" sz="1400" cap="none" dirty="0" err="1"/>
              <a:t>flavor_ref</a:t>
            </a:r>
            <a:r>
              <a:rPr lang="en-US" sz="1400" cap="none" dirty="0"/>
              <a:t> = 3</a:t>
            </a:r>
          </a:p>
          <a:p>
            <a:pPr marL="0" indent="0">
              <a:buNone/>
            </a:pPr>
            <a:r>
              <a:rPr lang="en-US" sz="1400" cap="none" dirty="0" err="1"/>
              <a:t>os_type</a:t>
            </a:r>
            <a:r>
              <a:rPr lang="en-US" sz="1400" cap="none" dirty="0"/>
              <a:t> = </a:t>
            </a:r>
            <a:r>
              <a:rPr lang="en-US" sz="1400" cap="none" dirty="0" smtClean="0"/>
              <a:t>Windows</a:t>
            </a:r>
          </a:p>
          <a:p>
            <a:pPr marL="0" indent="0">
              <a:buNone/>
            </a:pPr>
            <a:r>
              <a:rPr lang="en-US" sz="1400" cap="none" dirty="0"/>
              <a:t>[</a:t>
            </a:r>
            <a:r>
              <a:rPr lang="en-US" sz="1400" cap="none" dirty="0" err="1"/>
              <a:t>base_smoke_windows</a:t>
            </a:r>
            <a:r>
              <a:rPr lang="en-US" sz="1400" cap="none" dirty="0"/>
              <a:t>]</a:t>
            </a:r>
          </a:p>
          <a:p>
            <a:pPr marL="0" indent="0">
              <a:buNone/>
            </a:pPr>
            <a:r>
              <a:rPr lang="en-US" sz="1400" cap="none" dirty="0" smtClean="0"/>
              <a:t>type </a:t>
            </a:r>
            <a:r>
              <a:rPr lang="en-US" sz="1400" cap="none" dirty="0"/>
              <a:t>= smoke</a:t>
            </a:r>
          </a:p>
          <a:p>
            <a:pPr marL="0" indent="0">
              <a:buNone/>
            </a:pPr>
            <a:r>
              <a:rPr lang="en-US" sz="1400" cap="none" dirty="0"/>
              <a:t>scenario = </a:t>
            </a:r>
            <a:r>
              <a:rPr lang="en-US" sz="1400" cap="none" dirty="0" err="1"/>
              <a:t>argus.scenarios.cloud:BaseWindowsScenario</a:t>
            </a:r>
            <a:endParaRPr lang="en-US" sz="1400" cap="none" dirty="0"/>
          </a:p>
          <a:p>
            <a:pPr marL="0" indent="0">
              <a:buNone/>
            </a:pPr>
            <a:r>
              <a:rPr lang="en-US" sz="1400" cap="none" dirty="0"/>
              <a:t>recipe = </a:t>
            </a:r>
            <a:r>
              <a:rPr lang="en-US" sz="1400" cap="none" dirty="0" err="1"/>
              <a:t>argus.recipes.cloud.windows:CloudbaseinitRecipe</a:t>
            </a:r>
            <a:endParaRPr lang="en-US" sz="1400" cap="none" dirty="0"/>
          </a:p>
          <a:p>
            <a:pPr marL="0" indent="0">
              <a:buNone/>
            </a:pPr>
            <a:r>
              <a:rPr lang="en-US" sz="1400" cap="none" dirty="0"/>
              <a:t>introspection = </a:t>
            </a:r>
            <a:r>
              <a:rPr lang="en-US" sz="1400" cap="none" dirty="0" err="1"/>
              <a:t>argus.introspection.cloud.windows:InstanceIntrospection</a:t>
            </a:r>
            <a:endParaRPr lang="en-US" sz="1400" cap="none" dirty="0"/>
          </a:p>
          <a:p>
            <a:pPr marL="0" indent="0">
              <a:buNone/>
            </a:pPr>
            <a:r>
              <a:rPr lang="en-US" sz="1400" cap="none" dirty="0" smtClean="0"/>
              <a:t>images </a:t>
            </a:r>
            <a:r>
              <a:rPr lang="en-US" sz="1400" cap="none" dirty="0"/>
              <a:t>= windows_2012_r2</a:t>
            </a:r>
            <a:endParaRPr lang="en-US" sz="1400" cap="none" dirty="0" smtClean="0"/>
          </a:p>
        </p:txBody>
      </p:sp>
    </p:spTree>
    <p:extLst>
      <p:ext uri="{BB962C8B-B14F-4D97-AF65-F5344CB8AC3E}">
        <p14:creationId xmlns:p14="http://schemas.microsoft.com/office/powerpoint/2010/main" val="2202261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Contents</a:t>
            </a:r>
            <a:endParaRPr lang="en-US" sz="4800" dirty="0"/>
          </a:p>
        </p:txBody>
      </p:sp>
      <p:sp>
        <p:nvSpPr>
          <p:cNvPr id="3" name="Content Placeholder 2"/>
          <p:cNvSpPr>
            <a:spLocks noGrp="1"/>
          </p:cNvSpPr>
          <p:nvPr>
            <p:ph sz="quarter" idx="13"/>
          </p:nvPr>
        </p:nvSpPr>
        <p:spPr>
          <a:xfrm>
            <a:off x="1543498" y="1547588"/>
            <a:ext cx="10363826" cy="5137884"/>
          </a:xfrm>
        </p:spPr>
        <p:txBody>
          <a:bodyPr>
            <a:noAutofit/>
          </a:bodyPr>
          <a:lstStyle/>
          <a:p>
            <a:pPr marL="0" indent="0">
              <a:buNone/>
            </a:pPr>
            <a:r>
              <a:rPr lang="en-US" sz="2400" cap="none" dirty="0" smtClean="0"/>
              <a:t>1. Clouds</a:t>
            </a:r>
          </a:p>
          <a:p>
            <a:pPr marL="0" indent="0">
              <a:buNone/>
            </a:pPr>
            <a:r>
              <a:rPr lang="en-US" sz="2400" cap="none" dirty="0" smtClean="0"/>
              <a:t>2. </a:t>
            </a:r>
            <a:r>
              <a:rPr lang="en-US" sz="2400" cap="none" dirty="0" err="1" smtClean="0"/>
              <a:t>Cloudbase-Init</a:t>
            </a:r>
            <a:endParaRPr lang="en-US" sz="2400" cap="none" dirty="0"/>
          </a:p>
          <a:p>
            <a:pPr marL="0" indent="0">
              <a:buNone/>
            </a:pPr>
            <a:r>
              <a:rPr lang="en-US" sz="2400" cap="none" dirty="0" smtClean="0"/>
              <a:t>3. </a:t>
            </a:r>
            <a:r>
              <a:rPr lang="en-US" sz="2400" cap="none" dirty="0"/>
              <a:t>Testing </a:t>
            </a:r>
            <a:r>
              <a:rPr lang="en-US" sz="2400" cap="none" dirty="0" err="1" smtClean="0"/>
              <a:t>Cloudbase-Init</a:t>
            </a:r>
            <a:endParaRPr lang="en-US" sz="2400" cap="none" dirty="0" smtClean="0"/>
          </a:p>
          <a:p>
            <a:pPr marL="0" indent="0">
              <a:buNone/>
            </a:pPr>
            <a:r>
              <a:rPr lang="en-US" sz="2400" cap="none" dirty="0" smtClean="0"/>
              <a:t>4. Argus</a:t>
            </a:r>
            <a:endParaRPr lang="en-US" sz="2400" cap="none" dirty="0"/>
          </a:p>
          <a:p>
            <a:pPr marL="0" indent="0">
              <a:buNone/>
            </a:pPr>
            <a:r>
              <a:rPr lang="en-US" sz="2400" cap="none" dirty="0" smtClean="0"/>
              <a:t>5. Components</a:t>
            </a:r>
          </a:p>
          <a:p>
            <a:pPr marL="0" indent="0">
              <a:buNone/>
            </a:pPr>
            <a:r>
              <a:rPr lang="en-US" sz="2400" cap="none" dirty="0" smtClean="0"/>
              <a:t>6. </a:t>
            </a:r>
            <a:r>
              <a:rPr lang="en-US" sz="2400" cap="none" dirty="0"/>
              <a:t>Argus configuration </a:t>
            </a:r>
            <a:r>
              <a:rPr lang="en-US" sz="2400" cap="none" dirty="0" smtClean="0"/>
              <a:t>file</a:t>
            </a:r>
          </a:p>
          <a:p>
            <a:pPr marL="0" indent="0">
              <a:buNone/>
            </a:pPr>
            <a:r>
              <a:rPr lang="en-US" sz="2400" cap="none" dirty="0" smtClean="0"/>
              <a:t>7. Advanced concepts</a:t>
            </a:r>
          </a:p>
          <a:p>
            <a:pPr marL="0" indent="0">
              <a:buNone/>
            </a:pPr>
            <a:r>
              <a:rPr lang="en-US" sz="2400" cap="none" dirty="0" smtClean="0"/>
              <a:t>8. Using Argus</a:t>
            </a:r>
            <a:endParaRPr lang="en-US" sz="2400" cap="none" dirty="0"/>
          </a:p>
          <a:p>
            <a:pPr marL="0" indent="0">
              <a:buNone/>
            </a:pPr>
            <a:r>
              <a:rPr lang="en-US" sz="2400" cap="none" dirty="0" smtClean="0"/>
              <a:t>9. Create a comprehensive test</a:t>
            </a:r>
            <a:endParaRPr lang="en-US" sz="2400" cap="none" dirty="0"/>
          </a:p>
        </p:txBody>
      </p:sp>
    </p:spTree>
    <p:extLst>
      <p:ext uri="{BB962C8B-B14F-4D97-AF65-F5344CB8AC3E}">
        <p14:creationId xmlns:p14="http://schemas.microsoft.com/office/powerpoint/2010/main" val="2315576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Advanced concepts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a:t>Metadata</a:t>
            </a:r>
          </a:p>
          <a:p>
            <a:pPr>
              <a:buFontTx/>
              <a:buChar char="-"/>
            </a:pPr>
            <a:r>
              <a:rPr lang="en-US" sz="2400" cap="none" dirty="0" err="1" smtClean="0"/>
              <a:t>Userdata</a:t>
            </a:r>
            <a:endParaRPr lang="en-US" sz="2400" cap="none" dirty="0" smtClean="0"/>
          </a:p>
          <a:p>
            <a:pPr>
              <a:buFontTx/>
              <a:buChar char="-"/>
            </a:pPr>
            <a:r>
              <a:rPr lang="en-US" sz="2400" cap="none" dirty="0" smtClean="0"/>
              <a:t>Environments </a:t>
            </a:r>
            <a:r>
              <a:rPr lang="en-US" sz="2400" cap="none" dirty="0" smtClean="0"/>
              <a:t>(start/stop, settings)</a:t>
            </a:r>
          </a:p>
          <a:p>
            <a:pPr>
              <a:buFontTx/>
              <a:buChar char="-"/>
            </a:pPr>
            <a:r>
              <a:rPr lang="en-US" sz="2400" cap="none" dirty="0" smtClean="0"/>
              <a:t>Preparers</a:t>
            </a:r>
          </a:p>
          <a:p>
            <a:pPr>
              <a:buFontTx/>
              <a:buChar char="-"/>
            </a:pPr>
            <a:r>
              <a:rPr lang="en-US" sz="2400" cap="none" dirty="0" smtClean="0"/>
              <a:t>Volatile IaaS </a:t>
            </a:r>
            <a:r>
              <a:rPr lang="en-US" sz="2400" cap="none" dirty="0" err="1" smtClean="0"/>
              <a:t>config</a:t>
            </a:r>
            <a:r>
              <a:rPr lang="en-US" sz="2400" cap="none" dirty="0" smtClean="0"/>
              <a:t> </a:t>
            </a:r>
            <a:r>
              <a:rPr lang="en-US" sz="2400" cap="none" dirty="0" smtClean="0"/>
              <a:t>options</a:t>
            </a:r>
            <a:endParaRPr lang="en-US" sz="2400" cap="none" dirty="0" smtClean="0"/>
          </a:p>
        </p:txBody>
      </p:sp>
    </p:spTree>
    <p:extLst>
      <p:ext uri="{BB962C8B-B14F-4D97-AF65-F5344CB8AC3E}">
        <p14:creationId xmlns:p14="http://schemas.microsoft.com/office/powerpoint/2010/main" val="3336060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Mock metadata</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smtClean="0"/>
              <a:t>Web server (custom port)</a:t>
            </a:r>
          </a:p>
          <a:p>
            <a:pPr>
              <a:buFontTx/>
              <a:buChar char="-"/>
            </a:pPr>
            <a:r>
              <a:rPr lang="en-US" sz="2400" cap="none" dirty="0" smtClean="0"/>
              <a:t>Drive attach</a:t>
            </a:r>
          </a:p>
          <a:p>
            <a:pPr>
              <a:buFontTx/>
              <a:buChar char="-"/>
            </a:pPr>
            <a:r>
              <a:rPr lang="en-US" sz="2400" cap="none" dirty="0" smtClean="0"/>
              <a:t>Explicit configuration</a:t>
            </a:r>
          </a:p>
          <a:p>
            <a:pPr>
              <a:buFontTx/>
              <a:buChar char="-"/>
            </a:pPr>
            <a:r>
              <a:rPr lang="en-US" sz="2400" cap="none" dirty="0" smtClean="0"/>
              <a:t>Custom data</a:t>
            </a:r>
          </a:p>
          <a:p>
            <a:pPr>
              <a:buFontTx/>
              <a:buChar char="-"/>
            </a:pPr>
            <a:r>
              <a:rPr lang="en-US" sz="2400" cap="none" dirty="0" smtClean="0"/>
              <a:t>Result: behave as a different cloud</a:t>
            </a:r>
          </a:p>
        </p:txBody>
      </p:sp>
    </p:spTree>
    <p:extLst>
      <p:ext uri="{BB962C8B-B14F-4D97-AF65-F5344CB8AC3E}">
        <p14:creationId xmlns:p14="http://schemas.microsoft.com/office/powerpoint/2010/main" val="6972243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Using Argus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marL="0" indent="0">
              <a:buNone/>
            </a:pPr>
            <a:r>
              <a:rPr lang="en-US" sz="2400" cap="none" dirty="0" err="1"/>
              <a:t>devstack@devstack</a:t>
            </a:r>
            <a:r>
              <a:rPr lang="en-US" sz="2400" cap="none" dirty="0"/>
              <a:t>:~/</a:t>
            </a:r>
            <a:r>
              <a:rPr lang="en-US" sz="2400" cap="none" dirty="0" err="1"/>
              <a:t>argus</a:t>
            </a:r>
            <a:r>
              <a:rPr lang="en-US" sz="2400" cap="none" dirty="0"/>
              <a:t>-ci$ </a:t>
            </a:r>
            <a:r>
              <a:rPr lang="en-US" sz="2400" cap="none" dirty="0" err="1"/>
              <a:t>argus</a:t>
            </a:r>
            <a:r>
              <a:rPr lang="en-US" sz="2400" cap="none" dirty="0"/>
              <a:t> cloud --help</a:t>
            </a:r>
          </a:p>
          <a:p>
            <a:pPr marL="0" indent="0">
              <a:buNone/>
            </a:pPr>
            <a:r>
              <a:rPr lang="en-US" sz="2400" cap="none" dirty="0"/>
              <a:t>usage: </a:t>
            </a:r>
            <a:r>
              <a:rPr lang="en-US" sz="2400" cap="none" dirty="0" err="1"/>
              <a:t>argus</a:t>
            </a:r>
            <a:r>
              <a:rPr lang="en-US" sz="2400" cap="none" dirty="0"/>
              <a:t> cloud [-h] [--</a:t>
            </a:r>
            <a:r>
              <a:rPr lang="en-US" sz="2400" cap="none" dirty="0" err="1"/>
              <a:t>failfast</a:t>
            </a:r>
            <a:r>
              <a:rPr lang="en-US" sz="2400" cap="none" dirty="0"/>
              <a:t>] --</a:t>
            </a:r>
            <a:r>
              <a:rPr lang="en-US" sz="2400" cap="none" dirty="0" err="1"/>
              <a:t>conf</a:t>
            </a:r>
            <a:r>
              <a:rPr lang="en-US" sz="2400" cap="none" dirty="0"/>
              <a:t> CONF [-p]</a:t>
            </a:r>
          </a:p>
          <a:p>
            <a:pPr marL="0" indent="0">
              <a:buNone/>
            </a:pPr>
            <a:r>
              <a:rPr lang="en-US" sz="2400" cap="none" dirty="0"/>
              <a:t>                   [--test-</a:t>
            </a:r>
            <a:r>
              <a:rPr lang="en-US" sz="2400" cap="none" dirty="0" err="1"/>
              <a:t>os</a:t>
            </a:r>
            <a:r>
              <a:rPr lang="en-US" sz="2400" cap="none" dirty="0"/>
              <a:t>-types [TEST_OS_TYPES [TEST_OS_TYPES ...]]]</a:t>
            </a:r>
          </a:p>
          <a:p>
            <a:pPr marL="0" indent="0">
              <a:buNone/>
            </a:pPr>
            <a:r>
              <a:rPr lang="en-US" sz="2400" cap="none" dirty="0"/>
              <a:t>                   [--test-scenario-type TEST_SCENARIO_TYPE] [-o DIRECTORY]</a:t>
            </a:r>
          </a:p>
          <a:p>
            <a:pPr marL="0" indent="0">
              <a:buNone/>
            </a:pPr>
            <a:r>
              <a:rPr lang="en-US" sz="2400" cap="none" dirty="0"/>
              <a:t>                   [-b {</a:t>
            </a:r>
            <a:r>
              <a:rPr lang="en-US" sz="2400" cap="none" dirty="0" err="1"/>
              <a:t>beta,stable</a:t>
            </a:r>
            <a:r>
              <a:rPr lang="en-US" sz="2400" cap="none" dirty="0"/>
              <a:t>}] [-a {x64,x86}] [--patch-install URL]</a:t>
            </a:r>
          </a:p>
          <a:p>
            <a:pPr marL="0" indent="0">
              <a:buNone/>
            </a:pPr>
            <a:r>
              <a:rPr lang="en-US" sz="2400" cap="none" dirty="0"/>
              <a:t>                   [--</a:t>
            </a:r>
            <a:r>
              <a:rPr lang="en-US" sz="2400" cap="none" dirty="0" err="1"/>
              <a:t>git</a:t>
            </a:r>
            <a:r>
              <a:rPr lang="en-US" sz="2400" cap="none" dirty="0"/>
              <a:t>-command GIT_COMMAND</a:t>
            </a:r>
            <a:r>
              <a:rPr lang="en-US" sz="2400" cap="none" dirty="0" smtClean="0"/>
              <a:t>]</a:t>
            </a:r>
          </a:p>
        </p:txBody>
      </p:sp>
    </p:spTree>
    <p:extLst>
      <p:ext uri="{BB962C8B-B14F-4D97-AF65-F5344CB8AC3E}">
        <p14:creationId xmlns:p14="http://schemas.microsoft.com/office/powerpoint/2010/main" val="2708421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Using Argus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marL="0" indent="0">
              <a:buNone/>
            </a:pPr>
            <a:r>
              <a:rPr lang="en-US" sz="1800" cap="none" dirty="0" err="1"/>
              <a:t>devstack@devstack</a:t>
            </a:r>
            <a:r>
              <a:rPr lang="en-US" sz="1800" cap="none" dirty="0"/>
              <a:t>:~/</a:t>
            </a:r>
            <a:r>
              <a:rPr lang="en-US" sz="1800" cap="none" dirty="0" err="1"/>
              <a:t>argus</a:t>
            </a:r>
            <a:r>
              <a:rPr lang="en-US" sz="1800" cap="none" dirty="0"/>
              <a:t>-ci$ </a:t>
            </a:r>
            <a:r>
              <a:rPr lang="en-US" sz="1800" cap="none" dirty="0" err="1"/>
              <a:t>argus</a:t>
            </a:r>
            <a:r>
              <a:rPr lang="en-US" sz="1800" cap="none" dirty="0"/>
              <a:t> cloud </a:t>
            </a:r>
            <a:r>
              <a:rPr lang="en-US" sz="1800" cap="none" dirty="0" smtClean="0"/>
              <a:t>--help</a:t>
            </a:r>
          </a:p>
          <a:p>
            <a:pPr marL="0" indent="0">
              <a:buNone/>
            </a:pPr>
            <a:r>
              <a:rPr lang="en-US" sz="1800" cap="none" dirty="0" smtClean="0"/>
              <a:t>…</a:t>
            </a:r>
            <a:endParaRPr lang="en-US" sz="1800" cap="none" dirty="0"/>
          </a:p>
          <a:p>
            <a:pPr marL="0" indent="0">
              <a:buNone/>
            </a:pPr>
            <a:r>
              <a:rPr lang="en-US" sz="1800" cap="none" dirty="0"/>
              <a:t>optional arguments:</a:t>
            </a:r>
          </a:p>
          <a:p>
            <a:pPr marL="0" indent="0">
              <a:buNone/>
            </a:pPr>
            <a:r>
              <a:rPr lang="en-US" sz="1800" cap="none" dirty="0"/>
              <a:t>  -h, --help            show this help message and exit</a:t>
            </a:r>
          </a:p>
          <a:p>
            <a:pPr marL="0" indent="0">
              <a:buNone/>
            </a:pPr>
            <a:r>
              <a:rPr lang="en-US" sz="1800" cap="none" dirty="0"/>
              <a:t>  --</a:t>
            </a:r>
            <a:r>
              <a:rPr lang="en-US" sz="1800" cap="none" dirty="0" err="1"/>
              <a:t>failfast</a:t>
            </a:r>
            <a:r>
              <a:rPr lang="en-US" sz="1800" cap="none" dirty="0"/>
              <a:t>            Fail the tests on the first failure.</a:t>
            </a:r>
          </a:p>
          <a:p>
            <a:pPr marL="0" indent="0">
              <a:buNone/>
            </a:pPr>
            <a:r>
              <a:rPr lang="en-US" sz="1800" cap="none" dirty="0"/>
              <a:t>  --</a:t>
            </a:r>
            <a:r>
              <a:rPr lang="en-US" sz="1800" cap="none" dirty="0" err="1"/>
              <a:t>conf</a:t>
            </a:r>
            <a:r>
              <a:rPr lang="en-US" sz="1800" cap="none" dirty="0"/>
              <a:t> CONF           Give a path to the </a:t>
            </a:r>
            <a:r>
              <a:rPr lang="en-US" sz="1800" cap="none" dirty="0" err="1"/>
              <a:t>argus</a:t>
            </a:r>
            <a:r>
              <a:rPr lang="en-US" sz="1800" cap="none" dirty="0"/>
              <a:t> conf. It should be an .</a:t>
            </a:r>
            <a:r>
              <a:rPr lang="en-US" sz="1800" cap="none" dirty="0" err="1"/>
              <a:t>ini</a:t>
            </a:r>
            <a:endParaRPr lang="en-US" sz="1800" cap="none" dirty="0"/>
          </a:p>
          <a:p>
            <a:pPr marL="0" indent="0">
              <a:buNone/>
            </a:pPr>
            <a:r>
              <a:rPr lang="en-US" sz="1800" cap="none" dirty="0"/>
              <a:t>                        file format with a section called [</a:t>
            </a:r>
            <a:r>
              <a:rPr lang="en-US" sz="1800" cap="none" dirty="0" err="1"/>
              <a:t>argus</a:t>
            </a:r>
            <a:r>
              <a:rPr lang="en-US" sz="1800" cap="none" dirty="0"/>
              <a:t>].</a:t>
            </a:r>
          </a:p>
          <a:p>
            <a:pPr marL="0" indent="0">
              <a:buNone/>
            </a:pPr>
            <a:r>
              <a:rPr lang="en-US" sz="1800" cap="none" dirty="0"/>
              <a:t>  -p, --pause           </a:t>
            </a:r>
            <a:r>
              <a:rPr lang="en-US" sz="1800" cap="none" dirty="0" err="1"/>
              <a:t>Pause</a:t>
            </a:r>
            <a:r>
              <a:rPr lang="en-US" sz="1800" cap="none" dirty="0"/>
              <a:t> </a:t>
            </a:r>
            <a:r>
              <a:rPr lang="en-US" sz="1800" cap="none" dirty="0" err="1"/>
              <a:t>argus</a:t>
            </a:r>
            <a:r>
              <a:rPr lang="en-US" sz="1800" cap="none" dirty="0"/>
              <a:t> before doing any test</a:t>
            </a:r>
            <a:r>
              <a:rPr lang="en-US" sz="1800" cap="none" dirty="0" smtClean="0"/>
              <a:t>.</a:t>
            </a:r>
            <a:endParaRPr lang="en-US" sz="1800" cap="none" dirty="0"/>
          </a:p>
        </p:txBody>
      </p:sp>
    </p:spTree>
    <p:extLst>
      <p:ext uri="{BB962C8B-B14F-4D97-AF65-F5344CB8AC3E}">
        <p14:creationId xmlns:p14="http://schemas.microsoft.com/office/powerpoint/2010/main" val="1437382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Using Argus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marL="0" indent="0">
              <a:buNone/>
            </a:pPr>
            <a:r>
              <a:rPr lang="en-US" sz="1800" cap="none" dirty="0" err="1"/>
              <a:t>devstack@devstack</a:t>
            </a:r>
            <a:r>
              <a:rPr lang="en-US" sz="1800" cap="none" dirty="0"/>
              <a:t>:~/</a:t>
            </a:r>
            <a:r>
              <a:rPr lang="en-US" sz="1800" cap="none" dirty="0" err="1"/>
              <a:t>argus</a:t>
            </a:r>
            <a:r>
              <a:rPr lang="en-US" sz="1800" cap="none" dirty="0"/>
              <a:t>-ci$ </a:t>
            </a:r>
            <a:r>
              <a:rPr lang="en-US" sz="1800" cap="none" dirty="0" err="1"/>
              <a:t>argus</a:t>
            </a:r>
            <a:r>
              <a:rPr lang="en-US" sz="1800" cap="none" dirty="0"/>
              <a:t> cloud </a:t>
            </a:r>
            <a:r>
              <a:rPr lang="en-US" sz="1800" cap="none" dirty="0" smtClean="0"/>
              <a:t>--help</a:t>
            </a:r>
          </a:p>
          <a:p>
            <a:pPr marL="0" indent="0">
              <a:buNone/>
            </a:pPr>
            <a:r>
              <a:rPr lang="en-US" sz="1800" cap="none" dirty="0" smtClean="0"/>
              <a:t>…</a:t>
            </a:r>
            <a:endParaRPr lang="en-US" sz="1800" cap="none" dirty="0"/>
          </a:p>
          <a:p>
            <a:pPr marL="0" indent="0">
              <a:buNone/>
            </a:pPr>
            <a:r>
              <a:rPr lang="en-US" sz="1800" cap="none" dirty="0" smtClean="0"/>
              <a:t>  --</a:t>
            </a:r>
            <a:r>
              <a:rPr lang="en-US" sz="1800" cap="none" dirty="0"/>
              <a:t>test-</a:t>
            </a:r>
            <a:r>
              <a:rPr lang="en-US" sz="1800" cap="none" dirty="0" err="1"/>
              <a:t>os</a:t>
            </a:r>
            <a:r>
              <a:rPr lang="en-US" sz="1800" cap="none" dirty="0"/>
              <a:t>-types [TEST_OS_TYPES [TEST_OS_TYPES ...]]</a:t>
            </a:r>
          </a:p>
          <a:p>
            <a:pPr marL="0" indent="0">
              <a:buNone/>
            </a:pPr>
            <a:r>
              <a:rPr lang="en-US" sz="1800" cap="none" dirty="0"/>
              <a:t>                        Test only those scenarios with these OS types. By</a:t>
            </a:r>
          </a:p>
          <a:p>
            <a:pPr marL="0" indent="0">
              <a:buNone/>
            </a:pPr>
            <a:r>
              <a:rPr lang="en-US" sz="1800" cap="none" dirty="0"/>
              <a:t>                        default, all scenarios are executed. For instance, to</a:t>
            </a:r>
          </a:p>
          <a:p>
            <a:pPr marL="0" indent="0">
              <a:buNone/>
            </a:pPr>
            <a:r>
              <a:rPr lang="en-US" sz="1800" cap="none" dirty="0"/>
              <a:t>                        run only the Windows and FreeBSD scenarios, use</a:t>
            </a:r>
          </a:p>
          <a:p>
            <a:pPr marL="0" indent="0">
              <a:buNone/>
            </a:pPr>
            <a:r>
              <a:rPr lang="en-US" sz="1800" cap="none" dirty="0"/>
              <a:t>                        `--test-</a:t>
            </a:r>
            <a:r>
              <a:rPr lang="en-US" sz="1800" cap="none" dirty="0" err="1"/>
              <a:t>os</a:t>
            </a:r>
            <a:r>
              <a:rPr lang="en-US" sz="1800" cap="none" dirty="0"/>
              <a:t>-types </a:t>
            </a:r>
            <a:r>
              <a:rPr lang="en-US" sz="1800" cap="none" dirty="0" err="1"/>
              <a:t>Windows,FreeBSD</a:t>
            </a:r>
            <a:r>
              <a:rPr lang="en-US" sz="1800" cap="none" dirty="0"/>
              <a:t>`</a:t>
            </a:r>
          </a:p>
          <a:p>
            <a:pPr marL="0" indent="0">
              <a:buNone/>
            </a:pPr>
            <a:r>
              <a:rPr lang="en-US" sz="1800" cap="none" dirty="0" smtClean="0"/>
              <a:t>  --</a:t>
            </a:r>
            <a:r>
              <a:rPr lang="en-US" sz="1800" cap="none" dirty="0"/>
              <a:t>test-scenario-type TEST_SCENARIO_TYPE</a:t>
            </a:r>
          </a:p>
          <a:p>
            <a:pPr marL="0" indent="0">
              <a:buNone/>
            </a:pPr>
            <a:r>
              <a:rPr lang="en-US" sz="1800" cap="none" dirty="0"/>
              <a:t>                        Test only the scenarios with this type. The type can</a:t>
            </a:r>
          </a:p>
          <a:p>
            <a:pPr marL="0" indent="0">
              <a:buNone/>
            </a:pPr>
            <a:r>
              <a:rPr lang="en-US" sz="1800" cap="none" dirty="0"/>
              <a:t>                        be `smoke` or `deep`. By default, all scenarios types</a:t>
            </a:r>
          </a:p>
          <a:p>
            <a:pPr marL="0" indent="0">
              <a:buNone/>
            </a:pPr>
            <a:r>
              <a:rPr lang="en-US" sz="1800" cap="none" dirty="0"/>
              <a:t>                        are executed</a:t>
            </a:r>
            <a:r>
              <a:rPr lang="en-US" sz="1800" cap="none" dirty="0" smtClean="0"/>
              <a:t>.</a:t>
            </a:r>
            <a:endParaRPr lang="en-US" sz="1800" cap="none" dirty="0"/>
          </a:p>
        </p:txBody>
      </p:sp>
    </p:spTree>
    <p:extLst>
      <p:ext uri="{BB962C8B-B14F-4D97-AF65-F5344CB8AC3E}">
        <p14:creationId xmlns:p14="http://schemas.microsoft.com/office/powerpoint/2010/main" val="198795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Using Argus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marL="0" indent="0">
              <a:buNone/>
            </a:pPr>
            <a:r>
              <a:rPr lang="en-US" sz="1800" cap="none" dirty="0" err="1"/>
              <a:t>devstack@devstack</a:t>
            </a:r>
            <a:r>
              <a:rPr lang="en-US" sz="1800" cap="none" dirty="0"/>
              <a:t>:~/</a:t>
            </a:r>
            <a:r>
              <a:rPr lang="en-US" sz="1800" cap="none" dirty="0" err="1"/>
              <a:t>argus</a:t>
            </a:r>
            <a:r>
              <a:rPr lang="en-US" sz="1800" cap="none" dirty="0"/>
              <a:t>-ci$ </a:t>
            </a:r>
            <a:r>
              <a:rPr lang="en-US" sz="1800" cap="none" dirty="0" err="1"/>
              <a:t>argus</a:t>
            </a:r>
            <a:r>
              <a:rPr lang="en-US" sz="1800" cap="none" dirty="0"/>
              <a:t> cloud </a:t>
            </a:r>
            <a:r>
              <a:rPr lang="en-US" sz="1800" cap="none" dirty="0" smtClean="0"/>
              <a:t>--help</a:t>
            </a:r>
          </a:p>
          <a:p>
            <a:pPr marL="0" indent="0">
              <a:buNone/>
            </a:pPr>
            <a:r>
              <a:rPr lang="en-US" sz="1800" cap="none" dirty="0" smtClean="0"/>
              <a:t>…</a:t>
            </a:r>
            <a:endParaRPr lang="en-US" sz="1800" cap="none" dirty="0"/>
          </a:p>
          <a:p>
            <a:pPr marL="0" indent="0">
              <a:buNone/>
            </a:pPr>
            <a:r>
              <a:rPr lang="en-US" sz="1800" cap="none" dirty="0" smtClean="0"/>
              <a:t>  -</a:t>
            </a:r>
            <a:r>
              <a:rPr lang="en-US" sz="1800" cap="none" dirty="0"/>
              <a:t>o DIRECTORY, --instance-output DIRECTORY</a:t>
            </a:r>
          </a:p>
          <a:p>
            <a:pPr marL="0" indent="0">
              <a:buNone/>
            </a:pPr>
            <a:r>
              <a:rPr lang="en-US" sz="1800" cap="none" dirty="0"/>
              <a:t>                        Save the instance console output content in this path.</a:t>
            </a:r>
          </a:p>
          <a:p>
            <a:pPr marL="0" indent="0">
              <a:buNone/>
            </a:pPr>
            <a:r>
              <a:rPr lang="en-US" sz="1800" cap="none" dirty="0"/>
              <a:t>                        If this is given, it can be reused for other files as</a:t>
            </a:r>
          </a:p>
          <a:p>
            <a:pPr marL="0" indent="0">
              <a:buNone/>
            </a:pPr>
            <a:r>
              <a:rPr lang="en-US" sz="1800" cap="none" dirty="0"/>
              <a:t>                        well.</a:t>
            </a:r>
          </a:p>
          <a:p>
            <a:pPr marL="0" indent="0">
              <a:buNone/>
            </a:pPr>
            <a:r>
              <a:rPr lang="en-US" sz="1800" cap="none" dirty="0"/>
              <a:t>  -b {</a:t>
            </a:r>
            <a:r>
              <a:rPr lang="en-US" sz="1800" cap="none" dirty="0" err="1"/>
              <a:t>beta,stable</a:t>
            </a:r>
            <a:r>
              <a:rPr lang="en-US" sz="1800" cap="none" dirty="0"/>
              <a:t>}, --builds {</a:t>
            </a:r>
            <a:r>
              <a:rPr lang="en-US" sz="1800" cap="none" dirty="0" err="1"/>
              <a:t>beta,stable</a:t>
            </a:r>
            <a:r>
              <a:rPr lang="en-US" sz="1800" cap="none" dirty="0"/>
              <a:t>}</a:t>
            </a:r>
          </a:p>
          <a:p>
            <a:pPr marL="0" indent="0">
              <a:buNone/>
            </a:pPr>
            <a:r>
              <a:rPr lang="en-US" sz="1800" cap="none" dirty="0"/>
              <a:t>                        Choose what installer builds to test.</a:t>
            </a:r>
          </a:p>
          <a:p>
            <a:pPr marL="0" indent="0">
              <a:buNone/>
            </a:pPr>
            <a:r>
              <a:rPr lang="en-US" sz="1800" cap="none" dirty="0"/>
              <a:t>  -a {x64,x86}, --arches {x64,x86}</a:t>
            </a:r>
          </a:p>
          <a:p>
            <a:pPr marL="0" indent="0">
              <a:buNone/>
            </a:pPr>
            <a:r>
              <a:rPr lang="en-US" sz="1800" cap="none" dirty="0"/>
              <a:t>                        Choose what installer architectures to test</a:t>
            </a:r>
            <a:r>
              <a:rPr lang="en-US" sz="1800" cap="none" dirty="0" smtClean="0"/>
              <a:t>.</a:t>
            </a:r>
            <a:endParaRPr lang="en-US" sz="1800" cap="none" dirty="0"/>
          </a:p>
        </p:txBody>
      </p:sp>
    </p:spTree>
    <p:extLst>
      <p:ext uri="{BB962C8B-B14F-4D97-AF65-F5344CB8AC3E}">
        <p14:creationId xmlns:p14="http://schemas.microsoft.com/office/powerpoint/2010/main" val="4128752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Using Argus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marL="0" indent="0">
              <a:buNone/>
            </a:pPr>
            <a:r>
              <a:rPr lang="en-US" sz="1800" cap="none" dirty="0" err="1"/>
              <a:t>devstack@devstack</a:t>
            </a:r>
            <a:r>
              <a:rPr lang="en-US" sz="1800" cap="none" dirty="0"/>
              <a:t>:~/</a:t>
            </a:r>
            <a:r>
              <a:rPr lang="en-US" sz="1800" cap="none" dirty="0" err="1"/>
              <a:t>argus</a:t>
            </a:r>
            <a:r>
              <a:rPr lang="en-US" sz="1800" cap="none" dirty="0"/>
              <a:t>-ci$ </a:t>
            </a:r>
            <a:r>
              <a:rPr lang="en-US" sz="1800" cap="none" dirty="0" err="1"/>
              <a:t>argus</a:t>
            </a:r>
            <a:r>
              <a:rPr lang="en-US" sz="1800" cap="none" dirty="0"/>
              <a:t> cloud </a:t>
            </a:r>
            <a:r>
              <a:rPr lang="en-US" sz="1800" cap="none" dirty="0" smtClean="0"/>
              <a:t>--help</a:t>
            </a:r>
          </a:p>
          <a:p>
            <a:pPr marL="0" indent="0">
              <a:buNone/>
            </a:pPr>
            <a:r>
              <a:rPr lang="en-US" sz="1800" cap="none" dirty="0" smtClean="0"/>
              <a:t>…</a:t>
            </a:r>
            <a:endParaRPr lang="en-US" sz="1800" cap="none" dirty="0"/>
          </a:p>
          <a:p>
            <a:pPr marL="0" indent="0">
              <a:buNone/>
            </a:pPr>
            <a:r>
              <a:rPr lang="en-US" sz="1800" cap="none" dirty="0" smtClean="0"/>
              <a:t>  --</a:t>
            </a:r>
            <a:r>
              <a:rPr lang="en-US" sz="1800" cap="none" dirty="0"/>
              <a:t>patch-install URL   Pass a link that points *directly* to a zip file</a:t>
            </a:r>
          </a:p>
          <a:p>
            <a:pPr marL="0" indent="0">
              <a:buNone/>
            </a:pPr>
            <a:r>
              <a:rPr lang="en-US" sz="1800" cap="none" dirty="0"/>
              <a:t>                        containing the installed version. The content will</a:t>
            </a:r>
          </a:p>
          <a:p>
            <a:pPr marL="0" indent="0">
              <a:buNone/>
            </a:pPr>
            <a:r>
              <a:rPr lang="en-US" sz="1800" cap="none" dirty="0"/>
              <a:t>                        just replace the files.</a:t>
            </a:r>
          </a:p>
          <a:p>
            <a:pPr marL="0" indent="0">
              <a:buNone/>
            </a:pPr>
            <a:r>
              <a:rPr lang="en-US" sz="1800" cap="none" dirty="0"/>
              <a:t>  --</a:t>
            </a:r>
            <a:r>
              <a:rPr lang="en-US" sz="1800" cap="none" dirty="0" err="1"/>
              <a:t>git</a:t>
            </a:r>
            <a:r>
              <a:rPr lang="en-US" sz="1800" cap="none" dirty="0"/>
              <a:t>-command GIT_COMMAND</a:t>
            </a:r>
          </a:p>
          <a:p>
            <a:pPr marL="0" indent="0">
              <a:buNone/>
            </a:pPr>
            <a:r>
              <a:rPr lang="en-US" sz="1800" cap="none" dirty="0"/>
              <a:t>                        Pass a </a:t>
            </a:r>
            <a:r>
              <a:rPr lang="en-US" sz="1800" cap="none" dirty="0" err="1"/>
              <a:t>git</a:t>
            </a:r>
            <a:r>
              <a:rPr lang="en-US" sz="1800" cap="none" dirty="0"/>
              <a:t> command which should be interpreted by a</a:t>
            </a:r>
          </a:p>
          <a:p>
            <a:pPr marL="0" indent="0">
              <a:buNone/>
            </a:pPr>
            <a:r>
              <a:rPr lang="en-US" sz="1800" cap="none" dirty="0"/>
              <a:t>                        recipe</a:t>
            </a:r>
            <a:r>
              <a:rPr lang="en-US" sz="1800" cap="none" dirty="0" smtClean="0"/>
              <a:t>.</a:t>
            </a:r>
          </a:p>
          <a:p>
            <a:pPr marL="0" indent="0">
              <a:buNone/>
            </a:pPr>
            <a:r>
              <a:rPr lang="en-US" sz="1800" cap="none" dirty="0" smtClean="0">
                <a:solidFill>
                  <a:srgbClr val="C00000"/>
                </a:solidFill>
              </a:rPr>
              <a:t>Example</a:t>
            </a:r>
            <a:r>
              <a:rPr lang="en-US" sz="1800" cap="none" dirty="0" smtClean="0"/>
              <a:t>: </a:t>
            </a:r>
            <a:r>
              <a:rPr lang="en-US" sz="1800" cap="none" dirty="0" err="1" smtClean="0"/>
              <a:t>argus</a:t>
            </a:r>
            <a:r>
              <a:rPr lang="en-US" sz="1800" cap="none" dirty="0" smtClean="0"/>
              <a:t> cloud --</a:t>
            </a:r>
            <a:r>
              <a:rPr lang="en-US" sz="1800" cap="none" dirty="0" err="1" smtClean="0"/>
              <a:t>conf</a:t>
            </a:r>
            <a:r>
              <a:rPr lang="en-US" sz="1800" cap="none" dirty="0" smtClean="0"/>
              <a:t> </a:t>
            </a:r>
            <a:r>
              <a:rPr lang="en-US" sz="1800" cap="none" dirty="0" err="1" smtClean="0"/>
              <a:t>argus.conf</a:t>
            </a:r>
            <a:r>
              <a:rPr lang="en-US" sz="1800" cap="none" dirty="0"/>
              <a:t> -</a:t>
            </a:r>
            <a:r>
              <a:rPr lang="en-US" sz="1800" cap="none" dirty="0" smtClean="0"/>
              <a:t>p -o </a:t>
            </a:r>
            <a:r>
              <a:rPr lang="en-US" sz="1800" cap="none" dirty="0" err="1" smtClean="0"/>
              <a:t>cblogs</a:t>
            </a:r>
            <a:r>
              <a:rPr lang="en-US" sz="1800" cap="none" dirty="0" smtClean="0"/>
              <a:t> -a x64 --</a:t>
            </a:r>
            <a:r>
              <a:rPr lang="en-US" sz="1800" cap="none" dirty="0" err="1" smtClean="0"/>
              <a:t>git</a:t>
            </a:r>
            <a:r>
              <a:rPr lang="en-US" sz="1800" cap="none" dirty="0" smtClean="0"/>
              <a:t>-command “</a:t>
            </a:r>
            <a:r>
              <a:rPr lang="en-US" sz="1800" cap="none" dirty="0" err="1" smtClean="0"/>
              <a:t>git</a:t>
            </a:r>
            <a:r>
              <a:rPr lang="en-US" sz="1800" cap="none" dirty="0" smtClean="0"/>
              <a:t> fetch … &amp;&amp; </a:t>
            </a:r>
            <a:r>
              <a:rPr lang="en-US" sz="1800" cap="none" dirty="0" err="1" smtClean="0"/>
              <a:t>git</a:t>
            </a:r>
            <a:r>
              <a:rPr lang="en-US" sz="1800" cap="none" dirty="0" smtClean="0"/>
              <a:t> checkout …”</a:t>
            </a:r>
            <a:endParaRPr lang="en-US" sz="1800" cap="none" dirty="0"/>
          </a:p>
        </p:txBody>
      </p:sp>
    </p:spTree>
    <p:extLst>
      <p:ext uri="{BB962C8B-B14F-4D97-AF65-F5344CB8AC3E}">
        <p14:creationId xmlns:p14="http://schemas.microsoft.com/office/powerpoint/2010/main" val="2199210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Develop a test</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err="1" smtClean="0"/>
              <a:t>Cloudbase-Init</a:t>
            </a:r>
            <a:r>
              <a:rPr lang="en-US" sz="2400" cap="none" dirty="0" smtClean="0"/>
              <a:t> patch (not merged)</a:t>
            </a:r>
          </a:p>
          <a:p>
            <a:pPr>
              <a:buFontTx/>
              <a:buChar char="-"/>
            </a:pPr>
            <a:r>
              <a:rPr lang="en-US" sz="2400" cap="none" dirty="0" smtClean="0"/>
              <a:t>Custom new one or use already created (class):</a:t>
            </a:r>
          </a:p>
          <a:p>
            <a:pPr lvl="1">
              <a:buFontTx/>
              <a:buChar char="-"/>
            </a:pPr>
            <a:r>
              <a:rPr lang="en-US" sz="2200" cap="none" dirty="0" smtClean="0"/>
              <a:t>Scenario</a:t>
            </a:r>
          </a:p>
          <a:p>
            <a:pPr lvl="1">
              <a:buFontTx/>
              <a:buChar char="-"/>
            </a:pPr>
            <a:r>
              <a:rPr lang="en-US" sz="2200" cap="none" dirty="0" smtClean="0"/>
              <a:t>Recipe</a:t>
            </a:r>
          </a:p>
          <a:p>
            <a:pPr lvl="1">
              <a:buFontTx/>
              <a:buChar char="-"/>
            </a:pPr>
            <a:r>
              <a:rPr lang="en-US" sz="2200" cap="none" dirty="0" smtClean="0"/>
              <a:t>Test(s)</a:t>
            </a:r>
          </a:p>
          <a:p>
            <a:pPr lvl="1">
              <a:buFontTx/>
              <a:buChar char="-"/>
            </a:pPr>
            <a:r>
              <a:rPr lang="en-US" sz="2200" cap="none" dirty="0" smtClean="0"/>
              <a:t>Introspection</a:t>
            </a:r>
            <a:endParaRPr lang="en-US" sz="2200" cap="none" dirty="0"/>
          </a:p>
          <a:p>
            <a:pPr>
              <a:buFontTx/>
              <a:buChar char="-"/>
            </a:pPr>
            <a:r>
              <a:rPr lang="en-US" sz="2400" cap="none" dirty="0" smtClean="0"/>
              <a:t>New “scenario_” group in </a:t>
            </a:r>
            <a:r>
              <a:rPr lang="en-US" sz="2400" cap="none" dirty="0" err="1" smtClean="0"/>
              <a:t>config</a:t>
            </a:r>
            <a:r>
              <a:rPr lang="en-US" sz="2400" cap="none" dirty="0" smtClean="0"/>
              <a:t> file</a:t>
            </a:r>
          </a:p>
          <a:p>
            <a:pPr>
              <a:buFontTx/>
              <a:buChar char="-"/>
            </a:pPr>
            <a:r>
              <a:rPr lang="en-US" sz="2400" cap="none" dirty="0" smtClean="0"/>
              <a:t>Run </a:t>
            </a:r>
            <a:r>
              <a:rPr lang="en-US" sz="2400" cap="none" dirty="0" err="1" smtClean="0"/>
              <a:t>argus</a:t>
            </a:r>
            <a:r>
              <a:rPr lang="en-US" sz="2400" cap="none" dirty="0" smtClean="0"/>
              <a:t> &amp; inspect logs</a:t>
            </a:r>
          </a:p>
        </p:txBody>
      </p:sp>
    </p:spTree>
    <p:extLst>
      <p:ext uri="{BB962C8B-B14F-4D97-AF65-F5344CB8AC3E}">
        <p14:creationId xmlns:p14="http://schemas.microsoft.com/office/powerpoint/2010/main" val="3425675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dirty="0" smtClean="0"/>
              <a:t>Q &amp; a</a:t>
            </a:r>
            <a:endParaRPr lang="en-US" sz="4800" dirty="0"/>
          </a:p>
        </p:txBody>
      </p:sp>
      <p:sp>
        <p:nvSpPr>
          <p:cNvPr id="5" name="Content Placeholder 2"/>
          <p:cNvSpPr>
            <a:spLocks noGrp="1"/>
          </p:cNvSpPr>
          <p:nvPr>
            <p:ph sz="quarter" idx="13"/>
          </p:nvPr>
        </p:nvSpPr>
        <p:spPr>
          <a:xfrm>
            <a:off x="1543499" y="1547588"/>
            <a:ext cx="8799573" cy="4559914"/>
          </a:xfrm>
        </p:spPr>
        <p:txBody>
          <a:bodyPr>
            <a:noAutofit/>
          </a:bodyPr>
          <a:lstStyle/>
          <a:p>
            <a:pPr>
              <a:buFontTx/>
              <a:buChar char="-"/>
            </a:pPr>
            <a:r>
              <a:rPr lang="en-US" sz="2400" cap="none" dirty="0" err="1" smtClean="0"/>
              <a:t>Cloudbase-Init</a:t>
            </a:r>
            <a:r>
              <a:rPr lang="en-US" sz="2400" cap="none" dirty="0" smtClean="0"/>
              <a:t>:</a:t>
            </a:r>
          </a:p>
          <a:p>
            <a:pPr lvl="1">
              <a:buFontTx/>
              <a:buChar char="-"/>
            </a:pPr>
            <a:r>
              <a:rPr lang="en-US" sz="2200" cap="none" dirty="0">
                <a:hlinkClick r:id="rId2"/>
              </a:rPr>
              <a:t>http://cloudbase.it</a:t>
            </a:r>
            <a:r>
              <a:rPr lang="en-US" sz="2200" cap="none" dirty="0" smtClean="0">
                <a:hlinkClick r:id="rId2"/>
              </a:rPr>
              <a:t>/</a:t>
            </a:r>
            <a:endParaRPr lang="en-US" sz="2200" cap="none" dirty="0" smtClean="0"/>
          </a:p>
          <a:p>
            <a:pPr lvl="1">
              <a:buFontTx/>
              <a:buChar char="-"/>
            </a:pPr>
            <a:r>
              <a:rPr lang="en-US" sz="2200" cap="none" dirty="0">
                <a:hlinkClick r:id="rId3"/>
              </a:rPr>
              <a:t>https://</a:t>
            </a:r>
            <a:r>
              <a:rPr lang="en-US" sz="2200" cap="none" dirty="0" smtClean="0">
                <a:hlinkClick r:id="rId3"/>
              </a:rPr>
              <a:t>github.com/stackforge/cloudbase-init</a:t>
            </a:r>
            <a:endParaRPr lang="en-US" sz="2200" cap="none" dirty="0"/>
          </a:p>
          <a:p>
            <a:pPr>
              <a:buFontTx/>
              <a:buChar char="-"/>
            </a:pPr>
            <a:r>
              <a:rPr lang="en-US" sz="2400" cap="none" dirty="0" smtClean="0"/>
              <a:t>Argus:</a:t>
            </a:r>
          </a:p>
          <a:p>
            <a:pPr lvl="1">
              <a:buFontTx/>
              <a:buChar char="-"/>
            </a:pPr>
            <a:r>
              <a:rPr lang="en-US" sz="2200" cap="none" dirty="0">
                <a:hlinkClick r:id="rId4"/>
              </a:rPr>
              <a:t>https://</a:t>
            </a:r>
            <a:r>
              <a:rPr lang="en-US" sz="2200" cap="none" dirty="0" smtClean="0">
                <a:hlinkClick r:id="rId4"/>
              </a:rPr>
              <a:t>github.com/PCManticore/argus-ci</a:t>
            </a:r>
            <a:endParaRPr lang="en-US" sz="2200" cap="none" dirty="0" smtClean="0"/>
          </a:p>
          <a:p>
            <a:pPr lvl="1">
              <a:buFontTx/>
              <a:buChar char="-"/>
            </a:pPr>
            <a:endParaRPr lang="en-US" sz="2200" cap="none" dirty="0"/>
          </a:p>
          <a:p>
            <a:pPr lvl="1">
              <a:buFontTx/>
              <a:buChar char="-"/>
            </a:pPr>
            <a:endParaRPr lang="en-US" sz="2200" cap="none" dirty="0" smtClean="0"/>
          </a:p>
          <a:p>
            <a:pPr lvl="1">
              <a:buFontTx/>
              <a:buChar char="-"/>
            </a:pPr>
            <a:endParaRPr lang="en-US" sz="2200" cap="none" dirty="0"/>
          </a:p>
          <a:p>
            <a:pPr marL="457200" lvl="1" indent="0" algn="ctr">
              <a:buNone/>
            </a:pPr>
            <a:r>
              <a:rPr lang="en-US" sz="2200" cap="none" dirty="0" smtClean="0">
                <a:solidFill>
                  <a:schemeClr val="tx1">
                    <a:lumMod val="75000"/>
                    <a:lumOff val="25000"/>
                  </a:schemeClr>
                </a:solidFill>
              </a:rPr>
              <a:t>ropython.org</a:t>
            </a:r>
          </a:p>
        </p:txBody>
      </p:sp>
    </p:spTree>
    <p:extLst>
      <p:ext uri="{BB962C8B-B14F-4D97-AF65-F5344CB8AC3E}">
        <p14:creationId xmlns:p14="http://schemas.microsoft.com/office/powerpoint/2010/main" val="4077523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Clouds</a:t>
            </a:r>
            <a:endParaRPr lang="en-US" sz="4800" dirty="0"/>
          </a:p>
        </p:txBody>
      </p:sp>
      <p:sp>
        <p:nvSpPr>
          <p:cNvPr id="3" name="Content Placeholder 2"/>
          <p:cNvSpPr>
            <a:spLocks noGrp="1"/>
          </p:cNvSpPr>
          <p:nvPr>
            <p:ph sz="quarter" idx="13"/>
          </p:nvPr>
        </p:nvSpPr>
        <p:spPr>
          <a:xfrm>
            <a:off x="1543498" y="1547588"/>
            <a:ext cx="10363826" cy="4318374"/>
          </a:xfrm>
        </p:spPr>
        <p:txBody>
          <a:bodyPr>
            <a:noAutofit/>
          </a:bodyPr>
          <a:lstStyle/>
          <a:p>
            <a:pPr>
              <a:buFontTx/>
              <a:buChar char="-"/>
            </a:pPr>
            <a:r>
              <a:rPr lang="en-US" sz="2400" cap="none" dirty="0" smtClean="0"/>
              <a:t>Cloud computing</a:t>
            </a:r>
          </a:p>
          <a:p>
            <a:pPr>
              <a:buFontTx/>
              <a:buChar char="-"/>
            </a:pPr>
            <a:r>
              <a:rPr lang="en-US" sz="2400" cap="none" dirty="0" err="1" smtClean="0">
                <a:solidFill>
                  <a:srgbClr val="C00000"/>
                </a:solidFill>
              </a:rPr>
              <a:t>I</a:t>
            </a:r>
            <a:r>
              <a:rPr lang="en-US" sz="2400" cap="none" dirty="0" err="1" smtClean="0"/>
              <a:t>nfrastructure</a:t>
            </a:r>
            <a:r>
              <a:rPr lang="en-US" sz="2400" cap="none" dirty="0" err="1" smtClean="0">
                <a:solidFill>
                  <a:srgbClr val="C00000"/>
                </a:solidFill>
              </a:rPr>
              <a:t>A</a:t>
            </a:r>
            <a:r>
              <a:rPr lang="en-US" sz="2400" cap="none" dirty="0" err="1" smtClean="0"/>
              <a:t>s</a:t>
            </a:r>
            <a:r>
              <a:rPr lang="en-US" sz="2400" cap="none" dirty="0" err="1" smtClean="0">
                <a:solidFill>
                  <a:srgbClr val="C00000"/>
                </a:solidFill>
              </a:rPr>
              <a:t>AS</a:t>
            </a:r>
            <a:r>
              <a:rPr lang="en-US" sz="2400" cap="none" dirty="0" err="1" smtClean="0"/>
              <a:t>ervice</a:t>
            </a:r>
            <a:endParaRPr lang="en-US" sz="2400" cap="none" dirty="0" smtClean="0"/>
          </a:p>
          <a:p>
            <a:pPr>
              <a:buFontTx/>
              <a:buChar char="-"/>
            </a:pPr>
            <a:r>
              <a:rPr lang="en-US" sz="2400" cap="none" dirty="0" smtClean="0"/>
              <a:t>OpenStack</a:t>
            </a:r>
          </a:p>
          <a:p>
            <a:pPr>
              <a:buFontTx/>
              <a:buChar char="-"/>
            </a:pPr>
            <a:r>
              <a:rPr lang="en-US" sz="2400" cap="none" dirty="0" err="1" smtClean="0"/>
              <a:t>OpenNebula</a:t>
            </a:r>
            <a:endParaRPr lang="en-US" sz="2400" cap="none" dirty="0" smtClean="0"/>
          </a:p>
          <a:p>
            <a:pPr>
              <a:buFontTx/>
              <a:buChar char="-"/>
            </a:pPr>
            <a:r>
              <a:rPr lang="en-US" sz="2400" cap="none" dirty="0" err="1" smtClean="0"/>
              <a:t>CloudStack</a:t>
            </a:r>
            <a:endParaRPr lang="en-US" sz="2400" cap="none"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962" y="1602224"/>
            <a:ext cx="5384800" cy="3594100"/>
          </a:xfrm>
          <a:prstGeom prst="rect">
            <a:avLst/>
          </a:prstGeom>
        </p:spPr>
      </p:pic>
    </p:spTree>
    <p:extLst>
      <p:ext uri="{BB962C8B-B14F-4D97-AF65-F5344CB8AC3E}">
        <p14:creationId xmlns:p14="http://schemas.microsoft.com/office/powerpoint/2010/main" val="955893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Clouds</a:t>
            </a:r>
            <a:endParaRPr lang="en-US" sz="4800" dirty="0"/>
          </a:p>
        </p:txBody>
      </p:sp>
      <p:sp>
        <p:nvSpPr>
          <p:cNvPr id="3" name="Content Placeholder 2"/>
          <p:cNvSpPr>
            <a:spLocks noGrp="1"/>
          </p:cNvSpPr>
          <p:nvPr>
            <p:ph sz="quarter" idx="13"/>
          </p:nvPr>
        </p:nvSpPr>
        <p:spPr>
          <a:xfrm>
            <a:off x="1543498" y="1547588"/>
            <a:ext cx="10363826" cy="4318374"/>
          </a:xfrm>
        </p:spPr>
        <p:txBody>
          <a:bodyPr>
            <a:noAutofit/>
          </a:bodyPr>
          <a:lstStyle/>
          <a:p>
            <a:pPr>
              <a:buFontTx/>
              <a:buChar char="-"/>
            </a:pPr>
            <a:r>
              <a:rPr lang="en-US" sz="2400" cap="none" dirty="0" smtClean="0"/>
              <a:t>VM creation &amp; initialize</a:t>
            </a:r>
          </a:p>
          <a:p>
            <a:pPr>
              <a:buFontTx/>
              <a:buChar char="-"/>
            </a:pPr>
            <a:r>
              <a:rPr lang="en-US" sz="2400" cap="none" dirty="0" smtClean="0"/>
              <a:t>Metadata providers</a:t>
            </a:r>
          </a:p>
          <a:p>
            <a:pPr>
              <a:buFontTx/>
              <a:buChar char="-"/>
            </a:pPr>
            <a:r>
              <a:rPr lang="en-US" sz="2400" cap="none" dirty="0" smtClean="0"/>
              <a:t>Cloud initialization services</a:t>
            </a:r>
          </a:p>
          <a:p>
            <a:pPr>
              <a:buFontTx/>
              <a:buChar char="-"/>
            </a:pPr>
            <a:r>
              <a:rPr lang="en-US" sz="2400" cap="none" dirty="0" smtClean="0"/>
              <a:t>Cloud-</a:t>
            </a:r>
            <a:r>
              <a:rPr lang="en-US" sz="2400" cap="none" dirty="0" err="1" smtClean="0"/>
              <a:t>Init</a:t>
            </a:r>
            <a:endParaRPr lang="en-US" sz="2400" cap="none" dirty="0"/>
          </a:p>
          <a:p>
            <a:pPr>
              <a:buFontTx/>
              <a:buChar char="-"/>
            </a:pPr>
            <a:r>
              <a:rPr lang="en-US" sz="2400" cap="none" dirty="0" err="1" smtClean="0"/>
              <a:t>Cloudbase-Init</a:t>
            </a:r>
            <a:endParaRPr lang="en-US" sz="2400" cap="none"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5628" y="1625222"/>
            <a:ext cx="5054425" cy="3707744"/>
          </a:xfrm>
          <a:prstGeom prst="rect">
            <a:avLst/>
          </a:prstGeom>
        </p:spPr>
      </p:pic>
    </p:spTree>
    <p:extLst>
      <p:ext uri="{BB962C8B-B14F-4D97-AF65-F5344CB8AC3E}">
        <p14:creationId xmlns:p14="http://schemas.microsoft.com/office/powerpoint/2010/main" val="3250404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err="1" smtClean="0"/>
              <a:t>Cloudbase-Init</a:t>
            </a:r>
            <a:endParaRPr lang="en-US" sz="4800" dirty="0"/>
          </a:p>
        </p:txBody>
      </p:sp>
      <p:sp>
        <p:nvSpPr>
          <p:cNvPr id="3" name="Content Placeholder 2"/>
          <p:cNvSpPr>
            <a:spLocks noGrp="1"/>
          </p:cNvSpPr>
          <p:nvPr>
            <p:ph sz="quarter" idx="13"/>
          </p:nvPr>
        </p:nvSpPr>
        <p:spPr>
          <a:xfrm>
            <a:off x="1543498" y="1547588"/>
            <a:ext cx="10363826" cy="4318374"/>
          </a:xfrm>
        </p:spPr>
        <p:txBody>
          <a:bodyPr>
            <a:noAutofit/>
          </a:bodyPr>
          <a:lstStyle/>
          <a:p>
            <a:pPr>
              <a:buFontTx/>
              <a:buChar char="-"/>
            </a:pPr>
            <a:r>
              <a:rPr lang="en-US" sz="2400" cap="none" dirty="0" smtClean="0"/>
              <a:t>Portable customization</a:t>
            </a:r>
          </a:p>
          <a:p>
            <a:pPr>
              <a:buFontTx/>
              <a:buChar char="-"/>
            </a:pPr>
            <a:r>
              <a:rPr lang="en-US" sz="2400" cap="none" dirty="0" smtClean="0"/>
              <a:t>For NT systems</a:t>
            </a:r>
          </a:p>
          <a:p>
            <a:pPr>
              <a:buFontTx/>
              <a:buChar char="-"/>
            </a:pPr>
            <a:r>
              <a:rPr lang="en-US" sz="2400" cap="none" dirty="0" smtClean="0"/>
              <a:t>OSS &amp; written in Python</a:t>
            </a:r>
          </a:p>
          <a:p>
            <a:pPr>
              <a:buFontTx/>
              <a:buChar char="-"/>
            </a:pPr>
            <a:r>
              <a:rPr lang="en-US" sz="2400" cap="none" dirty="0" smtClean="0"/>
              <a:t>Supports popular clouds</a:t>
            </a:r>
          </a:p>
          <a:p>
            <a:pPr>
              <a:buFontTx/>
              <a:buChar char="-"/>
            </a:pPr>
            <a:r>
              <a:rPr lang="en-US" sz="2400" cap="none" dirty="0" smtClean="0"/>
              <a:t>Independent of the hypervisor</a:t>
            </a:r>
          </a:p>
          <a:p>
            <a:pPr>
              <a:buFontTx/>
              <a:buChar char="-"/>
            </a:pPr>
            <a:r>
              <a:rPr lang="en-US" sz="2400" cap="none" dirty="0" smtClean="0"/>
              <a:t>Merge with Cloud-</a:t>
            </a:r>
            <a:r>
              <a:rPr lang="en-US" sz="2400" cap="none" dirty="0" err="1" smtClean="0"/>
              <a:t>Init</a:t>
            </a:r>
            <a:endParaRPr lang="en-US" sz="2400" cap="none" dirty="0" smtClean="0"/>
          </a:p>
          <a:p>
            <a:pPr>
              <a:buFontTx/>
              <a:buChar char="-"/>
            </a:pPr>
            <a:endParaRPr lang="en-US" sz="2400" cap="none"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433" y="1527994"/>
            <a:ext cx="4850185" cy="3802012"/>
          </a:xfrm>
          <a:prstGeom prst="rect">
            <a:avLst/>
          </a:prstGeom>
        </p:spPr>
      </p:pic>
    </p:spTree>
    <p:extLst>
      <p:ext uri="{BB962C8B-B14F-4D97-AF65-F5344CB8AC3E}">
        <p14:creationId xmlns:p14="http://schemas.microsoft.com/office/powerpoint/2010/main" val="4108365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err="1" smtClean="0"/>
              <a:t>Cloudbase-Init</a:t>
            </a:r>
            <a:endParaRPr lang="en-US" sz="4800" dirty="0"/>
          </a:p>
        </p:txBody>
      </p:sp>
      <p:sp>
        <p:nvSpPr>
          <p:cNvPr id="3"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smtClean="0"/>
              <a:t>Runs as a service at startup</a:t>
            </a:r>
          </a:p>
          <a:p>
            <a:pPr>
              <a:buFontTx/>
              <a:buChar char="-"/>
            </a:pPr>
            <a:r>
              <a:rPr lang="en-US" sz="2400" cap="none" dirty="0"/>
              <a:t>Services (different metadata providers</a:t>
            </a:r>
            <a:r>
              <a:rPr lang="en-US" sz="2400" cap="none" dirty="0" smtClean="0"/>
              <a:t>)</a:t>
            </a:r>
          </a:p>
          <a:p>
            <a:pPr>
              <a:buFontTx/>
              <a:buChar char="-"/>
            </a:pPr>
            <a:r>
              <a:rPr lang="en-US" sz="2400" cap="none" dirty="0" smtClean="0"/>
              <a:t>Plugins:</a:t>
            </a:r>
          </a:p>
          <a:p>
            <a:pPr lvl="1">
              <a:buFontTx/>
              <a:buChar char="-"/>
            </a:pPr>
            <a:r>
              <a:rPr lang="en-US" sz="2200" cap="none" dirty="0" smtClean="0"/>
              <a:t>Host name</a:t>
            </a:r>
          </a:p>
          <a:p>
            <a:pPr lvl="1">
              <a:buFontTx/>
              <a:buChar char="-"/>
            </a:pPr>
            <a:r>
              <a:rPr lang="en-US" sz="2200" cap="none" dirty="0" smtClean="0"/>
              <a:t>Networking</a:t>
            </a:r>
          </a:p>
          <a:p>
            <a:pPr lvl="1">
              <a:buFontTx/>
              <a:buChar char="-"/>
            </a:pPr>
            <a:r>
              <a:rPr lang="en-US" sz="2200" cap="none" dirty="0" smtClean="0"/>
              <a:t>Local scripts</a:t>
            </a:r>
          </a:p>
          <a:p>
            <a:pPr lvl="1">
              <a:buFontTx/>
              <a:buChar char="-"/>
            </a:pPr>
            <a:r>
              <a:rPr lang="en-US" sz="2200" cap="none" dirty="0" smtClean="0"/>
              <a:t>SSH public keys</a:t>
            </a:r>
          </a:p>
          <a:p>
            <a:pPr lvl="1">
              <a:buFontTx/>
              <a:buChar char="-"/>
            </a:pPr>
            <a:r>
              <a:rPr lang="en-US" sz="2200" cap="none" dirty="0" err="1" smtClean="0"/>
              <a:t>Userdata</a:t>
            </a:r>
            <a:endParaRPr lang="en-US" sz="2200" cap="none" dirty="0"/>
          </a:p>
          <a:p>
            <a:pPr>
              <a:buFontTx/>
              <a:buChar char="-"/>
            </a:pPr>
            <a:r>
              <a:rPr lang="en-US" sz="2400" cap="none" dirty="0" smtClean="0"/>
              <a:t>Configuration file</a:t>
            </a:r>
            <a:endParaRPr lang="en-US" sz="2400"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659" y="2739367"/>
            <a:ext cx="6194294" cy="3259813"/>
          </a:xfrm>
          <a:prstGeom prst="rect">
            <a:avLst/>
          </a:prstGeom>
        </p:spPr>
      </p:pic>
    </p:spTree>
    <p:extLst>
      <p:ext uri="{BB962C8B-B14F-4D97-AF65-F5344CB8AC3E}">
        <p14:creationId xmlns:p14="http://schemas.microsoft.com/office/powerpoint/2010/main" val="3964103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err="1" smtClean="0"/>
              <a:t>Cloudbase-Init</a:t>
            </a:r>
            <a:endParaRPr lang="en-US" sz="4800" dirty="0"/>
          </a:p>
        </p:txBody>
      </p:sp>
      <p:sp>
        <p:nvSpPr>
          <p:cNvPr id="4" name="Content Placeholder 3"/>
          <p:cNvSpPr>
            <a:spLocks noGrp="1"/>
          </p:cNvSpPr>
          <p:nvPr>
            <p:ph sz="quarter" idx="13"/>
          </p:nvPr>
        </p:nvSpPr>
        <p:spPr>
          <a:xfrm>
            <a:off x="913774" y="1345721"/>
            <a:ext cx="10363826" cy="5193102"/>
          </a:xfrm>
        </p:spPr>
        <p:txBody>
          <a:bodyPr>
            <a:noAutofit/>
          </a:bodyPr>
          <a:lstStyle/>
          <a:p>
            <a:pPr marL="0" indent="0">
              <a:buNone/>
            </a:pPr>
            <a:r>
              <a:rPr lang="en-US" sz="1200" cap="none" dirty="0">
                <a:latin typeface="Consolas" panose="020B0609020204030204" pitchFamily="49" charset="0"/>
                <a:cs typeface="Consolas" panose="020B0609020204030204" pitchFamily="49" charset="0"/>
              </a:rPr>
              <a:t>[DEFAULT]</a:t>
            </a:r>
          </a:p>
          <a:p>
            <a:pPr marL="0" indent="0">
              <a:buNone/>
            </a:pPr>
            <a:r>
              <a:rPr lang="en-US" sz="1200" cap="none" dirty="0">
                <a:latin typeface="Consolas" panose="020B0609020204030204" pitchFamily="49" charset="0"/>
                <a:cs typeface="Consolas" panose="020B0609020204030204" pitchFamily="49" charset="0"/>
              </a:rPr>
              <a:t># What user to create and in which group(s) to be put.</a:t>
            </a:r>
          </a:p>
          <a:p>
            <a:pPr marL="0" indent="0">
              <a:buNone/>
            </a:pPr>
            <a:r>
              <a:rPr lang="en-US" sz="1200" cap="none" dirty="0">
                <a:latin typeface="Consolas" panose="020B0609020204030204" pitchFamily="49" charset="0"/>
                <a:cs typeface="Consolas" panose="020B0609020204030204" pitchFamily="49" charset="0"/>
              </a:rPr>
              <a:t>username=Admin</a:t>
            </a:r>
          </a:p>
          <a:p>
            <a:pPr marL="0" indent="0">
              <a:buNone/>
            </a:pPr>
            <a:r>
              <a:rPr lang="en-US" sz="1200" cap="none" dirty="0">
                <a:latin typeface="Consolas" panose="020B0609020204030204" pitchFamily="49" charset="0"/>
                <a:cs typeface="Consolas" panose="020B0609020204030204" pitchFamily="49" charset="0"/>
              </a:rPr>
              <a:t>groups=Administrators</a:t>
            </a:r>
          </a:p>
          <a:p>
            <a:pPr marL="0" indent="0">
              <a:buNone/>
            </a:pPr>
            <a:r>
              <a:rPr lang="en-US" sz="1200" cap="none" dirty="0" err="1">
                <a:latin typeface="Consolas" panose="020B0609020204030204" pitchFamily="49" charset="0"/>
                <a:cs typeface="Consolas" panose="020B0609020204030204" pitchFamily="49" charset="0"/>
              </a:rPr>
              <a:t>inject_user_password</a:t>
            </a:r>
            <a:r>
              <a:rPr lang="en-US" sz="1200" cap="none" dirty="0">
                <a:latin typeface="Consolas" panose="020B0609020204030204" pitchFamily="49" charset="0"/>
                <a:cs typeface="Consolas" panose="020B0609020204030204" pitchFamily="49" charset="0"/>
              </a:rPr>
              <a:t>=true  # Use password from the metadata (not random).</a:t>
            </a:r>
          </a:p>
          <a:p>
            <a:pPr marL="0" indent="0">
              <a:buNone/>
            </a:pPr>
            <a:r>
              <a:rPr lang="en-US" sz="1200" cap="none" dirty="0">
                <a:latin typeface="Consolas" panose="020B0609020204030204" pitchFamily="49" charset="0"/>
                <a:cs typeface="Consolas" panose="020B0609020204030204" pitchFamily="49" charset="0"/>
              </a:rPr>
              <a:t># Where to store logs.</a:t>
            </a:r>
          </a:p>
          <a:p>
            <a:pPr marL="0" indent="0">
              <a:buNone/>
            </a:pPr>
            <a:r>
              <a:rPr lang="en-US" sz="1200" cap="none" dirty="0" err="1">
                <a:latin typeface="Consolas" panose="020B0609020204030204" pitchFamily="49" charset="0"/>
                <a:cs typeface="Consolas" panose="020B0609020204030204" pitchFamily="49" charset="0"/>
              </a:rPr>
              <a:t>logdir</a:t>
            </a:r>
            <a:r>
              <a:rPr lang="en-US" sz="1200" cap="none" dirty="0">
                <a:latin typeface="Consolas" panose="020B0609020204030204" pitchFamily="49" charset="0"/>
                <a:cs typeface="Consolas" panose="020B0609020204030204" pitchFamily="49" charset="0"/>
              </a:rPr>
              <a:t>=C:\Program Files (x86)\</a:t>
            </a:r>
            <a:r>
              <a:rPr lang="en-US" sz="1200" cap="none" dirty="0" err="1">
                <a:latin typeface="Consolas" panose="020B0609020204030204" pitchFamily="49" charset="0"/>
                <a:cs typeface="Consolas" panose="020B0609020204030204" pitchFamily="49" charset="0"/>
              </a:rPr>
              <a:t>Cloudbase</a:t>
            </a:r>
            <a:r>
              <a:rPr lang="en-US" sz="1200" cap="none" dirty="0">
                <a:latin typeface="Consolas" panose="020B0609020204030204" pitchFamily="49" charset="0"/>
                <a:cs typeface="Consolas" panose="020B0609020204030204" pitchFamily="49" charset="0"/>
              </a:rPr>
              <a:t> Solutions\</a:t>
            </a:r>
            <a:r>
              <a:rPr lang="en-US" sz="1200" cap="none" dirty="0" err="1">
                <a:latin typeface="Consolas" panose="020B0609020204030204" pitchFamily="49" charset="0"/>
                <a:cs typeface="Consolas" panose="020B0609020204030204" pitchFamily="49" charset="0"/>
              </a:rPr>
              <a:t>Cloudbase-Init</a:t>
            </a:r>
            <a:r>
              <a:rPr lang="en-US" sz="1200" cap="none" dirty="0">
                <a:latin typeface="Consolas" panose="020B0609020204030204" pitchFamily="49" charset="0"/>
                <a:cs typeface="Consolas" panose="020B0609020204030204" pitchFamily="49" charset="0"/>
              </a:rPr>
              <a:t>\log\</a:t>
            </a:r>
          </a:p>
          <a:p>
            <a:pPr marL="0" indent="0">
              <a:buNone/>
            </a:pPr>
            <a:r>
              <a:rPr lang="en-US" sz="1200" cap="none" dirty="0">
                <a:latin typeface="Consolas" panose="020B0609020204030204" pitchFamily="49" charset="0"/>
                <a:cs typeface="Consolas" panose="020B0609020204030204" pitchFamily="49" charset="0"/>
              </a:rPr>
              <a:t># Where are located the user supplied scripts for execution.</a:t>
            </a:r>
          </a:p>
          <a:p>
            <a:pPr marL="0" indent="0">
              <a:buNone/>
            </a:pPr>
            <a:r>
              <a:rPr lang="en-US" sz="1200" cap="none" dirty="0" err="1">
                <a:latin typeface="Consolas" panose="020B0609020204030204" pitchFamily="49" charset="0"/>
                <a:cs typeface="Consolas" panose="020B0609020204030204" pitchFamily="49" charset="0"/>
              </a:rPr>
              <a:t>local_scripts_path</a:t>
            </a:r>
            <a:r>
              <a:rPr lang="en-US" sz="1200" cap="none" dirty="0">
                <a:latin typeface="Consolas" panose="020B0609020204030204" pitchFamily="49" charset="0"/>
                <a:cs typeface="Consolas" panose="020B0609020204030204" pitchFamily="49" charset="0"/>
              </a:rPr>
              <a:t>=C:\Program Files (x86)\</a:t>
            </a:r>
            <a:r>
              <a:rPr lang="en-US" sz="1200" cap="none" dirty="0" err="1">
                <a:latin typeface="Consolas" panose="020B0609020204030204" pitchFamily="49" charset="0"/>
                <a:cs typeface="Consolas" panose="020B0609020204030204" pitchFamily="49" charset="0"/>
              </a:rPr>
              <a:t>Cloudbase</a:t>
            </a:r>
            <a:r>
              <a:rPr lang="en-US" sz="1200" cap="none" dirty="0">
                <a:latin typeface="Consolas" panose="020B0609020204030204" pitchFamily="49" charset="0"/>
                <a:cs typeface="Consolas" panose="020B0609020204030204" pitchFamily="49" charset="0"/>
              </a:rPr>
              <a:t> Solutions\</a:t>
            </a:r>
            <a:r>
              <a:rPr lang="en-US" sz="1200" cap="none" dirty="0" err="1">
                <a:latin typeface="Consolas" panose="020B0609020204030204" pitchFamily="49" charset="0"/>
                <a:cs typeface="Consolas" panose="020B0609020204030204" pitchFamily="49" charset="0"/>
              </a:rPr>
              <a:t>Cloudbase-Init</a:t>
            </a:r>
            <a:r>
              <a:rPr lang="en-US" sz="1200" cap="none" dirty="0">
                <a:latin typeface="Consolas" panose="020B0609020204030204" pitchFamily="49" charset="0"/>
                <a:cs typeface="Consolas" panose="020B0609020204030204" pitchFamily="49" charset="0"/>
              </a:rPr>
              <a:t>\</a:t>
            </a:r>
            <a:r>
              <a:rPr lang="en-US" sz="1200" cap="none" dirty="0" err="1">
                <a:latin typeface="Consolas" panose="020B0609020204030204" pitchFamily="49" charset="0"/>
                <a:cs typeface="Consolas" panose="020B0609020204030204" pitchFamily="49" charset="0"/>
              </a:rPr>
              <a:t>LocalScripts</a:t>
            </a:r>
            <a:r>
              <a:rPr lang="en-US" sz="1200" cap="none" dirty="0">
                <a:latin typeface="Consolas" panose="020B0609020204030204" pitchFamily="49" charset="0"/>
                <a:cs typeface="Consolas" panose="020B0609020204030204" pitchFamily="49" charset="0"/>
              </a:rPr>
              <a:t>\</a:t>
            </a:r>
          </a:p>
          <a:p>
            <a:pPr marL="0" indent="0">
              <a:buNone/>
            </a:pPr>
            <a:r>
              <a:rPr lang="en-US" sz="1200" cap="none" dirty="0">
                <a:latin typeface="Consolas" panose="020B0609020204030204" pitchFamily="49" charset="0"/>
                <a:cs typeface="Consolas" panose="020B0609020204030204" pitchFamily="49" charset="0"/>
              </a:rPr>
              <a:t># Services that will be tested for loading until one of them succeeds.</a:t>
            </a:r>
          </a:p>
          <a:p>
            <a:pPr marL="0" indent="0">
              <a:buNone/>
            </a:pPr>
            <a:r>
              <a:rPr lang="en-US" sz="1200" cap="none" dirty="0" err="1">
                <a:latin typeface="Consolas" panose="020B0609020204030204" pitchFamily="49" charset="0"/>
                <a:cs typeface="Consolas" panose="020B0609020204030204" pitchFamily="49" charset="0"/>
              </a:rPr>
              <a:t>metadata_services</a:t>
            </a:r>
            <a:r>
              <a:rPr lang="en-US" sz="1200" cap="none" dirty="0">
                <a:latin typeface="Consolas" panose="020B0609020204030204" pitchFamily="49" charset="0"/>
                <a:cs typeface="Consolas" panose="020B0609020204030204" pitchFamily="49" charset="0"/>
              </a:rPr>
              <a:t>=</a:t>
            </a:r>
            <a:r>
              <a:rPr lang="en-US" sz="1200" cap="none" dirty="0" err="1">
                <a:latin typeface="Consolas" panose="020B0609020204030204" pitchFamily="49" charset="0"/>
                <a:cs typeface="Consolas" panose="020B0609020204030204" pitchFamily="49" charset="0"/>
              </a:rPr>
              <a:t>cloudbaseinit.metadata.services.configdrive.ConfigDriveService</a:t>
            </a:r>
            <a:r>
              <a:rPr lang="en-US" sz="1200" cap="none" dirty="0">
                <a:latin typeface="Consolas" panose="020B0609020204030204" pitchFamily="49" charset="0"/>
                <a:cs typeface="Consolas" panose="020B0609020204030204" pitchFamily="49" charset="0"/>
              </a:rPr>
              <a:t>,</a:t>
            </a:r>
          </a:p>
          <a:p>
            <a:pPr marL="0" indent="0">
              <a:buNone/>
            </a:pPr>
            <a:r>
              <a:rPr lang="en-US" sz="1200" cap="none" dirty="0">
                <a:latin typeface="Consolas" panose="020B0609020204030204" pitchFamily="49" charset="0"/>
                <a:cs typeface="Consolas" panose="020B0609020204030204" pitchFamily="49" charset="0"/>
              </a:rPr>
              <a:t>                  </a:t>
            </a:r>
            <a:r>
              <a:rPr lang="en-US" sz="1200" cap="none" dirty="0" err="1" smtClean="0">
                <a:latin typeface="Consolas" panose="020B0609020204030204" pitchFamily="49" charset="0"/>
                <a:cs typeface="Consolas" panose="020B0609020204030204" pitchFamily="49" charset="0"/>
              </a:rPr>
              <a:t>cloudbaseinit.metadata.services.httpservice.HttpService</a:t>
            </a:r>
            <a:endParaRPr lang="en-US" sz="1200" cap="none" dirty="0" smtClean="0">
              <a:latin typeface="Consolas" panose="020B0609020204030204" pitchFamily="49" charset="0"/>
              <a:cs typeface="Consolas" panose="020B0609020204030204" pitchFamily="49" charset="0"/>
            </a:endParaRPr>
          </a:p>
          <a:p>
            <a:pPr marL="0" indent="0">
              <a:buNone/>
            </a:pPr>
            <a:r>
              <a:rPr lang="en-US" sz="1200" cap="none" dirty="0" smtClean="0">
                <a:latin typeface="Consolas" panose="020B0609020204030204" pitchFamily="49" charset="0"/>
                <a:cs typeface="Consolas" panose="020B0609020204030204" pitchFamily="49" charset="0"/>
              </a:rPr>
              <a:t># </a:t>
            </a:r>
            <a:r>
              <a:rPr lang="en-US" sz="1200" cap="none" dirty="0">
                <a:latin typeface="Consolas" panose="020B0609020204030204" pitchFamily="49" charset="0"/>
                <a:cs typeface="Consolas" panose="020B0609020204030204" pitchFamily="49" charset="0"/>
              </a:rPr>
              <a:t>What plugins to execute.</a:t>
            </a:r>
          </a:p>
          <a:p>
            <a:pPr marL="0" indent="0">
              <a:buNone/>
            </a:pPr>
            <a:r>
              <a:rPr lang="en-US" sz="1200" cap="none" dirty="0">
                <a:latin typeface="Consolas" panose="020B0609020204030204" pitchFamily="49" charset="0"/>
                <a:cs typeface="Consolas" panose="020B0609020204030204" pitchFamily="49" charset="0"/>
              </a:rPr>
              <a:t>plugins=</a:t>
            </a:r>
            <a:r>
              <a:rPr lang="en-US" sz="1200" cap="none" dirty="0" err="1">
                <a:latin typeface="Consolas" panose="020B0609020204030204" pitchFamily="49" charset="0"/>
                <a:cs typeface="Consolas" panose="020B0609020204030204" pitchFamily="49" charset="0"/>
              </a:rPr>
              <a:t>cloudbaseinit.plugins.common.mtu.MTUPlugin</a:t>
            </a:r>
            <a:r>
              <a:rPr lang="en-US" sz="1200" cap="none" dirty="0">
                <a:latin typeface="Consolas" panose="020B0609020204030204" pitchFamily="49" charset="0"/>
                <a:cs typeface="Consolas" panose="020B0609020204030204" pitchFamily="49" charset="0"/>
              </a:rPr>
              <a:t>,</a:t>
            </a:r>
          </a:p>
          <a:p>
            <a:pPr marL="0" indent="0">
              <a:buNone/>
            </a:pPr>
            <a:r>
              <a:rPr lang="en-US" sz="1200" cap="none" dirty="0">
                <a:latin typeface="Consolas" panose="020B0609020204030204" pitchFamily="49" charset="0"/>
                <a:cs typeface="Consolas" panose="020B0609020204030204" pitchFamily="49" charset="0"/>
              </a:rPr>
              <a:t>        </a:t>
            </a:r>
            <a:r>
              <a:rPr lang="en-US" sz="1200" cap="none" dirty="0" err="1" smtClean="0">
                <a:latin typeface="Consolas" panose="020B0609020204030204" pitchFamily="49" charset="0"/>
                <a:cs typeface="Consolas" panose="020B0609020204030204" pitchFamily="49" charset="0"/>
              </a:rPr>
              <a:t>cloudbaseinit.plugins.common.sethostname.SetHostNamePlugin</a:t>
            </a:r>
            <a:endParaRPr lang="en-US" sz="1200" cap="none"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25237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a:t>Testing </a:t>
            </a:r>
            <a:r>
              <a:rPr lang="en-US" sz="4800" cap="none" dirty="0" err="1"/>
              <a:t>Cloudbase-Init</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smtClean="0"/>
              <a:t>Unit testing (local &amp; Jenkins)</a:t>
            </a:r>
          </a:p>
          <a:p>
            <a:pPr>
              <a:buFontTx/>
              <a:buChar char="-"/>
            </a:pPr>
            <a:r>
              <a:rPr lang="en-US" sz="2400" cap="none" dirty="0" smtClean="0"/>
              <a:t>Windows VM</a:t>
            </a:r>
          </a:p>
          <a:p>
            <a:pPr>
              <a:buFontTx/>
              <a:buChar char="-"/>
            </a:pPr>
            <a:r>
              <a:rPr lang="en-US" sz="2400" cap="none" dirty="0" smtClean="0"/>
              <a:t>Installer &amp; Service</a:t>
            </a:r>
          </a:p>
          <a:p>
            <a:pPr>
              <a:buFontTx/>
              <a:buChar char="-"/>
            </a:pPr>
            <a:r>
              <a:rPr lang="en-US" sz="2400" cap="none" dirty="0" smtClean="0"/>
              <a:t>OpenStack instance</a:t>
            </a:r>
          </a:p>
          <a:p>
            <a:pPr>
              <a:buFontTx/>
              <a:buChar char="-"/>
            </a:pPr>
            <a:r>
              <a:rPr lang="en-US" sz="2400" cap="none" dirty="0" err="1" smtClean="0"/>
              <a:t>OpenNebula</a:t>
            </a:r>
            <a:r>
              <a:rPr lang="en-US" sz="2400" cap="none" dirty="0" smtClean="0"/>
              <a:t>, </a:t>
            </a:r>
            <a:r>
              <a:rPr lang="en-US" sz="2400" cap="none" dirty="0" err="1" smtClean="0"/>
              <a:t>CloudStack</a:t>
            </a:r>
            <a:r>
              <a:rPr lang="en-US" sz="2400" cap="none" dirty="0" smtClean="0"/>
              <a:t> etc. instance</a:t>
            </a:r>
          </a:p>
          <a:p>
            <a:pPr>
              <a:buFontTx/>
              <a:buChar char="-"/>
            </a:pPr>
            <a:r>
              <a:rPr lang="en-US" sz="2400" cap="none" dirty="0" smtClean="0"/>
              <a:t>Automation</a:t>
            </a:r>
            <a:r>
              <a:rPr lang="ro-RO" sz="2400" cap="none" dirty="0" smtClean="0"/>
              <a:t>?</a:t>
            </a:r>
            <a:endParaRPr lang="en-US" sz="2400" cap="none" dirty="0" smtClean="0"/>
          </a:p>
        </p:txBody>
      </p:sp>
    </p:spTree>
    <p:extLst>
      <p:ext uri="{BB962C8B-B14F-4D97-AF65-F5344CB8AC3E}">
        <p14:creationId xmlns:p14="http://schemas.microsoft.com/office/powerpoint/2010/main" val="207797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a:t>Testing </a:t>
            </a:r>
            <a:r>
              <a:rPr lang="en-US" sz="4800" cap="none" dirty="0" err="1"/>
              <a:t>Cloudbase-Init</a:t>
            </a:r>
            <a:endParaRPr lang="en-US" sz="4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77" y="1317522"/>
            <a:ext cx="5179979"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982" y="1317522"/>
            <a:ext cx="6328164" cy="5089676"/>
          </a:xfrm>
          <a:prstGeom prst="rect">
            <a:avLst/>
          </a:prstGeom>
        </p:spPr>
      </p:pic>
    </p:spTree>
    <p:extLst>
      <p:ext uri="{BB962C8B-B14F-4D97-AF65-F5344CB8AC3E}">
        <p14:creationId xmlns:p14="http://schemas.microsoft.com/office/powerpoint/2010/main" val="3166837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4348</TotalTime>
  <Words>1362</Words>
  <Application>Microsoft Office PowerPoint</Application>
  <PresentationFormat>Widescreen</PresentationFormat>
  <Paragraphs>222</Paragraphs>
  <Slides>28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Consolas</vt:lpstr>
      <vt:lpstr>Courier New</vt:lpstr>
      <vt:lpstr>Tw Cen MT</vt:lpstr>
      <vt:lpstr>Droplet</vt:lpstr>
      <vt:lpstr>ARGUS - THE OMNISCIENT CI</vt:lpstr>
      <vt:lpstr>Contents</vt:lpstr>
      <vt:lpstr>Clouds</vt:lpstr>
      <vt:lpstr>Clouds</vt:lpstr>
      <vt:lpstr>Cloudbase-Init</vt:lpstr>
      <vt:lpstr>Cloudbase-Init</vt:lpstr>
      <vt:lpstr>Cloudbase-Init</vt:lpstr>
      <vt:lpstr>Testing Cloudbase-Init</vt:lpstr>
      <vt:lpstr>Testing Cloudbase-Init</vt:lpstr>
      <vt:lpstr>Argus</vt:lpstr>
      <vt:lpstr>Argus</vt:lpstr>
      <vt:lpstr>Argus components</vt:lpstr>
      <vt:lpstr>Scenarios</vt:lpstr>
      <vt:lpstr>Recipes</vt:lpstr>
      <vt:lpstr>Introspection</vt:lpstr>
      <vt:lpstr>Tests</vt:lpstr>
      <vt:lpstr>Components’ relationship</vt:lpstr>
      <vt:lpstr>Argus config file</vt:lpstr>
      <vt:lpstr>Argus config file</vt:lpstr>
      <vt:lpstr>Advanced concepts</vt:lpstr>
      <vt:lpstr>Mock metadata</vt:lpstr>
      <vt:lpstr>Using Argus</vt:lpstr>
      <vt:lpstr>Using Argus</vt:lpstr>
      <vt:lpstr>Using Argus</vt:lpstr>
      <vt:lpstr>Using Argus</vt:lpstr>
      <vt:lpstr>Using Argus</vt:lpstr>
      <vt:lpstr>Develop a test</vt:lpstr>
      <vt:lpstr>Q &amp; a</vt:lpstr>
    </vt:vector>
  </TitlesOfParts>
  <Company>Cloudbase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Cosmin Poieana</dc:creator>
  <cp:lastModifiedBy>Cosmin Poieana</cp:lastModifiedBy>
  <cp:revision>126</cp:revision>
  <dcterms:created xsi:type="dcterms:W3CDTF">2015-07-06T20:34:03Z</dcterms:created>
  <dcterms:modified xsi:type="dcterms:W3CDTF">2015-07-20T20:42:26Z</dcterms:modified>
</cp:coreProperties>
</file>