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801600" cy="9601200" type="A3"/>
  <p:notesSz cx="9144000" cy="6858000"/>
  <p:defaultTextStyle>
    <a:defPPr>
      <a:defRPr lang="en-US"/>
    </a:defPPr>
    <a:lvl1pPr algn="l" defTabSz="1219792" rtl="0" fontAlgn="base">
      <a:spcBef>
        <a:spcPct val="0"/>
      </a:spcBef>
      <a:spcAft>
        <a:spcPct val="0"/>
      </a:spcAft>
      <a:defRPr kern="1200">
        <a:solidFill>
          <a:schemeClr val="tx1"/>
        </a:solidFill>
        <a:latin typeface="Arial" charset="0"/>
        <a:ea typeface="+mn-ea"/>
        <a:cs typeface="+mn-cs"/>
      </a:defRPr>
    </a:lvl1pPr>
    <a:lvl2pPr marL="608836" indent="2122" algn="l" defTabSz="1219792" rtl="0" fontAlgn="base">
      <a:spcBef>
        <a:spcPct val="0"/>
      </a:spcBef>
      <a:spcAft>
        <a:spcPct val="0"/>
      </a:spcAft>
      <a:defRPr kern="1200">
        <a:solidFill>
          <a:schemeClr val="tx1"/>
        </a:solidFill>
        <a:latin typeface="Arial" charset="0"/>
        <a:ea typeface="+mn-ea"/>
        <a:cs typeface="+mn-cs"/>
      </a:defRPr>
    </a:lvl2pPr>
    <a:lvl3pPr marL="1219792" indent="2122" algn="l" defTabSz="1219792" rtl="0" fontAlgn="base">
      <a:spcBef>
        <a:spcPct val="0"/>
      </a:spcBef>
      <a:spcAft>
        <a:spcPct val="0"/>
      </a:spcAft>
      <a:defRPr kern="1200">
        <a:solidFill>
          <a:schemeClr val="tx1"/>
        </a:solidFill>
        <a:latin typeface="Arial" charset="0"/>
        <a:ea typeface="+mn-ea"/>
        <a:cs typeface="+mn-cs"/>
      </a:defRPr>
    </a:lvl3pPr>
    <a:lvl4pPr marL="1830748" indent="2122" algn="l" defTabSz="1219792" rtl="0" fontAlgn="base">
      <a:spcBef>
        <a:spcPct val="0"/>
      </a:spcBef>
      <a:spcAft>
        <a:spcPct val="0"/>
      </a:spcAft>
      <a:defRPr kern="1200">
        <a:solidFill>
          <a:schemeClr val="tx1"/>
        </a:solidFill>
        <a:latin typeface="Arial" charset="0"/>
        <a:ea typeface="+mn-ea"/>
        <a:cs typeface="+mn-cs"/>
      </a:defRPr>
    </a:lvl4pPr>
    <a:lvl5pPr marL="2441705" indent="2122" algn="l" defTabSz="1219792" rtl="0" fontAlgn="base">
      <a:spcBef>
        <a:spcPct val="0"/>
      </a:spcBef>
      <a:spcAft>
        <a:spcPct val="0"/>
      </a:spcAft>
      <a:defRPr kern="1200">
        <a:solidFill>
          <a:schemeClr val="tx1"/>
        </a:solidFill>
        <a:latin typeface="Arial" charset="0"/>
        <a:ea typeface="+mn-ea"/>
        <a:cs typeface="+mn-cs"/>
      </a:defRPr>
    </a:lvl5pPr>
    <a:lvl6pPr marL="3054782" algn="l" defTabSz="1221913" rtl="0" eaLnBrk="1" latinLnBrk="0" hangingPunct="1">
      <a:defRPr kern="1200">
        <a:solidFill>
          <a:schemeClr val="tx1"/>
        </a:solidFill>
        <a:latin typeface="Arial" charset="0"/>
        <a:ea typeface="+mn-ea"/>
        <a:cs typeface="+mn-cs"/>
      </a:defRPr>
    </a:lvl6pPr>
    <a:lvl7pPr marL="3665738" algn="l" defTabSz="1221913" rtl="0" eaLnBrk="1" latinLnBrk="0" hangingPunct="1">
      <a:defRPr kern="1200">
        <a:solidFill>
          <a:schemeClr val="tx1"/>
        </a:solidFill>
        <a:latin typeface="Arial" charset="0"/>
        <a:ea typeface="+mn-ea"/>
        <a:cs typeface="+mn-cs"/>
      </a:defRPr>
    </a:lvl7pPr>
    <a:lvl8pPr marL="4276695" algn="l" defTabSz="1221913" rtl="0" eaLnBrk="1" latinLnBrk="0" hangingPunct="1">
      <a:defRPr kern="1200">
        <a:solidFill>
          <a:schemeClr val="tx1"/>
        </a:solidFill>
        <a:latin typeface="Arial" charset="0"/>
        <a:ea typeface="+mn-ea"/>
        <a:cs typeface="+mn-cs"/>
      </a:defRPr>
    </a:lvl8pPr>
    <a:lvl9pPr marL="4887651" algn="l" defTabSz="1221913"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10" autoAdjust="0"/>
    <p:restoredTop sz="94600" autoAdjust="0"/>
  </p:normalViewPr>
  <p:slideViewPr>
    <p:cSldViewPr>
      <p:cViewPr>
        <p:scale>
          <a:sx n="60" d="100"/>
          <a:sy n="60" d="100"/>
        </p:scale>
        <p:origin x="-78" y="30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235" fontAlgn="auto">
              <a:spcBef>
                <a:spcPts val="0"/>
              </a:spcBef>
              <a:spcAft>
                <a:spcPts val="0"/>
              </a:spcAft>
              <a:defRPr sz="1200" dirty="0" smtClean="0">
                <a:latin typeface="+mn-lt"/>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defTabSz="914235" fontAlgn="auto">
              <a:spcBef>
                <a:spcPts val="0"/>
              </a:spcBef>
              <a:spcAft>
                <a:spcPts val="0"/>
              </a:spcAft>
              <a:defRPr sz="1200" smtClean="0">
                <a:latin typeface="+mn-lt"/>
              </a:defRPr>
            </a:lvl1pPr>
          </a:lstStyle>
          <a:p>
            <a:pPr>
              <a:defRPr/>
            </a:pPr>
            <a:fld id="{FE5CCE03-0141-468C-A4F1-4AB379E211CE}" type="datetimeFigureOut">
              <a:rPr lang="en-US"/>
              <a:pPr>
                <a:defRPr/>
              </a:pPr>
              <a:t>10/21/2009</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defTabSz="914235" fontAlgn="auto">
              <a:spcBef>
                <a:spcPts val="0"/>
              </a:spcBef>
              <a:spcAft>
                <a:spcPts val="0"/>
              </a:spcAft>
              <a:defRPr sz="1200" dirty="0" smtClean="0">
                <a:latin typeface="+mn-lt"/>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defTabSz="914235" fontAlgn="auto">
              <a:spcBef>
                <a:spcPts val="0"/>
              </a:spcBef>
              <a:spcAft>
                <a:spcPts val="0"/>
              </a:spcAft>
              <a:defRPr sz="1200" smtClean="0">
                <a:latin typeface="+mn-lt"/>
              </a:defRPr>
            </a:lvl1pPr>
          </a:lstStyle>
          <a:p>
            <a:pPr>
              <a:defRPr/>
            </a:pPr>
            <a:fld id="{95FEE076-809E-4431-B7F9-6D9B6C37742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1219792" rtl="0" fontAlgn="base">
      <a:spcBef>
        <a:spcPct val="30000"/>
      </a:spcBef>
      <a:spcAft>
        <a:spcPct val="0"/>
      </a:spcAft>
      <a:defRPr sz="1600" kern="1200">
        <a:solidFill>
          <a:schemeClr val="tx1"/>
        </a:solidFill>
        <a:latin typeface="+mn-lt"/>
        <a:ea typeface="+mn-ea"/>
        <a:cs typeface="+mn-cs"/>
      </a:defRPr>
    </a:lvl1pPr>
    <a:lvl2pPr marL="608836" algn="l" defTabSz="1219792" rtl="0" fontAlgn="base">
      <a:spcBef>
        <a:spcPct val="30000"/>
      </a:spcBef>
      <a:spcAft>
        <a:spcPct val="0"/>
      </a:spcAft>
      <a:defRPr sz="1600" kern="1200">
        <a:solidFill>
          <a:schemeClr val="tx1"/>
        </a:solidFill>
        <a:latin typeface="+mn-lt"/>
        <a:ea typeface="+mn-ea"/>
        <a:cs typeface="+mn-cs"/>
      </a:defRPr>
    </a:lvl2pPr>
    <a:lvl3pPr marL="1219792" algn="l" defTabSz="1219792" rtl="0" fontAlgn="base">
      <a:spcBef>
        <a:spcPct val="30000"/>
      </a:spcBef>
      <a:spcAft>
        <a:spcPct val="0"/>
      </a:spcAft>
      <a:defRPr sz="1600" kern="1200">
        <a:solidFill>
          <a:schemeClr val="tx1"/>
        </a:solidFill>
        <a:latin typeface="+mn-lt"/>
        <a:ea typeface="+mn-ea"/>
        <a:cs typeface="+mn-cs"/>
      </a:defRPr>
    </a:lvl3pPr>
    <a:lvl4pPr marL="1830748" algn="l" defTabSz="1219792" rtl="0" fontAlgn="base">
      <a:spcBef>
        <a:spcPct val="30000"/>
      </a:spcBef>
      <a:spcAft>
        <a:spcPct val="0"/>
      </a:spcAft>
      <a:defRPr sz="1600" kern="1200">
        <a:solidFill>
          <a:schemeClr val="tx1"/>
        </a:solidFill>
        <a:latin typeface="+mn-lt"/>
        <a:ea typeface="+mn-ea"/>
        <a:cs typeface="+mn-cs"/>
      </a:defRPr>
    </a:lvl4pPr>
    <a:lvl5pPr marL="2441705" algn="l" defTabSz="1219792" rtl="0" fontAlgn="base">
      <a:spcBef>
        <a:spcPct val="30000"/>
      </a:spcBef>
      <a:spcAft>
        <a:spcPct val="0"/>
      </a:spcAft>
      <a:defRPr sz="1600" kern="1200">
        <a:solidFill>
          <a:schemeClr val="tx1"/>
        </a:solidFill>
        <a:latin typeface="+mn-lt"/>
        <a:ea typeface="+mn-ea"/>
        <a:cs typeface="+mn-cs"/>
      </a:defRPr>
    </a:lvl5pPr>
    <a:lvl6pPr marL="3054231" algn="l" defTabSz="1221692" rtl="0" eaLnBrk="1" latinLnBrk="0" hangingPunct="1">
      <a:defRPr sz="1600" kern="1200">
        <a:solidFill>
          <a:schemeClr val="tx1"/>
        </a:solidFill>
        <a:latin typeface="+mn-lt"/>
        <a:ea typeface="+mn-ea"/>
        <a:cs typeface="+mn-cs"/>
      </a:defRPr>
    </a:lvl6pPr>
    <a:lvl7pPr marL="3665077" algn="l" defTabSz="1221692" rtl="0" eaLnBrk="1" latinLnBrk="0" hangingPunct="1">
      <a:defRPr sz="1600" kern="1200">
        <a:solidFill>
          <a:schemeClr val="tx1"/>
        </a:solidFill>
        <a:latin typeface="+mn-lt"/>
        <a:ea typeface="+mn-ea"/>
        <a:cs typeface="+mn-cs"/>
      </a:defRPr>
    </a:lvl7pPr>
    <a:lvl8pPr marL="4275923" algn="l" defTabSz="1221692" rtl="0" eaLnBrk="1" latinLnBrk="0" hangingPunct="1">
      <a:defRPr sz="1600" kern="1200">
        <a:solidFill>
          <a:schemeClr val="tx1"/>
        </a:solidFill>
        <a:latin typeface="+mn-lt"/>
        <a:ea typeface="+mn-ea"/>
        <a:cs typeface="+mn-cs"/>
      </a:defRPr>
    </a:lvl8pPr>
    <a:lvl9pPr marL="4886769" algn="l" defTabSz="122169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7500" y="514350"/>
            <a:ext cx="3429000" cy="25717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8CD3E404-DE88-4080-8D78-8D4DCBE37178}" type="slidenum">
              <a:rPr lang="en-US"/>
              <a:pPr defTabSz="912813"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628"/>
            <a:ext cx="10881360" cy="205803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10956" indent="0" algn="ctr">
              <a:buNone/>
              <a:defRPr>
                <a:solidFill>
                  <a:schemeClr val="tx1">
                    <a:tint val="75000"/>
                  </a:schemeClr>
                </a:solidFill>
              </a:defRPr>
            </a:lvl2pPr>
            <a:lvl3pPr marL="1221913" indent="0" algn="ctr">
              <a:buNone/>
              <a:defRPr>
                <a:solidFill>
                  <a:schemeClr val="tx1">
                    <a:tint val="75000"/>
                  </a:schemeClr>
                </a:solidFill>
              </a:defRPr>
            </a:lvl3pPr>
            <a:lvl4pPr marL="1832869" indent="0" algn="ctr">
              <a:buNone/>
              <a:defRPr>
                <a:solidFill>
                  <a:schemeClr val="tx1">
                    <a:tint val="75000"/>
                  </a:schemeClr>
                </a:solidFill>
              </a:defRPr>
            </a:lvl4pPr>
            <a:lvl5pPr marL="2443825" indent="0" algn="ctr">
              <a:buNone/>
              <a:defRPr>
                <a:solidFill>
                  <a:schemeClr val="tx1">
                    <a:tint val="75000"/>
                  </a:schemeClr>
                </a:solidFill>
              </a:defRPr>
            </a:lvl5pPr>
            <a:lvl6pPr marL="3054782" indent="0" algn="ctr">
              <a:buNone/>
              <a:defRPr>
                <a:solidFill>
                  <a:schemeClr val="tx1">
                    <a:tint val="75000"/>
                  </a:schemeClr>
                </a:solidFill>
              </a:defRPr>
            </a:lvl6pPr>
            <a:lvl7pPr marL="3665738" indent="0" algn="ctr">
              <a:buNone/>
              <a:defRPr>
                <a:solidFill>
                  <a:schemeClr val="tx1">
                    <a:tint val="75000"/>
                  </a:schemeClr>
                </a:solidFill>
              </a:defRPr>
            </a:lvl7pPr>
            <a:lvl8pPr marL="4276695" indent="0" algn="ctr">
              <a:buNone/>
              <a:defRPr>
                <a:solidFill>
                  <a:schemeClr val="tx1">
                    <a:tint val="75000"/>
                  </a:schemeClr>
                </a:solidFill>
              </a:defRPr>
            </a:lvl8pPr>
            <a:lvl9pPr marL="48876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BFFB8EE-65E2-49C7-B292-8FDC33B384B7}" type="datetimeFigureOut">
              <a:rPr lang="en-US"/>
              <a:pPr>
                <a:defRPr/>
              </a:pPr>
              <a:t>10/21/2009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11E0E1-302F-4524-8A42-BE65BBDE191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4566AE-8489-45FD-9B0D-6CFCA7D918CB}" type="datetimeFigureOut">
              <a:rPr lang="en-US"/>
              <a:pPr>
                <a:defRPr/>
              </a:pPr>
              <a:t>10/21/2009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4FA5FA-8815-48D3-92D3-EDFD0B5360E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526"/>
            <a:ext cx="2880360" cy="81921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384526"/>
            <a:ext cx="8427720" cy="81921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A73688-3D08-45BE-B0D1-9DB99BA1EFE3}" type="datetimeFigureOut">
              <a:rPr lang="en-US"/>
              <a:pPr>
                <a:defRPr/>
              </a:pPr>
              <a:t>10/21/2009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F3A2D3-95DC-4B38-843F-037C62B4BF3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D2894C-D489-461B-B7AA-58BA9309438D}" type="datetimeFigureOut">
              <a:rPr lang="en-US"/>
              <a:pPr>
                <a:defRPr/>
              </a:pPr>
              <a:t>10/21/2009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FEFCB7-06AF-4D8E-B644-57077487EFC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6169693"/>
            <a:ext cx="10881360" cy="190690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9" y="4069399"/>
            <a:ext cx="10881360" cy="2100262"/>
          </a:xfrm>
        </p:spPr>
        <p:txBody>
          <a:bodyPr anchor="b"/>
          <a:lstStyle>
            <a:lvl1pPr marL="0" indent="0">
              <a:buNone/>
              <a:defRPr sz="2700">
                <a:solidFill>
                  <a:schemeClr val="tx1">
                    <a:tint val="75000"/>
                  </a:schemeClr>
                </a:solidFill>
              </a:defRPr>
            </a:lvl1pPr>
            <a:lvl2pPr marL="610956" indent="0">
              <a:buNone/>
              <a:defRPr sz="2400">
                <a:solidFill>
                  <a:schemeClr val="tx1">
                    <a:tint val="75000"/>
                  </a:schemeClr>
                </a:solidFill>
              </a:defRPr>
            </a:lvl2pPr>
            <a:lvl3pPr marL="1221913" indent="0">
              <a:buNone/>
              <a:defRPr sz="2100">
                <a:solidFill>
                  <a:schemeClr val="tx1">
                    <a:tint val="75000"/>
                  </a:schemeClr>
                </a:solidFill>
              </a:defRPr>
            </a:lvl3pPr>
            <a:lvl4pPr marL="1832869" indent="0">
              <a:buNone/>
              <a:defRPr sz="1900">
                <a:solidFill>
                  <a:schemeClr val="tx1">
                    <a:tint val="75000"/>
                  </a:schemeClr>
                </a:solidFill>
              </a:defRPr>
            </a:lvl4pPr>
            <a:lvl5pPr marL="2443825" indent="0">
              <a:buNone/>
              <a:defRPr sz="1900">
                <a:solidFill>
                  <a:schemeClr val="tx1">
                    <a:tint val="75000"/>
                  </a:schemeClr>
                </a:solidFill>
              </a:defRPr>
            </a:lvl5pPr>
            <a:lvl6pPr marL="3054782" indent="0">
              <a:buNone/>
              <a:defRPr sz="1900">
                <a:solidFill>
                  <a:schemeClr val="tx1">
                    <a:tint val="75000"/>
                  </a:schemeClr>
                </a:solidFill>
              </a:defRPr>
            </a:lvl6pPr>
            <a:lvl7pPr marL="3665738" indent="0">
              <a:buNone/>
              <a:defRPr sz="1900">
                <a:solidFill>
                  <a:schemeClr val="tx1">
                    <a:tint val="75000"/>
                  </a:schemeClr>
                </a:solidFill>
              </a:defRPr>
            </a:lvl7pPr>
            <a:lvl8pPr marL="4276695" indent="0">
              <a:buNone/>
              <a:defRPr sz="1900">
                <a:solidFill>
                  <a:schemeClr val="tx1">
                    <a:tint val="75000"/>
                  </a:schemeClr>
                </a:solidFill>
              </a:defRPr>
            </a:lvl8pPr>
            <a:lvl9pPr marL="4887651"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C037EB8-151D-4CA0-BA50-59B932053AB2}" type="datetimeFigureOut">
              <a:rPr lang="en-US"/>
              <a:pPr>
                <a:defRPr/>
              </a:pPr>
              <a:t>10/21/2009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8F575-5F25-4253-B5DC-AB95E40A471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2240289"/>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2240289"/>
            <a:ext cx="5654040" cy="633634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A4796D-DB4D-46D2-94CE-D39F8C8B9371}" type="datetimeFigureOut">
              <a:rPr lang="en-US"/>
              <a:pPr>
                <a:defRPr/>
              </a:pPr>
              <a:t>10/21/2009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1619A7-306C-4321-B778-CBDAEF09AA4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41" y="2149158"/>
            <a:ext cx="5658486" cy="895667"/>
          </a:xfr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3041" y="3044825"/>
            <a:ext cx="5658486" cy="55318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4F26F39-B7C7-4917-88D6-1F90A489D1E5}" type="datetimeFigureOut">
              <a:rPr lang="en-US"/>
              <a:pPr>
                <a:defRPr/>
              </a:pPr>
              <a:t>10/21/2009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71BEE0C-BB23-4DC3-8A6C-F9ECF0719AC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5A9911B-80EB-4F71-926D-2A68EB043E0F}" type="datetimeFigureOut">
              <a:rPr lang="en-US"/>
              <a:pPr>
                <a:defRPr/>
              </a:pPr>
              <a:t>10/21/2009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5B2B92F-6A11-45DC-98D8-AD2A4312B6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8B22399-43E4-4FFE-8EFD-E31105B5F4F7}" type="datetimeFigureOut">
              <a:rPr lang="en-US"/>
              <a:pPr>
                <a:defRPr/>
              </a:pPr>
              <a:t>10/21/2009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AB10A86-6275-480C-AEAE-359B9D66883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2270"/>
            <a:ext cx="4211639" cy="162687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5005072" y="382303"/>
            <a:ext cx="7156450" cy="8194358"/>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0" y="2009145"/>
            <a:ext cx="4211639" cy="6567488"/>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3CF97DA-CFA9-4D83-9F1E-870B750EE8EE}" type="datetimeFigureOut">
              <a:rPr lang="en-US"/>
              <a:pPr>
                <a:defRPr/>
              </a:pPr>
              <a:t>10/21/2009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06A431-3C8E-47D0-8F98-6EA2FF73FE0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509203" y="857885"/>
            <a:ext cx="7680960" cy="5760720"/>
          </a:xfrm>
        </p:spPr>
        <p:txBody>
          <a:bodyPr rtlCol="0">
            <a:normAutofit/>
          </a:bodyPr>
          <a:lstStyle>
            <a:lvl1pPr marL="0" indent="0">
              <a:buNone/>
              <a:defRPr sz="4300"/>
            </a:lvl1pPr>
            <a:lvl2pPr marL="610956" indent="0">
              <a:buNone/>
              <a:defRPr sz="3700"/>
            </a:lvl2pPr>
            <a:lvl3pPr marL="1221913" indent="0">
              <a:buNone/>
              <a:defRPr sz="3200"/>
            </a:lvl3pPr>
            <a:lvl4pPr marL="1832869" indent="0">
              <a:buNone/>
              <a:defRPr sz="2700"/>
            </a:lvl4pPr>
            <a:lvl5pPr marL="2443825" indent="0">
              <a:buNone/>
              <a:defRPr sz="2700"/>
            </a:lvl5pPr>
            <a:lvl6pPr marL="3054782" indent="0">
              <a:buNone/>
              <a:defRPr sz="2700"/>
            </a:lvl6pPr>
            <a:lvl7pPr marL="3665738" indent="0">
              <a:buNone/>
              <a:defRPr sz="2700"/>
            </a:lvl7pPr>
            <a:lvl8pPr marL="4276695" indent="0">
              <a:buNone/>
              <a:defRPr sz="2700"/>
            </a:lvl8pPr>
            <a:lvl9pPr marL="4887651" indent="0">
              <a:buNone/>
              <a:defRPr sz="2700"/>
            </a:lvl9pPr>
          </a:lstStyle>
          <a:p>
            <a:pPr lvl="0"/>
            <a:endParaRPr lang="en-US" noProof="0" dirty="0" smtClean="0"/>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E1AB6A-CCD9-4F6D-A431-58A60789DF00}" type="datetimeFigureOut">
              <a:rPr lang="en-US"/>
              <a:pPr>
                <a:defRPr/>
              </a:pPr>
              <a:t>10/21/2009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65E21C-1D2E-4501-89EB-E45A87D03AA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40080" y="384493"/>
            <a:ext cx="11521440" cy="1600200"/>
          </a:xfrm>
          <a:prstGeom prst="rect">
            <a:avLst/>
          </a:prstGeom>
          <a:noFill/>
          <a:ln w="9525">
            <a:noFill/>
            <a:miter lim="800000"/>
            <a:headEnd/>
            <a:tailEnd/>
          </a:ln>
        </p:spPr>
        <p:txBody>
          <a:bodyPr vert="horz" wrap="square" lIns="122191" tIns="61096" rIns="122191" bIns="6109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40080" y="2240281"/>
            <a:ext cx="11521440" cy="6336348"/>
          </a:xfrm>
          <a:prstGeom prst="rect">
            <a:avLst/>
          </a:prstGeom>
          <a:noFill/>
          <a:ln w="9525">
            <a:noFill/>
            <a:miter lim="800000"/>
            <a:headEnd/>
            <a:tailEnd/>
          </a:ln>
        </p:spPr>
        <p:txBody>
          <a:bodyPr vert="horz" wrap="square" lIns="122191" tIns="61096" rIns="122191" bIns="610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40080" y="8898891"/>
            <a:ext cx="2987040" cy="511175"/>
          </a:xfrm>
          <a:prstGeom prst="rect">
            <a:avLst/>
          </a:prstGeom>
        </p:spPr>
        <p:txBody>
          <a:bodyPr vert="horz" lIns="122191" tIns="61096" rIns="122191" bIns="61096" rtlCol="0" anchor="ctr"/>
          <a:lstStyle>
            <a:lvl1pPr algn="l" defTabSz="1221692" fontAlgn="auto">
              <a:spcBef>
                <a:spcPts val="0"/>
              </a:spcBef>
              <a:spcAft>
                <a:spcPts val="0"/>
              </a:spcAft>
              <a:defRPr sz="1600" smtClean="0">
                <a:solidFill>
                  <a:schemeClr val="tx1">
                    <a:tint val="75000"/>
                  </a:schemeClr>
                </a:solidFill>
                <a:latin typeface="+mn-lt"/>
              </a:defRPr>
            </a:lvl1pPr>
          </a:lstStyle>
          <a:p>
            <a:pPr>
              <a:defRPr/>
            </a:pPr>
            <a:fld id="{95BB0797-D411-48BD-B3D2-1B6223C7C366}" type="datetimeFigureOut">
              <a:rPr lang="en-US"/>
              <a:pPr>
                <a:defRPr/>
              </a:pPr>
              <a:t>10/21/2009</a:t>
            </a:fld>
            <a:endParaRPr lang="en-US" dirty="0"/>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2191" tIns="61096" rIns="122191" bIns="61096" rtlCol="0" anchor="ctr"/>
          <a:lstStyle>
            <a:lvl1pPr algn="ctr" defTabSz="1221692" fontAlgn="auto">
              <a:spcBef>
                <a:spcPts val="0"/>
              </a:spcBef>
              <a:spcAft>
                <a:spcPts val="0"/>
              </a:spcAft>
              <a:defRPr sz="1600" dirty="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2191" tIns="61096" rIns="122191" bIns="61096" rtlCol="0" anchor="ctr"/>
          <a:lstStyle>
            <a:lvl1pPr algn="r" defTabSz="1221692" fontAlgn="auto">
              <a:spcBef>
                <a:spcPts val="0"/>
              </a:spcBef>
              <a:spcAft>
                <a:spcPts val="0"/>
              </a:spcAft>
              <a:defRPr sz="1600" smtClean="0">
                <a:solidFill>
                  <a:schemeClr val="tx1">
                    <a:tint val="75000"/>
                  </a:schemeClr>
                </a:solidFill>
                <a:latin typeface="+mn-lt"/>
              </a:defRPr>
            </a:lvl1pPr>
          </a:lstStyle>
          <a:p>
            <a:pPr>
              <a:defRPr/>
            </a:pPr>
            <a:fld id="{03569BBA-F21F-4C76-9BA5-5F8024C22A4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sz="5900" kern="1200">
          <a:solidFill>
            <a:schemeClr val="tx1"/>
          </a:solidFill>
          <a:latin typeface="+mj-lt"/>
          <a:ea typeface="+mj-ea"/>
          <a:cs typeface="+mj-cs"/>
        </a:defRPr>
      </a:lvl1pPr>
      <a:lvl2pPr algn="ctr" rtl="0" fontAlgn="base">
        <a:spcBef>
          <a:spcPct val="0"/>
        </a:spcBef>
        <a:spcAft>
          <a:spcPct val="0"/>
        </a:spcAft>
        <a:defRPr sz="5900">
          <a:solidFill>
            <a:schemeClr val="tx1"/>
          </a:solidFill>
          <a:latin typeface="Calibri" pitchFamily="34" charset="0"/>
        </a:defRPr>
      </a:lvl2pPr>
      <a:lvl3pPr algn="ctr" rtl="0" fontAlgn="base">
        <a:spcBef>
          <a:spcPct val="0"/>
        </a:spcBef>
        <a:spcAft>
          <a:spcPct val="0"/>
        </a:spcAft>
        <a:defRPr sz="5900">
          <a:solidFill>
            <a:schemeClr val="tx1"/>
          </a:solidFill>
          <a:latin typeface="Calibri" pitchFamily="34" charset="0"/>
        </a:defRPr>
      </a:lvl3pPr>
      <a:lvl4pPr algn="ctr" rtl="0" fontAlgn="base">
        <a:spcBef>
          <a:spcPct val="0"/>
        </a:spcBef>
        <a:spcAft>
          <a:spcPct val="0"/>
        </a:spcAft>
        <a:defRPr sz="5900">
          <a:solidFill>
            <a:schemeClr val="tx1"/>
          </a:solidFill>
          <a:latin typeface="Calibri" pitchFamily="34" charset="0"/>
        </a:defRPr>
      </a:lvl4pPr>
      <a:lvl5pPr algn="ctr" rtl="0" fontAlgn="base">
        <a:spcBef>
          <a:spcPct val="0"/>
        </a:spcBef>
        <a:spcAft>
          <a:spcPct val="0"/>
        </a:spcAft>
        <a:defRPr sz="5900">
          <a:solidFill>
            <a:schemeClr val="tx1"/>
          </a:solidFill>
          <a:latin typeface="Calibri" pitchFamily="34" charset="0"/>
        </a:defRPr>
      </a:lvl5pPr>
      <a:lvl6pPr marL="610956" algn="ctr" rtl="0" fontAlgn="base">
        <a:spcBef>
          <a:spcPct val="0"/>
        </a:spcBef>
        <a:spcAft>
          <a:spcPct val="0"/>
        </a:spcAft>
        <a:defRPr sz="5900">
          <a:solidFill>
            <a:schemeClr val="tx1"/>
          </a:solidFill>
          <a:latin typeface="Calibri" pitchFamily="34" charset="0"/>
        </a:defRPr>
      </a:lvl6pPr>
      <a:lvl7pPr marL="1221913" algn="ctr" rtl="0" fontAlgn="base">
        <a:spcBef>
          <a:spcPct val="0"/>
        </a:spcBef>
        <a:spcAft>
          <a:spcPct val="0"/>
        </a:spcAft>
        <a:defRPr sz="5900">
          <a:solidFill>
            <a:schemeClr val="tx1"/>
          </a:solidFill>
          <a:latin typeface="Calibri" pitchFamily="34" charset="0"/>
        </a:defRPr>
      </a:lvl7pPr>
      <a:lvl8pPr marL="1832869" algn="ctr" rtl="0" fontAlgn="base">
        <a:spcBef>
          <a:spcPct val="0"/>
        </a:spcBef>
        <a:spcAft>
          <a:spcPct val="0"/>
        </a:spcAft>
        <a:defRPr sz="5900">
          <a:solidFill>
            <a:schemeClr val="tx1"/>
          </a:solidFill>
          <a:latin typeface="Calibri" pitchFamily="34" charset="0"/>
        </a:defRPr>
      </a:lvl8pPr>
      <a:lvl9pPr marL="2443825" algn="ctr" rtl="0" fontAlgn="base">
        <a:spcBef>
          <a:spcPct val="0"/>
        </a:spcBef>
        <a:spcAft>
          <a:spcPct val="0"/>
        </a:spcAft>
        <a:defRPr sz="5900">
          <a:solidFill>
            <a:schemeClr val="tx1"/>
          </a:solidFill>
          <a:latin typeface="Calibri" pitchFamily="34" charset="0"/>
        </a:defRPr>
      </a:lvl9pPr>
    </p:titleStyle>
    <p:bodyStyle>
      <a:lvl1pPr marL="458217" indent="-458217" algn="l" rtl="0" fontAlgn="base">
        <a:spcBef>
          <a:spcPct val="20000"/>
        </a:spcBef>
        <a:spcAft>
          <a:spcPct val="0"/>
        </a:spcAft>
        <a:buFont typeface="Arial" charset="0"/>
        <a:buChar char="•"/>
        <a:defRPr sz="4300" kern="1200">
          <a:solidFill>
            <a:schemeClr val="tx1"/>
          </a:solidFill>
          <a:latin typeface="+mn-lt"/>
          <a:ea typeface="+mn-ea"/>
          <a:cs typeface="+mn-cs"/>
        </a:defRPr>
      </a:lvl1pPr>
      <a:lvl2pPr marL="992804" indent="-381848" algn="l" rtl="0" fontAlgn="base">
        <a:spcBef>
          <a:spcPct val="20000"/>
        </a:spcBef>
        <a:spcAft>
          <a:spcPct val="0"/>
        </a:spcAft>
        <a:buFont typeface="Arial" charset="0"/>
        <a:buChar char="–"/>
        <a:defRPr sz="3700" kern="1200">
          <a:solidFill>
            <a:schemeClr val="tx1"/>
          </a:solidFill>
          <a:latin typeface="+mn-lt"/>
          <a:ea typeface="+mn-ea"/>
          <a:cs typeface="+mn-cs"/>
        </a:defRPr>
      </a:lvl2pPr>
      <a:lvl3pPr marL="1527391" indent="-305478" algn="l" rtl="0" fontAlgn="base">
        <a:spcBef>
          <a:spcPct val="20000"/>
        </a:spcBef>
        <a:spcAft>
          <a:spcPct val="0"/>
        </a:spcAft>
        <a:buFont typeface="Arial" charset="0"/>
        <a:buChar char="•"/>
        <a:defRPr sz="3200" kern="1200">
          <a:solidFill>
            <a:schemeClr val="tx1"/>
          </a:solidFill>
          <a:latin typeface="+mn-lt"/>
          <a:ea typeface="+mn-ea"/>
          <a:cs typeface="+mn-cs"/>
        </a:defRPr>
      </a:lvl3pPr>
      <a:lvl4pPr marL="2138347" indent="-305478" algn="l" rtl="0" fontAlgn="base">
        <a:spcBef>
          <a:spcPct val="20000"/>
        </a:spcBef>
        <a:spcAft>
          <a:spcPct val="0"/>
        </a:spcAft>
        <a:buFont typeface="Arial" charset="0"/>
        <a:buChar char="–"/>
        <a:defRPr sz="2700" kern="1200">
          <a:solidFill>
            <a:schemeClr val="tx1"/>
          </a:solidFill>
          <a:latin typeface="+mn-lt"/>
          <a:ea typeface="+mn-ea"/>
          <a:cs typeface="+mn-cs"/>
        </a:defRPr>
      </a:lvl4pPr>
      <a:lvl5pPr marL="2749304" indent="-305478" algn="l" rtl="0" fontAlgn="base">
        <a:spcBef>
          <a:spcPct val="20000"/>
        </a:spcBef>
        <a:spcAft>
          <a:spcPct val="0"/>
        </a:spcAft>
        <a:buFont typeface="Arial" charset="0"/>
        <a:buChar char="»"/>
        <a:defRPr sz="2700" kern="1200">
          <a:solidFill>
            <a:schemeClr val="tx1"/>
          </a:solidFill>
          <a:latin typeface="+mn-lt"/>
          <a:ea typeface="+mn-ea"/>
          <a:cs typeface="+mn-cs"/>
        </a:defRPr>
      </a:lvl5pPr>
      <a:lvl6pPr marL="3360260"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71216"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82173"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93129"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21913" rtl="0" eaLnBrk="1" latinLnBrk="0" hangingPunct="1">
        <a:defRPr sz="2400" kern="1200">
          <a:solidFill>
            <a:schemeClr val="tx1"/>
          </a:solidFill>
          <a:latin typeface="+mn-lt"/>
          <a:ea typeface="+mn-ea"/>
          <a:cs typeface="+mn-cs"/>
        </a:defRPr>
      </a:lvl1pPr>
      <a:lvl2pPr marL="610956" algn="l" defTabSz="1221913" rtl="0" eaLnBrk="1" latinLnBrk="0" hangingPunct="1">
        <a:defRPr sz="2400" kern="1200">
          <a:solidFill>
            <a:schemeClr val="tx1"/>
          </a:solidFill>
          <a:latin typeface="+mn-lt"/>
          <a:ea typeface="+mn-ea"/>
          <a:cs typeface="+mn-cs"/>
        </a:defRPr>
      </a:lvl2pPr>
      <a:lvl3pPr marL="1221913" algn="l" defTabSz="1221913" rtl="0" eaLnBrk="1" latinLnBrk="0" hangingPunct="1">
        <a:defRPr sz="2400" kern="1200">
          <a:solidFill>
            <a:schemeClr val="tx1"/>
          </a:solidFill>
          <a:latin typeface="+mn-lt"/>
          <a:ea typeface="+mn-ea"/>
          <a:cs typeface="+mn-cs"/>
        </a:defRPr>
      </a:lvl3pPr>
      <a:lvl4pPr marL="1832869" algn="l" defTabSz="1221913" rtl="0" eaLnBrk="1" latinLnBrk="0" hangingPunct="1">
        <a:defRPr sz="2400" kern="1200">
          <a:solidFill>
            <a:schemeClr val="tx1"/>
          </a:solidFill>
          <a:latin typeface="+mn-lt"/>
          <a:ea typeface="+mn-ea"/>
          <a:cs typeface="+mn-cs"/>
        </a:defRPr>
      </a:lvl4pPr>
      <a:lvl5pPr marL="2443825" algn="l" defTabSz="1221913" rtl="0" eaLnBrk="1" latinLnBrk="0" hangingPunct="1">
        <a:defRPr sz="2400" kern="1200">
          <a:solidFill>
            <a:schemeClr val="tx1"/>
          </a:solidFill>
          <a:latin typeface="+mn-lt"/>
          <a:ea typeface="+mn-ea"/>
          <a:cs typeface="+mn-cs"/>
        </a:defRPr>
      </a:lvl5pPr>
      <a:lvl6pPr marL="3054782" algn="l" defTabSz="1221913" rtl="0" eaLnBrk="1" latinLnBrk="0" hangingPunct="1">
        <a:defRPr sz="2400" kern="1200">
          <a:solidFill>
            <a:schemeClr val="tx1"/>
          </a:solidFill>
          <a:latin typeface="+mn-lt"/>
          <a:ea typeface="+mn-ea"/>
          <a:cs typeface="+mn-cs"/>
        </a:defRPr>
      </a:lvl6pPr>
      <a:lvl7pPr marL="3665738" algn="l" defTabSz="1221913" rtl="0" eaLnBrk="1" latinLnBrk="0" hangingPunct="1">
        <a:defRPr sz="2400" kern="1200">
          <a:solidFill>
            <a:schemeClr val="tx1"/>
          </a:solidFill>
          <a:latin typeface="+mn-lt"/>
          <a:ea typeface="+mn-ea"/>
          <a:cs typeface="+mn-cs"/>
        </a:defRPr>
      </a:lvl7pPr>
      <a:lvl8pPr marL="4276695" algn="l" defTabSz="1221913" rtl="0" eaLnBrk="1" latinLnBrk="0" hangingPunct="1">
        <a:defRPr sz="2400" kern="1200">
          <a:solidFill>
            <a:schemeClr val="tx1"/>
          </a:solidFill>
          <a:latin typeface="+mn-lt"/>
          <a:ea typeface="+mn-ea"/>
          <a:cs typeface="+mn-cs"/>
        </a:defRPr>
      </a:lvl8pPr>
      <a:lvl9pPr marL="4887651" algn="l" defTabSz="122191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7.gif"/><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11.gif"/><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9.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slide" Target="slide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584939" y="853441"/>
            <a:ext cx="8159261" cy="2954930"/>
          </a:xfrm>
          <a:prstGeom prst="rect">
            <a:avLst/>
          </a:prstGeom>
          <a:noFill/>
          <a:ln>
            <a:noFill/>
          </a:ln>
        </p:spPr>
        <p:txBody>
          <a:bodyPr wrap="square" lIns="122191" tIns="61096" rIns="122191" bIns="61096">
            <a:spAutoFit/>
            <a:scene3d>
              <a:camera prst="perspectiveBelow"/>
              <a:lightRig rig="threePt" dir="t"/>
            </a:scene3d>
          </a:bodyPr>
          <a:lstStyle/>
          <a:p>
            <a:pPr algn="ctr" defTabSz="1221692" fontAlgn="auto">
              <a:spcBef>
                <a:spcPts val="0"/>
              </a:spcBef>
              <a:spcAft>
                <a:spcPts val="0"/>
              </a:spcAft>
              <a:defRPr/>
            </a:pPr>
            <a:r>
              <a:rPr lang="en-US" sz="18400" dirty="0" err="1" smtClean="0">
                <a:blipFill>
                  <a:blip r:embed="rId3"/>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Biologia</a:t>
            </a:r>
            <a:endParaRPr lang="en-US" sz="18400" dirty="0">
              <a:blipFill>
                <a:blip r:embed="rId3"/>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endParaRPr>
          </a:p>
        </p:txBody>
      </p:sp>
      <p:sp>
        <p:nvSpPr>
          <p:cNvPr id="3" name="TextBox 2"/>
          <p:cNvSpPr txBox="1"/>
          <p:nvPr/>
        </p:nvSpPr>
        <p:spPr>
          <a:xfrm>
            <a:off x="3249637" y="5013961"/>
            <a:ext cx="6893169" cy="2194372"/>
          </a:xfrm>
          <a:prstGeom prst="round2Same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r="100000" b="100000"/>
            </a:path>
            <a:tileRect l="-100000" t="-100000"/>
          </a:gra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lIns="122191" tIns="61096" rIns="122191" bIns="61096" numCol="1" rtlCol="0" anchor="ctr">
            <a:spAutoFit/>
          </a:bodyPr>
          <a:lstStyle/>
          <a:p>
            <a:pPr algn="ctr"/>
            <a:r>
              <a:rPr lang="en-US" sz="6400" dirty="0" err="1" smtClean="0">
                <a:solidFill>
                  <a:sysClr val="windowText" lastClr="000000"/>
                </a:solidFill>
                <a:effectLst>
                  <a:outerShdw blurRad="50800" dist="38100" dir="5400000" algn="t" rotWithShape="0">
                    <a:prstClr val="black">
                      <a:alpha val="40000"/>
                    </a:prstClr>
                  </a:outerShdw>
                </a:effectLst>
                <a:latin typeface="Atlas" pitchFamily="2" charset="0"/>
              </a:rPr>
              <a:t>Poieana</a:t>
            </a:r>
            <a:r>
              <a:rPr lang="en-US" sz="6400" dirty="0" smtClean="0">
                <a:solidFill>
                  <a:sysClr val="windowText" lastClr="000000"/>
                </a:solidFill>
                <a:effectLst>
                  <a:outerShdw blurRad="50800" dist="38100" dir="5400000" algn="t" rotWithShape="0">
                    <a:prstClr val="black">
                      <a:alpha val="40000"/>
                    </a:prstClr>
                  </a:outerShdw>
                </a:effectLst>
                <a:latin typeface="Atlas" pitchFamily="2" charset="0"/>
              </a:rPr>
              <a:t> </a:t>
            </a:r>
            <a:r>
              <a:rPr lang="en-US" sz="6400" dirty="0" err="1" smtClean="0">
                <a:solidFill>
                  <a:sysClr val="windowText" lastClr="000000"/>
                </a:solidFill>
                <a:effectLst>
                  <a:outerShdw blurRad="50800" dist="38100" dir="5400000" algn="t" rotWithShape="0">
                    <a:prstClr val="black">
                      <a:alpha val="40000"/>
                    </a:prstClr>
                  </a:outerShdw>
                </a:effectLst>
                <a:latin typeface="Atlas" pitchFamily="2" charset="0"/>
              </a:rPr>
              <a:t>Cosmin</a:t>
            </a:r>
            <a:endParaRPr lang="en-US" sz="6400" dirty="0" smtClean="0">
              <a:solidFill>
                <a:sysClr val="windowText" lastClr="000000"/>
              </a:solidFill>
              <a:effectLst>
                <a:outerShdw blurRad="50800" dist="38100" dir="5400000" algn="t" rotWithShape="0">
                  <a:prstClr val="black">
                    <a:alpha val="40000"/>
                  </a:prstClr>
                </a:outerShdw>
              </a:effectLst>
              <a:latin typeface="Atlas"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edge">
                                      <p:cBhvr>
                                        <p:cTn id="7" dur="1000"/>
                                        <p:tgtEl>
                                          <p:spTgt spid="28"/>
                                        </p:tgtEl>
                                      </p:cBhvr>
                                    </p:animEffect>
                                  </p:childTnLst>
                                </p:cTn>
                              </p:par>
                            </p:childTnLst>
                          </p:cTn>
                        </p:par>
                        <p:par>
                          <p:cTn id="8" fill="hold">
                            <p:stCondLst>
                              <p:cond delay="1000"/>
                            </p:stCondLst>
                            <p:childTnLst>
                              <p:par>
                                <p:cTn id="9" presetID="15" presetClass="emph" presetSubtype="0" grpId="0" nodeType="afterEffect">
                                  <p:stCondLst>
                                    <p:cond delay="0"/>
                                  </p:stCondLst>
                                  <p:iterate type="lt">
                                    <p:tmAbs val="25"/>
                                  </p:iterate>
                                  <p:childTnLst>
                                    <p:set>
                                      <p:cBhvr override="childStyle">
                                        <p:cTn id="10" dur="indefinite"/>
                                        <p:tgtEl>
                                          <p:spTgt spid="3"/>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422" y="1427701"/>
            <a:ext cx="6105378" cy="5201699"/>
          </a:xfrm>
          <a:prstGeom prst="rect">
            <a:avLst/>
          </a:prstGeom>
          <a:noFill/>
        </p:spPr>
        <p:txBody>
          <a:bodyPr wrap="square" lIns="122191" tIns="61096" rIns="122191" bIns="61096" rtlCol="0">
            <a:spAutoFit/>
          </a:bodyPr>
          <a:lstStyle/>
          <a:p>
            <a:r>
              <a:rPr lang="vi-VN" sz="3300" dirty="0" smtClean="0"/>
              <a:t>Zoologia studiază structura, funcţiile, comportarea, dezvoltarea, filogenia, clasificarea, distribuirea, şi utilizarea animalelor. La dezvoltatarea Zoologiei au adus contribuţii remarcabile şi cercetările unor savanţi români, precum Emil Racoviţă, Grigore Antipa şi</a:t>
            </a:r>
            <a:r>
              <a:rPr lang="en-US" sz="3300" dirty="0" smtClean="0"/>
              <a:t> </a:t>
            </a:r>
            <a:r>
              <a:rPr lang="vi-VN" sz="3300" dirty="0" smtClean="0"/>
              <a:t>alţ</a:t>
            </a:r>
            <a:r>
              <a:rPr lang="en-US" sz="3300" dirty="0" smtClean="0"/>
              <a:t>ii.</a:t>
            </a:r>
          </a:p>
        </p:txBody>
      </p:sp>
      <p:pic>
        <p:nvPicPr>
          <p:cNvPr id="6146" name="Picture 2" descr="C:\Documents and Settings\Administrator\Desktop\schema_a3.zoo.gif"/>
          <p:cNvPicPr>
            <a:picLocks noChangeAspect="1" noChangeArrowheads="1"/>
          </p:cNvPicPr>
          <p:nvPr/>
        </p:nvPicPr>
        <p:blipFill>
          <a:blip r:embed="rId2"/>
          <a:srcRect/>
          <a:stretch>
            <a:fillRect/>
          </a:stretch>
        </p:blipFill>
        <p:spPr bwMode="auto">
          <a:xfrm>
            <a:off x="6597747" y="1386614"/>
            <a:ext cx="5908432" cy="5242786"/>
          </a:xfrm>
          <a:prstGeom prst="rect">
            <a:avLst/>
          </a:prstGeom>
          <a:ln>
            <a:noFill/>
          </a:ln>
          <a:effectLst>
            <a:outerShdw blurRad="292100" dist="139700" dir="2700000" algn="tl" rotWithShape="0">
              <a:srgbClr val="333333">
                <a:alpha val="65000"/>
              </a:srgbClr>
            </a:outerShdw>
          </a:effectLst>
        </p:spPr>
      </p:pic>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37"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1000"/>
                                        <p:tgtEl>
                                          <p:spTgt spid="6146"/>
                                        </p:tgtEl>
                                      </p:cBhvr>
                                    </p:animEffect>
                                    <p:anim calcmode="lin" valueType="num">
                                      <p:cBhvr>
                                        <p:cTn id="11" dur="1000" fill="hold"/>
                                        <p:tgtEl>
                                          <p:spTgt spid="6146"/>
                                        </p:tgtEl>
                                        <p:attrNameLst>
                                          <p:attrName>ppt_x</p:attrName>
                                        </p:attrNameLst>
                                      </p:cBhvr>
                                      <p:tavLst>
                                        <p:tav tm="0">
                                          <p:val>
                                            <p:strVal val="#ppt_x"/>
                                          </p:val>
                                        </p:tav>
                                        <p:tav tm="100000">
                                          <p:val>
                                            <p:strVal val="#ppt_x"/>
                                          </p:val>
                                        </p:tav>
                                      </p:tavLst>
                                    </p:anim>
                                    <p:anim calcmode="lin" valueType="num">
                                      <p:cBhvr>
                                        <p:cTn id="12" dur="900" decel="100000" fill="hold"/>
                                        <p:tgtEl>
                                          <p:spTgt spid="6146"/>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61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Documents and Settings\Administrator\Desktop\arachn00.jpg"/>
          <p:cNvPicPr>
            <a:picLocks noChangeAspect="1" noChangeArrowheads="1"/>
          </p:cNvPicPr>
          <p:nvPr/>
        </p:nvPicPr>
        <p:blipFill>
          <a:blip r:embed="rId2"/>
          <a:srcRect/>
          <a:stretch>
            <a:fillRect/>
          </a:stretch>
        </p:blipFill>
        <p:spPr bwMode="auto">
          <a:xfrm>
            <a:off x="1781800" y="1162685"/>
            <a:ext cx="5012896" cy="6609715"/>
          </a:xfrm>
          <a:prstGeom prst="rect">
            <a:avLst/>
          </a:prstGeom>
          <a:ln w="190500" cap="sq">
            <a:solidFill>
              <a:schemeClr val="accent3">
                <a:lumMod val="75000"/>
              </a:schemeClr>
            </a:solidFill>
            <a:prstDash val="solid"/>
            <a:miter lim="800000"/>
          </a:ln>
          <a:effectLst>
            <a:glow rad="228600">
              <a:schemeClr val="accent3">
                <a:satMod val="175000"/>
                <a:alpha val="40000"/>
              </a:schemeClr>
            </a:glow>
            <a:outerShdw blurRad="254000" algn="bl" rotWithShape="0">
              <a:srgbClr val="000000">
                <a:alpha val="43000"/>
              </a:srgbClr>
            </a:outerShdw>
          </a:effectLst>
          <a:scene3d>
            <a:camera prst="perspectiveHeroicExtremeRightFacing"/>
            <a:lightRig rig="threePt" dir="t">
              <a:rot lat="0" lon="0" rev="2100000"/>
            </a:lightRig>
          </a:scene3d>
          <a:sp3d extrusionH="25400">
            <a:bevelT w="304800" h="152400" prst="hardEdge"/>
            <a:extrusionClr>
              <a:srgbClr val="000000"/>
            </a:extrusionClr>
          </a:sp3d>
        </p:spPr>
      </p:pic>
      <p:sp>
        <p:nvSpPr>
          <p:cNvPr id="7" name="TextBox 6"/>
          <p:cNvSpPr txBox="1"/>
          <p:nvPr/>
        </p:nvSpPr>
        <p:spPr>
          <a:xfrm>
            <a:off x="6499274" y="960121"/>
            <a:ext cx="5711483" cy="6217361"/>
          </a:xfrm>
          <a:prstGeom prst="rect">
            <a:avLst/>
          </a:prstGeom>
          <a:noFill/>
        </p:spPr>
        <p:txBody>
          <a:bodyPr wrap="square" lIns="122191" tIns="61096" rIns="122191" bIns="61096" rtlCol="0">
            <a:spAutoFit/>
          </a:bodyPr>
          <a:lstStyle/>
          <a:p>
            <a:r>
              <a:rPr lang="vi-VN" sz="3300" dirty="0" smtClean="0"/>
              <a:t>Zoologia se începe odată cu descrierele lui Aristotel asupra animalelor în lucrarea sa, numită </a:t>
            </a:r>
            <a:r>
              <a:rPr lang="vi-VN" sz="3300" b="1" dirty="0" smtClean="0"/>
              <a:t>Istoria animalelor</a:t>
            </a:r>
            <a:r>
              <a:rPr lang="vi-VN" sz="3300" dirty="0" smtClean="0"/>
              <a:t>, unde el a descris peste 500 specii de animale. Se spune că Alexandru Macedon, unul din foştii săi elevi, îi trimitea din expediţii diferite specii de animale orientale, pentru a fi studiate.</a:t>
            </a:r>
            <a:endParaRPr lang="en-US" sz="3300" dirty="0"/>
          </a:p>
        </p:txBody>
      </p:sp>
      <p:sp>
        <p:nvSpPr>
          <p:cNvPr id="11" name="Right Arrow 10">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Right Arrow 11">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3" name="Action Button: Home 12">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37"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1000"/>
                                        <p:tgtEl>
                                          <p:spTgt spid="7170"/>
                                        </p:tgtEl>
                                      </p:cBhvr>
                                    </p:animEffect>
                                    <p:anim calcmode="lin" valueType="num">
                                      <p:cBhvr>
                                        <p:cTn id="11" dur="1000" fill="hold"/>
                                        <p:tgtEl>
                                          <p:spTgt spid="7170"/>
                                        </p:tgtEl>
                                        <p:attrNameLst>
                                          <p:attrName>ppt_x</p:attrName>
                                        </p:attrNameLst>
                                      </p:cBhvr>
                                      <p:tavLst>
                                        <p:tav tm="0">
                                          <p:val>
                                            <p:strVal val="#ppt_x"/>
                                          </p:val>
                                        </p:tav>
                                        <p:tav tm="100000">
                                          <p:val>
                                            <p:strVal val="#ppt_x"/>
                                          </p:val>
                                        </p:tav>
                                      </p:tavLst>
                                    </p:anim>
                                    <p:anim calcmode="lin" valueType="num">
                                      <p:cBhvr>
                                        <p:cTn id="12" dur="900" decel="100000" fill="hold"/>
                                        <p:tgtEl>
                                          <p:spTgt spid="7170"/>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71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926" y="604993"/>
            <a:ext cx="6942406" cy="1642681"/>
          </a:xfrm>
          <a:prstGeom prst="roundRect">
            <a:avLst>
              <a:gd name="adj" fmla="val 30358"/>
            </a:avLst>
          </a:prstGeom>
          <a:solidFill>
            <a:schemeClr val="accent2">
              <a:lumMod val="60000"/>
              <a:lumOff val="40000"/>
            </a:schemeClr>
          </a:solidFill>
          <a:ln w="76200">
            <a:solidFill>
              <a:schemeClr val="bg1"/>
            </a:solidFill>
          </a:ln>
          <a:effectLst>
            <a:reflection blurRad="6350" stA="52000" endA="300" endPos="35000" dir="5400000" sy="-100000" algn="bl" rotWithShape="0"/>
            <a:softEdge rad="31750"/>
          </a:effectLst>
        </p:spPr>
        <p:txBody>
          <a:bodyPr wrap="square" lIns="122191" tIns="61096" rIns="122191" bIns="61096" rtlCol="0">
            <a:spAutoFit/>
          </a:bodyPr>
          <a:lstStyle/>
          <a:p>
            <a:pPr algn="ctr"/>
            <a:r>
              <a:rPr lang="en-US" sz="8000" dirty="0" err="1" smtClean="0">
                <a:solidFill>
                  <a:schemeClr val="bg1"/>
                </a:solidFill>
                <a:latin typeface="+mj-lt"/>
              </a:rPr>
              <a:t>Anatomia</a:t>
            </a:r>
            <a:endParaRPr lang="en-US" sz="8000" dirty="0">
              <a:solidFill>
                <a:schemeClr val="bg1"/>
              </a:solidFill>
              <a:latin typeface="+mj-lt"/>
            </a:endParaRPr>
          </a:p>
        </p:txBody>
      </p:sp>
      <p:pic>
        <p:nvPicPr>
          <p:cNvPr id="8194" name="Picture 2" descr="C:\Documents and Settings\Administrator\Desktop\anatomiefemme1903.jpg"/>
          <p:cNvPicPr>
            <a:picLocks noChangeAspect="1" noChangeArrowheads="1"/>
          </p:cNvPicPr>
          <p:nvPr/>
        </p:nvPicPr>
        <p:blipFill>
          <a:blip r:embed="rId2"/>
          <a:srcRect/>
          <a:stretch>
            <a:fillRect/>
          </a:stretch>
        </p:blipFill>
        <p:spPr bwMode="auto">
          <a:xfrm>
            <a:off x="4332850" y="2880361"/>
            <a:ext cx="4182801" cy="440046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96947" y="3093720"/>
            <a:ext cx="4135902" cy="3678205"/>
          </a:xfrm>
          <a:prstGeom prst="rect">
            <a:avLst/>
          </a:prstGeom>
          <a:noFill/>
        </p:spPr>
        <p:txBody>
          <a:bodyPr wrap="square" lIns="122191" tIns="61096" rIns="122191" bIns="61096" rtlCol="0">
            <a:spAutoFit/>
          </a:bodyPr>
          <a:lstStyle/>
          <a:p>
            <a:r>
              <a:rPr lang="vi-VN" sz="3300" b="1" dirty="0" smtClean="0"/>
              <a:t>Anatomia</a:t>
            </a:r>
            <a:r>
              <a:rPr lang="vi-VN" sz="3300" dirty="0" smtClean="0"/>
              <a:t> </a:t>
            </a:r>
            <a:r>
              <a:rPr lang="vi-VN" sz="3300" i="1" dirty="0" smtClean="0"/>
              <a:t>(ana=prin şi tomein=tăiere)</a:t>
            </a:r>
            <a:r>
              <a:rPr lang="vi-VN" sz="3300" dirty="0" smtClean="0"/>
              <a:t> studiază forma şi structura organismelor, ca şi ale părţilor lor componente.</a:t>
            </a:r>
            <a:endParaRPr lang="en-US" sz="3300" dirty="0"/>
          </a:p>
        </p:txBody>
      </p:sp>
      <p:sp>
        <p:nvSpPr>
          <p:cNvPr id="8" name="TextBox 7"/>
          <p:cNvSpPr txBox="1"/>
          <p:nvPr/>
        </p:nvSpPr>
        <p:spPr>
          <a:xfrm>
            <a:off x="8862646" y="2667001"/>
            <a:ext cx="3840480" cy="4693867"/>
          </a:xfrm>
          <a:prstGeom prst="rect">
            <a:avLst/>
          </a:prstGeom>
          <a:noFill/>
        </p:spPr>
        <p:txBody>
          <a:bodyPr wrap="square" lIns="122191" tIns="61096" rIns="122191" bIns="61096" rtlCol="0">
            <a:spAutoFit/>
          </a:bodyPr>
          <a:lstStyle/>
          <a:p>
            <a:r>
              <a:rPr lang="vi-VN" sz="3300" dirty="0" smtClean="0"/>
              <a:t>În mod curent, termenul are mai ales o conotaţie medicală deşi metodele anatomiei sunt aplicabile pentru orice organism</a:t>
            </a:r>
            <a:r>
              <a:rPr lang="en-US" sz="3300" dirty="0" smtClean="0"/>
              <a:t> </a:t>
            </a:r>
            <a:r>
              <a:rPr lang="vi-VN" sz="3300" dirty="0" smtClean="0"/>
              <a:t>pluricelular.</a:t>
            </a:r>
            <a:endParaRPr lang="en-US" sz="3300" dirty="0"/>
          </a:p>
        </p:txBody>
      </p:sp>
      <p:sp>
        <p:nvSpPr>
          <p:cNvPr id="12" name="Right Arrow 11">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3" name="Right Arrow 12">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4" name="Action Button: Home 13">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par>
                                <p:cTn id="27" presetID="37" presetClass="entr" presetSubtype="0" fill="hold" nodeType="withEffect">
                                  <p:stCondLst>
                                    <p:cond delay="0"/>
                                  </p:stCondLst>
                                  <p:childTnLst>
                                    <p:set>
                                      <p:cBhvr>
                                        <p:cTn id="28" dur="1" fill="hold">
                                          <p:stCondLst>
                                            <p:cond delay="0"/>
                                          </p:stCondLst>
                                        </p:cTn>
                                        <p:tgtEl>
                                          <p:spTgt spid="8194"/>
                                        </p:tgtEl>
                                        <p:attrNameLst>
                                          <p:attrName>style.visibility</p:attrName>
                                        </p:attrNameLst>
                                      </p:cBhvr>
                                      <p:to>
                                        <p:strVal val="visible"/>
                                      </p:to>
                                    </p:set>
                                    <p:animEffect transition="in" filter="fade">
                                      <p:cBhvr>
                                        <p:cTn id="29" dur="1000"/>
                                        <p:tgtEl>
                                          <p:spTgt spid="8194"/>
                                        </p:tgtEl>
                                      </p:cBhvr>
                                    </p:animEffect>
                                    <p:anim calcmode="lin" valueType="num">
                                      <p:cBhvr>
                                        <p:cTn id="30" dur="1000" fill="hold"/>
                                        <p:tgtEl>
                                          <p:spTgt spid="8194"/>
                                        </p:tgtEl>
                                        <p:attrNameLst>
                                          <p:attrName>ppt_x</p:attrName>
                                        </p:attrNameLst>
                                      </p:cBhvr>
                                      <p:tavLst>
                                        <p:tav tm="0">
                                          <p:val>
                                            <p:strVal val="#ppt_x"/>
                                          </p:val>
                                        </p:tav>
                                        <p:tav tm="100000">
                                          <p:val>
                                            <p:strVal val="#ppt_x"/>
                                          </p:val>
                                        </p:tav>
                                      </p:tavLst>
                                    </p:anim>
                                    <p:anim calcmode="lin" valueType="num">
                                      <p:cBhvr>
                                        <p:cTn id="31" dur="900" decel="100000" fill="hold"/>
                                        <p:tgtEl>
                                          <p:spTgt spid="819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19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Administrator\Desktop\D'Agoty_AtlasOfAnatomie3.jpg"/>
          <p:cNvPicPr>
            <a:picLocks noChangeAspect="1" noChangeArrowheads="1"/>
          </p:cNvPicPr>
          <p:nvPr/>
        </p:nvPicPr>
        <p:blipFill>
          <a:blip r:embed="rId2"/>
          <a:srcRect/>
          <a:stretch>
            <a:fillRect/>
          </a:stretch>
        </p:blipFill>
        <p:spPr bwMode="auto">
          <a:xfrm>
            <a:off x="6991643" y="640081"/>
            <a:ext cx="4825218" cy="6433276"/>
          </a:xfrm>
          <a:prstGeom prst="rect">
            <a:avLst/>
          </a:prstGeom>
          <a:ln>
            <a:noFill/>
          </a:ln>
          <a:effectLst>
            <a:softEdge rad="112500"/>
          </a:effectLst>
        </p:spPr>
      </p:pic>
      <p:sp>
        <p:nvSpPr>
          <p:cNvPr id="6" name="TextBox 5"/>
          <p:cNvSpPr txBox="1"/>
          <p:nvPr/>
        </p:nvSpPr>
        <p:spPr>
          <a:xfrm>
            <a:off x="492369" y="762000"/>
            <a:ext cx="6302326" cy="6217361"/>
          </a:xfrm>
          <a:prstGeom prst="rect">
            <a:avLst/>
          </a:prstGeom>
          <a:noFill/>
        </p:spPr>
        <p:txBody>
          <a:bodyPr wrap="square" lIns="122191" tIns="61096" rIns="122191" bIns="61096" rtlCol="0">
            <a:spAutoFit/>
          </a:bodyPr>
          <a:lstStyle/>
          <a:p>
            <a:r>
              <a:rPr lang="vi-VN" sz="3300" dirty="0" smtClean="0"/>
              <a:t>Primele metode folosite în studiul anatomiei au fost simpla observare şi descriere a</a:t>
            </a:r>
            <a:r>
              <a:rPr lang="en-US" sz="3300" dirty="0" smtClean="0"/>
              <a:t> </a:t>
            </a:r>
            <a:r>
              <a:rPr lang="vi-VN" sz="3300" dirty="0" smtClean="0"/>
              <a:t>organismelor, însoţită obligatoriu de corelaţii cu funcţiile diferitelor componente. Aplicaţiile imediate ale cunoştiinţelor dobândite astfel erau folosite de oameni pentru diferite scopuri: producerea obiectelor de îmbrăcăminte, a armelor, a locuinţelor</a:t>
            </a:r>
            <a:r>
              <a:rPr lang="en-US" sz="3300" dirty="0" smtClean="0"/>
              <a:t>.</a:t>
            </a:r>
            <a:endParaRPr lang="en-US" sz="3300" dirty="0"/>
          </a:p>
        </p:txBody>
      </p:sp>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37"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1000"/>
                                        <p:tgtEl>
                                          <p:spTgt spid="9218"/>
                                        </p:tgtEl>
                                      </p:cBhvr>
                                    </p:animEffect>
                                    <p:anim calcmode="lin" valueType="num">
                                      <p:cBhvr>
                                        <p:cTn id="11" dur="1000" fill="hold"/>
                                        <p:tgtEl>
                                          <p:spTgt spid="9218"/>
                                        </p:tgtEl>
                                        <p:attrNameLst>
                                          <p:attrName>ppt_x</p:attrName>
                                        </p:attrNameLst>
                                      </p:cBhvr>
                                      <p:tavLst>
                                        <p:tav tm="0">
                                          <p:val>
                                            <p:strVal val="#ppt_x"/>
                                          </p:val>
                                        </p:tav>
                                        <p:tav tm="100000">
                                          <p:val>
                                            <p:strVal val="#ppt_x"/>
                                          </p:val>
                                        </p:tav>
                                      </p:tavLst>
                                    </p:anim>
                                    <p:anim calcmode="lin" valueType="num">
                                      <p:cBhvr>
                                        <p:cTn id="12" dur="900" decel="100000" fill="hold"/>
                                        <p:tgtEl>
                                          <p:spTgt spid="9218"/>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92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Documents and Settings\Administrator\Desktop\neuron_parts.gif"/>
          <p:cNvPicPr>
            <a:picLocks noChangeAspect="1" noChangeArrowheads="1"/>
          </p:cNvPicPr>
          <p:nvPr/>
        </p:nvPicPr>
        <p:blipFill>
          <a:blip r:embed="rId2"/>
          <a:srcRect/>
          <a:stretch>
            <a:fillRect/>
          </a:stretch>
        </p:blipFill>
        <p:spPr bwMode="auto">
          <a:xfrm>
            <a:off x="1772530" y="1396365"/>
            <a:ext cx="3508131" cy="5080635"/>
          </a:xfrm>
          <a:prstGeom prst="roundRect">
            <a:avLst>
              <a:gd name="adj" fmla="val 8594"/>
            </a:avLst>
          </a:prstGeom>
          <a:solidFill>
            <a:srgbClr val="FFFFFF">
              <a:shade val="85000"/>
            </a:srgbClr>
          </a:solidFill>
          <a:ln w="12700">
            <a:solidFill>
              <a:schemeClr val="tx1"/>
            </a:solidFill>
          </a:ln>
          <a:effectLst>
            <a:glow rad="228600">
              <a:schemeClr val="accent4">
                <a:satMod val="175000"/>
                <a:alpha val="40000"/>
              </a:schemeClr>
            </a:glow>
            <a:outerShdw blurRad="76200" dir="13500000" sy="23000" kx="1200000" algn="br" rotWithShape="0">
              <a:prstClr val="black">
                <a:alpha val="20000"/>
              </a:prstClr>
            </a:outerShdw>
            <a:reflection blurRad="6350" stA="50000" endA="300" endPos="38500" dist="50800" dir="5400000" sy="-100000" algn="bl" rotWithShape="0"/>
          </a:effectLst>
          <a:scene3d>
            <a:camera prst="perspectiveHeroicExtremeRightFacing"/>
            <a:lightRig rig="threePt" dir="t"/>
          </a:scene3d>
        </p:spPr>
      </p:pic>
      <p:sp>
        <p:nvSpPr>
          <p:cNvPr id="6" name="TextBox 5"/>
          <p:cNvSpPr txBox="1"/>
          <p:nvPr/>
        </p:nvSpPr>
        <p:spPr>
          <a:xfrm>
            <a:off x="5514536" y="843670"/>
            <a:ext cx="6893169" cy="5709530"/>
          </a:xfrm>
          <a:prstGeom prst="rect">
            <a:avLst/>
          </a:prstGeom>
          <a:noFill/>
        </p:spPr>
        <p:txBody>
          <a:bodyPr wrap="square" lIns="122191" tIns="61096" rIns="122191" bIns="61096" rtlCol="0">
            <a:spAutoFit/>
          </a:bodyPr>
          <a:lstStyle/>
          <a:p>
            <a:r>
              <a:rPr lang="vi-VN" sz="3300" dirty="0" smtClean="0"/>
              <a:t>Fondatorul anatomiei moderne este Andreas Vesalius (1514-1564). El aşează anatomia pe noi temelii, elaborează metode de cercetare, descoperă şi descrie sistemul osteomuscular, circulaţia venoasă, mezenterul, face distincţia între marea şi mica circulaţie. Reuşeşte să detroneze cristalinul din postura</a:t>
            </a:r>
            <a:r>
              <a:rPr lang="en-US" sz="3300" dirty="0" smtClean="0"/>
              <a:t> </a:t>
            </a:r>
            <a:r>
              <a:rPr lang="vi-VN" sz="3300" dirty="0" smtClean="0"/>
              <a:t>de organ al</a:t>
            </a:r>
            <a:r>
              <a:rPr lang="en-US" sz="3300" dirty="0" smtClean="0"/>
              <a:t> </a:t>
            </a:r>
            <a:r>
              <a:rPr lang="vi-VN" sz="3300" dirty="0" smtClean="0"/>
              <a:t>recepţiei vizuale, şi descrie ligamentul inghinal.</a:t>
            </a:r>
            <a:endParaRPr lang="en-US" sz="3300" dirty="0"/>
          </a:p>
        </p:txBody>
      </p:sp>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37" presetClass="entr" presetSubtype="0"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animEffect transition="in" filter="fade">
                                      <p:cBhvr>
                                        <p:cTn id="10" dur="1000"/>
                                        <p:tgtEl>
                                          <p:spTgt spid="10242"/>
                                        </p:tgtEl>
                                      </p:cBhvr>
                                    </p:animEffect>
                                    <p:anim calcmode="lin" valueType="num">
                                      <p:cBhvr>
                                        <p:cTn id="11" dur="1000" fill="hold"/>
                                        <p:tgtEl>
                                          <p:spTgt spid="10242"/>
                                        </p:tgtEl>
                                        <p:attrNameLst>
                                          <p:attrName>ppt_x</p:attrName>
                                        </p:attrNameLst>
                                      </p:cBhvr>
                                      <p:tavLst>
                                        <p:tav tm="0">
                                          <p:val>
                                            <p:strVal val="#ppt_x"/>
                                          </p:val>
                                        </p:tav>
                                        <p:tav tm="100000">
                                          <p:val>
                                            <p:strVal val="#ppt_x"/>
                                          </p:val>
                                        </p:tav>
                                      </p:tavLst>
                                    </p:anim>
                                    <p:anim calcmode="lin" valueType="num">
                                      <p:cBhvr>
                                        <p:cTn id="12" dur="900" decel="100000" fill="hold"/>
                                        <p:tgtEl>
                                          <p:spTgt spid="10242"/>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02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50437" y="316624"/>
            <a:ext cx="2757268" cy="8741129"/>
          </a:xfrm>
          <a:prstGeom prst="rect">
            <a:avLst/>
          </a:prstGeom>
          <a:noFill/>
          <a:ln>
            <a:noFill/>
          </a:ln>
        </p:spPr>
        <p:txBody>
          <a:bodyPr wrap="square" lIns="122191" tIns="61096" rIns="122191" bIns="61096">
            <a:spAutoFit/>
            <a:scene3d>
              <a:camera prst="perspectiveBelow"/>
              <a:lightRig rig="threePt" dir="t"/>
            </a:scene3d>
          </a:bodyPr>
          <a:lstStyle/>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S</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F</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Â</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R</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S</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I</a:t>
            </a:r>
          </a:p>
          <a:p>
            <a:pPr algn="ctr" defTabSz="1221692" fontAlgn="auto">
              <a:spcBef>
                <a:spcPts val="0"/>
              </a:spcBef>
              <a:spcAft>
                <a:spcPts val="0"/>
              </a:spcAft>
              <a:defRPr/>
            </a:pPr>
            <a:r>
              <a:rPr lang="en-US" sz="8000" dirty="0" smtClean="0">
                <a:blipFill>
                  <a:blip r:embed="rId2"/>
                  <a:tile tx="0" ty="0" sx="100000" sy="100000" flip="none" algn="tl"/>
                </a:blipFill>
                <a:effectLst>
                  <a:glow rad="101600">
                    <a:schemeClr val="accent5">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mj-lt"/>
              </a:rPr>
              <a:t>T</a:t>
            </a:r>
          </a:p>
        </p:txBody>
      </p:sp>
      <p:sp>
        <p:nvSpPr>
          <p:cNvPr id="6" name="TextBox 5"/>
          <p:cNvSpPr txBox="1"/>
          <p:nvPr/>
        </p:nvSpPr>
        <p:spPr>
          <a:xfrm>
            <a:off x="1066800" y="1600200"/>
            <a:ext cx="9705536" cy="5524864"/>
          </a:xfrm>
          <a:prstGeom prst="rect">
            <a:avLst/>
          </a:prstGeom>
          <a:noFill/>
        </p:spPr>
        <p:txBody>
          <a:bodyPr wrap="square" lIns="122191" tIns="61096" rIns="122191" bIns="61096" rtlCol="0">
            <a:spAutoFit/>
          </a:bodyPr>
          <a:lstStyle/>
          <a:p>
            <a:r>
              <a:rPr lang="en-US" sz="2700" dirty="0" err="1" smtClean="0">
                <a:latin typeface="OCR A Std" pitchFamily="49" charset="0"/>
              </a:rPr>
              <a:t>Surse</a:t>
            </a:r>
            <a:r>
              <a:rPr lang="en-US" sz="2700" dirty="0" smtClean="0">
                <a:latin typeface="OCR A Std" pitchFamily="49" charset="0"/>
              </a:rPr>
              <a:t> text:</a:t>
            </a:r>
          </a:p>
          <a:p>
            <a:r>
              <a:rPr lang="en-US" sz="2700" dirty="0" smtClean="0">
                <a:latin typeface="OCR A Std" pitchFamily="49" charset="0"/>
              </a:rPr>
              <a:t> http://ro.wikipedia.org/wiki/Biologie</a:t>
            </a:r>
          </a:p>
          <a:p>
            <a:r>
              <a:rPr lang="en-US" sz="2700" dirty="0" err="1" smtClean="0">
                <a:latin typeface="OCR A Std" pitchFamily="49" charset="0"/>
              </a:rPr>
              <a:t>Surse</a:t>
            </a:r>
            <a:r>
              <a:rPr lang="en-US" sz="2700" dirty="0" smtClean="0">
                <a:latin typeface="OCR A Std" pitchFamily="49" charset="0"/>
              </a:rPr>
              <a:t> </a:t>
            </a:r>
            <a:r>
              <a:rPr lang="en-US" sz="2700" dirty="0" err="1" smtClean="0">
                <a:latin typeface="OCR A Std" pitchFamily="49" charset="0"/>
              </a:rPr>
              <a:t>imagini</a:t>
            </a:r>
            <a:r>
              <a:rPr lang="en-US" sz="2700" dirty="0" smtClean="0">
                <a:latin typeface="OCR A Std" pitchFamily="49" charset="0"/>
              </a:rPr>
              <a:t>:</a:t>
            </a:r>
          </a:p>
          <a:p>
            <a:r>
              <a:rPr lang="en-US" sz="2700" dirty="0" smtClean="0">
                <a:latin typeface="OCR A Std" pitchFamily="49" charset="0"/>
              </a:rPr>
              <a:t> http://www.bg-kremszeile.ac.at</a:t>
            </a:r>
          </a:p>
          <a:p>
            <a:r>
              <a:rPr lang="en-US" sz="2700" dirty="0" smtClean="0">
                <a:latin typeface="OCR A Std" pitchFamily="49" charset="0"/>
              </a:rPr>
              <a:t> http://www.isabellalettini.com.au</a:t>
            </a:r>
          </a:p>
          <a:p>
            <a:r>
              <a:rPr lang="en-US" sz="2700" dirty="0" smtClean="0">
                <a:latin typeface="OCR A Std" pitchFamily="49" charset="0"/>
              </a:rPr>
              <a:t> http://www.partyrentalltd.com</a:t>
            </a:r>
          </a:p>
          <a:p>
            <a:r>
              <a:rPr lang="en-US" sz="2700" dirty="0" smtClean="0">
                <a:latin typeface="OCR A Std" pitchFamily="49" charset="0"/>
              </a:rPr>
              <a:t> http://dryicons.com</a:t>
            </a:r>
          </a:p>
          <a:p>
            <a:r>
              <a:rPr lang="en-US" sz="2700" dirty="0" smtClean="0">
                <a:latin typeface="OCR A Std" pitchFamily="49" charset="0"/>
              </a:rPr>
              <a:t> http://p3.focus.de</a:t>
            </a:r>
          </a:p>
          <a:p>
            <a:r>
              <a:rPr lang="en-US" sz="2700" dirty="0" smtClean="0">
                <a:latin typeface="OCR A Std" pitchFamily="49" charset="0"/>
              </a:rPr>
              <a:t> http://www.uni-koeln.de</a:t>
            </a:r>
          </a:p>
          <a:p>
            <a:r>
              <a:rPr lang="en-US" sz="2700" dirty="0" smtClean="0">
                <a:latin typeface="OCR A Std" pitchFamily="49" charset="0"/>
              </a:rPr>
              <a:t> http://forums.futura-sciences.com</a:t>
            </a:r>
          </a:p>
          <a:p>
            <a:r>
              <a:rPr lang="en-US" sz="2700" dirty="0" smtClean="0">
                <a:latin typeface="OCR A Std" pitchFamily="49" charset="0"/>
              </a:rPr>
              <a:t> http://blog.adpharm.net</a:t>
            </a:r>
          </a:p>
          <a:p>
            <a:r>
              <a:rPr lang="en-US" sz="2700" dirty="0" smtClean="0">
                <a:latin typeface="OCR A Std" pitchFamily="49" charset="0"/>
              </a:rPr>
              <a:t> http://lh5.ggpht.com</a:t>
            </a:r>
          </a:p>
          <a:p>
            <a:r>
              <a:rPr lang="en-US" sz="2700" dirty="0" smtClean="0">
                <a:latin typeface="OCR A Std" pitchFamily="49" charset="0"/>
              </a:rPr>
              <a:t> http://www.morphonix.com</a:t>
            </a:r>
            <a:endParaRPr lang="en-US" sz="2700" dirty="0">
              <a:latin typeface="OCR A Std" pitchFamily="49" charset="0"/>
            </a:endParaRPr>
          </a:p>
        </p:txBody>
      </p:sp>
      <p:sp>
        <p:nvSpPr>
          <p:cNvPr id="10" name="Right Arrow 9">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2"/>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Action Button: Home 10">
            <a:hlinkClick r:id="rId4" action="ppaction://hlinksldjump" highlightClick="1">
              <a:snd r:embed="rId5"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0" fill="hold"/>
                                        <p:tgtEl>
                                          <p:spTgt spid="5"/>
                                        </p:tgtEl>
                                        <p:attrNameLst>
                                          <p:attrName>ppt_x</p:attrName>
                                        </p:attrNameLst>
                                      </p:cBhvr>
                                      <p:tavLst>
                                        <p:tav tm="0">
                                          <p:val>
                                            <p:strVal val="#ppt_x"/>
                                          </p:val>
                                        </p:tav>
                                        <p:tav tm="100000">
                                          <p:val>
                                            <p:strVal val="#ppt_x"/>
                                          </p:val>
                                        </p:tav>
                                      </p:tavLst>
                                    </p:anim>
                                    <p:anim calcmode="lin" valueType="num">
                                      <p:cBhvr>
                                        <p:cTn id="8" dur="10000" fill="hold"/>
                                        <p:tgtEl>
                                          <p:spTgt spid="5"/>
                                        </p:tgtEl>
                                        <p:attrNameLst>
                                          <p:attrName>ppt_y</p:attrName>
                                        </p:attrNameLst>
                                      </p:cBhvr>
                                      <p:tavLst>
                                        <p:tav tm="0">
                                          <p:val>
                                            <p:strVal val="#ppt_y+1"/>
                                          </p:val>
                                        </p:tav>
                                        <p:tav tm="100000">
                                          <p:val>
                                            <p:strVal val="#ppt_y-1"/>
                                          </p:val>
                                        </p:tav>
                                      </p:tavLst>
                                    </p:anim>
                                  </p:childTnLst>
                                </p:cTn>
                              </p:par>
                            </p:childTnLst>
                          </p:cTn>
                        </p:par>
                        <p:par>
                          <p:cTn id="9" fill="hold">
                            <p:stCondLst>
                              <p:cond delay="10000"/>
                            </p:stCondLst>
                            <p:childTnLst>
                              <p:par>
                                <p:cTn id="10" presetID="21"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4)">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969477" y="640080"/>
            <a:ext cx="6794695" cy="1706880"/>
          </a:xfrm>
          <a:prstGeom prst="round2DiagRect">
            <a:avLst>
              <a:gd name="adj1" fmla="val 50000"/>
              <a:gd name="adj2" fmla="val 21552"/>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3500000" scaled="1"/>
            <a:tileRect/>
          </a:gra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1.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Ce</a:t>
            </a:r>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este</a:t>
            </a:r>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Biologia</a:t>
            </a:r>
            <a:endParaRPr lang="en-US" sz="3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endParaRPr>
          </a:p>
        </p:txBody>
      </p:sp>
      <p:sp>
        <p:nvSpPr>
          <p:cNvPr id="3" name="Round Diagonal Corner Rectangle 2"/>
          <p:cNvSpPr/>
          <p:nvPr/>
        </p:nvSpPr>
        <p:spPr>
          <a:xfrm>
            <a:off x="1969477" y="2773680"/>
            <a:ext cx="6794695" cy="1706880"/>
          </a:xfrm>
          <a:prstGeom prst="round2DiagRect">
            <a:avLst>
              <a:gd name="adj1" fmla="val 50000"/>
              <a:gd name="adj2" fmla="val 21552"/>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3500000" scaled="1"/>
            <a:tileRect/>
          </a:gra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2.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Botanica</a:t>
            </a:r>
            <a:endParaRPr lang="en-US" sz="3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endParaRPr>
          </a:p>
        </p:txBody>
      </p:sp>
      <p:sp>
        <p:nvSpPr>
          <p:cNvPr id="5" name="Round Diagonal Corner Rectangle 4"/>
          <p:cNvSpPr/>
          <p:nvPr/>
        </p:nvSpPr>
        <p:spPr>
          <a:xfrm>
            <a:off x="1969477" y="4907280"/>
            <a:ext cx="6794695" cy="1706880"/>
          </a:xfrm>
          <a:prstGeom prst="round2DiagRect">
            <a:avLst>
              <a:gd name="adj1" fmla="val 50000"/>
              <a:gd name="adj2" fmla="val 2155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3.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Zoologia</a:t>
            </a:r>
            <a:endParaRPr lang="en-US" sz="3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endParaRPr>
          </a:p>
        </p:txBody>
      </p:sp>
      <p:sp>
        <p:nvSpPr>
          <p:cNvPr id="6" name="Round Diagonal Corner Rectangle 5"/>
          <p:cNvSpPr/>
          <p:nvPr/>
        </p:nvSpPr>
        <p:spPr>
          <a:xfrm>
            <a:off x="1969477" y="7040880"/>
            <a:ext cx="6794695" cy="1706880"/>
          </a:xfrm>
          <a:prstGeom prst="round2DiagRect">
            <a:avLst>
              <a:gd name="adj1" fmla="val 50000"/>
              <a:gd name="adj2" fmla="val 21552"/>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r>
              <a:rPr lang="en-US" sz="3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4. </a:t>
            </a:r>
            <a:r>
              <a:rPr lang="en-US" sz="3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rPr>
              <a:t>Anatomia</a:t>
            </a:r>
            <a:endParaRPr lang="en-US" sz="3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Console" pitchFamily="49" charset="0"/>
            </a:endParaRPr>
          </a:p>
        </p:txBody>
      </p:sp>
      <p:sp>
        <p:nvSpPr>
          <p:cNvPr id="8" name="Action Button: Forward or Next 7">
            <a:hlinkClick r:id="rId2" action="ppaction://hlinksldjump" highlightClick="1">
              <a:snd r:embed="rId3" name="type.wav" builtIn="1"/>
            </a:hlinkClick>
          </p:cNvPr>
          <p:cNvSpPr/>
          <p:nvPr/>
        </p:nvSpPr>
        <p:spPr>
          <a:xfrm>
            <a:off x="9650437" y="853440"/>
            <a:ext cx="1871003" cy="1386840"/>
          </a:xfrm>
          <a:prstGeom prst="actionButtonForwardNex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w="76200">
            <a:solidFill>
              <a:schemeClr val="tx1"/>
            </a:solidFill>
          </a:ln>
          <a:effectLst>
            <a:glow rad="228600">
              <a:schemeClr val="accent5">
                <a:satMod val="175000"/>
                <a:alpha val="40000"/>
              </a:scheme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0" name="Action Button: Forward or Next 9">
            <a:hlinkClick r:id="rId4" action="ppaction://hlinksldjump" highlightClick="1">
              <a:snd r:embed="rId3" name="type.wav" builtIn="1"/>
            </a:hlinkClick>
          </p:cNvPr>
          <p:cNvSpPr/>
          <p:nvPr/>
        </p:nvSpPr>
        <p:spPr>
          <a:xfrm>
            <a:off x="9650437" y="2987040"/>
            <a:ext cx="1871003" cy="1386840"/>
          </a:xfrm>
          <a:prstGeom prst="actionButtonForwardNex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w="76200">
            <a:solidFill>
              <a:schemeClr val="tx1"/>
            </a:solidFill>
          </a:ln>
          <a:effectLst>
            <a:glow rad="228600">
              <a:schemeClr val="accent5">
                <a:satMod val="175000"/>
                <a:alpha val="40000"/>
              </a:scheme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Action Button: Forward or Next 10">
            <a:hlinkClick r:id="rId5" action="ppaction://hlinksldjump" highlightClick="1">
              <a:snd r:embed="rId3" name="type.wav" builtIn="1"/>
            </a:hlinkClick>
          </p:cNvPr>
          <p:cNvSpPr/>
          <p:nvPr/>
        </p:nvSpPr>
        <p:spPr>
          <a:xfrm>
            <a:off x="9650437" y="5085080"/>
            <a:ext cx="1871003" cy="1386840"/>
          </a:xfrm>
          <a:prstGeom prst="actionButtonForwardNex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w="76200">
            <a:solidFill>
              <a:schemeClr val="tx1"/>
            </a:solidFill>
          </a:ln>
          <a:effectLst>
            <a:glow rad="228600">
              <a:schemeClr val="accent5">
                <a:satMod val="175000"/>
                <a:alpha val="40000"/>
              </a:scheme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Forward or Next 11">
            <a:hlinkClick r:id="rId6" action="ppaction://hlinksldjump" highlightClick="1">
              <a:snd r:embed="rId3" name="type.wav" builtIn="1"/>
            </a:hlinkClick>
          </p:cNvPr>
          <p:cNvSpPr/>
          <p:nvPr/>
        </p:nvSpPr>
        <p:spPr>
          <a:xfrm>
            <a:off x="9650437" y="7254240"/>
            <a:ext cx="1871003" cy="1386840"/>
          </a:xfrm>
          <a:prstGeom prst="actionButtonForwardNex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w="76200">
            <a:solidFill>
              <a:schemeClr val="tx1"/>
            </a:solidFill>
          </a:ln>
          <a:effectLst>
            <a:glow rad="228600">
              <a:schemeClr val="accent5">
                <a:satMod val="175000"/>
                <a:alpha val="40000"/>
              </a:scheme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9" presetClass="entr" presetSubtype="0" decel="10000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 calcmode="lin" valueType="num">
                                      <p:cBhvr>
                                        <p:cTn id="32" dur="500" fill="hold"/>
                                        <p:tgtEl>
                                          <p:spTgt spid="10"/>
                                        </p:tgtEl>
                                        <p:attrNameLst>
                                          <p:attrName>style.rotation</p:attrName>
                                        </p:attrNameLst>
                                      </p:cBhvr>
                                      <p:tavLst>
                                        <p:tav tm="0">
                                          <p:val>
                                            <p:fltVal val="360"/>
                                          </p:val>
                                        </p:tav>
                                        <p:tav tm="100000">
                                          <p:val>
                                            <p:fltVal val="0"/>
                                          </p:val>
                                        </p:tav>
                                      </p:tavLst>
                                    </p:anim>
                                    <p:animEffect transition="in" filter="fade">
                                      <p:cBhvr>
                                        <p:cTn id="33" dur="500"/>
                                        <p:tgtEl>
                                          <p:spTgt spid="10"/>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360"/>
                                          </p:val>
                                        </p:tav>
                                        <p:tav tm="100000">
                                          <p:val>
                                            <p:fltVal val="0"/>
                                          </p:val>
                                        </p:tav>
                                      </p:tavLst>
                                    </p:anim>
                                    <p:animEffect transition="in" filter="fade">
                                      <p:cBhvr>
                                        <p:cTn id="39" dur="500"/>
                                        <p:tgtEl>
                                          <p:spTgt spid="11"/>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 calcmode="lin" valueType="num">
                                      <p:cBhvr>
                                        <p:cTn id="44" dur="500" fill="hold"/>
                                        <p:tgtEl>
                                          <p:spTgt spid="12"/>
                                        </p:tgtEl>
                                        <p:attrNameLst>
                                          <p:attrName>style.rotation</p:attrName>
                                        </p:attrNameLst>
                                      </p:cBhvr>
                                      <p:tavLst>
                                        <p:tav tm="0">
                                          <p:val>
                                            <p:fltVal val="360"/>
                                          </p:val>
                                        </p:tav>
                                        <p:tav tm="100000">
                                          <p:val>
                                            <p:fltVal val="0"/>
                                          </p:val>
                                        </p:tav>
                                      </p:tavLst>
                                    </p:anim>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6" grpId="0" animBg="1"/>
      <p:bldP spid="8"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926" y="604993"/>
            <a:ext cx="7337474" cy="1642681"/>
          </a:xfrm>
          <a:prstGeom prst="roundRect">
            <a:avLst>
              <a:gd name="adj" fmla="val 30358"/>
            </a:avLst>
          </a:prstGeom>
          <a:solidFill>
            <a:schemeClr val="accent5">
              <a:lumMod val="60000"/>
              <a:lumOff val="40000"/>
            </a:schemeClr>
          </a:solidFill>
          <a:ln w="76200">
            <a:solidFill>
              <a:schemeClr val="bg1"/>
            </a:solidFill>
          </a:ln>
          <a:effectLst>
            <a:reflection blurRad="6350" stA="52000" endA="300" endPos="35000" dir="5400000" sy="-100000" algn="bl" rotWithShape="0"/>
            <a:softEdge rad="31750"/>
          </a:effectLst>
        </p:spPr>
        <p:txBody>
          <a:bodyPr wrap="square" lIns="122191" tIns="61096" rIns="122191" bIns="61096" rtlCol="0">
            <a:spAutoFit/>
          </a:bodyPr>
          <a:lstStyle/>
          <a:p>
            <a:pPr algn="ctr"/>
            <a:r>
              <a:rPr lang="en-US" sz="8000" dirty="0" err="1" smtClean="0">
                <a:solidFill>
                  <a:schemeClr val="bg1"/>
                </a:solidFill>
                <a:latin typeface="+mj-lt"/>
              </a:rPr>
              <a:t>Ce</a:t>
            </a:r>
            <a:r>
              <a:rPr lang="en-US" sz="8000" dirty="0" smtClean="0">
                <a:solidFill>
                  <a:schemeClr val="bg1"/>
                </a:solidFill>
                <a:latin typeface="+mj-lt"/>
              </a:rPr>
              <a:t> </a:t>
            </a:r>
            <a:r>
              <a:rPr lang="en-US" sz="8000" dirty="0" err="1" smtClean="0">
                <a:solidFill>
                  <a:schemeClr val="bg1"/>
                </a:solidFill>
                <a:latin typeface="+mj-lt"/>
              </a:rPr>
              <a:t>este</a:t>
            </a:r>
            <a:r>
              <a:rPr lang="en-US" sz="8000" dirty="0" smtClean="0">
                <a:solidFill>
                  <a:schemeClr val="bg1"/>
                </a:solidFill>
                <a:latin typeface="+mj-lt"/>
              </a:rPr>
              <a:t> </a:t>
            </a:r>
            <a:r>
              <a:rPr lang="en-US" sz="8000" dirty="0" err="1" smtClean="0">
                <a:solidFill>
                  <a:schemeClr val="bg1"/>
                </a:solidFill>
                <a:latin typeface="+mj-lt"/>
              </a:rPr>
              <a:t>Biologia</a:t>
            </a:r>
            <a:endParaRPr lang="en-US" sz="8000" dirty="0">
              <a:solidFill>
                <a:schemeClr val="bg1"/>
              </a:solidFill>
              <a:latin typeface="+mj-lt"/>
            </a:endParaRPr>
          </a:p>
        </p:txBody>
      </p:sp>
      <p:sp>
        <p:nvSpPr>
          <p:cNvPr id="7" name="TextBox 6"/>
          <p:cNvSpPr txBox="1"/>
          <p:nvPr/>
        </p:nvSpPr>
        <p:spPr>
          <a:xfrm>
            <a:off x="1575581" y="2773681"/>
            <a:ext cx="9847385" cy="4693867"/>
          </a:xfrm>
          <a:prstGeom prst="rect">
            <a:avLst/>
          </a:prstGeom>
          <a:noFill/>
        </p:spPr>
        <p:txBody>
          <a:bodyPr wrap="square" lIns="122191" tIns="61096" rIns="122191" bIns="61096" rtlCol="0">
            <a:spAutoFit/>
          </a:bodyPr>
          <a:lstStyle/>
          <a:p>
            <a:r>
              <a:rPr lang="en-US" sz="3300" b="1" dirty="0" smtClean="0">
                <a:latin typeface="Verdana" pitchFamily="34" charset="0"/>
              </a:rPr>
              <a:t>  </a:t>
            </a:r>
            <a:r>
              <a:rPr lang="vi-VN" sz="3300" b="1" dirty="0" smtClean="0">
                <a:latin typeface="Verdana" pitchFamily="34" charset="0"/>
              </a:rPr>
              <a:t>Biologia</a:t>
            </a:r>
            <a:r>
              <a:rPr lang="vi-VN" sz="3300" dirty="0" smtClean="0">
                <a:latin typeface="Verdana" pitchFamily="34" charset="0"/>
              </a:rPr>
              <a:t> este ştiinţa care se ocupă de studiul tuturor organismelo</a:t>
            </a:r>
            <a:r>
              <a:rPr lang="en-US" sz="3300" dirty="0" smtClean="0">
                <a:latin typeface="Verdana" pitchFamily="34" charset="0"/>
              </a:rPr>
              <a:t>r</a:t>
            </a:r>
            <a:r>
              <a:rPr lang="vi-VN" sz="3300" dirty="0" smtClean="0">
                <a:latin typeface="Verdana" pitchFamily="34" charset="0"/>
              </a:rPr>
              <a:t> vii, cât şi al entităţilor (viruşi, viroizi) şi a fenomenelor legate de acestea. Termenul a fost creat şi introdus în ştiinţă in 1802 de către Jean-Baptiste de Lamarck şi G. Treviranus şi provine din cuvintele greceşti </a:t>
            </a:r>
            <a:r>
              <a:rPr lang="el-GR" sz="3300" i="1" dirty="0" smtClean="0">
                <a:latin typeface="Verdana" pitchFamily="34" charset="0"/>
              </a:rPr>
              <a:t>βίος / </a:t>
            </a:r>
            <a:r>
              <a:rPr lang="vi-VN" sz="3300" i="1" dirty="0" smtClean="0">
                <a:latin typeface="Verdana" pitchFamily="34" charset="0"/>
              </a:rPr>
              <a:t>bios</a:t>
            </a:r>
            <a:r>
              <a:rPr lang="vi-VN" sz="3300" dirty="0" smtClean="0">
                <a:latin typeface="Verdana" pitchFamily="34" charset="0"/>
              </a:rPr>
              <a:t>, « viaţă » şi </a:t>
            </a:r>
            <a:r>
              <a:rPr lang="el-GR" sz="3300" i="1" dirty="0" smtClean="0">
                <a:latin typeface="Verdana" pitchFamily="34" charset="0"/>
              </a:rPr>
              <a:t>λόγος / </a:t>
            </a:r>
            <a:r>
              <a:rPr lang="vi-VN" sz="3300" i="1" dirty="0" smtClean="0">
                <a:latin typeface="Verdana" pitchFamily="34" charset="0"/>
              </a:rPr>
              <a:t>logos</a:t>
            </a:r>
            <a:r>
              <a:rPr lang="vi-VN" sz="3300" dirty="0" smtClean="0">
                <a:latin typeface="Verdana" pitchFamily="34" charset="0"/>
              </a:rPr>
              <a:t>, « cuvânt, discurs, ştiinţă ».</a:t>
            </a:r>
            <a:endParaRPr lang="en-US" sz="3300" dirty="0" smtClean="0">
              <a:latin typeface="Verdana" pitchFamily="34" charset="0"/>
            </a:endParaRPr>
          </a:p>
        </p:txBody>
      </p:sp>
      <p:sp>
        <p:nvSpPr>
          <p:cNvPr id="6" name="Right Arrow 5">
            <a:hlinkClick r:id="" action="ppaction://hlinkshowjump?jump=nextslide" highlightClick="1">
              <a:snd r:embed="rId2" name="arrow.wav" builtIn="1"/>
            </a:hlinkClick>
          </p:cNvPr>
          <p:cNvSpPr/>
          <p:nvPr/>
        </p:nvSpPr>
        <p:spPr>
          <a:xfrm>
            <a:off x="11521440" y="7360920"/>
            <a:ext cx="984738" cy="1813560"/>
          </a:xfrm>
          <a:prstGeom prst="rightArrow">
            <a:avLst>
              <a:gd name="adj1" fmla="val 52434"/>
              <a:gd name="adj2" fmla="val 47931"/>
            </a:avLst>
          </a:prstGeom>
          <a:blipFill>
            <a:blip r:embed="rId3"/>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0" name="Action Button: Home 9">
            <a:hlinkClick r:id="rId4" action="ppaction://hlinksldjump" highlightClick="1">
              <a:snd r:embed="rId5"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hlinkClick r:id="" action="ppaction://hlinkshowjump?jump=nextslide" highlightClick="1">
              <a:snd r:embed="rId2" name="arrow.wav" builtIn="1"/>
            </a:hlinkClick>
          </p:cNvPr>
          <p:cNvSpPr/>
          <p:nvPr/>
        </p:nvSpPr>
        <p:spPr>
          <a:xfrm>
            <a:off x="11521440" y="7360920"/>
            <a:ext cx="984738" cy="1813560"/>
          </a:xfrm>
          <a:prstGeom prst="rightArrow">
            <a:avLst>
              <a:gd name="adj1" fmla="val 52434"/>
              <a:gd name="adj2" fmla="val 47931"/>
            </a:avLst>
          </a:prstGeom>
          <a:blipFill>
            <a:blip r:embed="rId3"/>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3" name="Right Arrow 2">
            <a:hlinkClick r:id="" action="ppaction://hlinkshowjump?jump=previousslide" highlightClick="1">
              <a:snd r:embed="rId2" name="arrow.wav" builtIn="1"/>
            </a:hlinkClick>
          </p:cNvPr>
          <p:cNvSpPr/>
          <p:nvPr/>
        </p:nvSpPr>
        <p:spPr>
          <a:xfrm flipH="1">
            <a:off x="295422" y="7360920"/>
            <a:ext cx="984738" cy="1813560"/>
          </a:xfrm>
          <a:prstGeom prst="rightArrow">
            <a:avLst>
              <a:gd name="adj1" fmla="val 52434"/>
              <a:gd name="adj2" fmla="val 47931"/>
            </a:avLst>
          </a:prstGeom>
          <a:blipFill>
            <a:blip r:embed="rId3"/>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4" name="Action Button: Home 3">
            <a:hlinkClick r:id="rId4" action="ppaction://hlinksldjump" highlightClick="1">
              <a:snd r:embed="rId5"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5" name="TextBox 4"/>
          <p:cNvSpPr txBox="1"/>
          <p:nvPr/>
        </p:nvSpPr>
        <p:spPr>
          <a:xfrm>
            <a:off x="1477107" y="1371600"/>
            <a:ext cx="9847385" cy="5201699"/>
          </a:xfrm>
          <a:prstGeom prst="rect">
            <a:avLst/>
          </a:prstGeom>
          <a:noFill/>
        </p:spPr>
        <p:txBody>
          <a:bodyPr wrap="square" lIns="122191" tIns="61096" rIns="122191" bIns="61096" rtlCol="0">
            <a:spAutoFit/>
          </a:bodyPr>
          <a:lstStyle/>
          <a:p>
            <a:r>
              <a:rPr lang="en-US" sz="3300" dirty="0" smtClean="0"/>
              <a:t>  </a:t>
            </a:r>
            <a:r>
              <a:rPr lang="vi-VN" sz="3300" dirty="0" smtClean="0"/>
              <a:t>Datorită aprofundării cunoştinţelor din domeniul biologiei după inventarea microscopului de către A. van Leeuwenhoek la mijlocul secolului al XVII-a, în interiorul biologiei au început să se formeze numeroase ramuri cu domenii de studiu bine definite. Unele din aceste ramuri au un caracter predominant teoretic precum botanica, zoologia, taxonomia iar altele un caracter predominant practic precum agricultura, horticultura.</a:t>
            </a:r>
            <a:endParaRPr lang="en-US" sz="3300" dirty="0"/>
          </a:p>
        </p:txBody>
      </p:sp>
    </p:spTree>
  </p:cSld>
  <p:clrMapOvr>
    <a:masterClrMapping/>
  </p:clrMapOvr>
  <p:transition advClick="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Desktop\biologie.jpg"/>
          <p:cNvPicPr>
            <a:picLocks noChangeAspect="1" noChangeArrowheads="1"/>
          </p:cNvPicPr>
          <p:nvPr/>
        </p:nvPicPr>
        <p:blipFill>
          <a:blip r:embed="rId2"/>
          <a:srcRect/>
          <a:stretch>
            <a:fillRect/>
          </a:stretch>
        </p:blipFill>
        <p:spPr bwMode="auto">
          <a:xfrm>
            <a:off x="6179234" y="5494020"/>
            <a:ext cx="5046785" cy="3467100"/>
          </a:xfrm>
          <a:prstGeom prst="rect">
            <a:avLst/>
          </a:prstGeom>
          <a:ln>
            <a:noFill/>
          </a:ln>
          <a:effectLst>
            <a:reflection blurRad="6350" stA="52000" endA="300" endPos="35000" dir="5400000" sy="-100000" algn="bl" rotWithShape="0"/>
            <a:softEdge rad="63500"/>
          </a:effectLst>
          <a:scene3d>
            <a:camera prst="perspectiveHeroicExtremeLeftFacing"/>
            <a:lightRig rig="threePt" dir="t"/>
          </a:scene3d>
        </p:spPr>
      </p:pic>
      <p:sp>
        <p:nvSpPr>
          <p:cNvPr id="2" name="TextBox 1"/>
          <p:cNvSpPr txBox="1"/>
          <p:nvPr/>
        </p:nvSpPr>
        <p:spPr>
          <a:xfrm>
            <a:off x="1427871" y="467135"/>
            <a:ext cx="9945858" cy="5247865"/>
          </a:xfrm>
          <a:prstGeom prst="rect">
            <a:avLst/>
          </a:prstGeom>
          <a:noFill/>
        </p:spPr>
        <p:txBody>
          <a:bodyPr wrap="square" lIns="122191" tIns="61096" rIns="122191" bIns="61096" rtlCol="0">
            <a:spAutoFit/>
          </a:bodyPr>
          <a:lstStyle/>
          <a:p>
            <a:r>
              <a:rPr lang="en-US" sz="3700" b="1" dirty="0" smtClean="0"/>
              <a:t>  </a:t>
            </a:r>
            <a:r>
              <a:rPr lang="en-US" sz="3700" b="1" dirty="0" err="1" smtClean="0"/>
              <a:t>Ramurile</a:t>
            </a:r>
            <a:r>
              <a:rPr lang="en-US" sz="3700" b="1" dirty="0" smtClean="0"/>
              <a:t> </a:t>
            </a:r>
            <a:r>
              <a:rPr lang="en-US" sz="3700" b="1" dirty="0" err="1" smtClean="0"/>
              <a:t>acesteia</a:t>
            </a:r>
            <a:r>
              <a:rPr lang="en-US" sz="3700" b="1" dirty="0" smtClean="0"/>
              <a:t>: </a:t>
            </a:r>
          </a:p>
          <a:p>
            <a:endParaRPr lang="en-US" sz="3700" b="1" dirty="0" smtClean="0"/>
          </a:p>
          <a:p>
            <a:r>
              <a:rPr lang="en-US" sz="3700" dirty="0" err="1" smtClean="0"/>
              <a:t>Virusologie</a:t>
            </a:r>
            <a:r>
              <a:rPr lang="en-US" sz="3700" dirty="0" smtClean="0"/>
              <a:t>, </a:t>
            </a:r>
            <a:r>
              <a:rPr lang="en-US" sz="3700" dirty="0" err="1" smtClean="0"/>
              <a:t>Microbiologie</a:t>
            </a:r>
            <a:r>
              <a:rPr lang="en-US" sz="3700" dirty="0" smtClean="0"/>
              <a:t>, </a:t>
            </a:r>
            <a:r>
              <a:rPr lang="en-US" sz="3700" dirty="0" err="1" smtClean="0"/>
              <a:t>Micologie</a:t>
            </a:r>
            <a:r>
              <a:rPr lang="en-US" sz="3700" dirty="0" smtClean="0"/>
              <a:t>, </a:t>
            </a:r>
            <a:r>
              <a:rPr lang="en-US" sz="3700" dirty="0" err="1" smtClean="0"/>
              <a:t>Protozoologia</a:t>
            </a:r>
            <a:r>
              <a:rPr lang="en-US" sz="3700" dirty="0" smtClean="0"/>
              <a:t>, </a:t>
            </a:r>
            <a:r>
              <a:rPr lang="en-US" sz="3700" dirty="0" err="1" smtClean="0"/>
              <a:t>Algologia</a:t>
            </a:r>
            <a:r>
              <a:rPr lang="en-US" sz="3700" dirty="0" smtClean="0"/>
              <a:t>, </a:t>
            </a:r>
            <a:r>
              <a:rPr lang="en-US" sz="3700" u="sng" dirty="0" err="1" smtClean="0"/>
              <a:t>Botanica</a:t>
            </a:r>
            <a:r>
              <a:rPr lang="en-US" sz="3700" dirty="0" smtClean="0"/>
              <a:t>, </a:t>
            </a:r>
            <a:r>
              <a:rPr lang="en-US" sz="3700" u="sng" dirty="0" err="1" smtClean="0"/>
              <a:t>Zoologia</a:t>
            </a:r>
            <a:r>
              <a:rPr lang="en-US" sz="3700" dirty="0" smtClean="0"/>
              <a:t>, </a:t>
            </a:r>
            <a:r>
              <a:rPr lang="en-US" sz="3700" u="sng" dirty="0" err="1" smtClean="0"/>
              <a:t>Anatomia</a:t>
            </a:r>
            <a:r>
              <a:rPr lang="en-US" sz="3700" dirty="0" smtClean="0"/>
              <a:t>, </a:t>
            </a:r>
            <a:r>
              <a:rPr lang="en-US" sz="3700" dirty="0" err="1" smtClean="0"/>
              <a:t>Histologia</a:t>
            </a:r>
            <a:r>
              <a:rPr lang="en-US" sz="3700" dirty="0" smtClean="0"/>
              <a:t>, </a:t>
            </a:r>
            <a:r>
              <a:rPr lang="en-US" sz="3700" dirty="0" err="1" smtClean="0"/>
              <a:t>Neurobioloiga</a:t>
            </a:r>
            <a:r>
              <a:rPr lang="en-US" sz="3700" dirty="0" smtClean="0"/>
              <a:t>, </a:t>
            </a:r>
            <a:r>
              <a:rPr lang="en-US" sz="3700" dirty="0" err="1" smtClean="0"/>
              <a:t>Etologia</a:t>
            </a:r>
            <a:r>
              <a:rPr lang="en-US" sz="3700" dirty="0" smtClean="0"/>
              <a:t>, </a:t>
            </a:r>
            <a:r>
              <a:rPr lang="en-US" sz="3700" dirty="0" err="1" smtClean="0"/>
              <a:t>Antropologia</a:t>
            </a:r>
            <a:r>
              <a:rPr lang="en-US" sz="3700" dirty="0" smtClean="0"/>
              <a:t>, </a:t>
            </a:r>
            <a:r>
              <a:rPr lang="en-US" sz="3700" dirty="0" err="1" smtClean="0"/>
              <a:t>Imunologia</a:t>
            </a:r>
            <a:r>
              <a:rPr lang="en-US" sz="3700" dirty="0" smtClean="0"/>
              <a:t>, </a:t>
            </a:r>
            <a:r>
              <a:rPr lang="en-US" sz="3700" dirty="0" err="1" smtClean="0"/>
              <a:t>Genetica</a:t>
            </a:r>
            <a:r>
              <a:rPr lang="en-US" sz="3700" dirty="0" smtClean="0"/>
              <a:t>, </a:t>
            </a:r>
            <a:r>
              <a:rPr lang="en-US" sz="3700" dirty="0" err="1" smtClean="0"/>
              <a:t>Ecologia</a:t>
            </a:r>
            <a:r>
              <a:rPr lang="en-US" sz="3700" dirty="0" smtClean="0"/>
              <a:t>, </a:t>
            </a:r>
            <a:r>
              <a:rPr lang="en-US" sz="3700" dirty="0" err="1" smtClean="0"/>
              <a:t>Paleontologia</a:t>
            </a:r>
            <a:r>
              <a:rPr lang="en-US" sz="3700" dirty="0" smtClean="0"/>
              <a:t>, </a:t>
            </a:r>
            <a:r>
              <a:rPr lang="en-US" sz="3700" dirty="0" err="1" smtClean="0"/>
              <a:t>Parazitologia</a:t>
            </a:r>
            <a:r>
              <a:rPr lang="en-US" sz="3700" dirty="0" smtClean="0"/>
              <a:t>, </a:t>
            </a:r>
            <a:r>
              <a:rPr lang="en-US" sz="3700" dirty="0" err="1" smtClean="0"/>
              <a:t>Biofizica</a:t>
            </a:r>
            <a:r>
              <a:rPr lang="en-US" sz="3700" dirty="0" smtClean="0"/>
              <a:t>, </a:t>
            </a:r>
            <a:r>
              <a:rPr lang="en-US" sz="3700" dirty="0" err="1" smtClean="0"/>
              <a:t>Biochimia</a:t>
            </a:r>
            <a:r>
              <a:rPr lang="en-US" sz="3700" dirty="0" smtClean="0"/>
              <a:t>, </a:t>
            </a:r>
            <a:r>
              <a:rPr lang="en-US" sz="3700" dirty="0" err="1" smtClean="0"/>
              <a:t>Bioacustica</a:t>
            </a:r>
            <a:r>
              <a:rPr lang="en-US" sz="3700" dirty="0" smtClean="0"/>
              <a:t>, </a:t>
            </a:r>
            <a:r>
              <a:rPr lang="en-US" sz="3700" dirty="0" err="1" smtClean="0"/>
              <a:t>Biogeografia</a:t>
            </a:r>
            <a:r>
              <a:rPr lang="en-US" sz="3700" dirty="0" smtClean="0"/>
              <a:t>, </a:t>
            </a:r>
            <a:r>
              <a:rPr lang="en-US" sz="3700" dirty="0" err="1" smtClean="0"/>
              <a:t>Biomatematica</a:t>
            </a:r>
            <a:endParaRPr lang="en-US" sz="3700" dirty="0" smtClean="0"/>
          </a:p>
        </p:txBody>
      </p:sp>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37"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1000"/>
                                        <p:tgtEl>
                                          <p:spTgt spid="1027"/>
                                        </p:tgtEl>
                                      </p:cBhvr>
                                    </p:animEffect>
                                    <p:anim calcmode="lin" valueType="num">
                                      <p:cBhvr>
                                        <p:cTn id="11" dur="1000" fill="hold"/>
                                        <p:tgtEl>
                                          <p:spTgt spid="1027"/>
                                        </p:tgtEl>
                                        <p:attrNameLst>
                                          <p:attrName>ppt_x</p:attrName>
                                        </p:attrNameLst>
                                      </p:cBhvr>
                                      <p:tavLst>
                                        <p:tav tm="0">
                                          <p:val>
                                            <p:strVal val="#ppt_x"/>
                                          </p:val>
                                        </p:tav>
                                        <p:tav tm="100000">
                                          <p:val>
                                            <p:strVal val="#ppt_x"/>
                                          </p:val>
                                        </p:tav>
                                      </p:tavLst>
                                    </p:anim>
                                    <p:anim calcmode="lin" valueType="num">
                                      <p:cBhvr>
                                        <p:cTn id="12" dur="900" decel="100000" fill="hold"/>
                                        <p:tgtEl>
                                          <p:spTgt spid="1027"/>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926" y="604993"/>
            <a:ext cx="6942406" cy="1642681"/>
          </a:xfrm>
          <a:prstGeom prst="roundRect">
            <a:avLst>
              <a:gd name="adj" fmla="val 30358"/>
            </a:avLst>
          </a:prstGeom>
          <a:solidFill>
            <a:schemeClr val="accent3">
              <a:lumMod val="60000"/>
              <a:lumOff val="40000"/>
            </a:schemeClr>
          </a:solidFill>
          <a:ln w="76200">
            <a:solidFill>
              <a:schemeClr val="bg1"/>
            </a:solidFill>
          </a:ln>
          <a:effectLst>
            <a:reflection blurRad="6350" stA="52000" endA="300" endPos="35000" dir="5400000" sy="-100000" algn="bl" rotWithShape="0"/>
            <a:softEdge rad="31750"/>
          </a:effectLst>
        </p:spPr>
        <p:txBody>
          <a:bodyPr wrap="square" lIns="122191" tIns="61096" rIns="122191" bIns="61096" rtlCol="0">
            <a:spAutoFit/>
          </a:bodyPr>
          <a:lstStyle/>
          <a:p>
            <a:pPr algn="ctr"/>
            <a:r>
              <a:rPr lang="en-US" sz="8000" dirty="0" err="1" smtClean="0">
                <a:solidFill>
                  <a:schemeClr val="bg1"/>
                </a:solidFill>
                <a:latin typeface="+mj-lt"/>
              </a:rPr>
              <a:t>Botanica</a:t>
            </a:r>
            <a:endParaRPr lang="en-US" sz="8000" dirty="0">
              <a:solidFill>
                <a:schemeClr val="bg1"/>
              </a:solidFill>
              <a:latin typeface="+mj-lt"/>
            </a:endParaRPr>
          </a:p>
        </p:txBody>
      </p:sp>
      <p:sp>
        <p:nvSpPr>
          <p:cNvPr id="7" name="TextBox 6"/>
          <p:cNvSpPr txBox="1"/>
          <p:nvPr/>
        </p:nvSpPr>
        <p:spPr>
          <a:xfrm>
            <a:off x="1378634" y="2987041"/>
            <a:ext cx="5514535" cy="1646879"/>
          </a:xfrm>
          <a:prstGeom prst="rect">
            <a:avLst/>
          </a:prstGeom>
          <a:noFill/>
        </p:spPr>
        <p:txBody>
          <a:bodyPr wrap="square" lIns="122191" tIns="61096" rIns="122191" bIns="61096" rtlCol="0">
            <a:spAutoFit/>
          </a:bodyPr>
          <a:lstStyle/>
          <a:p>
            <a:r>
              <a:rPr lang="pt-BR" sz="3300" b="1" dirty="0" smtClean="0"/>
              <a:t>Botanica</a:t>
            </a:r>
            <a:r>
              <a:rPr lang="pt-BR" sz="3300" dirty="0" smtClean="0"/>
              <a:t> este ştiinţa plantelor – o ramură clasică a biologiei</a:t>
            </a:r>
            <a:endParaRPr lang="en-US" sz="3300" dirty="0"/>
          </a:p>
        </p:txBody>
      </p:sp>
      <p:pic>
        <p:nvPicPr>
          <p:cNvPr id="2050" name="Picture 2" descr="C:\Documents and Settings\Administrator\Desktop\botanica_04.jpg"/>
          <p:cNvPicPr>
            <a:picLocks noChangeAspect="1" noChangeArrowheads="1"/>
          </p:cNvPicPr>
          <p:nvPr/>
        </p:nvPicPr>
        <p:blipFill>
          <a:blip r:embed="rId2"/>
          <a:srcRect/>
          <a:stretch>
            <a:fillRect/>
          </a:stretch>
        </p:blipFill>
        <p:spPr bwMode="auto">
          <a:xfrm>
            <a:off x="3545058" y="4498340"/>
            <a:ext cx="3668151" cy="2649220"/>
          </a:xfrm>
          <a:prstGeom prst="rect">
            <a:avLst/>
          </a:prstGeom>
          <a:ln>
            <a:noFill/>
          </a:ln>
          <a:effectLst>
            <a:softEdge rad="112500"/>
          </a:effectLst>
        </p:spPr>
      </p:pic>
      <p:sp>
        <p:nvSpPr>
          <p:cNvPr id="9" name="TextBox 8"/>
          <p:cNvSpPr txBox="1"/>
          <p:nvPr/>
        </p:nvSpPr>
        <p:spPr>
          <a:xfrm>
            <a:off x="7385538" y="3307080"/>
            <a:ext cx="4726745" cy="4555368"/>
          </a:xfrm>
          <a:prstGeom prst="rect">
            <a:avLst/>
          </a:prstGeom>
          <a:noFill/>
        </p:spPr>
        <p:txBody>
          <a:bodyPr wrap="square" lIns="122191" tIns="61096" rIns="122191" bIns="61096" rtlCol="0">
            <a:spAutoFit/>
          </a:bodyPr>
          <a:lstStyle/>
          <a:p>
            <a:r>
              <a:rPr lang="vi-VN" sz="3200" dirty="0" smtClean="0"/>
              <a:t>Până în prezent au fost descrise peste 500.000 de specii de plante, care, atât pentru studiile specialiştilor, cât şi pentru informarea marelui public, au trebuit sa fie clasificate şi denumite.</a:t>
            </a:r>
            <a:endParaRPr lang="en-US" sz="3200" dirty="0"/>
          </a:p>
        </p:txBody>
      </p:sp>
      <p:sp>
        <p:nvSpPr>
          <p:cNvPr id="13" name="Right Arrow 12">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4" name="Right Arrow 13">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5" name="Action Button: Home 14">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000"/>
                                        <p:tgtEl>
                                          <p:spTgt spid="9"/>
                                        </p:tgtEl>
                                      </p:cBhvr>
                                    </p:animEffect>
                                  </p:childTnLst>
                                </p:cTn>
                              </p:par>
                              <p:par>
                                <p:cTn id="27" presetID="37"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1000"/>
                                        <p:tgtEl>
                                          <p:spTgt spid="2050"/>
                                        </p:tgtEl>
                                      </p:cBhvr>
                                    </p:animEffect>
                                    <p:anim calcmode="lin" valueType="num">
                                      <p:cBhvr>
                                        <p:cTn id="30" dur="1000" fill="hold"/>
                                        <p:tgtEl>
                                          <p:spTgt spid="2050"/>
                                        </p:tgtEl>
                                        <p:attrNameLst>
                                          <p:attrName>ppt_x</p:attrName>
                                        </p:attrNameLst>
                                      </p:cBhvr>
                                      <p:tavLst>
                                        <p:tav tm="0">
                                          <p:val>
                                            <p:strVal val="#ppt_x"/>
                                          </p:val>
                                        </p:tav>
                                        <p:tav tm="100000">
                                          <p:val>
                                            <p:strVal val="#ppt_x"/>
                                          </p:val>
                                        </p:tav>
                                      </p:tavLst>
                                    </p:anim>
                                    <p:anim calcmode="lin" valueType="num">
                                      <p:cBhvr>
                                        <p:cTn id="31" dur="900" decel="100000" fill="hold"/>
                                        <p:tgtEl>
                                          <p:spTgt spid="2050"/>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0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Desktop\botanica.jpg"/>
          <p:cNvPicPr>
            <a:picLocks noChangeAspect="1" noChangeArrowheads="1"/>
          </p:cNvPicPr>
          <p:nvPr/>
        </p:nvPicPr>
        <p:blipFill>
          <a:blip r:embed="rId2"/>
          <a:srcRect/>
          <a:stretch>
            <a:fillRect/>
          </a:stretch>
        </p:blipFill>
        <p:spPr bwMode="auto">
          <a:xfrm>
            <a:off x="984739" y="969645"/>
            <a:ext cx="6154615" cy="4440555"/>
          </a:xfrm>
          <a:prstGeom prst="roundRect">
            <a:avLst>
              <a:gd name="adj" fmla="val 8594"/>
            </a:avLst>
          </a:prstGeom>
          <a:solidFill>
            <a:srgbClr val="FFFFFF">
              <a:shade val="85000"/>
            </a:srgbClr>
          </a:solidFill>
          <a:ln>
            <a:solidFill>
              <a:srgbClr val="92D050"/>
            </a:solidFill>
          </a:ln>
          <a:effectLst>
            <a:reflection blurRad="6350" stA="50000" endA="300" endPos="55500" dist="50800" dir="5400000" sy="-100000" algn="bl" rotWithShape="0"/>
          </a:effectLst>
          <a:scene3d>
            <a:camera prst="perspectiveContrastingRightFacing"/>
            <a:lightRig rig="threePt" dir="t"/>
          </a:scene3d>
        </p:spPr>
      </p:pic>
      <p:sp>
        <p:nvSpPr>
          <p:cNvPr id="6" name="TextBox 5"/>
          <p:cNvSpPr txBox="1"/>
          <p:nvPr/>
        </p:nvSpPr>
        <p:spPr>
          <a:xfrm>
            <a:off x="6597748" y="1493521"/>
            <a:ext cx="5809957" cy="4693867"/>
          </a:xfrm>
          <a:prstGeom prst="rect">
            <a:avLst/>
          </a:prstGeom>
          <a:noFill/>
        </p:spPr>
        <p:txBody>
          <a:bodyPr wrap="square" lIns="122191" tIns="61096" rIns="122191" bIns="61096" rtlCol="0">
            <a:spAutoFit/>
          </a:bodyPr>
          <a:lstStyle/>
          <a:p>
            <a:r>
              <a:rPr lang="vi-VN" sz="3300" dirty="0" smtClean="0"/>
              <a:t>Părintele acestei ştiinţe este considerat învăţatul grec Teofrast (372 î.Hr.–287 î.Hr.), discipol al lui Aristotel. Acesta a scris mai multe lucrări despre plante. Cele mai importante sunt </a:t>
            </a:r>
            <a:r>
              <a:rPr lang="vi-VN" sz="3300" i="1" dirty="0" smtClean="0"/>
              <a:t>Cauzele plantelor</a:t>
            </a:r>
            <a:r>
              <a:rPr lang="vi-VN" sz="3300" dirty="0" smtClean="0"/>
              <a:t> şi </a:t>
            </a:r>
            <a:r>
              <a:rPr lang="vi-VN" sz="3300" i="1" dirty="0" smtClean="0"/>
              <a:t>Cercetarea plantelor</a:t>
            </a:r>
            <a:r>
              <a:rPr lang="vi-VN" sz="3300" dirty="0" smtClean="0"/>
              <a:t> în nouă cărţi.</a:t>
            </a:r>
            <a:endParaRPr lang="en-US" sz="3300" dirty="0"/>
          </a:p>
        </p:txBody>
      </p:sp>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37"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900" decel="100000" fill="hold"/>
                                        <p:tgtEl>
                                          <p:spTgt spid="307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30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Administrator\Desktop\flowers_and_swirls.jpg"/>
          <p:cNvPicPr>
            <a:picLocks noChangeAspect="1" noChangeArrowheads="1"/>
          </p:cNvPicPr>
          <p:nvPr/>
        </p:nvPicPr>
        <p:blipFill>
          <a:blip r:embed="rId2"/>
          <a:srcRect/>
          <a:stretch>
            <a:fillRect/>
          </a:stretch>
        </p:blipFill>
        <p:spPr bwMode="auto">
          <a:xfrm>
            <a:off x="8271803" y="685800"/>
            <a:ext cx="4332849" cy="625411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p:cNvSpPr txBox="1"/>
          <p:nvPr/>
        </p:nvSpPr>
        <p:spPr>
          <a:xfrm>
            <a:off x="393895" y="450020"/>
            <a:ext cx="7680960" cy="7017580"/>
          </a:xfrm>
          <a:prstGeom prst="rect">
            <a:avLst/>
          </a:prstGeom>
          <a:noFill/>
        </p:spPr>
        <p:txBody>
          <a:bodyPr wrap="square" lIns="122191" tIns="61096" rIns="122191" bIns="61096" rtlCol="0">
            <a:spAutoFit/>
          </a:bodyPr>
          <a:lstStyle/>
          <a:p>
            <a:r>
              <a:rPr lang="vi-VN" sz="3200" dirty="0" smtClean="0"/>
              <a:t>Contribuţii în cunoasterea plantelor le-au adus şi învăţaţi români precum stolnicul Constantin Cantacuzino, care a alcătuit cea mai veche hartă geobotanică de la noi, Dimitrie Brândză fondatorul botanicii româneşti, Florian Porcius unul dintre cei mai de seamă creatori ai terminologiei botanice românesti, Iuliu Prodan, marele ctitor al Florei României, Emanoil C. Teodorescu</a:t>
            </a:r>
            <a:r>
              <a:rPr lang="en-US" sz="3200" dirty="0" smtClean="0"/>
              <a:t> </a:t>
            </a:r>
            <a:r>
              <a:rPr lang="vi-VN" sz="3200" dirty="0" smtClean="0"/>
              <a:t>întemeietorul şcolii de algologie din România şi Traian Săvulescu, fondatorul şcolii româneşti de fitopatologie.</a:t>
            </a:r>
            <a:endParaRPr lang="en-US" sz="3200" dirty="0"/>
          </a:p>
        </p:txBody>
      </p:sp>
      <p:sp>
        <p:nvSpPr>
          <p:cNvPr id="10" name="Right Arrow 9">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1" name="Right Arrow 10">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Action Button: Home 11">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37"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900" decel="100000" fill="hold"/>
                                        <p:tgtEl>
                                          <p:spTgt spid="4098"/>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0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926" y="604993"/>
            <a:ext cx="6942406" cy="1642681"/>
          </a:xfrm>
          <a:prstGeom prst="roundRect">
            <a:avLst>
              <a:gd name="adj" fmla="val 30358"/>
            </a:avLst>
          </a:prstGeom>
          <a:solidFill>
            <a:schemeClr val="accent4">
              <a:lumMod val="60000"/>
              <a:lumOff val="40000"/>
            </a:schemeClr>
          </a:solidFill>
          <a:ln w="76200">
            <a:solidFill>
              <a:schemeClr val="bg1"/>
            </a:solidFill>
          </a:ln>
          <a:effectLst>
            <a:reflection blurRad="6350" stA="52000" endA="300" endPos="35000" dir="5400000" sy="-100000" algn="bl" rotWithShape="0"/>
            <a:softEdge rad="31750"/>
          </a:effectLst>
        </p:spPr>
        <p:txBody>
          <a:bodyPr wrap="square" lIns="122191" tIns="61096" rIns="122191" bIns="61096" rtlCol="0">
            <a:spAutoFit/>
          </a:bodyPr>
          <a:lstStyle/>
          <a:p>
            <a:pPr algn="ctr"/>
            <a:r>
              <a:rPr lang="en-US" sz="8000" dirty="0" err="1" smtClean="0">
                <a:solidFill>
                  <a:schemeClr val="bg1"/>
                </a:solidFill>
                <a:latin typeface="+mj-lt"/>
              </a:rPr>
              <a:t>Zoologia</a:t>
            </a:r>
            <a:endParaRPr lang="en-US" sz="8000" dirty="0" smtClean="0">
              <a:solidFill>
                <a:schemeClr val="bg1"/>
              </a:solidFill>
              <a:latin typeface="+mj-lt"/>
            </a:endParaRPr>
          </a:p>
        </p:txBody>
      </p:sp>
      <p:pic>
        <p:nvPicPr>
          <p:cNvPr id="5122" name="Picture 2" descr="C:\Documents and Settings\Administrator\Desktop\HBhpg6lr_Pxgen_r_467xA.jpg"/>
          <p:cNvPicPr>
            <a:picLocks noChangeAspect="1" noChangeArrowheads="1"/>
          </p:cNvPicPr>
          <p:nvPr/>
        </p:nvPicPr>
        <p:blipFill>
          <a:blip r:embed="rId2"/>
          <a:srcRect/>
          <a:stretch>
            <a:fillRect/>
          </a:stretch>
        </p:blipFill>
        <p:spPr bwMode="auto">
          <a:xfrm>
            <a:off x="689317" y="2880360"/>
            <a:ext cx="5514535" cy="3978456"/>
          </a:xfrm>
          <a:prstGeom prst="rect">
            <a:avLst/>
          </a:prstGeom>
          <a:ln>
            <a:noFill/>
          </a:ln>
          <a:effectLst>
            <a:softEdge rad="112500"/>
          </a:effectLst>
        </p:spPr>
      </p:pic>
      <p:sp>
        <p:nvSpPr>
          <p:cNvPr id="7" name="TextBox 6"/>
          <p:cNvSpPr txBox="1"/>
          <p:nvPr/>
        </p:nvSpPr>
        <p:spPr>
          <a:xfrm>
            <a:off x="6400800" y="2987040"/>
            <a:ext cx="6105378" cy="3678205"/>
          </a:xfrm>
          <a:prstGeom prst="rect">
            <a:avLst/>
          </a:prstGeom>
          <a:noFill/>
        </p:spPr>
        <p:txBody>
          <a:bodyPr wrap="square" lIns="122191" tIns="61096" rIns="122191" bIns="61096" rtlCol="0">
            <a:spAutoFit/>
          </a:bodyPr>
          <a:lstStyle/>
          <a:p>
            <a:r>
              <a:rPr lang="vi-VN" sz="3300" b="1" dirty="0" smtClean="0"/>
              <a:t>Zoologia</a:t>
            </a:r>
            <a:r>
              <a:rPr lang="vi-VN" sz="3300" dirty="0" smtClean="0"/>
              <a:t> se ocupă cu studiul organismelor care sunt încadrate în regnul Animalia. Termenul de zoologie provine de la cuvintele greceşti </a:t>
            </a:r>
            <a:r>
              <a:rPr lang="vi-VN" sz="3300" i="1" dirty="0" smtClean="0"/>
              <a:t>zoon</a:t>
            </a:r>
            <a:r>
              <a:rPr lang="vi-VN" sz="3300" dirty="0" smtClean="0"/>
              <a:t> = </a:t>
            </a:r>
            <a:r>
              <a:rPr lang="vi-VN" sz="3300" i="1" dirty="0" smtClean="0"/>
              <a:t>animal</a:t>
            </a:r>
            <a:r>
              <a:rPr lang="vi-VN" sz="3300" dirty="0" smtClean="0"/>
              <a:t> ş</a:t>
            </a:r>
            <a:r>
              <a:rPr lang="en-US" sz="3300" dirty="0" err="1" smtClean="0"/>
              <a:t>i</a:t>
            </a:r>
            <a:r>
              <a:rPr lang="en-US" sz="3300" dirty="0" smtClean="0"/>
              <a:t> </a:t>
            </a:r>
            <a:r>
              <a:rPr lang="vi-VN" sz="3300" i="1" dirty="0" smtClean="0"/>
              <a:t>logos</a:t>
            </a:r>
            <a:r>
              <a:rPr lang="vi-VN" sz="3300" dirty="0" smtClean="0"/>
              <a:t> = </a:t>
            </a:r>
            <a:r>
              <a:rPr lang="vi-VN" sz="3300" i="1" dirty="0" smtClean="0"/>
              <a:t>vorbir</a:t>
            </a:r>
            <a:r>
              <a:rPr lang="en-US" sz="3300" i="1" dirty="0" smtClean="0"/>
              <a:t>e</a:t>
            </a:r>
            <a:r>
              <a:rPr lang="vi-VN" sz="3300" dirty="0" smtClean="0"/>
              <a:t>. </a:t>
            </a:r>
            <a:endParaRPr lang="en-US" sz="3300" dirty="0"/>
          </a:p>
        </p:txBody>
      </p:sp>
      <p:sp>
        <p:nvSpPr>
          <p:cNvPr id="11" name="Right Arrow 10">
            <a:hlinkClick r:id="" action="ppaction://hlinkshowjump?jump=nextslide" highlightClick="1">
              <a:snd r:embed="rId3" name="arrow.wav" builtIn="1"/>
            </a:hlinkClick>
          </p:cNvPr>
          <p:cNvSpPr/>
          <p:nvPr/>
        </p:nvSpPr>
        <p:spPr>
          <a:xfrm>
            <a:off x="11521440"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2" name="Right Arrow 11">
            <a:hlinkClick r:id="" action="ppaction://hlinkshowjump?jump=previousslide" highlightClick="1">
              <a:snd r:embed="rId3" name="arrow.wav" builtIn="1"/>
            </a:hlinkClick>
          </p:cNvPr>
          <p:cNvSpPr/>
          <p:nvPr/>
        </p:nvSpPr>
        <p:spPr>
          <a:xfrm flipH="1">
            <a:off x="295422" y="7360920"/>
            <a:ext cx="984738" cy="1813560"/>
          </a:xfrm>
          <a:prstGeom prst="rightArrow">
            <a:avLst>
              <a:gd name="adj1" fmla="val 52434"/>
              <a:gd name="adj2" fmla="val 47931"/>
            </a:avLst>
          </a:prstGeom>
          <a:blipFill>
            <a:blip r:embed="rId4"/>
            <a:tile tx="0" ty="0" sx="100000" sy="100000" flip="none" algn="tl"/>
          </a:blip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
        <p:nvSpPr>
          <p:cNvPr id="13" name="Action Button: Home 12">
            <a:hlinkClick r:id="rId5" action="ppaction://hlinksldjump" highlightClick="1">
              <a:snd r:embed="rId6" name="coin.wav" builtIn="1"/>
            </a:hlinkClick>
          </p:cNvPr>
          <p:cNvSpPr/>
          <p:nvPr/>
        </p:nvSpPr>
        <p:spPr>
          <a:xfrm>
            <a:off x="5711483" y="7680960"/>
            <a:ext cx="1378634" cy="1280160"/>
          </a:xfrm>
          <a:prstGeom prst="actionButtonHome">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6200000" scaled="1"/>
            <a:tileRect/>
          </a:gradFill>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300" endPos="38500" dist="508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rtlCol="0" anchor="ctr"/>
          <a:lstStyle/>
          <a:p>
            <a:pPr algn="ctr"/>
            <a:endParaRPr lang="en-US"/>
          </a:p>
        </p:txBody>
      </p:sp>
    </p:spTree>
  </p:cSld>
  <p:clrMapOvr>
    <a:masterClrMapping/>
  </p:clrMapOvr>
  <p:transition advClick="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par>
                                <p:cTn id="24" presetID="37" presetClass="entr" presetSubtype="0" fill="hold" nodeType="withEffect">
                                  <p:stCondLst>
                                    <p:cond delay="0"/>
                                  </p:stCondLst>
                                  <p:childTnLst>
                                    <p:set>
                                      <p:cBhvr>
                                        <p:cTn id="25" dur="1" fill="hold">
                                          <p:stCondLst>
                                            <p:cond delay="0"/>
                                          </p:stCondLst>
                                        </p:cTn>
                                        <p:tgtEl>
                                          <p:spTgt spid="5122"/>
                                        </p:tgtEl>
                                        <p:attrNameLst>
                                          <p:attrName>style.visibility</p:attrName>
                                        </p:attrNameLst>
                                      </p:cBhvr>
                                      <p:to>
                                        <p:strVal val="visible"/>
                                      </p:to>
                                    </p:set>
                                    <p:animEffect transition="in" filter="fade">
                                      <p:cBhvr>
                                        <p:cTn id="26" dur="1000"/>
                                        <p:tgtEl>
                                          <p:spTgt spid="5122"/>
                                        </p:tgtEl>
                                      </p:cBhvr>
                                    </p:animEffect>
                                    <p:anim calcmode="lin" valueType="num">
                                      <p:cBhvr>
                                        <p:cTn id="27" dur="1000" fill="hold"/>
                                        <p:tgtEl>
                                          <p:spTgt spid="5122"/>
                                        </p:tgtEl>
                                        <p:attrNameLst>
                                          <p:attrName>ppt_x</p:attrName>
                                        </p:attrNameLst>
                                      </p:cBhvr>
                                      <p:tavLst>
                                        <p:tav tm="0">
                                          <p:val>
                                            <p:strVal val="#ppt_x"/>
                                          </p:val>
                                        </p:tav>
                                        <p:tav tm="100000">
                                          <p:val>
                                            <p:strVal val="#ppt_x"/>
                                          </p:val>
                                        </p:tav>
                                      </p:tavLst>
                                    </p:anim>
                                    <p:anim calcmode="lin" valueType="num">
                                      <p:cBhvr>
                                        <p:cTn id="28" dur="900" decel="100000" fill="hold"/>
                                        <p:tgtEl>
                                          <p:spTgt spid="512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51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TotalTime>
  <Words>236</Words>
  <Application>Microsoft Office PowerPoint</Application>
  <PresentationFormat>A3 Paper (297x420 mm)</PresentationFormat>
  <Paragraphs>47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Free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Virtual PC</dc:creator>
  <cp:lastModifiedBy>Virtual PC</cp:lastModifiedBy>
  <cp:revision>169</cp:revision>
  <dcterms:created xsi:type="dcterms:W3CDTF">2009-10-18T20:40:51Z</dcterms:created>
  <dcterms:modified xsi:type="dcterms:W3CDTF">2009-10-21T18:40:00Z</dcterms:modified>
</cp:coreProperties>
</file>