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AD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15" autoAdjust="0"/>
    <p:restoredTop sz="94660"/>
  </p:normalViewPr>
  <p:slideViewPr>
    <p:cSldViewPr>
      <p:cViewPr>
        <p:scale>
          <a:sx n="60" d="100"/>
          <a:sy n="60" d="100"/>
        </p:scale>
        <p:origin x="-22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1DAF4C-CDFA-49DD-9DF2-3D21F0231AE1}" type="datetimeFigureOut">
              <a:rPr lang="en-US" smtClean="0"/>
              <a:pPr/>
              <a:t>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DAF4C-CDFA-49DD-9DF2-3D21F0231AE1}" type="datetimeFigureOut">
              <a:rPr lang="en-US" smtClean="0"/>
              <a:pPr/>
              <a:t>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DAF4C-CDFA-49DD-9DF2-3D21F0231AE1}" type="datetimeFigureOut">
              <a:rPr lang="en-US" smtClean="0"/>
              <a:pPr/>
              <a:t>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DAF4C-CDFA-49DD-9DF2-3D21F0231AE1}" type="datetimeFigureOut">
              <a:rPr lang="en-US" smtClean="0"/>
              <a:pPr/>
              <a:t>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1DAF4C-CDFA-49DD-9DF2-3D21F0231AE1}" type="datetimeFigureOut">
              <a:rPr lang="en-US" smtClean="0"/>
              <a:pPr/>
              <a:t>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1DAF4C-CDFA-49DD-9DF2-3D21F0231AE1}" type="datetimeFigureOut">
              <a:rPr lang="en-US" smtClean="0"/>
              <a:pPr/>
              <a:t>1/27/2010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DAF4C-CDFA-49DD-9DF2-3D21F0231AE1}" type="datetimeFigureOut">
              <a:rPr lang="en-US" smtClean="0"/>
              <a:pPr/>
              <a:t>1/27/2010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DAF4C-CDFA-49DD-9DF2-3D21F0231AE1}" type="datetimeFigureOut">
              <a:rPr lang="en-US" smtClean="0"/>
              <a:pPr/>
              <a:t>1/27/2010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DAF4C-CDFA-49DD-9DF2-3D21F0231AE1}" type="datetimeFigureOut">
              <a:rPr lang="en-US" smtClean="0"/>
              <a:pPr/>
              <a:t>1/27/2010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DAF4C-CDFA-49DD-9DF2-3D21F0231AE1}" type="datetimeFigureOut">
              <a:rPr lang="en-US" smtClean="0"/>
              <a:pPr/>
              <a:t>1/27/2010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1DAF4C-CDFA-49DD-9DF2-3D21F0231AE1}" type="datetimeFigureOut">
              <a:rPr lang="en-US" smtClean="0"/>
              <a:pPr/>
              <a:t>1/27/2010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1181C-A8AA-49CD-8E0C-DD3AD10161F3}" type="slidenum">
              <a:rPr lang="en-US" smtClean="0"/>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b"/>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DAF4C-CDFA-49DD-9DF2-3D21F0231AE1}" type="datetimeFigureOut">
              <a:rPr lang="en-US" smtClean="0"/>
              <a:pPr/>
              <a:t>1/27/2010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1181C-A8AA-49CD-8E0C-DD3AD10161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12.xml"/><Relationship Id="rId7" Type="http://schemas.openxmlformats.org/officeDocument/2006/relationships/slide" Target="slide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hlinkClick r:id="rId2" action="ppaction://hlinksldjump" highlightClick="1"/>
            <a:hlinkHover r:id="" action="ppaction://noaction" highlightClick="1"/>
          </p:cNvPr>
          <p:cNvSpPr/>
          <p:nvPr/>
        </p:nvSpPr>
        <p:spPr>
          <a:xfrm>
            <a:off x="990600" y="1524000"/>
            <a:ext cx="2667000" cy="1752600"/>
          </a:xfrm>
          <a:prstGeom prst="ellipse">
            <a:avLst/>
          </a:prstGeom>
          <a:gradFill flip="none" rotWithShape="1">
            <a:gsLst>
              <a:gs pos="0">
                <a:schemeClr val="accent3">
                  <a:shade val="30000"/>
                  <a:satMod val="115000"/>
                  <a:alpha val="0"/>
                </a:schemeClr>
              </a:gs>
              <a:gs pos="50000">
                <a:schemeClr val="accent3">
                  <a:shade val="67500"/>
                  <a:satMod val="115000"/>
                </a:schemeClr>
              </a:gs>
              <a:gs pos="100000">
                <a:schemeClr val="accent3">
                  <a:shade val="100000"/>
                  <a:satMod val="115000"/>
                </a:schemeClr>
              </a:gs>
            </a:gsLst>
            <a:lin ang="2700000" scaled="1"/>
            <a:tileRect/>
          </a:gradFill>
          <a:ln w="76200">
            <a:solidFill>
              <a:schemeClr val="accent3">
                <a:lumMod val="60000"/>
                <a:lumOff val="40000"/>
              </a:schemeClr>
            </a:solidFill>
            <a:prstDash val="solid"/>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Oceanul</a:t>
            </a:r>
            <a:endParaRPr lang="en-US" sz="4000" dirty="0"/>
          </a:p>
        </p:txBody>
      </p:sp>
      <p:sp>
        <p:nvSpPr>
          <p:cNvPr id="10" name="Round Same Side Corner Rectangle 9"/>
          <p:cNvSpPr/>
          <p:nvPr/>
        </p:nvSpPr>
        <p:spPr>
          <a:xfrm>
            <a:off x="2781300" y="5715000"/>
            <a:ext cx="3581400" cy="990600"/>
          </a:xfrm>
          <a:prstGeom prst="round2SameRect">
            <a:avLst>
              <a:gd name="adj1" fmla="val 50000"/>
              <a:gd name="adj2" fmla="val 27719"/>
            </a:avLst>
          </a:prstGeom>
          <a:no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2">
                    <a:lumMod val="60000"/>
                    <a:lumOff val="40000"/>
                  </a:schemeClr>
                </a:solidFill>
                <a:latin typeface="Georgia" pitchFamily="18" charset="0"/>
              </a:rPr>
              <a:t>Stefan </a:t>
            </a:r>
            <a:r>
              <a:rPr lang="en-US" sz="3600" dirty="0" err="1" smtClean="0">
                <a:solidFill>
                  <a:schemeClr val="accent2">
                    <a:lumMod val="60000"/>
                    <a:lumOff val="40000"/>
                  </a:schemeClr>
                </a:solidFill>
                <a:latin typeface="Georgia" pitchFamily="18" charset="0"/>
              </a:rPr>
              <a:t>Andreea</a:t>
            </a:r>
            <a:endParaRPr lang="en-US" sz="3600" dirty="0">
              <a:solidFill>
                <a:schemeClr val="accent2">
                  <a:lumMod val="60000"/>
                  <a:lumOff val="40000"/>
                </a:schemeClr>
              </a:solidFill>
              <a:latin typeface="Georgia" pitchFamily="18" charset="0"/>
            </a:endParaRPr>
          </a:p>
        </p:txBody>
      </p:sp>
    </p:spTree>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Antarctic</a:t>
            </a:r>
            <a:endParaRPr lang="en-US" sz="7200" dirty="0">
              <a:solidFill>
                <a:schemeClr val="lt1">
                  <a:alpha val="25000"/>
                </a:schemeClr>
              </a:solidFill>
            </a:endParaRP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685800" y="3623608"/>
            <a:ext cx="7772400" cy="1938992"/>
          </a:xfrm>
          <a:prstGeom prst="rect">
            <a:avLst/>
          </a:prstGeom>
          <a:noFill/>
        </p:spPr>
        <p:txBody>
          <a:bodyPr wrap="square" rtlCol="0">
            <a:spAutoFit/>
          </a:bodyPr>
          <a:lstStyle/>
          <a:p>
            <a:r>
              <a:rPr lang="vi-VN" sz="2400" b="1" dirty="0" smtClean="0">
                <a:solidFill>
                  <a:schemeClr val="bg1"/>
                </a:solidFill>
              </a:rPr>
              <a:t>Oceanul Antarctic</a:t>
            </a:r>
            <a:r>
              <a:rPr lang="vi-VN" sz="2400" dirty="0" smtClean="0">
                <a:solidFill>
                  <a:schemeClr val="bg1"/>
                </a:solidFill>
              </a:rPr>
              <a:t> este un corp de apă care înconjoară continentul Antarctica. El este al patrulea mare </a:t>
            </a:r>
            <a:r>
              <a:rPr lang="vi-VN" sz="2400" dirty="0" smtClean="0">
                <a:solidFill>
                  <a:schemeClr val="bg1"/>
                </a:solidFill>
              </a:rPr>
              <a:t>ocean</a:t>
            </a:r>
            <a:r>
              <a:rPr lang="en-US" sz="2400" dirty="0" smtClean="0">
                <a:solidFill>
                  <a:schemeClr val="bg1"/>
                </a:solidFill>
              </a:rPr>
              <a:t> </a:t>
            </a:r>
            <a:r>
              <a:rPr lang="vi-VN" sz="2400" dirty="0" smtClean="0">
                <a:solidFill>
                  <a:schemeClr val="bg1"/>
                </a:solidFill>
              </a:rPr>
              <a:t>şi </a:t>
            </a:r>
            <a:r>
              <a:rPr lang="vi-VN" sz="2400" dirty="0" smtClean="0">
                <a:solidFill>
                  <a:schemeClr val="bg1"/>
                </a:solidFill>
              </a:rPr>
              <a:t>a fost ultimul clasificat astfel, fiind acceptat printr-o decizie a Organizaţiei Internaţională Hidrografică, IHO </a:t>
            </a:r>
            <a:r>
              <a:rPr lang="vi-VN" sz="2400" dirty="0" smtClean="0">
                <a:solidFill>
                  <a:schemeClr val="bg1"/>
                </a:solidFill>
              </a:rPr>
              <a:t>în</a:t>
            </a:r>
            <a:r>
              <a:rPr lang="en-US" sz="2400" dirty="0" smtClean="0">
                <a:solidFill>
                  <a:schemeClr val="bg1"/>
                </a:solidFill>
              </a:rPr>
              <a:t> </a:t>
            </a:r>
            <a:r>
              <a:rPr lang="vi-VN" sz="2400" dirty="0" smtClean="0">
                <a:solidFill>
                  <a:schemeClr val="bg1"/>
                </a:solidFill>
              </a:rPr>
              <a:t>2000</a:t>
            </a:r>
            <a:r>
              <a:rPr lang="vi-VN" sz="2400" dirty="0" smtClean="0">
                <a:solidFill>
                  <a:schemeClr val="bg1"/>
                </a:solidFill>
              </a:rPr>
              <a:t>.</a:t>
            </a:r>
            <a:endParaRPr lang="en-US" sz="2400" dirty="0">
              <a:solidFill>
                <a:schemeClr val="bg1"/>
              </a:solidFill>
            </a:endParaRPr>
          </a:p>
        </p:txBody>
      </p:sp>
      <p:pic>
        <p:nvPicPr>
          <p:cNvPr id="24" name="Picture 23" descr="Southern_Ocean.png"/>
          <p:cNvPicPr>
            <a:picLocks noChangeAspect="1"/>
          </p:cNvPicPr>
          <p:nvPr/>
        </p:nvPicPr>
        <p:blipFill>
          <a:blip r:embed="rId3"/>
          <a:stretch>
            <a:fillRect/>
          </a:stretch>
        </p:blipFill>
        <p:spPr>
          <a:xfrm>
            <a:off x="685800" y="304800"/>
            <a:ext cx="3048000" cy="3048000"/>
          </a:xfrm>
          <a:prstGeom prst="roundRect">
            <a:avLst>
              <a:gd name="adj" fmla="val 8594"/>
            </a:avLst>
          </a:prstGeom>
          <a:solidFill>
            <a:srgbClr val="FFFFFF">
              <a:shade val="85000"/>
            </a:srgbClr>
          </a:solidFill>
          <a:ln>
            <a:noFill/>
          </a:ln>
          <a:effectLst>
            <a:glow rad="228600">
              <a:schemeClr val="accent2">
                <a:satMod val="175000"/>
                <a:alpha val="40000"/>
              </a:schemeClr>
            </a:glow>
            <a:outerShdw blurRad="225425" dist="50800" dir="5220000" algn="ctr">
              <a:srgbClr val="000000">
                <a:alpha val="33000"/>
              </a:srgbClr>
            </a:outerShdw>
            <a:reflection blurRad="6350" stA="50000" endA="275" endPos="40000" dist="1016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cSld>
  <p:clrMapOvr>
    <a:masterClrMapping/>
  </p:clrMapOvr>
  <p:transition advClick="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Antarctic</a:t>
            </a:r>
            <a:endParaRPr lang="en-US" sz="7200" dirty="0">
              <a:solidFill>
                <a:schemeClr val="lt1">
                  <a:alpha val="25000"/>
                </a:schemeClr>
              </a:solidFill>
            </a:endParaRP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228600" y="609600"/>
            <a:ext cx="4267200" cy="3416320"/>
          </a:xfrm>
          <a:prstGeom prst="rect">
            <a:avLst/>
          </a:prstGeom>
          <a:noFill/>
        </p:spPr>
        <p:txBody>
          <a:bodyPr wrap="square" rtlCol="0">
            <a:spAutoFit/>
          </a:bodyPr>
          <a:lstStyle/>
          <a:p>
            <a:r>
              <a:rPr lang="vi-VN" sz="2400" dirty="0" smtClean="0">
                <a:solidFill>
                  <a:schemeClr val="bg1"/>
                </a:solidFill>
                <a:latin typeface="Arial" pitchFamily="34" charset="0"/>
                <a:cs typeface="Arial" pitchFamily="34" charset="0"/>
              </a:rPr>
              <a:t>Această schimbare reflectă descoperiri recente în oceanografie, în special despre curente oceanice. Alte </a:t>
            </a:r>
            <a:r>
              <a:rPr lang="vi-VN" sz="2400" dirty="0" smtClean="0">
                <a:solidFill>
                  <a:schemeClr val="bg1"/>
                </a:solidFill>
                <a:latin typeface="Arial" pitchFamily="34" charset="0"/>
                <a:cs typeface="Arial" pitchFamily="34" charset="0"/>
              </a:rPr>
              <a:t>surse</a:t>
            </a:r>
            <a:r>
              <a:rPr lang="vi-VN" sz="2400" dirty="0" smtClean="0">
                <a:solidFill>
                  <a:schemeClr val="bg1"/>
                </a:solidFill>
                <a:latin typeface="Arial" pitchFamily="34" charset="0"/>
                <a:cs typeface="Arial" pitchFamily="34" charset="0"/>
              </a:rPr>
              <a:t> din SUA continuă să demonstreze că Oceanul Atlantic, Oceanul Pacific şi Oceanul Indian se extind până la Antarctica.</a:t>
            </a:r>
            <a:endParaRPr lang="en-US" sz="2400" dirty="0">
              <a:solidFill>
                <a:schemeClr val="bg1"/>
              </a:solidFill>
              <a:latin typeface="Arial" pitchFamily="34" charset="0"/>
              <a:cs typeface="Arial" pitchFamily="34" charset="0"/>
            </a:endParaRPr>
          </a:p>
        </p:txBody>
      </p:sp>
      <p:pic>
        <p:nvPicPr>
          <p:cNvPr id="24" name="Picture 23" descr="Antarctique.jpg"/>
          <p:cNvPicPr>
            <a:picLocks noChangeAspect="1"/>
          </p:cNvPicPr>
          <p:nvPr/>
        </p:nvPicPr>
        <p:blipFill>
          <a:blip r:embed="rId3" cstate="print"/>
          <a:stretch>
            <a:fillRect/>
          </a:stretch>
        </p:blipFill>
        <p:spPr>
          <a:xfrm>
            <a:off x="4572000" y="2438400"/>
            <a:ext cx="4146868" cy="27432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ransition advClick="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Arctic</a:t>
            </a:r>
            <a:endParaRPr lang="en-US" sz="7200" dirty="0">
              <a:solidFill>
                <a:schemeClr val="lt1">
                  <a:alpha val="25000"/>
                </a:schemeClr>
              </a:solidFill>
            </a:endParaRP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952500" y="3916740"/>
            <a:ext cx="7239000" cy="1569660"/>
          </a:xfrm>
          <a:prstGeom prst="rect">
            <a:avLst/>
          </a:prstGeom>
          <a:noFill/>
        </p:spPr>
        <p:txBody>
          <a:bodyPr wrap="square" rtlCol="0">
            <a:spAutoFit/>
          </a:bodyPr>
          <a:lstStyle/>
          <a:p>
            <a:r>
              <a:rPr lang="en-US" sz="2400" b="1" dirty="0" err="1" smtClean="0">
                <a:solidFill>
                  <a:schemeClr val="bg1"/>
                </a:solidFill>
                <a:latin typeface="Arial" pitchFamily="34" charset="0"/>
                <a:cs typeface="Arial" pitchFamily="34" charset="0"/>
              </a:rPr>
              <a:t>Oceanul</a:t>
            </a:r>
            <a:r>
              <a:rPr lang="en-US" sz="2400" b="1" dirty="0" smtClean="0">
                <a:solidFill>
                  <a:schemeClr val="bg1"/>
                </a:solidFill>
                <a:latin typeface="Arial" pitchFamily="34" charset="0"/>
                <a:cs typeface="Arial" pitchFamily="34" charset="0"/>
              </a:rPr>
              <a:t> Arctic</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este</a:t>
            </a:r>
            <a:r>
              <a:rPr lang="en-US" sz="2400" dirty="0" smtClean="0">
                <a:solidFill>
                  <a:schemeClr val="bg1"/>
                </a:solidFill>
                <a:latin typeface="Arial" pitchFamily="34" charset="0"/>
                <a:cs typeface="Arial" pitchFamily="34" charset="0"/>
              </a:rPr>
              <a:t> un ocean </a:t>
            </a:r>
            <a:r>
              <a:rPr lang="en-US" sz="2400" dirty="0" err="1" smtClean="0">
                <a:solidFill>
                  <a:schemeClr val="bg1"/>
                </a:solidFill>
                <a:latin typeface="Arial" pitchFamily="34" charset="0"/>
                <a:cs typeface="Arial" pitchFamily="34" charset="0"/>
              </a:rPr>
              <a:t>situat</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în</a:t>
            </a:r>
            <a:r>
              <a:rPr lang="en-US" sz="2400" dirty="0" smtClean="0">
                <a:solidFill>
                  <a:schemeClr val="bg1"/>
                </a:solidFill>
                <a:latin typeface="Arial" pitchFamily="34" charset="0"/>
                <a:cs typeface="Arial" pitchFamily="34" charset="0"/>
              </a:rPr>
              <a:t> principal </a:t>
            </a:r>
            <a:r>
              <a:rPr lang="en-US" sz="2400" dirty="0" err="1" smtClean="0">
                <a:solidFill>
                  <a:schemeClr val="bg1"/>
                </a:solidFill>
                <a:latin typeface="Arial" pitchFamily="34" charset="0"/>
                <a:cs typeface="Arial" pitchFamily="34" charset="0"/>
              </a:rPr>
              <a:t>în</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regiunea</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Polului</a:t>
            </a:r>
            <a:r>
              <a:rPr lang="en-US" sz="2400" dirty="0" smtClean="0">
                <a:solidFill>
                  <a:schemeClr val="bg1"/>
                </a:solidFill>
                <a:latin typeface="Arial" pitchFamily="34" charset="0"/>
                <a:cs typeface="Arial" pitchFamily="34" charset="0"/>
              </a:rPr>
              <a:t> Nord </a:t>
            </a:r>
            <a:r>
              <a:rPr lang="en-US" sz="2400" dirty="0" err="1" smtClean="0">
                <a:solidFill>
                  <a:schemeClr val="bg1"/>
                </a:solidFill>
                <a:latin typeface="Arial" pitchFamily="34" charset="0"/>
                <a:cs typeface="Arial" pitchFamily="34" charset="0"/>
              </a:rPr>
              <a:t>şi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este</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cel</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mai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mic</a:t>
            </a:r>
            <a:r>
              <a:rPr lang="en-US" sz="2400" dirty="0" smtClean="0">
                <a:solidFill>
                  <a:schemeClr val="bg1"/>
                </a:solidFill>
                <a:latin typeface="Arial" pitchFamily="34" charset="0"/>
                <a:cs typeface="Arial" pitchFamily="34" charset="0"/>
              </a:rPr>
              <a:t> din </a:t>
            </a:r>
            <a:r>
              <a:rPr lang="en-US" sz="2400" dirty="0" err="1" smtClean="0">
                <a:solidFill>
                  <a:schemeClr val="bg1"/>
                </a:solidFill>
                <a:latin typeface="Arial" pitchFamily="34" charset="0"/>
                <a:cs typeface="Arial" pitchFamily="34" charset="0"/>
              </a:rPr>
              <a:t>cele</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cinci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oceane</a:t>
            </a:r>
            <a:r>
              <a:rPr lang="en-US" sz="2400" dirty="0" smtClean="0">
                <a:solidFill>
                  <a:schemeClr val="bg1"/>
                </a:solidFill>
                <a:latin typeface="Arial" pitchFamily="34" charset="0"/>
                <a:cs typeface="Arial" pitchFamily="34" charset="0"/>
              </a:rPr>
              <a:t> a </a:t>
            </a:r>
            <a:r>
              <a:rPr lang="en-US" sz="2400" dirty="0" err="1" smtClean="0">
                <a:solidFill>
                  <a:schemeClr val="bg1"/>
                </a:solidFill>
                <a:latin typeface="Arial" pitchFamily="34" charset="0"/>
                <a:cs typeface="Arial" pitchFamily="34" charset="0"/>
              </a:rPr>
              <a:t>lumii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fiind</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cel</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mai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puţin</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adânc</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dintre</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acestea</a:t>
            </a:r>
            <a:r>
              <a:rPr lang="en-US" sz="2400" dirty="0" smtClean="0">
                <a:solidFill>
                  <a:schemeClr val="bg1"/>
                </a:solidFill>
                <a:latin typeface="Arial" pitchFamily="34" charset="0"/>
                <a:cs typeface="Arial" pitchFamily="34" charset="0"/>
              </a:rPr>
              <a:t>.</a:t>
            </a:r>
            <a:endParaRPr lang="en-US" sz="2400" dirty="0">
              <a:solidFill>
                <a:schemeClr val="bg1"/>
              </a:solidFill>
              <a:latin typeface="Arial" pitchFamily="34" charset="0"/>
              <a:cs typeface="Arial" pitchFamily="34" charset="0"/>
            </a:endParaRPr>
          </a:p>
        </p:txBody>
      </p:sp>
      <p:pic>
        <p:nvPicPr>
          <p:cNvPr id="24" name="Picture 23" descr="Arctic_Ocean.png"/>
          <p:cNvPicPr>
            <a:picLocks noChangeAspect="1"/>
          </p:cNvPicPr>
          <p:nvPr/>
        </p:nvPicPr>
        <p:blipFill>
          <a:blip r:embed="rId3"/>
          <a:stretch>
            <a:fillRect/>
          </a:stretch>
        </p:blipFill>
        <p:spPr>
          <a:xfrm>
            <a:off x="457200" y="152400"/>
            <a:ext cx="3581400" cy="3592285"/>
          </a:xfrm>
          <a:prstGeom prst="roundRect">
            <a:avLst>
              <a:gd name="adj" fmla="val 16667"/>
            </a:avLst>
          </a:prstGeom>
          <a:ln>
            <a:noFill/>
          </a:ln>
          <a:effectLst>
            <a:outerShdw blurRad="50800" dist="38100" dir="13500000" algn="b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Arctic</a:t>
            </a:r>
            <a:endParaRPr lang="en-US" sz="7200" dirty="0">
              <a:solidFill>
                <a:schemeClr val="lt1">
                  <a:alpha val="25000"/>
                </a:schemeClr>
              </a:solidFill>
            </a:endParaRPr>
          </a:p>
        </p:txBody>
      </p:sp>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228600" y="710148"/>
            <a:ext cx="4343400" cy="3785652"/>
          </a:xfrm>
          <a:prstGeom prst="rect">
            <a:avLst/>
          </a:prstGeom>
          <a:noFill/>
        </p:spPr>
        <p:txBody>
          <a:bodyPr wrap="square" rtlCol="0">
            <a:spAutoFit/>
          </a:bodyPr>
          <a:lstStyle/>
          <a:p>
            <a:r>
              <a:rPr lang="vi-VN" sz="2400" dirty="0" smtClean="0">
                <a:solidFill>
                  <a:schemeClr val="bg1"/>
                </a:solidFill>
                <a:latin typeface="Arial" pitchFamily="34" charset="0"/>
                <a:cs typeface="Arial" pitchFamily="34" charset="0"/>
              </a:rPr>
              <a:t>Cu toate că </a:t>
            </a:r>
            <a:r>
              <a:rPr lang="vi-VN" sz="2400" i="1" dirty="0" smtClean="0">
                <a:solidFill>
                  <a:schemeClr val="bg1"/>
                </a:solidFill>
                <a:latin typeface="Arial" pitchFamily="34" charset="0"/>
                <a:cs typeface="Arial" pitchFamily="34" charset="0"/>
              </a:rPr>
              <a:t>Organizaţia Internaţională Hidrografică, IHO</a:t>
            </a:r>
            <a:r>
              <a:rPr lang="vi-VN" sz="2400" dirty="0" smtClean="0">
                <a:solidFill>
                  <a:schemeClr val="bg1"/>
                </a:solidFill>
                <a:latin typeface="Arial" pitchFamily="34" charset="0"/>
                <a:cs typeface="Arial" pitchFamily="34" charset="0"/>
              </a:rPr>
              <a:t> îl clasifică ca ocean, unii oceanografi numesc acest corp </a:t>
            </a:r>
            <a:r>
              <a:rPr lang="vi-VN" sz="2400" i="1" dirty="0" smtClean="0">
                <a:solidFill>
                  <a:schemeClr val="bg1"/>
                </a:solidFill>
                <a:latin typeface="Arial" pitchFamily="34" charset="0"/>
                <a:cs typeface="Arial" pitchFamily="34" charset="0"/>
              </a:rPr>
              <a:t>Marea Arctică Mediterană</a:t>
            </a:r>
            <a:r>
              <a:rPr lang="vi-VN" sz="2400" dirty="0" smtClean="0">
                <a:solidFill>
                  <a:schemeClr val="bg1"/>
                </a:solidFill>
                <a:latin typeface="Arial" pitchFamily="34" charset="0"/>
                <a:cs typeface="Arial" pitchFamily="34" charset="0"/>
              </a:rPr>
              <a:t> sau mai simplu </a:t>
            </a:r>
            <a:r>
              <a:rPr lang="vi-VN" sz="2400" i="1" dirty="0" smtClean="0">
                <a:solidFill>
                  <a:schemeClr val="bg1"/>
                </a:solidFill>
                <a:latin typeface="Arial" pitchFamily="34" charset="0"/>
                <a:cs typeface="Arial" pitchFamily="34" charset="0"/>
              </a:rPr>
              <a:t>Marea Arctică</a:t>
            </a:r>
            <a:r>
              <a:rPr lang="vi-VN" sz="2400" dirty="0" smtClean="0">
                <a:solidFill>
                  <a:schemeClr val="bg1"/>
                </a:solidFill>
                <a:latin typeface="Arial" pitchFamily="34" charset="0"/>
                <a:cs typeface="Arial" pitchFamily="34" charset="0"/>
              </a:rPr>
              <a:t>, clasificându-l ca Marea Mediterană a Oceanului Atlantic.</a:t>
            </a:r>
            <a:endParaRPr lang="en-US" sz="2400" dirty="0">
              <a:solidFill>
                <a:schemeClr val="bg1"/>
              </a:solidFill>
              <a:latin typeface="Arial" pitchFamily="34" charset="0"/>
              <a:cs typeface="Arial" pitchFamily="34" charset="0"/>
            </a:endParaRPr>
          </a:p>
        </p:txBody>
      </p:sp>
      <p:pic>
        <p:nvPicPr>
          <p:cNvPr id="24" name="Picture 23" descr="Arctic-Ocean1.jpg"/>
          <p:cNvPicPr>
            <a:picLocks noChangeAspect="1"/>
          </p:cNvPicPr>
          <p:nvPr/>
        </p:nvPicPr>
        <p:blipFill>
          <a:blip r:embed="rId3"/>
          <a:stretch>
            <a:fillRect/>
          </a:stretch>
        </p:blipFill>
        <p:spPr>
          <a:xfrm>
            <a:off x="4343400" y="2133600"/>
            <a:ext cx="4127500" cy="3505200"/>
          </a:xfrm>
          <a:prstGeom prst="rect">
            <a:avLst/>
          </a:prstGeom>
          <a:ln>
            <a:noFill/>
          </a:ln>
          <a:effectLst>
            <a:outerShdw blurRad="76200" dir="18900000" sy="23000" kx="-1200000" algn="bl" rotWithShape="0">
              <a:prstClr val="black">
                <a:alpha val="20000"/>
              </a:prst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transition advClick="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609600" y="0"/>
            <a:ext cx="7924800" cy="2209800"/>
          </a:xfrm>
          <a:prstGeom prst="round2SameRect">
            <a:avLst>
              <a:gd name="adj1" fmla="val 0"/>
              <a:gd name="adj2" fmla="val 50000"/>
            </a:avLst>
          </a:prstGeom>
          <a:solidFill>
            <a:srgbClr val="C00000">
              <a:alpha val="25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err="1" smtClean="0">
                <a:solidFill>
                  <a:schemeClr val="lt1">
                    <a:alpha val="25000"/>
                  </a:schemeClr>
                </a:solidFill>
              </a:rPr>
              <a:t>Surse</a:t>
            </a:r>
            <a:endParaRPr lang="en-US" sz="7200" dirty="0">
              <a:solidFill>
                <a:schemeClr val="lt1">
                  <a:alpha val="25000"/>
                </a:schemeClr>
              </a:solidFill>
            </a:endParaRPr>
          </a:p>
        </p:txBody>
      </p:sp>
      <p:sp>
        <p:nvSpPr>
          <p:cNvPr id="4" name="TextBox 3"/>
          <p:cNvSpPr txBox="1"/>
          <p:nvPr/>
        </p:nvSpPr>
        <p:spPr>
          <a:xfrm>
            <a:off x="685800" y="2362200"/>
            <a:ext cx="5867400" cy="3539430"/>
          </a:xfrm>
          <a:prstGeom prst="rect">
            <a:avLst/>
          </a:prstGeom>
          <a:noFill/>
        </p:spPr>
        <p:txBody>
          <a:bodyPr wrap="square" rtlCol="0">
            <a:spAutoFit/>
          </a:bodyPr>
          <a:lstStyle/>
          <a:p>
            <a:r>
              <a:rPr lang="en-US" sz="2800" dirty="0" smtClean="0">
                <a:solidFill>
                  <a:schemeClr val="bg2">
                    <a:lumMod val="90000"/>
                  </a:schemeClr>
                </a:solidFill>
                <a:latin typeface="Georgia" pitchFamily="18" charset="0"/>
              </a:rPr>
              <a:t>prereferatele.com</a:t>
            </a:r>
          </a:p>
          <a:p>
            <a:r>
              <a:rPr lang="en-US" sz="2800" dirty="0" smtClean="0">
                <a:solidFill>
                  <a:schemeClr val="bg2">
                    <a:lumMod val="90000"/>
                  </a:schemeClr>
                </a:solidFill>
                <a:latin typeface="Georgia" pitchFamily="18" charset="0"/>
              </a:rPr>
              <a:t>wikipedia.org</a:t>
            </a:r>
          </a:p>
          <a:p>
            <a:r>
              <a:rPr lang="en-US" sz="2800" dirty="0" smtClean="0">
                <a:solidFill>
                  <a:schemeClr val="bg2">
                    <a:lumMod val="90000"/>
                  </a:schemeClr>
                </a:solidFill>
                <a:latin typeface="Georgia" pitchFamily="18" charset="0"/>
              </a:rPr>
              <a:t>wikimedia.org</a:t>
            </a:r>
          </a:p>
          <a:p>
            <a:r>
              <a:rPr lang="en-US" sz="2800" dirty="0" smtClean="0">
                <a:solidFill>
                  <a:schemeClr val="bg2">
                    <a:lumMod val="90000"/>
                  </a:schemeClr>
                </a:solidFill>
                <a:latin typeface="Georgia" pitchFamily="18" charset="0"/>
              </a:rPr>
              <a:t>fishdb.co.uk</a:t>
            </a:r>
          </a:p>
          <a:p>
            <a:r>
              <a:rPr lang="en-US" sz="2800" dirty="0" smtClean="0">
                <a:solidFill>
                  <a:schemeClr val="bg2">
                    <a:lumMod val="90000"/>
                  </a:schemeClr>
                </a:solidFill>
                <a:latin typeface="Georgia" pitchFamily="18" charset="0"/>
              </a:rPr>
              <a:t>farm3.static.flickr.com</a:t>
            </a:r>
          </a:p>
          <a:p>
            <a:r>
              <a:rPr lang="en-US" sz="2800" dirty="0" smtClean="0">
                <a:solidFill>
                  <a:schemeClr val="bg2">
                    <a:lumMod val="90000"/>
                  </a:schemeClr>
                </a:solidFill>
                <a:latin typeface="Georgia" pitchFamily="18" charset="0"/>
              </a:rPr>
              <a:t>dynamicsteps.com</a:t>
            </a:r>
          </a:p>
          <a:p>
            <a:r>
              <a:rPr lang="en-US" sz="2800" dirty="0" smtClean="0">
                <a:solidFill>
                  <a:schemeClr val="bg2">
                    <a:lumMod val="90000"/>
                  </a:schemeClr>
                </a:solidFill>
                <a:latin typeface="Georgia" pitchFamily="18" charset="0"/>
              </a:rPr>
              <a:t>obs-banyuls.fr</a:t>
            </a:r>
          </a:p>
          <a:p>
            <a:r>
              <a:rPr lang="en-US" sz="2800" dirty="0" err="1" smtClean="0">
                <a:solidFill>
                  <a:schemeClr val="bg2">
                    <a:lumMod val="90000"/>
                  </a:schemeClr>
                </a:solidFill>
                <a:latin typeface="Georgia" pitchFamily="18" charset="0"/>
              </a:rPr>
              <a:t>topnews.in</a:t>
            </a:r>
            <a:endParaRPr lang="en-US" sz="2800" dirty="0" smtClean="0">
              <a:solidFill>
                <a:schemeClr val="bg2">
                  <a:lumMod val="90000"/>
                </a:schemeClr>
              </a:solidFill>
              <a:latin typeface="Georgia" pitchFamily="18" charset="0"/>
            </a:endParaRPr>
          </a:p>
        </p:txBody>
      </p:sp>
      <p:sp>
        <p:nvSpPr>
          <p:cNvPr id="5" name="TextBox 4"/>
          <p:cNvSpPr txBox="1"/>
          <p:nvPr/>
        </p:nvSpPr>
        <p:spPr>
          <a:xfrm>
            <a:off x="3505200" y="6106180"/>
            <a:ext cx="5410200" cy="523220"/>
          </a:xfrm>
          <a:prstGeom prst="rect">
            <a:avLst/>
          </a:prstGeom>
          <a:noFill/>
        </p:spPr>
        <p:txBody>
          <a:bodyPr wrap="square" rtlCol="0">
            <a:spAutoFit/>
          </a:bodyPr>
          <a:lstStyle/>
          <a:p>
            <a:r>
              <a:rPr lang="en-US" sz="2800" dirty="0" smtClean="0">
                <a:solidFill>
                  <a:schemeClr val="bg2">
                    <a:lumMod val="90000"/>
                  </a:schemeClr>
                </a:solidFill>
                <a:latin typeface="Georgia" pitchFamily="18" charset="0"/>
              </a:rPr>
              <a:t>P.S.: </a:t>
            </a:r>
            <a:r>
              <a:rPr lang="en-US" sz="2800" b="1" dirty="0" smtClean="0">
                <a:solidFill>
                  <a:schemeClr val="bg2">
                    <a:lumMod val="90000"/>
                  </a:schemeClr>
                </a:solidFill>
                <a:latin typeface="Georgia" pitchFamily="18" charset="0"/>
              </a:rPr>
              <a:t>Google</a:t>
            </a:r>
            <a:r>
              <a:rPr lang="en-US" sz="2800" dirty="0" smtClean="0">
                <a:solidFill>
                  <a:schemeClr val="bg2">
                    <a:lumMod val="90000"/>
                  </a:schemeClr>
                </a:solidFill>
                <a:latin typeface="Georgia" pitchFamily="18" charset="0"/>
              </a:rPr>
              <a:t> e motor de </a:t>
            </a:r>
            <a:r>
              <a:rPr lang="en-US" sz="2800" dirty="0" err="1" smtClean="0">
                <a:solidFill>
                  <a:schemeClr val="bg2">
                    <a:lumMod val="90000"/>
                  </a:schemeClr>
                </a:solidFill>
                <a:latin typeface="Georgia" pitchFamily="18" charset="0"/>
              </a:rPr>
              <a:t>cautare</a:t>
            </a:r>
            <a:r>
              <a:rPr lang="en-US" sz="2800" dirty="0" smtClean="0">
                <a:solidFill>
                  <a:schemeClr val="bg2">
                    <a:lumMod val="90000"/>
                  </a:schemeClr>
                </a:solidFill>
                <a:latin typeface="Georgia" pitchFamily="18" charset="0"/>
              </a:rPr>
              <a:t>.</a:t>
            </a:r>
            <a:endParaRPr lang="en-US" sz="2800" dirty="0" smtClean="0">
              <a:solidFill>
                <a:schemeClr val="bg2">
                  <a:lumMod val="90000"/>
                </a:schemeClr>
              </a:solidFill>
              <a:latin typeface="Georgia"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09800"/>
            <a:ext cx="7924800" cy="1569660"/>
          </a:xfrm>
          <a:prstGeom prst="rect">
            <a:avLst/>
          </a:prstGeom>
          <a:noFill/>
        </p:spPr>
        <p:txBody>
          <a:bodyPr wrap="square" rtlCol="0">
            <a:spAutoFit/>
          </a:bodyPr>
          <a:lstStyle/>
          <a:p>
            <a:r>
              <a:rPr lang="vi-VN" sz="2400" dirty="0" smtClean="0">
                <a:solidFill>
                  <a:schemeClr val="bg1"/>
                </a:solidFill>
              </a:rPr>
              <a:t>Aproximativ trei sferturi (71%) din suprafaţa </a:t>
            </a:r>
            <a:r>
              <a:rPr lang="vi-VN" sz="2400" dirty="0" smtClean="0">
                <a:solidFill>
                  <a:schemeClr val="bg1"/>
                </a:solidFill>
              </a:rPr>
              <a:t>Pământului</a:t>
            </a:r>
            <a:r>
              <a:rPr lang="vi-VN" sz="2400" dirty="0" smtClean="0">
                <a:solidFill>
                  <a:schemeClr val="bg1"/>
                </a:solidFill>
              </a:rPr>
              <a:t> este acoperită de </a:t>
            </a:r>
            <a:r>
              <a:rPr lang="vi-VN" sz="2400" b="1" dirty="0" smtClean="0">
                <a:solidFill>
                  <a:schemeClr val="bg1"/>
                </a:solidFill>
              </a:rPr>
              <a:t>oceane</a:t>
            </a:r>
            <a:r>
              <a:rPr lang="vi-VN" sz="2400" dirty="0" smtClean="0">
                <a:solidFill>
                  <a:schemeClr val="bg1"/>
                </a:solidFill>
              </a:rPr>
              <a:t>, fiind un corp global de </a:t>
            </a:r>
            <a:r>
              <a:rPr lang="en-US" sz="2400" dirty="0" smtClean="0">
                <a:solidFill>
                  <a:schemeClr val="bg1"/>
                </a:solidFill>
              </a:rPr>
              <a:t>ape</a:t>
            </a:r>
            <a:r>
              <a:rPr lang="vi-VN" sz="2400" dirty="0" smtClean="0">
                <a:solidFill>
                  <a:schemeClr val="bg1"/>
                </a:solidFill>
              </a:rPr>
              <a:t> sărate</a:t>
            </a:r>
            <a:r>
              <a:rPr lang="vi-VN" sz="2400" dirty="0" smtClean="0">
                <a:solidFill>
                  <a:schemeClr val="bg1"/>
                </a:solidFill>
              </a:rPr>
              <a:t> (apă) care sunt împărţite de continente şi arhipelaguri în cinci oceane:</a:t>
            </a:r>
            <a:endParaRPr lang="en-US" sz="2400" dirty="0">
              <a:solidFill>
                <a:schemeClr val="bg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250px-Oceans.png"/>
          <p:cNvPicPr>
            <a:picLocks noChangeAspect="1"/>
          </p:cNvPicPr>
          <p:nvPr/>
        </p:nvPicPr>
        <p:blipFill>
          <a:blip r:embed="rId2"/>
          <a:stretch>
            <a:fillRect/>
          </a:stretch>
        </p:blipFill>
        <p:spPr>
          <a:xfrm>
            <a:off x="914400" y="1676400"/>
            <a:ext cx="2381250" cy="2457450"/>
          </a:xfrm>
          <a:prstGeom prst="rect">
            <a:avLst/>
          </a:prstGeom>
        </p:spPr>
      </p:pic>
      <p:sp>
        <p:nvSpPr>
          <p:cNvPr id="6" name="Oval 5">
            <a:hlinkClick r:id="rId3" action="ppaction://hlinksldjump" highlightClick="1"/>
            <a:hlinkHover r:id="" action="ppaction://noaction" highlightClick="1"/>
          </p:cNvPr>
          <p:cNvSpPr/>
          <p:nvPr/>
        </p:nvSpPr>
        <p:spPr>
          <a:xfrm rot="1790699">
            <a:off x="4760045" y="264245"/>
            <a:ext cx="1447800" cy="1447800"/>
          </a:xfrm>
          <a:prstGeom prst="ellipse">
            <a:avLst/>
          </a:prstGeom>
          <a:solidFill>
            <a:schemeClr val="accent2">
              <a:lumMod val="75000"/>
            </a:schemeClr>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Arctic</a:t>
            </a:r>
            <a:endParaRPr lang="en-US" dirty="0"/>
          </a:p>
        </p:txBody>
      </p:sp>
      <p:sp>
        <p:nvSpPr>
          <p:cNvPr id="7" name="Oval 6">
            <a:hlinkClick r:id="rId4" action="ppaction://hlinksldjump" highlightClick="1"/>
            <a:hlinkHover r:id="" action="ppaction://noaction" highlightClick="1"/>
          </p:cNvPr>
          <p:cNvSpPr/>
          <p:nvPr/>
        </p:nvSpPr>
        <p:spPr>
          <a:xfrm rot="1360805">
            <a:off x="6521537" y="1949730"/>
            <a:ext cx="2468078" cy="1295749"/>
          </a:xfrm>
          <a:prstGeom prst="ellipse">
            <a:avLst/>
          </a:prstGeom>
          <a:solidFill>
            <a:schemeClr val="accent2">
              <a:lumMod val="40000"/>
              <a:lumOff val="60000"/>
            </a:schemeClr>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Antarctic</a:t>
            </a:r>
            <a:endParaRPr lang="en-US" sz="3200" dirty="0"/>
          </a:p>
        </p:txBody>
      </p:sp>
      <p:sp>
        <p:nvSpPr>
          <p:cNvPr id="8" name="Oval 7">
            <a:hlinkClick r:id="rId5" action="ppaction://hlinksldjump" highlightClick="1"/>
            <a:hlinkHover r:id="" action="ppaction://noaction" highlightClick="1"/>
          </p:cNvPr>
          <p:cNvSpPr/>
          <p:nvPr/>
        </p:nvSpPr>
        <p:spPr>
          <a:xfrm rot="20523507">
            <a:off x="248964" y="187886"/>
            <a:ext cx="1961618" cy="1294042"/>
          </a:xfrm>
          <a:prstGeom prst="ellipse">
            <a:avLst/>
          </a:prstGeom>
          <a:solidFill>
            <a:schemeClr val="accent1">
              <a:lumMod val="40000"/>
              <a:lumOff val="60000"/>
            </a:schemeClr>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Atlantic</a:t>
            </a:r>
            <a:endParaRPr lang="en-US" sz="2400" dirty="0"/>
          </a:p>
        </p:txBody>
      </p:sp>
      <p:sp>
        <p:nvSpPr>
          <p:cNvPr id="9" name="Oval 8">
            <a:hlinkClick r:id="rId6" action="ppaction://hlinksldjump" highlightClick="1"/>
            <a:hlinkHover r:id="" action="ppaction://noaction" highlightClick="1"/>
          </p:cNvPr>
          <p:cNvSpPr/>
          <p:nvPr/>
        </p:nvSpPr>
        <p:spPr>
          <a:xfrm rot="20355479">
            <a:off x="7003879" y="4245410"/>
            <a:ext cx="1905000" cy="1676400"/>
          </a:xfrm>
          <a:prstGeom prst="ellipse">
            <a:avLst/>
          </a:prstGeom>
          <a:solidFill>
            <a:schemeClr val="accent2">
              <a:lumMod val="60000"/>
              <a:lumOff val="40000"/>
            </a:schemeClr>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Indian</a:t>
            </a:r>
            <a:endParaRPr lang="en-US" sz="2000" dirty="0"/>
          </a:p>
        </p:txBody>
      </p:sp>
      <p:sp>
        <p:nvSpPr>
          <p:cNvPr id="10" name="Oval 9">
            <a:hlinkClick r:id="rId7" action="ppaction://hlinksldjump" highlightClick="1"/>
            <a:hlinkHover r:id="" action="ppaction://noaction" highlightClick="1"/>
          </p:cNvPr>
          <p:cNvSpPr/>
          <p:nvPr/>
        </p:nvSpPr>
        <p:spPr>
          <a:xfrm rot="988625">
            <a:off x="500295" y="4924250"/>
            <a:ext cx="2057400" cy="1676400"/>
          </a:xfrm>
          <a:prstGeom prst="ellipse">
            <a:avLst/>
          </a:prstGeom>
          <a:solidFill>
            <a:schemeClr val="accent1">
              <a:lumMod val="75000"/>
            </a:schemeClr>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Pacific</a:t>
            </a:r>
            <a:endParaRPr lang="en-US" sz="2800" dirty="0"/>
          </a:p>
        </p:txBody>
      </p:sp>
      <p:sp>
        <p:nvSpPr>
          <p:cNvPr id="11" name="Oval 10"/>
          <p:cNvSpPr/>
          <p:nvPr/>
        </p:nvSpPr>
        <p:spPr>
          <a:xfrm>
            <a:off x="3276600" y="3124200"/>
            <a:ext cx="304800" cy="3048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0000" y="3200400"/>
            <a:ext cx="457200" cy="457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05400" y="3962400"/>
            <a:ext cx="685800" cy="6858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2000" y="3200400"/>
            <a:ext cx="609600" cy="6096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438400" y="4114800"/>
            <a:ext cx="228600" cy="2286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33600" y="4495800"/>
            <a:ext cx="533400" cy="533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19800" y="4419600"/>
            <a:ext cx="838200" cy="838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1905000"/>
            <a:ext cx="228600" cy="2286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962400" y="1371600"/>
            <a:ext cx="533400" cy="533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362200" y="1524000"/>
            <a:ext cx="152400" cy="152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133600" y="1143000"/>
            <a:ext cx="304800" cy="3048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62600" y="2590800"/>
            <a:ext cx="838200" cy="838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ame Side Corner Rectangle 23">
            <a:hlinkClick r:id="rId8" action="ppaction://hlinksldjump" highlightClick="1"/>
            <a:hlinkHover r:id="" action="ppaction://noaction" highlightClick="1"/>
          </p:cNvPr>
          <p:cNvSpPr/>
          <p:nvPr/>
        </p:nvSpPr>
        <p:spPr>
          <a:xfrm>
            <a:off x="2933700" y="5791200"/>
            <a:ext cx="3276600" cy="1066800"/>
          </a:xfrm>
          <a:prstGeom prst="round2SameRect">
            <a:avLst>
              <a:gd name="adj1" fmla="val 50000"/>
              <a:gd name="adj2" fmla="val 0"/>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Surse</a:t>
            </a:r>
            <a:endParaRPr lang="en-US" sz="4800" b="1" dirty="0"/>
          </a:p>
        </p:txBody>
      </p:sp>
    </p:spTree>
  </p:cSld>
  <p:clrMapOvr>
    <a:masterClrMapping/>
  </p:clrMapOvr>
  <p:transition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 calcmode="lin" valueType="num">
                                      <p:cBhvr>
                                        <p:cTn id="9" dur="500" fill="hold"/>
                                        <p:tgtEl>
                                          <p:spTgt spid="29"/>
                                        </p:tgtEl>
                                        <p:attrNameLst>
                                          <p:attrName>style.rotation</p:attrName>
                                        </p:attrNameLst>
                                      </p:cBhvr>
                                      <p:tavLst>
                                        <p:tav tm="0">
                                          <p:val>
                                            <p:fltVal val="360"/>
                                          </p:val>
                                        </p:tav>
                                        <p:tav tm="100000">
                                          <p:val>
                                            <p:fltVal val="0"/>
                                          </p:val>
                                        </p:tav>
                                      </p:tavLst>
                                    </p:anim>
                                    <p:animEffect transition="in" filter="fade">
                                      <p:cBhvr>
                                        <p:cTn id="10" dur="500"/>
                                        <p:tgtEl>
                                          <p:spTgt spid="29"/>
                                        </p:tgtEl>
                                      </p:cBhvr>
                                    </p:animEffect>
                                  </p:childTnLst>
                                </p:cTn>
                              </p:par>
                            </p:childTnLst>
                          </p:cTn>
                        </p:par>
                        <p:par>
                          <p:cTn id="11" fill="hold">
                            <p:stCondLst>
                              <p:cond delay="50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 calcmode="lin" valueType="num">
                                      <p:cBhvr>
                                        <p:cTn id="16" dur="500" fill="hold"/>
                                        <p:tgtEl>
                                          <p:spTgt spid="11"/>
                                        </p:tgtEl>
                                        <p:attrNameLst>
                                          <p:attrName>style.rotation</p:attrName>
                                        </p:attrNameLst>
                                      </p:cBhvr>
                                      <p:tavLst>
                                        <p:tav tm="0">
                                          <p:val>
                                            <p:fltVal val="90"/>
                                          </p:val>
                                        </p:tav>
                                        <p:tav tm="100000">
                                          <p:val>
                                            <p:fltVal val="0"/>
                                          </p:val>
                                        </p:tav>
                                      </p:tavLst>
                                    </p:anim>
                                    <p:animEffect transition="in" filter="fade">
                                      <p:cBhvr>
                                        <p:cTn id="17" dur="500"/>
                                        <p:tgtEl>
                                          <p:spTgt spid="11"/>
                                        </p:tgtEl>
                                      </p:cBhvr>
                                    </p:animEffect>
                                  </p:childTnLst>
                                </p:cTn>
                              </p:par>
                            </p:childTnLst>
                          </p:cTn>
                        </p:par>
                        <p:par>
                          <p:cTn id="18" fill="hold">
                            <p:stCondLst>
                              <p:cond delay="1000"/>
                            </p:stCondLst>
                            <p:childTnLst>
                              <p:par>
                                <p:cTn id="19" presetID="31" presetClass="entr" presetSubtype="0" fill="hold" grpId="0" nodeType="afterEffect">
                                  <p:stCondLst>
                                    <p:cond delay="0"/>
                                  </p:stCondLst>
                                  <p:iterate type="lt">
                                    <p:tmPct val="5000"/>
                                  </p:iterate>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90"/>
                                          </p:val>
                                        </p:tav>
                                        <p:tav tm="100000">
                                          <p:val>
                                            <p:fltVal val="0"/>
                                          </p:val>
                                        </p:tav>
                                      </p:tavLst>
                                    </p:anim>
                                    <p:animEffect transition="in" filter="fade">
                                      <p:cBhvr>
                                        <p:cTn id="24" dur="500"/>
                                        <p:tgtEl>
                                          <p:spTgt spid="12"/>
                                        </p:tgtEl>
                                      </p:cBhvr>
                                    </p:animEffect>
                                  </p:childTnLst>
                                </p:cTn>
                              </p:par>
                            </p:childTnLst>
                          </p:cTn>
                        </p:par>
                        <p:par>
                          <p:cTn id="25" fill="hold">
                            <p:stCondLst>
                              <p:cond delay="1500"/>
                            </p:stCondLst>
                            <p:childTnLst>
                              <p:par>
                                <p:cTn id="26" presetID="31" presetClass="entr" presetSubtype="0" fill="hold" grpId="0" nodeType="afterEffect">
                                  <p:stCondLst>
                                    <p:cond delay="0"/>
                                  </p:stCondLst>
                                  <p:iterate type="lt">
                                    <p:tmPct val="5000"/>
                                  </p:iterate>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 calcmode="lin" valueType="num">
                                      <p:cBhvr>
                                        <p:cTn id="30" dur="500" fill="hold"/>
                                        <p:tgtEl>
                                          <p:spTgt spid="14"/>
                                        </p:tgtEl>
                                        <p:attrNameLst>
                                          <p:attrName>style.rotation</p:attrName>
                                        </p:attrNameLst>
                                      </p:cBhvr>
                                      <p:tavLst>
                                        <p:tav tm="0">
                                          <p:val>
                                            <p:fltVal val="90"/>
                                          </p:val>
                                        </p:tav>
                                        <p:tav tm="100000">
                                          <p:val>
                                            <p:fltVal val="0"/>
                                          </p:val>
                                        </p:tav>
                                      </p:tavLst>
                                    </p:anim>
                                    <p:animEffect transition="in" filter="fade">
                                      <p:cBhvr>
                                        <p:cTn id="31" dur="500"/>
                                        <p:tgtEl>
                                          <p:spTgt spid="14"/>
                                        </p:tgtEl>
                                      </p:cBhvr>
                                    </p:animEffect>
                                  </p:childTnLst>
                                </p:cTn>
                              </p:par>
                            </p:childTnLst>
                          </p:cTn>
                        </p:par>
                        <p:par>
                          <p:cTn id="32" fill="hold">
                            <p:stCondLst>
                              <p:cond delay="2000"/>
                            </p:stCondLst>
                            <p:childTnLst>
                              <p:par>
                                <p:cTn id="33" presetID="31" presetClass="entr" presetSubtype="0" fill="hold" grpId="0" nodeType="afterEffect">
                                  <p:stCondLst>
                                    <p:cond delay="0"/>
                                  </p:stCondLst>
                                  <p:iterate type="lt">
                                    <p:tmPct val="5000"/>
                                  </p:iterate>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 calcmode="lin" valueType="num">
                                      <p:cBhvr>
                                        <p:cTn id="37" dur="500" fill="hold"/>
                                        <p:tgtEl>
                                          <p:spTgt spid="13"/>
                                        </p:tgtEl>
                                        <p:attrNameLst>
                                          <p:attrName>style.rotation</p:attrName>
                                        </p:attrNameLst>
                                      </p:cBhvr>
                                      <p:tavLst>
                                        <p:tav tm="0">
                                          <p:val>
                                            <p:fltVal val="90"/>
                                          </p:val>
                                        </p:tav>
                                        <p:tav tm="100000">
                                          <p:val>
                                            <p:fltVal val="0"/>
                                          </p:val>
                                        </p:tav>
                                      </p:tavLst>
                                    </p:anim>
                                    <p:animEffect transition="in" filter="fade">
                                      <p:cBhvr>
                                        <p:cTn id="38" dur="500"/>
                                        <p:tgtEl>
                                          <p:spTgt spid="13"/>
                                        </p:tgtEl>
                                      </p:cBhvr>
                                    </p:animEffect>
                                  </p:childTnLst>
                                </p:cTn>
                              </p:par>
                            </p:childTnLst>
                          </p:cTn>
                        </p:par>
                        <p:par>
                          <p:cTn id="39" fill="hold">
                            <p:stCondLst>
                              <p:cond delay="2500"/>
                            </p:stCondLst>
                            <p:childTnLst>
                              <p:par>
                                <p:cTn id="40" presetID="31" presetClass="entr" presetSubtype="0" fill="hold" grpId="0" nodeType="afterEffect">
                                  <p:stCondLst>
                                    <p:cond delay="0"/>
                                  </p:stCondLst>
                                  <p:iterate type="lt">
                                    <p:tmPct val="5000"/>
                                  </p:iterate>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 calcmode="lin" valueType="num">
                                      <p:cBhvr>
                                        <p:cTn id="44" dur="500" fill="hold"/>
                                        <p:tgtEl>
                                          <p:spTgt spid="17"/>
                                        </p:tgtEl>
                                        <p:attrNameLst>
                                          <p:attrName>style.rotation</p:attrName>
                                        </p:attrNameLst>
                                      </p:cBhvr>
                                      <p:tavLst>
                                        <p:tav tm="0">
                                          <p:val>
                                            <p:fltVal val="90"/>
                                          </p:val>
                                        </p:tav>
                                        <p:tav tm="100000">
                                          <p:val>
                                            <p:fltVal val="0"/>
                                          </p:val>
                                        </p:tav>
                                      </p:tavLst>
                                    </p:anim>
                                    <p:animEffect transition="in" filter="fade">
                                      <p:cBhvr>
                                        <p:cTn id="45" dur="500"/>
                                        <p:tgtEl>
                                          <p:spTgt spid="17"/>
                                        </p:tgtEl>
                                      </p:cBhvr>
                                    </p:animEffect>
                                  </p:childTnLst>
                                </p:cTn>
                              </p:par>
                            </p:childTnLst>
                          </p:cTn>
                        </p:par>
                        <p:par>
                          <p:cTn id="46" fill="hold">
                            <p:stCondLst>
                              <p:cond delay="3000"/>
                            </p:stCondLst>
                            <p:childTnLst>
                              <p:par>
                                <p:cTn id="47" presetID="56" presetClass="entr" presetSubtype="0" fill="hold" grpId="0" nodeType="afterEffect">
                                  <p:stCondLst>
                                    <p:cond delay="0"/>
                                  </p:stCondLst>
                                  <p:iterate type="lt">
                                    <p:tmPct val="10000"/>
                                  </p:iterate>
                                  <p:childTnLst>
                                    <p:set>
                                      <p:cBhvr>
                                        <p:cTn id="48" dur="1" fill="hold">
                                          <p:stCondLst>
                                            <p:cond delay="0"/>
                                          </p:stCondLst>
                                        </p:cTn>
                                        <p:tgtEl>
                                          <p:spTgt spid="9"/>
                                        </p:tgtEl>
                                        <p:attrNameLst>
                                          <p:attrName>style.visibility</p:attrName>
                                        </p:attrNameLst>
                                      </p:cBhvr>
                                      <p:to>
                                        <p:strVal val="visible"/>
                                      </p:to>
                                    </p:set>
                                    <p:anim by="(-#ppt_w*2)" calcmode="lin" valueType="num">
                                      <p:cBhvr rctx="PPT">
                                        <p:cTn id="49" dur="250" autoRev="1" fill="hold">
                                          <p:stCondLst>
                                            <p:cond delay="0"/>
                                          </p:stCondLst>
                                        </p:cTn>
                                        <p:tgtEl>
                                          <p:spTgt spid="9"/>
                                        </p:tgtEl>
                                        <p:attrNameLst>
                                          <p:attrName>ppt_w</p:attrName>
                                        </p:attrNameLst>
                                      </p:cBhvr>
                                    </p:anim>
                                    <p:anim by="(#ppt_w*0.50)" calcmode="lin" valueType="num">
                                      <p:cBhvr>
                                        <p:cTn id="50" dur="250" decel="50000" autoRev="1" fill="hold">
                                          <p:stCondLst>
                                            <p:cond delay="0"/>
                                          </p:stCondLst>
                                        </p:cTn>
                                        <p:tgtEl>
                                          <p:spTgt spid="9"/>
                                        </p:tgtEl>
                                        <p:attrNameLst>
                                          <p:attrName>ppt_x</p:attrName>
                                        </p:attrNameLst>
                                      </p:cBhvr>
                                    </p:anim>
                                    <p:anim from="(-#ppt_h/2)" to="(#ppt_y)" calcmode="lin" valueType="num">
                                      <p:cBhvr>
                                        <p:cTn id="51" dur="500" fill="hold">
                                          <p:stCondLst>
                                            <p:cond delay="0"/>
                                          </p:stCondLst>
                                        </p:cTn>
                                        <p:tgtEl>
                                          <p:spTgt spid="9"/>
                                        </p:tgtEl>
                                        <p:attrNameLst>
                                          <p:attrName>ppt_y</p:attrName>
                                        </p:attrNameLst>
                                      </p:cBhvr>
                                    </p:anim>
                                    <p:animRot by="21600000">
                                      <p:cBhvr>
                                        <p:cTn id="52" dur="500" fill="hold">
                                          <p:stCondLst>
                                            <p:cond delay="0"/>
                                          </p:stCondLst>
                                        </p:cTn>
                                        <p:tgtEl>
                                          <p:spTgt spid="9"/>
                                        </p:tgtEl>
                                        <p:attrNameLst>
                                          <p:attrName>r</p:attrName>
                                        </p:attrNameLst>
                                      </p:cBhvr>
                                    </p:animRot>
                                  </p:childTnLst>
                                </p:cTn>
                              </p:par>
                            </p:childTnLst>
                          </p:cTn>
                        </p:par>
                        <p:par>
                          <p:cTn id="53" fill="hold">
                            <p:stCondLst>
                              <p:cond delay="3750"/>
                            </p:stCondLst>
                            <p:childTnLst>
                              <p:par>
                                <p:cTn id="54" presetID="31" presetClass="entr" presetSubtype="0" fill="hold" grpId="0" nodeType="afterEffect">
                                  <p:stCondLst>
                                    <p:cond delay="0"/>
                                  </p:stCondLst>
                                  <p:iterate type="lt">
                                    <p:tmPct val="5000"/>
                                  </p:iterate>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 calcmode="lin" valueType="num">
                                      <p:cBhvr>
                                        <p:cTn id="58" dur="500" fill="hold"/>
                                        <p:tgtEl>
                                          <p:spTgt spid="21"/>
                                        </p:tgtEl>
                                        <p:attrNameLst>
                                          <p:attrName>style.rotation</p:attrName>
                                        </p:attrNameLst>
                                      </p:cBhvr>
                                      <p:tavLst>
                                        <p:tav tm="0">
                                          <p:val>
                                            <p:fltVal val="90"/>
                                          </p:val>
                                        </p:tav>
                                        <p:tav tm="100000">
                                          <p:val>
                                            <p:fltVal val="0"/>
                                          </p:val>
                                        </p:tav>
                                      </p:tavLst>
                                    </p:anim>
                                    <p:animEffect transition="in" filter="fade">
                                      <p:cBhvr>
                                        <p:cTn id="59" dur="500"/>
                                        <p:tgtEl>
                                          <p:spTgt spid="21"/>
                                        </p:tgtEl>
                                      </p:cBhvr>
                                    </p:animEffect>
                                  </p:childTnLst>
                                </p:cTn>
                              </p:par>
                            </p:childTnLst>
                          </p:cTn>
                        </p:par>
                        <p:par>
                          <p:cTn id="60" fill="hold">
                            <p:stCondLst>
                              <p:cond delay="4250"/>
                            </p:stCondLst>
                            <p:childTnLst>
                              <p:par>
                                <p:cTn id="61" presetID="31" presetClass="entr" presetSubtype="0" fill="hold" grpId="0" nodeType="afterEffect">
                                  <p:stCondLst>
                                    <p:cond delay="0"/>
                                  </p:stCondLst>
                                  <p:iterate type="lt">
                                    <p:tmPct val="5000"/>
                                  </p:iterate>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 calcmode="lin" valueType="num">
                                      <p:cBhvr>
                                        <p:cTn id="65" dur="500" fill="hold"/>
                                        <p:tgtEl>
                                          <p:spTgt spid="22"/>
                                        </p:tgtEl>
                                        <p:attrNameLst>
                                          <p:attrName>style.rotation</p:attrName>
                                        </p:attrNameLst>
                                      </p:cBhvr>
                                      <p:tavLst>
                                        <p:tav tm="0">
                                          <p:val>
                                            <p:fltVal val="90"/>
                                          </p:val>
                                        </p:tav>
                                        <p:tav tm="100000">
                                          <p:val>
                                            <p:fltVal val="0"/>
                                          </p:val>
                                        </p:tav>
                                      </p:tavLst>
                                    </p:anim>
                                    <p:animEffect transition="in" filter="fade">
                                      <p:cBhvr>
                                        <p:cTn id="66" dur="500"/>
                                        <p:tgtEl>
                                          <p:spTgt spid="22"/>
                                        </p:tgtEl>
                                      </p:cBhvr>
                                    </p:animEffect>
                                  </p:childTnLst>
                                </p:cTn>
                              </p:par>
                            </p:childTnLst>
                          </p:cTn>
                        </p:par>
                        <p:par>
                          <p:cTn id="67" fill="hold">
                            <p:stCondLst>
                              <p:cond delay="4750"/>
                            </p:stCondLst>
                            <p:childTnLst>
                              <p:par>
                                <p:cTn id="68" presetID="56" presetClass="entr" presetSubtype="0" fill="hold" grpId="0" nodeType="afterEffect">
                                  <p:stCondLst>
                                    <p:cond delay="0"/>
                                  </p:stCondLst>
                                  <p:iterate type="lt">
                                    <p:tmPct val="10000"/>
                                  </p:iterate>
                                  <p:childTnLst>
                                    <p:set>
                                      <p:cBhvr>
                                        <p:cTn id="69" dur="1" fill="hold">
                                          <p:stCondLst>
                                            <p:cond delay="0"/>
                                          </p:stCondLst>
                                        </p:cTn>
                                        <p:tgtEl>
                                          <p:spTgt spid="8"/>
                                        </p:tgtEl>
                                        <p:attrNameLst>
                                          <p:attrName>style.visibility</p:attrName>
                                        </p:attrNameLst>
                                      </p:cBhvr>
                                      <p:to>
                                        <p:strVal val="visible"/>
                                      </p:to>
                                    </p:set>
                                    <p:anim by="(-#ppt_w*2)" calcmode="lin" valueType="num">
                                      <p:cBhvr rctx="PPT">
                                        <p:cTn id="70" dur="250" autoRev="1" fill="hold">
                                          <p:stCondLst>
                                            <p:cond delay="0"/>
                                          </p:stCondLst>
                                        </p:cTn>
                                        <p:tgtEl>
                                          <p:spTgt spid="8"/>
                                        </p:tgtEl>
                                        <p:attrNameLst>
                                          <p:attrName>ppt_w</p:attrName>
                                        </p:attrNameLst>
                                      </p:cBhvr>
                                    </p:anim>
                                    <p:anim by="(#ppt_w*0.50)" calcmode="lin" valueType="num">
                                      <p:cBhvr>
                                        <p:cTn id="71" dur="250" decel="50000" autoRev="1" fill="hold">
                                          <p:stCondLst>
                                            <p:cond delay="0"/>
                                          </p:stCondLst>
                                        </p:cTn>
                                        <p:tgtEl>
                                          <p:spTgt spid="8"/>
                                        </p:tgtEl>
                                        <p:attrNameLst>
                                          <p:attrName>ppt_x</p:attrName>
                                        </p:attrNameLst>
                                      </p:cBhvr>
                                    </p:anim>
                                    <p:anim from="(-#ppt_h/2)" to="(#ppt_y)" calcmode="lin" valueType="num">
                                      <p:cBhvr>
                                        <p:cTn id="72" dur="500" fill="hold">
                                          <p:stCondLst>
                                            <p:cond delay="0"/>
                                          </p:stCondLst>
                                        </p:cTn>
                                        <p:tgtEl>
                                          <p:spTgt spid="8"/>
                                        </p:tgtEl>
                                        <p:attrNameLst>
                                          <p:attrName>ppt_y</p:attrName>
                                        </p:attrNameLst>
                                      </p:cBhvr>
                                    </p:anim>
                                    <p:animRot by="21600000">
                                      <p:cBhvr>
                                        <p:cTn id="73" dur="500" fill="hold">
                                          <p:stCondLst>
                                            <p:cond delay="0"/>
                                          </p:stCondLst>
                                        </p:cTn>
                                        <p:tgtEl>
                                          <p:spTgt spid="8"/>
                                        </p:tgtEl>
                                        <p:attrNameLst>
                                          <p:attrName>r</p:attrName>
                                        </p:attrNameLst>
                                      </p:cBhvr>
                                    </p:animRot>
                                  </p:childTnLst>
                                </p:cTn>
                              </p:par>
                            </p:childTnLst>
                          </p:cTn>
                        </p:par>
                        <p:par>
                          <p:cTn id="74" fill="hold">
                            <p:stCondLst>
                              <p:cond delay="5600"/>
                            </p:stCondLst>
                            <p:childTnLst>
                              <p:par>
                                <p:cTn id="75" presetID="31" presetClass="entr" presetSubtype="0" fill="hold" grpId="0" nodeType="afterEffect">
                                  <p:stCondLst>
                                    <p:cond delay="0"/>
                                  </p:stCondLst>
                                  <p:iterate type="lt">
                                    <p:tmPct val="5000"/>
                                  </p:iterate>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 calcmode="lin" valueType="num">
                                      <p:cBhvr>
                                        <p:cTn id="79" dur="500" fill="hold"/>
                                        <p:tgtEl>
                                          <p:spTgt spid="15"/>
                                        </p:tgtEl>
                                        <p:attrNameLst>
                                          <p:attrName>style.rotation</p:attrName>
                                        </p:attrNameLst>
                                      </p:cBhvr>
                                      <p:tavLst>
                                        <p:tav tm="0">
                                          <p:val>
                                            <p:fltVal val="90"/>
                                          </p:val>
                                        </p:tav>
                                        <p:tav tm="100000">
                                          <p:val>
                                            <p:fltVal val="0"/>
                                          </p:val>
                                        </p:tav>
                                      </p:tavLst>
                                    </p:anim>
                                    <p:animEffect transition="in" filter="fade">
                                      <p:cBhvr>
                                        <p:cTn id="80" dur="500"/>
                                        <p:tgtEl>
                                          <p:spTgt spid="15"/>
                                        </p:tgtEl>
                                      </p:cBhvr>
                                    </p:animEffect>
                                  </p:childTnLst>
                                </p:cTn>
                              </p:par>
                            </p:childTnLst>
                          </p:cTn>
                        </p:par>
                        <p:par>
                          <p:cTn id="81" fill="hold">
                            <p:stCondLst>
                              <p:cond delay="6100"/>
                            </p:stCondLst>
                            <p:childTnLst>
                              <p:par>
                                <p:cTn id="82" presetID="31" presetClass="entr" presetSubtype="0" fill="hold" grpId="0" nodeType="afterEffect">
                                  <p:stCondLst>
                                    <p:cond delay="0"/>
                                  </p:stCondLst>
                                  <p:iterate type="lt">
                                    <p:tmPct val="5000"/>
                                  </p:iterate>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ppt_w</p:attrName>
                                        </p:attrNameLst>
                                      </p:cBhvr>
                                      <p:tavLst>
                                        <p:tav tm="0">
                                          <p:val>
                                            <p:fltVal val="0"/>
                                          </p:val>
                                        </p:tav>
                                        <p:tav tm="100000">
                                          <p:val>
                                            <p:strVal val="#ppt_w"/>
                                          </p:val>
                                        </p:tav>
                                      </p:tavLst>
                                    </p:anim>
                                    <p:anim calcmode="lin" valueType="num">
                                      <p:cBhvr>
                                        <p:cTn id="85" dur="500" fill="hold"/>
                                        <p:tgtEl>
                                          <p:spTgt spid="16"/>
                                        </p:tgtEl>
                                        <p:attrNameLst>
                                          <p:attrName>ppt_h</p:attrName>
                                        </p:attrNameLst>
                                      </p:cBhvr>
                                      <p:tavLst>
                                        <p:tav tm="0">
                                          <p:val>
                                            <p:fltVal val="0"/>
                                          </p:val>
                                        </p:tav>
                                        <p:tav tm="100000">
                                          <p:val>
                                            <p:strVal val="#ppt_h"/>
                                          </p:val>
                                        </p:tav>
                                      </p:tavLst>
                                    </p:anim>
                                    <p:anim calcmode="lin" valueType="num">
                                      <p:cBhvr>
                                        <p:cTn id="86" dur="500" fill="hold"/>
                                        <p:tgtEl>
                                          <p:spTgt spid="16"/>
                                        </p:tgtEl>
                                        <p:attrNameLst>
                                          <p:attrName>style.rotation</p:attrName>
                                        </p:attrNameLst>
                                      </p:cBhvr>
                                      <p:tavLst>
                                        <p:tav tm="0">
                                          <p:val>
                                            <p:fltVal val="90"/>
                                          </p:val>
                                        </p:tav>
                                        <p:tav tm="100000">
                                          <p:val>
                                            <p:fltVal val="0"/>
                                          </p:val>
                                        </p:tav>
                                      </p:tavLst>
                                    </p:anim>
                                    <p:animEffect transition="in" filter="fade">
                                      <p:cBhvr>
                                        <p:cTn id="87" dur="500"/>
                                        <p:tgtEl>
                                          <p:spTgt spid="16"/>
                                        </p:tgtEl>
                                      </p:cBhvr>
                                    </p:animEffect>
                                  </p:childTnLst>
                                </p:cTn>
                              </p:par>
                            </p:childTnLst>
                          </p:cTn>
                        </p:par>
                        <p:par>
                          <p:cTn id="88" fill="hold">
                            <p:stCondLst>
                              <p:cond delay="6600"/>
                            </p:stCondLst>
                            <p:childTnLst>
                              <p:par>
                                <p:cTn id="89" presetID="56" presetClass="entr" presetSubtype="0" fill="hold" grpId="0" nodeType="afterEffect">
                                  <p:stCondLst>
                                    <p:cond delay="0"/>
                                  </p:stCondLst>
                                  <p:iterate type="lt">
                                    <p:tmPct val="10000"/>
                                  </p:iterate>
                                  <p:childTnLst>
                                    <p:set>
                                      <p:cBhvr>
                                        <p:cTn id="90" dur="1" fill="hold">
                                          <p:stCondLst>
                                            <p:cond delay="0"/>
                                          </p:stCondLst>
                                        </p:cTn>
                                        <p:tgtEl>
                                          <p:spTgt spid="10"/>
                                        </p:tgtEl>
                                        <p:attrNameLst>
                                          <p:attrName>style.visibility</p:attrName>
                                        </p:attrNameLst>
                                      </p:cBhvr>
                                      <p:to>
                                        <p:strVal val="visible"/>
                                      </p:to>
                                    </p:set>
                                    <p:anim by="(-#ppt_w*2)" calcmode="lin" valueType="num">
                                      <p:cBhvr rctx="PPT">
                                        <p:cTn id="91" dur="250" autoRev="1" fill="hold">
                                          <p:stCondLst>
                                            <p:cond delay="0"/>
                                          </p:stCondLst>
                                        </p:cTn>
                                        <p:tgtEl>
                                          <p:spTgt spid="10"/>
                                        </p:tgtEl>
                                        <p:attrNameLst>
                                          <p:attrName>ppt_w</p:attrName>
                                        </p:attrNameLst>
                                      </p:cBhvr>
                                    </p:anim>
                                    <p:anim by="(#ppt_w*0.50)" calcmode="lin" valueType="num">
                                      <p:cBhvr>
                                        <p:cTn id="92" dur="250" decel="50000" autoRev="1" fill="hold">
                                          <p:stCondLst>
                                            <p:cond delay="0"/>
                                          </p:stCondLst>
                                        </p:cTn>
                                        <p:tgtEl>
                                          <p:spTgt spid="10"/>
                                        </p:tgtEl>
                                        <p:attrNameLst>
                                          <p:attrName>ppt_x</p:attrName>
                                        </p:attrNameLst>
                                      </p:cBhvr>
                                    </p:anim>
                                    <p:anim from="(-#ppt_h/2)" to="(#ppt_y)" calcmode="lin" valueType="num">
                                      <p:cBhvr>
                                        <p:cTn id="93" dur="500" fill="hold">
                                          <p:stCondLst>
                                            <p:cond delay="0"/>
                                          </p:stCondLst>
                                        </p:cTn>
                                        <p:tgtEl>
                                          <p:spTgt spid="10"/>
                                        </p:tgtEl>
                                        <p:attrNameLst>
                                          <p:attrName>ppt_y</p:attrName>
                                        </p:attrNameLst>
                                      </p:cBhvr>
                                    </p:anim>
                                    <p:animRot by="21600000">
                                      <p:cBhvr>
                                        <p:cTn id="94" dur="500" fill="hold">
                                          <p:stCondLst>
                                            <p:cond delay="0"/>
                                          </p:stCondLst>
                                        </p:cTn>
                                        <p:tgtEl>
                                          <p:spTgt spid="10"/>
                                        </p:tgtEl>
                                        <p:attrNameLst>
                                          <p:attrName>r</p:attrName>
                                        </p:attrNameLst>
                                      </p:cBhvr>
                                    </p:animRot>
                                  </p:childTnLst>
                                </p:cTn>
                              </p:par>
                            </p:childTnLst>
                          </p:cTn>
                        </p:par>
                        <p:par>
                          <p:cTn id="95" fill="hold">
                            <p:stCondLst>
                              <p:cond delay="7400"/>
                            </p:stCondLst>
                            <p:childTnLst>
                              <p:par>
                                <p:cTn id="96" presetID="31" presetClass="entr" presetSubtype="0" fill="hold" grpId="0" nodeType="afterEffect">
                                  <p:stCondLst>
                                    <p:cond delay="0"/>
                                  </p:stCondLst>
                                  <p:iterate type="lt">
                                    <p:tmPct val="5000"/>
                                  </p:iterate>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 calcmode="lin" valueType="num">
                                      <p:cBhvr>
                                        <p:cTn id="100" dur="500" fill="hold"/>
                                        <p:tgtEl>
                                          <p:spTgt spid="23"/>
                                        </p:tgtEl>
                                        <p:attrNameLst>
                                          <p:attrName>style.rotation</p:attrName>
                                        </p:attrNameLst>
                                      </p:cBhvr>
                                      <p:tavLst>
                                        <p:tav tm="0">
                                          <p:val>
                                            <p:fltVal val="90"/>
                                          </p:val>
                                        </p:tav>
                                        <p:tav tm="100000">
                                          <p:val>
                                            <p:fltVal val="0"/>
                                          </p:val>
                                        </p:tav>
                                      </p:tavLst>
                                    </p:anim>
                                    <p:animEffect transition="in" filter="fade">
                                      <p:cBhvr>
                                        <p:cTn id="101" dur="500"/>
                                        <p:tgtEl>
                                          <p:spTgt spid="23"/>
                                        </p:tgtEl>
                                      </p:cBhvr>
                                    </p:animEffect>
                                  </p:childTnLst>
                                </p:cTn>
                              </p:par>
                            </p:childTnLst>
                          </p:cTn>
                        </p:par>
                        <p:par>
                          <p:cTn id="102" fill="hold">
                            <p:stCondLst>
                              <p:cond delay="7900"/>
                            </p:stCondLst>
                            <p:childTnLst>
                              <p:par>
                                <p:cTn id="103" presetID="56" presetClass="entr" presetSubtype="0" fill="hold" grpId="0" nodeType="afterEffect">
                                  <p:stCondLst>
                                    <p:cond delay="0"/>
                                  </p:stCondLst>
                                  <p:iterate type="lt">
                                    <p:tmPct val="10000"/>
                                  </p:iterate>
                                  <p:childTnLst>
                                    <p:set>
                                      <p:cBhvr>
                                        <p:cTn id="104" dur="1" fill="hold">
                                          <p:stCondLst>
                                            <p:cond delay="0"/>
                                          </p:stCondLst>
                                        </p:cTn>
                                        <p:tgtEl>
                                          <p:spTgt spid="7"/>
                                        </p:tgtEl>
                                        <p:attrNameLst>
                                          <p:attrName>style.visibility</p:attrName>
                                        </p:attrNameLst>
                                      </p:cBhvr>
                                      <p:to>
                                        <p:strVal val="visible"/>
                                      </p:to>
                                    </p:set>
                                    <p:anim by="(-#ppt_w*2)" calcmode="lin" valueType="num">
                                      <p:cBhvr rctx="PPT">
                                        <p:cTn id="105" dur="250" autoRev="1" fill="hold">
                                          <p:stCondLst>
                                            <p:cond delay="0"/>
                                          </p:stCondLst>
                                        </p:cTn>
                                        <p:tgtEl>
                                          <p:spTgt spid="7"/>
                                        </p:tgtEl>
                                        <p:attrNameLst>
                                          <p:attrName>ppt_w</p:attrName>
                                        </p:attrNameLst>
                                      </p:cBhvr>
                                    </p:anim>
                                    <p:anim by="(#ppt_w*0.50)" calcmode="lin" valueType="num">
                                      <p:cBhvr>
                                        <p:cTn id="106" dur="250" decel="50000" autoRev="1" fill="hold">
                                          <p:stCondLst>
                                            <p:cond delay="0"/>
                                          </p:stCondLst>
                                        </p:cTn>
                                        <p:tgtEl>
                                          <p:spTgt spid="7"/>
                                        </p:tgtEl>
                                        <p:attrNameLst>
                                          <p:attrName>ppt_x</p:attrName>
                                        </p:attrNameLst>
                                      </p:cBhvr>
                                    </p:anim>
                                    <p:anim from="(-#ppt_h/2)" to="(#ppt_y)" calcmode="lin" valueType="num">
                                      <p:cBhvr>
                                        <p:cTn id="107" dur="500" fill="hold">
                                          <p:stCondLst>
                                            <p:cond delay="0"/>
                                          </p:stCondLst>
                                        </p:cTn>
                                        <p:tgtEl>
                                          <p:spTgt spid="7"/>
                                        </p:tgtEl>
                                        <p:attrNameLst>
                                          <p:attrName>ppt_y</p:attrName>
                                        </p:attrNameLst>
                                      </p:cBhvr>
                                    </p:anim>
                                    <p:animRot by="21600000">
                                      <p:cBhvr>
                                        <p:cTn id="108" dur="500" fill="hold">
                                          <p:stCondLst>
                                            <p:cond delay="0"/>
                                          </p:stCondLst>
                                        </p:cTn>
                                        <p:tgtEl>
                                          <p:spTgt spid="7"/>
                                        </p:tgtEl>
                                        <p:attrNameLst>
                                          <p:attrName>r</p:attrName>
                                        </p:attrNameLst>
                                      </p:cBhvr>
                                    </p:animRot>
                                  </p:childTnLst>
                                </p:cTn>
                              </p:par>
                            </p:childTnLst>
                          </p:cTn>
                        </p:par>
                        <p:par>
                          <p:cTn id="109" fill="hold">
                            <p:stCondLst>
                              <p:cond delay="8800"/>
                            </p:stCondLst>
                            <p:childTnLst>
                              <p:par>
                                <p:cTn id="110" presetID="31" presetClass="entr" presetSubtype="0" fill="hold" grpId="0" nodeType="afterEffect">
                                  <p:stCondLst>
                                    <p:cond delay="0"/>
                                  </p:stCondLst>
                                  <p:iterate type="lt">
                                    <p:tmPct val="5000"/>
                                  </p:iterate>
                                  <p:childTnLst>
                                    <p:set>
                                      <p:cBhvr>
                                        <p:cTn id="111" dur="1" fill="hold">
                                          <p:stCondLst>
                                            <p:cond delay="0"/>
                                          </p:stCondLst>
                                        </p:cTn>
                                        <p:tgtEl>
                                          <p:spTgt spid="19"/>
                                        </p:tgtEl>
                                        <p:attrNameLst>
                                          <p:attrName>style.visibility</p:attrName>
                                        </p:attrNameLst>
                                      </p:cBhvr>
                                      <p:to>
                                        <p:strVal val="visible"/>
                                      </p:to>
                                    </p:set>
                                    <p:anim calcmode="lin" valueType="num">
                                      <p:cBhvr>
                                        <p:cTn id="112" dur="500" fill="hold"/>
                                        <p:tgtEl>
                                          <p:spTgt spid="19"/>
                                        </p:tgtEl>
                                        <p:attrNameLst>
                                          <p:attrName>ppt_w</p:attrName>
                                        </p:attrNameLst>
                                      </p:cBhvr>
                                      <p:tavLst>
                                        <p:tav tm="0">
                                          <p:val>
                                            <p:fltVal val="0"/>
                                          </p:val>
                                        </p:tav>
                                        <p:tav tm="100000">
                                          <p:val>
                                            <p:strVal val="#ppt_w"/>
                                          </p:val>
                                        </p:tav>
                                      </p:tavLst>
                                    </p:anim>
                                    <p:anim calcmode="lin" valueType="num">
                                      <p:cBhvr>
                                        <p:cTn id="113" dur="500" fill="hold"/>
                                        <p:tgtEl>
                                          <p:spTgt spid="19"/>
                                        </p:tgtEl>
                                        <p:attrNameLst>
                                          <p:attrName>ppt_h</p:attrName>
                                        </p:attrNameLst>
                                      </p:cBhvr>
                                      <p:tavLst>
                                        <p:tav tm="0">
                                          <p:val>
                                            <p:fltVal val="0"/>
                                          </p:val>
                                        </p:tav>
                                        <p:tav tm="100000">
                                          <p:val>
                                            <p:strVal val="#ppt_h"/>
                                          </p:val>
                                        </p:tav>
                                      </p:tavLst>
                                    </p:anim>
                                    <p:anim calcmode="lin" valueType="num">
                                      <p:cBhvr>
                                        <p:cTn id="114" dur="500" fill="hold"/>
                                        <p:tgtEl>
                                          <p:spTgt spid="19"/>
                                        </p:tgtEl>
                                        <p:attrNameLst>
                                          <p:attrName>style.rotation</p:attrName>
                                        </p:attrNameLst>
                                      </p:cBhvr>
                                      <p:tavLst>
                                        <p:tav tm="0">
                                          <p:val>
                                            <p:fltVal val="90"/>
                                          </p:val>
                                        </p:tav>
                                        <p:tav tm="100000">
                                          <p:val>
                                            <p:fltVal val="0"/>
                                          </p:val>
                                        </p:tav>
                                      </p:tavLst>
                                    </p:anim>
                                    <p:animEffect transition="in" filter="fade">
                                      <p:cBhvr>
                                        <p:cTn id="115" dur="500"/>
                                        <p:tgtEl>
                                          <p:spTgt spid="19"/>
                                        </p:tgtEl>
                                      </p:cBhvr>
                                    </p:animEffect>
                                  </p:childTnLst>
                                </p:cTn>
                              </p:par>
                            </p:childTnLst>
                          </p:cTn>
                        </p:par>
                        <p:par>
                          <p:cTn id="116" fill="hold">
                            <p:stCondLst>
                              <p:cond delay="9300"/>
                            </p:stCondLst>
                            <p:childTnLst>
                              <p:par>
                                <p:cTn id="117" presetID="31" presetClass="entr" presetSubtype="0" fill="hold" grpId="0" nodeType="afterEffect">
                                  <p:stCondLst>
                                    <p:cond delay="0"/>
                                  </p:stCondLst>
                                  <p:iterate type="lt">
                                    <p:tmPct val="5000"/>
                                  </p:iterate>
                                  <p:childTnLst>
                                    <p:set>
                                      <p:cBhvr>
                                        <p:cTn id="118" dur="1" fill="hold">
                                          <p:stCondLst>
                                            <p:cond delay="0"/>
                                          </p:stCondLst>
                                        </p:cTn>
                                        <p:tgtEl>
                                          <p:spTgt spid="20"/>
                                        </p:tgtEl>
                                        <p:attrNameLst>
                                          <p:attrName>style.visibility</p:attrName>
                                        </p:attrNameLst>
                                      </p:cBhvr>
                                      <p:to>
                                        <p:strVal val="visible"/>
                                      </p:to>
                                    </p:set>
                                    <p:anim calcmode="lin" valueType="num">
                                      <p:cBhvr>
                                        <p:cTn id="119" dur="500" fill="hold"/>
                                        <p:tgtEl>
                                          <p:spTgt spid="20"/>
                                        </p:tgtEl>
                                        <p:attrNameLst>
                                          <p:attrName>ppt_w</p:attrName>
                                        </p:attrNameLst>
                                      </p:cBhvr>
                                      <p:tavLst>
                                        <p:tav tm="0">
                                          <p:val>
                                            <p:fltVal val="0"/>
                                          </p:val>
                                        </p:tav>
                                        <p:tav tm="100000">
                                          <p:val>
                                            <p:strVal val="#ppt_w"/>
                                          </p:val>
                                        </p:tav>
                                      </p:tavLst>
                                    </p:anim>
                                    <p:anim calcmode="lin" valueType="num">
                                      <p:cBhvr>
                                        <p:cTn id="120" dur="500" fill="hold"/>
                                        <p:tgtEl>
                                          <p:spTgt spid="20"/>
                                        </p:tgtEl>
                                        <p:attrNameLst>
                                          <p:attrName>ppt_h</p:attrName>
                                        </p:attrNameLst>
                                      </p:cBhvr>
                                      <p:tavLst>
                                        <p:tav tm="0">
                                          <p:val>
                                            <p:fltVal val="0"/>
                                          </p:val>
                                        </p:tav>
                                        <p:tav tm="100000">
                                          <p:val>
                                            <p:strVal val="#ppt_h"/>
                                          </p:val>
                                        </p:tav>
                                      </p:tavLst>
                                    </p:anim>
                                    <p:anim calcmode="lin" valueType="num">
                                      <p:cBhvr>
                                        <p:cTn id="121" dur="500" fill="hold"/>
                                        <p:tgtEl>
                                          <p:spTgt spid="20"/>
                                        </p:tgtEl>
                                        <p:attrNameLst>
                                          <p:attrName>style.rotation</p:attrName>
                                        </p:attrNameLst>
                                      </p:cBhvr>
                                      <p:tavLst>
                                        <p:tav tm="0">
                                          <p:val>
                                            <p:fltVal val="90"/>
                                          </p:val>
                                        </p:tav>
                                        <p:tav tm="100000">
                                          <p:val>
                                            <p:fltVal val="0"/>
                                          </p:val>
                                        </p:tav>
                                      </p:tavLst>
                                    </p:anim>
                                    <p:animEffect transition="in" filter="fade">
                                      <p:cBhvr>
                                        <p:cTn id="122" dur="500"/>
                                        <p:tgtEl>
                                          <p:spTgt spid="20"/>
                                        </p:tgtEl>
                                      </p:cBhvr>
                                    </p:animEffect>
                                  </p:childTnLst>
                                </p:cTn>
                              </p:par>
                            </p:childTnLst>
                          </p:cTn>
                        </p:par>
                        <p:par>
                          <p:cTn id="123" fill="hold">
                            <p:stCondLst>
                              <p:cond delay="9800"/>
                            </p:stCondLst>
                            <p:childTnLst>
                              <p:par>
                                <p:cTn id="124" presetID="56" presetClass="entr" presetSubtype="0" fill="hold" grpId="0" nodeType="afterEffect">
                                  <p:stCondLst>
                                    <p:cond delay="0"/>
                                  </p:stCondLst>
                                  <p:iterate type="lt">
                                    <p:tmPct val="10000"/>
                                  </p:iterate>
                                  <p:childTnLst>
                                    <p:set>
                                      <p:cBhvr>
                                        <p:cTn id="125" dur="1" fill="hold">
                                          <p:stCondLst>
                                            <p:cond delay="0"/>
                                          </p:stCondLst>
                                        </p:cTn>
                                        <p:tgtEl>
                                          <p:spTgt spid="6"/>
                                        </p:tgtEl>
                                        <p:attrNameLst>
                                          <p:attrName>style.visibility</p:attrName>
                                        </p:attrNameLst>
                                      </p:cBhvr>
                                      <p:to>
                                        <p:strVal val="visible"/>
                                      </p:to>
                                    </p:set>
                                    <p:anim by="(-#ppt_w*2)" calcmode="lin" valueType="num">
                                      <p:cBhvr rctx="PPT">
                                        <p:cTn id="126" dur="250" autoRev="1" fill="hold">
                                          <p:stCondLst>
                                            <p:cond delay="0"/>
                                          </p:stCondLst>
                                        </p:cTn>
                                        <p:tgtEl>
                                          <p:spTgt spid="6"/>
                                        </p:tgtEl>
                                        <p:attrNameLst>
                                          <p:attrName>ppt_w</p:attrName>
                                        </p:attrNameLst>
                                      </p:cBhvr>
                                    </p:anim>
                                    <p:anim by="(#ppt_w*0.50)" calcmode="lin" valueType="num">
                                      <p:cBhvr>
                                        <p:cTn id="127" dur="250" decel="50000" autoRev="1" fill="hold">
                                          <p:stCondLst>
                                            <p:cond delay="0"/>
                                          </p:stCondLst>
                                        </p:cTn>
                                        <p:tgtEl>
                                          <p:spTgt spid="6"/>
                                        </p:tgtEl>
                                        <p:attrNameLst>
                                          <p:attrName>ppt_x</p:attrName>
                                        </p:attrNameLst>
                                      </p:cBhvr>
                                    </p:anim>
                                    <p:anim from="(-#ppt_h/2)" to="(#ppt_y)" calcmode="lin" valueType="num">
                                      <p:cBhvr>
                                        <p:cTn id="128" dur="500" fill="hold">
                                          <p:stCondLst>
                                            <p:cond delay="0"/>
                                          </p:stCondLst>
                                        </p:cTn>
                                        <p:tgtEl>
                                          <p:spTgt spid="6"/>
                                        </p:tgtEl>
                                        <p:attrNameLst>
                                          <p:attrName>ppt_y</p:attrName>
                                        </p:attrNameLst>
                                      </p:cBhvr>
                                    </p:anim>
                                    <p:animRot by="21600000">
                                      <p:cBhvr>
                                        <p:cTn id="129" dur="500" fill="hold">
                                          <p:stCondLst>
                                            <p:cond delay="0"/>
                                          </p:stCondLst>
                                        </p:cTn>
                                        <p:tgtEl>
                                          <p:spTgt spid="6"/>
                                        </p:tgtEl>
                                        <p:attrNameLst>
                                          <p:attrName>r</p:attrName>
                                        </p:attrNameLst>
                                      </p:cBhvr>
                                    </p:animRot>
                                  </p:childTnLst>
                                </p:cTn>
                              </p:par>
                            </p:childTnLst>
                          </p:cTn>
                        </p:par>
                        <p:par>
                          <p:cTn id="130" fill="hold">
                            <p:stCondLst>
                              <p:cond delay="10550"/>
                            </p:stCondLst>
                            <p:childTnLst>
                              <p:par>
                                <p:cTn id="131" presetID="41" presetClass="entr" presetSubtype="0" fill="hold" grpId="0" nodeType="afterEffect">
                                  <p:stCondLst>
                                    <p:cond delay="0"/>
                                  </p:stCondLst>
                                  <p:iterate type="lt">
                                    <p:tmPct val="10000"/>
                                  </p:iterate>
                                  <p:childTnLst>
                                    <p:set>
                                      <p:cBhvr>
                                        <p:cTn id="132" dur="1" fill="hold">
                                          <p:stCondLst>
                                            <p:cond delay="0"/>
                                          </p:stCondLst>
                                        </p:cTn>
                                        <p:tgtEl>
                                          <p:spTgt spid="24"/>
                                        </p:tgtEl>
                                        <p:attrNameLst>
                                          <p:attrName>style.visibility</p:attrName>
                                        </p:attrNameLst>
                                      </p:cBhvr>
                                      <p:to>
                                        <p:strVal val="visible"/>
                                      </p:to>
                                    </p:set>
                                    <p:anim calcmode="lin" valueType="num">
                                      <p:cBhvr>
                                        <p:cTn id="13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34" dur="500" fill="hold"/>
                                        <p:tgtEl>
                                          <p:spTgt spid="24"/>
                                        </p:tgtEl>
                                        <p:attrNameLst>
                                          <p:attrName>ppt_y</p:attrName>
                                        </p:attrNameLst>
                                      </p:cBhvr>
                                      <p:tavLst>
                                        <p:tav tm="0">
                                          <p:val>
                                            <p:strVal val="#ppt_y"/>
                                          </p:val>
                                        </p:tav>
                                        <p:tav tm="100000">
                                          <p:val>
                                            <p:strVal val="#ppt_y"/>
                                          </p:val>
                                        </p:tav>
                                      </p:tavLst>
                                    </p:anim>
                                    <p:anim calcmode="lin" valueType="num">
                                      <p:cBhvr>
                                        <p:cTn id="13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36"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37"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ord 2"/>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Indian</a:t>
            </a:r>
          </a:p>
        </p:txBody>
      </p:sp>
      <p:sp>
        <p:nvSpPr>
          <p:cNvPr id="4" name="TextBox 3"/>
          <p:cNvSpPr txBox="1"/>
          <p:nvPr/>
        </p:nvSpPr>
        <p:spPr>
          <a:xfrm>
            <a:off x="152400" y="2362200"/>
            <a:ext cx="5257800" cy="2677656"/>
          </a:xfrm>
          <a:prstGeom prst="rect">
            <a:avLst/>
          </a:prstGeom>
          <a:noFill/>
        </p:spPr>
        <p:txBody>
          <a:bodyPr wrap="square" rtlCol="0">
            <a:spAutoFit/>
          </a:bodyPr>
          <a:lstStyle/>
          <a:p>
            <a:r>
              <a:rPr lang="vi-VN" sz="2400" b="1" dirty="0" smtClean="0">
                <a:solidFill>
                  <a:schemeClr val="bg1"/>
                </a:solidFill>
              </a:rPr>
              <a:t>Oceanul Indian</a:t>
            </a:r>
            <a:r>
              <a:rPr lang="vi-VN" sz="2400" dirty="0" smtClean="0">
                <a:solidFill>
                  <a:schemeClr val="bg1"/>
                </a:solidFill>
              </a:rPr>
              <a:t> este al treilea ocean ca mărime din lume. Acoperă aproximativ 20% din suprafaţa oceanică a Pământului, are o suprafaţă de 73.556.000 km² iar volumul oceanului este estimat la 292.131.000 km³.</a:t>
            </a:r>
            <a:endParaRPr lang="en-US" sz="2400" dirty="0">
              <a:solidFill>
                <a:schemeClr val="bg1"/>
              </a:solidFill>
            </a:endParaRPr>
          </a:p>
        </p:txBody>
      </p:sp>
      <p:pic>
        <p:nvPicPr>
          <p:cNvPr id="5" name="Picture 4" descr="300px-Indischer_Ozean.png"/>
          <p:cNvPicPr>
            <a:picLocks noChangeAspect="1"/>
          </p:cNvPicPr>
          <p:nvPr/>
        </p:nvPicPr>
        <p:blipFill>
          <a:blip r:embed="rId2"/>
          <a:stretch>
            <a:fillRect/>
          </a:stretch>
        </p:blipFill>
        <p:spPr>
          <a:xfrm>
            <a:off x="5181600" y="2438400"/>
            <a:ext cx="3124200" cy="3124200"/>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grpSp>
        <p:nvGrpSpPr>
          <p:cNvPr id="29"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evron 11">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oup 27"/>
          <p:cNvGrpSpPr/>
          <p:nvPr/>
        </p:nvGrpSpPr>
        <p:grpSpPr>
          <a:xfrm>
            <a:off x="3810000" y="5562600"/>
            <a:ext cx="1524000" cy="1143000"/>
            <a:chOff x="3810000" y="5562600"/>
            <a:chExt cx="1524000" cy="1143000"/>
          </a:xfrm>
        </p:grpSpPr>
        <p:sp>
          <p:nvSpPr>
            <p:cNvPr id="19" name="Oval 18">
              <a:hlinkClick r:id="rId3"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hlinkClick r:id="rId3"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hlinkClick r:id="rId3"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3"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hlinkClick r:id="rId3"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ction Button: Home 25">
              <a:hlinkClick r:id="rId3"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Indian</a:t>
            </a:r>
            <a:endParaRPr lang="en-US" sz="7200" dirty="0">
              <a:solidFill>
                <a:schemeClr val="lt1">
                  <a:alpha val="25000"/>
                </a:schemeClr>
              </a:solidFill>
            </a:endParaRPr>
          </a:p>
        </p:txBody>
      </p:sp>
      <p:sp>
        <p:nvSpPr>
          <p:cNvPr id="3" name="TextBox 2"/>
          <p:cNvSpPr txBox="1"/>
          <p:nvPr/>
        </p:nvSpPr>
        <p:spPr>
          <a:xfrm>
            <a:off x="1600200" y="3482876"/>
            <a:ext cx="6858000" cy="2308324"/>
          </a:xfrm>
          <a:prstGeom prst="rect">
            <a:avLst/>
          </a:prstGeom>
          <a:noFill/>
        </p:spPr>
        <p:txBody>
          <a:bodyPr wrap="square" rtlCol="0">
            <a:spAutoFit/>
          </a:bodyPr>
          <a:lstStyle/>
          <a:p>
            <a:r>
              <a:rPr lang="vi-VN" sz="2400" dirty="0" smtClean="0">
                <a:solidFill>
                  <a:schemeClr val="bg1"/>
                </a:solidFill>
              </a:rPr>
              <a:t>Este mărginit în nord </a:t>
            </a:r>
            <a:r>
              <a:rPr lang="vi-VN" sz="2400" dirty="0" smtClean="0">
                <a:solidFill>
                  <a:schemeClr val="bg1"/>
                </a:solidFill>
              </a:rPr>
              <a:t>d</a:t>
            </a:r>
            <a:r>
              <a:rPr lang="en-US" sz="2400" dirty="0" smtClean="0">
                <a:solidFill>
                  <a:schemeClr val="bg1"/>
                </a:solidFill>
                <a:latin typeface="Arial" pitchFamily="34" charset="0"/>
                <a:cs typeface="Arial" pitchFamily="34" charset="0"/>
              </a:rPr>
              <a:t>e </a:t>
            </a:r>
            <a:r>
              <a:rPr lang="en-US" sz="2400" dirty="0" err="1" smtClean="0">
                <a:solidFill>
                  <a:schemeClr val="bg1"/>
                </a:solidFill>
                <a:latin typeface="Arial" pitchFamily="34" charset="0"/>
                <a:cs typeface="Arial" pitchFamily="34" charset="0"/>
              </a:rPr>
              <a:t>subcontinentul</a:t>
            </a:r>
            <a:r>
              <a:rPr lang="vi-VN" sz="2400" dirty="0" smtClean="0">
                <a:solidFill>
                  <a:schemeClr val="bg1"/>
                </a:solidFill>
              </a:rPr>
              <a:t> </a:t>
            </a:r>
            <a:r>
              <a:rPr lang="vi-VN" sz="2400" dirty="0" smtClean="0">
                <a:solidFill>
                  <a:schemeClr val="bg1"/>
                </a:solidFill>
              </a:rPr>
              <a:t>Indian, în vest de Peninsula Arabică şi Africa, în est de Malaezia, Insulele Sunda şi de Australia şi în sud de Oceanul Antarctic. Cel mai mare fluviu care se varsă în Oceanul Indian este fluviul african Zambezi.</a:t>
            </a:r>
            <a:endParaRPr lang="en-US" sz="2400" dirty="0">
              <a:solidFill>
                <a:schemeClr val="bg1"/>
              </a:solidFill>
            </a:endParaRPr>
          </a:p>
        </p:txBody>
      </p:sp>
      <p:pic>
        <p:nvPicPr>
          <p:cNvPr id="4" name="Picture 3" descr="Seychelles_La_Digue.jpg"/>
          <p:cNvPicPr>
            <a:picLocks noChangeAspect="1"/>
          </p:cNvPicPr>
          <p:nvPr/>
        </p:nvPicPr>
        <p:blipFill>
          <a:blip r:embed="rId2"/>
          <a:stretch>
            <a:fillRect/>
          </a:stretch>
        </p:blipFill>
        <p:spPr>
          <a:xfrm>
            <a:off x="533400" y="342900"/>
            <a:ext cx="3810000" cy="2857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5" name="Group 4"/>
          <p:cNvGrpSpPr/>
          <p:nvPr/>
        </p:nvGrpSpPr>
        <p:grpSpPr>
          <a:xfrm>
            <a:off x="228600" y="5410200"/>
            <a:ext cx="8686800" cy="1295400"/>
            <a:chOff x="228600" y="5410200"/>
            <a:chExt cx="8686800" cy="1295400"/>
          </a:xfrm>
        </p:grpSpPr>
        <p:grpSp>
          <p:nvGrpSpPr>
            <p:cNvPr id="6" name="Group 17"/>
            <p:cNvGrpSpPr/>
            <p:nvPr/>
          </p:nvGrpSpPr>
          <p:grpSpPr>
            <a:xfrm>
              <a:off x="228600" y="5638800"/>
              <a:ext cx="1600200" cy="990600"/>
              <a:chOff x="381000" y="5638800"/>
              <a:chExt cx="1600200" cy="990600"/>
            </a:xfrm>
          </p:grpSpPr>
          <p:sp>
            <p:nvSpPr>
              <p:cNvPr id="20" name="Oval 19">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hevron 23">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 name="Group 28"/>
            <p:cNvGrpSpPr/>
            <p:nvPr/>
          </p:nvGrpSpPr>
          <p:grpSpPr>
            <a:xfrm>
              <a:off x="7543800" y="5410200"/>
              <a:ext cx="1371600" cy="1219200"/>
              <a:chOff x="7543800" y="5410200"/>
              <a:chExt cx="1371600" cy="1219200"/>
            </a:xfrm>
          </p:grpSpPr>
          <p:sp>
            <p:nvSpPr>
              <p:cNvPr id="15" name="Oval 14">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evron 18">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27"/>
            <p:cNvGrpSpPr/>
            <p:nvPr/>
          </p:nvGrpSpPr>
          <p:grpSpPr>
            <a:xfrm>
              <a:off x="3810000" y="5562600"/>
              <a:ext cx="1524000" cy="1143000"/>
              <a:chOff x="3810000" y="5562600"/>
              <a:chExt cx="1524000" cy="1143000"/>
            </a:xfrm>
          </p:grpSpPr>
          <p:sp>
            <p:nvSpPr>
              <p:cNvPr id="9" name="Oval 8">
                <a:hlinkClick r:id="rId3"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3"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3"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hlinkClick r:id="rId3"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hlinkClick r:id="rId3"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Home 13">
                <a:hlinkClick r:id="rId3"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ransition advClick="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Atlantic</a:t>
            </a: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304800" y="1144012"/>
            <a:ext cx="4267200" cy="3046988"/>
          </a:xfrm>
          <a:prstGeom prst="rect">
            <a:avLst/>
          </a:prstGeom>
          <a:noFill/>
        </p:spPr>
        <p:txBody>
          <a:bodyPr wrap="square" rtlCol="0">
            <a:spAutoFit/>
          </a:bodyPr>
          <a:lstStyle/>
          <a:p>
            <a:r>
              <a:rPr lang="vi-VN" sz="2400" b="1" dirty="0" smtClean="0">
                <a:solidFill>
                  <a:schemeClr val="bg1"/>
                </a:solidFill>
              </a:rPr>
              <a:t>Oceanul Atlantic</a:t>
            </a:r>
            <a:r>
              <a:rPr lang="vi-VN" sz="2400" dirty="0" smtClean="0">
                <a:solidFill>
                  <a:schemeClr val="bg1"/>
                </a:solidFill>
              </a:rPr>
              <a:t> este al doilea ocean ca mărime de pe Pământ, acoperind aproape 20% din suprafaţa sa. Numele oceanului, care se trage de la mitologia greacă, înseamnă </a:t>
            </a:r>
            <a:r>
              <a:rPr lang="vi-VN" sz="2400" i="1" dirty="0" smtClean="0">
                <a:solidFill>
                  <a:schemeClr val="bg1"/>
                </a:solidFill>
              </a:rPr>
              <a:t>Marea lui Atlas</a:t>
            </a:r>
            <a:r>
              <a:rPr lang="vi-VN" sz="2400" dirty="0" smtClean="0">
                <a:solidFill>
                  <a:schemeClr val="bg1"/>
                </a:solidFill>
              </a:rPr>
              <a:t>.</a:t>
            </a:r>
            <a:endParaRPr lang="en-US" sz="2400" dirty="0">
              <a:solidFill>
                <a:schemeClr val="bg1"/>
              </a:solidFill>
            </a:endParaRPr>
          </a:p>
        </p:txBody>
      </p:sp>
      <p:pic>
        <p:nvPicPr>
          <p:cNvPr id="24" name="Picture 23" descr="Ireland-AtlanticOceanwithAranIsland.jpg"/>
          <p:cNvPicPr>
            <a:picLocks noChangeAspect="1"/>
          </p:cNvPicPr>
          <p:nvPr/>
        </p:nvPicPr>
        <p:blipFill>
          <a:blip r:embed="rId3"/>
          <a:stretch>
            <a:fillRect/>
          </a:stretch>
        </p:blipFill>
        <p:spPr>
          <a:xfrm>
            <a:off x="4572000" y="2476500"/>
            <a:ext cx="3810000" cy="2857500"/>
          </a:xfrm>
          <a:prstGeom prst="rect">
            <a:avLst/>
          </a:prstGeom>
          <a:ln>
            <a:noFill/>
          </a:ln>
          <a:effectLst>
            <a:softEdge rad="112500"/>
          </a:effectLst>
        </p:spPr>
      </p:pic>
    </p:spTree>
  </p:cSld>
  <p:clrMapOvr>
    <a:masterClrMapping/>
  </p:clrMapOvr>
  <p:transition advClick="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Atlantic</a:t>
            </a:r>
            <a:endParaRPr lang="en-US" sz="7200" dirty="0" smtClean="0">
              <a:solidFill>
                <a:schemeClr val="lt1">
                  <a:alpha val="25000"/>
                </a:schemeClr>
              </a:solidFill>
            </a:endParaRP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381000" y="3395008"/>
            <a:ext cx="8458200" cy="1938992"/>
          </a:xfrm>
          <a:prstGeom prst="rect">
            <a:avLst/>
          </a:prstGeom>
          <a:noFill/>
        </p:spPr>
        <p:txBody>
          <a:bodyPr wrap="square" rtlCol="0">
            <a:spAutoFit/>
          </a:bodyPr>
          <a:lstStyle/>
          <a:p>
            <a:r>
              <a:rPr lang="vi-VN" sz="2400" dirty="0" smtClean="0">
                <a:solidFill>
                  <a:schemeClr val="bg1"/>
                </a:solidFill>
              </a:rPr>
              <a:t>Atlanticul este mărginit de America de Nord şi America de Sud, în vest, şi Europa şi Africa, în est. Este legat de Oceanul Pacific prin Oceanul Arctic în nord, şi prin Pasajul Drake în sud. În plus, este legat artificial de Pacific prin Canalul Panama</a:t>
            </a:r>
            <a:r>
              <a:rPr lang="vi-VN" sz="2400" dirty="0" smtClean="0">
                <a:solidFill>
                  <a:schemeClr val="bg1"/>
                </a:solidFill>
              </a:rPr>
              <a:t>.</a:t>
            </a:r>
            <a:endParaRPr lang="en-US" sz="2400" dirty="0">
              <a:solidFill>
                <a:schemeClr val="bg1"/>
              </a:solidFill>
            </a:endParaRPr>
          </a:p>
        </p:txBody>
      </p:sp>
      <p:pic>
        <p:nvPicPr>
          <p:cNvPr id="24" name="Picture 23" descr="Fish1372.jpg"/>
          <p:cNvPicPr>
            <a:picLocks noChangeAspect="1"/>
          </p:cNvPicPr>
          <p:nvPr/>
        </p:nvPicPr>
        <p:blipFill>
          <a:blip r:embed="rId3" cstate="print"/>
          <a:stretch>
            <a:fillRect/>
          </a:stretch>
        </p:blipFill>
        <p:spPr>
          <a:xfrm>
            <a:off x="304800" y="228600"/>
            <a:ext cx="4160521"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bliqueTopLeft"/>
            <a:lightRig rig="threePt" dir="t"/>
          </a:scene3d>
        </p:spPr>
      </p:pic>
    </p:spTree>
  </p:cSld>
  <p:clrMapOvr>
    <a:masterClrMapping/>
  </p:clrMapOvr>
  <p:transition advClick="0">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Pacific</a:t>
            </a: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76200" y="798016"/>
            <a:ext cx="5029200" cy="4154984"/>
          </a:xfrm>
          <a:prstGeom prst="rect">
            <a:avLst/>
          </a:prstGeom>
          <a:noFill/>
        </p:spPr>
        <p:txBody>
          <a:bodyPr wrap="square" rtlCol="0">
            <a:spAutoFit/>
          </a:bodyPr>
          <a:lstStyle/>
          <a:p>
            <a:r>
              <a:rPr lang="vi-VN" sz="2400" b="1" dirty="0" smtClean="0">
                <a:solidFill>
                  <a:schemeClr val="bg1"/>
                </a:solidFill>
              </a:rPr>
              <a:t>Oceanul Pacific</a:t>
            </a:r>
            <a:r>
              <a:rPr lang="vi-VN" sz="2400" dirty="0" smtClean="0">
                <a:solidFill>
                  <a:schemeClr val="bg1"/>
                </a:solidFill>
              </a:rPr>
              <a:t> (de la numele latin </a:t>
            </a:r>
            <a:r>
              <a:rPr lang="vi-VN" sz="2400" i="1" dirty="0" smtClean="0">
                <a:solidFill>
                  <a:schemeClr val="bg1"/>
                </a:solidFill>
              </a:rPr>
              <a:t>Mare Pacificum</a:t>
            </a:r>
            <a:r>
              <a:rPr lang="vi-VN" sz="2400" dirty="0" smtClean="0">
                <a:solidFill>
                  <a:schemeClr val="bg1"/>
                </a:solidFill>
              </a:rPr>
              <a:t> = mare liniştită) este cel mai mare ocean din lume, acoperind aproximativ 33% din suprafaţa Pământului. Oceanul are o suprafaţă totală de 179,7 milioane de </a:t>
            </a:r>
            <a:r>
              <a:rPr lang="vi-VN" sz="2400" dirty="0" smtClean="0">
                <a:solidFill>
                  <a:schemeClr val="bg1"/>
                </a:solidFill>
              </a:rPr>
              <a:t>km²</a:t>
            </a:r>
            <a:r>
              <a:rPr lang="en-US" sz="2400" dirty="0" smtClean="0">
                <a:solidFill>
                  <a:schemeClr val="bg1"/>
                </a:solidFill>
              </a:rPr>
              <a:t>. </a:t>
            </a:r>
            <a:r>
              <a:rPr lang="vi-VN" sz="2400" dirty="0" smtClean="0">
                <a:solidFill>
                  <a:schemeClr val="bg1"/>
                </a:solidFill>
              </a:rPr>
              <a:t>Limita </a:t>
            </a:r>
            <a:r>
              <a:rPr lang="vi-VN" sz="2400" dirty="0" smtClean="0">
                <a:solidFill>
                  <a:schemeClr val="bg1"/>
                </a:solidFill>
              </a:rPr>
              <a:t>vestică a oceanului este Strâmtoarea Malacca, iar la est oceanul e mărginit de continentul America</a:t>
            </a:r>
            <a:r>
              <a:rPr lang="vi-VN" sz="2400" dirty="0" smtClean="0">
                <a:solidFill>
                  <a:schemeClr val="bg1"/>
                </a:solidFill>
              </a:rPr>
              <a:t>.</a:t>
            </a:r>
            <a:endParaRPr lang="en-US" sz="2400" dirty="0">
              <a:solidFill>
                <a:schemeClr val="bg1"/>
              </a:solidFill>
            </a:endParaRPr>
          </a:p>
        </p:txBody>
      </p:sp>
      <p:pic>
        <p:nvPicPr>
          <p:cNvPr id="24" name="Picture 23" descr="2202793726_6c5e9e695d.jpg"/>
          <p:cNvPicPr>
            <a:picLocks noChangeAspect="1"/>
          </p:cNvPicPr>
          <p:nvPr/>
        </p:nvPicPr>
        <p:blipFill>
          <a:blip r:embed="rId3"/>
          <a:stretch>
            <a:fillRect/>
          </a:stretch>
        </p:blipFill>
        <p:spPr>
          <a:xfrm>
            <a:off x="4495800" y="2057400"/>
            <a:ext cx="4165600" cy="3124200"/>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transition advClick="0">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ord 1"/>
          <p:cNvSpPr/>
          <p:nvPr/>
        </p:nvSpPr>
        <p:spPr>
          <a:xfrm>
            <a:off x="4572000" y="-1981200"/>
            <a:ext cx="6400800" cy="5334000"/>
          </a:xfrm>
          <a:prstGeom prst="chord">
            <a:avLst>
              <a:gd name="adj1" fmla="val 430793"/>
              <a:gd name="adj2" fmla="val 14595594"/>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200" dirty="0" smtClean="0">
              <a:solidFill>
                <a:schemeClr val="lt1">
                  <a:alpha val="25000"/>
                </a:schemeClr>
              </a:solidFill>
            </a:endParaRPr>
          </a:p>
          <a:p>
            <a:r>
              <a:rPr lang="en-US" sz="7200" dirty="0" smtClean="0">
                <a:solidFill>
                  <a:schemeClr val="lt1">
                    <a:alpha val="25000"/>
                  </a:schemeClr>
                </a:solidFill>
              </a:rPr>
              <a:t>Pacific</a:t>
            </a:r>
            <a:endParaRPr lang="en-US" sz="7200" dirty="0">
              <a:solidFill>
                <a:schemeClr val="lt1">
                  <a:alpha val="25000"/>
                </a:schemeClr>
              </a:solidFill>
            </a:endParaRPr>
          </a:p>
        </p:txBody>
      </p:sp>
      <p:grpSp>
        <p:nvGrpSpPr>
          <p:cNvPr id="3" name="Group 2"/>
          <p:cNvGrpSpPr/>
          <p:nvPr/>
        </p:nvGrpSpPr>
        <p:grpSpPr>
          <a:xfrm>
            <a:off x="228600" y="5410200"/>
            <a:ext cx="8686800" cy="1295400"/>
            <a:chOff x="228600" y="5410200"/>
            <a:chExt cx="8686800" cy="1295400"/>
          </a:xfrm>
        </p:grpSpPr>
        <p:grpSp>
          <p:nvGrpSpPr>
            <p:cNvPr id="4" name="Group 17"/>
            <p:cNvGrpSpPr/>
            <p:nvPr/>
          </p:nvGrpSpPr>
          <p:grpSpPr>
            <a:xfrm>
              <a:off x="228600" y="5638800"/>
              <a:ext cx="1600200" cy="990600"/>
              <a:chOff x="381000" y="5638800"/>
              <a:chExt cx="1600200" cy="990600"/>
            </a:xfrm>
          </p:grpSpPr>
          <p:sp>
            <p:nvSpPr>
              <p:cNvPr id="18" name="Oval 17">
                <a:hlinkClick r:id="" action="ppaction://hlinkshowjump?jump=previousslide" highlightClick="1"/>
                <a:hlinkHover r:id="" action="ppaction://noaction" highlightClick="1"/>
              </p:cNvPr>
              <p:cNvSpPr/>
              <p:nvPr/>
            </p:nvSpPr>
            <p:spPr>
              <a:xfrm>
                <a:off x="7620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 action="ppaction://hlinkshowjump?jump=previousslide" highlightClick="1"/>
                <a:hlinkHover r:id="" action="ppaction://noaction" highlightClick="1"/>
              </p:cNvPr>
              <p:cNvSpPr/>
              <p:nvPr/>
            </p:nvSpPr>
            <p:spPr>
              <a:xfrm>
                <a:off x="1524000" y="58674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hlinkClick r:id="" action="ppaction://hlinkshowjump?jump=previousslide" highlightClick="1"/>
                <a:hlinkHover r:id="" action="ppaction://noaction" highlightClick="1"/>
              </p:cNvPr>
              <p:cNvSpPr/>
              <p:nvPr/>
            </p:nvSpPr>
            <p:spPr>
              <a:xfrm>
                <a:off x="609600" y="56388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 action="ppaction://hlinkshowjump?jump=previousslide" highlightClick="1"/>
                <a:hlinkHover r:id="" action="ppaction://noaction" highlightClick="1"/>
              </p:cNvPr>
              <p:cNvSpPr/>
              <p:nvPr/>
            </p:nvSpPr>
            <p:spPr>
              <a:xfrm>
                <a:off x="381000" y="6400800"/>
                <a:ext cx="228600" cy="228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action="ppaction://hlinkshowjump?jump=previousslide"/>
                <a:hlinkHover r:id="" action="ppaction://noaction" highlightClick="1"/>
              </p:cNvPr>
              <p:cNvSpPr/>
              <p:nvPr/>
            </p:nvSpPr>
            <p:spPr>
              <a:xfrm rot="10800000">
                <a:off x="9144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 name="Group 28"/>
            <p:cNvGrpSpPr/>
            <p:nvPr/>
          </p:nvGrpSpPr>
          <p:grpSpPr>
            <a:xfrm>
              <a:off x="7543800" y="5410200"/>
              <a:ext cx="1371600" cy="1219200"/>
              <a:chOff x="7543800" y="5410200"/>
              <a:chExt cx="1371600" cy="1219200"/>
            </a:xfrm>
          </p:grpSpPr>
          <p:sp>
            <p:nvSpPr>
              <p:cNvPr id="13" name="Oval 12">
                <a:hlinkClick r:id="" action="ppaction://hlinkshowjump?jump=nextslide" highlightClick="1"/>
                <a:hlinkHover r:id="" action="ppaction://noaction" highlightClick="1"/>
              </p:cNvPr>
              <p:cNvSpPr/>
              <p:nvPr/>
            </p:nvSpPr>
            <p:spPr>
              <a:xfrm>
                <a:off x="77724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hlinkClick r:id="" action="ppaction://hlinkshowjump?jump=nextslide" highlightClick="1"/>
                <a:hlinkHover r:id="" action="ppaction://noaction" highlightClick="1"/>
              </p:cNvPr>
              <p:cNvSpPr/>
              <p:nvPr/>
            </p:nvSpPr>
            <p:spPr>
              <a:xfrm>
                <a:off x="7543800" y="6172200"/>
                <a:ext cx="457200" cy="457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 action="ppaction://hlinkshowjump?jump=nextslide" highlightClick="1"/>
                <a:hlinkHover r:id="" action="ppaction://noaction" highlightClick="1"/>
              </p:cNvPr>
              <p:cNvSpPr/>
              <p:nvPr/>
            </p:nvSpPr>
            <p:spPr>
              <a:xfrm>
                <a:off x="8382000" y="5943600"/>
                <a:ext cx="533400" cy="53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 action="ppaction://hlinkshowjump?jump=nextslide" highlightClick="1"/>
                <a:hlinkHover r:id="" action="ppaction://noaction" highlightClick="1"/>
              </p:cNvPr>
              <p:cNvSpPr/>
              <p:nvPr/>
            </p:nvSpPr>
            <p:spPr>
              <a:xfrm>
                <a:off x="8610600" y="54102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a:hlinkClick r:id="" action="ppaction://hlinkshowjump?jump=nextslide" highlightClick="1"/>
                <a:hlinkHover r:id="" action="ppaction://noaction" highlightClick="1"/>
              </p:cNvPr>
              <p:cNvSpPr/>
              <p:nvPr/>
            </p:nvSpPr>
            <p:spPr>
              <a:xfrm>
                <a:off x="8077200" y="5867400"/>
                <a:ext cx="533400" cy="609600"/>
              </a:xfrm>
              <a:prstGeom prst="chevr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 name="Group 27"/>
            <p:cNvGrpSpPr/>
            <p:nvPr/>
          </p:nvGrpSpPr>
          <p:grpSpPr>
            <a:xfrm>
              <a:off x="3810000" y="5562600"/>
              <a:ext cx="1524000" cy="1143000"/>
              <a:chOff x="3810000" y="5562600"/>
              <a:chExt cx="1524000" cy="1143000"/>
            </a:xfrm>
          </p:grpSpPr>
          <p:sp>
            <p:nvSpPr>
              <p:cNvPr id="7" name="Oval 6">
                <a:hlinkClick r:id="rId2" action="ppaction://hlinksldjump" highlightClick="1"/>
                <a:hlinkHover r:id="" action="ppaction://noaction" highlightClick="1"/>
              </p:cNvPr>
              <p:cNvSpPr/>
              <p:nvPr/>
            </p:nvSpPr>
            <p:spPr>
              <a:xfrm>
                <a:off x="4038600" y="5715000"/>
                <a:ext cx="990600" cy="914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hlinkClick r:id="rId2" action="ppaction://hlinksldjump" highlightClick="1"/>
                <a:hlinkHover r:id="" action="ppaction://noaction" highlightClick="1"/>
              </p:cNvPr>
              <p:cNvSpPr/>
              <p:nvPr/>
            </p:nvSpPr>
            <p:spPr>
              <a:xfrm>
                <a:off x="4419600" y="5562600"/>
                <a:ext cx="609600" cy="6096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2" action="ppaction://hlinksldjump" highlightClick="1"/>
                <a:hlinkHover r:id="" action="ppaction://noaction" highlightClick="1"/>
              </p:cNvPr>
              <p:cNvSpPr/>
              <p:nvPr/>
            </p:nvSpPr>
            <p:spPr>
              <a:xfrm>
                <a:off x="4419600" y="6324600"/>
                <a:ext cx="381000" cy="381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2" action="ppaction://hlinksldjump" highlightClick="1"/>
                <a:hlinkHover r:id="" action="ppaction://noaction" highlightClick="1"/>
              </p:cNvPr>
              <p:cNvSpPr/>
              <p:nvPr/>
            </p:nvSpPr>
            <p:spPr>
              <a:xfrm>
                <a:off x="3810000" y="5943600"/>
                <a:ext cx="76200" cy="762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2" action="ppaction://hlinksldjump" highlightClick="1"/>
                <a:hlinkHover r:id="" action="ppaction://noaction" highlightClick="1"/>
              </p:cNvPr>
              <p:cNvSpPr/>
              <p:nvPr/>
            </p:nvSpPr>
            <p:spPr>
              <a:xfrm>
                <a:off x="5181600" y="6400800"/>
                <a:ext cx="152400" cy="152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Home 11">
                <a:hlinkClick r:id="rId2" action="ppaction://hlinksldjump" highlightClick="1"/>
              </p:cNvPr>
              <p:cNvSpPr/>
              <p:nvPr/>
            </p:nvSpPr>
            <p:spPr>
              <a:xfrm>
                <a:off x="4267200" y="5867400"/>
                <a:ext cx="533400" cy="609600"/>
              </a:xfrm>
              <a:prstGeom prst="actionButtonHom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TextBox 22"/>
          <p:cNvSpPr txBox="1"/>
          <p:nvPr/>
        </p:nvSpPr>
        <p:spPr>
          <a:xfrm>
            <a:off x="76200" y="698480"/>
            <a:ext cx="4648200" cy="3416320"/>
          </a:xfrm>
          <a:prstGeom prst="rect">
            <a:avLst/>
          </a:prstGeom>
          <a:noFill/>
        </p:spPr>
        <p:txBody>
          <a:bodyPr wrap="square" rtlCol="0">
            <a:spAutoFit/>
          </a:bodyPr>
          <a:lstStyle/>
          <a:p>
            <a:r>
              <a:rPr lang="vi-VN" sz="2400" dirty="0" smtClean="0">
                <a:solidFill>
                  <a:schemeClr val="bg1"/>
                </a:solidFill>
              </a:rPr>
              <a:t>Pacificul conţine în jur de 25.000 de insule, numite Insulele Pacifice, mai mult decât conţin toate celelalte oceane împreună. Groapa Marianelor, aflată în nord-vestul oceanului, este cel mai adânc punct de pe planetă, având o adâncime de 11.034 m.</a:t>
            </a:r>
            <a:endParaRPr lang="en-US" sz="2400" dirty="0">
              <a:solidFill>
                <a:schemeClr val="bg1"/>
              </a:solidFill>
            </a:endParaRPr>
          </a:p>
        </p:txBody>
      </p:sp>
      <p:pic>
        <p:nvPicPr>
          <p:cNvPr id="24" name="Picture 23" descr="dsc_4886web_213_large.jpg"/>
          <p:cNvPicPr>
            <a:picLocks noChangeAspect="1"/>
          </p:cNvPicPr>
          <p:nvPr/>
        </p:nvPicPr>
        <p:blipFill>
          <a:blip r:embed="rId3"/>
          <a:stretch>
            <a:fillRect/>
          </a:stretch>
        </p:blipFill>
        <p:spPr>
          <a:xfrm>
            <a:off x="4038600" y="2819400"/>
            <a:ext cx="4267200" cy="2838450"/>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275" endPos="40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advClick="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101</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Free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Virtual PC</dc:creator>
  <cp:lastModifiedBy>Virtual PC</cp:lastModifiedBy>
  <cp:revision>125</cp:revision>
  <dcterms:created xsi:type="dcterms:W3CDTF">2010-01-26T18:35:04Z</dcterms:created>
  <dcterms:modified xsi:type="dcterms:W3CDTF">2010-01-27T12:25:59Z</dcterms:modified>
</cp:coreProperties>
</file>