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06-Dec-11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06-Dec-11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06-Dec-11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06-Dec-11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06-Dec-11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06-Dec-11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06-Dec-11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06-Dec-11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06-Dec-11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06-Dec-11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06-Dec-11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06-Dec-11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99871"/>
            <a:ext cx="28956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ro-RO" sz="3600" b="1" dirty="0"/>
              <a:t>Spalatoria </a:t>
            </a:r>
            <a:r>
              <a:rPr lang="ro-RO" sz="3600" b="1" dirty="0" smtClean="0"/>
              <a:t>Wash&amp;Go</a:t>
            </a:r>
            <a:endParaRPr lang="en-US" sz="3600" b="1" dirty="0"/>
          </a:p>
        </p:txBody>
      </p:sp>
      <p:sp>
        <p:nvSpPr>
          <p:cNvPr id="6" name="TextBox 5"/>
          <p:cNvSpPr txBox="1"/>
          <p:nvPr/>
        </p:nvSpPr>
        <p:spPr>
          <a:xfrm>
            <a:off x="3124200" y="2004292"/>
            <a:ext cx="5029200" cy="452431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ro-RO" b="1" dirty="0"/>
              <a:t>Despre noi!!!!</a:t>
            </a:r>
            <a:endParaRPr lang="en-US" dirty="0"/>
          </a:p>
          <a:p>
            <a:pPr algn="ctr"/>
            <a:r>
              <a:rPr lang="ro-RO" b="1" dirty="0"/>
              <a:t>Experienta si </a:t>
            </a:r>
            <a:r>
              <a:rPr lang="ro-RO" b="1" dirty="0" smtClean="0"/>
              <a:t>profesionalism</a:t>
            </a:r>
            <a:endParaRPr lang="en-US" b="1" dirty="0" smtClean="0"/>
          </a:p>
          <a:p>
            <a:endParaRPr lang="en-US" dirty="0"/>
          </a:p>
          <a:p>
            <a:r>
              <a:rPr lang="en-US" dirty="0"/>
              <a:t> </a:t>
            </a:r>
            <a:r>
              <a:rPr lang="en-US" dirty="0" smtClean="0"/>
              <a:t>   </a:t>
            </a:r>
            <a:r>
              <a:rPr lang="ro-RO" dirty="0" smtClean="0"/>
              <a:t>Experienta </a:t>
            </a:r>
            <a:r>
              <a:rPr lang="ro-RO" dirty="0"/>
              <a:t>acumulata in 15 ani de activitate si personalul cu inalta calificare ne recomanda ca parteneri de incredere.</a:t>
            </a:r>
            <a:endParaRPr lang="en-US" dirty="0"/>
          </a:p>
          <a:p>
            <a:r>
              <a:rPr lang="en-US" dirty="0" smtClean="0"/>
              <a:t>    </a:t>
            </a:r>
            <a:r>
              <a:rPr lang="ro-RO" dirty="0" smtClean="0"/>
              <a:t>Dotarea </a:t>
            </a:r>
            <a:r>
              <a:rPr lang="ro-RO" dirty="0"/>
              <a:t>cu aparatura profesionala moderna, de la cei mai renumiti producatori din domeniu, substantele de curatare profesionale recunoscute pe plan european, avand inalti coeficienti biodegradabili, impreuna cu personalul nostru ne ajuta sa va oferim toata gama de servicii de cosmetica auto la un inalt grad de profesionalism.</a:t>
            </a:r>
            <a:endParaRPr lang="en-US" dirty="0"/>
          </a:p>
          <a:p>
            <a:r>
              <a:rPr lang="ro-RO" dirty="0"/>
              <a:t>Spalatoria noastra are 5 locuri pentru spalarea autoturismelor</a:t>
            </a:r>
            <a:r>
              <a:rPr lang="ro-RO" dirty="0" smtClean="0"/>
              <a:t>.</a:t>
            </a:r>
            <a:endParaRPr lang="en-US" dirty="0"/>
          </a:p>
        </p:txBody>
      </p:sp>
    </p:spTree>
    <p:extLst>
      <p:ext uri="{BB962C8B-B14F-4D97-AF65-F5344CB8AC3E}">
        <p14:creationId xmlns:p14="http://schemas.microsoft.com/office/powerpoint/2010/main" val="181394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5181600" cy="369332"/>
          </a:xfrm>
          <a:prstGeom prst="rect">
            <a:avLst/>
          </a:prstGeom>
          <a:noFill/>
        </p:spPr>
        <p:txBody>
          <a:bodyPr wrap="square" rtlCol="0">
            <a:spAutoFit/>
          </a:bodyPr>
          <a:lstStyle/>
          <a:p>
            <a:r>
              <a:rPr lang="en-US" dirty="0" smtClean="0"/>
              <a:t>O </a:t>
            </a:r>
            <a:r>
              <a:rPr lang="en-US" dirty="0" err="1" smtClean="0"/>
              <a:t>initiala</a:t>
            </a:r>
            <a:r>
              <a:rPr lang="en-US" dirty="0" smtClean="0"/>
              <a:t> </a:t>
            </a:r>
            <a:r>
              <a:rPr lang="en-US" dirty="0" err="1" smtClean="0"/>
              <a:t>abstractizare</a:t>
            </a:r>
            <a:r>
              <a:rPr lang="en-US" dirty="0" smtClean="0"/>
              <a:t> a </a:t>
            </a:r>
            <a:r>
              <a:rPr lang="en-US" dirty="0" err="1" smtClean="0"/>
              <a:t>afacerii</a:t>
            </a:r>
            <a:r>
              <a:rPr lang="en-US" dirty="0" smtClean="0"/>
              <a:t>:</a:t>
            </a:r>
            <a:endParaRPr lang="en-US" dirty="0"/>
          </a:p>
        </p:txBody>
      </p:sp>
      <p:pic>
        <p:nvPicPr>
          <p:cNvPr id="2050" name="Picture 2" descr="C:\Users\cmiN\Desktop\spalatorie\initia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74132"/>
            <a:ext cx="7331901"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166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miN\Desktop\spalatorie\fina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7010400"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640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Planuri</a:t>
            </a:r>
            <a:r>
              <a:rPr lang="en-US" dirty="0" smtClean="0"/>
              <a:t> de </a:t>
            </a:r>
            <a:r>
              <a:rPr lang="en-US" dirty="0" err="1" smtClean="0"/>
              <a:t>viitor</a:t>
            </a:r>
            <a:endParaRPr lang="en-US" dirty="0"/>
          </a:p>
        </p:txBody>
      </p:sp>
      <p:sp>
        <p:nvSpPr>
          <p:cNvPr id="3" name="Content Placeholder 2"/>
          <p:cNvSpPr>
            <a:spLocks noGrp="1"/>
          </p:cNvSpPr>
          <p:nvPr>
            <p:ph sz="quarter" idx="1"/>
          </p:nvPr>
        </p:nvSpPr>
        <p:spPr/>
        <p:txBody>
          <a:bodyPr>
            <a:normAutofit fontScale="85000" lnSpcReduction="20000"/>
          </a:bodyPr>
          <a:lstStyle/>
          <a:p>
            <a:r>
              <a:rPr lang="ro-RO" dirty="0"/>
              <a:t>Ca si planuri de viitor, avem in vedere largirea suprafetei propriu-zise de spalare a masinilor, prin introducerea unei spalatorii automatizate. Aici, clientii isi vor putea conduce masina printr-un tunel cu perii, apa si sapun, ce va curata masina pe exterior in aproximativ 10 minute. </a:t>
            </a:r>
            <a:endParaRPr lang="en-US" dirty="0"/>
          </a:p>
          <a:p>
            <a:r>
              <a:rPr lang="ro-RO" dirty="0"/>
              <a:t>Apoi, clientilor li se va pune la dispozitie o banda automata, pe care sa isi puna masina pentru spalatul pe interior. Pe banda vor lucra 4 muncitori ce vor curata masina in aproximativ 5 minute. La finalul benzii, dupa ce isi va lua masina, proprietarul va putea sa o parcheze intr-un loc special amenajat, cu aspirator, carpe, lavete si sapun, pentru a si-o curata dupa bunul plac. Toate acestea vor costa.....</a:t>
            </a:r>
            <a:endParaRPr lang="en-US" dirty="0"/>
          </a:p>
          <a:p>
            <a:r>
              <a:rPr lang="ro-RO" dirty="0"/>
              <a:t>De asemenea, cu profitul acumulat in timp, vom pune la punct o campanie de reclama intensiva, prin radio-urile locale, ziare si prin impartire de fluturase. Speram ca aceasta sa ne aduca o crestere de 25% a castigurilor, in decurs de un an.</a:t>
            </a:r>
            <a:endParaRPr lang="en-US" dirty="0"/>
          </a:p>
          <a:p>
            <a:endParaRPr lang="en-US" dirty="0"/>
          </a:p>
        </p:txBody>
      </p:sp>
    </p:spTree>
    <p:extLst>
      <p:ext uri="{BB962C8B-B14F-4D97-AF65-F5344CB8AC3E}">
        <p14:creationId xmlns:p14="http://schemas.microsoft.com/office/powerpoint/2010/main" val="2200634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0"/>
            <a:ext cx="7924800" cy="7294305"/>
          </a:xfrm>
          <a:prstGeom prst="rect">
            <a:avLst/>
          </a:prstGeom>
          <a:noFill/>
        </p:spPr>
        <p:txBody>
          <a:bodyPr wrap="square" rtlCol="0">
            <a:spAutoFit/>
          </a:bodyPr>
          <a:lstStyle/>
          <a:p>
            <a:pPr algn="ctr"/>
            <a:r>
              <a:rPr lang="ro-RO" b="1" dirty="0"/>
              <a:t>Gama de servicii oferite:</a:t>
            </a:r>
            <a:endParaRPr lang="en-US" dirty="0"/>
          </a:p>
          <a:p>
            <a:r>
              <a:rPr lang="en-US" dirty="0"/>
              <a:t>++++++++++ </a:t>
            </a:r>
            <a:r>
              <a:rPr lang="ro-RO" dirty="0" smtClean="0"/>
              <a:t>Exterior</a:t>
            </a:r>
            <a:endParaRPr lang="en-US" dirty="0"/>
          </a:p>
          <a:p>
            <a:r>
              <a:rPr lang="ro-RO" dirty="0"/>
              <a:t>- spalat caroserie si praguri, curatat jante cu solutie speciala, aplicare solutie de intretinere anvelope, aplicare ceara lichida;</a:t>
            </a:r>
            <a:endParaRPr lang="en-US" dirty="0"/>
          </a:p>
          <a:p>
            <a:r>
              <a:rPr lang="en-US" dirty="0"/>
              <a:t>++++++++++ </a:t>
            </a:r>
            <a:r>
              <a:rPr lang="ro-RO" dirty="0" smtClean="0"/>
              <a:t>Interior</a:t>
            </a:r>
            <a:endParaRPr lang="en-US" dirty="0"/>
          </a:p>
          <a:p>
            <a:r>
              <a:rPr lang="ro-RO" dirty="0"/>
              <a:t>- aspirat, degresat bord, aspirat fete usi, aspirat portbagaj, curatat geamuri</a:t>
            </a:r>
            <a:r>
              <a:rPr lang="ro-RO" dirty="0" smtClean="0"/>
              <a:t>;</a:t>
            </a:r>
            <a:endParaRPr lang="en-US" dirty="0"/>
          </a:p>
          <a:p>
            <a:r>
              <a:rPr lang="en-US" dirty="0" smtClean="0"/>
              <a:t>++++++++++</a:t>
            </a:r>
            <a:r>
              <a:rPr lang="ro-RO" dirty="0" smtClean="0"/>
              <a:t>Speciale</a:t>
            </a:r>
            <a:endParaRPr lang="en-US" dirty="0"/>
          </a:p>
          <a:p>
            <a:r>
              <a:rPr lang="ro-RO" dirty="0"/>
              <a:t>- curatat tapiterii din stofa, degresare plafon cu aparat si solutii profesionale destinate special acestei operatiuni;</a:t>
            </a:r>
            <a:endParaRPr lang="en-US" dirty="0"/>
          </a:p>
          <a:p>
            <a:r>
              <a:rPr lang="ro-RO" dirty="0"/>
              <a:t>- curatat tapiterii din piele cu solutii profesionale si aplicare tratament special de intretinere a pielii;</a:t>
            </a:r>
            <a:endParaRPr lang="en-US" dirty="0"/>
          </a:p>
          <a:p>
            <a:r>
              <a:rPr lang="ro-RO" dirty="0"/>
              <a:t>- polish si degazare caroserie, polishare faruri folosind paste si aparatura profesionala, spalare motor.</a:t>
            </a:r>
            <a:endParaRPr lang="en-US" dirty="0"/>
          </a:p>
          <a:p>
            <a:r>
              <a:rPr lang="ro-RO" dirty="0"/>
              <a:t> </a:t>
            </a:r>
            <a:endParaRPr lang="en-US" dirty="0"/>
          </a:p>
          <a:p>
            <a:r>
              <a:rPr lang="ro-RO" dirty="0"/>
              <a:t>Toate aceste servicii va sunt oferite in zone special dedicate fiecarei grupe de operatii in parte</a:t>
            </a:r>
            <a:r>
              <a:rPr lang="ro-RO" dirty="0" smtClean="0"/>
              <a:t>.</a:t>
            </a:r>
            <a:endParaRPr lang="en-US" dirty="0"/>
          </a:p>
          <a:p>
            <a:r>
              <a:rPr lang="ro-RO" dirty="0"/>
              <a:t>Pe perioada spalarii autoturismului dvs. va puteti relaxa intr-o ambianta deosebita pe terasa deschisa, in cadru natural sau in barul pe doua nivele, cu zone destinate fumatorilor si nefumatorilor.</a:t>
            </a:r>
            <a:endParaRPr lang="en-US" dirty="0"/>
          </a:p>
          <a:p>
            <a:r>
              <a:rPr lang="ro-RO" dirty="0"/>
              <a:t>De asemenea, va punem la dispozitie internet wireless gratuit in incinta spalatoriei noastre pentru a va putea conecta notebook-ul sau telefonul mobil la internet.</a:t>
            </a:r>
            <a:endParaRPr lang="en-US" dirty="0"/>
          </a:p>
          <a:p>
            <a:r>
              <a:rPr lang="en-US" dirty="0" smtClean="0"/>
              <a:t>                               </a:t>
            </a:r>
            <a:r>
              <a:rPr lang="ro-RO" dirty="0" smtClean="0"/>
              <a:t>Va </a:t>
            </a:r>
            <a:r>
              <a:rPr lang="ro-RO" dirty="0"/>
              <a:t>asteptam !</a:t>
            </a:r>
            <a:endParaRPr lang="en-US" dirty="0"/>
          </a:p>
          <a:p>
            <a:endParaRPr lang="en-US" dirty="0"/>
          </a:p>
        </p:txBody>
      </p:sp>
    </p:spTree>
    <p:extLst>
      <p:ext uri="{BB962C8B-B14F-4D97-AF65-F5344CB8AC3E}">
        <p14:creationId xmlns:p14="http://schemas.microsoft.com/office/powerpoint/2010/main" val="914391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smtClean="0"/>
              <a:t>SERVICII</a:t>
            </a:r>
            <a:r>
              <a:rPr lang="en-US" b="1" dirty="0" smtClean="0"/>
              <a:t> </a:t>
            </a:r>
            <a:r>
              <a:rPr lang="ro-RO" b="1" dirty="0" smtClean="0"/>
              <a:t>!!!</a:t>
            </a:r>
            <a:endParaRPr lang="en-US" dirty="0"/>
          </a:p>
        </p:txBody>
      </p:sp>
      <p:sp>
        <p:nvSpPr>
          <p:cNvPr id="3" name="Content Placeholder 2"/>
          <p:cNvSpPr>
            <a:spLocks noGrp="1"/>
          </p:cNvSpPr>
          <p:nvPr>
            <p:ph sz="quarter" idx="1"/>
          </p:nvPr>
        </p:nvSpPr>
        <p:spPr/>
        <p:txBody>
          <a:bodyPr>
            <a:normAutofit fontScale="70000" lnSpcReduction="20000"/>
          </a:bodyPr>
          <a:lstStyle/>
          <a:p>
            <a:r>
              <a:rPr lang="ro-RO" b="1" dirty="0" smtClean="0"/>
              <a:t>Gama </a:t>
            </a:r>
            <a:r>
              <a:rPr lang="ro-RO" b="1" dirty="0"/>
              <a:t>de servicii oferite:</a:t>
            </a:r>
            <a:endParaRPr lang="en-US" dirty="0"/>
          </a:p>
          <a:p>
            <a:r>
              <a:rPr lang="ro-RO" i="1" dirty="0"/>
              <a:t>Exterior (pret 15 lei)</a:t>
            </a:r>
            <a:endParaRPr lang="en-US" dirty="0"/>
          </a:p>
          <a:p>
            <a:r>
              <a:rPr lang="ro-RO" dirty="0"/>
              <a:t>- spalat caroserie si praguri, curatat jante cu solutie speciala, aplicare solutie de intretinere anvelope, aplicare ceara lichida;</a:t>
            </a:r>
            <a:endParaRPr lang="en-US" dirty="0"/>
          </a:p>
          <a:p>
            <a:r>
              <a:rPr lang="ro-RO" i="1" dirty="0"/>
              <a:t>Interior (pret 10 lei)</a:t>
            </a:r>
            <a:endParaRPr lang="en-US" dirty="0"/>
          </a:p>
          <a:p>
            <a:r>
              <a:rPr lang="ro-RO" dirty="0"/>
              <a:t>- aspirat, degresat bord, fete usi, aspirat portbagaj, curatat geamuri;</a:t>
            </a:r>
            <a:endParaRPr lang="en-US" dirty="0"/>
          </a:p>
          <a:p>
            <a:r>
              <a:rPr lang="ro-RO" dirty="0"/>
              <a:t>Experienta personalului si produsele profesionale utilizate, va garanteaza indepartarea celor mai pretentioase defecte optice.</a:t>
            </a:r>
            <a:endParaRPr lang="en-US" dirty="0"/>
          </a:p>
          <a:p>
            <a:r>
              <a:rPr lang="ro-RO" i="1" dirty="0"/>
              <a:t>Tapiterii (pret 10 lei)</a:t>
            </a:r>
            <a:endParaRPr lang="en-US" dirty="0"/>
          </a:p>
          <a:p>
            <a:r>
              <a:rPr lang="ro-RO" dirty="0"/>
              <a:t>- curatare si tratare tapiterii auto din stofa si piele.</a:t>
            </a:r>
            <a:endParaRPr lang="en-US" dirty="0"/>
          </a:p>
          <a:p>
            <a:r>
              <a:rPr lang="ro-RO" i="1" dirty="0"/>
              <a:t>Polishare( pret 25 lei)</a:t>
            </a:r>
            <a:endParaRPr lang="en-US" dirty="0"/>
          </a:p>
          <a:p>
            <a:r>
              <a:rPr lang="ro-RO" dirty="0"/>
              <a:t>- polish si degazare caroserie cu paste si aparatura profesionala, spalare motor.</a:t>
            </a:r>
            <a:endParaRPr lang="en-US" dirty="0"/>
          </a:p>
          <a:p>
            <a:r>
              <a:rPr lang="ro-RO" dirty="0"/>
              <a:t>Pregatirea personalului si utilizarea produselor profesionale, va garanteaza calitatea rezultatului. De la noi nu veti pleca niciodata nemultumiti si veti reveni de fiecare data cu placere.</a:t>
            </a:r>
            <a:endParaRPr lang="en-US" dirty="0"/>
          </a:p>
          <a:p>
            <a:r>
              <a:rPr lang="ro-RO" dirty="0"/>
              <a:t>Va asteptam !</a:t>
            </a:r>
            <a:endParaRPr lang="en-US" dirty="0"/>
          </a:p>
          <a:p>
            <a:endParaRPr lang="en-US" dirty="0"/>
          </a:p>
        </p:txBody>
      </p:sp>
    </p:spTree>
    <p:extLst>
      <p:ext uri="{BB962C8B-B14F-4D97-AF65-F5344CB8AC3E}">
        <p14:creationId xmlns:p14="http://schemas.microsoft.com/office/powerpoint/2010/main" val="1592092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a:t>OFERTE </a:t>
            </a:r>
            <a:r>
              <a:rPr lang="ro-RO" b="1" dirty="0" smtClean="0"/>
              <a:t>!!!</a:t>
            </a:r>
            <a:endParaRPr lang="en-US" dirty="0"/>
          </a:p>
        </p:txBody>
      </p:sp>
      <p:sp>
        <p:nvSpPr>
          <p:cNvPr id="3" name="Content Placeholder 2"/>
          <p:cNvSpPr>
            <a:spLocks noGrp="1"/>
          </p:cNvSpPr>
          <p:nvPr>
            <p:ph sz="quarter" idx="1"/>
          </p:nvPr>
        </p:nvSpPr>
        <p:spPr/>
        <p:txBody>
          <a:bodyPr/>
          <a:lstStyle/>
          <a:p>
            <a:r>
              <a:rPr lang="ro-RO" dirty="0"/>
              <a:t>Daca detineti un parc auto contactati-ne la numarul de telefon 0755 999 777 sau la adresa de e-mail washandgo@yahoo.com in vederea obtinerii / incheierii unui contract. Nu ezitati, cu siguranta vom gasi impreuna un mod de colaborare reciproc avantajos !</a:t>
            </a:r>
            <a:endParaRPr lang="en-US" dirty="0"/>
          </a:p>
          <a:p>
            <a:r>
              <a:rPr lang="ro-RO" dirty="0"/>
              <a:t>In viitorul apropiat va pregatim si alte oferte speciale pentru clientii fideli.</a:t>
            </a:r>
            <a:endParaRPr lang="en-US" dirty="0"/>
          </a:p>
          <a:p>
            <a:r>
              <a:rPr lang="ro-RO" dirty="0"/>
              <a:t>Va invitam sa vizitati acest site si pagina de oferte pentru a fi la curent cu noutatile oferite de spalatoria auto Wash&amp;Go.</a:t>
            </a:r>
            <a:endParaRPr lang="en-US" dirty="0"/>
          </a:p>
          <a:p>
            <a:endParaRPr lang="en-US" dirty="0"/>
          </a:p>
        </p:txBody>
      </p:sp>
    </p:spTree>
    <p:extLst>
      <p:ext uri="{BB962C8B-B14F-4D97-AF65-F5344CB8AC3E}">
        <p14:creationId xmlns:p14="http://schemas.microsoft.com/office/powerpoint/2010/main" val="3454986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a:t>PROGRAMARI !!</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ro-RO" dirty="0"/>
              <a:t>Serviciile la care se poate face programare sunt cele care necesita o perioada de timp mai lunga pentru a putea fi rezolvate.</a:t>
            </a:r>
            <a:endParaRPr lang="en-US" dirty="0"/>
          </a:p>
          <a:p>
            <a:r>
              <a:rPr lang="ro-RO" dirty="0"/>
              <a:t>In aceasta categorie se includ operatiile de curatare tapiterie, atat din stofa cat si din piele, operatia de polishare, degazarea caroseriei, corectarea zgarieturilor de diferite adancimi, servicii complexe de cosmetica auto.</a:t>
            </a:r>
            <a:endParaRPr lang="en-US" dirty="0"/>
          </a:p>
          <a:p>
            <a:r>
              <a:rPr lang="ro-RO" dirty="0"/>
              <a:t>Programarile se pot face la sediul nostru din str.Cezar Bolliac, nr 15, Focsani, la numarul de telefon – 0755 999 777  sau la adresa de e-mail washandgo@yahoo.com</a:t>
            </a:r>
            <a:endParaRPr lang="en-US" dirty="0"/>
          </a:p>
          <a:p>
            <a:r>
              <a:rPr lang="ro-RO" dirty="0"/>
              <a:t>Va asteptam !</a:t>
            </a:r>
            <a:endParaRPr lang="en-US" dirty="0"/>
          </a:p>
          <a:p>
            <a:endParaRPr lang="en-US" dirty="0"/>
          </a:p>
        </p:txBody>
      </p:sp>
    </p:spTree>
    <p:extLst>
      <p:ext uri="{BB962C8B-B14F-4D97-AF65-F5344CB8AC3E}">
        <p14:creationId xmlns:p14="http://schemas.microsoft.com/office/powerpoint/2010/main" val="1319237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a:t>CONTACT !!!!</a:t>
            </a:r>
            <a:r>
              <a:rPr lang="en-US" dirty="0"/>
              <a:t/>
            </a:r>
            <a:br>
              <a:rPr lang="en-US" dirty="0"/>
            </a:br>
            <a:endParaRPr lang="en-US" dirty="0"/>
          </a:p>
        </p:txBody>
      </p:sp>
      <p:sp>
        <p:nvSpPr>
          <p:cNvPr id="3" name="Content Placeholder 2"/>
          <p:cNvSpPr>
            <a:spLocks noGrp="1"/>
          </p:cNvSpPr>
          <p:nvPr>
            <p:ph sz="quarter" idx="1"/>
          </p:nvPr>
        </p:nvSpPr>
        <p:spPr/>
        <p:txBody>
          <a:bodyPr/>
          <a:lstStyle/>
          <a:p>
            <a:r>
              <a:rPr lang="ro-RO" dirty="0"/>
              <a:t>Ne gasiti la urmatoarea adresa:</a:t>
            </a:r>
            <a:endParaRPr lang="en-US" dirty="0"/>
          </a:p>
          <a:p>
            <a:r>
              <a:rPr lang="ro-RO" dirty="0"/>
              <a:t>Str. Cezar Bolliac, Nr., 15 Focsani</a:t>
            </a:r>
            <a:endParaRPr lang="en-US" dirty="0"/>
          </a:p>
          <a:p>
            <a:r>
              <a:rPr lang="ro-RO" dirty="0"/>
              <a:t>Telefon si Fax : 0237 222 444 /0755 999 777</a:t>
            </a:r>
            <a:endParaRPr lang="en-US" dirty="0"/>
          </a:p>
          <a:p>
            <a:r>
              <a:rPr lang="ro-RO" dirty="0"/>
              <a:t>E-mail: washandgo@yahoo.com</a:t>
            </a:r>
            <a:endParaRPr lang="en-US" dirty="0"/>
          </a:p>
          <a:p>
            <a:endParaRPr lang="en-US" dirty="0"/>
          </a:p>
        </p:txBody>
      </p:sp>
    </p:spTree>
    <p:extLst>
      <p:ext uri="{BB962C8B-B14F-4D97-AF65-F5344CB8AC3E}">
        <p14:creationId xmlns:p14="http://schemas.microsoft.com/office/powerpoint/2010/main" val="1994549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fontScale="92500" lnSpcReduction="20000"/>
          </a:bodyPr>
          <a:lstStyle/>
          <a:p>
            <a:r>
              <a:rPr lang="en-US" dirty="0" err="1"/>
              <a:t>Personalul</a:t>
            </a:r>
            <a:r>
              <a:rPr lang="en-US" dirty="0"/>
              <a:t> </a:t>
            </a:r>
            <a:r>
              <a:rPr lang="en-US" dirty="0" err="1"/>
              <a:t>angajat</a:t>
            </a:r>
            <a:r>
              <a:rPr lang="en-US" dirty="0"/>
              <a:t> </a:t>
            </a:r>
            <a:r>
              <a:rPr lang="en-US" dirty="0" err="1"/>
              <a:t>într</a:t>
            </a:r>
            <a:r>
              <a:rPr lang="en-US" dirty="0"/>
              <a:t>-o </a:t>
            </a:r>
            <a:r>
              <a:rPr lang="en-US" dirty="0" err="1"/>
              <a:t>spălătorie</a:t>
            </a:r>
            <a:r>
              <a:rPr lang="en-US" dirty="0"/>
              <a:t> auto nu are </a:t>
            </a:r>
            <a:r>
              <a:rPr lang="en-US" dirty="0" err="1"/>
              <a:t>nevoie</a:t>
            </a:r>
            <a:r>
              <a:rPr lang="en-US" dirty="0"/>
              <a:t> de o </a:t>
            </a:r>
            <a:r>
              <a:rPr lang="en-US" dirty="0" err="1"/>
              <a:t>calificare</a:t>
            </a:r>
            <a:r>
              <a:rPr lang="en-US" dirty="0"/>
              <a:t> </a:t>
            </a:r>
            <a:r>
              <a:rPr lang="en-US" dirty="0" err="1"/>
              <a:t>anume</a:t>
            </a:r>
            <a:r>
              <a:rPr lang="en-US" dirty="0"/>
              <a:t>, ci </a:t>
            </a:r>
            <a:r>
              <a:rPr lang="en-US" dirty="0" err="1"/>
              <a:t>doar</a:t>
            </a:r>
            <a:r>
              <a:rPr lang="en-US" dirty="0"/>
              <a:t> de o </a:t>
            </a:r>
            <a:r>
              <a:rPr lang="en-US" dirty="0" err="1"/>
              <a:t>minimă</a:t>
            </a:r>
            <a:r>
              <a:rPr lang="en-US" dirty="0"/>
              <a:t> </a:t>
            </a:r>
            <a:r>
              <a:rPr lang="en-US" dirty="0" err="1"/>
              <a:t>experienţă</a:t>
            </a:r>
            <a:r>
              <a:rPr lang="en-US" dirty="0"/>
              <a:t> </a:t>
            </a:r>
            <a:r>
              <a:rPr lang="en-US" dirty="0" err="1"/>
              <a:t>în</a:t>
            </a:r>
            <a:r>
              <a:rPr lang="en-US" dirty="0"/>
              <a:t> </a:t>
            </a:r>
            <a:r>
              <a:rPr lang="en-US" dirty="0" err="1"/>
              <a:t>relaţiile</a:t>
            </a:r>
            <a:r>
              <a:rPr lang="en-US" dirty="0"/>
              <a:t> cu </a:t>
            </a:r>
            <a:r>
              <a:rPr lang="en-US" dirty="0" err="1"/>
              <a:t>clienţii</a:t>
            </a:r>
            <a:r>
              <a:rPr lang="en-US" dirty="0"/>
              <a:t> </a:t>
            </a:r>
            <a:r>
              <a:rPr lang="en-US" dirty="0" err="1"/>
              <a:t>şi</a:t>
            </a:r>
            <a:r>
              <a:rPr lang="en-US" dirty="0"/>
              <a:t> de </a:t>
            </a:r>
            <a:r>
              <a:rPr lang="en-US" dirty="0" err="1"/>
              <a:t>cunoaşterea</a:t>
            </a:r>
            <a:r>
              <a:rPr lang="en-US" dirty="0"/>
              <a:t> </a:t>
            </a:r>
            <a:r>
              <a:rPr lang="en-US" dirty="0" err="1"/>
              <a:t>sau</a:t>
            </a:r>
            <a:r>
              <a:rPr lang="en-US" dirty="0"/>
              <a:t> </a:t>
            </a:r>
            <a:r>
              <a:rPr lang="en-US" dirty="0" err="1"/>
              <a:t>însuşirea</a:t>
            </a:r>
            <a:r>
              <a:rPr lang="en-US" dirty="0"/>
              <a:t> </a:t>
            </a:r>
            <a:r>
              <a:rPr lang="en-US" dirty="0" err="1"/>
              <a:t>modului</a:t>
            </a:r>
            <a:r>
              <a:rPr lang="en-US" dirty="0"/>
              <a:t> de </a:t>
            </a:r>
            <a:r>
              <a:rPr lang="en-US" dirty="0" err="1"/>
              <a:t>utilizare</a:t>
            </a:r>
            <a:r>
              <a:rPr lang="en-US" dirty="0"/>
              <a:t> a </a:t>
            </a:r>
            <a:r>
              <a:rPr lang="en-US" dirty="0" err="1"/>
              <a:t>echipamentelor</a:t>
            </a:r>
            <a:r>
              <a:rPr lang="en-US" dirty="0"/>
              <a:t> </a:t>
            </a:r>
            <a:r>
              <a:rPr lang="en-US" dirty="0" err="1"/>
              <a:t>şi</a:t>
            </a:r>
            <a:r>
              <a:rPr lang="en-US" dirty="0"/>
              <a:t> </a:t>
            </a:r>
            <a:r>
              <a:rPr lang="en-US" dirty="0" err="1"/>
              <a:t>instalaţiilor</a:t>
            </a:r>
            <a:r>
              <a:rPr lang="en-US" dirty="0"/>
              <a:t>. </a:t>
            </a:r>
            <a:r>
              <a:rPr lang="en-US" dirty="0" err="1"/>
              <a:t>Totuşi</a:t>
            </a:r>
            <a:r>
              <a:rPr lang="en-US" dirty="0"/>
              <a:t>, </a:t>
            </a:r>
            <a:r>
              <a:rPr lang="en-US" dirty="0" err="1"/>
              <a:t>vom</a:t>
            </a:r>
            <a:r>
              <a:rPr lang="en-US" dirty="0"/>
              <a:t> </a:t>
            </a:r>
            <a:r>
              <a:rPr lang="en-US" dirty="0" err="1"/>
              <a:t>urmări</a:t>
            </a:r>
            <a:r>
              <a:rPr lang="en-US" dirty="0"/>
              <a:t> cu </a:t>
            </a:r>
            <a:r>
              <a:rPr lang="en-US" dirty="0" err="1"/>
              <a:t>prioritate</a:t>
            </a:r>
            <a:r>
              <a:rPr lang="en-US" dirty="0"/>
              <a:t> </a:t>
            </a:r>
            <a:r>
              <a:rPr lang="en-US" dirty="0" err="1"/>
              <a:t>recrutarea</a:t>
            </a:r>
            <a:r>
              <a:rPr lang="en-US" dirty="0"/>
              <a:t> a </a:t>
            </a:r>
            <a:r>
              <a:rPr lang="en-US" dirty="0" err="1"/>
              <a:t>cel</a:t>
            </a:r>
            <a:r>
              <a:rPr lang="en-US" dirty="0"/>
              <a:t> </a:t>
            </a:r>
            <a:r>
              <a:rPr lang="en-US" dirty="0" err="1"/>
              <a:t>puţin</a:t>
            </a:r>
            <a:r>
              <a:rPr lang="en-US" dirty="0"/>
              <a:t> </a:t>
            </a:r>
            <a:r>
              <a:rPr lang="en-US" dirty="0" err="1"/>
              <a:t>unui</a:t>
            </a:r>
            <a:r>
              <a:rPr lang="en-US" dirty="0"/>
              <a:t> </a:t>
            </a:r>
            <a:r>
              <a:rPr lang="en-US" dirty="0" err="1"/>
              <a:t>angajat</a:t>
            </a:r>
            <a:r>
              <a:rPr lang="en-US" dirty="0"/>
              <a:t> cu </a:t>
            </a:r>
            <a:r>
              <a:rPr lang="en-US" dirty="0" err="1"/>
              <a:t>experienţă</a:t>
            </a:r>
            <a:r>
              <a:rPr lang="en-US" dirty="0"/>
              <a:t> </a:t>
            </a:r>
            <a:r>
              <a:rPr lang="en-US" dirty="0" err="1"/>
              <a:t>anterioara</a:t>
            </a:r>
            <a:r>
              <a:rPr lang="en-US" dirty="0"/>
              <a:t> in </a:t>
            </a:r>
            <a:r>
              <a:rPr lang="en-US" dirty="0" err="1"/>
              <a:t>domeniu,avand</a:t>
            </a:r>
            <a:r>
              <a:rPr lang="en-US" dirty="0"/>
              <a:t> </a:t>
            </a:r>
            <a:r>
              <a:rPr lang="en-US" dirty="0" err="1"/>
              <a:t>grija</a:t>
            </a:r>
            <a:r>
              <a:rPr lang="en-US" dirty="0"/>
              <a:t> </a:t>
            </a:r>
            <a:r>
              <a:rPr lang="en-US" dirty="0" err="1"/>
              <a:t>sa</a:t>
            </a:r>
            <a:r>
              <a:rPr lang="en-US" dirty="0"/>
              <a:t> </a:t>
            </a:r>
            <a:r>
              <a:rPr lang="en-US" dirty="0" err="1"/>
              <a:t>punem</a:t>
            </a:r>
            <a:r>
              <a:rPr lang="en-US" dirty="0"/>
              <a:t> </a:t>
            </a:r>
            <a:r>
              <a:rPr lang="en-US" dirty="0" err="1"/>
              <a:t>accentul</a:t>
            </a:r>
            <a:r>
              <a:rPr lang="en-US" dirty="0"/>
              <a:t> </a:t>
            </a:r>
            <a:r>
              <a:rPr lang="en-US" dirty="0" err="1"/>
              <a:t>pe</a:t>
            </a:r>
            <a:r>
              <a:rPr lang="en-US" dirty="0"/>
              <a:t> </a:t>
            </a:r>
            <a:r>
              <a:rPr lang="en-US" dirty="0" err="1"/>
              <a:t>constitutia</a:t>
            </a:r>
            <a:r>
              <a:rPr lang="en-US" dirty="0"/>
              <a:t> </a:t>
            </a:r>
            <a:r>
              <a:rPr lang="en-US" dirty="0" err="1"/>
              <a:t>fizica</a:t>
            </a:r>
            <a:r>
              <a:rPr lang="en-US" dirty="0"/>
              <a:t> </a:t>
            </a:r>
            <a:r>
              <a:rPr lang="en-US" dirty="0" err="1"/>
              <a:t>si</a:t>
            </a:r>
            <a:r>
              <a:rPr lang="en-US" dirty="0"/>
              <a:t> </a:t>
            </a:r>
            <a:r>
              <a:rPr lang="en-US" dirty="0" err="1"/>
              <a:t>rezistenta</a:t>
            </a:r>
            <a:r>
              <a:rPr lang="en-US" dirty="0"/>
              <a:t> la </a:t>
            </a:r>
            <a:r>
              <a:rPr lang="en-US" dirty="0" err="1"/>
              <a:t>efort</a:t>
            </a:r>
            <a:r>
              <a:rPr lang="en-US" dirty="0"/>
              <a:t>. Un </a:t>
            </a:r>
            <a:r>
              <a:rPr lang="en-US" dirty="0" err="1"/>
              <a:t>efort</a:t>
            </a:r>
            <a:r>
              <a:rPr lang="en-US" dirty="0"/>
              <a:t> </a:t>
            </a:r>
            <a:r>
              <a:rPr lang="en-US" dirty="0" err="1"/>
              <a:t>deosebit</a:t>
            </a:r>
            <a:r>
              <a:rPr lang="en-US" dirty="0"/>
              <a:t> </a:t>
            </a:r>
            <a:r>
              <a:rPr lang="en-US" dirty="0" err="1"/>
              <a:t>va</a:t>
            </a:r>
            <a:r>
              <a:rPr lang="en-US" dirty="0"/>
              <a:t> fi </a:t>
            </a:r>
            <a:r>
              <a:rPr lang="en-US" dirty="0" err="1"/>
              <a:t>indreptat</a:t>
            </a:r>
            <a:r>
              <a:rPr lang="en-US" dirty="0"/>
              <a:t> </a:t>
            </a:r>
            <a:r>
              <a:rPr lang="en-US" dirty="0" err="1"/>
              <a:t>spre</a:t>
            </a:r>
            <a:r>
              <a:rPr lang="en-US" dirty="0"/>
              <a:t> </a:t>
            </a:r>
            <a:r>
              <a:rPr lang="en-US" dirty="0" err="1"/>
              <a:t>armonizarea</a:t>
            </a:r>
            <a:r>
              <a:rPr lang="en-US" dirty="0"/>
              <a:t> </a:t>
            </a:r>
            <a:r>
              <a:rPr lang="en-US" dirty="0" err="1"/>
              <a:t>relatiilor</a:t>
            </a:r>
            <a:r>
              <a:rPr lang="en-US" dirty="0"/>
              <a:t> </a:t>
            </a:r>
            <a:r>
              <a:rPr lang="en-US" dirty="0" err="1"/>
              <a:t>dintre</a:t>
            </a:r>
            <a:r>
              <a:rPr lang="en-US" dirty="0"/>
              <a:t> </a:t>
            </a:r>
            <a:r>
              <a:rPr lang="en-US" dirty="0" err="1"/>
              <a:t>angajati</a:t>
            </a:r>
            <a:r>
              <a:rPr lang="en-US" dirty="0"/>
              <a:t> </a:t>
            </a:r>
            <a:r>
              <a:rPr lang="en-US" dirty="0" err="1"/>
              <a:t>si</a:t>
            </a:r>
            <a:r>
              <a:rPr lang="en-US" dirty="0"/>
              <a:t> </a:t>
            </a:r>
            <a:r>
              <a:rPr lang="en-US" dirty="0" err="1"/>
              <a:t>promovarea</a:t>
            </a:r>
            <a:r>
              <a:rPr lang="en-US" dirty="0"/>
              <a:t> </a:t>
            </a:r>
            <a:r>
              <a:rPr lang="en-US" dirty="0" err="1"/>
              <a:t>colegilitatii</a:t>
            </a:r>
            <a:r>
              <a:rPr lang="en-US" dirty="0"/>
              <a:t>.</a:t>
            </a:r>
          </a:p>
          <a:p>
            <a:r>
              <a:rPr lang="en-US" dirty="0" err="1"/>
              <a:t>Recrutarea</a:t>
            </a:r>
            <a:r>
              <a:rPr lang="en-US" dirty="0"/>
              <a:t> </a:t>
            </a:r>
            <a:r>
              <a:rPr lang="en-US" dirty="0" err="1"/>
              <a:t>personalului</a:t>
            </a:r>
            <a:r>
              <a:rPr lang="en-US" dirty="0"/>
              <a:t> se </a:t>
            </a:r>
            <a:r>
              <a:rPr lang="en-US" dirty="0" err="1"/>
              <a:t>va</a:t>
            </a:r>
            <a:r>
              <a:rPr lang="en-US" dirty="0"/>
              <a:t> face </a:t>
            </a:r>
            <a:r>
              <a:rPr lang="en-US" dirty="0" err="1"/>
              <a:t>prin</a:t>
            </a:r>
            <a:r>
              <a:rPr lang="en-US" dirty="0"/>
              <a:t> </a:t>
            </a:r>
            <a:r>
              <a:rPr lang="en-US" dirty="0" err="1"/>
              <a:t>anunturi</a:t>
            </a:r>
            <a:r>
              <a:rPr lang="en-US" dirty="0"/>
              <a:t> in </a:t>
            </a:r>
            <a:r>
              <a:rPr lang="en-US" dirty="0" err="1"/>
              <a:t>presa</a:t>
            </a:r>
            <a:r>
              <a:rPr lang="en-US" dirty="0"/>
              <a:t> </a:t>
            </a:r>
            <a:r>
              <a:rPr lang="en-US" dirty="0" err="1"/>
              <a:t>scrisa</a:t>
            </a:r>
            <a:r>
              <a:rPr lang="en-US" dirty="0"/>
              <a:t> </a:t>
            </a:r>
            <a:r>
              <a:rPr lang="en-US" dirty="0" err="1"/>
              <a:t>si</a:t>
            </a:r>
            <a:r>
              <a:rPr lang="en-US" dirty="0"/>
              <a:t> internet(</a:t>
            </a:r>
            <a:r>
              <a:rPr lang="en-US" dirty="0" err="1"/>
              <a:t>Makler,SMS</a:t>
            </a:r>
            <a:r>
              <a:rPr lang="en-US" dirty="0"/>
              <a:t> </a:t>
            </a:r>
            <a:r>
              <a:rPr lang="en-US" dirty="0" err="1"/>
              <a:t>market,www.jobs.ro</a:t>
            </a:r>
            <a:r>
              <a:rPr lang="en-US" dirty="0"/>
              <a:t>).</a:t>
            </a:r>
          </a:p>
          <a:p>
            <a:r>
              <a:rPr lang="en-US" dirty="0" err="1"/>
              <a:t>Vom</a:t>
            </a:r>
            <a:r>
              <a:rPr lang="en-US" dirty="0"/>
              <a:t> </a:t>
            </a:r>
            <a:r>
              <a:rPr lang="en-US" dirty="0" err="1"/>
              <a:t>avea</a:t>
            </a:r>
            <a:r>
              <a:rPr lang="en-US" dirty="0"/>
              <a:t> 8 </a:t>
            </a:r>
            <a:r>
              <a:rPr lang="en-US" dirty="0" err="1"/>
              <a:t>angajati</a:t>
            </a:r>
            <a:r>
              <a:rPr lang="en-US" dirty="0"/>
              <a:t> </a:t>
            </a:r>
            <a:r>
              <a:rPr lang="en-US" dirty="0" err="1"/>
              <a:t>dintre</a:t>
            </a:r>
            <a:r>
              <a:rPr lang="en-US" dirty="0"/>
              <a:t> care 6 </a:t>
            </a:r>
            <a:r>
              <a:rPr lang="en-US" dirty="0" err="1"/>
              <a:t>spalatori</a:t>
            </a:r>
            <a:r>
              <a:rPr lang="en-US" dirty="0"/>
              <a:t> (cu un </a:t>
            </a:r>
            <a:r>
              <a:rPr lang="en-US" dirty="0" err="1"/>
              <a:t>salariu</a:t>
            </a:r>
            <a:r>
              <a:rPr lang="en-US" dirty="0"/>
              <a:t> individual brut de 700 lei) </a:t>
            </a:r>
            <a:r>
              <a:rPr lang="en-US" dirty="0" err="1"/>
              <a:t>impartiti</a:t>
            </a:r>
            <a:r>
              <a:rPr lang="en-US" dirty="0"/>
              <a:t> in 2 </a:t>
            </a:r>
            <a:r>
              <a:rPr lang="en-US" dirty="0" err="1"/>
              <a:t>schimburi</a:t>
            </a:r>
            <a:r>
              <a:rPr lang="en-US" dirty="0"/>
              <a:t> a cite 6 </a:t>
            </a:r>
            <a:r>
              <a:rPr lang="en-US" dirty="0" err="1"/>
              <a:t>ore,un</a:t>
            </a:r>
            <a:r>
              <a:rPr lang="en-US" dirty="0"/>
              <a:t> </a:t>
            </a:r>
            <a:r>
              <a:rPr lang="en-US" dirty="0" err="1"/>
              <a:t>contabil</a:t>
            </a:r>
            <a:r>
              <a:rPr lang="en-US" dirty="0"/>
              <a:t> (cu un </a:t>
            </a:r>
            <a:r>
              <a:rPr lang="en-US" dirty="0" err="1"/>
              <a:t>salariu</a:t>
            </a:r>
            <a:r>
              <a:rPr lang="en-US" dirty="0"/>
              <a:t> brut de 1000 lei) </a:t>
            </a:r>
            <a:r>
              <a:rPr lang="en-US" dirty="0" err="1"/>
              <a:t>si</a:t>
            </a:r>
            <a:r>
              <a:rPr lang="en-US" dirty="0"/>
              <a:t> </a:t>
            </a:r>
            <a:r>
              <a:rPr lang="en-US" dirty="0" err="1"/>
              <a:t>desigur</a:t>
            </a:r>
            <a:r>
              <a:rPr lang="en-US" dirty="0"/>
              <a:t> </a:t>
            </a:r>
            <a:r>
              <a:rPr lang="en-US" dirty="0" err="1"/>
              <a:t>administratorul</a:t>
            </a:r>
            <a:r>
              <a:rPr lang="en-US" dirty="0"/>
              <a:t> </a:t>
            </a:r>
            <a:r>
              <a:rPr lang="en-US" dirty="0" err="1"/>
              <a:t>afacerii</a:t>
            </a:r>
            <a:r>
              <a:rPr lang="en-US" dirty="0"/>
              <a:t>(manager) (cu un </a:t>
            </a:r>
            <a:r>
              <a:rPr lang="en-US" dirty="0" err="1"/>
              <a:t>salariu</a:t>
            </a:r>
            <a:r>
              <a:rPr lang="en-US" dirty="0"/>
              <a:t> brut de 1800 lei).Se </a:t>
            </a:r>
            <a:r>
              <a:rPr lang="en-US" dirty="0" err="1"/>
              <a:t>preconizeaza</a:t>
            </a:r>
            <a:r>
              <a:rPr lang="en-US" dirty="0"/>
              <a:t> </a:t>
            </a:r>
            <a:r>
              <a:rPr lang="en-US" dirty="0" err="1"/>
              <a:t>indexarea</a:t>
            </a:r>
            <a:r>
              <a:rPr lang="en-US" dirty="0"/>
              <a:t> </a:t>
            </a:r>
            <a:r>
              <a:rPr lang="en-US" dirty="0" err="1"/>
              <a:t>anuala</a:t>
            </a:r>
            <a:r>
              <a:rPr lang="en-US" dirty="0"/>
              <a:t> a </a:t>
            </a:r>
            <a:r>
              <a:rPr lang="en-US" dirty="0" err="1"/>
              <a:t>salariilor</a:t>
            </a:r>
            <a:r>
              <a:rPr lang="en-US" dirty="0"/>
              <a:t> in </a:t>
            </a:r>
            <a:r>
              <a:rPr lang="en-US" dirty="0" err="1"/>
              <a:t>functie</a:t>
            </a:r>
            <a:r>
              <a:rPr lang="en-US" dirty="0"/>
              <a:t> de </a:t>
            </a:r>
            <a:r>
              <a:rPr lang="en-US" dirty="0" err="1"/>
              <a:t>evolutia</a:t>
            </a:r>
            <a:r>
              <a:rPr lang="en-US" dirty="0"/>
              <a:t> </a:t>
            </a:r>
            <a:r>
              <a:rPr lang="en-US" dirty="0" err="1"/>
              <a:t>inflatiei</a:t>
            </a:r>
            <a:r>
              <a:rPr lang="en-US" dirty="0"/>
              <a:t>.</a:t>
            </a:r>
          </a:p>
          <a:p>
            <a:endParaRPr lang="en-US" dirty="0"/>
          </a:p>
        </p:txBody>
      </p:sp>
    </p:spTree>
    <p:extLst>
      <p:ext uri="{BB962C8B-B14F-4D97-AF65-F5344CB8AC3E}">
        <p14:creationId xmlns:p14="http://schemas.microsoft.com/office/powerpoint/2010/main" val="6101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765415080"/>
              </p:ext>
            </p:extLst>
          </p:nvPr>
        </p:nvGraphicFramePr>
        <p:xfrm>
          <a:off x="2057400" y="838200"/>
          <a:ext cx="4581112" cy="5346625"/>
        </p:xfrm>
        <a:graphic>
          <a:graphicData uri="http://schemas.openxmlformats.org/drawingml/2006/table">
            <a:tbl>
              <a:tblPr>
                <a:tableStyleId>{5C22544A-7EE6-4342-B048-85BDC9FD1C3A}</a:tableStyleId>
              </a:tblPr>
              <a:tblGrid>
                <a:gridCol w="2646865"/>
                <a:gridCol w="916222"/>
                <a:gridCol w="1018025"/>
              </a:tblGrid>
              <a:tr h="203605">
                <a:tc>
                  <a:txBody>
                    <a:bodyPr/>
                    <a:lstStyle/>
                    <a:p>
                      <a:pPr marL="0" marR="0" algn="ctr">
                        <a:lnSpc>
                          <a:spcPct val="115000"/>
                        </a:lnSpc>
                        <a:spcBef>
                          <a:spcPts val="0"/>
                        </a:spcBef>
                        <a:spcAft>
                          <a:spcPts val="0"/>
                        </a:spcAft>
                      </a:pPr>
                      <a:r>
                        <a:rPr lang="en-US" sz="1100" dirty="0" err="1">
                          <a:effectLst/>
                        </a:rPr>
                        <a:t>Necesarul</a:t>
                      </a:r>
                      <a:r>
                        <a:rPr lang="en-US" sz="1100" dirty="0">
                          <a:effectLst/>
                        </a:rPr>
                        <a:t> </a:t>
                      </a:r>
                      <a:endParaRPr lang="en-US" sz="1000" dirty="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Pret unit.</a:t>
                      </a:r>
                      <a:endParaRPr lang="en-US" sz="1000">
                        <a:effectLst/>
                        <a:latin typeface="Calibri"/>
                        <a:ea typeface="Calibri"/>
                        <a:cs typeface="Times New Roman"/>
                      </a:endParaRPr>
                    </a:p>
                  </a:txBody>
                  <a:tcPr marL="61081" marR="61081" marT="0" marB="0"/>
                </a:tc>
                <a:tc>
                  <a:txBody>
                    <a:bodyPr/>
                    <a:lstStyle/>
                    <a:p>
                      <a:pPr marL="0" marR="0">
                        <a:lnSpc>
                          <a:spcPct val="115000"/>
                        </a:lnSpc>
                        <a:spcBef>
                          <a:spcPts val="0"/>
                        </a:spcBef>
                        <a:spcAft>
                          <a:spcPts val="0"/>
                        </a:spcAft>
                      </a:pPr>
                      <a:r>
                        <a:rPr lang="en-US" sz="1100">
                          <a:effectLst/>
                        </a:rPr>
                        <a:t>    Pret tot.</a:t>
                      </a:r>
                      <a:endParaRPr lang="en-US" sz="1000">
                        <a:effectLst/>
                        <a:latin typeface="Calibri"/>
                        <a:ea typeface="Calibri"/>
                        <a:cs typeface="Times New Roman"/>
                      </a:endParaRPr>
                    </a:p>
                  </a:txBody>
                  <a:tcPr marL="61081" marR="61081" marT="0" marB="0"/>
                </a:tc>
              </a:tr>
              <a:tr h="254506">
                <a:tc>
                  <a:txBody>
                    <a:bodyPr/>
                    <a:lstStyle/>
                    <a:p>
                      <a:pPr marL="0" marR="0" algn="ctr">
                        <a:lnSpc>
                          <a:spcPct val="115000"/>
                        </a:lnSpc>
                        <a:spcBef>
                          <a:spcPts val="0"/>
                        </a:spcBef>
                        <a:spcAft>
                          <a:spcPts val="0"/>
                        </a:spcAft>
                      </a:pPr>
                      <a:r>
                        <a:rPr lang="en-US" sz="1100">
                          <a:effectLst/>
                        </a:rPr>
                        <a:t>1 calculator</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5000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5000 lei</a:t>
                      </a:r>
                      <a:endParaRPr lang="en-US" sz="1000">
                        <a:effectLst/>
                        <a:latin typeface="Calibri"/>
                        <a:ea typeface="Calibri"/>
                        <a:cs typeface="Times New Roman"/>
                      </a:endParaRPr>
                    </a:p>
                  </a:txBody>
                  <a:tcPr marL="61081" marR="61081" marT="0" marB="0"/>
                </a:tc>
              </a:tr>
              <a:tr h="203605">
                <a:tc>
                  <a:txBody>
                    <a:bodyPr/>
                    <a:lstStyle/>
                    <a:p>
                      <a:pPr marL="0" marR="0" algn="ctr">
                        <a:lnSpc>
                          <a:spcPct val="115000"/>
                        </a:lnSpc>
                        <a:spcBef>
                          <a:spcPts val="0"/>
                        </a:spcBef>
                        <a:spcAft>
                          <a:spcPts val="0"/>
                        </a:spcAft>
                      </a:pPr>
                      <a:r>
                        <a:rPr lang="en-US" sz="1100" dirty="0">
                          <a:effectLst/>
                        </a:rPr>
                        <a:t>1 </a:t>
                      </a:r>
                      <a:r>
                        <a:rPr lang="en-US" sz="1100" dirty="0" err="1">
                          <a:effectLst/>
                        </a:rPr>
                        <a:t>imprimanta+fax</a:t>
                      </a:r>
                      <a:endParaRPr lang="en-US" sz="1000" dirty="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2700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2700 lei</a:t>
                      </a:r>
                      <a:endParaRPr lang="en-US" sz="1000">
                        <a:effectLst/>
                        <a:latin typeface="Calibri"/>
                        <a:ea typeface="Calibri"/>
                        <a:cs typeface="Times New Roman"/>
                      </a:endParaRPr>
                    </a:p>
                  </a:txBody>
                  <a:tcPr marL="61081" marR="61081" marT="0" marB="0"/>
                </a:tc>
              </a:tr>
              <a:tr h="271473">
                <a:tc>
                  <a:txBody>
                    <a:bodyPr/>
                    <a:lstStyle/>
                    <a:p>
                      <a:pPr marL="0" marR="0" algn="ctr">
                        <a:lnSpc>
                          <a:spcPct val="115000"/>
                        </a:lnSpc>
                        <a:spcBef>
                          <a:spcPts val="0"/>
                        </a:spcBef>
                        <a:spcAft>
                          <a:spcPts val="0"/>
                        </a:spcAft>
                      </a:pPr>
                      <a:r>
                        <a:rPr lang="en-US" sz="1100">
                          <a:effectLst/>
                        </a:rPr>
                        <a:t>2 mese</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1000 lei </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2000 lei</a:t>
                      </a:r>
                      <a:endParaRPr lang="en-US" sz="1000">
                        <a:effectLst/>
                        <a:latin typeface="Calibri"/>
                        <a:ea typeface="Calibri"/>
                        <a:cs typeface="Times New Roman"/>
                      </a:endParaRPr>
                    </a:p>
                  </a:txBody>
                  <a:tcPr marL="61081" marR="61081" marT="0" marB="0"/>
                </a:tc>
              </a:tr>
              <a:tr h="212089">
                <a:tc>
                  <a:txBody>
                    <a:bodyPr/>
                    <a:lstStyle/>
                    <a:p>
                      <a:pPr marL="0" marR="0" algn="ctr">
                        <a:lnSpc>
                          <a:spcPct val="115000"/>
                        </a:lnSpc>
                        <a:spcBef>
                          <a:spcPts val="0"/>
                        </a:spcBef>
                        <a:spcAft>
                          <a:spcPts val="0"/>
                        </a:spcAft>
                      </a:pPr>
                      <a:r>
                        <a:rPr lang="en-US" sz="1100">
                          <a:effectLst/>
                        </a:rPr>
                        <a:t>10 scaune</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600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6000 lei</a:t>
                      </a:r>
                      <a:endParaRPr lang="en-US" sz="1000">
                        <a:effectLst/>
                        <a:latin typeface="Calibri"/>
                        <a:ea typeface="Calibri"/>
                        <a:cs typeface="Times New Roman"/>
                      </a:endParaRPr>
                    </a:p>
                  </a:txBody>
                  <a:tcPr marL="61081" marR="61081" marT="0" marB="0"/>
                </a:tc>
              </a:tr>
              <a:tr h="279957">
                <a:tc>
                  <a:txBody>
                    <a:bodyPr/>
                    <a:lstStyle/>
                    <a:p>
                      <a:pPr marL="0" marR="0" algn="ctr">
                        <a:lnSpc>
                          <a:spcPct val="115000"/>
                        </a:lnSpc>
                        <a:spcBef>
                          <a:spcPts val="0"/>
                        </a:spcBef>
                        <a:spcAft>
                          <a:spcPts val="0"/>
                        </a:spcAft>
                      </a:pPr>
                      <a:r>
                        <a:rPr lang="en-US" sz="1100">
                          <a:effectLst/>
                        </a:rPr>
                        <a:t>Telefon fix+internet</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4000 lei/an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4000 lei</a:t>
                      </a:r>
                      <a:endParaRPr lang="en-US" sz="1000">
                        <a:effectLst/>
                        <a:latin typeface="Calibri"/>
                        <a:ea typeface="Calibri"/>
                        <a:cs typeface="Times New Roman"/>
                      </a:endParaRPr>
                    </a:p>
                  </a:txBody>
                  <a:tcPr marL="61081" marR="61081" marT="0" marB="0"/>
                </a:tc>
              </a:tr>
              <a:tr h="203605">
                <a:tc>
                  <a:txBody>
                    <a:bodyPr/>
                    <a:lstStyle/>
                    <a:p>
                      <a:pPr marL="0" marR="0" algn="ctr">
                        <a:lnSpc>
                          <a:spcPct val="115000"/>
                        </a:lnSpc>
                        <a:spcBef>
                          <a:spcPts val="0"/>
                        </a:spcBef>
                        <a:spcAft>
                          <a:spcPts val="0"/>
                        </a:spcAft>
                      </a:pPr>
                      <a:r>
                        <a:rPr lang="en-US" sz="1100">
                          <a:effectLst/>
                        </a:rPr>
                        <a:t>Licenta </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2500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2500 lei</a:t>
                      </a:r>
                      <a:endParaRPr lang="en-US" sz="1000">
                        <a:effectLst/>
                        <a:latin typeface="Calibri"/>
                        <a:ea typeface="Calibri"/>
                        <a:cs typeface="Times New Roman"/>
                      </a:endParaRPr>
                    </a:p>
                  </a:txBody>
                  <a:tcPr marL="61081" marR="61081" marT="0" marB="0"/>
                </a:tc>
              </a:tr>
              <a:tr h="279957">
                <a:tc>
                  <a:txBody>
                    <a:bodyPr/>
                    <a:lstStyle/>
                    <a:p>
                      <a:pPr marL="0" marR="0" algn="ctr">
                        <a:lnSpc>
                          <a:spcPct val="115000"/>
                        </a:lnSpc>
                        <a:spcBef>
                          <a:spcPts val="0"/>
                        </a:spcBef>
                        <a:spcAft>
                          <a:spcPts val="0"/>
                        </a:spcAft>
                      </a:pPr>
                      <a:r>
                        <a:rPr lang="en-US" sz="1100">
                          <a:effectLst/>
                        </a:rPr>
                        <a:t>Cheltuieli inregistrare</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840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840 lei</a:t>
                      </a:r>
                      <a:endParaRPr lang="en-US" sz="1000">
                        <a:effectLst/>
                        <a:latin typeface="Calibri"/>
                        <a:ea typeface="Calibri"/>
                        <a:cs typeface="Times New Roman"/>
                      </a:endParaRPr>
                    </a:p>
                  </a:txBody>
                  <a:tcPr marL="61081" marR="61081" marT="0" marB="0"/>
                </a:tc>
              </a:tr>
              <a:tr h="203605">
                <a:tc>
                  <a:txBody>
                    <a:bodyPr/>
                    <a:lstStyle/>
                    <a:p>
                      <a:pPr marL="0" marR="0" algn="ctr">
                        <a:lnSpc>
                          <a:spcPct val="115000"/>
                        </a:lnSpc>
                        <a:spcBef>
                          <a:spcPts val="0"/>
                        </a:spcBef>
                        <a:spcAft>
                          <a:spcPts val="0"/>
                        </a:spcAft>
                      </a:pPr>
                      <a:r>
                        <a:rPr lang="en-US" sz="1100">
                          <a:effectLst/>
                        </a:rPr>
                        <a:t>Rechizite birou</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3000 lei/an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3000 lei</a:t>
                      </a:r>
                      <a:endParaRPr lang="en-US" sz="1000">
                        <a:effectLst/>
                        <a:latin typeface="Calibri"/>
                        <a:ea typeface="Calibri"/>
                        <a:cs typeface="Times New Roman"/>
                      </a:endParaRPr>
                    </a:p>
                  </a:txBody>
                  <a:tcPr marL="61081" marR="61081" marT="0" marB="0"/>
                </a:tc>
              </a:tr>
              <a:tr h="271473">
                <a:tc>
                  <a:txBody>
                    <a:bodyPr/>
                    <a:lstStyle/>
                    <a:p>
                      <a:pPr marL="0" marR="0" algn="ctr">
                        <a:lnSpc>
                          <a:spcPct val="115000"/>
                        </a:lnSpc>
                        <a:spcBef>
                          <a:spcPts val="0"/>
                        </a:spcBef>
                        <a:spcAft>
                          <a:spcPts val="0"/>
                        </a:spcAft>
                      </a:pPr>
                      <a:r>
                        <a:rPr lang="en-US" sz="1100">
                          <a:effectLst/>
                        </a:rPr>
                        <a:t>Reviste,ziare</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2000 lei /an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2000 lei</a:t>
                      </a:r>
                      <a:endParaRPr lang="en-US" sz="1000">
                        <a:effectLst/>
                        <a:latin typeface="Calibri"/>
                        <a:ea typeface="Calibri"/>
                        <a:cs typeface="Times New Roman"/>
                      </a:endParaRPr>
                    </a:p>
                  </a:txBody>
                  <a:tcPr marL="61081" marR="61081" marT="0" marB="0"/>
                </a:tc>
              </a:tr>
              <a:tr h="212089">
                <a:tc>
                  <a:txBody>
                    <a:bodyPr/>
                    <a:lstStyle/>
                    <a:p>
                      <a:pPr marL="0" marR="0" algn="ctr">
                        <a:lnSpc>
                          <a:spcPct val="115000"/>
                        </a:lnSpc>
                        <a:spcBef>
                          <a:spcPts val="0"/>
                        </a:spcBef>
                        <a:spcAft>
                          <a:spcPts val="0"/>
                        </a:spcAft>
                      </a:pPr>
                      <a:r>
                        <a:rPr lang="en-US" sz="1100">
                          <a:effectLst/>
                        </a:rPr>
                        <a:t>Consum apa</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5000 lei/an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5000 lei</a:t>
                      </a:r>
                      <a:endParaRPr lang="en-US" sz="1000">
                        <a:effectLst/>
                        <a:latin typeface="Calibri"/>
                        <a:ea typeface="Calibri"/>
                        <a:cs typeface="Times New Roman"/>
                      </a:endParaRPr>
                    </a:p>
                  </a:txBody>
                  <a:tcPr marL="61081" marR="61081" marT="0" marB="0"/>
                </a:tc>
              </a:tr>
              <a:tr h="187317">
                <a:tc>
                  <a:txBody>
                    <a:bodyPr/>
                    <a:lstStyle/>
                    <a:p>
                      <a:pPr marL="0" marR="0" algn="ctr">
                        <a:lnSpc>
                          <a:spcPct val="115000"/>
                        </a:lnSpc>
                        <a:spcBef>
                          <a:spcPts val="0"/>
                        </a:spcBef>
                        <a:spcAft>
                          <a:spcPts val="0"/>
                        </a:spcAft>
                      </a:pPr>
                      <a:r>
                        <a:rPr lang="en-US" sz="1100">
                          <a:effectLst/>
                        </a:rPr>
                        <a:t>Consum energie electrica</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6000 lei/an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6000 lei</a:t>
                      </a:r>
                      <a:endParaRPr lang="en-US" sz="1000">
                        <a:effectLst/>
                        <a:latin typeface="Calibri"/>
                        <a:ea typeface="Calibri"/>
                        <a:cs typeface="Times New Roman"/>
                      </a:endParaRPr>
                    </a:p>
                  </a:txBody>
                  <a:tcPr marL="61081" marR="61081" marT="0" marB="0"/>
                </a:tc>
              </a:tr>
              <a:tr h="374633">
                <a:tc>
                  <a:txBody>
                    <a:bodyPr/>
                    <a:lstStyle/>
                    <a:p>
                      <a:pPr marL="0" marR="0" algn="ctr">
                        <a:lnSpc>
                          <a:spcPct val="115000"/>
                        </a:lnSpc>
                        <a:spcBef>
                          <a:spcPts val="0"/>
                        </a:spcBef>
                        <a:spcAft>
                          <a:spcPts val="0"/>
                        </a:spcAft>
                      </a:pPr>
                      <a:r>
                        <a:rPr lang="en-US" sz="1100">
                          <a:effectLst/>
                        </a:rPr>
                        <a:t>Canalizare,amenajare teritoriu</a:t>
                      </a:r>
                      <a:endParaRPr lang="en-US" sz="1000">
                        <a:effectLst/>
                      </a:endParaRPr>
                    </a:p>
                    <a:p>
                      <a:pPr marL="0" marR="0" algn="ctr">
                        <a:lnSpc>
                          <a:spcPct val="115000"/>
                        </a:lnSpc>
                        <a:spcBef>
                          <a:spcPts val="0"/>
                        </a:spcBef>
                        <a:spcAft>
                          <a:spcPts val="0"/>
                        </a:spcAft>
                      </a:pPr>
                      <a:r>
                        <a:rPr lang="en-US" sz="1100">
                          <a:effectLst/>
                        </a:rPr>
                        <a:t>Cheltuieli aditionale </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1000 lei/an</a:t>
                      </a:r>
                      <a:endParaRPr lang="en-US" sz="1000">
                        <a:effectLst/>
                      </a:endParaRPr>
                    </a:p>
                    <a:p>
                      <a:pPr marL="0" marR="0" algn="ctr">
                        <a:lnSpc>
                          <a:spcPct val="115000"/>
                        </a:lnSpc>
                        <a:spcBef>
                          <a:spcPts val="0"/>
                        </a:spcBef>
                        <a:spcAft>
                          <a:spcPts val="0"/>
                        </a:spcAft>
                      </a:pPr>
                      <a:r>
                        <a:rPr lang="en-US" sz="1100">
                          <a:effectLst/>
                        </a:rPr>
                        <a:t>2000 lei/an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1000 lei</a:t>
                      </a:r>
                      <a:endParaRPr lang="en-US" sz="1000">
                        <a:effectLst/>
                      </a:endParaRPr>
                    </a:p>
                    <a:p>
                      <a:pPr marL="0" marR="0" algn="ctr">
                        <a:lnSpc>
                          <a:spcPct val="115000"/>
                        </a:lnSpc>
                        <a:spcBef>
                          <a:spcPts val="0"/>
                        </a:spcBef>
                        <a:spcAft>
                          <a:spcPts val="0"/>
                        </a:spcAft>
                      </a:pPr>
                      <a:r>
                        <a:rPr lang="en-US" sz="1100">
                          <a:effectLst/>
                        </a:rPr>
                        <a:t>2000 lei</a:t>
                      </a:r>
                      <a:endParaRPr lang="en-US" sz="1000">
                        <a:effectLst/>
                        <a:latin typeface="Calibri"/>
                        <a:ea typeface="Calibri"/>
                        <a:cs typeface="Times New Roman"/>
                      </a:endParaRPr>
                    </a:p>
                  </a:txBody>
                  <a:tcPr marL="61081" marR="61081" marT="0" marB="0"/>
                </a:tc>
              </a:tr>
              <a:tr h="195121">
                <a:tc>
                  <a:txBody>
                    <a:bodyPr/>
                    <a:lstStyle/>
                    <a:p>
                      <a:pPr marL="0" marR="0" algn="ctr">
                        <a:lnSpc>
                          <a:spcPct val="115000"/>
                        </a:lnSpc>
                        <a:spcBef>
                          <a:spcPts val="0"/>
                        </a:spcBef>
                        <a:spcAft>
                          <a:spcPts val="0"/>
                        </a:spcAft>
                      </a:pPr>
                      <a:r>
                        <a:rPr lang="en-US" sz="1100">
                          <a:effectLst/>
                        </a:rPr>
                        <a:t>Spume solutii spray-uri bureti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111600lei/an</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111600 lei</a:t>
                      </a:r>
                      <a:endParaRPr lang="en-US" sz="1000">
                        <a:effectLst/>
                        <a:latin typeface="Calibri"/>
                        <a:ea typeface="Calibri"/>
                        <a:cs typeface="Times New Roman"/>
                      </a:endParaRPr>
                    </a:p>
                  </a:txBody>
                  <a:tcPr marL="61081" marR="61081" marT="0" marB="0"/>
                </a:tc>
              </a:tr>
              <a:tr h="187317">
                <a:tc>
                  <a:txBody>
                    <a:bodyPr/>
                    <a:lstStyle/>
                    <a:p>
                      <a:pPr marL="0" marR="0" algn="ctr">
                        <a:lnSpc>
                          <a:spcPct val="115000"/>
                        </a:lnSpc>
                        <a:spcBef>
                          <a:spcPts val="0"/>
                        </a:spcBef>
                        <a:spcAft>
                          <a:spcPts val="0"/>
                        </a:spcAft>
                      </a:pPr>
                      <a:r>
                        <a:rPr lang="en-US" sz="1100">
                          <a:effectLst/>
                        </a:rPr>
                        <a:t>Masina de polishat</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4500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4500 lei</a:t>
                      </a:r>
                      <a:endParaRPr lang="en-US" sz="1000">
                        <a:effectLst/>
                        <a:latin typeface="Calibri"/>
                        <a:ea typeface="Calibri"/>
                        <a:cs typeface="Times New Roman"/>
                      </a:endParaRPr>
                    </a:p>
                  </a:txBody>
                  <a:tcPr marL="61081" marR="61081" marT="0" marB="0"/>
                </a:tc>
              </a:tr>
              <a:tr h="187317">
                <a:tc>
                  <a:txBody>
                    <a:bodyPr/>
                    <a:lstStyle/>
                    <a:p>
                      <a:pPr marL="0" marR="0" algn="ctr">
                        <a:lnSpc>
                          <a:spcPct val="115000"/>
                        </a:lnSpc>
                        <a:spcBef>
                          <a:spcPts val="0"/>
                        </a:spcBef>
                        <a:spcAft>
                          <a:spcPts val="0"/>
                        </a:spcAft>
                      </a:pPr>
                      <a:r>
                        <a:rPr lang="en-US" sz="1100">
                          <a:effectLst/>
                        </a:rPr>
                        <a:t>Instalatie pt spalat sub presiune(incalz)</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32000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32000 lei</a:t>
                      </a:r>
                      <a:endParaRPr lang="en-US" sz="1000">
                        <a:effectLst/>
                        <a:latin typeface="Calibri"/>
                        <a:ea typeface="Calibri"/>
                        <a:cs typeface="Times New Roman"/>
                      </a:endParaRPr>
                    </a:p>
                  </a:txBody>
                  <a:tcPr marL="61081" marR="61081" marT="0" marB="0"/>
                </a:tc>
              </a:tr>
              <a:tr h="237539">
                <a:tc>
                  <a:txBody>
                    <a:bodyPr/>
                    <a:lstStyle/>
                    <a:p>
                      <a:pPr marL="0" marR="0" algn="ctr">
                        <a:lnSpc>
                          <a:spcPct val="115000"/>
                        </a:lnSpc>
                        <a:spcBef>
                          <a:spcPts val="0"/>
                        </a:spcBef>
                        <a:spcAft>
                          <a:spcPts val="0"/>
                        </a:spcAft>
                      </a:pPr>
                      <a:r>
                        <a:rPr lang="en-US" sz="1100">
                          <a:effectLst/>
                        </a:rPr>
                        <a:t>Insatalatie de curatat prin stropire</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18000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18000 lei</a:t>
                      </a:r>
                      <a:endParaRPr lang="en-US" sz="1000">
                        <a:effectLst/>
                        <a:latin typeface="Calibri"/>
                        <a:ea typeface="Calibri"/>
                        <a:cs typeface="Times New Roman"/>
                      </a:endParaRPr>
                    </a:p>
                  </a:txBody>
                  <a:tcPr marL="61081" marR="61081" marT="0" marB="0"/>
                </a:tc>
              </a:tr>
              <a:tr h="195121">
                <a:tc>
                  <a:txBody>
                    <a:bodyPr/>
                    <a:lstStyle/>
                    <a:p>
                      <a:pPr marL="0" marR="0" algn="ctr">
                        <a:lnSpc>
                          <a:spcPct val="115000"/>
                        </a:lnSpc>
                        <a:spcBef>
                          <a:spcPts val="0"/>
                        </a:spcBef>
                        <a:spcAft>
                          <a:spcPts val="0"/>
                        </a:spcAft>
                      </a:pPr>
                      <a:r>
                        <a:rPr lang="en-US" sz="1100">
                          <a:effectLst/>
                        </a:rPr>
                        <a:t>Echipament de curatat cu perii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21000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21000 lei           </a:t>
                      </a:r>
                      <a:endParaRPr lang="en-US" sz="1000">
                        <a:effectLst/>
                        <a:latin typeface="Calibri"/>
                        <a:ea typeface="Calibri"/>
                        <a:cs typeface="Times New Roman"/>
                      </a:endParaRPr>
                    </a:p>
                  </a:txBody>
                  <a:tcPr marL="61081" marR="61081" marT="0" marB="0"/>
                </a:tc>
              </a:tr>
              <a:tr h="187317">
                <a:tc>
                  <a:txBody>
                    <a:bodyPr/>
                    <a:lstStyle/>
                    <a:p>
                      <a:pPr marL="0" marR="0" algn="ctr">
                        <a:lnSpc>
                          <a:spcPct val="115000"/>
                        </a:lnSpc>
                        <a:spcBef>
                          <a:spcPts val="0"/>
                        </a:spcBef>
                        <a:spcAft>
                          <a:spcPts val="0"/>
                        </a:spcAft>
                      </a:pPr>
                      <a:r>
                        <a:rPr lang="en-US" sz="1100">
                          <a:effectLst/>
                        </a:rPr>
                        <a:t>Aspirator pt medii umede si uscate</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4500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4500 lei</a:t>
                      </a:r>
                      <a:endParaRPr lang="en-US" sz="1000">
                        <a:effectLst/>
                        <a:latin typeface="Calibri"/>
                        <a:ea typeface="Calibri"/>
                        <a:cs typeface="Times New Roman"/>
                      </a:endParaRPr>
                    </a:p>
                  </a:txBody>
                  <a:tcPr marL="61081" marR="61081" marT="0" marB="0"/>
                </a:tc>
              </a:tr>
              <a:tr h="262990">
                <a:tc>
                  <a:txBody>
                    <a:bodyPr/>
                    <a:lstStyle/>
                    <a:p>
                      <a:pPr marL="0" marR="0" algn="ctr">
                        <a:lnSpc>
                          <a:spcPct val="115000"/>
                        </a:lnSpc>
                        <a:spcBef>
                          <a:spcPts val="0"/>
                        </a:spcBef>
                        <a:spcAft>
                          <a:spcPts val="0"/>
                        </a:spcAft>
                      </a:pPr>
                      <a:r>
                        <a:rPr lang="en-US" sz="1100">
                          <a:effectLst/>
                        </a:rPr>
                        <a:t>Cheltuieli amenajare hala(izolare peret)</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30000 lei</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30000 lei</a:t>
                      </a:r>
                      <a:endParaRPr lang="en-US" sz="1000">
                        <a:effectLst/>
                        <a:latin typeface="Calibri"/>
                        <a:ea typeface="Calibri"/>
                        <a:cs typeface="Times New Roman"/>
                      </a:endParaRPr>
                    </a:p>
                  </a:txBody>
                  <a:tcPr marL="61081" marR="61081" marT="0" marB="0"/>
                </a:tc>
              </a:tr>
              <a:tr h="262990">
                <a:tc>
                  <a:txBody>
                    <a:bodyPr/>
                    <a:lstStyle/>
                    <a:p>
                      <a:pPr marL="0" marR="0" algn="ctr">
                        <a:lnSpc>
                          <a:spcPct val="115000"/>
                        </a:lnSpc>
                        <a:spcBef>
                          <a:spcPts val="0"/>
                        </a:spcBef>
                        <a:spcAft>
                          <a:spcPts val="0"/>
                        </a:spcAft>
                      </a:pPr>
                      <a:r>
                        <a:rPr lang="en-US" sz="1100">
                          <a:effectLst/>
                        </a:rPr>
                        <a:t>Total </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a:effectLst/>
                        </a:rPr>
                        <a:t> </a:t>
                      </a:r>
                      <a:endParaRPr lang="en-US" sz="1000">
                        <a:effectLst/>
                        <a:latin typeface="Calibri"/>
                        <a:ea typeface="Calibri"/>
                        <a:cs typeface="Times New Roman"/>
                      </a:endParaRPr>
                    </a:p>
                  </a:txBody>
                  <a:tcPr marL="61081" marR="61081" marT="0" marB="0"/>
                </a:tc>
                <a:tc>
                  <a:txBody>
                    <a:bodyPr/>
                    <a:lstStyle/>
                    <a:p>
                      <a:pPr marL="0" marR="0" algn="ctr">
                        <a:lnSpc>
                          <a:spcPct val="115000"/>
                        </a:lnSpc>
                        <a:spcBef>
                          <a:spcPts val="0"/>
                        </a:spcBef>
                        <a:spcAft>
                          <a:spcPts val="0"/>
                        </a:spcAft>
                      </a:pPr>
                      <a:r>
                        <a:rPr lang="en-US" sz="1100" dirty="0">
                          <a:effectLst/>
                        </a:rPr>
                        <a:t>263640 lei</a:t>
                      </a:r>
                      <a:endParaRPr lang="en-US" sz="1000" dirty="0">
                        <a:effectLst/>
                        <a:latin typeface="Calibri"/>
                        <a:ea typeface="Calibri"/>
                        <a:cs typeface="Times New Roman"/>
                      </a:endParaRPr>
                    </a:p>
                  </a:txBody>
                  <a:tcPr marL="61081" marR="61081" marT="0" marB="0"/>
                </a:tc>
              </a:tr>
            </a:tbl>
          </a:graphicData>
        </a:graphic>
      </p:graphicFrame>
      <p:sp>
        <p:nvSpPr>
          <p:cNvPr id="5" name="Rectangle 1"/>
          <p:cNvSpPr>
            <a:spLocks noChangeArrowheads="1"/>
          </p:cNvSpPr>
          <p:nvPr/>
        </p:nvSpPr>
        <p:spPr bwMode="auto">
          <a:xfrm>
            <a:off x="457200" y="152400"/>
            <a:ext cx="80771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Pentru</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ca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intreprinderea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sa-si</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inceapa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activitatea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ea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va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avea</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a:t>
            </a:r>
            <a:r>
              <a:rPr kumimoji="0" lang="en-US" sz="2000" b="1" i="0" u="none" strike="noStrike" cap="none" normalizeH="0" baseline="0" dirty="0" err="1" smtClean="0">
                <a:ln>
                  <a:noFill/>
                </a:ln>
                <a:solidFill>
                  <a:schemeClr val="tx1"/>
                </a:solidFill>
                <a:effectLst/>
                <a:latin typeface="Calibri" pitchFamily="34" charset="0"/>
                <a:ea typeface="Calibri" pitchFamily="34" charset="0"/>
                <a:cs typeface="Comic Sans MS" pitchFamily="66" charset="0"/>
              </a:rPr>
              <a:t>nevoie</a:t>
            </a:r>
            <a:r>
              <a:rPr kumimoji="0" lang="en-US" sz="2000" b="1" i="0" u="none" strike="noStrike" cap="none" normalizeH="0" baseline="0" dirty="0" smtClean="0">
                <a:ln>
                  <a:noFill/>
                </a:ln>
                <a:solidFill>
                  <a:schemeClr val="tx1"/>
                </a:solidFill>
                <a:effectLst/>
                <a:latin typeface="Calibri" pitchFamily="34" charset="0"/>
                <a:ea typeface="Calibri" pitchFamily="34" charset="0"/>
                <a:cs typeface="Comic Sans MS" pitchFamily="66" charset="0"/>
              </a:rPr>
              <a:t> de: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25600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254752"/>
          </a:xfrm>
        </p:spPr>
        <p:txBody>
          <a:bodyPr>
            <a:normAutofit fontScale="92500" lnSpcReduction="20000"/>
          </a:bodyPr>
          <a:lstStyle/>
          <a:p>
            <a:r>
              <a:rPr lang="en-US" dirty="0"/>
              <a:t>Se </a:t>
            </a:r>
            <a:r>
              <a:rPr lang="en-US" dirty="0" err="1"/>
              <a:t>presupune</a:t>
            </a:r>
            <a:r>
              <a:rPr lang="en-US" dirty="0"/>
              <a:t> </a:t>
            </a:r>
            <a:r>
              <a:rPr lang="en-US" dirty="0" err="1"/>
              <a:t>ca</a:t>
            </a:r>
            <a:r>
              <a:rPr lang="en-US" dirty="0"/>
              <a:t> </a:t>
            </a:r>
            <a:r>
              <a:rPr lang="en-US" dirty="0" err="1"/>
              <a:t>unele</a:t>
            </a:r>
            <a:r>
              <a:rPr lang="en-US" dirty="0"/>
              <a:t> date </a:t>
            </a:r>
            <a:r>
              <a:rPr lang="en-US" dirty="0" err="1"/>
              <a:t>vor</a:t>
            </a:r>
            <a:r>
              <a:rPr lang="en-US" dirty="0"/>
              <a:t> </a:t>
            </a:r>
            <a:r>
              <a:rPr lang="en-US" dirty="0" err="1"/>
              <a:t>inregistra</a:t>
            </a:r>
            <a:r>
              <a:rPr lang="en-US" dirty="0"/>
              <a:t> </a:t>
            </a:r>
            <a:r>
              <a:rPr lang="en-US" dirty="0" err="1"/>
              <a:t>valori</a:t>
            </a:r>
            <a:r>
              <a:rPr lang="en-US" dirty="0"/>
              <a:t> </a:t>
            </a:r>
            <a:r>
              <a:rPr lang="en-US" dirty="0" err="1"/>
              <a:t>pe</a:t>
            </a:r>
            <a:r>
              <a:rPr lang="en-US" dirty="0"/>
              <a:t> </a:t>
            </a:r>
            <a:r>
              <a:rPr lang="en-US" dirty="0" err="1"/>
              <a:t>parcursul</a:t>
            </a:r>
            <a:r>
              <a:rPr lang="en-US" dirty="0"/>
              <a:t> a </a:t>
            </a:r>
            <a:r>
              <a:rPr lang="en-US" dirty="0" err="1"/>
              <a:t>celor</a:t>
            </a:r>
            <a:r>
              <a:rPr lang="en-US" dirty="0"/>
              <a:t> 3 </a:t>
            </a:r>
            <a:r>
              <a:rPr lang="en-US" dirty="0" err="1"/>
              <a:t>ani</a:t>
            </a:r>
            <a:r>
              <a:rPr lang="en-US" dirty="0"/>
              <a:t> </a:t>
            </a:r>
            <a:r>
              <a:rPr lang="en-US" dirty="0" err="1"/>
              <a:t>previzionati</a:t>
            </a:r>
            <a:r>
              <a:rPr lang="en-US" dirty="0"/>
              <a:t> </a:t>
            </a:r>
            <a:r>
              <a:rPr lang="en-US" dirty="0" err="1"/>
              <a:t>astfel</a:t>
            </a:r>
            <a:r>
              <a:rPr lang="en-US" dirty="0"/>
              <a:t>:</a:t>
            </a:r>
          </a:p>
          <a:p>
            <a:r>
              <a:rPr lang="en-US" dirty="0" err="1" smtClean="0"/>
              <a:t>amortizarea</a:t>
            </a:r>
            <a:r>
              <a:rPr lang="en-US" dirty="0" smtClean="0"/>
              <a:t> </a:t>
            </a:r>
            <a:r>
              <a:rPr lang="en-US" dirty="0" err="1"/>
              <a:t>ecipamnetelor</a:t>
            </a:r>
            <a:r>
              <a:rPr lang="en-US" dirty="0"/>
              <a:t> se </a:t>
            </a:r>
            <a:r>
              <a:rPr lang="en-US" dirty="0" err="1"/>
              <a:t>va</a:t>
            </a:r>
            <a:r>
              <a:rPr lang="en-US" dirty="0"/>
              <a:t> face </a:t>
            </a:r>
            <a:r>
              <a:rPr lang="en-US" dirty="0" err="1"/>
              <a:t>pe</a:t>
            </a:r>
            <a:r>
              <a:rPr lang="en-US" dirty="0"/>
              <a:t> o </a:t>
            </a:r>
            <a:r>
              <a:rPr lang="en-US" dirty="0" err="1"/>
              <a:t>perioada</a:t>
            </a:r>
            <a:r>
              <a:rPr lang="en-US" dirty="0"/>
              <a:t> de 3 </a:t>
            </a:r>
            <a:r>
              <a:rPr lang="en-US" dirty="0" err="1"/>
              <a:t>ani</a:t>
            </a:r>
            <a:r>
              <a:rPr lang="en-US" dirty="0"/>
              <a:t>;</a:t>
            </a:r>
          </a:p>
          <a:p>
            <a:r>
              <a:rPr lang="en-US" dirty="0" smtClean="0"/>
              <a:t>am </a:t>
            </a:r>
            <a:r>
              <a:rPr lang="en-US" dirty="0" err="1"/>
              <a:t>considerat</a:t>
            </a:r>
            <a:r>
              <a:rPr lang="en-US" dirty="0"/>
              <a:t> un </a:t>
            </a:r>
            <a:r>
              <a:rPr lang="en-US" dirty="0" err="1"/>
              <a:t>progarm</a:t>
            </a:r>
            <a:r>
              <a:rPr lang="en-US" dirty="0"/>
              <a:t> de  la 8.00-20.00=12 ore/</a:t>
            </a:r>
            <a:r>
              <a:rPr lang="en-US" dirty="0" err="1"/>
              <a:t>zi</a:t>
            </a:r>
            <a:r>
              <a:rPr lang="en-US" dirty="0"/>
              <a:t>;</a:t>
            </a:r>
          </a:p>
          <a:p>
            <a:r>
              <a:rPr lang="en-US" dirty="0" smtClean="0"/>
              <a:t>2 </a:t>
            </a:r>
            <a:r>
              <a:rPr lang="en-US" dirty="0" err="1"/>
              <a:t>posturi</a:t>
            </a:r>
            <a:r>
              <a:rPr lang="en-US" dirty="0"/>
              <a:t> de </a:t>
            </a:r>
            <a:r>
              <a:rPr lang="en-US" dirty="0" err="1"/>
              <a:t>lucru</a:t>
            </a:r>
            <a:r>
              <a:rPr lang="en-US" dirty="0"/>
              <a:t> cu 3 </a:t>
            </a:r>
            <a:r>
              <a:rPr lang="en-US" dirty="0" err="1"/>
              <a:t>angajati</a:t>
            </a:r>
            <a:r>
              <a:rPr lang="en-US" dirty="0"/>
              <a:t> </a:t>
            </a:r>
            <a:r>
              <a:rPr lang="en-US" dirty="0" err="1"/>
              <a:t>repartizati</a:t>
            </a:r>
            <a:r>
              <a:rPr lang="en-US" dirty="0"/>
              <a:t> in 2 </a:t>
            </a:r>
            <a:r>
              <a:rPr lang="en-US" dirty="0" err="1"/>
              <a:t>ture</a:t>
            </a:r>
            <a:r>
              <a:rPr lang="en-US" dirty="0"/>
              <a:t>;</a:t>
            </a:r>
          </a:p>
          <a:p>
            <a:r>
              <a:rPr lang="en-US" dirty="0" smtClean="0"/>
              <a:t>am </a:t>
            </a:r>
            <a:r>
              <a:rPr lang="en-US" dirty="0" err="1"/>
              <a:t>observat</a:t>
            </a:r>
            <a:r>
              <a:rPr lang="en-US" dirty="0"/>
              <a:t> </a:t>
            </a:r>
            <a:r>
              <a:rPr lang="en-US" dirty="0" err="1"/>
              <a:t>ca</a:t>
            </a:r>
            <a:r>
              <a:rPr lang="en-US" dirty="0"/>
              <a:t> un </a:t>
            </a:r>
            <a:r>
              <a:rPr lang="en-US" dirty="0" err="1"/>
              <a:t>spalat</a:t>
            </a:r>
            <a:r>
              <a:rPr lang="en-US" dirty="0"/>
              <a:t> interior/exterior </a:t>
            </a:r>
            <a:r>
              <a:rPr lang="en-US" dirty="0" err="1"/>
              <a:t>dureaza</a:t>
            </a:r>
            <a:r>
              <a:rPr lang="en-US" dirty="0"/>
              <a:t> </a:t>
            </a:r>
            <a:r>
              <a:rPr lang="en-US" dirty="0" err="1"/>
              <a:t>aroximativ</a:t>
            </a:r>
            <a:r>
              <a:rPr lang="en-US" dirty="0"/>
              <a:t> 30 minute;</a:t>
            </a:r>
          </a:p>
          <a:p>
            <a:r>
              <a:rPr lang="en-US" dirty="0" err="1" smtClean="0"/>
              <a:t>cele</a:t>
            </a:r>
            <a:r>
              <a:rPr lang="en-US" dirty="0" smtClean="0"/>
              <a:t> </a:t>
            </a:r>
            <a:r>
              <a:rPr lang="en-US" dirty="0"/>
              <a:t>3 </a:t>
            </a:r>
            <a:r>
              <a:rPr lang="en-US" dirty="0" err="1"/>
              <a:t>posturi</a:t>
            </a:r>
            <a:r>
              <a:rPr lang="en-US" dirty="0"/>
              <a:t> de </a:t>
            </a:r>
            <a:r>
              <a:rPr lang="en-US" dirty="0" err="1"/>
              <a:t>lucru</a:t>
            </a:r>
            <a:r>
              <a:rPr lang="en-US" dirty="0"/>
              <a:t> </a:t>
            </a:r>
            <a:r>
              <a:rPr lang="en-US" dirty="0" err="1"/>
              <a:t>vor</a:t>
            </a:r>
            <a:r>
              <a:rPr lang="en-US" dirty="0"/>
              <a:t> </a:t>
            </a:r>
            <a:r>
              <a:rPr lang="en-US" dirty="0" err="1"/>
              <a:t>inregistra</a:t>
            </a:r>
            <a:r>
              <a:rPr lang="en-US" dirty="0"/>
              <a:t> </a:t>
            </a:r>
            <a:r>
              <a:rPr lang="en-US" dirty="0" err="1"/>
              <a:t>zilnic</a:t>
            </a:r>
            <a:r>
              <a:rPr lang="en-US" dirty="0"/>
              <a:t> o </a:t>
            </a:r>
            <a:r>
              <a:rPr lang="en-US" dirty="0" err="1"/>
              <a:t>medie</a:t>
            </a:r>
            <a:r>
              <a:rPr lang="en-US" dirty="0"/>
              <a:t> de 22 </a:t>
            </a:r>
            <a:r>
              <a:rPr lang="en-US" dirty="0" err="1"/>
              <a:t>masini</a:t>
            </a:r>
            <a:r>
              <a:rPr lang="en-US" dirty="0"/>
              <a:t>;</a:t>
            </a:r>
          </a:p>
          <a:p>
            <a:r>
              <a:rPr lang="en-US" dirty="0" err="1" smtClean="0"/>
              <a:t>valoarea</a:t>
            </a:r>
            <a:r>
              <a:rPr lang="en-US" dirty="0" smtClean="0"/>
              <a:t> </a:t>
            </a:r>
            <a:r>
              <a:rPr lang="en-US" dirty="0" err="1"/>
              <a:t>medie</a:t>
            </a:r>
            <a:r>
              <a:rPr lang="en-US" dirty="0"/>
              <a:t> a </a:t>
            </a:r>
            <a:r>
              <a:rPr lang="en-US" dirty="0" err="1"/>
              <a:t>unei</a:t>
            </a:r>
            <a:r>
              <a:rPr lang="en-US" dirty="0"/>
              <a:t> </a:t>
            </a:r>
            <a:r>
              <a:rPr lang="en-US" dirty="0" err="1"/>
              <a:t>spalari</a:t>
            </a:r>
            <a:r>
              <a:rPr lang="en-US" dirty="0"/>
              <a:t> </a:t>
            </a:r>
            <a:r>
              <a:rPr lang="en-US" dirty="0" err="1"/>
              <a:t>este</a:t>
            </a:r>
            <a:r>
              <a:rPr lang="en-US" dirty="0"/>
              <a:t> de 20 lei;</a:t>
            </a:r>
          </a:p>
          <a:p>
            <a:r>
              <a:rPr lang="en-US" dirty="0" smtClean="0"/>
              <a:t>la </a:t>
            </a:r>
            <a:r>
              <a:rPr lang="en-US" dirty="0" err="1"/>
              <a:t>fiecare</a:t>
            </a:r>
            <a:r>
              <a:rPr lang="en-US" dirty="0"/>
              <a:t> </a:t>
            </a:r>
            <a:r>
              <a:rPr lang="en-US" dirty="0" err="1"/>
              <a:t>spalat</a:t>
            </a:r>
            <a:r>
              <a:rPr lang="en-US" dirty="0"/>
              <a:t> se </a:t>
            </a:r>
            <a:r>
              <a:rPr lang="en-US" dirty="0" err="1"/>
              <a:t>consuma</a:t>
            </a:r>
            <a:r>
              <a:rPr lang="en-US" dirty="0"/>
              <a:t> </a:t>
            </a:r>
            <a:r>
              <a:rPr lang="en-US" dirty="0" err="1"/>
              <a:t>apa</a:t>
            </a:r>
            <a:r>
              <a:rPr lang="en-US" dirty="0"/>
              <a:t> in </a:t>
            </a:r>
            <a:r>
              <a:rPr lang="en-US" dirty="0" err="1"/>
              <a:t>valorea</a:t>
            </a:r>
            <a:r>
              <a:rPr lang="en-US" dirty="0"/>
              <a:t> </a:t>
            </a:r>
            <a:r>
              <a:rPr lang="en-US" dirty="0" err="1"/>
              <a:t>medie</a:t>
            </a:r>
            <a:r>
              <a:rPr lang="en-US" dirty="0"/>
              <a:t> de 80 l;</a:t>
            </a:r>
          </a:p>
          <a:p>
            <a:r>
              <a:rPr lang="en-US" dirty="0" err="1" smtClean="0"/>
              <a:t>metrul</a:t>
            </a:r>
            <a:r>
              <a:rPr lang="en-US" dirty="0" smtClean="0"/>
              <a:t> </a:t>
            </a:r>
            <a:r>
              <a:rPr lang="en-US" dirty="0"/>
              <a:t>cub de </a:t>
            </a:r>
            <a:r>
              <a:rPr lang="en-US" dirty="0" err="1"/>
              <a:t>apa</a:t>
            </a:r>
            <a:r>
              <a:rPr lang="en-US" dirty="0"/>
              <a:t> </a:t>
            </a:r>
            <a:r>
              <a:rPr lang="en-US" dirty="0" err="1"/>
              <a:t>inclusiv</a:t>
            </a:r>
            <a:r>
              <a:rPr lang="en-US" dirty="0"/>
              <a:t> </a:t>
            </a:r>
            <a:r>
              <a:rPr lang="en-US" dirty="0" err="1"/>
              <a:t>epurare,canalizare</a:t>
            </a:r>
            <a:r>
              <a:rPr lang="en-US" dirty="0"/>
              <a:t> se </a:t>
            </a:r>
            <a:r>
              <a:rPr lang="en-US" dirty="0" err="1"/>
              <a:t>evalueaza</a:t>
            </a:r>
            <a:r>
              <a:rPr lang="en-US" dirty="0"/>
              <a:t> la 3,42 lei.</a:t>
            </a:r>
          </a:p>
          <a:p>
            <a:r>
              <a:rPr lang="en-US" dirty="0" smtClean="0"/>
              <a:t>am </a:t>
            </a:r>
            <a:r>
              <a:rPr lang="en-US" dirty="0" err="1"/>
              <a:t>considerat</a:t>
            </a:r>
            <a:r>
              <a:rPr lang="en-US" dirty="0"/>
              <a:t> </a:t>
            </a:r>
            <a:r>
              <a:rPr lang="en-US" dirty="0" err="1"/>
              <a:t>luna</a:t>
            </a:r>
            <a:r>
              <a:rPr lang="en-US" dirty="0"/>
              <a:t> 30 </a:t>
            </a:r>
            <a:r>
              <a:rPr lang="en-US" dirty="0" err="1"/>
              <a:t>zile</a:t>
            </a:r>
            <a:r>
              <a:rPr lang="en-US" dirty="0"/>
              <a:t> ,</a:t>
            </a:r>
            <a:r>
              <a:rPr lang="en-US" dirty="0" err="1"/>
              <a:t>anul</a:t>
            </a:r>
            <a:r>
              <a:rPr lang="en-US" dirty="0"/>
              <a:t> 360 </a:t>
            </a:r>
            <a:r>
              <a:rPr lang="en-US" dirty="0" err="1"/>
              <a:t>zile</a:t>
            </a:r>
            <a:r>
              <a:rPr lang="en-US" dirty="0"/>
              <a:t>.</a:t>
            </a:r>
          </a:p>
          <a:p>
            <a:endParaRPr lang="en-US" dirty="0"/>
          </a:p>
        </p:txBody>
      </p:sp>
    </p:spTree>
    <p:extLst>
      <p:ext uri="{BB962C8B-B14F-4D97-AF65-F5344CB8AC3E}">
        <p14:creationId xmlns:p14="http://schemas.microsoft.com/office/powerpoint/2010/main" val="316452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TotalTime>
  <Words>1171</Words>
  <Application>Microsoft Office PowerPoint</Application>
  <PresentationFormat>On-screen Show (4:3)</PresentationFormat>
  <Paragraphs>133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PowerPoint Presentation</vt:lpstr>
      <vt:lpstr>PowerPoint Presentation</vt:lpstr>
      <vt:lpstr>SERVICII !!!</vt:lpstr>
      <vt:lpstr>OFERTE !!!</vt:lpstr>
      <vt:lpstr>PROGRAMARI !! </vt:lpstr>
      <vt:lpstr>CONTACT !!!! </vt:lpstr>
      <vt:lpstr>PowerPoint Presentation</vt:lpstr>
      <vt:lpstr>PowerPoint Presentation</vt:lpstr>
      <vt:lpstr>PowerPoint Presentation</vt:lpstr>
      <vt:lpstr>PowerPoint Presentation</vt:lpstr>
      <vt:lpstr>PowerPoint Presentation</vt:lpstr>
      <vt:lpstr>Planuri de viitor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cmiN</dc:creator>
  <cp:lastModifiedBy>Cosmin Poieana</cp:lastModifiedBy>
  <cp:revision>10</cp:revision>
  <dcterms:created xsi:type="dcterms:W3CDTF">2006-08-16T00:00:00Z</dcterms:created>
  <dcterms:modified xsi:type="dcterms:W3CDTF">2011-12-06T20:06:42Z</dcterms:modified>
</cp:coreProperties>
</file>