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257" r:id="rId5"/>
    <p:sldId id="262" r:id="rId6"/>
    <p:sldId id="264" r:id="rId7"/>
    <p:sldId id="265" r:id="rId8"/>
    <p:sldId id="299" r:id="rId9"/>
    <p:sldId id="323" r:id="rId10"/>
    <p:sldId id="263" r:id="rId11"/>
    <p:sldId id="285" r:id="rId12"/>
    <p:sldId id="286" r:id="rId13"/>
    <p:sldId id="268" r:id="rId14"/>
    <p:sldId id="297" r:id="rId15"/>
    <p:sldId id="315" r:id="rId16"/>
    <p:sldId id="287" r:id="rId17"/>
    <p:sldId id="288" r:id="rId18"/>
    <p:sldId id="289" r:id="rId19"/>
    <p:sldId id="290" r:id="rId20"/>
    <p:sldId id="291" r:id="rId21"/>
    <p:sldId id="292" r:id="rId22"/>
    <p:sldId id="314" r:id="rId23"/>
    <p:sldId id="294" r:id="rId24"/>
    <p:sldId id="313" r:id="rId25"/>
    <p:sldId id="295" r:id="rId26"/>
    <p:sldId id="298" r:id="rId27"/>
    <p:sldId id="270" r:id="rId28"/>
    <p:sldId id="271" r:id="rId29"/>
    <p:sldId id="272" r:id="rId30"/>
    <p:sldId id="273" r:id="rId31"/>
    <p:sldId id="274" r:id="rId32"/>
    <p:sldId id="275" r:id="rId33"/>
    <p:sldId id="296" r:id="rId34"/>
    <p:sldId id="310" r:id="rId35"/>
    <p:sldId id="311" r:id="rId36"/>
    <p:sldId id="316" r:id="rId37"/>
    <p:sldId id="319" r:id="rId38"/>
    <p:sldId id="318" r:id="rId39"/>
    <p:sldId id="321" r:id="rId40"/>
    <p:sldId id="317" r:id="rId41"/>
    <p:sldId id="322" r:id="rId42"/>
    <p:sldId id="320" r:id="rId43"/>
    <p:sldId id="301" r:id="rId44"/>
    <p:sldId id="304" r:id="rId45"/>
    <p:sldId id="300" r:id="rId46"/>
    <p:sldId id="305" r:id="rId47"/>
    <p:sldId id="309" r:id="rId48"/>
    <p:sldId id="302" r:id="rId49"/>
    <p:sldId id="307" r:id="rId50"/>
    <p:sldId id="306" r:id="rId51"/>
    <p:sldId id="308" r:id="rId52"/>
    <p:sldId id="260" r:id="rId53"/>
  </p:sldIdLst>
  <p:sldSz cx="9144000" cy="5143500" type="screen16x9"/>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2AB8137C-8D44-4557-BDA8-0171CCA54C8B}">
          <p14:sldIdLst>
            <p14:sldId id="257"/>
            <p14:sldId id="262"/>
            <p14:sldId id="264"/>
            <p14:sldId id="265"/>
            <p14:sldId id="299"/>
            <p14:sldId id="323"/>
            <p14:sldId id="263"/>
            <p14:sldId id="285"/>
            <p14:sldId id="286"/>
            <p14:sldId id="268"/>
            <p14:sldId id="297"/>
            <p14:sldId id="315"/>
            <p14:sldId id="287"/>
            <p14:sldId id="288"/>
            <p14:sldId id="289"/>
            <p14:sldId id="290"/>
            <p14:sldId id="291"/>
            <p14:sldId id="292"/>
            <p14:sldId id="314"/>
            <p14:sldId id="294"/>
            <p14:sldId id="313"/>
            <p14:sldId id="295"/>
            <p14:sldId id="298"/>
            <p14:sldId id="270"/>
            <p14:sldId id="271"/>
            <p14:sldId id="272"/>
            <p14:sldId id="273"/>
            <p14:sldId id="274"/>
            <p14:sldId id="275"/>
            <p14:sldId id="296"/>
            <p14:sldId id="310"/>
            <p14:sldId id="311"/>
            <p14:sldId id="316"/>
            <p14:sldId id="319"/>
            <p14:sldId id="318"/>
            <p14:sldId id="321"/>
            <p14:sldId id="317"/>
            <p14:sldId id="322"/>
            <p14:sldId id="320"/>
            <p14:sldId id="301"/>
            <p14:sldId id="304"/>
            <p14:sldId id="300"/>
            <p14:sldId id="305"/>
            <p14:sldId id="309"/>
            <p14:sldId id="302"/>
            <p14:sldId id="307"/>
            <p14:sldId id="306"/>
            <p14:sldId id="308"/>
            <p14:sldId id="260"/>
          </p14:sldIdLst>
        </p14:section>
      </p14:sectionLst>
    </p:ext>
    <p:ext uri="{EFAFB233-063F-42B5-8137-9DF3F51BA10A}">
      <p15:sldGuideLst xmlns:p15="http://schemas.microsoft.com/office/powerpoint/2012/main">
        <p15:guide id="1" orient="horz" pos="2805">
          <p15:clr>
            <a:srgbClr val="A4A3A4"/>
          </p15:clr>
        </p15:guide>
        <p15:guide id="2" orient="horz" pos="224">
          <p15:clr>
            <a:srgbClr val="A4A3A4"/>
          </p15:clr>
        </p15:guide>
        <p15:guide id="3" orient="horz" pos="661">
          <p15:clr>
            <a:srgbClr val="A4A3A4"/>
          </p15:clr>
        </p15:guide>
        <p15:guide id="4" pos="38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23"/>
    <a:srgbClr val="005420"/>
    <a:srgbClr val="00CC00"/>
    <a:srgbClr val="969696"/>
    <a:srgbClr val="7AB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105" d="100"/>
          <a:sy n="105" d="100"/>
        </p:scale>
        <p:origin x="245" y="72"/>
      </p:cViewPr>
      <p:guideLst>
        <p:guide orient="horz" pos="2805"/>
        <p:guide orient="horz" pos="224"/>
        <p:guide orient="horz" pos="661"/>
        <p:guide pos="389"/>
      </p:guideLst>
    </p:cSldViewPr>
  </p:slideViewPr>
  <p:outlineViewPr>
    <p:cViewPr>
      <p:scale>
        <a:sx n="33" d="100"/>
        <a:sy n="33" d="100"/>
      </p:scale>
      <p:origin x="0" y="-4026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2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FDA5BBF-9A9E-E34C-87D2-CD6D1CA60245}" type="datetime1">
              <a:rPr lang="en-US" smtClean="0"/>
              <a:t>4/4/2017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5C0D1C1E-7544-3144-B6B3-A3D63AEA6E36}" type="slidenum">
              <a:rPr lang="en-US" smtClean="0"/>
              <a:t>‹nr.›</a:t>
            </a:fld>
            <a:endParaRPr lang="en-US"/>
          </a:p>
        </p:txBody>
      </p:sp>
    </p:spTree>
    <p:extLst>
      <p:ext uri="{BB962C8B-B14F-4D97-AF65-F5344CB8AC3E}">
        <p14:creationId xmlns:p14="http://schemas.microsoft.com/office/powerpoint/2010/main" val="2337336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5FB5CF-D153-1544-8329-2FC1F4ABF24D}" type="datetime1">
              <a:rPr lang="en-US" smtClean="0"/>
              <a:t>4/4/2017</a:t>
            </a:fld>
            <a:endParaRPr lang="nl-NL"/>
          </a:p>
        </p:txBody>
      </p:sp>
      <p:sp>
        <p:nvSpPr>
          <p:cNvPr id="4" name="Tijdelijke aanduiding voor dia-afbeelding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DB1139D-5AC7-4B0B-A715-E40E0591EF82}" type="slidenum">
              <a:rPr lang="nl-NL" smtClean="0"/>
              <a:t>‹nr.›</a:t>
            </a:fld>
            <a:endParaRPr lang="nl-NL"/>
          </a:p>
        </p:txBody>
      </p:sp>
    </p:spTree>
    <p:extLst>
      <p:ext uri="{BB962C8B-B14F-4D97-AF65-F5344CB8AC3E}">
        <p14:creationId xmlns:p14="http://schemas.microsoft.com/office/powerpoint/2010/main" val="3020629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Welcome and thank you for coming!</a:t>
            </a:r>
          </a:p>
          <a:p>
            <a:r>
              <a:rPr lang="en-GB" dirty="0"/>
              <a:t>Last year when I visited Iasi and gave a guest lecture at your University I was invited by professor </a:t>
            </a:r>
            <a:r>
              <a:rPr lang="en-GB" dirty="0" err="1"/>
              <a:t>Alboaie</a:t>
            </a:r>
            <a:r>
              <a:rPr lang="en-GB" dirty="0"/>
              <a:t> to come back this year but only if I would focus more on the business side of Cloud Computing. As she told me, you are all well educated about the technical aspects of Cloud Computing, it would be nice if you would experience a little bit of economical aspects.</a:t>
            </a:r>
          </a:p>
          <a:p>
            <a:r>
              <a:rPr lang="en-GB" dirty="0"/>
              <a:t>So we decided to do a workshop instead of another lecture. You have now the opportunity to enter the world of cloud entrepreneurs, will be fun or not?</a:t>
            </a:r>
          </a:p>
        </p:txBody>
      </p:sp>
      <p:sp>
        <p:nvSpPr>
          <p:cNvPr id="4" name="Tijdelijke aanduiding voor dianummer 3"/>
          <p:cNvSpPr>
            <a:spLocks noGrp="1"/>
          </p:cNvSpPr>
          <p:nvPr>
            <p:ph type="sldNum" sz="quarter" idx="10"/>
          </p:nvPr>
        </p:nvSpPr>
        <p:spPr/>
        <p:txBody>
          <a:bodyPr/>
          <a:lstStyle/>
          <a:p>
            <a:fld id="{2DB1139D-5AC7-4B0B-A715-E40E0591EF82}" type="slidenum">
              <a:rPr lang="nl-NL" smtClean="0"/>
              <a:t>1</a:t>
            </a:fld>
            <a:endParaRPr lang="nl-NL"/>
          </a:p>
        </p:txBody>
      </p:sp>
    </p:spTree>
    <p:extLst>
      <p:ext uri="{BB962C8B-B14F-4D97-AF65-F5344CB8AC3E}">
        <p14:creationId xmlns:p14="http://schemas.microsoft.com/office/powerpoint/2010/main" val="347368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My name is Leen Blom, I am responsible for Research &amp; Development at Centric Netherlands, an IT company with a subsidiary in Iasi. The Iasi department is responsible for part of our software development activities.</a:t>
            </a:r>
          </a:p>
          <a:p>
            <a:endParaRPr lang="en-GB" dirty="0"/>
          </a:p>
          <a:p>
            <a:r>
              <a:rPr lang="en-GB" dirty="0"/>
              <a:t>I did a lot of activities in IT from application design, software factory manager, architect and the last 8 years research and development. R&amp;D is performed by our departments, but coordination is required to prevent double research and to get funding from our board, but also from external entities like government and EU. Many projects are subsidized which helps us to do more than we could </a:t>
            </a:r>
            <a:r>
              <a:rPr lang="en-GB" dirty="0" err="1"/>
              <a:t>affort</a:t>
            </a:r>
            <a:r>
              <a:rPr lang="en-GB" dirty="0"/>
              <a:t> by ourselves.</a:t>
            </a:r>
          </a:p>
          <a:p>
            <a:endParaRPr lang="en-GB" dirty="0"/>
          </a:p>
          <a:p>
            <a:r>
              <a:rPr lang="en-GB" dirty="0"/>
              <a:t>Last 2 years I am a member of the Enterprise Innovation team, a team that supports the board in decision making, assists departmental directors in long term strategy and my job is to streamline decision making about technical choices to be made. Which is a tough job because software becomes legacy the moment it is first released.  </a:t>
            </a:r>
          </a:p>
        </p:txBody>
      </p:sp>
      <p:sp>
        <p:nvSpPr>
          <p:cNvPr id="4" name="Tijdelijke aanduiding voor dianummer 3"/>
          <p:cNvSpPr>
            <a:spLocks noGrp="1"/>
          </p:cNvSpPr>
          <p:nvPr>
            <p:ph type="sldNum" sz="quarter" idx="10"/>
          </p:nvPr>
        </p:nvSpPr>
        <p:spPr/>
        <p:txBody>
          <a:bodyPr/>
          <a:lstStyle/>
          <a:p>
            <a:fld id="{2DB1139D-5AC7-4B0B-A715-E40E0591EF82}" type="slidenum">
              <a:rPr lang="nl-NL" smtClean="0"/>
              <a:t>2</a:t>
            </a:fld>
            <a:endParaRPr lang="nl-NL"/>
          </a:p>
        </p:txBody>
      </p:sp>
    </p:spTree>
    <p:extLst>
      <p:ext uri="{BB962C8B-B14F-4D97-AF65-F5344CB8AC3E}">
        <p14:creationId xmlns:p14="http://schemas.microsoft.com/office/powerpoint/2010/main" val="558515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28B48538-101B-4A9C-B064-0707F38AAF08}" type="slidenum">
              <a:rPr lang="nl-NL" smtClean="0">
                <a:solidFill>
                  <a:srgbClr val="EEECE1"/>
                </a:solidFill>
              </a:rPr>
              <a:pPr>
                <a:defRPr/>
              </a:pPr>
              <a:t>3</a:t>
            </a:fld>
            <a:endParaRPr lang="nl-NL">
              <a:solidFill>
                <a:srgbClr val="EEECE1"/>
              </a:solidFill>
            </a:endParaRPr>
          </a:p>
        </p:txBody>
      </p:sp>
    </p:spTree>
    <p:extLst>
      <p:ext uri="{BB962C8B-B14F-4D97-AF65-F5344CB8AC3E}">
        <p14:creationId xmlns:p14="http://schemas.microsoft.com/office/powerpoint/2010/main" val="211840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There are many benefits for cloud </a:t>
            </a:r>
            <a:r>
              <a:rPr lang="en-GB" dirty="0" err="1"/>
              <a:t>startups</a:t>
            </a:r>
            <a:r>
              <a:rPr lang="en-GB" dirty="0"/>
              <a:t> and </a:t>
            </a:r>
            <a:r>
              <a:rPr lang="en-GB" dirty="0" err="1"/>
              <a:t>entrepeneurs</a:t>
            </a:r>
            <a:r>
              <a:rPr lang="en-GB" dirty="0"/>
              <a:t>. Normal companies hire staff for their activities, but you better hire services on a pay-per-use basis. Then you are as flexible as possible. Same counts for office space. Why rent a building if you can do your work in a hotel or your living room? There are many places where you can work on a pay-as-you-go basis.</a:t>
            </a:r>
          </a:p>
          <a:p>
            <a:r>
              <a:rPr lang="en-GB" dirty="0"/>
              <a:t>You need to present yourself to your potential customers. So visibility is key, especially online. Another thing is reputation management and social media care. </a:t>
            </a:r>
          </a:p>
          <a:p>
            <a:endParaRPr lang="en-GB" dirty="0"/>
          </a:p>
          <a:p>
            <a:r>
              <a:rPr lang="en-GB" dirty="0"/>
              <a:t>It is easy to scale up but be aware of manual activities needed like processing of purchases, handling of goods and so on. For those you may need normal services and those services are often expensive especially when doing business internationally.</a:t>
            </a:r>
          </a:p>
          <a:p>
            <a:endParaRPr lang="en-GB" dirty="0"/>
          </a:p>
          <a:p>
            <a:r>
              <a:rPr lang="en-GB" dirty="0"/>
              <a:t>Last thing is that you can use enterprise level software by using cloud. </a:t>
            </a:r>
          </a:p>
          <a:p>
            <a:endParaRPr lang="en-GB" dirty="0"/>
          </a:p>
          <a:p>
            <a:r>
              <a:rPr lang="en-GB" dirty="0"/>
              <a:t>Do you see any other benefits? </a:t>
            </a:r>
          </a:p>
        </p:txBody>
      </p:sp>
      <p:sp>
        <p:nvSpPr>
          <p:cNvPr id="4" name="Tijdelijke aanduiding voor dianummer 3"/>
          <p:cNvSpPr>
            <a:spLocks noGrp="1"/>
          </p:cNvSpPr>
          <p:nvPr>
            <p:ph type="sldNum" sz="quarter" idx="10"/>
          </p:nvPr>
        </p:nvSpPr>
        <p:spPr/>
        <p:txBody>
          <a:bodyPr/>
          <a:lstStyle/>
          <a:p>
            <a:fld id="{2DB1139D-5AC7-4B0B-A715-E40E0591EF82}" type="slidenum">
              <a:rPr lang="nl-NL" smtClean="0"/>
              <a:t>41</a:t>
            </a:fld>
            <a:endParaRPr lang="nl-NL"/>
          </a:p>
        </p:txBody>
      </p:sp>
    </p:spTree>
    <p:extLst>
      <p:ext uri="{BB962C8B-B14F-4D97-AF65-F5344CB8AC3E}">
        <p14:creationId xmlns:p14="http://schemas.microsoft.com/office/powerpoint/2010/main" val="169834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Well, let’s see if we can find a type of business that needs to be disrupted. Look at the picture on the left side. It looks very simple: the supply chain between supplier and consumer. </a:t>
            </a:r>
          </a:p>
          <a:p>
            <a:endParaRPr lang="en-GB" dirty="0"/>
          </a:p>
          <a:p>
            <a:r>
              <a:rPr lang="en-GB" dirty="0"/>
              <a:t>But, the whole chain is very complex, and many parties are involved, and worse: want to be involved and make a profit of their activities. Guess who has to pay for that? You and me. </a:t>
            </a:r>
          </a:p>
          <a:p>
            <a:endParaRPr lang="en-GB" dirty="0"/>
          </a:p>
          <a:p>
            <a:r>
              <a:rPr lang="en-GB" dirty="0"/>
              <a:t>Why is it so complex? It has its benefits of course, and if they do their job well, the lower the prices of goods will be. But many parties don’t think about the end price. They only see what they have to pay and what money they can make by adding value. Alright, they add value, but for who? Is repackaging adding value? Is package design so that we find goods attractive really added value?</a:t>
            </a:r>
          </a:p>
          <a:p>
            <a:endParaRPr lang="en-GB" dirty="0"/>
          </a:p>
          <a:p>
            <a:r>
              <a:rPr lang="en-GB" dirty="0"/>
              <a:t>I think we could try to cut out some of these parties.</a:t>
            </a:r>
          </a:p>
          <a:p>
            <a:endParaRPr lang="en-GB" dirty="0"/>
          </a:p>
        </p:txBody>
      </p:sp>
      <p:sp>
        <p:nvSpPr>
          <p:cNvPr id="4" name="Tijdelijke aanduiding voor dianummer 3"/>
          <p:cNvSpPr>
            <a:spLocks noGrp="1"/>
          </p:cNvSpPr>
          <p:nvPr>
            <p:ph type="sldNum" sz="quarter" idx="10"/>
          </p:nvPr>
        </p:nvSpPr>
        <p:spPr/>
        <p:txBody>
          <a:bodyPr/>
          <a:lstStyle/>
          <a:p>
            <a:fld id="{2DB1139D-5AC7-4B0B-A715-E40E0591EF82}" type="slidenum">
              <a:rPr lang="nl-NL" smtClean="0"/>
              <a:t>43</a:t>
            </a:fld>
            <a:endParaRPr lang="nl-NL"/>
          </a:p>
        </p:txBody>
      </p:sp>
    </p:spTree>
    <p:extLst>
      <p:ext uri="{BB962C8B-B14F-4D97-AF65-F5344CB8AC3E}">
        <p14:creationId xmlns:p14="http://schemas.microsoft.com/office/powerpoint/2010/main" val="361442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10"/>
          </p:nvPr>
        </p:nvSpPr>
        <p:spPr/>
        <p:txBody>
          <a:bodyPr/>
          <a:lstStyle/>
          <a:p>
            <a:fld id="{2DB1139D-5AC7-4B0B-A715-E40E0591EF82}" type="slidenum">
              <a:rPr lang="nl-NL" smtClean="0"/>
              <a:t>46</a:t>
            </a:fld>
            <a:endParaRPr lang="nl-NL"/>
          </a:p>
        </p:txBody>
      </p:sp>
    </p:spTree>
    <p:extLst>
      <p:ext uri="{BB962C8B-B14F-4D97-AF65-F5344CB8AC3E}">
        <p14:creationId xmlns:p14="http://schemas.microsoft.com/office/powerpoint/2010/main" val="532979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10"/>
          </p:nvPr>
        </p:nvSpPr>
        <p:spPr/>
        <p:txBody>
          <a:bodyPr/>
          <a:lstStyle/>
          <a:p>
            <a:fld id="{2DB1139D-5AC7-4B0B-A715-E40E0591EF82}" type="slidenum">
              <a:rPr lang="nl-NL" smtClean="0"/>
              <a:t>47</a:t>
            </a:fld>
            <a:endParaRPr lang="nl-NL"/>
          </a:p>
        </p:txBody>
      </p:sp>
    </p:spTree>
    <p:extLst>
      <p:ext uri="{BB962C8B-B14F-4D97-AF65-F5344CB8AC3E}">
        <p14:creationId xmlns:p14="http://schemas.microsoft.com/office/powerpoint/2010/main" val="2863304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10"/>
          </p:nvPr>
        </p:nvSpPr>
        <p:spPr/>
        <p:txBody>
          <a:bodyPr/>
          <a:lstStyle/>
          <a:p>
            <a:fld id="{2DB1139D-5AC7-4B0B-A715-E40E0591EF82}" type="slidenum">
              <a:rPr lang="nl-NL" smtClean="0"/>
              <a:t>48</a:t>
            </a:fld>
            <a:endParaRPr lang="nl-NL"/>
          </a:p>
        </p:txBody>
      </p:sp>
    </p:spTree>
    <p:extLst>
      <p:ext uri="{BB962C8B-B14F-4D97-AF65-F5344CB8AC3E}">
        <p14:creationId xmlns:p14="http://schemas.microsoft.com/office/powerpoint/2010/main" val="3272866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10"/>
          </p:nvPr>
        </p:nvSpPr>
        <p:spPr/>
        <p:txBody>
          <a:bodyPr/>
          <a:lstStyle/>
          <a:p>
            <a:fld id="{2DB1139D-5AC7-4B0B-A715-E40E0591EF82}" type="slidenum">
              <a:rPr lang="nl-NL" smtClean="0"/>
              <a:t>49</a:t>
            </a:fld>
            <a:endParaRPr lang="nl-NL"/>
          </a:p>
        </p:txBody>
      </p:sp>
    </p:spTree>
    <p:extLst>
      <p:ext uri="{BB962C8B-B14F-4D97-AF65-F5344CB8AC3E}">
        <p14:creationId xmlns:p14="http://schemas.microsoft.com/office/powerpoint/2010/main" val="57648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8" name="Afbeelding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el 1"/>
          <p:cNvSpPr>
            <a:spLocks noGrp="1"/>
          </p:cNvSpPr>
          <p:nvPr>
            <p:ph type="ctrTitle" hasCustomPrompt="1"/>
          </p:nvPr>
        </p:nvSpPr>
        <p:spPr>
          <a:xfrm>
            <a:off x="611560" y="486727"/>
            <a:ext cx="7772400" cy="1102519"/>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634402" y="4386856"/>
            <a:ext cx="2133424" cy="350676"/>
          </a:xfrm>
        </p:spPr>
        <p:txBody>
          <a:bodyPr/>
          <a:lstStyle>
            <a:lvl1pPr>
              <a:defRPr sz="1000">
                <a:solidFill>
                  <a:srgbClr val="000000"/>
                </a:solidFill>
              </a:defRPr>
            </a:lvl1pPr>
          </a:lstStyle>
          <a:p>
            <a:r>
              <a:rPr lang="en-US" dirty="0"/>
              <a:t>presenter NAME</a:t>
            </a:r>
          </a:p>
          <a:p>
            <a:r>
              <a:rPr lang="en-US" dirty="0"/>
              <a:t>FUNCTION</a:t>
            </a:r>
            <a:br>
              <a:rPr lang="en-US" dirty="0"/>
            </a:br>
            <a:r>
              <a:rPr lang="en-US" dirty="0"/>
              <a:t>BUSINESS UNIT</a:t>
            </a:r>
            <a:endParaRPr lang="nl-NL" dirty="0"/>
          </a:p>
        </p:txBody>
      </p:sp>
      <p:sp>
        <p:nvSpPr>
          <p:cNvPr id="4" name="Tijdelijke aanduiding voor datum 3"/>
          <p:cNvSpPr>
            <a:spLocks noGrp="1"/>
          </p:cNvSpPr>
          <p:nvPr>
            <p:ph type="dt" sz="half" idx="10"/>
          </p:nvPr>
        </p:nvSpPr>
        <p:spPr>
          <a:xfrm>
            <a:off x="634402" y="4756445"/>
            <a:ext cx="2133600" cy="158229"/>
          </a:xfrm>
        </p:spPr>
        <p:txBody>
          <a:bodyPr/>
          <a:lstStyle>
            <a:lvl1pPr>
              <a:defRPr>
                <a:solidFill>
                  <a:srgbClr val="000000"/>
                </a:solidFill>
              </a:defRPr>
            </a:lvl1pPr>
          </a:lstStyle>
          <a:p>
            <a:fld id="{27CDC6D7-F721-684B-B8C9-FEFA78B76E0C}" type="datetime4">
              <a:rPr lang="en-US" smtClean="0"/>
              <a:pPr/>
              <a:t>April 4, 2017</a:t>
            </a:fld>
            <a:endParaRPr lang="nl-NL" dirty="0"/>
          </a:p>
        </p:txBody>
      </p:sp>
    </p:spTree>
    <p:extLst>
      <p:ext uri="{BB962C8B-B14F-4D97-AF65-F5344CB8AC3E}">
        <p14:creationId xmlns:p14="http://schemas.microsoft.com/office/powerpoint/2010/main" val="97522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3" y="1048942"/>
            <a:ext cx="8162871" cy="1738833"/>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E5B520A2-5FFC-CE4A-9835-F3EC403B91D3}" type="datetime4">
              <a:rPr lang="en-US" smtClean="0"/>
              <a:t>April 4, 2017</a:t>
            </a:fld>
            <a:endParaRPr lang="nl-NL" dirty="0"/>
          </a:p>
        </p:txBody>
      </p:sp>
      <p:sp>
        <p:nvSpPr>
          <p:cNvPr id="11" name="Tijdelijke aanduiding voor voettekst 10"/>
          <p:cNvSpPr>
            <a:spLocks noGrp="1"/>
          </p:cNvSpPr>
          <p:nvPr>
            <p:ph type="ftr" sz="quarter" idx="11"/>
          </p:nvPr>
        </p:nvSpPr>
        <p:spPr>
          <a:xfrm>
            <a:off x="640800" y="4697340"/>
            <a:ext cx="2632364" cy="273844"/>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1" y="2895786"/>
            <a:ext cx="3051383" cy="1640214"/>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3046309" y="2895786"/>
            <a:ext cx="3051383" cy="1640214"/>
          </a:xfrm>
        </p:spPr>
        <p:txBody>
          <a:bodyPr wrap="none">
            <a:normAutofit/>
          </a:bodyPr>
          <a:lstStyle>
            <a:lvl1pPr marL="0" indent="0" algn="ctr">
              <a:buNone/>
              <a:defRPr sz="1000"/>
            </a:lvl1pPr>
          </a:lstStyle>
          <a:p>
            <a:endParaRPr lang="nl-NL" dirty="0"/>
          </a:p>
        </p:txBody>
      </p:sp>
      <p:sp>
        <p:nvSpPr>
          <p:cNvPr id="13" name="Tijdelijke aanduiding voor afbeelding 7"/>
          <p:cNvSpPr>
            <a:spLocks noGrp="1"/>
          </p:cNvSpPr>
          <p:nvPr>
            <p:ph type="pic" sz="quarter" idx="16"/>
          </p:nvPr>
        </p:nvSpPr>
        <p:spPr>
          <a:xfrm>
            <a:off x="6092618" y="2895786"/>
            <a:ext cx="3051383" cy="1640214"/>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37351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354807"/>
            <a:ext cx="8130097" cy="2432968"/>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3515E667-967D-3A4A-BF6F-AB77B79EAF13}" type="datetime4">
              <a:rPr lang="en-US" smtClean="0"/>
              <a:t>April 4, 2017</a:t>
            </a:fld>
            <a:endParaRPr lang="nl-NL" dirty="0"/>
          </a:p>
        </p:txBody>
      </p:sp>
      <p:sp>
        <p:nvSpPr>
          <p:cNvPr id="11" name="Tijdelijke aanduiding voor voettekst 10"/>
          <p:cNvSpPr>
            <a:spLocks noGrp="1"/>
          </p:cNvSpPr>
          <p:nvPr>
            <p:ph type="ftr" sz="quarter" idx="11"/>
          </p:nvPr>
        </p:nvSpPr>
        <p:spPr>
          <a:xfrm>
            <a:off x="640800" y="4697340"/>
            <a:ext cx="2632364" cy="273844"/>
          </a:xfrm>
        </p:spPr>
        <p:txBody>
          <a:bodyPr/>
          <a:lstStyle>
            <a:lvl1pPr>
              <a:defRPr b="1">
                <a:solidFill>
                  <a:srgbClr val="FFFFFF"/>
                </a:solidFill>
              </a:defRPr>
            </a:lvl1pPr>
          </a:lstStyle>
          <a:p>
            <a:r>
              <a:rPr lang="nl-NL"/>
              <a:t>TITLE PRESENTATION</a:t>
            </a:r>
            <a:endParaRPr lang="nl-NL" dirty="0"/>
          </a:p>
        </p:txBody>
      </p:sp>
      <p:sp>
        <p:nvSpPr>
          <p:cNvPr id="13" name="Tijdelijke aanduiding voor afbeelding 7"/>
          <p:cNvSpPr>
            <a:spLocks noGrp="1"/>
          </p:cNvSpPr>
          <p:nvPr>
            <p:ph type="pic" sz="quarter" idx="14"/>
          </p:nvPr>
        </p:nvSpPr>
        <p:spPr>
          <a:xfrm>
            <a:off x="1" y="2895786"/>
            <a:ext cx="3051383" cy="1640214"/>
          </a:xfrm>
        </p:spPr>
        <p:txBody>
          <a:bodyPr wrap="none">
            <a:normAutofit/>
          </a:bodyPr>
          <a:lstStyle>
            <a:lvl1pPr marL="0" indent="0" algn="ctr">
              <a:buNone/>
              <a:defRPr sz="1000"/>
            </a:lvl1pPr>
          </a:lstStyle>
          <a:p>
            <a:endParaRPr lang="nl-NL" dirty="0"/>
          </a:p>
        </p:txBody>
      </p:sp>
      <p:sp>
        <p:nvSpPr>
          <p:cNvPr id="14" name="Tijdelijke aanduiding voor afbeelding 7"/>
          <p:cNvSpPr>
            <a:spLocks noGrp="1"/>
          </p:cNvSpPr>
          <p:nvPr>
            <p:ph type="pic" sz="quarter" idx="15"/>
          </p:nvPr>
        </p:nvSpPr>
        <p:spPr>
          <a:xfrm>
            <a:off x="3046309" y="2895786"/>
            <a:ext cx="3051383" cy="1640214"/>
          </a:xfrm>
        </p:spPr>
        <p:txBody>
          <a:bodyPr wrap="none">
            <a:normAutofit/>
          </a:bodyPr>
          <a:lstStyle>
            <a:lvl1pPr marL="0" indent="0" algn="ctr">
              <a:buNone/>
              <a:defRPr sz="1000"/>
            </a:lvl1pPr>
          </a:lstStyle>
          <a:p>
            <a:endParaRPr lang="nl-NL" dirty="0"/>
          </a:p>
        </p:txBody>
      </p:sp>
      <p:sp>
        <p:nvSpPr>
          <p:cNvPr id="15" name="Tijdelijke aanduiding voor afbeelding 7"/>
          <p:cNvSpPr>
            <a:spLocks noGrp="1"/>
          </p:cNvSpPr>
          <p:nvPr>
            <p:ph type="pic" sz="quarter" idx="16"/>
          </p:nvPr>
        </p:nvSpPr>
        <p:spPr>
          <a:xfrm>
            <a:off x="6092618" y="2895786"/>
            <a:ext cx="3051383" cy="1640214"/>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550305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248488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Tree>
    <p:extLst>
      <p:ext uri="{BB962C8B-B14F-4D97-AF65-F5344CB8AC3E}">
        <p14:creationId xmlns:p14="http://schemas.microsoft.com/office/powerpoint/2010/main" val="407402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BBA6E4B-0F15-D24C-93AA-2172DA0233B5}" type="datetime4">
              <a:rPr lang="en-US" smtClean="0"/>
              <a:t>April 4, 2017</a:t>
            </a:fld>
            <a:endParaRPr lang="nl-NL"/>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r>
              <a:rPr lang="nl-NL" dirty="0" err="1"/>
              <a:t>caption</a:t>
            </a:r>
            <a:endParaRPr lang="nl-NL" dirty="0"/>
          </a:p>
        </p:txBody>
      </p:sp>
      <p:sp>
        <p:nvSpPr>
          <p:cNvPr id="8" name="Tijdelijke aanduiding voor afbeelding 7"/>
          <p:cNvSpPr>
            <a:spLocks noGrp="1"/>
          </p:cNvSpPr>
          <p:nvPr>
            <p:ph type="pic" sz="quarter" idx="13"/>
          </p:nvPr>
        </p:nvSpPr>
        <p:spPr>
          <a:xfrm>
            <a:off x="0" y="0"/>
            <a:ext cx="9144000" cy="4536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03609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354807"/>
            <a:ext cx="3937592" cy="523337"/>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932149"/>
            <a:ext cx="3937592" cy="3520789"/>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A13CBC1B-8654-8443-A298-9A13A56CCAA4}" type="datetime4">
              <a:rPr lang="en-US" smtClean="0"/>
              <a:t>April 4, 2017</a:t>
            </a:fld>
            <a:endParaRPr lang="nl-NL" dirty="0"/>
          </a:p>
        </p:txBody>
      </p:sp>
      <p:sp>
        <p:nvSpPr>
          <p:cNvPr id="11" name="Tijdelijke aanduiding voor voettekst 10"/>
          <p:cNvSpPr>
            <a:spLocks noGrp="1"/>
          </p:cNvSpPr>
          <p:nvPr>
            <p:ph type="ftr" sz="quarter" idx="11"/>
          </p:nvPr>
        </p:nvSpPr>
        <p:spPr>
          <a:xfrm>
            <a:off x="640800" y="4697340"/>
            <a:ext cx="2632364" cy="273844"/>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4536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22693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354807"/>
            <a:ext cx="3937592" cy="4098131"/>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5F9603C-696B-2946-8D70-906C0B20EE9E}" type="datetime4">
              <a:rPr lang="en-US" smtClean="0"/>
              <a:t>April 4, 2017</a:t>
            </a:fld>
            <a:endParaRPr lang="nl-NL" dirty="0"/>
          </a:p>
        </p:txBody>
      </p:sp>
      <p:sp>
        <p:nvSpPr>
          <p:cNvPr id="11" name="Tijdelijke aanduiding voor voettekst 10"/>
          <p:cNvSpPr>
            <a:spLocks noGrp="1"/>
          </p:cNvSpPr>
          <p:nvPr>
            <p:ph type="ftr" sz="quarter" idx="11"/>
          </p:nvPr>
        </p:nvSpPr>
        <p:spPr>
          <a:xfrm>
            <a:off x="640800" y="4697340"/>
            <a:ext cx="2632364" cy="273844"/>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4536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13357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354807"/>
            <a:ext cx="3937592" cy="523337"/>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932149"/>
            <a:ext cx="3937592" cy="3520789"/>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EC97E6F2-DD9D-FA4C-8DBC-4030AEFC154F}" type="datetime4">
              <a:rPr lang="en-US" smtClean="0"/>
              <a:t>April 4, 2017</a:t>
            </a:fld>
            <a:endParaRPr lang="nl-NL" dirty="0"/>
          </a:p>
        </p:txBody>
      </p:sp>
      <p:sp>
        <p:nvSpPr>
          <p:cNvPr id="11" name="Tijdelijke aanduiding voor voettekst 10"/>
          <p:cNvSpPr>
            <a:spLocks noGrp="1"/>
          </p:cNvSpPr>
          <p:nvPr>
            <p:ph type="ftr" sz="quarter" idx="11"/>
          </p:nvPr>
        </p:nvSpPr>
        <p:spPr>
          <a:xfrm>
            <a:off x="640800" y="4697340"/>
            <a:ext cx="2632364" cy="273844"/>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2268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2268000"/>
            <a:ext cx="4572000" cy="226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71554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354807"/>
            <a:ext cx="3937592" cy="4098131"/>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FD9A745-1F9F-4B44-AE4F-BF0F5DB3FF85}" type="datetime4">
              <a:rPr lang="en-US" smtClean="0"/>
              <a:t>April 4, 2017</a:t>
            </a:fld>
            <a:endParaRPr lang="nl-NL" dirty="0"/>
          </a:p>
        </p:txBody>
      </p:sp>
      <p:sp>
        <p:nvSpPr>
          <p:cNvPr id="11" name="Tijdelijke aanduiding voor voettekst 10"/>
          <p:cNvSpPr>
            <a:spLocks noGrp="1"/>
          </p:cNvSpPr>
          <p:nvPr>
            <p:ph type="ftr" sz="quarter" idx="11"/>
          </p:nvPr>
        </p:nvSpPr>
        <p:spPr>
          <a:xfrm>
            <a:off x="640800" y="4697340"/>
            <a:ext cx="2632364" cy="273844"/>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2268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2268000"/>
            <a:ext cx="4572000" cy="226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405381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3" y="1048942"/>
            <a:ext cx="8154677" cy="1090761"/>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66A21BB8-4B2F-814D-B9CD-150D7913B5D4}" type="datetime4">
              <a:rPr lang="en-US" smtClean="0"/>
              <a:t>April 4, 2017</a:t>
            </a:fld>
            <a:endParaRPr lang="nl-NL" dirty="0"/>
          </a:p>
        </p:txBody>
      </p:sp>
      <p:sp>
        <p:nvSpPr>
          <p:cNvPr id="11" name="Tijdelijke aanduiding voor voettekst 10"/>
          <p:cNvSpPr>
            <a:spLocks noGrp="1"/>
          </p:cNvSpPr>
          <p:nvPr>
            <p:ph type="ftr" sz="quarter" idx="11"/>
          </p:nvPr>
        </p:nvSpPr>
        <p:spPr>
          <a:xfrm>
            <a:off x="640800" y="4697340"/>
            <a:ext cx="2632364" cy="273844"/>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2268000"/>
            <a:ext cx="4572000" cy="2268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2268000"/>
            <a:ext cx="4572000" cy="226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52829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354807"/>
            <a:ext cx="8075240" cy="1784896"/>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24389793-BFBC-7240-9BA9-811177108773}" type="datetime4">
              <a:rPr lang="en-US" smtClean="0"/>
              <a:t>April 4, 2017</a:t>
            </a:fld>
            <a:endParaRPr lang="nl-NL" dirty="0"/>
          </a:p>
        </p:txBody>
      </p:sp>
      <p:sp>
        <p:nvSpPr>
          <p:cNvPr id="11" name="Tijdelijke aanduiding voor voettekst 10"/>
          <p:cNvSpPr>
            <a:spLocks noGrp="1"/>
          </p:cNvSpPr>
          <p:nvPr>
            <p:ph type="ftr" sz="quarter" idx="11"/>
          </p:nvPr>
        </p:nvSpPr>
        <p:spPr>
          <a:xfrm>
            <a:off x="640800" y="4697340"/>
            <a:ext cx="2632364" cy="273844"/>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2268000"/>
            <a:ext cx="4572000" cy="2268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2268000"/>
            <a:ext cx="4572000" cy="226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60468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3402710" y="4697340"/>
            <a:ext cx="2133600" cy="273844"/>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58A1C3CD-8B3B-0740-B261-196A2BE82F57}" type="datetime4">
              <a:rPr lang="en-US" smtClean="0"/>
              <a:t>April 4, 2017</a:t>
            </a:fld>
            <a:r>
              <a:rPr lang="en-US"/>
              <a:t> </a:t>
            </a:r>
            <a:endParaRPr lang="nl-NL" dirty="0"/>
          </a:p>
        </p:txBody>
      </p:sp>
      <p:sp>
        <p:nvSpPr>
          <p:cNvPr id="2" name="Tijdelijke aanduiding voor titel 1"/>
          <p:cNvSpPr>
            <a:spLocks noGrp="1"/>
          </p:cNvSpPr>
          <p:nvPr>
            <p:ph type="title"/>
          </p:nvPr>
        </p:nvSpPr>
        <p:spPr>
          <a:xfrm>
            <a:off x="617538" y="354807"/>
            <a:ext cx="8163164" cy="616832"/>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617538" y="1057122"/>
            <a:ext cx="8163164" cy="3398120"/>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639766" y="4697340"/>
            <a:ext cx="2632364" cy="273844"/>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r>
              <a:rPr lang="nl-NL" dirty="0"/>
              <a:t>TITLE PRESENTATION</a:t>
            </a:r>
          </a:p>
        </p:txBody>
      </p:sp>
      <p:pic>
        <p:nvPicPr>
          <p:cNvPr id="8" name="Afbeelding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4594860"/>
            <a:ext cx="9144000" cy="548640"/>
          </a:xfrm>
          <a:prstGeom prst="rect">
            <a:avLst/>
          </a:prstGeom>
        </p:spPr>
      </p:pic>
    </p:spTree>
    <p:extLst>
      <p:ext uri="{BB962C8B-B14F-4D97-AF65-F5344CB8AC3E}">
        <p14:creationId xmlns:p14="http://schemas.microsoft.com/office/powerpoint/2010/main" val="282672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8" r:id="rId5"/>
    <p:sldLayoutId id="2147483663" r:id="rId6"/>
    <p:sldLayoutId id="2147483667" r:id="rId7"/>
    <p:sldLayoutId id="2147483666" r:id="rId8"/>
    <p:sldLayoutId id="2147483665" r:id="rId9"/>
    <p:sldLayoutId id="2147483669" r:id="rId10"/>
    <p:sldLayoutId id="2147483670" r:id="rId11"/>
    <p:sldLayoutId id="2147483671" r:id="rId12"/>
  </p:sldLayoutIdLst>
  <p:hf sldNum="0" hdr="0"/>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loudshowplace.com/applic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alexandercowan.com/business-model-canvas-templates/" TargetMode="External"/><Relationship Id="rId4" Type="http://schemas.openxmlformats.org/officeDocument/2006/relationships/hyperlink" Target="http://www.businessmodelgeneration.com/downloads/business_model_canvas_poster.pdf"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a:xfrm>
            <a:off x="611560" y="486727"/>
            <a:ext cx="8130104" cy="1427798"/>
          </a:xfrm>
        </p:spPr>
        <p:txBody>
          <a:bodyPr/>
          <a:lstStyle/>
          <a:p>
            <a:r>
              <a:rPr lang="en-US" noProof="0" dirty="0"/>
              <a:t>Transforming a business</a:t>
            </a:r>
            <a:br>
              <a:rPr lang="en-US" noProof="0" dirty="0"/>
            </a:br>
            <a:r>
              <a:rPr lang="en-US" sz="2400" i="1" noProof="0" dirty="0"/>
              <a:t>from license selling to service provider</a:t>
            </a:r>
            <a:br>
              <a:rPr lang="en-US" noProof="0" dirty="0"/>
            </a:br>
            <a:endParaRPr lang="en-US" sz="3200" i="1" noProof="0" dirty="0"/>
          </a:p>
        </p:txBody>
      </p:sp>
      <p:sp>
        <p:nvSpPr>
          <p:cNvPr id="4" name="Tijdelijke aanduiding voor voettekst 3"/>
          <p:cNvSpPr>
            <a:spLocks noGrp="1"/>
          </p:cNvSpPr>
          <p:nvPr>
            <p:ph type="ftr" sz="quarter" idx="11"/>
          </p:nvPr>
        </p:nvSpPr>
        <p:spPr/>
        <p:txBody>
          <a:bodyPr/>
          <a:lstStyle/>
          <a:p>
            <a:r>
              <a:rPr lang="en-US" dirty="0"/>
              <a:t>LEEN Blom</a:t>
            </a:r>
            <a:endParaRPr lang="nl-NL" dirty="0"/>
          </a:p>
        </p:txBody>
      </p:sp>
      <p:sp>
        <p:nvSpPr>
          <p:cNvPr id="3" name="Tijdelijke aanduiding voor datum 2"/>
          <p:cNvSpPr>
            <a:spLocks noGrp="1"/>
          </p:cNvSpPr>
          <p:nvPr>
            <p:ph type="dt" sz="half" idx="10"/>
          </p:nvPr>
        </p:nvSpPr>
        <p:spPr/>
        <p:txBody>
          <a:bodyPr/>
          <a:lstStyle/>
          <a:p>
            <a:r>
              <a:rPr lang="nl-NL" dirty="0"/>
              <a:t>April, 2017</a:t>
            </a:r>
          </a:p>
        </p:txBody>
      </p:sp>
    </p:spTree>
    <p:extLst>
      <p:ext uri="{BB962C8B-B14F-4D97-AF65-F5344CB8AC3E}">
        <p14:creationId xmlns:p14="http://schemas.microsoft.com/office/powerpoint/2010/main" val="428301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Estimations notes</a:t>
            </a:r>
          </a:p>
        </p:txBody>
      </p:sp>
      <p:sp>
        <p:nvSpPr>
          <p:cNvPr id="3" name="Tijdelijke aanduiding voor inhoud 2"/>
          <p:cNvSpPr>
            <a:spLocks noGrp="1"/>
          </p:cNvSpPr>
          <p:nvPr>
            <p:ph idx="1"/>
          </p:nvPr>
        </p:nvSpPr>
        <p:spPr/>
        <p:txBody>
          <a:bodyPr>
            <a:normAutofit lnSpcReduction="10000"/>
          </a:bodyPr>
          <a:lstStyle/>
          <a:p>
            <a:r>
              <a:rPr lang="en-US" noProof="0" dirty="0"/>
              <a:t>Estimations are lean &amp; mean</a:t>
            </a:r>
          </a:p>
          <a:p>
            <a:pPr lvl="1"/>
            <a:r>
              <a:rPr lang="en-US" noProof="0" dirty="0"/>
              <a:t>If something already works, do not change it</a:t>
            </a:r>
          </a:p>
          <a:p>
            <a:pPr lvl="1"/>
            <a:r>
              <a:rPr lang="en-US" noProof="0" dirty="0"/>
              <a:t>When developing to bridge functional differences, rebuild it “as is” and not “fancier”</a:t>
            </a:r>
          </a:p>
          <a:p>
            <a:pPr marL="0" indent="0">
              <a:buNone/>
            </a:pPr>
            <a:endParaRPr lang="en-US" noProof="0" dirty="0"/>
          </a:p>
          <a:p>
            <a:r>
              <a:rPr lang="en-US" noProof="0" dirty="0"/>
              <a:t>The team that has to develop the new functionality made the estimation</a:t>
            </a:r>
          </a:p>
          <a:p>
            <a:endParaRPr lang="en-US" noProof="0" dirty="0"/>
          </a:p>
          <a:p>
            <a:r>
              <a:rPr lang="en-US" noProof="0" dirty="0"/>
              <a:t>All estimations are high level effort estimations, not a planning</a:t>
            </a:r>
          </a:p>
          <a:p>
            <a:pPr lvl="1"/>
            <a:r>
              <a:rPr lang="en-US" noProof="0" dirty="0"/>
              <a:t>Does not include project overhead</a:t>
            </a:r>
          </a:p>
          <a:p>
            <a:pPr lvl="1"/>
            <a:r>
              <a:rPr lang="en-US" noProof="0" dirty="0"/>
              <a:t>Does not include the performing of the conversions</a:t>
            </a:r>
          </a:p>
          <a:p>
            <a:endParaRPr lang="en-US" noProof="0" dirty="0"/>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spTree>
    <p:extLst>
      <p:ext uri="{BB962C8B-B14F-4D97-AF65-F5344CB8AC3E}">
        <p14:creationId xmlns:p14="http://schemas.microsoft.com/office/powerpoint/2010/main" val="287239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p:cNvSpPr>
            <a:spLocks noGrp="1"/>
          </p:cNvSpPr>
          <p:nvPr>
            <p:ph type="pic" sz="quarter" idx="13"/>
          </p:nvPr>
        </p:nvSpPr>
        <p:spPr/>
      </p:sp>
      <p:sp>
        <p:nvSpPr>
          <p:cNvPr id="4" name="Titel 3"/>
          <p:cNvSpPr>
            <a:spLocks noGrp="1"/>
          </p:cNvSpPr>
          <p:nvPr>
            <p:ph type="ctrTitle" idx="4294967295"/>
          </p:nvPr>
        </p:nvSpPr>
        <p:spPr>
          <a:xfrm>
            <a:off x="0" y="487363"/>
            <a:ext cx="7772400" cy="1101725"/>
          </a:xfrm>
        </p:spPr>
        <p:txBody>
          <a:bodyPr/>
          <a:lstStyle/>
          <a:p>
            <a:r>
              <a:rPr lang="en-US" noProof="0" dirty="0"/>
              <a:t>Part 1: HR systems</a:t>
            </a:r>
          </a:p>
        </p:txBody>
      </p:sp>
    </p:spTree>
    <p:extLst>
      <p:ext uri="{BB962C8B-B14F-4D97-AF65-F5344CB8AC3E}">
        <p14:creationId xmlns:p14="http://schemas.microsoft.com/office/powerpoint/2010/main" val="208830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HR systems</a:t>
            </a:r>
          </a:p>
        </p:txBody>
      </p:sp>
      <p:sp>
        <p:nvSpPr>
          <p:cNvPr id="3" name="Tijdelijke aanduiding voor inhoud 2"/>
          <p:cNvSpPr>
            <a:spLocks noGrp="1"/>
          </p:cNvSpPr>
          <p:nvPr>
            <p:ph idx="1"/>
          </p:nvPr>
        </p:nvSpPr>
        <p:spPr/>
        <p:txBody>
          <a:bodyPr/>
          <a:lstStyle/>
          <a:p>
            <a:r>
              <a:rPr lang="en-US" noProof="0" dirty="0"/>
              <a:t>Comprises functionality for</a:t>
            </a:r>
          </a:p>
          <a:p>
            <a:pPr lvl="1"/>
            <a:r>
              <a:rPr lang="en-US" noProof="0" dirty="0"/>
              <a:t>Employees, benefits</a:t>
            </a:r>
          </a:p>
          <a:p>
            <a:pPr lvl="2"/>
            <a:r>
              <a:rPr lang="en-US" noProof="0" dirty="0"/>
              <a:t>ESS: Employee Self Service</a:t>
            </a:r>
          </a:p>
          <a:p>
            <a:pPr lvl="2"/>
            <a:r>
              <a:rPr lang="en-US" noProof="0" dirty="0"/>
              <a:t>Hours, leave, pension</a:t>
            </a:r>
          </a:p>
          <a:p>
            <a:pPr lvl="1"/>
            <a:r>
              <a:rPr lang="en-US" noProof="0" dirty="0"/>
              <a:t>Managers</a:t>
            </a:r>
          </a:p>
          <a:p>
            <a:pPr lvl="2"/>
            <a:r>
              <a:rPr lang="en-US" noProof="0" dirty="0"/>
              <a:t>MSS: Manager Self Service</a:t>
            </a:r>
          </a:p>
          <a:p>
            <a:pPr lvl="2"/>
            <a:r>
              <a:rPr lang="en-US" noProof="0" dirty="0"/>
              <a:t>Approvals, promotions</a:t>
            </a:r>
          </a:p>
          <a:p>
            <a:pPr lvl="1"/>
            <a:r>
              <a:rPr lang="en-US" noProof="0" dirty="0"/>
              <a:t>HR Professional</a:t>
            </a:r>
          </a:p>
          <a:p>
            <a:pPr lvl="2"/>
            <a:r>
              <a:rPr lang="en-US" noProof="0" dirty="0"/>
              <a:t>PSS: Professional Support Services</a:t>
            </a:r>
          </a:p>
          <a:p>
            <a:pPr lvl="2"/>
            <a:r>
              <a:rPr lang="en-US" noProof="0" dirty="0"/>
              <a:t>Contracts, payroll</a:t>
            </a:r>
          </a:p>
        </p:txBody>
      </p:sp>
    </p:spTree>
    <p:extLst>
      <p:ext uri="{BB962C8B-B14F-4D97-AF65-F5344CB8AC3E}">
        <p14:creationId xmlns:p14="http://schemas.microsoft.com/office/powerpoint/2010/main" val="3155140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4</a:t>
            </a:r>
            <a:r>
              <a:rPr lang="en-US" noProof="0" dirty="0"/>
              <a:t> HR scenarios</a:t>
            </a:r>
          </a:p>
        </p:txBody>
      </p:sp>
      <p:sp>
        <p:nvSpPr>
          <p:cNvPr id="3" name="Tijdelijke aanduiding voor inhoud 2"/>
          <p:cNvSpPr>
            <a:spLocks noGrp="1"/>
          </p:cNvSpPr>
          <p:nvPr>
            <p:ph idx="1"/>
          </p:nvPr>
        </p:nvSpPr>
        <p:spPr>
          <a:xfrm>
            <a:off x="617538" y="1057122"/>
            <a:ext cx="5630862" cy="3398120"/>
          </a:xfrm>
        </p:spPr>
        <p:txBody>
          <a:bodyPr>
            <a:normAutofit fontScale="85000" lnSpcReduction="20000"/>
          </a:bodyPr>
          <a:lstStyle/>
          <a:p>
            <a:r>
              <a:rPr lang="en-US" noProof="0" dirty="0"/>
              <a:t>eHRM</a:t>
            </a:r>
          </a:p>
          <a:p>
            <a:pPr lvl="1"/>
            <a:r>
              <a:rPr lang="en-US" noProof="0" dirty="0"/>
              <a:t>Incremental scenario</a:t>
            </a:r>
          </a:p>
          <a:p>
            <a:pPr lvl="2"/>
            <a:r>
              <a:rPr lang="en-US" noProof="0" dirty="0"/>
              <a:t>Current approach, many intermediate deliveries</a:t>
            </a:r>
          </a:p>
          <a:p>
            <a:pPr lvl="2"/>
            <a:r>
              <a:rPr lang="en-US" noProof="0" dirty="0"/>
              <a:t>All levels rebuilt</a:t>
            </a:r>
          </a:p>
          <a:p>
            <a:pPr lvl="1"/>
            <a:endParaRPr lang="en-US" noProof="0" dirty="0"/>
          </a:p>
          <a:p>
            <a:pPr lvl="1"/>
            <a:r>
              <a:rPr lang="en-US" noProof="0" dirty="0"/>
              <a:t>Greenfield scenario</a:t>
            </a:r>
          </a:p>
          <a:p>
            <a:pPr lvl="2"/>
            <a:r>
              <a:rPr lang="en-US" noProof="0" dirty="0"/>
              <a:t>Completely rebuild the HR software</a:t>
            </a:r>
          </a:p>
          <a:p>
            <a:pPr lvl="2"/>
            <a:r>
              <a:rPr lang="en-US" noProof="0" dirty="0"/>
              <a:t>All levels rebuilt, big bang delivery</a:t>
            </a:r>
          </a:p>
          <a:p>
            <a:pPr lvl="1"/>
            <a:endParaRPr lang="en-US" noProof="0" dirty="0"/>
          </a:p>
          <a:p>
            <a:pPr lvl="1"/>
            <a:r>
              <a:rPr lang="en-US" noProof="0" dirty="0"/>
              <a:t>Upgrade scenario</a:t>
            </a:r>
          </a:p>
          <a:p>
            <a:pPr lvl="2"/>
            <a:r>
              <a:rPr lang="en-US" noProof="0" dirty="0"/>
              <a:t>Refresh HR software and make it Cloud-based</a:t>
            </a:r>
          </a:p>
          <a:p>
            <a:pPr lvl="2"/>
            <a:r>
              <a:rPr lang="en-US" noProof="0" dirty="0"/>
              <a:t>ESS and MSS rebuilt, PSS upgraded, big bang</a:t>
            </a:r>
          </a:p>
          <a:p>
            <a:pPr lvl="1"/>
            <a:endParaRPr lang="en-US" noProof="0" dirty="0"/>
          </a:p>
          <a:p>
            <a:pPr lvl="1"/>
            <a:r>
              <a:rPr lang="en-US" noProof="0" dirty="0"/>
              <a:t>Time to market scenario</a:t>
            </a:r>
          </a:p>
          <a:p>
            <a:pPr lvl="2"/>
            <a:r>
              <a:rPr lang="en-US" noProof="0" dirty="0"/>
              <a:t>Encapsulate HR into a Cloud-accessible application</a:t>
            </a:r>
          </a:p>
          <a:p>
            <a:pPr lvl="2"/>
            <a:r>
              <a:rPr lang="en-US" noProof="0" dirty="0"/>
              <a:t>ESS and MSS rebuilt, PSS virtualized</a:t>
            </a:r>
          </a:p>
          <a:p>
            <a:pPr lvl="1"/>
            <a:endParaRPr lang="en-US" noProof="0" dirty="0"/>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grpSp>
        <p:nvGrpSpPr>
          <p:cNvPr id="9" name="Groep 8"/>
          <p:cNvGrpSpPr/>
          <p:nvPr/>
        </p:nvGrpSpPr>
        <p:grpSpPr>
          <a:xfrm>
            <a:off x="6164580" y="217646"/>
            <a:ext cx="2819506" cy="3950493"/>
            <a:chOff x="6818702" y="354807"/>
            <a:chExt cx="2249204" cy="3266934"/>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102" y="354807"/>
              <a:ext cx="2234404" cy="1561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1485"/>
            <a:stretch/>
          </p:blipFill>
          <p:spPr bwMode="auto">
            <a:xfrm>
              <a:off x="6818702" y="2019409"/>
              <a:ext cx="2249204" cy="762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52757"/>
            <a:stretch/>
          </p:blipFill>
          <p:spPr bwMode="auto">
            <a:xfrm>
              <a:off x="6829341" y="2885335"/>
              <a:ext cx="2231165" cy="736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11" name="Rechte verbindingslijn 10"/>
          <p:cNvCxnSpPr/>
          <p:nvPr/>
        </p:nvCxnSpPr>
        <p:spPr>
          <a:xfrm>
            <a:off x="8107680" y="1379220"/>
            <a:ext cx="0" cy="2053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p:cNvCxnSpPr/>
          <p:nvPr/>
        </p:nvCxnSpPr>
        <p:spPr>
          <a:xfrm>
            <a:off x="7142799" y="3443884"/>
            <a:ext cx="0" cy="84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met pijl 19"/>
          <p:cNvCxnSpPr/>
          <p:nvPr/>
        </p:nvCxnSpPr>
        <p:spPr>
          <a:xfrm>
            <a:off x="6173856" y="4318082"/>
            <a:ext cx="2800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kstvak 20"/>
          <p:cNvSpPr txBox="1"/>
          <p:nvPr/>
        </p:nvSpPr>
        <p:spPr>
          <a:xfrm>
            <a:off x="8696882" y="4096164"/>
            <a:ext cx="245580" cy="307777"/>
          </a:xfrm>
          <a:prstGeom prst="rect">
            <a:avLst/>
          </a:prstGeom>
          <a:noFill/>
        </p:spPr>
        <p:txBody>
          <a:bodyPr wrap="none" rtlCol="0">
            <a:spAutoFit/>
          </a:bodyPr>
          <a:lstStyle/>
          <a:p>
            <a:r>
              <a:rPr lang="en-US" sz="1400" dirty="0"/>
              <a:t>t</a:t>
            </a:r>
            <a:endParaRPr lang="nl-NL" sz="1400" dirty="0"/>
          </a:p>
        </p:txBody>
      </p:sp>
      <p:cxnSp>
        <p:nvCxnSpPr>
          <p:cNvPr id="27" name="Rechte verbindingslijn 26"/>
          <p:cNvCxnSpPr/>
          <p:nvPr/>
        </p:nvCxnSpPr>
        <p:spPr>
          <a:xfrm>
            <a:off x="8107680" y="3443884"/>
            <a:ext cx="0" cy="84950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Rechte verbindingslijn 29"/>
          <p:cNvCxnSpPr/>
          <p:nvPr/>
        </p:nvCxnSpPr>
        <p:spPr>
          <a:xfrm>
            <a:off x="8489279" y="1161468"/>
            <a:ext cx="30300" cy="313192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Rechte verbindingslijn 33"/>
          <p:cNvCxnSpPr/>
          <p:nvPr/>
        </p:nvCxnSpPr>
        <p:spPr>
          <a:xfrm>
            <a:off x="8489279" y="311961"/>
            <a:ext cx="0" cy="84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kstvak 34"/>
          <p:cNvSpPr txBox="1"/>
          <p:nvPr/>
        </p:nvSpPr>
        <p:spPr>
          <a:xfrm>
            <a:off x="8404912" y="4297818"/>
            <a:ext cx="268022" cy="307777"/>
          </a:xfrm>
          <a:prstGeom prst="rect">
            <a:avLst/>
          </a:prstGeom>
          <a:noFill/>
        </p:spPr>
        <p:txBody>
          <a:bodyPr wrap="none" rtlCol="0">
            <a:spAutoFit/>
          </a:bodyPr>
          <a:lstStyle/>
          <a:p>
            <a:r>
              <a:rPr lang="en-US" sz="1400" dirty="0"/>
              <a:t>?</a:t>
            </a:r>
            <a:endParaRPr lang="nl-NL" sz="1400" dirty="0"/>
          </a:p>
        </p:txBody>
      </p:sp>
      <p:sp>
        <p:nvSpPr>
          <p:cNvPr id="36" name="Rechthoek 35"/>
          <p:cNvSpPr/>
          <p:nvPr/>
        </p:nvSpPr>
        <p:spPr>
          <a:xfrm>
            <a:off x="6858316" y="4274958"/>
            <a:ext cx="652743" cy="369332"/>
          </a:xfrm>
          <a:prstGeom prst="rect">
            <a:avLst/>
          </a:prstGeom>
        </p:spPr>
        <p:txBody>
          <a:bodyPr wrap="none">
            <a:spAutoFit/>
          </a:bodyPr>
          <a:lstStyle/>
          <a:p>
            <a:r>
              <a:rPr lang="en-US" dirty="0"/>
              <a:t>2017</a:t>
            </a:r>
            <a:endParaRPr lang="nl-NL" dirty="0"/>
          </a:p>
        </p:txBody>
      </p:sp>
      <p:sp>
        <p:nvSpPr>
          <p:cNvPr id="37" name="Tekstvak 36"/>
          <p:cNvSpPr txBox="1"/>
          <p:nvPr/>
        </p:nvSpPr>
        <p:spPr>
          <a:xfrm>
            <a:off x="7979879" y="4287183"/>
            <a:ext cx="268022" cy="307777"/>
          </a:xfrm>
          <a:prstGeom prst="rect">
            <a:avLst/>
          </a:prstGeom>
          <a:noFill/>
        </p:spPr>
        <p:txBody>
          <a:bodyPr wrap="none" rtlCol="0">
            <a:spAutoFit/>
          </a:bodyPr>
          <a:lstStyle/>
          <a:p>
            <a:r>
              <a:rPr lang="en-US" sz="1400" dirty="0"/>
              <a:t>?</a:t>
            </a:r>
            <a:endParaRPr lang="nl-NL" sz="1400" dirty="0"/>
          </a:p>
        </p:txBody>
      </p:sp>
    </p:spTree>
    <p:extLst>
      <p:ext uri="{BB962C8B-B14F-4D97-AF65-F5344CB8AC3E}">
        <p14:creationId xmlns:p14="http://schemas.microsoft.com/office/powerpoint/2010/main" val="214547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eHRM scenario constraints</a:t>
            </a:r>
          </a:p>
        </p:txBody>
      </p:sp>
      <p:sp>
        <p:nvSpPr>
          <p:cNvPr id="3" name="Tijdelijke aanduiding voor inhoud 2"/>
          <p:cNvSpPr>
            <a:spLocks noGrp="1"/>
          </p:cNvSpPr>
          <p:nvPr>
            <p:ph idx="1"/>
          </p:nvPr>
        </p:nvSpPr>
        <p:spPr/>
        <p:txBody>
          <a:bodyPr>
            <a:normAutofit/>
          </a:bodyPr>
          <a:lstStyle/>
          <a:p>
            <a:r>
              <a:rPr lang="en-US" noProof="0" dirty="0"/>
              <a:t>Constraints for all scenario’s:</a:t>
            </a:r>
          </a:p>
          <a:p>
            <a:pPr lvl="1"/>
            <a:r>
              <a:rPr lang="en-US" noProof="0" dirty="0"/>
              <a:t>Development &amp; testing for eHRM in Romania</a:t>
            </a:r>
          </a:p>
          <a:p>
            <a:pPr lvl="1"/>
            <a:r>
              <a:rPr lang="en-US" noProof="0" dirty="0"/>
              <a:t>Requirements &amp; functional design for eHRM in the Netherlands</a:t>
            </a:r>
          </a:p>
          <a:p>
            <a:pPr lvl="1"/>
            <a:r>
              <a:rPr lang="en-US" noProof="0" dirty="0"/>
              <a:t>SaaS only, multi tenant, upgradable UI for eHRM</a:t>
            </a:r>
          </a:p>
          <a:p>
            <a:pPr lvl="1"/>
            <a:r>
              <a:rPr lang="en-US" noProof="0" dirty="0"/>
              <a:t>No intermediate delivery of releases</a:t>
            </a:r>
          </a:p>
          <a:p>
            <a:endParaRPr lang="en-US" noProof="0" dirty="0"/>
          </a:p>
          <a:p>
            <a:r>
              <a:rPr lang="en-US" noProof="0" dirty="0"/>
              <a:t>Worst case / best case percentages are based on estimation confidence levels of development team</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spTree>
    <p:extLst>
      <p:ext uri="{BB962C8B-B14F-4D97-AF65-F5344CB8AC3E}">
        <p14:creationId xmlns:p14="http://schemas.microsoft.com/office/powerpoint/2010/main" val="343671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Greenfield scenario description</a:t>
            </a:r>
          </a:p>
        </p:txBody>
      </p:sp>
      <p:sp>
        <p:nvSpPr>
          <p:cNvPr id="3" name="Tijdelijke aanduiding voor inhoud 2"/>
          <p:cNvSpPr>
            <a:spLocks noGrp="1"/>
          </p:cNvSpPr>
          <p:nvPr>
            <p:ph idx="1"/>
          </p:nvPr>
        </p:nvSpPr>
        <p:spPr>
          <a:xfrm>
            <a:off x="617539" y="1057122"/>
            <a:ext cx="4835910" cy="3398120"/>
          </a:xfrm>
        </p:spPr>
        <p:txBody>
          <a:bodyPr>
            <a:noAutofit/>
          </a:bodyPr>
          <a:lstStyle/>
          <a:p>
            <a:r>
              <a:rPr lang="en-US" noProof="0" dirty="0"/>
              <a:t>eHRM consists of newly developed self service and HR functionality as one new solution</a:t>
            </a:r>
          </a:p>
          <a:p>
            <a:r>
              <a:rPr lang="en-US" noProof="0" dirty="0"/>
              <a:t>Completely rebuild of software</a:t>
            </a:r>
          </a:p>
          <a:p>
            <a:r>
              <a:rPr lang="en-US" noProof="0" dirty="0"/>
              <a:t>Result: All levels rebuilt, big bang delivery</a:t>
            </a:r>
          </a:p>
          <a:p>
            <a:endParaRPr lang="en-US" noProof="0" dirty="0"/>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449" y="1139942"/>
            <a:ext cx="3607057"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28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Greenfield scenario estimations</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a:t>TITLE PRESENTATION</a:t>
            </a:r>
            <a:endParaRPr lang="nl-NL" dirty="0"/>
          </a:p>
        </p:txBody>
      </p:sp>
      <p:graphicFrame>
        <p:nvGraphicFramePr>
          <p:cNvPr id="9" name="Tijdelijke aanduiding voor inhoud 6"/>
          <p:cNvGraphicFramePr>
            <a:graphicFrameLocks noGrp="1"/>
          </p:cNvGraphicFramePr>
          <p:nvPr>
            <p:ph idx="1"/>
            <p:extLst>
              <p:ext uri="{D42A27DB-BD31-4B8C-83A1-F6EECF244321}">
                <p14:modId xmlns:p14="http://schemas.microsoft.com/office/powerpoint/2010/main" val="3961279368"/>
              </p:ext>
            </p:extLst>
          </p:nvPr>
        </p:nvGraphicFramePr>
        <p:xfrm>
          <a:off x="890587" y="838200"/>
          <a:ext cx="7362827" cy="2931011"/>
        </p:xfrm>
        <a:graphic>
          <a:graphicData uri="http://schemas.openxmlformats.org/drawingml/2006/table">
            <a:tbl>
              <a:tblPr>
                <a:tableStyleId>{5C22544A-7EE6-4342-B048-85BDC9FD1C3A}</a:tableStyleId>
              </a:tblPr>
              <a:tblGrid>
                <a:gridCol w="2761870">
                  <a:extLst>
                    <a:ext uri="{9D8B030D-6E8A-4147-A177-3AD203B41FA5}">
                      <a16:colId xmlns:a16="http://schemas.microsoft.com/office/drawing/2014/main" val="20000"/>
                    </a:ext>
                  </a:extLst>
                </a:gridCol>
                <a:gridCol w="502682">
                  <a:extLst>
                    <a:ext uri="{9D8B030D-6E8A-4147-A177-3AD203B41FA5}">
                      <a16:colId xmlns:a16="http://schemas.microsoft.com/office/drawing/2014/main" val="20001"/>
                    </a:ext>
                  </a:extLst>
                </a:gridCol>
                <a:gridCol w="565520">
                  <a:extLst>
                    <a:ext uri="{9D8B030D-6E8A-4147-A177-3AD203B41FA5}">
                      <a16:colId xmlns:a16="http://schemas.microsoft.com/office/drawing/2014/main" val="20002"/>
                    </a:ext>
                  </a:extLst>
                </a:gridCol>
                <a:gridCol w="572502">
                  <a:extLst>
                    <a:ext uri="{9D8B030D-6E8A-4147-A177-3AD203B41FA5}">
                      <a16:colId xmlns:a16="http://schemas.microsoft.com/office/drawing/2014/main" val="20003"/>
                    </a:ext>
                  </a:extLst>
                </a:gridCol>
                <a:gridCol w="572502">
                  <a:extLst>
                    <a:ext uri="{9D8B030D-6E8A-4147-A177-3AD203B41FA5}">
                      <a16:colId xmlns:a16="http://schemas.microsoft.com/office/drawing/2014/main" val="20004"/>
                    </a:ext>
                  </a:extLst>
                </a:gridCol>
                <a:gridCol w="572502">
                  <a:extLst>
                    <a:ext uri="{9D8B030D-6E8A-4147-A177-3AD203B41FA5}">
                      <a16:colId xmlns:a16="http://schemas.microsoft.com/office/drawing/2014/main" val="20005"/>
                    </a:ext>
                  </a:extLst>
                </a:gridCol>
                <a:gridCol w="572502">
                  <a:extLst>
                    <a:ext uri="{9D8B030D-6E8A-4147-A177-3AD203B41FA5}">
                      <a16:colId xmlns:a16="http://schemas.microsoft.com/office/drawing/2014/main" val="20006"/>
                    </a:ext>
                  </a:extLst>
                </a:gridCol>
                <a:gridCol w="572502">
                  <a:extLst>
                    <a:ext uri="{9D8B030D-6E8A-4147-A177-3AD203B41FA5}">
                      <a16:colId xmlns:a16="http://schemas.microsoft.com/office/drawing/2014/main" val="20007"/>
                    </a:ext>
                  </a:extLst>
                </a:gridCol>
                <a:gridCol w="670245">
                  <a:extLst>
                    <a:ext uri="{9D8B030D-6E8A-4147-A177-3AD203B41FA5}">
                      <a16:colId xmlns:a16="http://schemas.microsoft.com/office/drawing/2014/main" val="20008"/>
                    </a:ext>
                  </a:extLst>
                </a:gridCol>
              </a:tblGrid>
              <a:tr h="144562">
                <a:tc>
                  <a:txBody>
                    <a:bodyPr/>
                    <a:lstStyle/>
                    <a:p>
                      <a:pPr algn="l" fontAlgn="b"/>
                      <a:r>
                        <a:rPr lang="en-GB" sz="1050" b="1" u="none" strike="noStrike" noProof="0" dirty="0">
                          <a:effectLst/>
                          <a:latin typeface="+mn-lt"/>
                        </a:rPr>
                        <a:t>Greenfield scenario</a:t>
                      </a:r>
                      <a:endParaRPr lang="en-GB" sz="1050" b="1" i="0" u="none" strike="noStrike" noProof="0" dirty="0">
                        <a:solidFill>
                          <a:srgbClr val="000000"/>
                        </a:solidFill>
                        <a:effectLst/>
                        <a:latin typeface="+mn-lt"/>
                      </a:endParaRPr>
                    </a:p>
                  </a:txBody>
                  <a:tcPr marL="7228" marR="7228" marT="7228" marB="0" anchor="b"/>
                </a:tc>
                <a:tc>
                  <a:txBody>
                    <a:bodyPr/>
                    <a:lstStyle/>
                    <a:p>
                      <a:pPr algn="ctr" fontAlgn="b"/>
                      <a:r>
                        <a:rPr lang="en-GB" sz="1050" b="1" u="none" strike="noStrike" noProof="0" dirty="0">
                          <a:effectLst/>
                          <a:latin typeface="+mn-lt"/>
                        </a:rPr>
                        <a:t> </a:t>
                      </a:r>
                      <a:endParaRPr lang="en-GB" sz="1050" b="1" i="0" u="none" strike="noStrike" noProof="0" dirty="0">
                        <a:solidFill>
                          <a:srgbClr val="000000"/>
                        </a:solidFill>
                        <a:effectLst/>
                        <a:latin typeface="+mn-lt"/>
                      </a:endParaRPr>
                    </a:p>
                  </a:txBody>
                  <a:tcPr marL="7228" marR="7228" marT="7228" marB="0" anchor="b"/>
                </a:tc>
                <a:tc gridSpan="2">
                  <a:txBody>
                    <a:bodyPr/>
                    <a:lstStyle/>
                    <a:p>
                      <a:pPr algn="ctr" fontAlgn="b"/>
                      <a:r>
                        <a:rPr lang="en-GB" sz="1050" b="1" u="none" strike="noStrike" noProof="0" dirty="0">
                          <a:effectLst/>
                          <a:latin typeface="+mn-lt"/>
                        </a:rPr>
                        <a:t>Worst case</a:t>
                      </a:r>
                      <a:endParaRPr lang="en-GB" sz="1050" b="1" i="0" u="none" strike="noStrike" noProof="0" dirty="0">
                        <a:solidFill>
                          <a:srgbClr val="000000"/>
                        </a:solidFill>
                        <a:effectLst/>
                        <a:latin typeface="+mn-lt"/>
                      </a:endParaRPr>
                    </a:p>
                  </a:txBody>
                  <a:tcPr marL="7228" marR="7228" marT="7228" marB="0" anchor="b"/>
                </a:tc>
                <a:tc hMerge="1">
                  <a:txBody>
                    <a:bodyPr/>
                    <a:lstStyle/>
                    <a:p>
                      <a:endParaRPr lang="nl-NL"/>
                    </a:p>
                  </a:txBody>
                  <a:tcPr/>
                </a:tc>
                <a:tc gridSpan="2">
                  <a:txBody>
                    <a:bodyPr/>
                    <a:lstStyle/>
                    <a:p>
                      <a:pPr algn="ctr" fontAlgn="b"/>
                      <a:r>
                        <a:rPr lang="en-GB" sz="1050" b="1" u="none" strike="noStrike" noProof="0" dirty="0">
                          <a:effectLst/>
                          <a:latin typeface="+mn-lt"/>
                        </a:rPr>
                        <a:t>Expected</a:t>
                      </a:r>
                      <a:endParaRPr lang="en-GB" sz="1050" b="1" i="0" u="none" strike="noStrike" noProof="0" dirty="0">
                        <a:solidFill>
                          <a:srgbClr val="000000"/>
                        </a:solidFill>
                        <a:effectLst/>
                        <a:latin typeface="+mn-lt"/>
                      </a:endParaRPr>
                    </a:p>
                  </a:txBody>
                  <a:tcPr marL="7228" marR="7228" marT="7228" marB="0" anchor="b"/>
                </a:tc>
                <a:tc hMerge="1">
                  <a:txBody>
                    <a:bodyPr/>
                    <a:lstStyle/>
                    <a:p>
                      <a:endParaRPr lang="nl-NL"/>
                    </a:p>
                  </a:txBody>
                  <a:tcPr/>
                </a:tc>
                <a:tc gridSpan="2">
                  <a:txBody>
                    <a:bodyPr/>
                    <a:lstStyle/>
                    <a:p>
                      <a:pPr algn="ctr" fontAlgn="b"/>
                      <a:r>
                        <a:rPr lang="en-GB" sz="1050" b="1" u="none" strike="noStrike" noProof="0" dirty="0">
                          <a:effectLst/>
                          <a:latin typeface="+mn-lt"/>
                        </a:rPr>
                        <a:t>Best case</a:t>
                      </a:r>
                      <a:endParaRPr lang="en-GB" sz="1050" b="1" i="0" u="none" strike="noStrike" noProof="0" dirty="0">
                        <a:solidFill>
                          <a:srgbClr val="000000"/>
                        </a:solidFill>
                        <a:effectLst/>
                        <a:latin typeface="+mn-lt"/>
                      </a:endParaRPr>
                    </a:p>
                  </a:txBody>
                  <a:tcPr marL="7228" marR="7228" marT="7228" marB="0" anchor="b"/>
                </a:tc>
                <a:tc hMerge="1">
                  <a:txBody>
                    <a:bodyPr/>
                    <a:lstStyle/>
                    <a:p>
                      <a:endParaRPr lang="nl-NL"/>
                    </a:p>
                  </a:txBody>
                  <a:tcPr/>
                </a:tc>
                <a:tc>
                  <a:txBody>
                    <a:bodyPr/>
                    <a:lstStyle/>
                    <a:p>
                      <a:pPr algn="l" fontAlgn="b"/>
                      <a:endParaRPr lang="en-GB" sz="1050" b="1" i="0" u="none" strike="noStrike" noProof="0" dirty="0">
                        <a:solidFill>
                          <a:srgbClr val="000000"/>
                        </a:solidFill>
                        <a:effectLst/>
                        <a:latin typeface="+mn-lt"/>
                      </a:endParaRPr>
                    </a:p>
                  </a:txBody>
                  <a:tcPr marL="7228" marR="7228" marT="7228" marB="0" anchor="b"/>
                </a:tc>
                <a:extLst>
                  <a:ext uri="{0D108BD9-81ED-4DB2-BD59-A6C34878D82A}">
                    <a16:rowId xmlns:a16="http://schemas.microsoft.com/office/drawing/2014/main" val="10000"/>
                  </a:ext>
                </a:extLst>
              </a:tr>
              <a:tr h="151790">
                <a:tc>
                  <a:txBody>
                    <a:bodyPr/>
                    <a:lstStyle/>
                    <a:p>
                      <a:pPr algn="l" fontAlgn="b"/>
                      <a:r>
                        <a:rPr lang="en-GB" sz="1050" u="none" strike="noStrike" noProof="0" dirty="0">
                          <a:effectLst/>
                          <a:latin typeface="+mn-lt"/>
                        </a:rPr>
                        <a:t> </a:t>
                      </a:r>
                      <a:r>
                        <a:rPr lang="en-GB" sz="1050" b="1" u="none" strike="noStrike" baseline="0" noProof="0" dirty="0">
                          <a:effectLst/>
                          <a:latin typeface="+mn-lt"/>
                        </a:rPr>
                        <a:t> (with one profit and one non-profit payroll)</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1" i="0" u="none" strike="noStrike" noProof="0" dirty="0">
                        <a:solidFill>
                          <a:srgbClr val="000000"/>
                        </a:solidFill>
                        <a:effectLst/>
                        <a:latin typeface="+mn-lt"/>
                      </a:endParaRPr>
                    </a:p>
                  </a:txBody>
                  <a:tcPr marL="7228" marR="7228" marT="7228" marB="0" anchor="b"/>
                </a:tc>
                <a:tc>
                  <a:txBody>
                    <a:bodyPr/>
                    <a:lstStyle/>
                    <a:p>
                      <a:pPr algn="ctr" fontAlgn="b"/>
                      <a:r>
                        <a:rPr lang="en-GB" sz="1050" b="1" u="none" strike="noStrike" noProof="0" dirty="0">
                          <a:effectLst/>
                          <a:latin typeface="+mn-lt"/>
                        </a:rPr>
                        <a:t>Factor</a:t>
                      </a:r>
                      <a:endParaRPr lang="en-GB" sz="1050" b="1" i="0" u="none" strike="noStrike" noProof="0" dirty="0">
                        <a:solidFill>
                          <a:srgbClr val="000000"/>
                        </a:solidFill>
                        <a:effectLst/>
                        <a:latin typeface="+mn-lt"/>
                      </a:endParaRPr>
                    </a:p>
                  </a:txBody>
                  <a:tcPr marL="7228" marR="7228" marT="7228" marB="0" anchor="b"/>
                </a:tc>
                <a:tc>
                  <a:txBody>
                    <a:bodyPr/>
                    <a:lstStyle/>
                    <a:p>
                      <a:pPr algn="ctr" fontAlgn="b"/>
                      <a:r>
                        <a:rPr lang="en-GB" sz="1050" b="1" u="none" strike="noStrike" noProof="0" dirty="0">
                          <a:effectLst/>
                          <a:latin typeface="+mn-lt"/>
                        </a:rPr>
                        <a:t>Effort</a:t>
                      </a:r>
                      <a:endParaRPr lang="en-GB" sz="1050" b="1" i="0" u="none" strike="noStrike" noProof="0" dirty="0">
                        <a:solidFill>
                          <a:srgbClr val="000000"/>
                        </a:solidFill>
                        <a:effectLst/>
                        <a:latin typeface="+mn-lt"/>
                      </a:endParaRPr>
                    </a:p>
                  </a:txBody>
                  <a:tcPr marL="7228" marR="7228" marT="7228" marB="0" anchor="b"/>
                </a:tc>
                <a:tc>
                  <a:txBody>
                    <a:bodyPr/>
                    <a:lstStyle/>
                    <a:p>
                      <a:pPr algn="ctr" fontAlgn="b"/>
                      <a:r>
                        <a:rPr lang="en-GB" sz="1050" b="1" u="none" strike="noStrike" noProof="0" dirty="0">
                          <a:effectLst/>
                          <a:latin typeface="+mn-lt"/>
                        </a:rPr>
                        <a:t>Factor</a:t>
                      </a:r>
                      <a:endParaRPr lang="en-GB" sz="1050" b="1" i="0" u="none" strike="noStrike" noProof="0" dirty="0">
                        <a:solidFill>
                          <a:srgbClr val="000000"/>
                        </a:solidFill>
                        <a:effectLst/>
                        <a:latin typeface="+mn-lt"/>
                      </a:endParaRPr>
                    </a:p>
                  </a:txBody>
                  <a:tcPr marL="7228" marR="7228" marT="7228" marB="0" anchor="b"/>
                </a:tc>
                <a:tc>
                  <a:txBody>
                    <a:bodyPr/>
                    <a:lstStyle/>
                    <a:p>
                      <a:pPr algn="ctr" fontAlgn="b"/>
                      <a:r>
                        <a:rPr lang="en-GB" sz="1050" b="1" u="none" strike="noStrike" noProof="0" dirty="0">
                          <a:effectLst/>
                          <a:latin typeface="+mn-lt"/>
                        </a:rPr>
                        <a:t>Effort</a:t>
                      </a:r>
                      <a:endParaRPr lang="en-GB" sz="1050" b="1" i="0" u="none" strike="noStrike" noProof="0" dirty="0">
                        <a:solidFill>
                          <a:srgbClr val="000000"/>
                        </a:solidFill>
                        <a:effectLst/>
                        <a:latin typeface="+mn-lt"/>
                      </a:endParaRPr>
                    </a:p>
                  </a:txBody>
                  <a:tcPr marL="7228" marR="7228" marT="7228" marB="0" anchor="b"/>
                </a:tc>
                <a:tc>
                  <a:txBody>
                    <a:bodyPr/>
                    <a:lstStyle/>
                    <a:p>
                      <a:pPr algn="ctr" fontAlgn="b"/>
                      <a:r>
                        <a:rPr lang="en-GB" sz="1050" b="1" u="none" strike="noStrike" noProof="0" dirty="0">
                          <a:effectLst/>
                          <a:latin typeface="+mn-lt"/>
                        </a:rPr>
                        <a:t>Factor</a:t>
                      </a:r>
                      <a:endParaRPr lang="en-GB" sz="1050" b="1" i="0" u="none" strike="noStrike" noProof="0" dirty="0">
                        <a:solidFill>
                          <a:srgbClr val="000000"/>
                        </a:solidFill>
                        <a:effectLst/>
                        <a:latin typeface="+mn-lt"/>
                      </a:endParaRPr>
                    </a:p>
                  </a:txBody>
                  <a:tcPr marL="7228" marR="7228" marT="7228" marB="0" anchor="b"/>
                </a:tc>
                <a:tc>
                  <a:txBody>
                    <a:bodyPr/>
                    <a:lstStyle/>
                    <a:p>
                      <a:pPr algn="ctr" fontAlgn="b"/>
                      <a:r>
                        <a:rPr lang="en-GB" sz="1050" b="1" u="none" strike="noStrike" noProof="0" dirty="0">
                          <a:effectLst/>
                          <a:latin typeface="+mn-lt"/>
                        </a:rPr>
                        <a:t>Effort</a:t>
                      </a:r>
                      <a:endParaRPr lang="en-GB" sz="1050" b="1" i="0" u="none" strike="noStrike" noProof="0" dirty="0">
                        <a:solidFill>
                          <a:srgbClr val="000000"/>
                        </a:solidFill>
                        <a:effectLst/>
                        <a:latin typeface="+mn-lt"/>
                      </a:endParaRPr>
                    </a:p>
                  </a:txBody>
                  <a:tcPr marL="7228" marR="7228" marT="7228" marB="0" anchor="b"/>
                </a:tc>
                <a:tc>
                  <a:txBody>
                    <a:bodyPr/>
                    <a:lstStyle/>
                    <a:p>
                      <a:pPr algn="l" fontAlgn="b"/>
                      <a:endParaRPr lang="en-GB" sz="1050" b="1" i="0" u="none" strike="noStrike" noProof="0" dirty="0">
                        <a:solidFill>
                          <a:srgbClr val="000000"/>
                        </a:solidFill>
                        <a:effectLst/>
                        <a:latin typeface="+mn-lt"/>
                      </a:endParaRPr>
                    </a:p>
                  </a:txBody>
                  <a:tcPr marL="7228" marR="7228" marT="7228" marB="0" anchor="b"/>
                </a:tc>
                <a:extLst>
                  <a:ext uri="{0D108BD9-81ED-4DB2-BD59-A6C34878D82A}">
                    <a16:rowId xmlns:a16="http://schemas.microsoft.com/office/drawing/2014/main" val="10001"/>
                  </a:ext>
                </a:extLst>
              </a:tr>
              <a:tr h="144562">
                <a:tc>
                  <a:txBody>
                    <a:bodyPr/>
                    <a:lstStyle/>
                    <a:p>
                      <a:pPr algn="l" fontAlgn="b"/>
                      <a:r>
                        <a:rPr lang="en-GB" sz="1050" u="none" strike="noStrike" noProof="0" dirty="0">
                          <a:effectLst/>
                          <a:latin typeface="+mn-lt"/>
                        </a:rPr>
                        <a:t>HR Systems Functionalities: RO</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44562">
                <a:tc>
                  <a:txBody>
                    <a:bodyPr/>
                    <a:lstStyle/>
                    <a:p>
                      <a:pPr algn="l" fontAlgn="b"/>
                      <a:r>
                        <a:rPr lang="en-GB" sz="1050" u="none" strike="noStrike" noProof="0" dirty="0">
                          <a:effectLst/>
                          <a:latin typeface="+mn-lt"/>
                        </a:rPr>
                        <a:t>HR Systems Functionalities: NL</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44562">
                <a:tc>
                  <a:txBody>
                    <a:bodyPr/>
                    <a:lstStyle/>
                    <a:p>
                      <a:pPr algn="l" fontAlgn="b"/>
                      <a:r>
                        <a:rPr lang="en-GB" sz="1050" u="none" strike="noStrike" noProof="0" dirty="0">
                          <a:effectLst/>
                          <a:latin typeface="+mn-lt"/>
                        </a:rPr>
                        <a:t>YouPP Functionalities: RO</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44562">
                <a:tc>
                  <a:txBody>
                    <a:bodyPr/>
                    <a:lstStyle/>
                    <a:p>
                      <a:pPr algn="l" fontAlgn="b"/>
                      <a:r>
                        <a:rPr lang="en-GB" sz="1050" u="none" strike="noStrike" noProof="0" dirty="0">
                          <a:effectLst/>
                          <a:latin typeface="+mn-lt"/>
                        </a:rPr>
                        <a:t>YouPP Functionalities: NL</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44562">
                <a:tc>
                  <a:txBody>
                    <a:bodyPr/>
                    <a:lstStyle/>
                    <a:p>
                      <a:pPr algn="l" fontAlgn="b"/>
                      <a:r>
                        <a:rPr lang="en-GB" sz="1050" u="none" strike="noStrike" noProof="0" dirty="0">
                          <a:effectLst/>
                          <a:latin typeface="+mn-lt"/>
                        </a:rPr>
                        <a:t>Architecture: RO</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44562">
                <a:tc>
                  <a:txBody>
                    <a:bodyPr/>
                    <a:lstStyle/>
                    <a:p>
                      <a:pPr algn="l" fontAlgn="b"/>
                      <a:r>
                        <a:rPr lang="en-GB" sz="1050" u="none" strike="noStrike" noProof="0" dirty="0">
                          <a:effectLst/>
                          <a:latin typeface="+mn-lt"/>
                        </a:rPr>
                        <a:t>Architecture: NL</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44562">
                <a:tc>
                  <a:txBody>
                    <a:bodyPr/>
                    <a:lstStyle/>
                    <a:p>
                      <a:pPr algn="l" fontAlgn="b"/>
                      <a:r>
                        <a:rPr lang="en-GB" sz="1050" u="none" strike="noStrike" noProof="0" dirty="0">
                          <a:effectLst/>
                          <a:latin typeface="+mn-lt"/>
                        </a:rPr>
                        <a:t>Database Conversion: RO</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44562">
                <a:tc>
                  <a:txBody>
                    <a:bodyPr/>
                    <a:lstStyle/>
                    <a:p>
                      <a:pPr algn="l" fontAlgn="b"/>
                      <a:r>
                        <a:rPr lang="en-GB" sz="1050" u="none" strike="noStrike" noProof="0" dirty="0">
                          <a:effectLst/>
                          <a:latin typeface="+mn-lt"/>
                        </a:rPr>
                        <a:t>Database Conversion: NL</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44562">
                <a:tc>
                  <a:txBody>
                    <a:bodyPr/>
                    <a:lstStyle/>
                    <a:p>
                      <a:pPr algn="l" fontAlgn="b"/>
                      <a:r>
                        <a:rPr lang="en-GB" sz="1050" u="none" strike="noStrike" noProof="0" dirty="0">
                          <a:effectLst/>
                          <a:latin typeface="+mn-lt"/>
                        </a:rPr>
                        <a:t>Reporting: RO</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144562">
                <a:tc>
                  <a:txBody>
                    <a:bodyPr/>
                    <a:lstStyle/>
                    <a:p>
                      <a:pPr algn="l" fontAlgn="b"/>
                      <a:r>
                        <a:rPr lang="en-GB" sz="1050" u="none" strike="noStrike" noProof="0" dirty="0">
                          <a:effectLst/>
                          <a:latin typeface="+mn-lt"/>
                        </a:rPr>
                        <a:t>Reporting: NL</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144562">
                <a:tc>
                  <a:txBody>
                    <a:bodyPr/>
                    <a:lstStyle/>
                    <a:p>
                      <a:pPr algn="l" fontAlgn="b"/>
                      <a:r>
                        <a:rPr lang="en-GB" sz="1050" u="none" strike="noStrike" noProof="0" dirty="0">
                          <a:effectLst/>
                          <a:latin typeface="+mn-lt"/>
                        </a:rPr>
                        <a:t>Future functionalities current products: RO</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r h="151790">
                <a:tc>
                  <a:txBody>
                    <a:bodyPr/>
                    <a:lstStyle/>
                    <a:p>
                      <a:pPr algn="l" fontAlgn="b"/>
                      <a:r>
                        <a:rPr lang="en-GB" sz="1050" u="none" strike="noStrike" noProof="0" dirty="0">
                          <a:effectLst/>
                          <a:latin typeface="+mn-lt"/>
                        </a:rPr>
                        <a:t>Future functionalities current products: NL</a:t>
                      </a:r>
                      <a:endParaRPr lang="en-GB" sz="1050" b="0" i="0" u="none" strike="noStrike" noProof="0" dirty="0">
                        <a:solidFill>
                          <a:srgbClr val="000000"/>
                        </a:solidFill>
                        <a:effectLst/>
                        <a:latin typeface="+mn-lt"/>
                      </a:endParaRPr>
                    </a:p>
                  </a:txBody>
                  <a:tcPr marL="7228" marR="7228" marT="7228"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3"/>
                  </a:ext>
                </a:extLst>
              </a:tr>
              <a:tr h="151790">
                <a:tc>
                  <a:txBody>
                    <a:bodyPr/>
                    <a:lstStyle/>
                    <a:p>
                      <a:pPr algn="l" fontAlgn="b"/>
                      <a:endParaRPr lang="en-GB" sz="1050" b="0" i="0" u="none" strike="noStrike" noProof="0" dirty="0">
                        <a:solidFill>
                          <a:srgbClr val="000000"/>
                        </a:solidFill>
                        <a:effectLst/>
                        <a:latin typeface="+mn-lt"/>
                      </a:endParaRPr>
                    </a:p>
                  </a:txBody>
                  <a:tcPr marL="7228" marR="7228" marT="7228"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ctr" fontAlgn="b"/>
                      <a:endParaRPr lang="en-GB" sz="1050" b="0" i="0" u="none" strike="noStrike" noProof="0" dirty="0">
                        <a:solidFill>
                          <a:srgbClr val="000000"/>
                        </a:solidFill>
                        <a:effectLst/>
                        <a:latin typeface="Calibri"/>
                      </a:endParaRPr>
                    </a:p>
                  </a:txBody>
                  <a:tcPr marL="9525" marR="9525" marT="9525" marB="0" anchor="b"/>
                </a:tc>
                <a:tc>
                  <a:txBody>
                    <a:bodyPr/>
                    <a:lstStyle/>
                    <a:p>
                      <a:pPr algn="r" fontAlgn="b"/>
                      <a:endParaRPr lang="en-GB" sz="1050" b="0" i="0" u="none" strike="noStrike" noProof="0" dirty="0">
                        <a:solidFill>
                          <a:srgbClr val="000000"/>
                        </a:solidFill>
                        <a:effectLst/>
                        <a:latin typeface="Calibri"/>
                      </a:endParaRPr>
                    </a:p>
                  </a:txBody>
                  <a:tcPr marL="9525" marR="9525" marT="9525" marB="0" anchor="b"/>
                </a:tc>
                <a:tc>
                  <a:txBody>
                    <a:bodyPr/>
                    <a:lstStyle/>
                    <a:p>
                      <a:pPr algn="l" fontAlgn="b"/>
                      <a:endParaRPr lang="en-GB" sz="105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4"/>
                  </a:ext>
                </a:extLst>
              </a:tr>
              <a:tr h="151790">
                <a:tc>
                  <a:txBody>
                    <a:bodyPr/>
                    <a:lstStyle/>
                    <a:p>
                      <a:pPr algn="l" fontAlgn="b"/>
                      <a:endParaRPr lang="en-GB" sz="1050" b="0" i="0" u="none" strike="noStrike" noProof="0" dirty="0">
                        <a:solidFill>
                          <a:srgbClr val="000000"/>
                        </a:solidFill>
                        <a:effectLst/>
                        <a:latin typeface="+mn-lt"/>
                      </a:endParaRPr>
                    </a:p>
                  </a:txBody>
                  <a:tcPr marL="7228" marR="7228" marT="7228" marB="0" anchor="b"/>
                </a:tc>
                <a:tc gridSpan="2">
                  <a:txBody>
                    <a:bodyPr/>
                    <a:lstStyle/>
                    <a:p>
                      <a:pPr algn="l" fontAlgn="b"/>
                      <a:r>
                        <a:rPr lang="en-GB" sz="1400" b="1" i="0" u="none" strike="noStrike" noProof="0" dirty="0">
                          <a:solidFill>
                            <a:srgbClr val="FF0000"/>
                          </a:solidFill>
                          <a:effectLst/>
                          <a:latin typeface="Calibri"/>
                        </a:rPr>
                        <a:t>Years</a:t>
                      </a:r>
                    </a:p>
                  </a:txBody>
                  <a:tcPr marL="9525" marR="9525" marT="9525" marB="0" anchor="b">
                    <a:solidFill>
                      <a:schemeClr val="bg1"/>
                    </a:solidFill>
                  </a:tcPr>
                </a:tc>
                <a:tc hMerge="1">
                  <a:txBody>
                    <a:bodyPr/>
                    <a:lstStyle/>
                    <a:p>
                      <a:endParaRPr lang="nl-NL"/>
                    </a:p>
                  </a:txBody>
                  <a:tcPr/>
                </a:tc>
                <a:tc>
                  <a:txBody>
                    <a:bodyPr/>
                    <a:lstStyle/>
                    <a:p>
                      <a:pPr algn="r" fontAlgn="b"/>
                      <a:r>
                        <a:rPr lang="en-GB" sz="1400" b="1" i="0" u="none" strike="noStrike" noProof="0" dirty="0">
                          <a:solidFill>
                            <a:srgbClr val="FF0000"/>
                          </a:solidFill>
                          <a:effectLst/>
                          <a:latin typeface="Calibri"/>
                        </a:rPr>
                        <a:t>132</a:t>
                      </a:r>
                    </a:p>
                  </a:txBody>
                  <a:tcPr marL="9525" marR="9525" marT="9525" marB="0" anchor="b">
                    <a:solidFill>
                      <a:schemeClr val="bg1"/>
                    </a:solidFill>
                  </a:tcPr>
                </a:tc>
                <a:tc>
                  <a:txBody>
                    <a:bodyPr/>
                    <a:lstStyle/>
                    <a:p>
                      <a:pPr algn="l" fontAlgn="b"/>
                      <a:r>
                        <a:rPr lang="en-GB" sz="1400" b="1" i="0" u="none" strike="noStrike" noProof="0" dirty="0">
                          <a:solidFill>
                            <a:srgbClr val="FF0000"/>
                          </a:solidFill>
                          <a:effectLst/>
                          <a:latin typeface="Calibri"/>
                        </a:rPr>
                        <a:t> </a:t>
                      </a:r>
                    </a:p>
                  </a:txBody>
                  <a:tcPr marL="9525" marR="9525" marT="9525" marB="0" anchor="b">
                    <a:solidFill>
                      <a:schemeClr val="bg1"/>
                    </a:solidFill>
                  </a:tcPr>
                </a:tc>
                <a:tc>
                  <a:txBody>
                    <a:bodyPr/>
                    <a:lstStyle/>
                    <a:p>
                      <a:pPr algn="r" fontAlgn="b"/>
                      <a:r>
                        <a:rPr lang="en-GB" sz="1400" b="1" i="0" u="none" strike="noStrike" noProof="0" dirty="0">
                          <a:solidFill>
                            <a:srgbClr val="FF0000"/>
                          </a:solidFill>
                          <a:effectLst/>
                          <a:latin typeface="Calibri"/>
                        </a:rPr>
                        <a:t>100</a:t>
                      </a:r>
                    </a:p>
                  </a:txBody>
                  <a:tcPr marL="9525" marR="9525" marT="9525" marB="0" anchor="b">
                    <a:solidFill>
                      <a:schemeClr val="bg1"/>
                    </a:solidFill>
                  </a:tcPr>
                </a:tc>
                <a:tc>
                  <a:txBody>
                    <a:bodyPr/>
                    <a:lstStyle/>
                    <a:p>
                      <a:pPr algn="l" fontAlgn="b"/>
                      <a:r>
                        <a:rPr lang="en-GB" sz="1400" b="1" i="0" u="none" strike="noStrike" noProof="0" dirty="0">
                          <a:solidFill>
                            <a:srgbClr val="FF0000"/>
                          </a:solidFill>
                          <a:effectLst/>
                          <a:latin typeface="Calibri"/>
                        </a:rPr>
                        <a:t> </a:t>
                      </a:r>
                    </a:p>
                  </a:txBody>
                  <a:tcPr marL="9525" marR="9525" marT="9525" marB="0" anchor="b">
                    <a:solidFill>
                      <a:schemeClr val="bg1"/>
                    </a:solidFill>
                  </a:tcPr>
                </a:tc>
                <a:tc>
                  <a:txBody>
                    <a:bodyPr/>
                    <a:lstStyle/>
                    <a:p>
                      <a:pPr algn="r" fontAlgn="b"/>
                      <a:r>
                        <a:rPr lang="en-GB" sz="1400" b="1" i="0" u="none" strike="noStrike" noProof="0" dirty="0">
                          <a:solidFill>
                            <a:srgbClr val="FF0000"/>
                          </a:solidFill>
                          <a:effectLst/>
                          <a:latin typeface="Calibri"/>
                        </a:rPr>
                        <a:t>67</a:t>
                      </a:r>
                    </a:p>
                  </a:txBody>
                  <a:tcPr marL="9525" marR="9525" marT="9525" marB="0" anchor="b">
                    <a:solidFill>
                      <a:schemeClr val="bg1"/>
                    </a:solidFill>
                  </a:tcPr>
                </a:tc>
                <a:tc>
                  <a:txBody>
                    <a:bodyPr/>
                    <a:lstStyle/>
                    <a:p>
                      <a:pPr algn="l" fontAlgn="b"/>
                      <a:r>
                        <a:rPr lang="en-GB" sz="1050" b="1" i="0" u="none" strike="noStrike" noProof="0" dirty="0">
                          <a:solidFill>
                            <a:srgbClr val="000000"/>
                          </a:solidFill>
                          <a:effectLst/>
                          <a:latin typeface="Calibri"/>
                        </a:rPr>
                        <a:t> </a:t>
                      </a:r>
                    </a:p>
                  </a:txBody>
                  <a:tcPr marL="9525" marR="9525" marT="9525" marB="0" anchor="b"/>
                </a:tc>
                <a:extLst>
                  <a:ext uri="{0D108BD9-81ED-4DB2-BD59-A6C34878D82A}">
                    <a16:rowId xmlns:a16="http://schemas.microsoft.com/office/drawing/2014/main" val="10017"/>
                  </a:ext>
                </a:extLst>
              </a:tr>
              <a:tr h="151790">
                <a:tc>
                  <a:txBody>
                    <a:bodyPr/>
                    <a:lstStyle/>
                    <a:p>
                      <a:pPr algn="l" fontAlgn="b"/>
                      <a:endParaRPr lang="en-GB" sz="1050" b="0" i="0" u="none" strike="noStrike" noProof="0" dirty="0">
                        <a:solidFill>
                          <a:srgbClr val="000000"/>
                        </a:solidFill>
                        <a:effectLst/>
                        <a:latin typeface="+mn-lt"/>
                      </a:endParaRPr>
                    </a:p>
                  </a:txBody>
                  <a:tcPr marL="7228" marR="7228" marT="7228" marB="0" anchor="b"/>
                </a:tc>
                <a:tc>
                  <a:txBody>
                    <a:bodyPr/>
                    <a:lstStyle/>
                    <a:p>
                      <a:pPr algn="l" fontAlgn="b"/>
                      <a:endParaRPr lang="en-GB" sz="1050" b="1" i="0" u="none" strike="noStrike" noProof="0" dirty="0">
                        <a:solidFill>
                          <a:srgbClr val="000000"/>
                        </a:solidFill>
                        <a:effectLst/>
                        <a:latin typeface="Calibri"/>
                      </a:endParaRPr>
                    </a:p>
                  </a:txBody>
                  <a:tcPr marL="9525" marR="9525" marT="9525" marB="0" anchor="b"/>
                </a:tc>
                <a:tc>
                  <a:txBody>
                    <a:bodyPr/>
                    <a:lstStyle/>
                    <a:p>
                      <a:pPr algn="ctr" fontAlgn="b"/>
                      <a:endParaRPr lang="en-GB" sz="1050" b="1" i="0" u="none" strike="noStrike" noProof="0" dirty="0">
                        <a:solidFill>
                          <a:srgbClr val="000000"/>
                        </a:solidFill>
                        <a:effectLst/>
                        <a:latin typeface="Calibri"/>
                      </a:endParaRPr>
                    </a:p>
                  </a:txBody>
                  <a:tcPr marL="9525" marR="9525" marT="9525" marB="0" anchor="b"/>
                </a:tc>
                <a:tc>
                  <a:txBody>
                    <a:bodyPr/>
                    <a:lstStyle/>
                    <a:p>
                      <a:pPr algn="ctr" fontAlgn="b"/>
                      <a:endParaRPr lang="en-GB" sz="1050" b="1" i="0" u="none" strike="noStrike" noProof="0" dirty="0">
                        <a:solidFill>
                          <a:srgbClr val="000000"/>
                        </a:solidFill>
                        <a:effectLst/>
                        <a:latin typeface="Calibri"/>
                      </a:endParaRPr>
                    </a:p>
                  </a:txBody>
                  <a:tcPr marL="9525" marR="9525" marT="9525" marB="0" anchor="b"/>
                </a:tc>
                <a:tc>
                  <a:txBody>
                    <a:bodyPr/>
                    <a:lstStyle/>
                    <a:p>
                      <a:pPr algn="l" fontAlgn="b"/>
                      <a:endParaRPr lang="en-GB" sz="1050" b="1" i="0" u="none" strike="noStrike" noProof="0" dirty="0">
                        <a:solidFill>
                          <a:srgbClr val="000000"/>
                        </a:solidFill>
                        <a:effectLst/>
                        <a:latin typeface="Calibri"/>
                      </a:endParaRPr>
                    </a:p>
                  </a:txBody>
                  <a:tcPr marL="9525" marR="9525" marT="9525" marB="0" anchor="b"/>
                </a:tc>
                <a:tc>
                  <a:txBody>
                    <a:bodyPr/>
                    <a:lstStyle/>
                    <a:p>
                      <a:pPr algn="r" fontAlgn="b"/>
                      <a:endParaRPr lang="en-GB" sz="1050" b="1" i="0" u="none" strike="noStrike" noProof="0" dirty="0">
                        <a:solidFill>
                          <a:srgbClr val="000000"/>
                        </a:solidFill>
                        <a:effectLst/>
                        <a:latin typeface="Calibri"/>
                      </a:endParaRPr>
                    </a:p>
                  </a:txBody>
                  <a:tcPr marL="9525" marR="9525" marT="9525" marB="0" anchor="b"/>
                </a:tc>
                <a:tc>
                  <a:txBody>
                    <a:bodyPr/>
                    <a:lstStyle/>
                    <a:p>
                      <a:pPr algn="ctr" fontAlgn="b"/>
                      <a:endParaRPr lang="en-GB" sz="1050" b="1" i="0" u="none" strike="noStrike" noProof="0" dirty="0">
                        <a:solidFill>
                          <a:srgbClr val="000000"/>
                        </a:solidFill>
                        <a:effectLst/>
                        <a:latin typeface="Calibri"/>
                      </a:endParaRPr>
                    </a:p>
                  </a:txBody>
                  <a:tcPr marL="9525" marR="9525" marT="9525" marB="0" anchor="b"/>
                </a:tc>
                <a:tc>
                  <a:txBody>
                    <a:bodyPr/>
                    <a:lstStyle/>
                    <a:p>
                      <a:pPr algn="r" fontAlgn="b"/>
                      <a:endParaRPr lang="en-GB" sz="1050" b="1" i="0" u="none" strike="noStrike" noProof="0" dirty="0">
                        <a:solidFill>
                          <a:srgbClr val="000000"/>
                        </a:solidFill>
                        <a:effectLst/>
                        <a:latin typeface="Calibri"/>
                      </a:endParaRPr>
                    </a:p>
                  </a:txBody>
                  <a:tcPr marL="9525" marR="9525" marT="9525" marB="0" anchor="b"/>
                </a:tc>
                <a:tc>
                  <a:txBody>
                    <a:bodyPr/>
                    <a:lstStyle/>
                    <a:p>
                      <a:pPr algn="l" fontAlgn="b"/>
                      <a:endParaRPr lang="en-GB" sz="1050" b="1"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71749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449" y="1139942"/>
            <a:ext cx="3607063"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en-US" noProof="0" dirty="0"/>
              <a:t>Upgrade scenario description</a:t>
            </a:r>
          </a:p>
        </p:txBody>
      </p:sp>
      <p:sp>
        <p:nvSpPr>
          <p:cNvPr id="3" name="Tijdelijke aanduiding voor inhoud 2"/>
          <p:cNvSpPr>
            <a:spLocks noGrp="1"/>
          </p:cNvSpPr>
          <p:nvPr>
            <p:ph idx="1"/>
          </p:nvPr>
        </p:nvSpPr>
        <p:spPr>
          <a:xfrm>
            <a:off x="617538" y="1057122"/>
            <a:ext cx="4835911" cy="3398120"/>
          </a:xfrm>
        </p:spPr>
        <p:txBody>
          <a:bodyPr>
            <a:noAutofit/>
          </a:bodyPr>
          <a:lstStyle/>
          <a:p>
            <a:r>
              <a:rPr lang="en-US" sz="2000" noProof="0" dirty="0"/>
              <a:t>eHRM consists of newly developed self service functionality integrated with upgraded versions of PIMS &amp; PersMaster</a:t>
            </a:r>
          </a:p>
          <a:p>
            <a:r>
              <a:rPr lang="en-US" sz="2000" noProof="0" dirty="0"/>
              <a:t>PIMS &amp; PersMaster are changed to become SaaS solutions</a:t>
            </a:r>
          </a:p>
          <a:p>
            <a:r>
              <a:rPr lang="en-US" sz="2000" noProof="0" dirty="0"/>
              <a:t>ESS and MSS rebuilt, PSS upgraded, </a:t>
            </a:r>
          </a:p>
          <a:p>
            <a:r>
              <a:rPr lang="en-US" sz="2000" noProof="0" dirty="0"/>
              <a:t>Big bang delivery</a:t>
            </a:r>
          </a:p>
          <a:p>
            <a:endParaRPr lang="en-US" sz="2000" noProof="0" dirty="0"/>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spTree>
    <p:extLst>
      <p:ext uri="{BB962C8B-B14F-4D97-AF65-F5344CB8AC3E}">
        <p14:creationId xmlns:p14="http://schemas.microsoft.com/office/powerpoint/2010/main" val="82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upgrade scenario Remarks</a:t>
            </a:r>
          </a:p>
        </p:txBody>
      </p:sp>
      <p:sp>
        <p:nvSpPr>
          <p:cNvPr id="3" name="Tijdelijke aanduiding voor inhoud 2"/>
          <p:cNvSpPr>
            <a:spLocks noGrp="1"/>
          </p:cNvSpPr>
          <p:nvPr>
            <p:ph idx="1"/>
          </p:nvPr>
        </p:nvSpPr>
        <p:spPr/>
        <p:txBody>
          <a:bodyPr>
            <a:normAutofit fontScale="92500" lnSpcReduction="20000"/>
          </a:bodyPr>
          <a:lstStyle/>
          <a:p>
            <a:r>
              <a:rPr lang="en-US" sz="2000" noProof="0" dirty="0"/>
              <a:t>Takes more effort to upgrade PIMS than to build from scratch</a:t>
            </a:r>
          </a:p>
          <a:p>
            <a:r>
              <a:rPr lang="en-US" sz="2000" b="1" noProof="0" dirty="0"/>
              <a:t>PersMaster has to be rebuilt for an estimated 80%</a:t>
            </a:r>
          </a:p>
          <a:p>
            <a:pPr lvl="1"/>
            <a:r>
              <a:rPr lang="en-US" noProof="0" dirty="0"/>
              <a:t>The current version of PersMaster is only partially reusable</a:t>
            </a:r>
          </a:p>
          <a:p>
            <a:r>
              <a:rPr lang="en-US" sz="2000" noProof="0" dirty="0"/>
              <a:t>Developing self service will be more complex</a:t>
            </a:r>
          </a:p>
          <a:p>
            <a:r>
              <a:rPr lang="en-US" sz="2000" noProof="0" dirty="0"/>
              <a:t>PIMS at least </a:t>
            </a:r>
            <a:r>
              <a:rPr lang="en-US" sz="2000" b="1" noProof="0" dirty="0"/>
              <a:t>same effort as greenfield scenario</a:t>
            </a:r>
          </a:p>
          <a:p>
            <a:r>
              <a:rPr lang="en-US" sz="2000" noProof="0" dirty="0"/>
              <a:t>PersMaster needs </a:t>
            </a:r>
            <a:r>
              <a:rPr lang="en-US" sz="2000" b="1" noProof="0" dirty="0"/>
              <a:t>same effort as in greenfield scenario</a:t>
            </a:r>
          </a:p>
          <a:p>
            <a:pPr lvl="0"/>
            <a:r>
              <a:rPr lang="en-US" sz="2000" b="1" noProof="0" dirty="0"/>
              <a:t>More complex </a:t>
            </a:r>
            <a:r>
              <a:rPr lang="en-US" sz="2000" noProof="0" dirty="0"/>
              <a:t>than greenfield scenario</a:t>
            </a:r>
          </a:p>
          <a:p>
            <a:r>
              <a:rPr lang="en-US" sz="2000" noProof="0" dirty="0"/>
              <a:t>Will likely lead to performance issues</a:t>
            </a:r>
          </a:p>
          <a:p>
            <a:r>
              <a:rPr lang="en-US" sz="2000" b="1" noProof="0" dirty="0"/>
              <a:t>Poor productivity </a:t>
            </a:r>
            <a:r>
              <a:rPr lang="en-US" sz="2000" noProof="0" dirty="0"/>
              <a:t>because of effort in understanding Delphi &amp; Dutch</a:t>
            </a:r>
          </a:p>
          <a:p>
            <a:pPr lvl="0"/>
            <a:r>
              <a:rPr lang="en-US" sz="2000" noProof="0" dirty="0"/>
              <a:t>Incremental model and delivery is hard to manage</a:t>
            </a:r>
          </a:p>
          <a:p>
            <a:pPr lvl="0"/>
            <a:endParaRPr lang="en-US" sz="2000" noProof="0" dirty="0"/>
          </a:p>
          <a:p>
            <a:pPr lvl="0"/>
            <a:r>
              <a:rPr lang="en-US" sz="2000" noProof="0" dirty="0"/>
              <a:t>Conclusion</a:t>
            </a:r>
          </a:p>
          <a:p>
            <a:pPr lvl="1"/>
            <a:r>
              <a:rPr lang="en-US" sz="1800" noProof="0" dirty="0"/>
              <a:t>Estimation will always be higher than greenfield scenario</a:t>
            </a:r>
          </a:p>
          <a:p>
            <a:pPr lvl="1"/>
            <a:r>
              <a:rPr lang="en-US" sz="1800" b="1" noProof="0" dirty="0"/>
              <a:t>So we skipped this scenario</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spTree>
    <p:extLst>
      <p:ext uri="{BB962C8B-B14F-4D97-AF65-F5344CB8AC3E}">
        <p14:creationId xmlns:p14="http://schemas.microsoft.com/office/powerpoint/2010/main" val="373261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Stuck</a:t>
            </a:r>
          </a:p>
        </p:txBody>
      </p:sp>
      <p:sp>
        <p:nvSpPr>
          <p:cNvPr id="3" name="Tijdelijke aanduiding voor inhoud 2"/>
          <p:cNvSpPr>
            <a:spLocks noGrp="1"/>
          </p:cNvSpPr>
          <p:nvPr>
            <p:ph idx="1"/>
          </p:nvPr>
        </p:nvSpPr>
        <p:spPr/>
        <p:txBody>
          <a:bodyPr/>
          <a:lstStyle/>
          <a:p>
            <a:r>
              <a:rPr lang="en-US" noProof="0" dirty="0"/>
              <a:t>What should we do?</a:t>
            </a:r>
          </a:p>
          <a:p>
            <a:endParaRPr lang="en-US" noProof="0" dirty="0"/>
          </a:p>
          <a:p>
            <a:r>
              <a:rPr lang="en-US" noProof="0" dirty="0"/>
              <a:t>We tried a minimal scenario, primarily targeting on time to market</a:t>
            </a:r>
          </a:p>
          <a:p>
            <a:pPr lvl="1"/>
            <a:r>
              <a:rPr lang="en-US" dirty="0"/>
              <a:t>ESS, MSS rebuilt</a:t>
            </a:r>
          </a:p>
          <a:p>
            <a:pPr lvl="1"/>
            <a:r>
              <a:rPr lang="en-US" noProof="0" dirty="0"/>
              <a:t>PSS stays single tenant, delivered as SaaS in a per-customer environment integrated with ESS, MSS</a:t>
            </a:r>
          </a:p>
          <a:p>
            <a:pPr lvl="1"/>
            <a:r>
              <a:rPr lang="en-US" dirty="0"/>
              <a:t>Full SaaS will be started later</a:t>
            </a:r>
            <a:endParaRPr lang="en-US" noProof="0" dirty="0"/>
          </a:p>
          <a:p>
            <a:endParaRPr lang="en-US" dirty="0"/>
          </a:p>
          <a:p>
            <a:endParaRPr lang="en-US" noProof="0" dirty="0"/>
          </a:p>
        </p:txBody>
      </p:sp>
    </p:spTree>
    <p:extLst>
      <p:ext uri="{BB962C8B-B14F-4D97-AF65-F5344CB8AC3E}">
        <p14:creationId xmlns:p14="http://schemas.microsoft.com/office/powerpoint/2010/main" val="83332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About Me</a:t>
            </a:r>
          </a:p>
        </p:txBody>
      </p:sp>
      <p:sp>
        <p:nvSpPr>
          <p:cNvPr id="3" name="Tijdelijke aanduiding voor inhoud 2"/>
          <p:cNvSpPr>
            <a:spLocks noGrp="1"/>
          </p:cNvSpPr>
          <p:nvPr>
            <p:ph idx="1"/>
          </p:nvPr>
        </p:nvSpPr>
        <p:spPr/>
        <p:txBody>
          <a:bodyPr>
            <a:normAutofit fontScale="85000" lnSpcReduction="20000"/>
          </a:bodyPr>
          <a:lstStyle/>
          <a:p>
            <a:r>
              <a:rPr lang="en-US" noProof="0" dirty="0"/>
              <a:t>Leen Blom</a:t>
            </a:r>
          </a:p>
          <a:p>
            <a:endParaRPr lang="en-US" noProof="0" dirty="0"/>
          </a:p>
          <a:p>
            <a:r>
              <a:rPr lang="en-US" noProof="0" dirty="0"/>
              <a:t>Manager Research &amp; Development at Centric</a:t>
            </a:r>
          </a:p>
          <a:p>
            <a:endParaRPr lang="en-US" altLang="nl-NL" noProof="0" dirty="0"/>
          </a:p>
          <a:p>
            <a:r>
              <a:rPr lang="en-US" altLang="nl-NL" noProof="0" dirty="0"/>
              <a:t>Background in software development, database management, application design, head software development, architect, R&amp;D manager</a:t>
            </a:r>
          </a:p>
          <a:p>
            <a:endParaRPr lang="en-US" altLang="nl-NL" noProof="0" dirty="0"/>
          </a:p>
          <a:p>
            <a:r>
              <a:rPr lang="en-US" altLang="nl-NL" noProof="0" dirty="0"/>
              <a:t>Consultant, Manager consultancy, R&amp;D manager</a:t>
            </a:r>
          </a:p>
          <a:p>
            <a:endParaRPr lang="en-US" altLang="nl-NL" noProof="0" dirty="0"/>
          </a:p>
          <a:p>
            <a:r>
              <a:rPr lang="en-US" altLang="nl-NL" noProof="0" dirty="0"/>
              <a:t>Now member of team Enterprise Innovation</a:t>
            </a:r>
          </a:p>
          <a:p>
            <a:endParaRPr lang="en-US" altLang="nl-NL" noProof="0" dirty="0"/>
          </a:p>
          <a:p>
            <a:r>
              <a:rPr lang="en-US" altLang="nl-NL" noProof="0" dirty="0"/>
              <a:t>Member of Contact Group Universities, guest lecturer at Rotterdam University of applied sciences</a:t>
            </a:r>
          </a:p>
          <a:p>
            <a:endParaRPr lang="en-US" noProof="0" dirty="0"/>
          </a:p>
        </p:txBody>
      </p:sp>
      <p:pic>
        <p:nvPicPr>
          <p:cNvPr id="6" name="Tijdelijke aanduiding voor inhoud 6"/>
          <p:cNvPicPr>
            <a:picLocks noChangeAspect="1"/>
          </p:cNvPicPr>
          <p:nvPr/>
        </p:nvPicPr>
        <p:blipFill>
          <a:blip r:embed="rId3" cstate="print">
            <a:extLst>
              <a:ext uri="{BEBA8EAE-BF5A-486C-A8C5-ECC9F3942E4B}">
                <a14:imgProps xmlns:a14="http://schemas.microsoft.com/office/drawing/2010/main">
                  <a14:imgLayer r:embed="rId4">
                    <a14:imgEffect>
                      <a14:sharpenSoften amount="40000"/>
                    </a14:imgEffect>
                    <a14:imgEffect>
                      <a14:brightnessContrast bright="14000" contrast="24000"/>
                    </a14:imgEffect>
                  </a14:imgLayer>
                </a14:imgProps>
              </a:ext>
              <a:ext uri="{28A0092B-C50C-407E-A947-70E740481C1C}">
                <a14:useLocalDpi xmlns:a14="http://schemas.microsoft.com/office/drawing/2010/main" val="0"/>
              </a:ext>
            </a:extLst>
          </a:blip>
          <a:stretch>
            <a:fillRect/>
          </a:stretch>
        </p:blipFill>
        <p:spPr>
          <a:xfrm>
            <a:off x="6853473" y="158234"/>
            <a:ext cx="2173866" cy="1729145"/>
          </a:xfrm>
          <a:prstGeom prst="rect">
            <a:avLst/>
          </a:prstGeom>
          <a:ln>
            <a:solidFill>
              <a:srgbClr val="7AB51D"/>
            </a:solidFill>
          </a:ln>
        </p:spPr>
      </p:pic>
    </p:spTree>
    <p:extLst>
      <p:ext uri="{BB962C8B-B14F-4D97-AF65-F5344CB8AC3E}">
        <p14:creationId xmlns:p14="http://schemas.microsoft.com/office/powerpoint/2010/main" val="2822955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448" y="1139942"/>
            <a:ext cx="3607063"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en-US" noProof="0" dirty="0"/>
              <a:t>Time to market scenario description</a:t>
            </a:r>
          </a:p>
        </p:txBody>
      </p:sp>
      <p:sp>
        <p:nvSpPr>
          <p:cNvPr id="3" name="Tijdelijke aanduiding voor inhoud 2"/>
          <p:cNvSpPr>
            <a:spLocks noGrp="1"/>
          </p:cNvSpPr>
          <p:nvPr>
            <p:ph idx="1"/>
          </p:nvPr>
        </p:nvSpPr>
        <p:spPr>
          <a:xfrm>
            <a:off x="617537" y="1057122"/>
            <a:ext cx="4984193" cy="3398120"/>
          </a:xfrm>
        </p:spPr>
        <p:txBody>
          <a:bodyPr>
            <a:noAutofit/>
          </a:bodyPr>
          <a:lstStyle/>
          <a:p>
            <a:r>
              <a:rPr lang="en-US" sz="1800" noProof="0" dirty="0"/>
              <a:t>eHRM consists of newly developed self service functionality integrated with upgraded versions of PIMS &amp; PersMaster</a:t>
            </a:r>
          </a:p>
          <a:p>
            <a:pPr lvl="1"/>
            <a:r>
              <a:rPr lang="en-US" sz="1600" noProof="0" dirty="0"/>
              <a:t>ESS and MSS modern</a:t>
            </a:r>
          </a:p>
          <a:p>
            <a:endParaRPr lang="en-US" sz="1800" noProof="0" dirty="0"/>
          </a:p>
          <a:p>
            <a:r>
              <a:rPr lang="en-US" sz="1800" noProof="0" dirty="0"/>
              <a:t>PIMS &amp; PersMaster are hosted to become SaaS solutions</a:t>
            </a:r>
          </a:p>
          <a:p>
            <a:pPr lvl="1"/>
            <a:r>
              <a:rPr lang="en-US" sz="1600" noProof="0" dirty="0"/>
              <a:t>Customers have their own virtual HR environment</a:t>
            </a:r>
          </a:p>
          <a:p>
            <a:pPr lvl="1"/>
            <a:r>
              <a:rPr lang="en-US" sz="1600" noProof="0" dirty="0"/>
              <a:t>PSS remain “old” software</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spTree>
    <p:extLst>
      <p:ext uri="{BB962C8B-B14F-4D97-AF65-F5344CB8AC3E}">
        <p14:creationId xmlns:p14="http://schemas.microsoft.com/office/powerpoint/2010/main" val="425081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Time to market scenario validity</a:t>
            </a:r>
          </a:p>
        </p:txBody>
      </p:sp>
      <p:sp>
        <p:nvSpPr>
          <p:cNvPr id="3" name="Tijdelijke aanduiding voor inhoud 2"/>
          <p:cNvSpPr>
            <a:spLocks noGrp="1"/>
          </p:cNvSpPr>
          <p:nvPr>
            <p:ph idx="1"/>
          </p:nvPr>
        </p:nvSpPr>
        <p:spPr>
          <a:xfrm>
            <a:off x="617537" y="1057122"/>
            <a:ext cx="5075339" cy="3398120"/>
          </a:xfrm>
        </p:spPr>
        <p:txBody>
          <a:bodyPr>
            <a:normAutofit fontScale="92500"/>
          </a:bodyPr>
          <a:lstStyle/>
          <a:p>
            <a:r>
              <a:rPr lang="en-US" noProof="0" dirty="0"/>
              <a:t>End users using our software</a:t>
            </a:r>
          </a:p>
          <a:p>
            <a:pPr lvl="1"/>
            <a:r>
              <a:rPr lang="en-US" noProof="0" dirty="0"/>
              <a:t>80% will use ESS -&gt; modern software</a:t>
            </a:r>
          </a:p>
          <a:p>
            <a:pPr lvl="1"/>
            <a:r>
              <a:rPr lang="en-US" noProof="0" dirty="0"/>
              <a:t>15% will use MSS -&gt; modern software</a:t>
            </a:r>
          </a:p>
          <a:p>
            <a:pPr lvl="1"/>
            <a:r>
              <a:rPr lang="en-US" noProof="0" dirty="0"/>
              <a:t>5 % will use PSS -&gt; virtualized software</a:t>
            </a:r>
          </a:p>
          <a:p>
            <a:pPr lvl="1"/>
            <a:endParaRPr lang="en-US" noProof="0" dirty="0"/>
          </a:p>
          <a:p>
            <a:r>
              <a:rPr lang="en-US" noProof="0" dirty="0"/>
              <a:t>We decided we can live with that low exposure of “old” software</a:t>
            </a:r>
          </a:p>
          <a:p>
            <a:endParaRPr lang="en-US" noProof="0" dirty="0"/>
          </a:p>
          <a:p>
            <a:r>
              <a:rPr lang="en-US" noProof="0" dirty="0"/>
              <a:t>Note: sometimes the professionals are the only people that decide about buying this kind of software…</a:t>
            </a:r>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2142" b="-722"/>
          <a:stretch/>
        </p:blipFill>
        <p:spPr bwMode="auto">
          <a:xfrm>
            <a:off x="5460737" y="2144182"/>
            <a:ext cx="3607063" cy="12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Gelijkbenige driehoek 7"/>
          <p:cNvSpPr/>
          <p:nvPr/>
        </p:nvSpPr>
        <p:spPr>
          <a:xfrm rot="10800000">
            <a:off x="7939097" y="2728912"/>
            <a:ext cx="1631156" cy="620220"/>
          </a:xfrm>
          <a:prstGeom prst="triangle">
            <a:avLst>
              <a:gd name="adj" fmla="val 50146"/>
            </a:avLst>
          </a:prstGeom>
          <a:solidFill>
            <a:srgbClr val="005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p:cNvSpPr/>
          <p:nvPr/>
        </p:nvSpPr>
        <p:spPr>
          <a:xfrm>
            <a:off x="8758238" y="3052763"/>
            <a:ext cx="309562" cy="296370"/>
          </a:xfrm>
          <a:prstGeom prst="rect">
            <a:avLst/>
          </a:prstGeom>
          <a:solidFill>
            <a:srgbClr val="005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hthoek 10"/>
          <p:cNvSpPr/>
          <p:nvPr/>
        </p:nvSpPr>
        <p:spPr>
          <a:xfrm>
            <a:off x="9067800" y="2590800"/>
            <a:ext cx="559594" cy="8977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66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Time to market scenario estimations</a:t>
            </a:r>
          </a:p>
        </p:txBody>
      </p:sp>
      <p:graphicFrame>
        <p:nvGraphicFramePr>
          <p:cNvPr id="6" name="Tijdelijke aanduiding voor inhoud 5"/>
          <p:cNvGraphicFramePr>
            <a:graphicFrameLocks noGrp="1"/>
          </p:cNvGraphicFramePr>
          <p:nvPr>
            <p:ph idx="1"/>
            <p:extLst>
              <p:ext uri="{D42A27DB-BD31-4B8C-83A1-F6EECF244321}">
                <p14:modId xmlns:p14="http://schemas.microsoft.com/office/powerpoint/2010/main" val="89532899"/>
              </p:ext>
            </p:extLst>
          </p:nvPr>
        </p:nvGraphicFramePr>
        <p:xfrm>
          <a:off x="617539" y="939287"/>
          <a:ext cx="8162927" cy="3133365"/>
        </p:xfrm>
        <a:graphic>
          <a:graphicData uri="http://schemas.openxmlformats.org/drawingml/2006/table">
            <a:tbl>
              <a:tblPr>
                <a:tableStyleId>{5C22544A-7EE6-4342-B048-85BDC9FD1C3A}</a:tableStyleId>
              </a:tblPr>
              <a:tblGrid>
                <a:gridCol w="2601911">
                  <a:extLst>
                    <a:ext uri="{9D8B030D-6E8A-4147-A177-3AD203B41FA5}">
                      <a16:colId xmlns:a16="http://schemas.microsoft.com/office/drawing/2014/main" val="20000"/>
                    </a:ext>
                  </a:extLst>
                </a:gridCol>
                <a:gridCol w="695127">
                  <a:extLst>
                    <a:ext uri="{9D8B030D-6E8A-4147-A177-3AD203B41FA5}">
                      <a16:colId xmlns:a16="http://schemas.microsoft.com/office/drawing/2014/main" val="20001"/>
                    </a:ext>
                  </a:extLst>
                </a:gridCol>
                <a:gridCol w="695127">
                  <a:extLst>
                    <a:ext uri="{9D8B030D-6E8A-4147-A177-3AD203B41FA5}">
                      <a16:colId xmlns:a16="http://schemas.microsoft.com/office/drawing/2014/main" val="20002"/>
                    </a:ext>
                  </a:extLst>
                </a:gridCol>
                <a:gridCol w="695127">
                  <a:extLst>
                    <a:ext uri="{9D8B030D-6E8A-4147-A177-3AD203B41FA5}">
                      <a16:colId xmlns:a16="http://schemas.microsoft.com/office/drawing/2014/main" val="20003"/>
                    </a:ext>
                  </a:extLst>
                </a:gridCol>
                <a:gridCol w="695127">
                  <a:extLst>
                    <a:ext uri="{9D8B030D-6E8A-4147-A177-3AD203B41FA5}">
                      <a16:colId xmlns:a16="http://schemas.microsoft.com/office/drawing/2014/main" val="20004"/>
                    </a:ext>
                  </a:extLst>
                </a:gridCol>
                <a:gridCol w="695127">
                  <a:extLst>
                    <a:ext uri="{9D8B030D-6E8A-4147-A177-3AD203B41FA5}">
                      <a16:colId xmlns:a16="http://schemas.microsoft.com/office/drawing/2014/main" val="20005"/>
                    </a:ext>
                  </a:extLst>
                </a:gridCol>
                <a:gridCol w="695127">
                  <a:extLst>
                    <a:ext uri="{9D8B030D-6E8A-4147-A177-3AD203B41FA5}">
                      <a16:colId xmlns:a16="http://schemas.microsoft.com/office/drawing/2014/main" val="20006"/>
                    </a:ext>
                  </a:extLst>
                </a:gridCol>
                <a:gridCol w="695127">
                  <a:extLst>
                    <a:ext uri="{9D8B030D-6E8A-4147-A177-3AD203B41FA5}">
                      <a16:colId xmlns:a16="http://schemas.microsoft.com/office/drawing/2014/main" val="20007"/>
                    </a:ext>
                  </a:extLst>
                </a:gridCol>
                <a:gridCol w="695127">
                  <a:extLst>
                    <a:ext uri="{9D8B030D-6E8A-4147-A177-3AD203B41FA5}">
                      <a16:colId xmlns:a16="http://schemas.microsoft.com/office/drawing/2014/main" val="20008"/>
                    </a:ext>
                  </a:extLst>
                </a:gridCol>
              </a:tblGrid>
              <a:tr h="180000">
                <a:tc>
                  <a:txBody>
                    <a:bodyPr/>
                    <a:lstStyle/>
                    <a:p>
                      <a:pPr algn="l" fontAlgn="b"/>
                      <a:r>
                        <a:rPr lang="en-GB" sz="1100" b="1" dirty="0"/>
                        <a:t>Time to market </a:t>
                      </a:r>
                      <a:r>
                        <a:rPr lang="nl-NL" sz="1100" b="1" dirty="0"/>
                        <a:t>scenario</a:t>
                      </a:r>
                      <a:endParaRPr lang="en-GB" sz="1100" b="1" i="0" u="none" strike="noStrike" noProof="0" dirty="0">
                        <a:solidFill>
                          <a:srgbClr val="000000"/>
                        </a:solidFill>
                        <a:effectLst/>
                        <a:latin typeface="Calibri"/>
                      </a:endParaRPr>
                    </a:p>
                  </a:txBody>
                  <a:tcPr marL="7228" marR="7228" marT="7228" marB="0" anchor="b"/>
                </a:tc>
                <a:tc>
                  <a:txBody>
                    <a:bodyPr/>
                    <a:lstStyle/>
                    <a:p>
                      <a:pPr algn="ctr" fontAlgn="b"/>
                      <a:r>
                        <a:rPr lang="en-GB" sz="1100" b="0" u="none" strike="noStrike" noProof="0" dirty="0">
                          <a:effectLst/>
                        </a:rPr>
                        <a:t> </a:t>
                      </a:r>
                      <a:endParaRPr lang="en-GB" sz="1100" b="0" i="0" u="none" strike="noStrike" noProof="0" dirty="0">
                        <a:solidFill>
                          <a:srgbClr val="000000"/>
                        </a:solidFill>
                        <a:effectLst/>
                        <a:latin typeface="Calibri"/>
                      </a:endParaRPr>
                    </a:p>
                  </a:txBody>
                  <a:tcPr marL="7228" marR="7228" marT="7228" marB="0" anchor="b"/>
                </a:tc>
                <a:tc gridSpan="2">
                  <a:txBody>
                    <a:bodyPr/>
                    <a:lstStyle/>
                    <a:p>
                      <a:pPr algn="ctr" fontAlgn="b"/>
                      <a:r>
                        <a:rPr lang="en-GB" sz="1100" b="0" u="none" strike="noStrike" noProof="0" dirty="0">
                          <a:effectLst/>
                        </a:rPr>
                        <a:t>Worst case</a:t>
                      </a:r>
                      <a:endParaRPr lang="en-GB" sz="1100" b="0" i="0" u="none" strike="noStrike" noProof="0" dirty="0">
                        <a:solidFill>
                          <a:srgbClr val="000000"/>
                        </a:solidFill>
                        <a:effectLst/>
                        <a:latin typeface="Calibri"/>
                      </a:endParaRPr>
                    </a:p>
                  </a:txBody>
                  <a:tcPr marL="7228" marR="7228" marT="7228" marB="0" anchor="b"/>
                </a:tc>
                <a:tc hMerge="1">
                  <a:txBody>
                    <a:bodyPr/>
                    <a:lstStyle/>
                    <a:p>
                      <a:endParaRPr lang="nl-NL"/>
                    </a:p>
                  </a:txBody>
                  <a:tcPr/>
                </a:tc>
                <a:tc gridSpan="2">
                  <a:txBody>
                    <a:bodyPr/>
                    <a:lstStyle/>
                    <a:p>
                      <a:pPr algn="ctr" fontAlgn="b"/>
                      <a:r>
                        <a:rPr lang="en-GB" sz="1100" b="0" u="none" strike="noStrike" noProof="0" dirty="0">
                          <a:effectLst/>
                        </a:rPr>
                        <a:t>Expected</a:t>
                      </a:r>
                      <a:endParaRPr lang="en-GB" sz="1100" b="0" i="0" u="none" strike="noStrike" noProof="0" dirty="0">
                        <a:solidFill>
                          <a:srgbClr val="000000"/>
                        </a:solidFill>
                        <a:effectLst/>
                        <a:latin typeface="Calibri"/>
                      </a:endParaRPr>
                    </a:p>
                  </a:txBody>
                  <a:tcPr marL="7228" marR="7228" marT="7228" marB="0" anchor="b"/>
                </a:tc>
                <a:tc hMerge="1">
                  <a:txBody>
                    <a:bodyPr/>
                    <a:lstStyle/>
                    <a:p>
                      <a:endParaRPr lang="nl-NL"/>
                    </a:p>
                  </a:txBody>
                  <a:tcPr/>
                </a:tc>
                <a:tc gridSpan="2">
                  <a:txBody>
                    <a:bodyPr/>
                    <a:lstStyle/>
                    <a:p>
                      <a:pPr algn="ctr" fontAlgn="b"/>
                      <a:r>
                        <a:rPr lang="en-GB" sz="1100" b="0" u="none" strike="noStrike" noProof="0" dirty="0">
                          <a:effectLst/>
                        </a:rPr>
                        <a:t>Best case</a:t>
                      </a:r>
                      <a:endParaRPr lang="en-GB" sz="1100" b="0" i="0" u="none" strike="noStrike" noProof="0" dirty="0">
                        <a:solidFill>
                          <a:srgbClr val="000000"/>
                        </a:solidFill>
                        <a:effectLst/>
                        <a:latin typeface="Calibri"/>
                      </a:endParaRPr>
                    </a:p>
                  </a:txBody>
                  <a:tcPr marL="7228" marR="7228" marT="7228" marB="0" anchor="b"/>
                </a:tc>
                <a:tc hMerge="1">
                  <a:txBody>
                    <a:bodyPr/>
                    <a:lstStyle/>
                    <a:p>
                      <a:endParaRPr lang="nl-NL"/>
                    </a:p>
                  </a:txBody>
                  <a:tcPr/>
                </a:tc>
                <a:tc>
                  <a:txBody>
                    <a:bodyPr/>
                    <a:lstStyle/>
                    <a:p>
                      <a:pPr algn="l" fontAlgn="b"/>
                      <a:endParaRPr lang="en-GB" sz="1100" b="0" i="0" u="none" strike="noStrike" noProof="0" dirty="0">
                        <a:solidFill>
                          <a:srgbClr val="000000"/>
                        </a:solidFill>
                        <a:effectLst/>
                        <a:latin typeface="Calibri"/>
                      </a:endParaRPr>
                    </a:p>
                  </a:txBody>
                  <a:tcPr marL="7228" marR="7228" marT="7228" marB="0" anchor="b"/>
                </a:tc>
                <a:extLst>
                  <a:ext uri="{0D108BD9-81ED-4DB2-BD59-A6C34878D82A}">
                    <a16:rowId xmlns:a16="http://schemas.microsoft.com/office/drawing/2014/main" val="10000"/>
                  </a:ext>
                </a:extLst>
              </a:tr>
              <a:tr h="180000">
                <a:tc>
                  <a:txBody>
                    <a:bodyPr/>
                    <a:lstStyle/>
                    <a:p>
                      <a:pPr algn="l" fontAlgn="b"/>
                      <a:r>
                        <a:rPr lang="en-GB" sz="1100" b="0" u="none" strike="noStrike" noProof="0" dirty="0">
                          <a:effectLst/>
                        </a:rPr>
                        <a:t> </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7228" marR="7228" marT="7228" marB="0" anchor="b"/>
                </a:tc>
                <a:tc>
                  <a:txBody>
                    <a:bodyPr/>
                    <a:lstStyle/>
                    <a:p>
                      <a:pPr algn="l" fontAlgn="b"/>
                      <a:endParaRPr lang="en-GB" sz="1100" b="0" i="0" u="none" strike="noStrike" noProof="0" dirty="0">
                        <a:solidFill>
                          <a:srgbClr val="000000"/>
                        </a:solidFill>
                        <a:effectLst/>
                        <a:latin typeface="Calibri"/>
                      </a:endParaRPr>
                    </a:p>
                  </a:txBody>
                  <a:tcPr marL="7228" marR="7228" marT="7228" marB="0" anchor="b"/>
                </a:tc>
                <a:extLst>
                  <a:ext uri="{0D108BD9-81ED-4DB2-BD59-A6C34878D82A}">
                    <a16:rowId xmlns:a16="http://schemas.microsoft.com/office/drawing/2014/main" val="10001"/>
                  </a:ext>
                </a:extLst>
              </a:tr>
              <a:tr h="180000">
                <a:tc>
                  <a:txBody>
                    <a:bodyPr/>
                    <a:lstStyle/>
                    <a:p>
                      <a:pPr algn="l" fontAlgn="b"/>
                      <a:r>
                        <a:rPr lang="en-GB" sz="1100" b="0" u="none" strike="noStrike" noProof="0" dirty="0">
                          <a:effectLst/>
                        </a:rPr>
                        <a:t>YouPP Functionalities: RO</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80000">
                <a:tc>
                  <a:txBody>
                    <a:bodyPr/>
                    <a:lstStyle/>
                    <a:p>
                      <a:pPr algn="l" fontAlgn="b"/>
                      <a:r>
                        <a:rPr lang="en-GB" sz="1100" b="0" u="none" strike="noStrike" noProof="0" dirty="0">
                          <a:effectLst/>
                        </a:rPr>
                        <a:t>YouPP Functionalities: NL</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80000">
                <a:tc>
                  <a:txBody>
                    <a:bodyPr/>
                    <a:lstStyle/>
                    <a:p>
                      <a:pPr algn="l" fontAlgn="b"/>
                      <a:r>
                        <a:rPr lang="en-GB" sz="1100" b="0" u="none" strike="noStrike" noProof="0" dirty="0">
                          <a:effectLst/>
                        </a:rPr>
                        <a:t>Architecture: RO</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80000">
                <a:tc>
                  <a:txBody>
                    <a:bodyPr/>
                    <a:lstStyle/>
                    <a:p>
                      <a:pPr algn="l" fontAlgn="b"/>
                      <a:r>
                        <a:rPr lang="en-GB" sz="1100" b="0" u="none" strike="noStrike" noProof="0" dirty="0">
                          <a:effectLst/>
                        </a:rPr>
                        <a:t>Architecture: NL</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80000">
                <a:tc>
                  <a:txBody>
                    <a:bodyPr/>
                    <a:lstStyle/>
                    <a:p>
                      <a:pPr algn="l" fontAlgn="b"/>
                      <a:r>
                        <a:rPr lang="en-GB" sz="1100" b="0" u="none" strike="noStrike" noProof="0" dirty="0">
                          <a:effectLst/>
                        </a:rPr>
                        <a:t>Database Conversion: RO</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80000">
                <a:tc>
                  <a:txBody>
                    <a:bodyPr/>
                    <a:lstStyle/>
                    <a:p>
                      <a:pPr algn="l" fontAlgn="b"/>
                      <a:r>
                        <a:rPr lang="en-GB" sz="1100" b="0" u="none" strike="noStrike" noProof="0" dirty="0">
                          <a:effectLst/>
                        </a:rPr>
                        <a:t>Database Conversion: NL</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80000">
                <a:tc>
                  <a:txBody>
                    <a:bodyPr/>
                    <a:lstStyle/>
                    <a:p>
                      <a:pPr algn="l" fontAlgn="b"/>
                      <a:r>
                        <a:rPr lang="en-GB" sz="1100" b="0" u="none" strike="noStrike" noProof="0" dirty="0">
                          <a:effectLst/>
                        </a:rPr>
                        <a:t>API: RO</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80000">
                <a:tc>
                  <a:txBody>
                    <a:bodyPr/>
                    <a:lstStyle/>
                    <a:p>
                      <a:pPr algn="l" fontAlgn="b"/>
                      <a:r>
                        <a:rPr lang="en-GB" sz="1100" b="0" u="none" strike="noStrike" noProof="0" dirty="0">
                          <a:effectLst/>
                        </a:rPr>
                        <a:t>API: NL</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80000">
                <a:tc>
                  <a:txBody>
                    <a:bodyPr/>
                    <a:lstStyle/>
                    <a:p>
                      <a:pPr algn="l" fontAlgn="b"/>
                      <a:r>
                        <a:rPr lang="en-GB" sz="1100" b="0" u="none" strike="noStrike" noProof="0" dirty="0">
                          <a:effectLst/>
                        </a:rPr>
                        <a:t>Future functionalities current products: RO</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180000">
                <a:tc>
                  <a:txBody>
                    <a:bodyPr/>
                    <a:lstStyle/>
                    <a:p>
                      <a:pPr algn="l" fontAlgn="b"/>
                      <a:r>
                        <a:rPr lang="en-GB" sz="1100" b="0" u="none" strike="noStrike" noProof="0" dirty="0">
                          <a:effectLst/>
                        </a:rPr>
                        <a:t>Future functionalities current products: NL</a:t>
                      </a:r>
                      <a:endParaRPr lang="en-GB" sz="1100" b="0" i="0" u="none" strike="noStrike" noProof="0" dirty="0">
                        <a:solidFill>
                          <a:srgbClr val="000000"/>
                        </a:solidFill>
                        <a:effectLst/>
                        <a:latin typeface="Calibri"/>
                      </a:endParaRPr>
                    </a:p>
                  </a:txBody>
                  <a:tcPr marL="7228" marR="7228" marT="7228"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180000">
                <a:tc>
                  <a:txBody>
                    <a:bodyPr/>
                    <a:lstStyle/>
                    <a:p>
                      <a:pPr algn="l" fontAlgn="b"/>
                      <a:endParaRPr lang="en-GB" sz="1100" b="0" i="0" u="none" strike="noStrike" noProof="0" dirty="0">
                        <a:solidFill>
                          <a:srgbClr val="000000"/>
                        </a:solidFill>
                        <a:effectLst/>
                        <a:latin typeface="Calibri"/>
                      </a:endParaRPr>
                    </a:p>
                  </a:txBody>
                  <a:tcPr marL="7228" marR="7228" marT="7228"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r" fontAlgn="b"/>
                      <a:endParaRPr lang="en-GB" sz="1100" b="0" i="0" u="none" strike="noStrike" noProof="0" dirty="0">
                        <a:solidFill>
                          <a:srgbClr val="000000"/>
                        </a:solidFill>
                        <a:effectLst/>
                        <a:latin typeface="Calibri"/>
                      </a:endParaRPr>
                    </a:p>
                  </a:txBody>
                  <a:tcPr marL="9525" marR="9525" marT="9525"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r h="180000">
                <a:tc>
                  <a:txBody>
                    <a:bodyPr/>
                    <a:lstStyle/>
                    <a:p>
                      <a:pPr algn="l" fontAlgn="b"/>
                      <a:endParaRPr lang="en-GB" sz="1100" b="0" i="0" u="none" strike="noStrike" noProof="0" dirty="0">
                        <a:solidFill>
                          <a:srgbClr val="000000"/>
                        </a:solidFill>
                        <a:effectLst/>
                        <a:latin typeface="Calibri"/>
                      </a:endParaRPr>
                    </a:p>
                  </a:txBody>
                  <a:tcPr marL="7228" marR="7228" marT="7228" marB="0" anchor="b"/>
                </a:tc>
                <a:tc gridSpan="2">
                  <a:txBody>
                    <a:bodyPr/>
                    <a:lstStyle/>
                    <a:p>
                      <a:pPr algn="l" fontAlgn="b"/>
                      <a:endParaRPr lang="en-GB" sz="1100" b="0" i="0" u="none" strike="noStrike" noProof="0" dirty="0">
                        <a:solidFill>
                          <a:srgbClr val="000000"/>
                        </a:solidFill>
                        <a:effectLst/>
                        <a:latin typeface="Calibri"/>
                      </a:endParaRPr>
                    </a:p>
                  </a:txBody>
                  <a:tcPr marL="9525" marR="9525" marT="9525" marB="0" anchor="b"/>
                </a:tc>
                <a:tc hMerge="1">
                  <a:txBody>
                    <a:bodyPr/>
                    <a:lstStyle/>
                    <a:p>
                      <a:endParaRPr lang="nl-NL"/>
                    </a:p>
                  </a:txBody>
                  <a:tcPr/>
                </a:tc>
                <a:tc>
                  <a:txBody>
                    <a:bodyPr/>
                    <a:lstStyle/>
                    <a:p>
                      <a:pPr algn="r" fontAlgn="b"/>
                      <a:endParaRPr lang="en-GB" sz="1100" b="1" i="0" u="none" strike="noStrike" noProof="0" dirty="0">
                        <a:solidFill>
                          <a:srgbClr val="000000"/>
                        </a:solidFill>
                        <a:effectLst/>
                        <a:latin typeface="Calibri"/>
                      </a:endParaRPr>
                    </a:p>
                  </a:txBody>
                  <a:tcPr marL="9525" marR="9525" marT="9525" marB="0" anchor="b"/>
                </a:tc>
                <a:tc>
                  <a:txBody>
                    <a:bodyPr/>
                    <a:lstStyle/>
                    <a:p>
                      <a:pPr algn="l" fontAlgn="b"/>
                      <a:endParaRPr lang="en-GB" sz="1100" b="1" i="0" u="none" strike="noStrike" noProof="0" dirty="0">
                        <a:solidFill>
                          <a:srgbClr val="000000"/>
                        </a:solidFill>
                        <a:effectLst/>
                        <a:latin typeface="Calibri"/>
                      </a:endParaRPr>
                    </a:p>
                  </a:txBody>
                  <a:tcPr marL="9525" marR="9525" marT="9525" marB="0" anchor="b"/>
                </a:tc>
                <a:tc>
                  <a:txBody>
                    <a:bodyPr/>
                    <a:lstStyle/>
                    <a:p>
                      <a:pPr algn="r" fontAlgn="b"/>
                      <a:endParaRPr lang="en-GB" sz="1100" b="1" i="0" u="none" strike="noStrike" noProof="0" dirty="0">
                        <a:solidFill>
                          <a:srgbClr val="000000"/>
                        </a:solidFill>
                        <a:effectLst/>
                        <a:latin typeface="Calibri"/>
                      </a:endParaRPr>
                    </a:p>
                  </a:txBody>
                  <a:tcPr marL="9525" marR="9525" marT="9525" marB="0" anchor="b"/>
                </a:tc>
                <a:tc>
                  <a:txBody>
                    <a:bodyPr/>
                    <a:lstStyle/>
                    <a:p>
                      <a:pPr algn="l" fontAlgn="b"/>
                      <a:endParaRPr lang="en-GB" sz="1100" b="1" i="0" u="none" strike="noStrike" noProof="0" dirty="0">
                        <a:solidFill>
                          <a:srgbClr val="000000"/>
                        </a:solidFill>
                        <a:effectLst/>
                        <a:latin typeface="Calibri"/>
                      </a:endParaRPr>
                    </a:p>
                  </a:txBody>
                  <a:tcPr marL="9525" marR="9525" marT="9525" marB="0" anchor="b"/>
                </a:tc>
                <a:tc>
                  <a:txBody>
                    <a:bodyPr/>
                    <a:lstStyle/>
                    <a:p>
                      <a:pPr algn="r" fontAlgn="b"/>
                      <a:endParaRPr lang="en-GB" sz="1100" b="1" i="0" u="none" strike="noStrike" noProof="0" dirty="0">
                        <a:solidFill>
                          <a:srgbClr val="000000"/>
                        </a:solidFill>
                        <a:effectLst/>
                        <a:latin typeface="Calibri"/>
                      </a:endParaRPr>
                    </a:p>
                  </a:txBody>
                  <a:tcPr marL="9525" marR="9525" marT="9525" marB="0" anchor="b"/>
                </a:tc>
                <a:tc>
                  <a:txBody>
                    <a:bodyPr/>
                    <a:lstStyle/>
                    <a:p>
                      <a:pPr algn="l" fontAlgn="b"/>
                      <a:endParaRPr lang="en-GB" sz="1100" b="1"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3"/>
                  </a:ext>
                </a:extLst>
              </a:tr>
              <a:tr h="180000">
                <a:tc>
                  <a:txBody>
                    <a:bodyPr/>
                    <a:lstStyle/>
                    <a:p>
                      <a:pPr algn="l" fontAlgn="b"/>
                      <a:endParaRPr lang="en-GB" sz="1100" b="0" i="0" u="none" strike="noStrike" noProof="0" dirty="0">
                        <a:solidFill>
                          <a:srgbClr val="000000"/>
                        </a:solidFill>
                        <a:effectLst/>
                        <a:latin typeface="Calibri"/>
                      </a:endParaRPr>
                    </a:p>
                  </a:txBody>
                  <a:tcPr marL="7228" marR="7228" marT="7228" marB="0" anchor="b"/>
                </a:tc>
                <a:tc gridSpan="2">
                  <a:txBody>
                    <a:bodyPr/>
                    <a:lstStyle/>
                    <a:p>
                      <a:pPr algn="l" fontAlgn="b"/>
                      <a:endParaRPr lang="en-GB" sz="1100" b="0" i="0" u="none" strike="noStrike" noProof="0" dirty="0">
                        <a:solidFill>
                          <a:srgbClr val="000000"/>
                        </a:solidFill>
                        <a:effectLst/>
                        <a:latin typeface="Calibri"/>
                      </a:endParaRPr>
                    </a:p>
                  </a:txBody>
                  <a:tcPr marL="9525" marR="9525" marT="9525" marB="0" anchor="b"/>
                </a:tc>
                <a:tc hMerge="1">
                  <a:txBody>
                    <a:bodyPr/>
                    <a:lstStyle/>
                    <a:p>
                      <a:endParaRPr lang="nl-NL"/>
                    </a:p>
                  </a:txBody>
                  <a:tcPr/>
                </a:tc>
                <a:tc>
                  <a:txBody>
                    <a:bodyPr/>
                    <a:lstStyle/>
                    <a:p>
                      <a:pPr algn="r" fontAlgn="b"/>
                      <a:endParaRPr lang="en-GB" sz="1100" b="1" i="0" u="none" strike="noStrike" noProof="0" dirty="0">
                        <a:solidFill>
                          <a:srgbClr val="000000"/>
                        </a:solidFill>
                        <a:effectLst/>
                        <a:latin typeface="Calibri"/>
                      </a:endParaRPr>
                    </a:p>
                  </a:txBody>
                  <a:tcPr marL="9525" marR="9525" marT="9525" marB="0" anchor="b"/>
                </a:tc>
                <a:tc>
                  <a:txBody>
                    <a:bodyPr/>
                    <a:lstStyle/>
                    <a:p>
                      <a:pPr algn="l" fontAlgn="b"/>
                      <a:endParaRPr lang="en-GB" sz="1100" b="1" i="0" u="none" strike="noStrike" noProof="0" dirty="0">
                        <a:solidFill>
                          <a:srgbClr val="000000"/>
                        </a:solidFill>
                        <a:effectLst/>
                        <a:latin typeface="Calibri"/>
                      </a:endParaRPr>
                    </a:p>
                  </a:txBody>
                  <a:tcPr marL="9525" marR="9525" marT="9525" marB="0" anchor="b"/>
                </a:tc>
                <a:tc>
                  <a:txBody>
                    <a:bodyPr/>
                    <a:lstStyle/>
                    <a:p>
                      <a:pPr algn="r" fontAlgn="b"/>
                      <a:endParaRPr lang="en-GB" sz="1100" b="1" i="0" u="none" strike="noStrike" noProof="0" dirty="0">
                        <a:solidFill>
                          <a:srgbClr val="000000"/>
                        </a:solidFill>
                        <a:effectLst/>
                        <a:latin typeface="Calibri"/>
                      </a:endParaRPr>
                    </a:p>
                  </a:txBody>
                  <a:tcPr marL="9525" marR="9525" marT="9525" marB="0" anchor="b"/>
                </a:tc>
                <a:tc>
                  <a:txBody>
                    <a:bodyPr/>
                    <a:lstStyle/>
                    <a:p>
                      <a:pPr algn="l" fontAlgn="b"/>
                      <a:endParaRPr lang="en-GB" sz="1100" b="1" i="0" u="none" strike="noStrike" noProof="0" dirty="0">
                        <a:solidFill>
                          <a:srgbClr val="000000"/>
                        </a:solidFill>
                        <a:effectLst/>
                        <a:latin typeface="Calibri"/>
                      </a:endParaRPr>
                    </a:p>
                  </a:txBody>
                  <a:tcPr marL="9525" marR="9525" marT="9525" marB="0" anchor="b"/>
                </a:tc>
                <a:tc>
                  <a:txBody>
                    <a:bodyPr/>
                    <a:lstStyle/>
                    <a:p>
                      <a:pPr algn="r" fontAlgn="b"/>
                      <a:endParaRPr lang="en-GB" sz="1100" b="1" i="0" u="none" strike="noStrike" noProof="0" dirty="0">
                        <a:solidFill>
                          <a:srgbClr val="000000"/>
                        </a:solidFill>
                        <a:effectLst/>
                        <a:latin typeface="Calibri"/>
                      </a:endParaRPr>
                    </a:p>
                  </a:txBody>
                  <a:tcPr marL="9525" marR="9525" marT="9525" marB="0" anchor="b"/>
                </a:tc>
                <a:tc>
                  <a:txBody>
                    <a:bodyPr/>
                    <a:lstStyle/>
                    <a:p>
                      <a:pPr algn="l" fontAlgn="b"/>
                      <a:endParaRPr lang="en-GB" sz="1100" b="1"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4"/>
                  </a:ext>
                </a:extLst>
              </a:tr>
              <a:tr h="180000">
                <a:tc>
                  <a:txBody>
                    <a:bodyPr/>
                    <a:lstStyle/>
                    <a:p>
                      <a:pPr algn="l" fontAlgn="b"/>
                      <a:endParaRPr lang="en-GB" sz="1100" b="0" i="0" u="none" strike="noStrike" noProof="0" dirty="0">
                        <a:solidFill>
                          <a:srgbClr val="000000"/>
                        </a:solidFill>
                        <a:effectLst/>
                        <a:latin typeface="Calibri"/>
                      </a:endParaRPr>
                    </a:p>
                  </a:txBody>
                  <a:tcPr marL="7228" marR="7228" marT="7228" marB="0" anchor="b"/>
                </a:tc>
                <a:tc gridSpan="2">
                  <a:txBody>
                    <a:bodyPr/>
                    <a:lstStyle/>
                    <a:p>
                      <a:pPr algn="l" fontAlgn="b"/>
                      <a:r>
                        <a:rPr lang="en-GB" sz="1600" b="1" i="0" u="none" strike="noStrike" noProof="0" dirty="0">
                          <a:solidFill>
                            <a:srgbClr val="FF0000"/>
                          </a:solidFill>
                          <a:effectLst/>
                          <a:latin typeface="Calibri"/>
                        </a:rPr>
                        <a:t>Years </a:t>
                      </a:r>
                    </a:p>
                  </a:txBody>
                  <a:tcPr marL="9525" marR="9525" marT="9525" marB="0" anchor="b">
                    <a:solidFill>
                      <a:schemeClr val="bg1"/>
                    </a:solidFill>
                  </a:tcPr>
                </a:tc>
                <a:tc hMerge="1">
                  <a:txBody>
                    <a:bodyPr/>
                    <a:lstStyle/>
                    <a:p>
                      <a:endParaRPr lang="nl-NL"/>
                    </a:p>
                  </a:txBody>
                  <a:tcPr/>
                </a:tc>
                <a:tc>
                  <a:txBody>
                    <a:bodyPr/>
                    <a:lstStyle/>
                    <a:p>
                      <a:pPr algn="r" fontAlgn="b"/>
                      <a:r>
                        <a:rPr lang="en-GB" sz="1600" b="1" i="0" u="none" strike="noStrike" noProof="0" dirty="0">
                          <a:solidFill>
                            <a:srgbClr val="FF0000"/>
                          </a:solidFill>
                          <a:effectLst/>
                          <a:latin typeface="Calibri"/>
                        </a:rPr>
                        <a:t>28</a:t>
                      </a:r>
                    </a:p>
                  </a:txBody>
                  <a:tcPr marL="9525" marR="9525" marT="9525" marB="0" anchor="b">
                    <a:solidFill>
                      <a:schemeClr val="bg1"/>
                    </a:solidFill>
                  </a:tcPr>
                </a:tc>
                <a:tc>
                  <a:txBody>
                    <a:bodyPr/>
                    <a:lstStyle/>
                    <a:p>
                      <a:pPr algn="l" fontAlgn="b"/>
                      <a:r>
                        <a:rPr lang="en-GB" sz="1600" b="1" i="0" u="none" strike="noStrike" noProof="0" dirty="0">
                          <a:solidFill>
                            <a:srgbClr val="FF0000"/>
                          </a:solidFill>
                          <a:effectLst/>
                          <a:latin typeface="Calibri"/>
                        </a:rPr>
                        <a:t> </a:t>
                      </a:r>
                    </a:p>
                  </a:txBody>
                  <a:tcPr marL="9525" marR="9525" marT="9525" marB="0" anchor="b">
                    <a:solidFill>
                      <a:schemeClr val="bg1"/>
                    </a:solidFill>
                  </a:tcPr>
                </a:tc>
                <a:tc>
                  <a:txBody>
                    <a:bodyPr/>
                    <a:lstStyle/>
                    <a:p>
                      <a:pPr algn="r" fontAlgn="b"/>
                      <a:r>
                        <a:rPr lang="en-GB" sz="1600" b="1" i="0" u="none" strike="noStrike" noProof="0" dirty="0">
                          <a:solidFill>
                            <a:srgbClr val="FF0000"/>
                          </a:solidFill>
                          <a:effectLst/>
                          <a:latin typeface="Calibri"/>
                        </a:rPr>
                        <a:t>23</a:t>
                      </a:r>
                    </a:p>
                  </a:txBody>
                  <a:tcPr marL="9525" marR="9525" marT="9525" marB="0" anchor="b">
                    <a:solidFill>
                      <a:schemeClr val="bg1"/>
                    </a:solidFill>
                  </a:tcPr>
                </a:tc>
                <a:tc>
                  <a:txBody>
                    <a:bodyPr/>
                    <a:lstStyle/>
                    <a:p>
                      <a:pPr algn="l" fontAlgn="b"/>
                      <a:r>
                        <a:rPr lang="en-GB" sz="1600" b="1" i="0" u="none" strike="noStrike" noProof="0" dirty="0">
                          <a:solidFill>
                            <a:srgbClr val="FF0000"/>
                          </a:solidFill>
                          <a:effectLst/>
                          <a:latin typeface="Calibri"/>
                        </a:rPr>
                        <a:t> </a:t>
                      </a:r>
                    </a:p>
                  </a:txBody>
                  <a:tcPr marL="9525" marR="9525" marT="9525" marB="0" anchor="b">
                    <a:solidFill>
                      <a:schemeClr val="bg1"/>
                    </a:solidFill>
                  </a:tcPr>
                </a:tc>
                <a:tc>
                  <a:txBody>
                    <a:bodyPr/>
                    <a:lstStyle/>
                    <a:p>
                      <a:pPr algn="r" fontAlgn="b"/>
                      <a:r>
                        <a:rPr lang="en-GB" sz="1600" b="1" i="0" u="none" strike="noStrike" noProof="0" dirty="0">
                          <a:solidFill>
                            <a:srgbClr val="FF0000"/>
                          </a:solidFill>
                          <a:effectLst/>
                          <a:latin typeface="Calibri"/>
                        </a:rPr>
                        <a:t>17</a:t>
                      </a:r>
                    </a:p>
                  </a:txBody>
                  <a:tcPr marL="9525" marR="9525" marT="9525" marB="0" anchor="b">
                    <a:solidFill>
                      <a:schemeClr val="bg1"/>
                    </a:solidFill>
                  </a:tcPr>
                </a:tc>
                <a:tc>
                  <a:txBody>
                    <a:bodyPr/>
                    <a:lstStyle/>
                    <a:p>
                      <a:pPr algn="l" fontAlgn="b"/>
                      <a:r>
                        <a:rPr lang="en-GB" sz="1100" b="1" i="0" u="none" strike="noStrike" noProof="0" dirty="0">
                          <a:solidFill>
                            <a:srgbClr val="000000"/>
                          </a:solidFill>
                          <a:effectLst/>
                          <a:latin typeface="Calibri"/>
                        </a:rPr>
                        <a:t> </a:t>
                      </a:r>
                    </a:p>
                  </a:txBody>
                  <a:tcPr marL="9525" marR="9525" marT="9525" marB="0" anchor="b"/>
                </a:tc>
                <a:extLst>
                  <a:ext uri="{0D108BD9-81ED-4DB2-BD59-A6C34878D82A}">
                    <a16:rowId xmlns:a16="http://schemas.microsoft.com/office/drawing/2014/main" val="10015"/>
                  </a:ext>
                </a:extLst>
              </a:tr>
              <a:tr h="180000">
                <a:tc>
                  <a:txBody>
                    <a:bodyPr/>
                    <a:lstStyle/>
                    <a:p>
                      <a:pPr algn="l" fontAlgn="b"/>
                      <a:endParaRPr lang="en-GB" sz="1100" b="0" i="0" u="none" strike="noStrike" noProof="0" dirty="0">
                        <a:solidFill>
                          <a:srgbClr val="000000"/>
                        </a:solidFill>
                        <a:effectLst/>
                        <a:latin typeface="Calibri"/>
                      </a:endParaRPr>
                    </a:p>
                  </a:txBody>
                  <a:tcPr marL="7228" marR="7228" marT="7228" marB="0" anchor="b"/>
                </a:tc>
                <a:tc>
                  <a:txBody>
                    <a:bodyPr/>
                    <a:lstStyle/>
                    <a:p>
                      <a:pPr algn="l"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0" i="0" u="none" strike="noStrike" noProof="0" dirty="0">
                        <a:solidFill>
                          <a:srgbClr val="000000"/>
                        </a:solidFill>
                        <a:effectLst/>
                        <a:latin typeface="Calibri"/>
                      </a:endParaRPr>
                    </a:p>
                  </a:txBody>
                  <a:tcPr marL="9525" marR="9525" marT="9525" marB="0" anchor="b"/>
                </a:tc>
                <a:tc>
                  <a:txBody>
                    <a:bodyPr/>
                    <a:lstStyle/>
                    <a:p>
                      <a:pPr algn="ctr" fontAlgn="b"/>
                      <a:endParaRPr lang="en-GB" sz="1100" b="1" i="0" u="none" strike="noStrike" noProof="0" dirty="0">
                        <a:solidFill>
                          <a:srgbClr val="000000"/>
                        </a:solidFill>
                        <a:effectLst/>
                        <a:latin typeface="Calibri"/>
                      </a:endParaRPr>
                    </a:p>
                  </a:txBody>
                  <a:tcPr marL="9525" marR="9525" marT="9525" marB="0" anchor="b"/>
                </a:tc>
                <a:tc>
                  <a:txBody>
                    <a:bodyPr/>
                    <a:lstStyle/>
                    <a:p>
                      <a:pPr algn="l" fontAlgn="b"/>
                      <a:endParaRPr lang="en-GB" sz="1100" b="1" i="0" u="none" strike="noStrike" noProof="0" dirty="0">
                        <a:solidFill>
                          <a:srgbClr val="000000"/>
                        </a:solidFill>
                        <a:effectLst/>
                        <a:latin typeface="Calibri"/>
                      </a:endParaRPr>
                    </a:p>
                  </a:txBody>
                  <a:tcPr marL="9525" marR="9525" marT="9525" marB="0" anchor="b"/>
                </a:tc>
                <a:tc>
                  <a:txBody>
                    <a:bodyPr/>
                    <a:lstStyle/>
                    <a:p>
                      <a:pPr algn="r" fontAlgn="b"/>
                      <a:endParaRPr lang="en-GB" sz="1100" b="1" i="0" u="none" strike="noStrike" noProof="0" dirty="0">
                        <a:solidFill>
                          <a:srgbClr val="000000"/>
                        </a:solidFill>
                        <a:effectLst/>
                        <a:latin typeface="Calibri"/>
                      </a:endParaRPr>
                    </a:p>
                  </a:txBody>
                  <a:tcPr marL="9525" marR="9525" marT="9525" marB="0" anchor="b"/>
                </a:tc>
                <a:tc>
                  <a:txBody>
                    <a:bodyPr/>
                    <a:lstStyle/>
                    <a:p>
                      <a:pPr algn="ctr" fontAlgn="b"/>
                      <a:endParaRPr lang="en-GB" sz="1100" b="1" i="0" u="none" strike="noStrike" noProof="0" dirty="0">
                        <a:solidFill>
                          <a:srgbClr val="000000"/>
                        </a:solidFill>
                        <a:effectLst/>
                        <a:latin typeface="Calibri"/>
                      </a:endParaRPr>
                    </a:p>
                  </a:txBody>
                  <a:tcPr marL="9525" marR="9525" marT="9525" marB="0" anchor="b"/>
                </a:tc>
                <a:tc>
                  <a:txBody>
                    <a:bodyPr/>
                    <a:lstStyle/>
                    <a:p>
                      <a:pPr algn="r" fontAlgn="b"/>
                      <a:endParaRPr lang="en-GB" sz="1100" b="1" i="0" u="none" strike="noStrike" noProof="0" dirty="0">
                        <a:solidFill>
                          <a:srgbClr val="000000"/>
                        </a:solidFill>
                        <a:effectLst/>
                        <a:latin typeface="Calibri"/>
                      </a:endParaRPr>
                    </a:p>
                  </a:txBody>
                  <a:tcPr marL="9525" marR="9525" marT="9525" marB="0" anchor="b"/>
                </a:tc>
                <a:tc>
                  <a:txBody>
                    <a:bodyPr/>
                    <a:lstStyle/>
                    <a:p>
                      <a:pPr algn="l" fontAlgn="b"/>
                      <a:endParaRPr lang="en-GB" sz="1100" b="1" i="0" u="none" strike="noStrike" noProof="0" dirty="0">
                        <a:solidFill>
                          <a:srgbClr val="000000"/>
                        </a:solidFill>
                        <a:effectLst/>
                        <a:latin typeface="Calibri"/>
                      </a:endParaRPr>
                    </a:p>
                  </a:txBody>
                  <a:tcPr marL="9525" marR="9525" marT="9525" marB="0" anchor="b"/>
                </a:tc>
                <a:extLst>
                  <a:ext uri="{0D108BD9-81ED-4DB2-BD59-A6C34878D82A}">
                    <a16:rowId xmlns:a16="http://schemas.microsoft.com/office/drawing/2014/main" val="10016"/>
                  </a:ext>
                </a:extLst>
              </a:tr>
            </a:tbl>
          </a:graphicData>
        </a:graphic>
      </p:graphicFrame>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spTree>
    <p:extLst>
      <p:ext uri="{BB962C8B-B14F-4D97-AF65-F5344CB8AC3E}">
        <p14:creationId xmlns:p14="http://schemas.microsoft.com/office/powerpoint/2010/main" val="324815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p:cNvSpPr>
            <a:spLocks noGrp="1"/>
          </p:cNvSpPr>
          <p:nvPr>
            <p:ph type="pic" sz="quarter" idx="13"/>
          </p:nvPr>
        </p:nvSpPr>
        <p:spPr/>
      </p:sp>
      <p:sp>
        <p:nvSpPr>
          <p:cNvPr id="4" name="Titel 3"/>
          <p:cNvSpPr>
            <a:spLocks noGrp="1"/>
          </p:cNvSpPr>
          <p:nvPr>
            <p:ph type="ctrTitle" idx="4294967295"/>
          </p:nvPr>
        </p:nvSpPr>
        <p:spPr>
          <a:xfrm>
            <a:off x="0" y="487363"/>
            <a:ext cx="7772400" cy="1101725"/>
          </a:xfrm>
        </p:spPr>
        <p:txBody>
          <a:bodyPr/>
          <a:lstStyle/>
          <a:p>
            <a:r>
              <a:rPr lang="en-US" noProof="0" dirty="0"/>
              <a:t>Part 2: Payroll systems</a:t>
            </a:r>
          </a:p>
        </p:txBody>
      </p:sp>
    </p:spTree>
    <p:extLst>
      <p:ext uri="{BB962C8B-B14F-4D97-AF65-F5344CB8AC3E}">
        <p14:creationId xmlns:p14="http://schemas.microsoft.com/office/powerpoint/2010/main" val="196047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Product line reduction Estimations</a:t>
            </a:r>
          </a:p>
        </p:txBody>
      </p:sp>
      <p:sp>
        <p:nvSpPr>
          <p:cNvPr id="3" name="Tijdelijke aanduiding voor inhoud 2"/>
          <p:cNvSpPr>
            <a:spLocks noGrp="1"/>
          </p:cNvSpPr>
          <p:nvPr>
            <p:ph idx="1"/>
          </p:nvPr>
        </p:nvSpPr>
        <p:spPr>
          <a:xfrm>
            <a:off x="617538" y="1057122"/>
            <a:ext cx="4805354" cy="3398120"/>
          </a:xfrm>
        </p:spPr>
        <p:txBody>
          <a:bodyPr>
            <a:normAutofit/>
          </a:bodyPr>
          <a:lstStyle/>
          <a:p>
            <a:pPr lvl="1"/>
            <a:r>
              <a:rPr lang="en-US" noProof="0" dirty="0"/>
              <a:t>Separate profit and non profit</a:t>
            </a:r>
          </a:p>
          <a:p>
            <a:pPr lvl="1"/>
            <a:r>
              <a:rPr lang="en-US" noProof="0" dirty="0"/>
              <a:t>Main challenge: which </a:t>
            </a:r>
            <a:r>
              <a:rPr lang="en-US" noProof="0" dirty="0" err="1"/>
              <a:t>payrolling</a:t>
            </a:r>
            <a:r>
              <a:rPr lang="en-US" noProof="0" dirty="0"/>
              <a:t> for non profit customers:</a:t>
            </a:r>
          </a:p>
          <a:p>
            <a:pPr lvl="2"/>
            <a:r>
              <a:rPr lang="en-US" noProof="0" dirty="0"/>
              <a:t>One nonprofit product line: use either PASO or LPS as payroll </a:t>
            </a:r>
          </a:p>
          <a:p>
            <a:pPr lvl="3"/>
            <a:r>
              <a:rPr lang="en-US" b="1" noProof="0" dirty="0">
                <a:solidFill>
                  <a:srgbClr val="FF0000"/>
                </a:solidFill>
              </a:rPr>
              <a:t>PASO as payroll system:</a:t>
            </a:r>
          </a:p>
          <a:p>
            <a:pPr lvl="4"/>
            <a:r>
              <a:rPr lang="en-US" noProof="0" dirty="0"/>
              <a:t>HR: Connect PIMS to PASO</a:t>
            </a:r>
          </a:p>
          <a:p>
            <a:pPr lvl="4"/>
            <a:r>
              <a:rPr lang="en-US" noProof="0" dirty="0"/>
              <a:t>HR: Connect </a:t>
            </a:r>
            <a:r>
              <a:rPr lang="en-US" noProof="0" dirty="0" err="1"/>
              <a:t>YouPP</a:t>
            </a:r>
            <a:r>
              <a:rPr lang="en-US" noProof="0" dirty="0"/>
              <a:t> to PIMS-PASO</a:t>
            </a:r>
          </a:p>
          <a:p>
            <a:pPr lvl="4"/>
            <a:r>
              <a:rPr lang="en-US" noProof="0" dirty="0"/>
              <a:t>Payroll: Expand PASO with LPS delta</a:t>
            </a:r>
          </a:p>
          <a:p>
            <a:pPr lvl="4"/>
            <a:r>
              <a:rPr lang="en-US" noProof="0" dirty="0"/>
              <a:t>HR: Expand PIMS for PASO expansion</a:t>
            </a:r>
          </a:p>
          <a:p>
            <a:pPr lvl="3"/>
            <a:r>
              <a:rPr lang="en-US" b="1" noProof="0" dirty="0">
                <a:solidFill>
                  <a:srgbClr val="00CC00"/>
                </a:solidFill>
              </a:rPr>
              <a:t>LPS as payroll system:</a:t>
            </a:r>
          </a:p>
          <a:p>
            <a:pPr lvl="4"/>
            <a:r>
              <a:rPr lang="en-US" noProof="0" dirty="0"/>
              <a:t>Payroll: Expand LPS with PASO delta</a:t>
            </a:r>
          </a:p>
          <a:p>
            <a:pPr lvl="4"/>
            <a:r>
              <a:rPr lang="en-US" noProof="0" dirty="0"/>
              <a:t>HR: Expand PIMS for LPS expansion</a:t>
            </a:r>
          </a:p>
        </p:txBody>
      </p:sp>
      <p:sp>
        <p:nvSpPr>
          <p:cNvPr id="8" name="Afgeronde rechthoek 7"/>
          <p:cNvSpPr/>
          <p:nvPr/>
        </p:nvSpPr>
        <p:spPr bwMode="auto">
          <a:xfrm>
            <a:off x="5191125" y="2466975"/>
            <a:ext cx="3769397" cy="57552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nl-NL" sz="900">
              <a:solidFill>
                <a:schemeClr val="bg2"/>
              </a:solidFill>
              <a:latin typeface="Arial" charset="0"/>
            </a:endParaRPr>
          </a:p>
        </p:txBody>
      </p:sp>
      <p:sp>
        <p:nvSpPr>
          <p:cNvPr id="9" name="Afgeronde rechthoek 183"/>
          <p:cNvSpPr txBox="1">
            <a:spLocks noChangeArrowheads="1"/>
          </p:cNvSpPr>
          <p:nvPr/>
        </p:nvSpPr>
        <p:spPr bwMode="auto">
          <a:xfrm>
            <a:off x="5290470" y="2554153"/>
            <a:ext cx="3569979" cy="401173"/>
          </a:xfrm>
          <a:prstGeom prst="roundRect">
            <a:avLst>
              <a:gd name="adj" fmla="val 16667"/>
            </a:avLst>
          </a:prstGeom>
          <a:ln w="9525" cap="flat" cmpd="sng" algn="ctr">
            <a:solidFill>
              <a:schemeClr val="accent2">
                <a:shade val="95000"/>
                <a:satMod val="105000"/>
              </a:schemeClr>
            </a:solidFill>
            <a:prstDash val="solid"/>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dk1"/>
                </a:solidFill>
                <a:latin typeface="+mn-lt"/>
                <a:ea typeface="+mn-ea"/>
                <a:cs typeface="+mn-cs"/>
              </a:defRPr>
            </a:lvl1pPr>
            <a:lvl2pPr marL="541338" indent="-276225" algn="l" defTabSz="914400" rtl="0" eaLnBrk="1" latinLnBrk="0" hangingPunct="1">
              <a:spcBef>
                <a:spcPts val="0"/>
              </a:spcBef>
              <a:buFont typeface="Arial" pitchFamily="34" charset="0"/>
              <a:buChar char="–"/>
              <a:defRPr sz="2000" kern="1200">
                <a:solidFill>
                  <a:schemeClr val="dk1"/>
                </a:solidFill>
                <a:latin typeface="+mn-lt"/>
                <a:ea typeface="+mn-ea"/>
                <a:cs typeface="+mn-cs"/>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dk1"/>
                </a:solidFill>
                <a:latin typeface="+mn-lt"/>
                <a:ea typeface="+mn-ea"/>
                <a:cs typeface="+mn-cs"/>
              </a:defRPr>
            </a:lvl3pPr>
            <a:lvl4pPr marL="895350" indent="-177800" algn="l" defTabSz="914400" rtl="0" eaLnBrk="1" latinLnBrk="0" hangingPunct="1">
              <a:spcBef>
                <a:spcPts val="0"/>
              </a:spcBef>
              <a:buSzPct val="90000"/>
              <a:buFont typeface="Arial" pitchFamily="34" charset="0"/>
              <a:buChar char="–"/>
              <a:defRPr sz="1600" kern="1200">
                <a:solidFill>
                  <a:schemeClr val="dk1"/>
                </a:solidFill>
                <a:latin typeface="+mn-lt"/>
                <a:ea typeface="+mn-ea"/>
                <a:cs typeface="+mn-cs"/>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eaLnBrk="0" hangingPunct="0">
              <a:buFont typeface="Arial" pitchFamily="34" charset="0"/>
              <a:buNone/>
              <a:defRPr/>
            </a:pPr>
            <a:r>
              <a:rPr lang="nl-NL" sz="1400" b="1" dirty="0" err="1">
                <a:solidFill>
                  <a:schemeClr val="tx2"/>
                </a:solidFill>
                <a:latin typeface="Calibri" pitchFamily="34" charset="0"/>
              </a:rPr>
              <a:t>YouPP</a:t>
            </a:r>
            <a:endParaRPr lang="nl-NL" sz="1400" b="1" dirty="0">
              <a:solidFill>
                <a:schemeClr val="tx2"/>
              </a:solidFill>
              <a:latin typeface="Calibri" pitchFamily="34" charset="0"/>
            </a:endParaRPr>
          </a:p>
        </p:txBody>
      </p:sp>
      <p:sp>
        <p:nvSpPr>
          <p:cNvPr id="10" name="Afgeronde rechthoek 9"/>
          <p:cNvSpPr/>
          <p:nvPr/>
        </p:nvSpPr>
        <p:spPr bwMode="auto">
          <a:xfrm>
            <a:off x="5691488" y="2794164"/>
            <a:ext cx="700507" cy="6472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cxnSp>
        <p:nvCxnSpPr>
          <p:cNvPr id="11" name="Gebogen verbindingslijn 10"/>
          <p:cNvCxnSpPr/>
          <p:nvPr/>
        </p:nvCxnSpPr>
        <p:spPr bwMode="auto">
          <a:xfrm>
            <a:off x="6525425" y="3732604"/>
            <a:ext cx="600435" cy="97080"/>
          </a:xfrm>
          <a:prstGeom prst="bentConnector3">
            <a:avLst/>
          </a:prstGeom>
          <a:noFill/>
          <a:ln w="9525" cap="flat" cmpd="sng" algn="ctr">
            <a:noFill/>
            <a:prstDash val="solid"/>
            <a:round/>
            <a:headEnd type="none" w="med" len="med"/>
            <a:tailEnd type="arrow"/>
          </a:ln>
          <a:effectLst/>
        </p:spPr>
      </p:cxnSp>
      <p:sp>
        <p:nvSpPr>
          <p:cNvPr id="12" name="Afgeronde rechthoek 11"/>
          <p:cNvSpPr/>
          <p:nvPr/>
        </p:nvSpPr>
        <p:spPr bwMode="auto">
          <a:xfrm>
            <a:off x="5191125" y="3163049"/>
            <a:ext cx="3769397" cy="58248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nl-NL" sz="900">
              <a:solidFill>
                <a:schemeClr val="bg2"/>
              </a:solidFill>
              <a:latin typeface="Arial" charset="0"/>
            </a:endParaRPr>
          </a:p>
        </p:txBody>
      </p:sp>
      <p:sp>
        <p:nvSpPr>
          <p:cNvPr id="13" name="Afgeronde rechthoek 183"/>
          <p:cNvSpPr txBox="1">
            <a:spLocks noChangeArrowheads="1"/>
          </p:cNvSpPr>
          <p:nvPr/>
        </p:nvSpPr>
        <p:spPr bwMode="auto">
          <a:xfrm>
            <a:off x="5299984" y="3251486"/>
            <a:ext cx="1775839"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600" b="1" dirty="0">
                <a:solidFill>
                  <a:schemeClr val="tx2"/>
                </a:solidFill>
                <a:latin typeface="Calibri" pitchFamily="34" charset="0"/>
              </a:rPr>
              <a:t>PIMS</a:t>
            </a:r>
            <a:endParaRPr lang="nl-NL" sz="1600" i="1" dirty="0">
              <a:solidFill>
                <a:schemeClr val="tx2"/>
              </a:solidFill>
              <a:latin typeface="Calibri" pitchFamily="34" charset="0"/>
            </a:endParaRPr>
          </a:p>
        </p:txBody>
      </p:sp>
      <p:sp>
        <p:nvSpPr>
          <p:cNvPr id="14" name="Afgeronde rechthoek 183"/>
          <p:cNvSpPr txBox="1">
            <a:spLocks noChangeArrowheads="1"/>
          </p:cNvSpPr>
          <p:nvPr/>
        </p:nvSpPr>
        <p:spPr bwMode="auto">
          <a:xfrm>
            <a:off x="8093227" y="3251486"/>
            <a:ext cx="767222"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200" b="1" dirty="0" err="1">
                <a:solidFill>
                  <a:schemeClr val="tx2"/>
                </a:solidFill>
                <a:latin typeface="Calibri" pitchFamily="34" charset="0"/>
              </a:rPr>
              <a:t>PMvdO</a:t>
            </a:r>
            <a:endParaRPr lang="nl-NL" sz="1100" i="1" dirty="0">
              <a:solidFill>
                <a:schemeClr val="tx2"/>
              </a:solidFill>
              <a:latin typeface="Calibri" pitchFamily="34" charset="0"/>
            </a:endParaRPr>
          </a:p>
        </p:txBody>
      </p:sp>
      <p:sp>
        <p:nvSpPr>
          <p:cNvPr id="15" name="Afgeronde rechthoek 183"/>
          <p:cNvSpPr txBox="1">
            <a:spLocks noChangeArrowheads="1"/>
          </p:cNvSpPr>
          <p:nvPr/>
        </p:nvSpPr>
        <p:spPr bwMode="auto">
          <a:xfrm>
            <a:off x="7125860" y="3251486"/>
            <a:ext cx="923599"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100" b="1" dirty="0">
                <a:solidFill>
                  <a:schemeClr val="tx2"/>
                </a:solidFill>
                <a:latin typeface="Calibri" pitchFamily="34" charset="0"/>
              </a:rPr>
              <a:t>PersMaster</a:t>
            </a:r>
            <a:endParaRPr lang="nl-NL" sz="1100" i="1" dirty="0">
              <a:solidFill>
                <a:schemeClr val="tx2"/>
              </a:solidFill>
              <a:latin typeface="Calibri" pitchFamily="34" charset="0"/>
            </a:endParaRPr>
          </a:p>
        </p:txBody>
      </p:sp>
      <p:cxnSp>
        <p:nvCxnSpPr>
          <p:cNvPr id="16" name="Gebogen verbindingslijn 15"/>
          <p:cNvCxnSpPr/>
          <p:nvPr/>
        </p:nvCxnSpPr>
        <p:spPr bwMode="auto">
          <a:xfrm rot="5400000">
            <a:off x="6182361" y="3258689"/>
            <a:ext cx="185766" cy="33357"/>
          </a:xfrm>
          <a:prstGeom prst="bentConnector3">
            <a:avLst/>
          </a:prstGeom>
          <a:noFill/>
          <a:ln w="9525" cap="flat" cmpd="sng" algn="ctr">
            <a:noFill/>
            <a:prstDash val="solid"/>
            <a:round/>
            <a:headEnd type="none" w="med" len="med"/>
            <a:tailEnd type="arrow"/>
          </a:ln>
          <a:effectLst/>
        </p:spPr>
      </p:cxnSp>
      <p:sp>
        <p:nvSpPr>
          <p:cNvPr id="17" name="PIJL-RECHTS 21"/>
          <p:cNvSpPr/>
          <p:nvPr/>
        </p:nvSpPr>
        <p:spPr bwMode="auto">
          <a:xfrm>
            <a:off x="7326005" y="3182484"/>
            <a:ext cx="100072" cy="194160"/>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18" name="PIJL-OMHOOG en -OMLAAG 4"/>
          <p:cNvSpPr/>
          <p:nvPr/>
        </p:nvSpPr>
        <p:spPr bwMode="auto">
          <a:xfrm>
            <a:off x="6258565" y="3182484"/>
            <a:ext cx="200145" cy="194160"/>
          </a:xfrm>
          <a:prstGeom prst="up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19" name="Afgeronde rechthoek 18"/>
          <p:cNvSpPr/>
          <p:nvPr/>
        </p:nvSpPr>
        <p:spPr bwMode="auto">
          <a:xfrm>
            <a:off x="5191125" y="3840402"/>
            <a:ext cx="3769397" cy="61484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nl-NL" sz="900">
              <a:solidFill>
                <a:schemeClr val="bg2"/>
              </a:solidFill>
              <a:latin typeface="Arial" charset="0"/>
            </a:endParaRPr>
          </a:p>
        </p:txBody>
      </p:sp>
      <p:sp>
        <p:nvSpPr>
          <p:cNvPr id="20" name="Afgeronde rechthoek 183"/>
          <p:cNvSpPr txBox="1">
            <a:spLocks noChangeArrowheads="1"/>
          </p:cNvSpPr>
          <p:nvPr/>
        </p:nvSpPr>
        <p:spPr bwMode="auto">
          <a:xfrm>
            <a:off x="5265732" y="3947236"/>
            <a:ext cx="900652"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600" b="1" dirty="0">
                <a:solidFill>
                  <a:schemeClr val="tx2"/>
                </a:solidFill>
                <a:latin typeface="Calibri" pitchFamily="34" charset="0"/>
              </a:rPr>
              <a:t>LPS</a:t>
            </a:r>
            <a:endParaRPr lang="nl-NL" sz="1600" i="1" dirty="0">
              <a:solidFill>
                <a:schemeClr val="tx2"/>
              </a:solidFill>
              <a:latin typeface="Calibri" pitchFamily="34" charset="0"/>
            </a:endParaRPr>
          </a:p>
        </p:txBody>
      </p:sp>
      <p:sp>
        <p:nvSpPr>
          <p:cNvPr id="21" name="Afgeronde rechthoek 183"/>
          <p:cNvSpPr txBox="1">
            <a:spLocks noChangeArrowheads="1"/>
          </p:cNvSpPr>
          <p:nvPr/>
        </p:nvSpPr>
        <p:spPr bwMode="auto">
          <a:xfrm>
            <a:off x="8093227" y="3942872"/>
            <a:ext cx="786926"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600" b="1" dirty="0">
                <a:solidFill>
                  <a:schemeClr val="tx2"/>
                </a:solidFill>
                <a:latin typeface="Calibri" pitchFamily="34" charset="0"/>
              </a:rPr>
              <a:t>PASO</a:t>
            </a:r>
            <a:endParaRPr lang="nl-NL" sz="1600" i="1" dirty="0">
              <a:solidFill>
                <a:schemeClr val="tx2"/>
              </a:solidFill>
              <a:latin typeface="Calibri" pitchFamily="34" charset="0"/>
            </a:endParaRPr>
          </a:p>
        </p:txBody>
      </p:sp>
      <p:sp>
        <p:nvSpPr>
          <p:cNvPr id="22" name="Afgeronde rechthoek 183"/>
          <p:cNvSpPr txBox="1">
            <a:spLocks noChangeArrowheads="1"/>
          </p:cNvSpPr>
          <p:nvPr/>
        </p:nvSpPr>
        <p:spPr bwMode="auto">
          <a:xfrm>
            <a:off x="6212931" y="3947236"/>
            <a:ext cx="1836528"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600" b="1" dirty="0">
                <a:solidFill>
                  <a:schemeClr val="tx2"/>
                </a:solidFill>
                <a:latin typeface="Calibri" pitchFamily="34" charset="0"/>
              </a:rPr>
              <a:t>PayMaster</a:t>
            </a:r>
            <a:endParaRPr lang="nl-NL" sz="1600" i="1" dirty="0">
              <a:solidFill>
                <a:schemeClr val="tx2"/>
              </a:solidFill>
              <a:latin typeface="Calibri" pitchFamily="34" charset="0"/>
            </a:endParaRPr>
          </a:p>
        </p:txBody>
      </p:sp>
      <p:sp>
        <p:nvSpPr>
          <p:cNvPr id="23" name="PIJL-OMHOOG en -OMLAAG 7193"/>
          <p:cNvSpPr/>
          <p:nvPr/>
        </p:nvSpPr>
        <p:spPr bwMode="auto">
          <a:xfrm>
            <a:off x="5641004" y="2955325"/>
            <a:ext cx="150109" cy="294526"/>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4" name="PIJL-OMHOOG en -OMLAAG 67"/>
          <p:cNvSpPr/>
          <p:nvPr/>
        </p:nvSpPr>
        <p:spPr bwMode="auto">
          <a:xfrm>
            <a:off x="8401784" y="2955326"/>
            <a:ext cx="150109" cy="292220"/>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5" name="PIJL-OMHOOG en -OMLAAG 68"/>
          <p:cNvSpPr/>
          <p:nvPr/>
        </p:nvSpPr>
        <p:spPr bwMode="auto">
          <a:xfrm>
            <a:off x="8401784" y="3645576"/>
            <a:ext cx="150109" cy="294577"/>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6" name="PIJL-OMHOOG en -OMLAAG 70"/>
          <p:cNvSpPr/>
          <p:nvPr/>
        </p:nvSpPr>
        <p:spPr bwMode="auto">
          <a:xfrm>
            <a:off x="5641004" y="3652659"/>
            <a:ext cx="150109" cy="294577"/>
          </a:xfrm>
          <a:prstGeom prst="upDownArrow">
            <a:avLst>
              <a:gd name="adj1" fmla="val 50000"/>
              <a:gd name="adj2" fmla="val 51890"/>
            </a:avLst>
          </a:prstGeom>
          <a:solidFill>
            <a:schemeClr val="tx2">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7" name="PIJL-OMHOOG en -OMLAAG 69"/>
          <p:cNvSpPr/>
          <p:nvPr/>
        </p:nvSpPr>
        <p:spPr bwMode="auto">
          <a:xfrm>
            <a:off x="7512605" y="3645576"/>
            <a:ext cx="150109" cy="294577"/>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8" name="PIJL-OMHOOG en -OMLAAG 34"/>
          <p:cNvSpPr/>
          <p:nvPr/>
        </p:nvSpPr>
        <p:spPr bwMode="auto">
          <a:xfrm>
            <a:off x="6572457" y="3651002"/>
            <a:ext cx="150109" cy="294577"/>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9" name="PIJL-OMHOOG en -OMLAAG 38"/>
          <p:cNvSpPr/>
          <p:nvPr/>
        </p:nvSpPr>
        <p:spPr bwMode="auto">
          <a:xfrm>
            <a:off x="7512605" y="2955325"/>
            <a:ext cx="150109" cy="292220"/>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30" name="PIJL-OMHOOG en -OMLAAG 66"/>
          <p:cNvSpPr/>
          <p:nvPr/>
        </p:nvSpPr>
        <p:spPr bwMode="auto">
          <a:xfrm>
            <a:off x="6572457" y="2955325"/>
            <a:ext cx="150109" cy="292220"/>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33" name="PIJL-OMHOOG en -OMLAAG 70"/>
          <p:cNvSpPr/>
          <p:nvPr/>
        </p:nvSpPr>
        <p:spPr bwMode="auto">
          <a:xfrm rot="17449133">
            <a:off x="7509270" y="3194131"/>
            <a:ext cx="150109" cy="1343887"/>
          </a:xfrm>
          <a:prstGeom prst="upDownArrow">
            <a:avLst>
              <a:gd name="adj1" fmla="val 50000"/>
              <a:gd name="adj2" fmla="val 51890"/>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38" name="Vrije vorm 37"/>
          <p:cNvSpPr/>
          <p:nvPr/>
        </p:nvSpPr>
        <p:spPr>
          <a:xfrm>
            <a:off x="5857875" y="4286250"/>
            <a:ext cx="2495550" cy="470949"/>
          </a:xfrm>
          <a:custGeom>
            <a:avLst/>
            <a:gdLst>
              <a:gd name="connsiteX0" fmla="*/ 0 w 2495550"/>
              <a:gd name="connsiteY0" fmla="*/ 0 h 454374"/>
              <a:gd name="connsiteX1" fmla="*/ 352425 w 2495550"/>
              <a:gd name="connsiteY1" fmla="*/ 342900 h 454374"/>
              <a:gd name="connsiteX2" fmla="*/ 352425 w 2495550"/>
              <a:gd name="connsiteY2" fmla="*/ 342900 h 454374"/>
              <a:gd name="connsiteX3" fmla="*/ 1771650 w 2495550"/>
              <a:gd name="connsiteY3" fmla="*/ 447675 h 454374"/>
              <a:gd name="connsiteX4" fmla="*/ 2495550 w 2495550"/>
              <a:gd name="connsiteY4" fmla="*/ 123825 h 454374"/>
              <a:gd name="connsiteX5" fmla="*/ 2495550 w 2495550"/>
              <a:gd name="connsiteY5" fmla="*/ 123825 h 454374"/>
              <a:gd name="connsiteX0" fmla="*/ 0 w 2495550"/>
              <a:gd name="connsiteY0" fmla="*/ 0 h 470949"/>
              <a:gd name="connsiteX1" fmla="*/ 352425 w 2495550"/>
              <a:gd name="connsiteY1" fmla="*/ 342900 h 470949"/>
              <a:gd name="connsiteX2" fmla="*/ 802801 w 2495550"/>
              <a:gd name="connsiteY2" fmla="*/ 433885 h 470949"/>
              <a:gd name="connsiteX3" fmla="*/ 1771650 w 2495550"/>
              <a:gd name="connsiteY3" fmla="*/ 447675 h 470949"/>
              <a:gd name="connsiteX4" fmla="*/ 2495550 w 2495550"/>
              <a:gd name="connsiteY4" fmla="*/ 123825 h 470949"/>
              <a:gd name="connsiteX5" fmla="*/ 2495550 w 2495550"/>
              <a:gd name="connsiteY5" fmla="*/ 123825 h 47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550" h="470949">
                <a:moveTo>
                  <a:pt x="0" y="0"/>
                </a:moveTo>
                <a:cubicBezTo>
                  <a:pt x="117475" y="114300"/>
                  <a:pt x="218625" y="270586"/>
                  <a:pt x="352425" y="342900"/>
                </a:cubicBezTo>
                <a:cubicBezTo>
                  <a:pt x="486225" y="415214"/>
                  <a:pt x="652676" y="403557"/>
                  <a:pt x="802801" y="433885"/>
                </a:cubicBezTo>
                <a:cubicBezTo>
                  <a:pt x="1039339" y="451348"/>
                  <a:pt x="1489525" y="499352"/>
                  <a:pt x="1771650" y="447675"/>
                </a:cubicBezTo>
                <a:cubicBezTo>
                  <a:pt x="2053775" y="395998"/>
                  <a:pt x="2495550" y="123825"/>
                  <a:pt x="2495550" y="123825"/>
                </a:cubicBezTo>
                <a:lnTo>
                  <a:pt x="2495550" y="123825"/>
                </a:lnTo>
              </a:path>
            </a:pathLst>
          </a:custGeom>
          <a:noFill/>
          <a:ln w="571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Vrije vorm 38"/>
          <p:cNvSpPr/>
          <p:nvPr/>
        </p:nvSpPr>
        <p:spPr>
          <a:xfrm flipH="1">
            <a:off x="5641004" y="4202019"/>
            <a:ext cx="2495550" cy="470949"/>
          </a:xfrm>
          <a:custGeom>
            <a:avLst/>
            <a:gdLst>
              <a:gd name="connsiteX0" fmla="*/ 0 w 2495550"/>
              <a:gd name="connsiteY0" fmla="*/ 0 h 454374"/>
              <a:gd name="connsiteX1" fmla="*/ 352425 w 2495550"/>
              <a:gd name="connsiteY1" fmla="*/ 342900 h 454374"/>
              <a:gd name="connsiteX2" fmla="*/ 352425 w 2495550"/>
              <a:gd name="connsiteY2" fmla="*/ 342900 h 454374"/>
              <a:gd name="connsiteX3" fmla="*/ 1771650 w 2495550"/>
              <a:gd name="connsiteY3" fmla="*/ 447675 h 454374"/>
              <a:gd name="connsiteX4" fmla="*/ 2495550 w 2495550"/>
              <a:gd name="connsiteY4" fmla="*/ 123825 h 454374"/>
              <a:gd name="connsiteX5" fmla="*/ 2495550 w 2495550"/>
              <a:gd name="connsiteY5" fmla="*/ 123825 h 454374"/>
              <a:gd name="connsiteX0" fmla="*/ 0 w 2495550"/>
              <a:gd name="connsiteY0" fmla="*/ 0 h 470949"/>
              <a:gd name="connsiteX1" fmla="*/ 352425 w 2495550"/>
              <a:gd name="connsiteY1" fmla="*/ 342900 h 470949"/>
              <a:gd name="connsiteX2" fmla="*/ 802801 w 2495550"/>
              <a:gd name="connsiteY2" fmla="*/ 433885 h 470949"/>
              <a:gd name="connsiteX3" fmla="*/ 1771650 w 2495550"/>
              <a:gd name="connsiteY3" fmla="*/ 447675 h 470949"/>
              <a:gd name="connsiteX4" fmla="*/ 2495550 w 2495550"/>
              <a:gd name="connsiteY4" fmla="*/ 123825 h 470949"/>
              <a:gd name="connsiteX5" fmla="*/ 2495550 w 2495550"/>
              <a:gd name="connsiteY5" fmla="*/ 123825 h 47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550" h="470949">
                <a:moveTo>
                  <a:pt x="0" y="0"/>
                </a:moveTo>
                <a:cubicBezTo>
                  <a:pt x="117475" y="114300"/>
                  <a:pt x="218625" y="270586"/>
                  <a:pt x="352425" y="342900"/>
                </a:cubicBezTo>
                <a:cubicBezTo>
                  <a:pt x="486225" y="415214"/>
                  <a:pt x="652676" y="403557"/>
                  <a:pt x="802801" y="433885"/>
                </a:cubicBezTo>
                <a:cubicBezTo>
                  <a:pt x="1039339" y="451348"/>
                  <a:pt x="1489525" y="499352"/>
                  <a:pt x="1771650" y="447675"/>
                </a:cubicBezTo>
                <a:cubicBezTo>
                  <a:pt x="2053775" y="395998"/>
                  <a:pt x="2495550" y="123825"/>
                  <a:pt x="2495550" y="123825"/>
                </a:cubicBezTo>
                <a:lnTo>
                  <a:pt x="2495550" y="123825"/>
                </a:lnTo>
              </a:path>
            </a:pathLst>
          </a:custGeom>
          <a:noFill/>
          <a:ln w="57150">
            <a:solidFill>
              <a:schemeClr val="tx2">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509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1</a:t>
            </a:r>
            <a:r>
              <a:rPr lang="en-US" baseline="30000" noProof="0" dirty="0"/>
              <a:t>st</a:t>
            </a:r>
            <a:r>
              <a:rPr lang="en-US" noProof="0" dirty="0"/>
              <a:t> comparison: Estimations</a:t>
            </a:r>
          </a:p>
        </p:txBody>
      </p:sp>
      <p:sp>
        <p:nvSpPr>
          <p:cNvPr id="3" name="Tijdelijke aanduiding voor inhoud 2"/>
          <p:cNvSpPr>
            <a:spLocks noGrp="1"/>
          </p:cNvSpPr>
          <p:nvPr>
            <p:ph idx="1"/>
          </p:nvPr>
        </p:nvSpPr>
        <p:spPr/>
        <p:txBody>
          <a:bodyPr>
            <a:normAutofit/>
          </a:bodyPr>
          <a:lstStyle/>
          <a:p>
            <a:r>
              <a:rPr lang="en-US" sz="1800" noProof="0" dirty="0"/>
              <a:t>Reduce profit product lines to PersMaster-</a:t>
            </a:r>
            <a:r>
              <a:rPr lang="en-US" sz="1800" noProof="0" dirty="0" err="1"/>
              <a:t>PayMaster</a:t>
            </a:r>
            <a:endParaRPr lang="en-US" sz="1800" noProof="0" dirty="0"/>
          </a:p>
          <a:p>
            <a:pPr marL="265113" lvl="1" indent="0">
              <a:buNone/>
            </a:pPr>
            <a:r>
              <a:rPr lang="en-US" sz="1600" noProof="0" dirty="0"/>
              <a:t>						total:	3 years</a:t>
            </a:r>
          </a:p>
          <a:p>
            <a:r>
              <a:rPr lang="en-US" sz="1800" noProof="0" dirty="0"/>
              <a:t>Reduce non-profit product lines to </a:t>
            </a:r>
            <a:r>
              <a:rPr lang="en-US" sz="1800" b="1" noProof="0" dirty="0">
                <a:solidFill>
                  <a:srgbClr val="FF0000"/>
                </a:solidFill>
              </a:rPr>
              <a:t>PIMS-PASO</a:t>
            </a:r>
          </a:p>
          <a:p>
            <a:pPr marL="265113" lvl="1" indent="0">
              <a:buNone/>
            </a:pPr>
            <a:r>
              <a:rPr lang="en-US" sz="1600" noProof="0" dirty="0"/>
              <a:t>						total:	25 years</a:t>
            </a:r>
          </a:p>
          <a:p>
            <a:r>
              <a:rPr lang="en-US" sz="1800" noProof="0" dirty="0"/>
              <a:t>Reduce non-profit product lines to </a:t>
            </a:r>
            <a:r>
              <a:rPr lang="en-US" sz="1800" b="1" noProof="0" dirty="0">
                <a:solidFill>
                  <a:srgbClr val="00CC00"/>
                </a:solidFill>
              </a:rPr>
              <a:t>PIMS-LPS</a:t>
            </a:r>
          </a:p>
          <a:p>
            <a:pPr marL="265113" lvl="1" indent="0">
              <a:buNone/>
            </a:pPr>
            <a:r>
              <a:rPr lang="en-US" sz="1600" noProof="0" dirty="0"/>
              <a:t>						total:	10 years</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spTree>
    <p:extLst>
      <p:ext uri="{BB962C8B-B14F-4D97-AF65-F5344CB8AC3E}">
        <p14:creationId xmlns:p14="http://schemas.microsoft.com/office/powerpoint/2010/main" val="1600685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2</a:t>
            </a:r>
            <a:r>
              <a:rPr lang="en-US" baseline="30000" noProof="0" dirty="0"/>
              <a:t>nd</a:t>
            </a:r>
            <a:r>
              <a:rPr lang="en-US" noProof="0" dirty="0"/>
              <a:t> comparison: turnover ratio</a:t>
            </a:r>
          </a:p>
        </p:txBody>
      </p:sp>
      <p:sp>
        <p:nvSpPr>
          <p:cNvPr id="6" name="Tijdelijke aanduiding voor inhoud 5"/>
          <p:cNvSpPr>
            <a:spLocks noGrp="1"/>
          </p:cNvSpPr>
          <p:nvPr>
            <p:ph idx="1"/>
          </p:nvPr>
        </p:nvSpPr>
        <p:spPr/>
        <p:txBody>
          <a:bodyPr/>
          <a:lstStyle/>
          <a:p>
            <a:endParaRPr lang="en-US" dirty="0"/>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graphicFrame>
        <p:nvGraphicFramePr>
          <p:cNvPr id="8" name="Tabel 7"/>
          <p:cNvGraphicFramePr>
            <a:graphicFrameLocks noGrp="1"/>
          </p:cNvGraphicFramePr>
          <p:nvPr>
            <p:extLst>
              <p:ext uri="{D42A27DB-BD31-4B8C-83A1-F6EECF244321}">
                <p14:modId xmlns:p14="http://schemas.microsoft.com/office/powerpoint/2010/main" val="1075348201"/>
              </p:ext>
            </p:extLst>
          </p:nvPr>
        </p:nvGraphicFramePr>
        <p:xfrm>
          <a:off x="246065" y="1321204"/>
          <a:ext cx="8651871" cy="2628000"/>
        </p:xfrm>
        <a:graphic>
          <a:graphicData uri="http://schemas.openxmlformats.org/drawingml/2006/table">
            <a:tbl>
              <a:tblPr firstRow="1" firstCol="1">
                <a:tableStyleId>{5C22544A-7EE6-4342-B048-85BDC9FD1C3A}</a:tableStyleId>
              </a:tblPr>
              <a:tblGrid>
                <a:gridCol w="1859338">
                  <a:extLst>
                    <a:ext uri="{9D8B030D-6E8A-4147-A177-3AD203B41FA5}">
                      <a16:colId xmlns:a16="http://schemas.microsoft.com/office/drawing/2014/main" val="20000"/>
                    </a:ext>
                  </a:extLst>
                </a:gridCol>
                <a:gridCol w="593605">
                  <a:extLst>
                    <a:ext uri="{9D8B030D-6E8A-4147-A177-3AD203B41FA5}">
                      <a16:colId xmlns:a16="http://schemas.microsoft.com/office/drawing/2014/main" val="20001"/>
                    </a:ext>
                  </a:extLst>
                </a:gridCol>
                <a:gridCol w="1099428">
                  <a:extLst>
                    <a:ext uri="{9D8B030D-6E8A-4147-A177-3AD203B41FA5}">
                      <a16:colId xmlns:a16="http://schemas.microsoft.com/office/drawing/2014/main" val="20002"/>
                    </a:ext>
                  </a:extLst>
                </a:gridCol>
                <a:gridCol w="1019900">
                  <a:extLst>
                    <a:ext uri="{9D8B030D-6E8A-4147-A177-3AD203B41FA5}">
                      <a16:colId xmlns:a16="http://schemas.microsoft.com/office/drawing/2014/main" val="20003"/>
                    </a:ext>
                  </a:extLst>
                </a:gridCol>
                <a:gridCol w="1019900">
                  <a:extLst>
                    <a:ext uri="{9D8B030D-6E8A-4147-A177-3AD203B41FA5}">
                      <a16:colId xmlns:a16="http://schemas.microsoft.com/office/drawing/2014/main" val="20004"/>
                    </a:ext>
                  </a:extLst>
                </a:gridCol>
                <a:gridCol w="1019900">
                  <a:extLst>
                    <a:ext uri="{9D8B030D-6E8A-4147-A177-3AD203B41FA5}">
                      <a16:colId xmlns:a16="http://schemas.microsoft.com/office/drawing/2014/main" val="20005"/>
                    </a:ext>
                  </a:extLst>
                </a:gridCol>
                <a:gridCol w="1019900">
                  <a:extLst>
                    <a:ext uri="{9D8B030D-6E8A-4147-A177-3AD203B41FA5}">
                      <a16:colId xmlns:a16="http://schemas.microsoft.com/office/drawing/2014/main" val="20006"/>
                    </a:ext>
                  </a:extLst>
                </a:gridCol>
                <a:gridCol w="1019900">
                  <a:extLst>
                    <a:ext uri="{9D8B030D-6E8A-4147-A177-3AD203B41FA5}">
                      <a16:colId xmlns:a16="http://schemas.microsoft.com/office/drawing/2014/main" val="20007"/>
                    </a:ext>
                  </a:extLst>
                </a:gridCol>
              </a:tblGrid>
              <a:tr h="324000">
                <a:tc>
                  <a:txBody>
                    <a:bodyPr/>
                    <a:lstStyle/>
                    <a:p>
                      <a:endParaRPr lang="en-GB" sz="1200" noProof="0" dirty="0"/>
                    </a:p>
                  </a:txBody>
                  <a:tcPr anchor="ctr">
                    <a:lnB w="57150" cap="flat" cmpd="sng" algn="ctr">
                      <a:solidFill>
                        <a:schemeClr val="bg1"/>
                      </a:solidFill>
                      <a:prstDash val="solid"/>
                      <a:round/>
                      <a:headEnd type="none" w="med" len="med"/>
                      <a:tailEnd type="none" w="med" len="med"/>
                    </a:lnB>
                    <a:noFill/>
                  </a:tcPr>
                </a:tc>
                <a:tc>
                  <a:txBody>
                    <a:bodyPr/>
                    <a:lstStyle/>
                    <a:p>
                      <a:pPr algn="ctr"/>
                      <a:r>
                        <a:rPr lang="en-GB" sz="1200" noProof="0" dirty="0"/>
                        <a:t>Year</a:t>
                      </a:r>
                    </a:p>
                  </a:txBody>
                  <a:tcPr anchor="ctr">
                    <a:lnB w="57150" cap="flat" cmpd="sng" algn="ctr">
                      <a:solidFill>
                        <a:schemeClr val="bg1"/>
                      </a:solidFill>
                      <a:prstDash val="solid"/>
                      <a:round/>
                      <a:headEnd type="none" w="med" len="med"/>
                      <a:tailEnd type="none" w="med" len="med"/>
                    </a:lnB>
                  </a:tcPr>
                </a:tc>
                <a:tc>
                  <a:txBody>
                    <a:bodyPr/>
                    <a:lstStyle/>
                    <a:p>
                      <a:pPr algn="ctr"/>
                      <a:r>
                        <a:rPr lang="en-GB" sz="1200" noProof="0" dirty="0"/>
                        <a:t>Consultancy</a:t>
                      </a:r>
                    </a:p>
                  </a:txBody>
                  <a:tcPr anchor="ctr">
                    <a:lnB w="57150" cap="flat" cmpd="sng" algn="ctr">
                      <a:solidFill>
                        <a:schemeClr val="bg1"/>
                      </a:solidFill>
                      <a:prstDash val="solid"/>
                      <a:round/>
                      <a:headEnd type="none" w="med" len="med"/>
                      <a:tailEnd type="none" w="med" len="med"/>
                    </a:lnB>
                  </a:tcPr>
                </a:tc>
                <a:tc>
                  <a:txBody>
                    <a:bodyPr/>
                    <a:lstStyle/>
                    <a:p>
                      <a:pPr algn="ctr"/>
                      <a:r>
                        <a:rPr lang="en-GB" sz="1200" noProof="0" dirty="0"/>
                        <a:t>Licences</a:t>
                      </a:r>
                    </a:p>
                  </a:txBody>
                  <a:tcPr anchor="ctr">
                    <a:lnB w="5715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noProof="0" dirty="0"/>
                        <a:t>Maintenance</a:t>
                      </a:r>
                    </a:p>
                  </a:txBody>
                  <a:tcPr anchor="ctr">
                    <a:lnB w="57150" cap="flat" cmpd="sng" algn="ctr">
                      <a:solidFill>
                        <a:schemeClr val="bg1"/>
                      </a:solidFill>
                      <a:prstDash val="solid"/>
                      <a:round/>
                      <a:headEnd type="none" w="med" len="med"/>
                      <a:tailEnd type="none" w="med" len="med"/>
                    </a:lnB>
                  </a:tcPr>
                </a:tc>
                <a:tc>
                  <a:txBody>
                    <a:bodyPr/>
                    <a:lstStyle/>
                    <a:p>
                      <a:pPr algn="ctr"/>
                      <a:r>
                        <a:rPr lang="en-GB" sz="1200" noProof="0" dirty="0"/>
                        <a:t>Educations</a:t>
                      </a:r>
                    </a:p>
                  </a:txBody>
                  <a:tcPr anchor="ctr">
                    <a:lnB w="57150" cap="flat" cmpd="sng" algn="ctr">
                      <a:solidFill>
                        <a:schemeClr val="bg1"/>
                      </a:solidFill>
                      <a:prstDash val="solid"/>
                      <a:round/>
                      <a:headEnd type="none" w="med" len="med"/>
                      <a:tailEnd type="none" w="med" len="med"/>
                    </a:lnB>
                  </a:tcPr>
                </a:tc>
                <a:tc>
                  <a:txBody>
                    <a:bodyPr/>
                    <a:lstStyle/>
                    <a:p>
                      <a:pPr algn="ctr"/>
                      <a:r>
                        <a:rPr lang="en-GB" sz="1200" noProof="0" dirty="0"/>
                        <a:t>Production</a:t>
                      </a:r>
                    </a:p>
                  </a:txBody>
                  <a:tcPr anchor="ctr">
                    <a:lnB w="57150" cap="flat" cmpd="sng" algn="ctr">
                      <a:solidFill>
                        <a:schemeClr val="bg1"/>
                      </a:solidFill>
                      <a:prstDash val="solid"/>
                      <a:round/>
                      <a:headEnd type="none" w="med" len="med"/>
                      <a:tailEnd type="none" w="med" len="med"/>
                    </a:lnB>
                  </a:tcPr>
                </a:tc>
                <a:tc>
                  <a:txBody>
                    <a:bodyPr/>
                    <a:lstStyle/>
                    <a:p>
                      <a:pPr algn="ctr"/>
                      <a:r>
                        <a:rPr lang="en-GB" sz="1200" noProof="0" dirty="0"/>
                        <a:t>Total</a:t>
                      </a:r>
                    </a:p>
                  </a:txBody>
                  <a:tcPr anchor="ctr">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288000">
                <a:tc rowSpan="2">
                  <a:txBody>
                    <a:bodyPr/>
                    <a:lstStyle/>
                    <a:p>
                      <a:pPr algn="ctr"/>
                      <a:r>
                        <a:rPr lang="nl-NL" sz="1200" b="1" dirty="0"/>
                        <a:t>PersMaster-PayMaster</a:t>
                      </a:r>
                    </a:p>
                  </a:txBody>
                  <a:tcPr anchor="ct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nl-NL" sz="1200" dirty="0"/>
                        <a:t>2013</a:t>
                      </a:r>
                    </a:p>
                  </a:txBody>
                  <a:tcPr anchor="ctr">
                    <a:lnT w="57150" cap="flat" cmpd="sng" algn="ctr">
                      <a:solidFill>
                        <a:schemeClr val="bg1"/>
                      </a:solidFill>
                      <a:prstDash val="solid"/>
                      <a:round/>
                      <a:headEnd type="none" w="med" len="med"/>
                      <a:tailEnd type="none" w="med" len="med"/>
                    </a:lnT>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ct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10001"/>
                  </a:ext>
                </a:extLst>
              </a:tr>
              <a:tr h="288000">
                <a:tc vMerge="1">
                  <a:txBody>
                    <a:bodyPr/>
                    <a:lstStyle/>
                    <a:p>
                      <a:pPr algn="ctr"/>
                      <a:endParaRPr lang="nl-NL" sz="1200" dirty="0"/>
                    </a:p>
                  </a:txBody>
                  <a:tcPr/>
                </a:tc>
                <a:tc>
                  <a:txBody>
                    <a:bodyPr/>
                    <a:lstStyle/>
                    <a:p>
                      <a:pPr algn="ctr"/>
                      <a:r>
                        <a:rPr lang="nl-NL" sz="1200" dirty="0"/>
                        <a:t>2014</a:t>
                      </a:r>
                    </a:p>
                  </a:txBody>
                  <a:tcPr anchor="ctr">
                    <a:lnB w="57150" cap="flat" cmpd="sng" algn="ctr">
                      <a:solidFill>
                        <a:schemeClr val="bg1"/>
                      </a:solidFill>
                      <a:prstDash val="solid"/>
                      <a:round/>
                      <a:headEnd type="none" w="med" len="med"/>
                      <a:tailEnd type="none" w="med" len="med"/>
                    </a:lnB>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2"/>
                  </a:ext>
                </a:extLst>
              </a:tr>
              <a:tr h="288000">
                <a:tc rowSpan="2">
                  <a:txBody>
                    <a:bodyPr/>
                    <a:lstStyle/>
                    <a:p>
                      <a:pPr algn="ctr"/>
                      <a:r>
                        <a:rPr lang="nl-NL" sz="1200" b="1" dirty="0"/>
                        <a:t>PIMS-PayMaster</a:t>
                      </a:r>
                    </a:p>
                  </a:txBody>
                  <a:tcPr anchor="ct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nl-NL" sz="1200" dirty="0"/>
                        <a:t>2013</a:t>
                      </a:r>
                    </a:p>
                  </a:txBody>
                  <a:tcPr anchor="ctr">
                    <a:lnT w="57150" cap="flat" cmpd="sng" algn="ctr">
                      <a:solidFill>
                        <a:schemeClr val="bg1"/>
                      </a:solidFill>
                      <a:prstDash val="solid"/>
                      <a:round/>
                      <a:headEnd type="none" w="med" len="med"/>
                      <a:tailEnd type="none" w="med" len="med"/>
                    </a:lnT>
                    <a:solidFill>
                      <a:srgbClr val="D8DDE8"/>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ct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10003"/>
                  </a:ext>
                </a:extLst>
              </a:tr>
              <a:tr h="288000">
                <a:tc vMerge="1">
                  <a:txBody>
                    <a:bodyPr/>
                    <a:lstStyle/>
                    <a:p>
                      <a:pPr algn="ctr"/>
                      <a:endParaRPr lang="nl-NL" sz="1200" dirty="0"/>
                    </a:p>
                  </a:txBody>
                  <a:tcPr anchor="ctr"/>
                </a:tc>
                <a:tc>
                  <a:txBody>
                    <a:bodyPr/>
                    <a:lstStyle/>
                    <a:p>
                      <a:pPr algn="ctr"/>
                      <a:r>
                        <a:rPr lang="nl-NL" sz="1200" dirty="0"/>
                        <a:t>2014</a:t>
                      </a:r>
                    </a:p>
                  </a:txBody>
                  <a:tcPr anchor="ctr">
                    <a:lnB w="57150" cap="flat" cmpd="sng" algn="ctr">
                      <a:solidFill>
                        <a:schemeClr val="bg1"/>
                      </a:solidFill>
                      <a:prstDash val="solid"/>
                      <a:round/>
                      <a:headEnd type="none" w="med" len="med"/>
                      <a:tailEnd type="none" w="med" len="med"/>
                    </a:lnB>
                    <a:solidFill>
                      <a:srgbClr val="D8DDE8"/>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ct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4"/>
                  </a:ext>
                </a:extLst>
              </a:tr>
              <a:tr h="288000">
                <a:tc rowSpan="2">
                  <a:txBody>
                    <a:bodyPr/>
                    <a:lstStyle/>
                    <a:p>
                      <a:pPr algn="ctr"/>
                      <a:r>
                        <a:rPr lang="nl-NL" sz="1200" b="1" dirty="0"/>
                        <a:t>PIMS-LPS</a:t>
                      </a:r>
                    </a:p>
                  </a:txBody>
                  <a:tcPr anchor="ct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lumMod val="60000"/>
                        <a:lumOff val="40000"/>
                      </a:schemeClr>
                    </a:solidFill>
                  </a:tcPr>
                </a:tc>
                <a:tc>
                  <a:txBody>
                    <a:bodyPr/>
                    <a:lstStyle/>
                    <a:p>
                      <a:pPr algn="ctr"/>
                      <a:r>
                        <a:rPr lang="nl-NL" sz="1200" dirty="0"/>
                        <a:t>2013</a:t>
                      </a:r>
                    </a:p>
                  </a:txBody>
                  <a:tcPr anchor="ctr">
                    <a:lnT w="57150" cap="flat" cmpd="sng" algn="ctr">
                      <a:solidFill>
                        <a:schemeClr val="bg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rowSpan="2">
                  <a:txBody>
                    <a:bodyPr/>
                    <a:lstStyle/>
                    <a:p>
                      <a:pPr algn="ctr"/>
                      <a:r>
                        <a:rPr lang="nl-NL" sz="2800" dirty="0"/>
                        <a:t>8</a:t>
                      </a:r>
                    </a:p>
                  </a:txBody>
                  <a:tcPr anchor="ct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288000">
                <a:tc vMerge="1">
                  <a:txBody>
                    <a:bodyPr/>
                    <a:lstStyle/>
                    <a:p>
                      <a:pPr algn="ctr"/>
                      <a:endParaRPr lang="nl-NL" sz="1200" dirty="0"/>
                    </a:p>
                  </a:txBody>
                  <a:tcPr anchor="ctr"/>
                </a:tc>
                <a:tc>
                  <a:txBody>
                    <a:bodyPr/>
                    <a:lstStyle/>
                    <a:p>
                      <a:pPr algn="ctr"/>
                      <a:r>
                        <a:rPr lang="nl-NL" sz="1200" dirty="0"/>
                        <a:t>2014</a:t>
                      </a:r>
                    </a:p>
                  </a:txBody>
                  <a:tcPr anchor="ctr">
                    <a:lnB w="57150" cap="flat" cmpd="sng" algn="ctr">
                      <a:solidFill>
                        <a:schemeClr val="bg1"/>
                      </a:solidFill>
                      <a:prstDash val="solid"/>
                      <a:round/>
                      <a:headEnd type="none" w="med" len="med"/>
                      <a:tailEnd type="none" w="med" len="med"/>
                    </a:lnB>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a:txBody>
                    <a:bodyPr/>
                    <a:lstStyle/>
                    <a:p>
                      <a:pPr algn="r"/>
                      <a:endParaRPr lang="nl-NL" sz="1200" dirty="0">
                        <a:solidFill>
                          <a:schemeClr val="bg2">
                            <a:lumMod val="75000"/>
                          </a:schemeClr>
                        </a:solidFill>
                      </a:endParaRPr>
                    </a:p>
                  </a:txBody>
                  <a:tcPr anchor="ctr">
                    <a:lnB w="57150" cap="flat" cmpd="sng" algn="ctr">
                      <a:solidFill>
                        <a:schemeClr val="bg1"/>
                      </a:solidFill>
                      <a:prstDash val="solid"/>
                      <a:round/>
                      <a:headEnd type="none" w="med" len="med"/>
                      <a:tailEnd type="none" w="med" len="med"/>
                    </a:lnB>
                    <a:solidFill>
                      <a:schemeClr val="bg2">
                        <a:lumMod val="75000"/>
                      </a:schemeClr>
                    </a:solidFill>
                  </a:tcPr>
                </a:tc>
                <a:tc vMerge="1">
                  <a:txBody>
                    <a:bodyPr/>
                    <a:lstStyle/>
                    <a:p>
                      <a:pPr algn="r"/>
                      <a:endParaRPr lang="nl-NL" sz="1200" dirty="0"/>
                    </a:p>
                  </a:txBody>
                  <a:tcPr anchor="ctr">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88000">
                <a:tc rowSpan="2">
                  <a:txBody>
                    <a:bodyPr/>
                    <a:lstStyle/>
                    <a:p>
                      <a:pPr algn="ctr"/>
                      <a:r>
                        <a:rPr lang="nl-NL" sz="1200" b="1" dirty="0"/>
                        <a:t>PMvdO-PASO</a:t>
                      </a:r>
                    </a:p>
                  </a:txBody>
                  <a:tcPr anchor="ctr">
                    <a:lnT w="57150" cap="flat" cmpd="sng" algn="ctr">
                      <a:solidFill>
                        <a:schemeClr val="bg1"/>
                      </a:solidFill>
                      <a:prstDash val="solid"/>
                      <a:round/>
                      <a:headEnd type="none" w="med" len="med"/>
                      <a:tailEnd type="none" w="med" len="med"/>
                    </a:lnT>
                    <a:solidFill>
                      <a:srgbClr val="FF0000"/>
                    </a:solidFill>
                  </a:tcPr>
                </a:tc>
                <a:tc>
                  <a:txBody>
                    <a:bodyPr/>
                    <a:lstStyle/>
                    <a:p>
                      <a:pPr algn="ctr"/>
                      <a:r>
                        <a:rPr lang="nl-NL" sz="1200" dirty="0"/>
                        <a:t>2013</a:t>
                      </a:r>
                    </a:p>
                  </a:txBody>
                  <a:tcPr anchor="ctr">
                    <a:lnT w="57150" cap="flat" cmpd="sng" algn="ctr">
                      <a:solidFill>
                        <a:schemeClr val="bg1"/>
                      </a:solidFill>
                      <a:prstDash val="solid"/>
                      <a:round/>
                      <a:headEnd type="none" w="med" len="med"/>
                      <a:tailEnd type="none" w="med" len="med"/>
                    </a:lnT>
                    <a:solidFill>
                      <a:srgbClr val="D8DDE8"/>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a:txBody>
                    <a:bodyPr/>
                    <a:lstStyle/>
                    <a:p>
                      <a:pPr algn="r"/>
                      <a:endParaRPr lang="nl-NL" sz="1200" dirty="0">
                        <a:solidFill>
                          <a:schemeClr val="bg2">
                            <a:lumMod val="75000"/>
                          </a:schemeClr>
                        </a:solidFill>
                      </a:endParaRPr>
                    </a:p>
                  </a:txBody>
                  <a:tcPr anchor="ctr">
                    <a:lnT w="57150" cap="flat" cmpd="sng" algn="ctr">
                      <a:solidFill>
                        <a:schemeClr val="bg1"/>
                      </a:solidFill>
                      <a:prstDash val="solid"/>
                      <a:round/>
                      <a:headEnd type="none" w="med" len="med"/>
                      <a:tailEnd type="none" w="med" len="med"/>
                    </a:lnT>
                    <a:solidFill>
                      <a:schemeClr val="bg2">
                        <a:lumMod val="75000"/>
                      </a:schemeClr>
                    </a:solidFill>
                  </a:tcPr>
                </a:tc>
                <a:tc rowSpan="2">
                  <a:txBody>
                    <a:bodyPr/>
                    <a:lstStyle/>
                    <a:p>
                      <a:pPr algn="ctr"/>
                      <a:r>
                        <a:rPr lang="nl-NL" sz="2800" dirty="0"/>
                        <a:t>3</a:t>
                      </a:r>
                    </a:p>
                  </a:txBody>
                  <a:tcPr anchor="ctr">
                    <a:lnT w="57150" cap="flat" cmpd="sng" algn="ctr">
                      <a:solidFill>
                        <a:schemeClr val="bg1"/>
                      </a:solidFill>
                      <a:prstDash val="solid"/>
                      <a:round/>
                      <a:headEnd type="none" w="med" len="med"/>
                      <a:tailEnd type="none" w="med" len="med"/>
                    </a:lnT>
                    <a:solidFill>
                      <a:srgbClr val="D8DDE8"/>
                    </a:solidFill>
                  </a:tcPr>
                </a:tc>
                <a:extLst>
                  <a:ext uri="{0D108BD9-81ED-4DB2-BD59-A6C34878D82A}">
                    <a16:rowId xmlns:a16="http://schemas.microsoft.com/office/drawing/2014/main" val="10007"/>
                  </a:ext>
                </a:extLst>
              </a:tr>
              <a:tr h="288000">
                <a:tc vMerge="1">
                  <a:txBody>
                    <a:bodyPr/>
                    <a:lstStyle/>
                    <a:p>
                      <a:pPr algn="ctr"/>
                      <a:endParaRPr lang="nl-NL" sz="1200" dirty="0"/>
                    </a:p>
                  </a:txBody>
                  <a:tcPr/>
                </a:tc>
                <a:tc>
                  <a:txBody>
                    <a:bodyPr/>
                    <a:lstStyle/>
                    <a:p>
                      <a:pPr algn="ctr"/>
                      <a:r>
                        <a:rPr lang="nl-NL" sz="1200" dirty="0"/>
                        <a:t>2014</a:t>
                      </a:r>
                    </a:p>
                  </a:txBody>
                  <a:tcPr anchor="ctr">
                    <a:solidFill>
                      <a:srgbClr val="D8DDE8"/>
                    </a:solidFill>
                  </a:tcPr>
                </a:tc>
                <a:tc>
                  <a:txBody>
                    <a:bodyPr/>
                    <a:lstStyle/>
                    <a:p>
                      <a:pPr algn="r"/>
                      <a:endParaRPr lang="nl-NL" sz="1200" dirty="0">
                        <a:solidFill>
                          <a:schemeClr val="bg2">
                            <a:lumMod val="75000"/>
                          </a:schemeClr>
                        </a:solidFill>
                      </a:endParaRPr>
                    </a:p>
                  </a:txBody>
                  <a:tcPr anchor="ctr">
                    <a:solidFill>
                      <a:schemeClr val="bg2">
                        <a:lumMod val="75000"/>
                      </a:schemeClr>
                    </a:solidFill>
                  </a:tcPr>
                </a:tc>
                <a:tc>
                  <a:txBody>
                    <a:bodyPr/>
                    <a:lstStyle/>
                    <a:p>
                      <a:pPr algn="r"/>
                      <a:endParaRPr lang="nl-NL" sz="1200" dirty="0">
                        <a:solidFill>
                          <a:schemeClr val="bg2">
                            <a:lumMod val="75000"/>
                          </a:schemeClr>
                        </a:solidFill>
                      </a:endParaRPr>
                    </a:p>
                  </a:txBody>
                  <a:tcPr anchor="ctr">
                    <a:solidFill>
                      <a:schemeClr val="bg2">
                        <a:lumMod val="75000"/>
                      </a:schemeClr>
                    </a:solidFill>
                  </a:tcPr>
                </a:tc>
                <a:tc>
                  <a:txBody>
                    <a:bodyPr/>
                    <a:lstStyle/>
                    <a:p>
                      <a:pPr algn="r"/>
                      <a:endParaRPr lang="nl-NL" sz="1200" dirty="0">
                        <a:solidFill>
                          <a:schemeClr val="bg2">
                            <a:lumMod val="75000"/>
                          </a:schemeClr>
                        </a:solidFill>
                      </a:endParaRPr>
                    </a:p>
                  </a:txBody>
                  <a:tcPr anchor="ctr">
                    <a:solidFill>
                      <a:schemeClr val="bg2">
                        <a:lumMod val="75000"/>
                      </a:schemeClr>
                    </a:solidFill>
                  </a:tcPr>
                </a:tc>
                <a:tc>
                  <a:txBody>
                    <a:bodyPr/>
                    <a:lstStyle/>
                    <a:p>
                      <a:pPr algn="r"/>
                      <a:endParaRPr lang="nl-NL" sz="1200" dirty="0">
                        <a:solidFill>
                          <a:schemeClr val="bg2">
                            <a:lumMod val="75000"/>
                          </a:schemeClr>
                        </a:solidFill>
                      </a:endParaRPr>
                    </a:p>
                  </a:txBody>
                  <a:tcPr anchor="ctr">
                    <a:solidFill>
                      <a:schemeClr val="bg2">
                        <a:lumMod val="75000"/>
                      </a:schemeClr>
                    </a:solidFill>
                  </a:tcPr>
                </a:tc>
                <a:tc>
                  <a:txBody>
                    <a:bodyPr/>
                    <a:lstStyle/>
                    <a:p>
                      <a:pPr algn="r"/>
                      <a:endParaRPr lang="nl-NL" sz="1200" dirty="0">
                        <a:solidFill>
                          <a:schemeClr val="bg2">
                            <a:lumMod val="75000"/>
                          </a:schemeClr>
                        </a:solidFill>
                      </a:endParaRPr>
                    </a:p>
                  </a:txBody>
                  <a:tcPr anchor="ctr">
                    <a:solidFill>
                      <a:schemeClr val="bg2">
                        <a:lumMod val="75000"/>
                      </a:schemeClr>
                    </a:solidFill>
                  </a:tcPr>
                </a:tc>
                <a:tc vMerge="1">
                  <a:txBody>
                    <a:bodyPr/>
                    <a:lstStyle/>
                    <a:p>
                      <a:pPr algn="r"/>
                      <a:endParaRPr lang="nl-NL" sz="1200" dirty="0"/>
                    </a:p>
                  </a:txBody>
                  <a:tcPr anchor="ctr">
                    <a:solidFill>
                      <a:srgbClr val="D8DDE8"/>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5354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2"/>
          <p:cNvSpPr txBox="1">
            <a:spLocks/>
          </p:cNvSpPr>
          <p:nvPr/>
        </p:nvSpPr>
        <p:spPr>
          <a:xfrm>
            <a:off x="617537" y="1057122"/>
            <a:ext cx="7974527" cy="3398120"/>
          </a:xfrm>
          <a:prstGeom prst="rect">
            <a:avLst/>
          </a:prstGeom>
        </p:spPr>
        <p:txBody>
          <a:bodyPr vert="horz" lIns="91440" tIns="45720" rIns="91440" bIns="45720" rtlCol="0">
            <a:normAutofit/>
          </a:bodyPr>
          <a:lst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Work to secure 85% of pay slips by focussing on rel. few organizations</a:t>
            </a:r>
          </a:p>
        </p:txBody>
      </p:sp>
      <p:sp>
        <p:nvSpPr>
          <p:cNvPr id="2" name="Titel 1"/>
          <p:cNvSpPr>
            <a:spLocks noGrp="1"/>
          </p:cNvSpPr>
          <p:nvPr>
            <p:ph type="title"/>
          </p:nvPr>
        </p:nvSpPr>
        <p:spPr/>
        <p:txBody>
          <a:bodyPr/>
          <a:lstStyle/>
          <a:p>
            <a:r>
              <a:rPr lang="en-US" noProof="0" dirty="0"/>
              <a:t>3</a:t>
            </a:r>
            <a:r>
              <a:rPr lang="en-US" baseline="30000" noProof="0" dirty="0"/>
              <a:t>rd</a:t>
            </a:r>
            <a:r>
              <a:rPr lang="en-US" noProof="0" dirty="0"/>
              <a:t> comparison: Pay slips statistics</a:t>
            </a:r>
          </a:p>
        </p:txBody>
      </p:sp>
      <p:sp>
        <p:nvSpPr>
          <p:cNvPr id="9" name="Tijdelijke aanduiding voor inhoud 8"/>
          <p:cNvSpPr>
            <a:spLocks noGrp="1"/>
          </p:cNvSpPr>
          <p:nvPr>
            <p:ph idx="1"/>
          </p:nvPr>
        </p:nvSpPr>
        <p:spPr>
          <a:xfrm>
            <a:off x="617538" y="1057122"/>
            <a:ext cx="8163164" cy="2971953"/>
          </a:xfrm>
        </p:spPr>
        <p:txBody>
          <a:bodyPr/>
          <a:lstStyle/>
          <a:p>
            <a:endParaRPr lang="en-US" dirty="0"/>
          </a:p>
        </p:txBody>
      </p:sp>
      <p:sp>
        <p:nvSpPr>
          <p:cNvPr id="4" name="Tijdelijke aanduiding voor datum 3"/>
          <p:cNvSpPr>
            <a:spLocks noGrp="1"/>
          </p:cNvSpPr>
          <p:nvPr>
            <p:ph type="dt" sz="half" idx="4294967295"/>
          </p:nvPr>
        </p:nvSpPr>
        <p:spPr>
          <a:xfrm>
            <a:off x="0" y="4697413"/>
            <a:ext cx="2133600" cy="273050"/>
          </a:xfrm>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a:xfrm>
            <a:off x="0" y="4697413"/>
            <a:ext cx="2632075" cy="273050"/>
          </a:xfrm>
        </p:spPr>
        <p:txBody>
          <a:bodyPr/>
          <a:lstStyle/>
          <a:p>
            <a:r>
              <a:rPr lang="nl-NL" dirty="0"/>
              <a:t>TITLE PRESENTATION</a:t>
            </a:r>
          </a:p>
        </p:txBody>
      </p:sp>
      <p:graphicFrame>
        <p:nvGraphicFramePr>
          <p:cNvPr id="6" name="Tabel 5"/>
          <p:cNvGraphicFramePr>
            <a:graphicFrameLocks noGrp="1"/>
          </p:cNvGraphicFramePr>
          <p:nvPr>
            <p:extLst>
              <p:ext uri="{D42A27DB-BD31-4B8C-83A1-F6EECF244321}">
                <p14:modId xmlns:p14="http://schemas.microsoft.com/office/powerpoint/2010/main" val="1556091850"/>
              </p:ext>
            </p:extLst>
          </p:nvPr>
        </p:nvGraphicFramePr>
        <p:xfrm>
          <a:off x="481912" y="1343154"/>
          <a:ext cx="8180178" cy="2448000"/>
        </p:xfrm>
        <a:graphic>
          <a:graphicData uri="http://schemas.openxmlformats.org/drawingml/2006/table">
            <a:tbl>
              <a:tblPr firstRow="1" firstCol="1">
                <a:tableStyleId>{5C22544A-7EE6-4342-B048-85BDC9FD1C3A}</a:tableStyleId>
              </a:tblPr>
              <a:tblGrid>
                <a:gridCol w="978240">
                  <a:extLst>
                    <a:ext uri="{9D8B030D-6E8A-4147-A177-3AD203B41FA5}">
                      <a16:colId xmlns:a16="http://schemas.microsoft.com/office/drawing/2014/main" val="20000"/>
                    </a:ext>
                  </a:extLst>
                </a:gridCol>
                <a:gridCol w="1763518">
                  <a:extLst>
                    <a:ext uri="{9D8B030D-6E8A-4147-A177-3AD203B41FA5}">
                      <a16:colId xmlns:a16="http://schemas.microsoft.com/office/drawing/2014/main" val="20001"/>
                    </a:ext>
                  </a:extLst>
                </a:gridCol>
                <a:gridCol w="1087684">
                  <a:extLst>
                    <a:ext uri="{9D8B030D-6E8A-4147-A177-3AD203B41FA5}">
                      <a16:colId xmlns:a16="http://schemas.microsoft.com/office/drawing/2014/main" val="20002"/>
                    </a:ext>
                  </a:extLst>
                </a:gridCol>
                <a:gridCol w="1087684">
                  <a:extLst>
                    <a:ext uri="{9D8B030D-6E8A-4147-A177-3AD203B41FA5}">
                      <a16:colId xmlns:a16="http://schemas.microsoft.com/office/drawing/2014/main" val="20003"/>
                    </a:ext>
                  </a:extLst>
                </a:gridCol>
                <a:gridCol w="1087684">
                  <a:extLst>
                    <a:ext uri="{9D8B030D-6E8A-4147-A177-3AD203B41FA5}">
                      <a16:colId xmlns:a16="http://schemas.microsoft.com/office/drawing/2014/main" val="20004"/>
                    </a:ext>
                  </a:extLst>
                </a:gridCol>
                <a:gridCol w="1087684">
                  <a:extLst>
                    <a:ext uri="{9D8B030D-6E8A-4147-A177-3AD203B41FA5}">
                      <a16:colId xmlns:a16="http://schemas.microsoft.com/office/drawing/2014/main" val="20005"/>
                    </a:ext>
                  </a:extLst>
                </a:gridCol>
                <a:gridCol w="1087684">
                  <a:extLst>
                    <a:ext uri="{9D8B030D-6E8A-4147-A177-3AD203B41FA5}">
                      <a16:colId xmlns:a16="http://schemas.microsoft.com/office/drawing/2014/main" val="20006"/>
                    </a:ext>
                  </a:extLst>
                </a:gridCol>
              </a:tblGrid>
              <a:tr h="504000">
                <a:tc>
                  <a:txBody>
                    <a:bodyPr/>
                    <a:lstStyle/>
                    <a:p>
                      <a:pPr algn="ctr" fontAlgn="b"/>
                      <a:endParaRPr lang="en-GB" sz="1000" b="0" i="0" u="none" strike="noStrike" noProof="0" dirty="0">
                        <a:effectLst/>
                        <a:latin typeface="Arial"/>
                      </a:endParaRPr>
                    </a:p>
                  </a:txBody>
                  <a:tcPr marL="9525" marR="9525" marT="9525" marB="0" anchor="ctr">
                    <a:lnR w="3175"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noFill/>
                  </a:tcPr>
                </a:tc>
                <a:tc>
                  <a:txBody>
                    <a:bodyPr/>
                    <a:lstStyle/>
                    <a:p>
                      <a:pPr algn="ctr" fontAlgn="b"/>
                      <a:r>
                        <a:rPr lang="en-GB" sz="1200" b="1" i="0" u="none" strike="noStrike" noProof="0" dirty="0">
                          <a:effectLst/>
                          <a:latin typeface="+mn-lt"/>
                        </a:rPr>
                        <a:t>Statistic</a:t>
                      </a:r>
                    </a:p>
                  </a:txBody>
                  <a:tcPr marL="9525" marR="9525" marT="9525" marB="0" anchor="ctr">
                    <a:lnL w="3175"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u="none" strike="noStrike" noProof="0" dirty="0">
                          <a:effectLst/>
                          <a:latin typeface="+mn-lt"/>
                        </a:rPr>
                        <a:t>All</a:t>
                      </a:r>
                    </a:p>
                    <a:p>
                      <a:pPr algn="ctr" fontAlgn="b"/>
                      <a:r>
                        <a:rPr lang="en-GB" sz="1200" u="none" strike="noStrike" noProof="0" dirty="0">
                          <a:effectLst/>
                          <a:latin typeface="+mn-lt"/>
                        </a:rPr>
                        <a:t>organizations</a:t>
                      </a:r>
                      <a:endParaRPr lang="en-GB" sz="1200" b="0" i="0" u="none" strike="noStrike" noProof="0" dirty="0">
                        <a:effectLst/>
                        <a:latin typeface="+mn-lt"/>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u="none" strike="noStrike" noProof="0" dirty="0">
                          <a:effectLst/>
                          <a:latin typeface="+mn-lt"/>
                        </a:rPr>
                        <a:t>Bottom 33% organizations</a:t>
                      </a:r>
                      <a:endParaRPr lang="en-GB" sz="1200" b="0" i="0" u="none" strike="noStrike" noProof="0" dirty="0">
                        <a:effectLst/>
                        <a:latin typeface="+mn-lt"/>
                      </a:endParaRPr>
                    </a:p>
                  </a:txBody>
                  <a:tcPr marL="9525" marR="9525" marT="9525" marB="0" anchor="ctr">
                    <a:lnL w="571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u="none" strike="noStrike" noProof="0" dirty="0">
                          <a:effectLst/>
                          <a:latin typeface="+mn-lt"/>
                        </a:rPr>
                        <a:t>Middle 34% organizations</a:t>
                      </a:r>
                      <a:endParaRPr lang="en-GB" sz="1200" b="0" i="0" u="none" strike="noStrike" noProof="0" dirty="0">
                        <a:effectLst/>
                        <a:latin typeface="+mn-lt"/>
                      </a:endParaRPr>
                    </a:p>
                  </a:txBody>
                  <a:tcPr marL="9525" marR="9525" marT="9525"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u="none" strike="noStrike" noProof="0" dirty="0">
                          <a:effectLst/>
                          <a:latin typeface="+mn-lt"/>
                        </a:rPr>
                        <a:t>Top 33% organizations</a:t>
                      </a:r>
                      <a:endParaRPr lang="en-GB" sz="1200" b="0" i="0" u="none" strike="noStrike" noProof="0" dirty="0">
                        <a:effectLst/>
                        <a:latin typeface="+mn-lt"/>
                      </a:endParaRPr>
                    </a:p>
                  </a:txBody>
                  <a:tcPr marL="9525" marR="9525" marT="9525" marB="0" anchor="ctr">
                    <a:lnL w="3175"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u="none" strike="noStrike" noProof="0" dirty="0">
                          <a:effectLst/>
                          <a:latin typeface="+mn-lt"/>
                        </a:rPr>
                        <a:t>Biggest organization</a:t>
                      </a:r>
                      <a:endParaRPr lang="en-GB" sz="1200" b="0" i="0" u="none" strike="noStrike" noProof="0" dirty="0">
                        <a:effectLst/>
                        <a:latin typeface="+mn-lt"/>
                      </a:endParaRPr>
                    </a:p>
                  </a:txBody>
                  <a:tcPr marL="9525" marR="9525" marT="9525" marB="0" anchor="ctr">
                    <a:lnL w="57150" cap="flat" cmpd="sng" algn="ctr">
                      <a:solidFill>
                        <a:schemeClr val="bg1"/>
                      </a:solidFill>
                      <a:prstDash val="solid"/>
                      <a:round/>
                      <a:headEnd type="none" w="med" len="med"/>
                      <a:tailEnd type="none" w="med" len="med"/>
                    </a:lnL>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24000">
                <a:tc rowSpan="3">
                  <a:txBody>
                    <a:bodyPr/>
                    <a:lstStyle/>
                    <a:p>
                      <a:pPr algn="ctr" fontAlgn="b"/>
                      <a:r>
                        <a:rPr lang="en-GB" sz="1200" b="1" i="0" u="none" strike="noStrike" noProof="0" dirty="0">
                          <a:effectLst/>
                          <a:latin typeface="Arial"/>
                        </a:rPr>
                        <a:t>LPS</a:t>
                      </a:r>
                    </a:p>
                  </a:txBody>
                  <a:tcPr marL="9525" marR="9525" marT="9525" marB="0" anchor="ct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marL="72000" algn="l" fontAlgn="b"/>
                      <a:r>
                        <a:rPr lang="en-GB" sz="1200" u="none" strike="noStrike" noProof="0" dirty="0">
                          <a:effectLst/>
                          <a:latin typeface="+mn-lt"/>
                        </a:rPr>
                        <a:t>Number of customers</a:t>
                      </a:r>
                      <a:endParaRPr lang="en-GB" sz="1200" b="0" i="0" u="none" strike="noStrike" noProof="0" dirty="0">
                        <a:effectLst/>
                        <a:latin typeface="+mn-lt"/>
                      </a:endParaRPr>
                    </a:p>
                  </a:txBody>
                  <a:tcPr marL="9525" marR="9525" marT="9525" marB="0" anchor="ct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tcPr>
                </a:tc>
                <a:tc>
                  <a:txBody>
                    <a:bodyPr/>
                    <a:lstStyle/>
                    <a:p>
                      <a:pPr algn="ctr" fontAlgn="b"/>
                      <a:endParaRPr lang="en-GB" sz="1200" b="0" i="0" u="none" strike="noStrike" noProof="0" dirty="0">
                        <a:effectLst/>
                        <a:latin typeface="+mn-lt"/>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tcPr>
                </a:tc>
                <a:tc>
                  <a:txBody>
                    <a:bodyPr/>
                    <a:lstStyle/>
                    <a:p>
                      <a:pPr algn="ctr" fontAlgn="b"/>
                      <a:endParaRPr lang="en-GB" sz="1200" b="0" i="0" u="none" strike="noStrike" noProof="0" dirty="0">
                        <a:effectLst/>
                        <a:latin typeface="+mn-lt"/>
                      </a:endParaRPr>
                    </a:p>
                  </a:txBody>
                  <a:tcPr marL="9525" marR="9525" marT="9525" marB="0" anchor="ctr">
                    <a:lnL w="571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tcPr>
                </a:tc>
                <a:tc>
                  <a:txBody>
                    <a:bodyPr/>
                    <a:lstStyle/>
                    <a:p>
                      <a:pPr algn="ctr" fontAlgn="b"/>
                      <a:endParaRPr lang="en-GB" sz="1200" b="0" i="0" u="none" strike="noStrike" noProof="0" dirty="0">
                        <a:effectLst/>
                        <a:latin typeface="+mn-lt"/>
                      </a:endParaRPr>
                    </a:p>
                  </a:txBody>
                  <a:tcPr marL="9525" marR="9525" marT="9525"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tcPr>
                </a:tc>
                <a:tc>
                  <a:txBody>
                    <a:bodyPr/>
                    <a:lstStyle/>
                    <a:p>
                      <a:pPr algn="ctr" fontAlgn="b"/>
                      <a:endParaRPr lang="en-GB" sz="1200" b="0" i="0" u="none" strike="noStrike" noProof="0" dirty="0">
                        <a:effectLst/>
                        <a:latin typeface="+mn-lt"/>
                      </a:endParaRPr>
                    </a:p>
                  </a:txBody>
                  <a:tcPr marL="9525" marR="9525" marT="9525" marB="0" anchor="ctr">
                    <a:lnL w="3175"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tcPr>
                </a:tc>
                <a:tc>
                  <a:txBody>
                    <a:bodyPr/>
                    <a:lstStyle/>
                    <a:p>
                      <a:pPr algn="ctr" fontAlgn="b"/>
                      <a:r>
                        <a:rPr lang="en-GB" sz="1200" b="0" i="0" u="none" strike="noStrike" noProof="0" dirty="0">
                          <a:effectLst/>
                          <a:latin typeface="+mn-lt"/>
                        </a:rPr>
                        <a:t>1</a:t>
                      </a:r>
                    </a:p>
                  </a:txBody>
                  <a:tcPr marL="9525" marR="9525" marT="9525" marB="0" anchor="ct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324000">
                <a:tc vMerge="1">
                  <a:txBody>
                    <a:bodyPr/>
                    <a:lstStyle/>
                    <a:p>
                      <a:pPr algn="ctr" fontAlgn="b"/>
                      <a:endParaRPr lang="nl-NL" sz="1000" b="1" i="0" u="none" strike="noStrike" dirty="0">
                        <a:effectLst/>
                        <a:latin typeface="Arial"/>
                      </a:endParaRPr>
                    </a:p>
                  </a:txBody>
                  <a:tcPr marL="9525" marR="9525" marT="9525" marB="0" anchor="ctr"/>
                </a:tc>
                <a:tc>
                  <a:txBody>
                    <a:bodyPr/>
                    <a:lstStyle/>
                    <a:p>
                      <a:pPr marL="72000" algn="l" fontAlgn="b"/>
                      <a:r>
                        <a:rPr lang="en-GB" sz="1200" u="none" strike="noStrike" noProof="0" dirty="0">
                          <a:effectLst/>
                          <a:latin typeface="+mn-lt"/>
                        </a:rPr>
                        <a:t>Number of pay slips</a:t>
                      </a:r>
                      <a:endParaRPr lang="en-GB" sz="1200" b="0" i="0" u="none" strike="noStrike" noProof="0" dirty="0">
                        <a:effectLst/>
                        <a:latin typeface="+mn-lt"/>
                      </a:endParaRPr>
                    </a:p>
                  </a:txBody>
                  <a:tcPr marL="9525" marR="9525" marT="9525" marB="0" anchor="ctr">
                    <a:lnR w="57150" cap="flat" cmpd="sng" algn="ctr">
                      <a:solidFill>
                        <a:schemeClr val="bg1"/>
                      </a:solidFill>
                      <a:prstDash val="solid"/>
                      <a:round/>
                      <a:headEnd type="none" w="med" len="med"/>
                      <a:tailEnd type="none" w="med" len="med"/>
                    </a:lnR>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solidFill>
                      <a:schemeClr val="bg2">
                        <a:lumMod val="75000"/>
                      </a:schemeClr>
                    </a:solidFill>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571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solidFill>
                      <a:schemeClr val="bg2">
                        <a:lumMod val="75000"/>
                      </a:schemeClr>
                    </a:solidFill>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solidFill>
                      <a:schemeClr val="bg2">
                        <a:lumMod val="75000"/>
                      </a:schemeClr>
                    </a:solidFill>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3175"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solidFill>
                      <a:schemeClr val="bg2">
                        <a:lumMod val="75000"/>
                      </a:schemeClr>
                    </a:solidFill>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57150" cap="flat" cmpd="sng" algn="ctr">
                      <a:solidFill>
                        <a:schemeClr val="bg1"/>
                      </a:solidFill>
                      <a:prstDash val="solid"/>
                      <a:round/>
                      <a:headEnd type="none" w="med" len="med"/>
                      <a:tailEnd type="none" w="med" len="med"/>
                    </a:lnL>
                    <a:solidFill>
                      <a:schemeClr val="bg2">
                        <a:lumMod val="75000"/>
                      </a:schemeClr>
                    </a:solidFill>
                  </a:tcPr>
                </a:tc>
                <a:extLst>
                  <a:ext uri="{0D108BD9-81ED-4DB2-BD59-A6C34878D82A}">
                    <a16:rowId xmlns:a16="http://schemas.microsoft.com/office/drawing/2014/main" val="10002"/>
                  </a:ext>
                </a:extLst>
              </a:tr>
              <a:tr h="324000">
                <a:tc vMerge="1">
                  <a:txBody>
                    <a:bodyPr/>
                    <a:lstStyle/>
                    <a:p>
                      <a:pPr algn="ctr" fontAlgn="b"/>
                      <a:endParaRPr lang="nl-NL" sz="1000" b="1" i="0" u="none" strike="noStrike" dirty="0">
                        <a:effectLst/>
                        <a:latin typeface="Arial"/>
                      </a:endParaRPr>
                    </a:p>
                  </a:txBody>
                  <a:tcPr marL="9525" marR="9525" marT="9525" marB="0" anchor="ctr"/>
                </a:tc>
                <a:tc>
                  <a:txBody>
                    <a:bodyPr/>
                    <a:lstStyle/>
                    <a:p>
                      <a:pPr marL="72000" algn="l" fontAlgn="b"/>
                      <a:r>
                        <a:rPr lang="en-GB" sz="1200" u="none" strike="noStrike" noProof="0" dirty="0">
                          <a:effectLst/>
                          <a:latin typeface="+mn-lt"/>
                        </a:rPr>
                        <a:t>Percentage of pay slips</a:t>
                      </a:r>
                      <a:endParaRPr lang="en-GB" sz="1200" b="0" i="0" u="none" strike="noStrike" noProof="0" dirty="0">
                        <a:effectLst/>
                        <a:latin typeface="+mn-lt"/>
                      </a:endParaRPr>
                    </a:p>
                  </a:txBody>
                  <a:tcPr marL="9525" marR="9525" marT="9525" marB="0" anchor="ctr">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b="0" i="0" u="none" strike="noStrike" noProof="0" dirty="0">
                          <a:effectLst/>
                          <a:latin typeface="+mn-lt"/>
                        </a:rPr>
                        <a:t>100%</a:t>
                      </a: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b="0" i="0" u="none" strike="noStrike" noProof="0" dirty="0">
                          <a:effectLst/>
                          <a:latin typeface="+mn-lt"/>
                        </a:rPr>
                        <a:t>9%</a:t>
                      </a:r>
                    </a:p>
                  </a:txBody>
                  <a:tcPr marL="9525" marR="9525" marT="9525" marB="0" anchor="ctr">
                    <a:lnL w="571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b="0" i="0" u="none" strike="noStrike" noProof="0" dirty="0">
                          <a:effectLst/>
                          <a:latin typeface="+mn-lt"/>
                        </a:rPr>
                        <a:t>22%</a:t>
                      </a:r>
                    </a:p>
                  </a:txBody>
                  <a:tcPr marL="9525" marR="9525" marT="9525"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b="0" i="0" u="none" strike="noStrike" noProof="0" dirty="0">
                          <a:effectLst/>
                          <a:latin typeface="+mn-lt"/>
                        </a:rPr>
                        <a:t>69%</a:t>
                      </a:r>
                    </a:p>
                  </a:txBody>
                  <a:tcPr marL="9525" marR="9525" marT="9525" marB="0" anchor="ctr">
                    <a:lnL w="3175"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tcPr>
                </a:tc>
                <a:tc>
                  <a:txBody>
                    <a:bodyPr/>
                    <a:lstStyle/>
                    <a:p>
                      <a:pPr algn="ctr" fontAlgn="b"/>
                      <a:r>
                        <a:rPr lang="en-GB" sz="1200" b="0" i="0" u="none" strike="noStrike" noProof="0" dirty="0">
                          <a:effectLst/>
                          <a:latin typeface="+mn-lt"/>
                        </a:rPr>
                        <a:t>5%</a:t>
                      </a:r>
                    </a:p>
                  </a:txBody>
                  <a:tcPr marL="9525" marR="9525" marT="9525" marB="0" anchor="ctr">
                    <a:lnL w="57150" cap="flat" cmpd="sng" algn="ctr">
                      <a:solidFill>
                        <a:schemeClr val="bg1"/>
                      </a:solidFill>
                      <a:prstDash val="solid"/>
                      <a:round/>
                      <a:headEnd type="none" w="med" len="med"/>
                      <a:tailEnd type="none" w="med" len="med"/>
                    </a:lnL>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24000">
                <a:tc rowSpan="3">
                  <a:txBody>
                    <a:bodyPr/>
                    <a:lstStyle/>
                    <a:p>
                      <a:pPr algn="ctr" fontAlgn="b"/>
                      <a:r>
                        <a:rPr lang="en-GB" sz="1200" b="1" i="0" u="none" strike="noStrike" noProof="0" dirty="0">
                          <a:effectLst/>
                          <a:latin typeface="Arial"/>
                        </a:rPr>
                        <a:t>PASO</a:t>
                      </a:r>
                    </a:p>
                  </a:txBody>
                  <a:tcPr marL="9525" marR="9525" marT="9525" marB="0" anchor="ctr">
                    <a:lnT w="57150" cap="flat" cmpd="sng" algn="ctr">
                      <a:solidFill>
                        <a:schemeClr val="bg1"/>
                      </a:solidFill>
                      <a:prstDash val="solid"/>
                      <a:round/>
                      <a:headEnd type="none" w="med" len="med"/>
                      <a:tailEnd type="none" w="med" len="med"/>
                    </a:lnT>
                  </a:tcPr>
                </a:tc>
                <a:tc>
                  <a:txBody>
                    <a:bodyPr/>
                    <a:lstStyle/>
                    <a:p>
                      <a:pPr marL="72000" algn="l" fontAlgn="b"/>
                      <a:r>
                        <a:rPr lang="en-GB" sz="1200" u="none" strike="noStrike" noProof="0" dirty="0">
                          <a:effectLst/>
                          <a:latin typeface="+mn-lt"/>
                        </a:rPr>
                        <a:t>Number of customers</a:t>
                      </a:r>
                      <a:endParaRPr lang="en-GB" sz="1200" b="0" i="0" u="none" strike="noStrike" noProof="0" dirty="0">
                        <a:effectLst/>
                        <a:latin typeface="+mn-lt"/>
                      </a:endParaRPr>
                    </a:p>
                  </a:txBody>
                  <a:tcPr marL="9525" marR="9525" marT="9525" marB="0" anchor="ct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rgbClr val="D8DDE8"/>
                    </a:solidFill>
                  </a:tcPr>
                </a:tc>
                <a:tc>
                  <a:txBody>
                    <a:bodyPr/>
                    <a:lstStyle/>
                    <a:p>
                      <a:pPr algn="ctr" fontAlgn="b"/>
                      <a:endParaRPr lang="en-GB" sz="1200" b="0" i="0" u="none" strike="noStrike" noProof="0" dirty="0">
                        <a:effectLst/>
                        <a:latin typeface="+mn-lt"/>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rgbClr val="D8DDE8"/>
                    </a:solidFill>
                  </a:tcPr>
                </a:tc>
                <a:tc>
                  <a:txBody>
                    <a:bodyPr/>
                    <a:lstStyle/>
                    <a:p>
                      <a:pPr algn="ctr" fontAlgn="b"/>
                      <a:endParaRPr lang="en-GB" sz="1200" b="0" i="0" u="none" strike="noStrike" noProof="0" dirty="0">
                        <a:effectLst/>
                        <a:latin typeface="+mn-lt"/>
                      </a:endParaRPr>
                    </a:p>
                  </a:txBody>
                  <a:tcPr marL="9525" marR="9525" marT="9525" marB="0" anchor="ctr">
                    <a:lnL w="571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rgbClr val="D8DDE8"/>
                    </a:solidFill>
                  </a:tcPr>
                </a:tc>
                <a:tc>
                  <a:txBody>
                    <a:bodyPr/>
                    <a:lstStyle/>
                    <a:p>
                      <a:pPr algn="ctr" fontAlgn="b"/>
                      <a:endParaRPr lang="en-GB" sz="1200" b="0" i="0" u="none" strike="noStrike" noProof="0" dirty="0">
                        <a:effectLst/>
                        <a:latin typeface="+mn-lt"/>
                      </a:endParaRPr>
                    </a:p>
                  </a:txBody>
                  <a:tcPr marL="9525" marR="9525" marT="9525"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rgbClr val="D8DDE8"/>
                    </a:solidFill>
                  </a:tcPr>
                </a:tc>
                <a:tc>
                  <a:txBody>
                    <a:bodyPr/>
                    <a:lstStyle/>
                    <a:p>
                      <a:pPr algn="ctr" fontAlgn="b"/>
                      <a:endParaRPr lang="en-GB" sz="1200" b="0" i="0" u="none" strike="noStrike" noProof="0" dirty="0">
                        <a:effectLst/>
                        <a:latin typeface="+mn-lt"/>
                      </a:endParaRPr>
                    </a:p>
                  </a:txBody>
                  <a:tcPr marL="9525" marR="9525" marT="9525" marB="0" anchor="ctr">
                    <a:lnL w="3175"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rgbClr val="D8DDE8"/>
                    </a:solidFill>
                  </a:tcPr>
                </a:tc>
                <a:tc>
                  <a:txBody>
                    <a:bodyPr/>
                    <a:lstStyle/>
                    <a:p>
                      <a:pPr algn="ctr" fontAlgn="b"/>
                      <a:r>
                        <a:rPr lang="en-GB" sz="1200" u="none" strike="noStrike" noProof="0" dirty="0">
                          <a:effectLst/>
                          <a:latin typeface="+mn-lt"/>
                        </a:rPr>
                        <a:t>1</a:t>
                      </a:r>
                      <a:endParaRPr lang="en-GB" sz="1200" b="0" i="0" u="none" strike="noStrike" noProof="0" dirty="0">
                        <a:effectLst/>
                        <a:latin typeface="+mn-lt"/>
                      </a:endParaRPr>
                    </a:p>
                  </a:txBody>
                  <a:tcPr marL="9525" marR="9525" marT="9525" marB="0" anchor="ct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solidFill>
                      <a:srgbClr val="D8DDE8"/>
                    </a:solidFill>
                  </a:tcPr>
                </a:tc>
                <a:extLst>
                  <a:ext uri="{0D108BD9-81ED-4DB2-BD59-A6C34878D82A}">
                    <a16:rowId xmlns:a16="http://schemas.microsoft.com/office/drawing/2014/main" val="10004"/>
                  </a:ext>
                </a:extLst>
              </a:tr>
              <a:tr h="324000">
                <a:tc vMerge="1">
                  <a:txBody>
                    <a:bodyPr/>
                    <a:lstStyle/>
                    <a:p>
                      <a:pPr algn="l" fontAlgn="b"/>
                      <a:endParaRPr lang="nl-NL" sz="1000" b="0" i="0" u="none" strike="noStrike" dirty="0">
                        <a:effectLst/>
                        <a:latin typeface="Arial"/>
                      </a:endParaRPr>
                    </a:p>
                  </a:txBody>
                  <a:tcPr marL="9525" marR="9525" marT="9525" marB="0" anchor="b"/>
                </a:tc>
                <a:tc>
                  <a:txBody>
                    <a:bodyPr/>
                    <a:lstStyle/>
                    <a:p>
                      <a:pPr marL="72000" algn="l" fontAlgn="b"/>
                      <a:r>
                        <a:rPr lang="en-GB" sz="1200" u="none" strike="noStrike" noProof="0" dirty="0">
                          <a:effectLst/>
                          <a:latin typeface="+mn-lt"/>
                        </a:rPr>
                        <a:t>Number of pay slips</a:t>
                      </a:r>
                      <a:endParaRPr lang="en-GB" sz="1200" b="0" i="0" u="none" strike="noStrike" noProof="0" dirty="0">
                        <a:effectLst/>
                        <a:latin typeface="+mn-lt"/>
                      </a:endParaRPr>
                    </a:p>
                  </a:txBody>
                  <a:tcPr marL="9525" marR="9525" marT="9525" marB="0" anchor="ctr">
                    <a:lnR w="57150" cap="flat" cmpd="sng" algn="ctr">
                      <a:solidFill>
                        <a:schemeClr val="bg1"/>
                      </a:solidFill>
                      <a:prstDash val="solid"/>
                      <a:round/>
                      <a:headEnd type="none" w="med" len="med"/>
                      <a:tailEnd type="none" w="med" len="med"/>
                    </a:lnR>
                    <a:solidFill>
                      <a:srgbClr val="D8DDE8"/>
                    </a:solidFill>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solidFill>
                      <a:schemeClr val="bg2">
                        <a:lumMod val="75000"/>
                      </a:schemeClr>
                    </a:solidFill>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571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solidFill>
                      <a:schemeClr val="bg2">
                        <a:lumMod val="75000"/>
                      </a:schemeClr>
                    </a:solidFill>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solidFill>
                      <a:schemeClr val="bg2">
                        <a:lumMod val="75000"/>
                      </a:schemeClr>
                    </a:solidFill>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3175"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solidFill>
                      <a:schemeClr val="bg2">
                        <a:lumMod val="75000"/>
                      </a:schemeClr>
                    </a:solidFill>
                  </a:tcPr>
                </a:tc>
                <a:tc>
                  <a:txBody>
                    <a:bodyPr/>
                    <a:lstStyle/>
                    <a:p>
                      <a:pPr algn="ctr" fontAlgn="b"/>
                      <a:endParaRPr lang="en-GB" sz="1200" b="0" i="0" u="none" strike="noStrike" noProof="0" dirty="0">
                        <a:solidFill>
                          <a:schemeClr val="bg2">
                            <a:lumMod val="75000"/>
                          </a:schemeClr>
                        </a:solidFill>
                        <a:effectLst/>
                        <a:latin typeface="+mn-lt"/>
                      </a:endParaRPr>
                    </a:p>
                  </a:txBody>
                  <a:tcPr marL="9525" marR="9525" marT="9525" marB="0" anchor="ctr">
                    <a:lnL w="57150" cap="flat" cmpd="sng" algn="ctr">
                      <a:solidFill>
                        <a:schemeClr val="bg1"/>
                      </a:solidFill>
                      <a:prstDash val="solid"/>
                      <a:round/>
                      <a:headEnd type="none" w="med" len="med"/>
                      <a:tailEnd type="none" w="med" len="med"/>
                    </a:lnL>
                    <a:solidFill>
                      <a:schemeClr val="bg2">
                        <a:lumMod val="75000"/>
                      </a:schemeClr>
                    </a:solidFill>
                  </a:tcPr>
                </a:tc>
                <a:extLst>
                  <a:ext uri="{0D108BD9-81ED-4DB2-BD59-A6C34878D82A}">
                    <a16:rowId xmlns:a16="http://schemas.microsoft.com/office/drawing/2014/main" val="10005"/>
                  </a:ext>
                </a:extLst>
              </a:tr>
              <a:tr h="324000">
                <a:tc vMerge="1">
                  <a:txBody>
                    <a:bodyPr/>
                    <a:lstStyle/>
                    <a:p>
                      <a:pPr algn="l" fontAlgn="b"/>
                      <a:endParaRPr lang="nl-NL" sz="1000" b="0" i="0" u="none" strike="noStrike" dirty="0">
                        <a:effectLst/>
                        <a:latin typeface="Arial"/>
                      </a:endParaRPr>
                    </a:p>
                  </a:txBody>
                  <a:tcPr marL="9525" marR="9525" marT="9525" marB="0" anchor="b"/>
                </a:tc>
                <a:tc>
                  <a:txBody>
                    <a:bodyPr/>
                    <a:lstStyle/>
                    <a:p>
                      <a:pPr marL="72000" algn="l" fontAlgn="b"/>
                      <a:r>
                        <a:rPr lang="en-GB" sz="1200" u="none" strike="noStrike" noProof="0" dirty="0">
                          <a:effectLst/>
                          <a:latin typeface="+mn-lt"/>
                        </a:rPr>
                        <a:t>Percentage of pay slips</a:t>
                      </a:r>
                      <a:endParaRPr lang="en-GB" sz="1200" b="0" i="0" u="none" strike="noStrike" noProof="0" dirty="0">
                        <a:effectLst/>
                        <a:latin typeface="+mn-lt"/>
                      </a:endParaRPr>
                    </a:p>
                  </a:txBody>
                  <a:tcPr marL="9525" marR="9525" marT="9525" marB="0" anchor="ctr">
                    <a:lnR w="57150" cap="flat" cmpd="sng" algn="ctr">
                      <a:solidFill>
                        <a:schemeClr val="bg1"/>
                      </a:solidFill>
                      <a:prstDash val="solid"/>
                      <a:round/>
                      <a:headEnd type="none" w="med" len="med"/>
                      <a:tailEnd type="none" w="med" len="med"/>
                    </a:lnR>
                    <a:solidFill>
                      <a:srgbClr val="D8DDE8"/>
                    </a:solidFill>
                  </a:tcPr>
                </a:tc>
                <a:tc>
                  <a:txBody>
                    <a:bodyPr/>
                    <a:lstStyle/>
                    <a:p>
                      <a:pPr algn="ctr" fontAlgn="b"/>
                      <a:r>
                        <a:rPr lang="en-GB" sz="1200" u="none" strike="noStrike" noProof="0" dirty="0">
                          <a:effectLst/>
                          <a:latin typeface="+mn-lt"/>
                        </a:rPr>
                        <a:t>100%</a:t>
                      </a:r>
                      <a:endParaRPr lang="en-GB" sz="1200" b="0" i="0" u="none" strike="noStrike" noProof="0" dirty="0">
                        <a:effectLst/>
                        <a:latin typeface="+mn-lt"/>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solidFill>
                      <a:srgbClr val="D8DDE8"/>
                    </a:solidFill>
                  </a:tcPr>
                </a:tc>
                <a:tc>
                  <a:txBody>
                    <a:bodyPr/>
                    <a:lstStyle/>
                    <a:p>
                      <a:pPr algn="ctr" fontAlgn="b"/>
                      <a:r>
                        <a:rPr lang="en-GB" sz="1200" u="none" strike="noStrike" noProof="0" dirty="0">
                          <a:solidFill>
                            <a:schemeClr val="tx1"/>
                          </a:solidFill>
                          <a:effectLst/>
                          <a:latin typeface="+mn-lt"/>
                        </a:rPr>
                        <a:t>4%</a:t>
                      </a:r>
                      <a:endParaRPr lang="en-GB" sz="1200" b="0" i="0" u="none" strike="noStrike" noProof="0" dirty="0">
                        <a:solidFill>
                          <a:schemeClr val="tx1"/>
                        </a:solidFill>
                        <a:effectLst/>
                        <a:latin typeface="+mn-lt"/>
                      </a:endParaRPr>
                    </a:p>
                  </a:txBody>
                  <a:tcPr marL="9525" marR="9525" marT="9525" marB="0" anchor="ctr">
                    <a:lnL w="5715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solidFill>
                      <a:srgbClr val="D8DDE8"/>
                    </a:solidFill>
                  </a:tcPr>
                </a:tc>
                <a:tc>
                  <a:txBody>
                    <a:bodyPr/>
                    <a:lstStyle/>
                    <a:p>
                      <a:pPr algn="ctr" fontAlgn="b"/>
                      <a:r>
                        <a:rPr lang="en-GB" sz="1200" u="none" strike="noStrike" noProof="0" dirty="0">
                          <a:effectLst/>
                          <a:latin typeface="+mn-lt"/>
                        </a:rPr>
                        <a:t>11%</a:t>
                      </a:r>
                      <a:endParaRPr lang="en-GB" sz="1200" b="0" i="0" u="none" strike="noStrike" noProof="0" dirty="0">
                        <a:effectLst/>
                        <a:latin typeface="+mn-lt"/>
                      </a:endParaRPr>
                    </a:p>
                  </a:txBody>
                  <a:tcPr marL="9525" marR="9525" marT="9525"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solidFill>
                      <a:srgbClr val="D8DDE8"/>
                    </a:solidFill>
                  </a:tcPr>
                </a:tc>
                <a:tc>
                  <a:txBody>
                    <a:bodyPr/>
                    <a:lstStyle/>
                    <a:p>
                      <a:pPr algn="ctr" fontAlgn="b"/>
                      <a:r>
                        <a:rPr lang="en-GB" sz="1200" b="1" u="none" strike="noStrike" noProof="0" dirty="0">
                          <a:solidFill>
                            <a:schemeClr val="tx2">
                              <a:lumMod val="75000"/>
                            </a:schemeClr>
                          </a:solidFill>
                          <a:effectLst/>
                          <a:latin typeface="+mn-lt"/>
                        </a:rPr>
                        <a:t>85%</a:t>
                      </a:r>
                      <a:endParaRPr lang="en-GB" sz="1200" b="1" i="0" u="none" strike="noStrike" noProof="0" dirty="0">
                        <a:solidFill>
                          <a:schemeClr val="tx2">
                            <a:lumMod val="75000"/>
                          </a:schemeClr>
                        </a:solidFill>
                        <a:effectLst/>
                        <a:latin typeface="+mn-lt"/>
                      </a:endParaRPr>
                    </a:p>
                  </a:txBody>
                  <a:tcPr marL="9525" marR="9525" marT="9525" marB="0" anchor="ctr">
                    <a:lnL w="3175"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solidFill>
                      <a:srgbClr val="D8DDE8"/>
                    </a:solidFill>
                  </a:tcPr>
                </a:tc>
                <a:tc>
                  <a:txBody>
                    <a:bodyPr/>
                    <a:lstStyle/>
                    <a:p>
                      <a:pPr algn="ctr" fontAlgn="b"/>
                      <a:r>
                        <a:rPr lang="en-GB" sz="1200" b="1" u="none" strike="noStrike" noProof="0" dirty="0">
                          <a:solidFill>
                            <a:schemeClr val="tx2">
                              <a:lumMod val="75000"/>
                            </a:schemeClr>
                          </a:solidFill>
                          <a:effectLst/>
                          <a:latin typeface="+mn-lt"/>
                        </a:rPr>
                        <a:t>28%</a:t>
                      </a:r>
                      <a:endParaRPr lang="en-GB" sz="1200" b="1" i="0" u="none" strike="noStrike" noProof="0" dirty="0">
                        <a:solidFill>
                          <a:schemeClr val="tx2">
                            <a:lumMod val="75000"/>
                          </a:schemeClr>
                        </a:solidFill>
                        <a:effectLst/>
                        <a:latin typeface="+mn-lt"/>
                      </a:endParaRPr>
                    </a:p>
                  </a:txBody>
                  <a:tcPr marL="9525" marR="9525" marT="9525" marB="0" anchor="ctr">
                    <a:lnL w="57150" cap="flat" cmpd="sng" algn="ctr">
                      <a:solidFill>
                        <a:schemeClr val="bg1"/>
                      </a:solidFill>
                      <a:prstDash val="solid"/>
                      <a:round/>
                      <a:headEnd type="none" w="med" len="med"/>
                      <a:tailEnd type="none" w="med" len="med"/>
                    </a:lnL>
                    <a:solidFill>
                      <a:srgbClr val="D8DDE8"/>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30769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4</a:t>
            </a:r>
            <a:r>
              <a:rPr lang="en-US" baseline="30000" noProof="0" dirty="0"/>
              <a:t>th</a:t>
            </a:r>
            <a:r>
              <a:rPr lang="en-US" noProof="0" dirty="0"/>
              <a:t> comparison: qualitative Difference</a:t>
            </a:r>
          </a:p>
        </p:txBody>
      </p:sp>
      <p:sp>
        <p:nvSpPr>
          <p:cNvPr id="3" name="Tijdelijke aanduiding voor inhoud 2"/>
          <p:cNvSpPr>
            <a:spLocks noGrp="1"/>
          </p:cNvSpPr>
          <p:nvPr>
            <p:ph idx="1"/>
          </p:nvPr>
        </p:nvSpPr>
        <p:spPr/>
        <p:txBody>
          <a:bodyPr>
            <a:normAutofit fontScale="92500"/>
          </a:bodyPr>
          <a:lstStyle/>
          <a:p>
            <a:r>
              <a:rPr lang="en-US" noProof="0" dirty="0"/>
              <a:t>Assumption: payroll systems are maintainable in coming years</a:t>
            </a:r>
          </a:p>
          <a:p>
            <a:r>
              <a:rPr lang="en-US" noProof="0" dirty="0"/>
              <a:t>Main quality aspects</a:t>
            </a:r>
          </a:p>
          <a:p>
            <a:pPr lvl="1"/>
            <a:r>
              <a:rPr lang="en-US" noProof="0" dirty="0"/>
              <a:t>User friendliness: no difference</a:t>
            </a:r>
          </a:p>
          <a:p>
            <a:pPr lvl="1"/>
            <a:r>
              <a:rPr lang="en-US" noProof="0" dirty="0"/>
              <a:t>Maintainability</a:t>
            </a:r>
          </a:p>
          <a:p>
            <a:pPr lvl="2"/>
            <a:r>
              <a:rPr lang="en-US" noProof="0" dirty="0"/>
              <a:t>Modularity: PASO is better</a:t>
            </a:r>
          </a:p>
          <a:p>
            <a:pPr lvl="2"/>
            <a:r>
              <a:rPr lang="en-US" noProof="0" dirty="0"/>
              <a:t># of team members: no difference</a:t>
            </a:r>
          </a:p>
          <a:p>
            <a:pPr lvl="2"/>
            <a:r>
              <a:rPr lang="en-US" noProof="0" dirty="0"/>
              <a:t>Number of defects per customer similar</a:t>
            </a:r>
          </a:p>
          <a:p>
            <a:r>
              <a:rPr lang="en-US" noProof="0" dirty="0"/>
              <a:t>Conclusion payroll experts</a:t>
            </a:r>
          </a:p>
          <a:p>
            <a:pPr lvl="1"/>
            <a:r>
              <a:rPr lang="en-US" b="1" noProof="0" dirty="0"/>
              <a:t>No significant difference in quality</a:t>
            </a:r>
          </a:p>
          <a:p>
            <a:pPr lvl="1"/>
            <a:r>
              <a:rPr lang="en-US" b="1" noProof="0" dirty="0">
                <a:solidFill>
                  <a:srgbClr val="FF0000"/>
                </a:solidFill>
              </a:rPr>
              <a:t>PIMS – PASO </a:t>
            </a:r>
            <a:r>
              <a:rPr lang="en-US" b="1" noProof="0" dirty="0"/>
              <a:t>higher risk due to number of conversions needed</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spTree>
    <p:extLst>
      <p:ext uri="{BB962C8B-B14F-4D97-AF65-F5344CB8AC3E}">
        <p14:creationId xmlns:p14="http://schemas.microsoft.com/office/powerpoint/2010/main" val="1078553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Advice product line reduction</a:t>
            </a:r>
          </a:p>
        </p:txBody>
      </p:sp>
      <p:sp>
        <p:nvSpPr>
          <p:cNvPr id="3" name="Tijdelijke aanduiding voor inhoud 2"/>
          <p:cNvSpPr>
            <a:spLocks noGrp="1"/>
          </p:cNvSpPr>
          <p:nvPr>
            <p:ph idx="1"/>
          </p:nvPr>
        </p:nvSpPr>
        <p:spPr/>
        <p:txBody>
          <a:bodyPr/>
          <a:lstStyle/>
          <a:p>
            <a:r>
              <a:rPr lang="en-US" noProof="0" dirty="0">
                <a:solidFill>
                  <a:srgbClr val="00CC00"/>
                </a:solidFill>
              </a:rPr>
              <a:t>Reduce non-profit product lines to PIMS-LPS</a:t>
            </a:r>
          </a:p>
          <a:p>
            <a:pPr lvl="1"/>
            <a:r>
              <a:rPr lang="en-US" noProof="0" dirty="0"/>
              <a:t>Significantly less effort</a:t>
            </a:r>
          </a:p>
          <a:p>
            <a:pPr lvl="1"/>
            <a:r>
              <a:rPr lang="en-US" noProof="0" dirty="0"/>
              <a:t>The quality of PASO and LPS is more or less equal</a:t>
            </a:r>
          </a:p>
          <a:p>
            <a:pPr lvl="1"/>
            <a:r>
              <a:rPr lang="en-US" noProof="0" dirty="0"/>
              <a:t>Lower risk of customer loss: largest group remains “untouched”</a:t>
            </a:r>
          </a:p>
          <a:p>
            <a:pPr lvl="2"/>
            <a:r>
              <a:rPr lang="en-US" noProof="0" dirty="0"/>
              <a:t>Group also generates majority of turnover, which is thus not risked</a:t>
            </a:r>
          </a:p>
          <a:p>
            <a:pPr lvl="2"/>
            <a:r>
              <a:rPr lang="en-US" noProof="0" dirty="0"/>
              <a:t>Less conversions (only PASO customers vs. all customers)</a:t>
            </a:r>
          </a:p>
          <a:p>
            <a:pPr lvl="2"/>
            <a:r>
              <a:rPr lang="en-US" noProof="0" dirty="0"/>
              <a:t>Already have experience with conversion from PASO to LPS</a:t>
            </a:r>
          </a:p>
          <a:p>
            <a:pPr lvl="2"/>
            <a:r>
              <a:rPr lang="en-US" noProof="0" dirty="0"/>
              <a:t>Less “retraining” of customers (only PASO customers vs. all customers)</a:t>
            </a:r>
          </a:p>
          <a:p>
            <a:pPr lvl="2"/>
            <a:r>
              <a:rPr lang="en-US" noProof="0" dirty="0"/>
              <a:t>Use of proven solution (PIMS-LPS) instead of unproven (PIMS-PASO)</a:t>
            </a:r>
          </a:p>
          <a:p>
            <a:pPr lvl="1"/>
            <a:r>
              <a:rPr lang="en-US" noProof="0" dirty="0"/>
              <a:t>Can start converting first customers today vs. first developing</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spTree>
    <p:extLst>
      <p:ext uri="{BB962C8B-B14F-4D97-AF65-F5344CB8AC3E}">
        <p14:creationId xmlns:p14="http://schemas.microsoft.com/office/powerpoint/2010/main" val="52196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111" y="354807"/>
            <a:ext cx="3800591" cy="4231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en-US" noProof="0" dirty="0"/>
              <a:t>Facts &amp; figures</a:t>
            </a:r>
          </a:p>
        </p:txBody>
      </p:sp>
      <p:sp>
        <p:nvSpPr>
          <p:cNvPr id="3" name="Tijdelijke aanduiding voor inhoud 2"/>
          <p:cNvSpPr>
            <a:spLocks noGrp="1"/>
          </p:cNvSpPr>
          <p:nvPr>
            <p:ph idx="1"/>
          </p:nvPr>
        </p:nvSpPr>
        <p:spPr/>
        <p:txBody>
          <a:bodyPr>
            <a:normAutofit fontScale="77500" lnSpcReduction="20000"/>
          </a:bodyPr>
          <a:lstStyle/>
          <a:p>
            <a:r>
              <a:rPr lang="en-US" noProof="0" dirty="0"/>
              <a:t>Founded in 1992 by owner Gerard </a:t>
            </a:r>
            <a:r>
              <a:rPr lang="en-US" noProof="0" dirty="0" err="1"/>
              <a:t>Sanderink</a:t>
            </a:r>
            <a:endParaRPr lang="en-US" noProof="0" dirty="0"/>
          </a:p>
          <a:p>
            <a:endParaRPr lang="en-US" noProof="0" dirty="0"/>
          </a:p>
          <a:p>
            <a:r>
              <a:rPr lang="en-US" noProof="0" dirty="0"/>
              <a:t>5.000 people helping you succeed </a:t>
            </a:r>
          </a:p>
          <a:p>
            <a:endParaRPr lang="en-US" noProof="0" dirty="0"/>
          </a:p>
          <a:p>
            <a:r>
              <a:rPr lang="en-US" noProof="0" dirty="0"/>
              <a:t>Progress by solid financial policy </a:t>
            </a:r>
          </a:p>
          <a:p>
            <a:pPr lvl="1"/>
            <a:r>
              <a:rPr lang="en-US" noProof="0" dirty="0"/>
              <a:t>Turnover of 494.4 million euros</a:t>
            </a:r>
          </a:p>
          <a:p>
            <a:pPr lvl="1"/>
            <a:r>
              <a:rPr lang="en-US" noProof="0" dirty="0"/>
              <a:t>Profit (after tax) 15.5 million euros</a:t>
            </a:r>
          </a:p>
          <a:p>
            <a:endParaRPr lang="en-US" noProof="0" dirty="0"/>
          </a:p>
          <a:p>
            <a:r>
              <a:rPr lang="en-US" noProof="0" dirty="0"/>
              <a:t>Fulfilling realistic solutions &amp; services</a:t>
            </a:r>
          </a:p>
          <a:p>
            <a:pPr lvl="1"/>
            <a:r>
              <a:rPr lang="en-US" noProof="0" dirty="0"/>
              <a:t>Software Solutions</a:t>
            </a:r>
          </a:p>
          <a:p>
            <a:pPr lvl="1"/>
            <a:r>
              <a:rPr lang="en-US" noProof="0" dirty="0"/>
              <a:t>IT Outsourcing</a:t>
            </a:r>
          </a:p>
          <a:p>
            <a:pPr lvl="1"/>
            <a:r>
              <a:rPr lang="en-US" noProof="0" dirty="0"/>
              <a:t>Business Process Outsourcing</a:t>
            </a:r>
          </a:p>
          <a:p>
            <a:pPr lvl="1"/>
            <a:r>
              <a:rPr lang="en-US" noProof="0" dirty="0"/>
              <a:t>Staffing Services</a:t>
            </a:r>
          </a:p>
          <a:p>
            <a:endParaRPr lang="en-US" noProof="0" dirty="0"/>
          </a:p>
          <a:p>
            <a:r>
              <a:rPr lang="en-US" noProof="0" dirty="0"/>
              <a:t>International partner, local presence</a:t>
            </a:r>
          </a:p>
          <a:p>
            <a:endParaRPr lang="en-US" noProof="0" dirty="0"/>
          </a:p>
          <a:p>
            <a:endParaRPr lang="en-US" noProof="0" dirty="0"/>
          </a:p>
        </p:txBody>
      </p:sp>
    </p:spTree>
    <p:extLst>
      <p:ext uri="{BB962C8B-B14F-4D97-AF65-F5344CB8AC3E}">
        <p14:creationId xmlns:p14="http://schemas.microsoft.com/office/powerpoint/2010/main" val="3114431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effort Summary</a:t>
            </a:r>
          </a:p>
        </p:txBody>
      </p:sp>
      <p:sp>
        <p:nvSpPr>
          <p:cNvPr id="3" name="Tijdelijke aanduiding voor inhoud 2"/>
          <p:cNvSpPr>
            <a:spLocks noGrp="1"/>
          </p:cNvSpPr>
          <p:nvPr>
            <p:ph idx="1"/>
          </p:nvPr>
        </p:nvSpPr>
        <p:spPr/>
        <p:txBody>
          <a:bodyPr/>
          <a:lstStyle/>
          <a:p>
            <a:endParaRPr lang="en-US" noProof="0" dirty="0"/>
          </a:p>
          <a:p>
            <a:pPr marL="0" indent="0">
              <a:buNone/>
            </a:pPr>
            <a:endParaRPr lang="en-US" noProof="0" dirty="0"/>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graphicFrame>
        <p:nvGraphicFramePr>
          <p:cNvPr id="6" name="Tabel 5"/>
          <p:cNvGraphicFramePr>
            <a:graphicFrameLocks noGrp="1"/>
          </p:cNvGraphicFramePr>
          <p:nvPr>
            <p:extLst>
              <p:ext uri="{D42A27DB-BD31-4B8C-83A1-F6EECF244321}">
                <p14:modId xmlns:p14="http://schemas.microsoft.com/office/powerpoint/2010/main" val="3809033456"/>
              </p:ext>
            </p:extLst>
          </p:nvPr>
        </p:nvGraphicFramePr>
        <p:xfrm>
          <a:off x="1336348" y="1251684"/>
          <a:ext cx="3871564" cy="1854200"/>
        </p:xfrm>
        <a:graphic>
          <a:graphicData uri="http://schemas.openxmlformats.org/drawingml/2006/table">
            <a:tbl>
              <a:tblPr firstRow="1" bandRow="1">
                <a:tableStyleId>{5C22544A-7EE6-4342-B048-85BDC9FD1C3A}</a:tableStyleId>
              </a:tblPr>
              <a:tblGrid>
                <a:gridCol w="3189832">
                  <a:extLst>
                    <a:ext uri="{9D8B030D-6E8A-4147-A177-3AD203B41FA5}">
                      <a16:colId xmlns:a16="http://schemas.microsoft.com/office/drawing/2014/main" val="20000"/>
                    </a:ext>
                  </a:extLst>
                </a:gridCol>
                <a:gridCol w="681732">
                  <a:extLst>
                    <a:ext uri="{9D8B030D-6E8A-4147-A177-3AD203B41FA5}">
                      <a16:colId xmlns:a16="http://schemas.microsoft.com/office/drawing/2014/main" val="20001"/>
                    </a:ext>
                  </a:extLst>
                </a:gridCol>
              </a:tblGrid>
              <a:tr h="370840">
                <a:tc>
                  <a:txBody>
                    <a:bodyPr/>
                    <a:lstStyle/>
                    <a:p>
                      <a:endParaRPr lang="en-GB" noProof="0" dirty="0"/>
                    </a:p>
                  </a:txBody>
                  <a:tcPr/>
                </a:tc>
                <a:tc>
                  <a:txBody>
                    <a:bodyPr/>
                    <a:lstStyle/>
                    <a:p>
                      <a:pPr algn="ctr"/>
                      <a:r>
                        <a:rPr lang="en-GB" noProof="0" dirty="0"/>
                        <a:t>Years</a:t>
                      </a:r>
                    </a:p>
                  </a:txBody>
                  <a:tcPr/>
                </a:tc>
                <a:extLst>
                  <a:ext uri="{0D108BD9-81ED-4DB2-BD59-A6C34878D82A}">
                    <a16:rowId xmlns:a16="http://schemas.microsoft.com/office/drawing/2014/main" val="10000"/>
                  </a:ext>
                </a:extLst>
              </a:tr>
              <a:tr h="370840">
                <a:tc>
                  <a:txBody>
                    <a:bodyPr/>
                    <a:lstStyle/>
                    <a:p>
                      <a:r>
                        <a:rPr lang="en-GB" noProof="0" dirty="0"/>
                        <a:t>One profit product</a:t>
                      </a:r>
                      <a:r>
                        <a:rPr lang="en-GB" baseline="0" noProof="0" dirty="0"/>
                        <a:t> line</a:t>
                      </a:r>
                      <a:endParaRPr lang="en-GB" noProof="0" dirty="0"/>
                    </a:p>
                  </a:txBody>
                  <a:tcPr/>
                </a:tc>
                <a:tc>
                  <a:txBody>
                    <a:bodyPr/>
                    <a:lstStyle/>
                    <a:p>
                      <a:pPr algn="r"/>
                      <a:r>
                        <a:rPr lang="en-GB" b="0" noProof="0" dirty="0"/>
                        <a:t>3</a:t>
                      </a:r>
                    </a:p>
                  </a:txBody>
                  <a:tcPr/>
                </a:tc>
                <a:extLst>
                  <a:ext uri="{0D108BD9-81ED-4DB2-BD59-A6C34878D82A}">
                    <a16:rowId xmlns:a16="http://schemas.microsoft.com/office/drawing/2014/main" val="10001"/>
                  </a:ext>
                </a:extLst>
              </a:tr>
              <a:tr h="370840">
                <a:tc>
                  <a:txBody>
                    <a:bodyPr/>
                    <a:lstStyle/>
                    <a:p>
                      <a:r>
                        <a:rPr lang="en-GB" noProof="0" dirty="0"/>
                        <a:t>One non-profit product line</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b="0" noProof="0" dirty="0"/>
                        <a:t>10</a:t>
                      </a:r>
                    </a:p>
                  </a:txBody>
                  <a:tcPr/>
                </a:tc>
                <a:extLst>
                  <a:ext uri="{0D108BD9-81ED-4DB2-BD59-A6C34878D82A}">
                    <a16:rowId xmlns:a16="http://schemas.microsoft.com/office/drawing/2014/main" val="10002"/>
                  </a:ext>
                </a:extLst>
              </a:tr>
              <a:tr h="370840">
                <a:tc>
                  <a:txBody>
                    <a:bodyPr/>
                    <a:lstStyle/>
                    <a:p>
                      <a:r>
                        <a:rPr lang="en-GB" noProof="0" dirty="0"/>
                        <a:t>eHRM time to market scenario</a:t>
                      </a:r>
                    </a:p>
                  </a:txBody>
                  <a:tcPr/>
                </a:tc>
                <a:tc>
                  <a:txBody>
                    <a:bodyPr/>
                    <a:lstStyle/>
                    <a:p>
                      <a:pPr algn="r"/>
                      <a:r>
                        <a:rPr lang="en-GB" sz="1800" b="0" noProof="0" dirty="0">
                          <a:solidFill>
                            <a:srgbClr val="000000"/>
                          </a:solidFill>
                          <a:latin typeface="+mn-lt"/>
                        </a:rPr>
                        <a:t>23 </a:t>
                      </a:r>
                      <a:endParaRPr lang="en-GB" b="0" noProof="0" dirty="0"/>
                    </a:p>
                  </a:txBody>
                  <a:tcPr/>
                </a:tc>
                <a:extLst>
                  <a:ext uri="{0D108BD9-81ED-4DB2-BD59-A6C34878D82A}">
                    <a16:rowId xmlns:a16="http://schemas.microsoft.com/office/drawing/2014/main" val="10003"/>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b="1" noProof="0" dirty="0"/>
                        <a:t>Total:</a:t>
                      </a:r>
                    </a:p>
                  </a:txBody>
                  <a:tcPr/>
                </a:tc>
                <a:tc>
                  <a:txBody>
                    <a:bodyPr/>
                    <a:lstStyle/>
                    <a:p>
                      <a:pPr algn="r"/>
                      <a:r>
                        <a:rPr lang="en-GB" noProof="0" dirty="0"/>
                        <a:t>36</a:t>
                      </a:r>
                    </a:p>
                  </a:txBody>
                  <a:tcPr/>
                </a:tc>
                <a:extLst>
                  <a:ext uri="{0D108BD9-81ED-4DB2-BD59-A6C34878D82A}">
                    <a16:rowId xmlns:a16="http://schemas.microsoft.com/office/drawing/2014/main" val="10004"/>
                  </a:ext>
                </a:extLst>
              </a:tr>
            </a:tbl>
          </a:graphicData>
        </a:graphic>
      </p:graphicFrame>
      <p:sp>
        <p:nvSpPr>
          <p:cNvPr id="7" name="Tijdelijke aanduiding voor inhoud 2"/>
          <p:cNvSpPr txBox="1">
            <a:spLocks/>
          </p:cNvSpPr>
          <p:nvPr/>
        </p:nvSpPr>
        <p:spPr>
          <a:xfrm>
            <a:off x="617537" y="1057122"/>
            <a:ext cx="7834485" cy="3398120"/>
          </a:xfrm>
          <a:prstGeom prst="rect">
            <a:avLst/>
          </a:prstGeom>
        </p:spPr>
        <p:txBody>
          <a:bodyPr vert="horz" lIns="91440" tIns="45720" rIns="91440" bIns="45720" rtlCol="0" anchor="b">
            <a:noAutofit/>
          </a:bodyPr>
          <a:lst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a:t>Commitment for aim: delivery in 2017</a:t>
            </a:r>
          </a:p>
          <a:p>
            <a:r>
              <a:rPr lang="en-GB" sz="2400" dirty="0"/>
              <a:t>…and first customer in summer 2016</a:t>
            </a:r>
          </a:p>
        </p:txBody>
      </p:sp>
    </p:spTree>
    <p:extLst>
      <p:ext uri="{BB962C8B-B14F-4D97-AF65-F5344CB8AC3E}">
        <p14:creationId xmlns:p14="http://schemas.microsoft.com/office/powerpoint/2010/main" val="260897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noProof="0" dirty="0"/>
          </a:p>
        </p:txBody>
      </p:sp>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780" y="68580"/>
            <a:ext cx="5264012" cy="4385945"/>
          </a:xfrm>
        </p:spPr>
      </p:pic>
      <p:sp>
        <p:nvSpPr>
          <p:cNvPr id="5" name="Ovaal 4"/>
          <p:cNvSpPr/>
          <p:nvPr/>
        </p:nvSpPr>
        <p:spPr>
          <a:xfrm>
            <a:off x="1882140" y="1363980"/>
            <a:ext cx="937260" cy="228600"/>
          </a:xfrm>
          <a:prstGeom prst="ellipse">
            <a:avLst/>
          </a:prstGeom>
          <a:noFill/>
          <a:ln w="571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21989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pPr algn="ctr"/>
            <a:r>
              <a:rPr lang="en-US" noProof="0" dirty="0"/>
              <a:t>2</a:t>
            </a:r>
            <a:r>
              <a:rPr lang="en-US" baseline="30000" noProof="0" dirty="0"/>
              <a:t>nd</a:t>
            </a:r>
            <a:r>
              <a:rPr lang="en-US" noProof="0" dirty="0"/>
              <a:t> example </a:t>
            </a:r>
            <a:br>
              <a:rPr lang="en-US" noProof="0" dirty="0"/>
            </a:br>
            <a:r>
              <a:rPr lang="en-US" sz="2800" i="1" noProof="0" dirty="0"/>
              <a:t>tax software transition to SAAS</a:t>
            </a:r>
          </a:p>
        </p:txBody>
      </p:sp>
    </p:spTree>
    <p:extLst>
      <p:ext uri="{BB962C8B-B14F-4D97-AF65-F5344CB8AC3E}">
        <p14:creationId xmlns:p14="http://schemas.microsoft.com/office/powerpoint/2010/main" val="2484659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21427" y="183358"/>
            <a:ext cx="6122373" cy="616832"/>
          </a:xfrm>
        </p:spPr>
        <p:txBody>
          <a:bodyPr/>
          <a:lstStyle/>
          <a:p>
            <a:r>
              <a:rPr lang="nl-NL" dirty="0"/>
              <a:t>Key2Belastingen in </a:t>
            </a:r>
            <a:r>
              <a:rPr lang="nl-NL" dirty="0" err="1"/>
              <a:t>figures</a:t>
            </a:r>
            <a:endParaRPr lang="nl-NL" dirty="0"/>
          </a:p>
        </p:txBody>
      </p:sp>
      <p:sp>
        <p:nvSpPr>
          <p:cNvPr id="4" name="Tijdelijke aanduiding voor datum 3"/>
          <p:cNvSpPr>
            <a:spLocks noGrp="1"/>
          </p:cNvSpPr>
          <p:nvPr>
            <p:ph type="dt" sz="half" idx="10"/>
          </p:nvPr>
        </p:nvSpPr>
        <p:spPr/>
        <p:txBody>
          <a:bodyPr/>
          <a:lstStyle/>
          <a:p>
            <a:endParaRPr lang="nl-NL" dirty="0"/>
          </a:p>
        </p:txBody>
      </p:sp>
      <p:sp>
        <p:nvSpPr>
          <p:cNvPr id="19" name="Tijdelijke aanduiding voor inhoud 2"/>
          <p:cNvSpPr>
            <a:spLocks noGrp="1"/>
          </p:cNvSpPr>
          <p:nvPr>
            <p:ph idx="1"/>
          </p:nvPr>
        </p:nvSpPr>
        <p:spPr>
          <a:xfrm>
            <a:off x="1242398" y="3299951"/>
            <a:ext cx="2160000" cy="1125855"/>
          </a:xfrm>
          <a:gradFill>
            <a:gsLst>
              <a:gs pos="0">
                <a:srgbClr val="E2F5C3"/>
              </a:gs>
              <a:gs pos="100000">
                <a:schemeClr val="bg2"/>
              </a:gs>
              <a:gs pos="100000">
                <a:srgbClr val="92D050"/>
              </a:gs>
            </a:gsLst>
          </a:gradFill>
          <a:ln>
            <a:solidFill>
              <a:srgbClr val="005C23"/>
            </a:solidFill>
          </a:ln>
        </p:spPr>
        <p:style>
          <a:lnRef idx="1">
            <a:schemeClr val="accent2"/>
          </a:lnRef>
          <a:fillRef idx="2">
            <a:schemeClr val="accent2"/>
          </a:fillRef>
          <a:effectRef idx="1">
            <a:schemeClr val="accent2"/>
          </a:effectRef>
          <a:fontRef idx="minor">
            <a:schemeClr val="dk1"/>
          </a:fontRef>
        </p:style>
        <p:txBody>
          <a:bodyPr vert="horz" lIns="68580" tIns="34290" rIns="68580" bIns="34290" rtlCol="0">
            <a:normAutofit/>
          </a:bodyPr>
          <a:lstStyle/>
          <a:p>
            <a:r>
              <a:rPr lang="nl-NL" sz="1350" dirty="0" err="1"/>
              <a:t>Estimation</a:t>
            </a:r>
            <a:r>
              <a:rPr lang="nl-NL" sz="1350" dirty="0"/>
              <a:t> 37.721 FP</a:t>
            </a:r>
          </a:p>
          <a:p>
            <a:r>
              <a:rPr lang="nl-NL" sz="1350" dirty="0"/>
              <a:t>332 men </a:t>
            </a:r>
            <a:r>
              <a:rPr lang="nl-NL" sz="1350" dirty="0" err="1"/>
              <a:t>year</a:t>
            </a:r>
            <a:endParaRPr lang="nl-NL" sz="1350" dirty="0"/>
          </a:p>
          <a:p>
            <a:r>
              <a:rPr lang="nl-NL" sz="1350" dirty="0"/>
              <a:t>Value 37 Miljoen</a:t>
            </a:r>
          </a:p>
        </p:txBody>
      </p:sp>
      <p:sp>
        <p:nvSpPr>
          <p:cNvPr id="12" name="Tijdelijke aanduiding voor inhoud 2"/>
          <p:cNvSpPr txBox="1">
            <a:spLocks/>
          </p:cNvSpPr>
          <p:nvPr/>
        </p:nvSpPr>
        <p:spPr>
          <a:xfrm>
            <a:off x="3500879" y="3299951"/>
            <a:ext cx="2160000" cy="1125855"/>
          </a:xfrm>
          <a:prstGeom prst="rect">
            <a:avLst/>
          </a:prstGeom>
          <a:gradFill>
            <a:gsLst>
              <a:gs pos="0">
                <a:srgbClr val="E2F5C3"/>
              </a:gs>
              <a:gs pos="100000">
                <a:schemeClr val="bg2"/>
              </a:gs>
              <a:gs pos="100000">
                <a:srgbClr val="92D050"/>
              </a:gs>
            </a:gsLst>
          </a:gradFill>
          <a:ln>
            <a:solidFill>
              <a:srgbClr val="005C23"/>
            </a:solidFill>
          </a:ln>
        </p:spPr>
        <p:style>
          <a:lnRef idx="1">
            <a:schemeClr val="accent2"/>
          </a:lnRef>
          <a:fillRef idx="2">
            <a:schemeClr val="accent2"/>
          </a:fillRef>
          <a:effectRef idx="1">
            <a:schemeClr val="accent2"/>
          </a:effectRef>
          <a:fontRef idx="minor">
            <a:schemeClr val="dk1"/>
          </a:fontRef>
        </p:style>
        <p:txBody>
          <a:bodyPr vert="horz" lIns="68580" tIns="34290" rIns="68580" bIns="34290" rtlCol="0">
            <a:noAutofit/>
          </a:bodyPr>
          <a:lstStyle>
            <a:lvl1pPr marL="263525" indent="-263525">
              <a:spcBef>
                <a:spcPts val="0"/>
              </a:spcBef>
              <a:buClr>
                <a:schemeClr val="tx2"/>
              </a:buClr>
              <a:buSzPct val="135000"/>
              <a:buFont typeface="Arial" pitchFamily="34" charset="0"/>
              <a:buChar char="•"/>
            </a:lvl1pPr>
            <a:lvl2pPr marL="541338" indent="-276225">
              <a:spcBef>
                <a:spcPts val="0"/>
              </a:spcBef>
              <a:buFont typeface="Arial" pitchFamily="34" charset="0"/>
              <a:buChar char="–"/>
              <a:defRPr sz="2000"/>
            </a:lvl2pPr>
            <a:lvl3pPr marL="717550" indent="-176213">
              <a:spcBef>
                <a:spcPts val="0"/>
              </a:spcBef>
              <a:buClr>
                <a:schemeClr val="tx2"/>
              </a:buClr>
              <a:buFont typeface="Arial" pitchFamily="34" charset="0"/>
              <a:buChar char="•"/>
            </a:lvl3pPr>
            <a:lvl4pPr marL="895350" indent="-177800">
              <a:spcBef>
                <a:spcPts val="0"/>
              </a:spcBef>
              <a:buSzPct val="90000"/>
              <a:buFont typeface="Arial" pitchFamily="34" charset="0"/>
              <a:buChar char="–"/>
              <a:defRPr sz="1600"/>
            </a:lvl4pPr>
            <a:lvl5pPr marL="1071563" indent="-176213">
              <a:spcBef>
                <a:spcPts val="0"/>
              </a:spcBef>
              <a:buClr>
                <a:schemeClr val="tx2"/>
              </a:buClr>
              <a:buFont typeface="Arial" pitchFamily="34" charset="0"/>
              <a:buChar char="•"/>
              <a:defRPr sz="14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nl-NL" sz="1350" dirty="0"/>
              <a:t>30 </a:t>
            </a:r>
            <a:r>
              <a:rPr lang="nl-NL" sz="1350" dirty="0" err="1"/>
              <a:t>developers</a:t>
            </a:r>
            <a:endParaRPr lang="nl-NL" sz="1350" dirty="0"/>
          </a:p>
          <a:p>
            <a:pPr marL="0" indent="0">
              <a:buNone/>
            </a:pPr>
            <a:endParaRPr lang="nl-NL" sz="1350" dirty="0"/>
          </a:p>
        </p:txBody>
      </p:sp>
      <p:graphicFrame>
        <p:nvGraphicFramePr>
          <p:cNvPr id="14" name="Tijdelijke aanduiding voor inhoud 10"/>
          <p:cNvGraphicFramePr>
            <a:graphicFrameLocks/>
          </p:cNvGraphicFramePr>
          <p:nvPr>
            <p:extLst>
              <p:ext uri="{D42A27DB-BD31-4B8C-83A1-F6EECF244321}">
                <p14:modId xmlns:p14="http://schemas.microsoft.com/office/powerpoint/2010/main" val="2700782513"/>
              </p:ext>
            </p:extLst>
          </p:nvPr>
        </p:nvGraphicFramePr>
        <p:xfrm>
          <a:off x="1580370" y="644863"/>
          <a:ext cx="6072616" cy="2564207"/>
        </p:xfrm>
        <a:graphic>
          <a:graphicData uri="http://schemas.openxmlformats.org/drawingml/2006/table">
            <a:tbl>
              <a:tblPr firstRow="1" bandRow="1"/>
              <a:tblGrid>
                <a:gridCol w="2008206">
                  <a:extLst>
                    <a:ext uri="{9D8B030D-6E8A-4147-A177-3AD203B41FA5}">
                      <a16:colId xmlns:a16="http://schemas.microsoft.com/office/drawing/2014/main" val="20000"/>
                    </a:ext>
                  </a:extLst>
                </a:gridCol>
                <a:gridCol w="864188">
                  <a:extLst>
                    <a:ext uri="{9D8B030D-6E8A-4147-A177-3AD203B41FA5}">
                      <a16:colId xmlns:a16="http://schemas.microsoft.com/office/drawing/2014/main" val="20001"/>
                    </a:ext>
                  </a:extLst>
                </a:gridCol>
                <a:gridCol w="814805">
                  <a:extLst>
                    <a:ext uri="{9D8B030D-6E8A-4147-A177-3AD203B41FA5}">
                      <a16:colId xmlns:a16="http://schemas.microsoft.com/office/drawing/2014/main" val="20002"/>
                    </a:ext>
                  </a:extLst>
                </a:gridCol>
                <a:gridCol w="806575">
                  <a:extLst>
                    <a:ext uri="{9D8B030D-6E8A-4147-A177-3AD203B41FA5}">
                      <a16:colId xmlns:a16="http://schemas.microsoft.com/office/drawing/2014/main" val="20003"/>
                    </a:ext>
                  </a:extLst>
                </a:gridCol>
                <a:gridCol w="735588">
                  <a:extLst>
                    <a:ext uri="{9D8B030D-6E8A-4147-A177-3AD203B41FA5}">
                      <a16:colId xmlns:a16="http://schemas.microsoft.com/office/drawing/2014/main" val="20004"/>
                    </a:ext>
                  </a:extLst>
                </a:gridCol>
                <a:gridCol w="843254">
                  <a:extLst>
                    <a:ext uri="{9D8B030D-6E8A-4147-A177-3AD203B41FA5}">
                      <a16:colId xmlns:a16="http://schemas.microsoft.com/office/drawing/2014/main" val="20005"/>
                    </a:ext>
                  </a:extLst>
                </a:gridCol>
              </a:tblGrid>
              <a:tr h="358250">
                <a:tc>
                  <a:txBody>
                    <a:bodyPr/>
                    <a:lstStyle/>
                    <a:p>
                      <a:pPr algn="l" fontAlgn="b"/>
                      <a:r>
                        <a:rPr lang="nl-NL" sz="1100" b="1" i="0" u="none" strike="noStrike" dirty="0">
                          <a:solidFill>
                            <a:srgbClr val="FFFFFF"/>
                          </a:solidFill>
                          <a:effectLst/>
                          <a:latin typeface="Calibri"/>
                        </a:rPr>
                        <a:t>Object</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nl-NL" sz="1100" b="1" i="0" u="none" strike="noStrike" dirty="0">
                          <a:solidFill>
                            <a:srgbClr val="FFFFFF"/>
                          </a:solidFill>
                          <a:effectLst/>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nl-NL" sz="1100" b="1" i="0" u="none" strike="noStrike" dirty="0">
                          <a:solidFill>
                            <a:srgbClr val="FFFFFF"/>
                          </a:solidFill>
                          <a:effectLst/>
                          <a:latin typeface="Calibri"/>
                        </a:rPr>
                        <a:t> DB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nl-NL" sz="1100" b="1" i="0" u="none" strike="noStrike" dirty="0">
                          <a:solidFill>
                            <a:srgbClr val="FFFFFF"/>
                          </a:solidFill>
                          <a:effectLst/>
                          <a:latin typeface="Calibri"/>
                        </a:rPr>
                        <a:t> </a:t>
                      </a:r>
                      <a:r>
                        <a:rPr lang="nl-NL" sz="1100" b="1" i="0" u="none" strike="noStrike" dirty="0" err="1">
                          <a:solidFill>
                            <a:srgbClr val="FFFFFF"/>
                          </a:solidFill>
                          <a:effectLst/>
                          <a:latin typeface="Calibri"/>
                        </a:rPr>
                        <a:t>Inputs</a:t>
                      </a:r>
                      <a:endParaRPr lang="nl-NL" sz="1100" b="1" i="0" u="none" strike="noStrike" dirty="0">
                        <a:solidFill>
                          <a:srgbClr val="FFFFFF"/>
                        </a:solidFill>
                        <a:effectLst/>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nl-NL" sz="1100" b="1" i="0" u="none" strike="noStrike" dirty="0" err="1">
                          <a:solidFill>
                            <a:srgbClr val="FFFFFF"/>
                          </a:solidFill>
                          <a:effectLst/>
                          <a:latin typeface="Calibri"/>
                        </a:rPr>
                        <a:t>Outputs</a:t>
                      </a:r>
                      <a:r>
                        <a:rPr lang="nl-NL" sz="1100" b="1" i="0" u="none" strike="noStrike" dirty="0">
                          <a:solidFill>
                            <a:srgbClr val="FFFFFF"/>
                          </a:solidFill>
                          <a:effectLst/>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nl-NL" sz="1100" b="1" i="0" u="none" strike="noStrike" dirty="0">
                          <a:solidFill>
                            <a:srgbClr val="FFFFFF"/>
                          </a:solidFill>
                          <a:effectLst/>
                          <a:latin typeface="Calibri"/>
                        </a:rPr>
                        <a:t> </a:t>
                      </a:r>
                      <a:r>
                        <a:rPr lang="nl-NL" sz="1100" b="1" i="0" u="none" strike="noStrike" dirty="0" err="1">
                          <a:solidFill>
                            <a:srgbClr val="FFFFFF"/>
                          </a:solidFill>
                          <a:effectLst/>
                          <a:latin typeface="Calibri"/>
                        </a:rPr>
                        <a:t>Selections</a:t>
                      </a:r>
                      <a:endParaRPr lang="nl-NL" sz="1100" b="1" i="0" u="none" strike="noStrike" dirty="0">
                        <a:solidFill>
                          <a:srgbClr val="FFFFFF"/>
                        </a:solidFill>
                        <a:effectLst/>
                        <a:latin typeface="Calibri"/>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82880">
                <a:tc>
                  <a:txBody>
                    <a:bodyPr/>
                    <a:lstStyle/>
                    <a:p>
                      <a:pPr marL="0" algn="l" defTabSz="914400" rtl="0" eaLnBrk="1" fontAlgn="b" latinLnBrk="0" hangingPunct="1"/>
                      <a:r>
                        <a:rPr lang="nl-NL" sz="1200" b="0" i="0" u="none" strike="noStrike" kern="1200" dirty="0">
                          <a:solidFill>
                            <a:schemeClr val="tx1"/>
                          </a:solidFill>
                          <a:effectLst/>
                          <a:latin typeface="Calibri"/>
                          <a:ea typeface="+mn-ea"/>
                          <a:cs typeface="+mn-cs"/>
                        </a:rPr>
                        <a:t>Forms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bg2"/>
                    </a:solidFill>
                  </a:tcPr>
                </a:tc>
                <a:tc>
                  <a:txBody>
                    <a:bodyPr/>
                    <a:lstStyle/>
                    <a:p>
                      <a:pPr algn="r" fontAlgn="b"/>
                      <a:r>
                        <a:rPr lang="nl-NL" sz="1200" b="0" i="0" u="none" strike="noStrike" dirty="0">
                          <a:solidFill>
                            <a:srgbClr val="000000"/>
                          </a:solidFill>
                          <a:effectLst/>
                          <a:latin typeface="Calibri"/>
                        </a:rPr>
                        <a:t>       1.578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nl-NL" sz="1200" b="0" i="0" u="none" strike="noStrike" dirty="0">
                          <a:solidFill>
                            <a:srgbClr val="000000"/>
                          </a:solidFill>
                          <a:effectLst/>
                          <a:latin typeface="Calibri"/>
                        </a:rPr>
                        <a:t>      1.578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NL" sz="1200" b="0" i="0" u="none" strike="noStrike" dirty="0">
                          <a:solidFill>
                            <a:srgbClr val="000000"/>
                          </a:solidFill>
                          <a:effectLst/>
                          <a:latin typeface="+mn-lt"/>
                        </a:rPr>
                        <a:t>           1.578  </a:t>
                      </a: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marL="0" algn="l" defTabSz="914400" rtl="0" eaLnBrk="1" fontAlgn="b" latinLnBrk="0" hangingPunct="1"/>
                      <a:r>
                        <a:rPr lang="nl-NL" sz="1200" b="0" i="0" u="none" strike="noStrike" kern="1200" dirty="0">
                          <a:solidFill>
                            <a:schemeClr val="tx1"/>
                          </a:solidFill>
                          <a:effectLst/>
                          <a:latin typeface="Calibri"/>
                          <a:ea typeface="+mn-ea"/>
                          <a:cs typeface="+mn-cs"/>
                        </a:rPr>
                        <a:t>Batches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bg2"/>
                    </a:solidFill>
                  </a:tcPr>
                </a:tc>
                <a:tc>
                  <a:txBody>
                    <a:bodyPr/>
                    <a:lstStyle/>
                    <a:p>
                      <a:pPr algn="r" fontAlgn="b"/>
                      <a:r>
                        <a:rPr lang="nl-NL" sz="1200" b="0" i="0" u="none" strike="noStrike" dirty="0">
                          <a:solidFill>
                            <a:srgbClr val="000000"/>
                          </a:solidFill>
                          <a:effectLst/>
                          <a:latin typeface="Calibri"/>
                        </a:rPr>
                        <a:t>          465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nl-NL" sz="1200" b="0" i="0" u="none" strike="noStrike" dirty="0">
                          <a:solidFill>
                            <a:srgbClr val="000000"/>
                          </a:solidFill>
                          <a:effectLst/>
                          <a:latin typeface="Calibri"/>
                        </a:rPr>
                        <a:t>          465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nl-NL" sz="1200" b="0" i="0" u="none" strike="noStrike" dirty="0">
                          <a:solidFill>
                            <a:srgbClr val="000000"/>
                          </a:solidFill>
                          <a:effectLst/>
                          <a:latin typeface="Calibri"/>
                        </a:rPr>
                        <a:t>          465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marL="0" algn="l" defTabSz="914400" rtl="0" eaLnBrk="1" fontAlgn="b" latinLnBrk="0" hangingPunct="1"/>
                      <a:r>
                        <a:rPr lang="nl-NL" sz="1200" b="0" i="0" u="none" strike="noStrike" kern="1200" dirty="0" err="1">
                          <a:solidFill>
                            <a:schemeClr val="tx1"/>
                          </a:solidFill>
                          <a:effectLst/>
                          <a:latin typeface="Calibri"/>
                          <a:ea typeface="+mn-ea"/>
                          <a:cs typeface="+mn-cs"/>
                        </a:rPr>
                        <a:t>Workflows</a:t>
                      </a:r>
                      <a:endParaRPr lang="nl-NL" sz="1200" b="0" i="0" u="none" strike="noStrike" kern="1200" dirty="0">
                        <a:solidFill>
                          <a:schemeClr val="tx1"/>
                        </a:solidFill>
                        <a:effectLst/>
                        <a:latin typeface="Calibri"/>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bg2"/>
                    </a:solidFill>
                  </a:tcPr>
                </a:tc>
                <a:tc>
                  <a:txBody>
                    <a:bodyPr/>
                    <a:lstStyle/>
                    <a:p>
                      <a:pPr algn="r" fontAlgn="b"/>
                      <a:r>
                        <a:rPr lang="nl-NL" sz="1200" b="0" i="0" u="none" strike="noStrike" dirty="0">
                          <a:solidFill>
                            <a:srgbClr val="000000"/>
                          </a:solidFill>
                          <a:effectLst/>
                          <a:latin typeface="Calibri"/>
                        </a:rPr>
                        <a:t>          141</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nl-NL" sz="1200" b="0" i="0" u="none" strike="noStrike" dirty="0">
                          <a:solidFill>
                            <a:srgbClr val="000000"/>
                          </a:solidFill>
                          <a:effectLst/>
                          <a:latin typeface="Calibri"/>
                        </a:rPr>
                        <a:t>          141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marL="0" algn="l" defTabSz="914400" rtl="0" eaLnBrk="1" fontAlgn="b" latinLnBrk="0" hangingPunct="1"/>
                      <a:r>
                        <a:rPr lang="nl-NL" sz="1200" b="0" i="0" u="none" strike="noStrike" kern="1200" dirty="0">
                          <a:solidFill>
                            <a:schemeClr val="tx1"/>
                          </a:solidFill>
                          <a:effectLst/>
                          <a:latin typeface="Calibri"/>
                          <a:ea typeface="+mn-ea"/>
                          <a:cs typeface="+mn-cs"/>
                        </a:rPr>
                        <a:t>Letters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bg2"/>
                    </a:solidFill>
                  </a:tcPr>
                </a:tc>
                <a:tc>
                  <a:txBody>
                    <a:bodyPr/>
                    <a:lstStyle/>
                    <a:p>
                      <a:pPr algn="r" fontAlgn="b"/>
                      <a:r>
                        <a:rPr lang="nl-NL" sz="1200" b="0" i="0" u="none" strike="noStrike" dirty="0">
                          <a:solidFill>
                            <a:srgbClr val="000000"/>
                          </a:solidFill>
                          <a:effectLst/>
                          <a:latin typeface="Calibri"/>
                        </a:rPr>
                        <a:t>            71</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nl-NL" sz="1200" b="0" i="0" u="none" strike="noStrike" dirty="0">
                          <a:solidFill>
                            <a:srgbClr val="000000"/>
                          </a:solidFill>
                          <a:effectLst/>
                          <a:latin typeface="Calibri"/>
                        </a:rPr>
                        <a:t>                71 </a:t>
                      </a: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marL="0" algn="l" defTabSz="914400" rtl="0" eaLnBrk="1" fontAlgn="b" latinLnBrk="0" hangingPunct="1"/>
                      <a:r>
                        <a:rPr lang="nl-NL" sz="1200" b="0" i="0" u="none" strike="noStrike" kern="1200" dirty="0">
                          <a:solidFill>
                            <a:schemeClr val="tx1"/>
                          </a:solidFill>
                          <a:effectLst/>
                          <a:latin typeface="Calibri"/>
                          <a:ea typeface="+mn-ea"/>
                          <a:cs typeface="+mn-cs"/>
                        </a:rPr>
                        <a:t>Scripts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bg2"/>
                    </a:solidFill>
                  </a:tcPr>
                </a:tc>
                <a:tc>
                  <a:txBody>
                    <a:bodyPr/>
                    <a:lstStyle/>
                    <a:p>
                      <a:pPr algn="r" fontAlgn="b"/>
                      <a:r>
                        <a:rPr lang="nl-NL" sz="1200" b="0" i="0" u="none" strike="noStrike" dirty="0">
                          <a:solidFill>
                            <a:srgbClr val="000000"/>
                          </a:solidFill>
                          <a:effectLst/>
                          <a:latin typeface="Calibri"/>
                        </a:rPr>
                        <a:t>          232</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nl-NL" sz="1200" b="0" i="0" u="none" strike="noStrike" dirty="0">
                          <a:solidFill>
                            <a:srgbClr val="000000"/>
                          </a:solidFill>
                          <a:effectLst/>
                          <a:latin typeface="Calibri"/>
                        </a:rPr>
                        <a:t>          232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5"/>
                  </a:ext>
                </a:extLst>
              </a:tr>
              <a:tr h="182880">
                <a:tc>
                  <a:txBody>
                    <a:bodyPr/>
                    <a:lstStyle/>
                    <a:p>
                      <a:pPr marL="0" algn="l" defTabSz="914400" rtl="0" eaLnBrk="1" fontAlgn="b" latinLnBrk="0" hangingPunct="1"/>
                      <a:r>
                        <a:rPr lang="nl-NL" sz="1200" b="0" i="0" u="none" strike="noStrike" kern="1200" dirty="0" err="1">
                          <a:solidFill>
                            <a:schemeClr val="tx1"/>
                          </a:solidFill>
                          <a:effectLst/>
                          <a:latin typeface="Calibri"/>
                          <a:ea typeface="+mn-ea"/>
                          <a:cs typeface="+mn-cs"/>
                        </a:rPr>
                        <a:t>Reports</a:t>
                      </a:r>
                      <a:endParaRPr lang="nl-NL" sz="1200" b="0" i="0" u="none" strike="noStrike" kern="1200" dirty="0">
                        <a:solidFill>
                          <a:schemeClr val="tx1"/>
                        </a:solidFill>
                        <a:effectLst/>
                        <a:latin typeface="Calibri"/>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bg2"/>
                    </a:solidFill>
                  </a:tcPr>
                </a:tc>
                <a:tc>
                  <a:txBody>
                    <a:bodyPr/>
                    <a:lstStyle/>
                    <a:p>
                      <a:pPr algn="r" fontAlgn="b"/>
                      <a:r>
                        <a:rPr lang="nl-NL" sz="1200" b="0" i="0" u="none" strike="noStrike" dirty="0">
                          <a:solidFill>
                            <a:srgbClr val="000000"/>
                          </a:solidFill>
                          <a:effectLst/>
                          <a:latin typeface="Calibri"/>
                        </a:rPr>
                        <a:t>          489</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nl-NL" sz="1200" b="0" i="0" u="none" strike="noStrike" dirty="0">
                          <a:solidFill>
                            <a:srgbClr val="000000"/>
                          </a:solidFill>
                          <a:effectLst/>
                          <a:latin typeface="Calibri"/>
                        </a:rPr>
                        <a:t>              489 </a:t>
                      </a: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6"/>
                  </a:ext>
                </a:extLst>
              </a:tr>
              <a:tr h="182880">
                <a:tc>
                  <a:txBody>
                    <a:bodyPr/>
                    <a:lstStyle/>
                    <a:p>
                      <a:pPr marL="0" algn="l" defTabSz="914400" rtl="0" eaLnBrk="1" fontAlgn="b" latinLnBrk="0" hangingPunct="1"/>
                      <a:r>
                        <a:rPr lang="nl-NL" sz="1200" b="0" i="0" u="none" strike="noStrike" kern="1200" dirty="0">
                          <a:solidFill>
                            <a:schemeClr val="tx1"/>
                          </a:solidFill>
                          <a:effectLst/>
                          <a:latin typeface="Calibri"/>
                          <a:ea typeface="+mn-ea"/>
                          <a:cs typeface="+mn-cs"/>
                        </a:rPr>
                        <a:t>Database procedures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bg2"/>
                    </a:solidFill>
                  </a:tcPr>
                </a:tc>
                <a:tc>
                  <a:txBody>
                    <a:bodyPr/>
                    <a:lstStyle/>
                    <a:p>
                      <a:pPr algn="r" fontAlgn="b"/>
                      <a:r>
                        <a:rPr lang="nl-NL" sz="1200" b="0" i="0" u="none" strike="noStrike" dirty="0">
                          <a:solidFill>
                            <a:srgbClr val="000000"/>
                          </a:solidFill>
                          <a:effectLst/>
                          <a:latin typeface="+mn-lt"/>
                        </a:rPr>
                        <a:t>       5.929</a:t>
                      </a:r>
                      <a:endParaRPr lang="nl-NL" sz="12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7"/>
                  </a:ext>
                </a:extLst>
              </a:tr>
              <a:tr h="182880">
                <a:tc>
                  <a:txBody>
                    <a:bodyPr/>
                    <a:lstStyle/>
                    <a:p>
                      <a:pPr marL="0" algn="l" defTabSz="914400" rtl="0" eaLnBrk="1" fontAlgn="b" latinLnBrk="0" hangingPunct="1"/>
                      <a:r>
                        <a:rPr lang="nl-NL" sz="1200" b="0" i="0" u="none" strike="noStrike" kern="1200" dirty="0" err="1">
                          <a:solidFill>
                            <a:schemeClr val="tx1"/>
                          </a:solidFill>
                          <a:effectLst/>
                          <a:latin typeface="Calibri"/>
                          <a:ea typeface="+mn-ea"/>
                          <a:cs typeface="+mn-cs"/>
                        </a:rPr>
                        <a:t>Managestabels</a:t>
                      </a:r>
                      <a:r>
                        <a:rPr lang="nl-NL" sz="1200" b="0" i="0" u="none" strike="noStrike" kern="1200" baseline="0" dirty="0">
                          <a:solidFill>
                            <a:schemeClr val="tx1"/>
                          </a:solidFill>
                          <a:effectLst/>
                          <a:latin typeface="Calibri"/>
                          <a:ea typeface="+mn-ea"/>
                          <a:cs typeface="+mn-cs"/>
                        </a:rPr>
                        <a:t> </a:t>
                      </a:r>
                      <a:r>
                        <a:rPr lang="nl-NL" sz="1200" b="0" i="0" u="none" strike="noStrike" kern="1200" dirty="0">
                          <a:solidFill>
                            <a:schemeClr val="tx1"/>
                          </a:solidFill>
                          <a:effectLst/>
                          <a:latin typeface="Calibri"/>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nl-NL" sz="1200" b="0" i="0" u="none" strike="noStrike" dirty="0">
                          <a:solidFill>
                            <a:srgbClr val="000000"/>
                          </a:solidFill>
                          <a:effectLst/>
                          <a:latin typeface="Calibri"/>
                        </a:rPr>
                        <a:t>       2.401</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nl-NL" sz="1200" b="0" i="0" u="none" strike="noStrike" dirty="0">
                          <a:solidFill>
                            <a:srgbClr val="000000"/>
                          </a:solidFill>
                          <a:effectLst/>
                          <a:latin typeface="Calibri"/>
                        </a:rPr>
                        <a:t>         2.401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nl-NL" sz="1200" b="0" i="0" u="none" strike="noStrike" dirty="0">
                        <a:solidFill>
                          <a:srgbClr val="000000"/>
                        </a:solidFill>
                        <a:effectLst/>
                        <a:latin typeface="Calibri"/>
                      </a:endParaRP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82880">
                <a:tc>
                  <a:txBody>
                    <a:bodyPr/>
                    <a:lstStyle/>
                    <a:p>
                      <a:pPr algn="l" fontAlgn="b"/>
                      <a:r>
                        <a:rPr lang="nl-NL" sz="1200" b="1" i="0" u="none" strike="noStrike" dirty="0">
                          <a:solidFill>
                            <a:schemeClr val="bg1"/>
                          </a:solidFill>
                          <a:effectLst/>
                          <a:latin typeface="Calibri"/>
                        </a:rPr>
                        <a:t>Total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r" fontAlgn="b"/>
                      <a:r>
                        <a:rPr lang="nl-NL" sz="1200" b="1" i="0" u="none" strike="noStrike" dirty="0">
                          <a:solidFill>
                            <a:schemeClr val="bg1"/>
                          </a:solidFill>
                          <a:effectLst/>
                          <a:latin typeface="Calibri"/>
                        </a:rPr>
                        <a:t>     11.306</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2.401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2.043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838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2.138</a:t>
                      </a: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182880">
                <a:tc>
                  <a:txBody>
                    <a:bodyPr/>
                    <a:lstStyle/>
                    <a:p>
                      <a:pPr algn="l" fontAlgn="b"/>
                      <a:r>
                        <a:rPr lang="nl-NL" sz="1200" b="1" i="0" u="none" strike="noStrike" dirty="0">
                          <a:solidFill>
                            <a:schemeClr val="bg1"/>
                          </a:solidFill>
                          <a:effectLst/>
                          <a:latin typeface="Calibri"/>
                        </a:rPr>
                        <a:t>Points per </a:t>
                      </a:r>
                      <a:r>
                        <a:rPr lang="nl-NL" sz="1200" b="1" i="0" u="none" strike="noStrike" dirty="0" err="1">
                          <a:solidFill>
                            <a:schemeClr val="bg1"/>
                          </a:solidFill>
                          <a:effectLst/>
                          <a:latin typeface="Calibri"/>
                        </a:rPr>
                        <a:t>function</a:t>
                      </a:r>
                      <a:endParaRPr lang="nl-NL" sz="1200" b="1" i="0" u="none" strike="noStrike" dirty="0">
                        <a:solidFill>
                          <a:schemeClr val="bg1"/>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l" fontAlgn="b"/>
                      <a:r>
                        <a:rPr lang="nl-NL" sz="1200" b="1" i="1" u="none" strike="noStrike" dirty="0">
                          <a:solidFill>
                            <a:schemeClr val="bg1"/>
                          </a:solidFill>
                          <a:effectLst/>
                          <a:latin typeface="Calibri"/>
                        </a:rPr>
                        <a:t>                7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l" fontAlgn="b"/>
                      <a:r>
                        <a:rPr lang="nl-NL" sz="1200" b="1" i="1" u="none" strike="noStrike" dirty="0">
                          <a:solidFill>
                            <a:schemeClr val="bg1"/>
                          </a:solidFill>
                          <a:effectLst/>
                          <a:latin typeface="Calibri"/>
                        </a:rPr>
                        <a:t>              4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l" fontAlgn="b"/>
                      <a:r>
                        <a:rPr lang="nl-NL" sz="1200" b="1" i="1" u="none" strike="noStrike" dirty="0">
                          <a:solidFill>
                            <a:schemeClr val="bg1"/>
                          </a:solidFill>
                          <a:effectLst/>
                          <a:latin typeface="Calibri"/>
                        </a:rPr>
                        <a:t>              5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tc>
                  <a:txBody>
                    <a:bodyPr/>
                    <a:lstStyle/>
                    <a:p>
                      <a:pPr algn="l" fontAlgn="b"/>
                      <a:r>
                        <a:rPr lang="nl-NL" sz="1200" b="1" i="1" u="none" strike="noStrike" dirty="0">
                          <a:solidFill>
                            <a:schemeClr val="bg1"/>
                          </a:solidFill>
                          <a:effectLst/>
                          <a:latin typeface="Calibri"/>
                        </a:rPr>
                        <a:t>                   4 </a:t>
                      </a: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182880">
                <a:tc>
                  <a:txBody>
                    <a:bodyPr/>
                    <a:lstStyle/>
                    <a:p>
                      <a:pPr algn="l" fontAlgn="b"/>
                      <a:r>
                        <a:rPr lang="nl-NL" sz="1200" b="1" i="0" u="none" strike="noStrike" dirty="0">
                          <a:solidFill>
                            <a:schemeClr val="bg1"/>
                          </a:solidFill>
                          <a:effectLst/>
                          <a:latin typeface="Calibri"/>
                        </a:rPr>
                        <a:t>Total no</a:t>
                      </a:r>
                      <a:r>
                        <a:rPr lang="nl-NL" sz="1200" b="1" i="0" u="none" strike="noStrike" baseline="0" dirty="0">
                          <a:solidFill>
                            <a:schemeClr val="bg1"/>
                          </a:solidFill>
                          <a:effectLst/>
                          <a:latin typeface="Calibri"/>
                        </a:rPr>
                        <a:t> </a:t>
                      </a:r>
                      <a:r>
                        <a:rPr lang="nl-NL" sz="1200" b="1" i="0" u="none" strike="noStrike" dirty="0">
                          <a:solidFill>
                            <a:schemeClr val="bg1"/>
                          </a:solidFill>
                          <a:effectLst/>
                          <a:latin typeface="Calibri"/>
                        </a:rPr>
                        <a:t>FP</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16.807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8.172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4.190 </a:t>
                      </a:r>
                    </a:p>
                  </a:txBody>
                  <a:tcPr marL="0" marR="0" marT="0" marB="0" anchor="b">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fontAlgn="b"/>
                      <a:r>
                        <a:rPr lang="nl-NL" sz="1200" b="1" i="0" u="none" strike="noStrike" dirty="0">
                          <a:solidFill>
                            <a:schemeClr val="bg1"/>
                          </a:solidFill>
                          <a:effectLst/>
                          <a:latin typeface="Calibri"/>
                        </a:rPr>
                        <a:t>           8.552 </a:t>
                      </a:r>
                    </a:p>
                  </a:txBody>
                  <a:tcPr marL="0" marR="0" marT="0" marB="0" anchor="b">
                    <a:lnL w="6350" cap="flat" cmpd="sng" algn="ctr">
                      <a:solidFill>
                        <a:srgbClr val="9BBB5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BB5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194277">
                <a:tc>
                  <a:txBody>
                    <a:bodyPr/>
                    <a:lstStyle/>
                    <a:p>
                      <a:pPr algn="l" fontAlgn="b"/>
                      <a:r>
                        <a:rPr lang="nl-NL" sz="1200" b="1" i="0" u="none" strike="noStrike" dirty="0">
                          <a:solidFill>
                            <a:srgbClr val="000000"/>
                          </a:solidFill>
                          <a:effectLst/>
                          <a:latin typeface="Calibri"/>
                        </a:rPr>
                        <a:t>Total</a:t>
                      </a:r>
                    </a:p>
                  </a:txBody>
                  <a:tcPr marL="0" marR="0" marT="0" marB="0" anchor="b">
                    <a:lnL w="6350" cap="flat" cmpd="sng" algn="ctr">
                      <a:solidFill>
                        <a:srgbClr val="9BBB59"/>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1" i="0" u="none" strike="noStrike" dirty="0">
                        <a:solidFill>
                          <a:srgbClr val="000000"/>
                        </a:solidFill>
                        <a:effectLst/>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1" i="0" u="none" strike="noStrike" dirty="0">
                        <a:solidFill>
                          <a:srgbClr val="000000"/>
                        </a:solidFill>
                        <a:effectLst/>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1" i="0" u="none" strike="noStrike" dirty="0">
                        <a:solidFill>
                          <a:srgbClr val="000000"/>
                        </a:solidFill>
                        <a:effectLst/>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endParaRPr lang="nl-NL" sz="1200" b="1" i="0" u="none" strike="noStrike" dirty="0">
                        <a:solidFill>
                          <a:srgbClr val="000000"/>
                        </a:solidFill>
                        <a:effectLst/>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nl-NL" sz="1200" b="1" i="0" u="none" strike="noStrike" dirty="0">
                          <a:solidFill>
                            <a:srgbClr val="000000"/>
                          </a:solidFill>
                          <a:effectLst/>
                          <a:latin typeface="Calibri"/>
                        </a:rPr>
                        <a:t>     37.721 </a:t>
                      </a:r>
                    </a:p>
                  </a:txBody>
                  <a:tcPr marL="0" marR="0" marT="0" marB="0" anchor="b">
                    <a:lnL>
                      <a:noFill/>
                    </a:lnL>
                    <a:lnR w="6350" cap="flat" cmpd="sng" algn="ctr">
                      <a:solidFill>
                        <a:srgbClr val="9BBB5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6" name="Tijdelijke aanduiding voor inhoud 2"/>
          <p:cNvSpPr txBox="1">
            <a:spLocks/>
          </p:cNvSpPr>
          <p:nvPr/>
        </p:nvSpPr>
        <p:spPr>
          <a:xfrm>
            <a:off x="5759360" y="3299951"/>
            <a:ext cx="2160000" cy="1125855"/>
          </a:xfrm>
          <a:prstGeom prst="rect">
            <a:avLst/>
          </a:prstGeom>
          <a:gradFill>
            <a:gsLst>
              <a:gs pos="0">
                <a:srgbClr val="E2F5C3"/>
              </a:gs>
              <a:gs pos="100000">
                <a:schemeClr val="bg2"/>
              </a:gs>
              <a:gs pos="100000">
                <a:srgbClr val="92D050"/>
              </a:gs>
            </a:gsLst>
          </a:gradFill>
          <a:ln>
            <a:solidFill>
              <a:srgbClr val="005C23"/>
            </a:solidFill>
          </a:ln>
        </p:spPr>
        <p:style>
          <a:lnRef idx="1">
            <a:schemeClr val="accent2"/>
          </a:lnRef>
          <a:fillRef idx="2">
            <a:schemeClr val="accent2"/>
          </a:fillRef>
          <a:effectRef idx="1">
            <a:schemeClr val="accent2"/>
          </a:effectRef>
          <a:fontRef idx="minor">
            <a:schemeClr val="dk1"/>
          </a:fontRef>
        </p:style>
        <p:txBody>
          <a:bodyPr vert="horz" lIns="68580" tIns="34290" rIns="68580" bIns="34290" rtlCol="0">
            <a:normAutofit/>
          </a:bodyPr>
          <a:lstStyle>
            <a:defPPr>
              <a:defRPr lang="nl-NL"/>
            </a:defPPr>
            <a:lvl1pPr marL="263525" indent="-263525">
              <a:spcBef>
                <a:spcPts val="0"/>
              </a:spcBef>
              <a:buClr>
                <a:schemeClr val="tx2"/>
              </a:buClr>
              <a:buSzPct val="135000"/>
              <a:buFont typeface="Arial" pitchFamily="34" charset="0"/>
              <a:buChar char="•"/>
            </a:lvl1pPr>
            <a:lvl2pPr marL="541338" indent="-276225">
              <a:spcBef>
                <a:spcPts val="0"/>
              </a:spcBef>
              <a:buFont typeface="Arial" pitchFamily="34" charset="0"/>
              <a:buChar char="–"/>
              <a:defRPr sz="2000"/>
            </a:lvl2pPr>
            <a:lvl3pPr marL="717550" indent="-176213">
              <a:spcBef>
                <a:spcPts val="0"/>
              </a:spcBef>
              <a:buClr>
                <a:schemeClr val="tx2"/>
              </a:buClr>
              <a:buFont typeface="Arial" pitchFamily="34" charset="0"/>
              <a:buChar char="•"/>
            </a:lvl3pPr>
            <a:lvl4pPr marL="895350" indent="-177800">
              <a:spcBef>
                <a:spcPts val="0"/>
              </a:spcBef>
              <a:buSzPct val="90000"/>
              <a:buFont typeface="Arial" pitchFamily="34" charset="0"/>
              <a:buChar char="–"/>
              <a:defRPr sz="1600"/>
            </a:lvl4pPr>
            <a:lvl5pPr marL="1071563" indent="-176213">
              <a:spcBef>
                <a:spcPts val="0"/>
              </a:spcBef>
              <a:buClr>
                <a:schemeClr val="tx2"/>
              </a:buClr>
              <a:buFont typeface="Arial" pitchFamily="34" charset="0"/>
              <a:buChar char="•"/>
              <a:defRPr sz="14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nl-NL" sz="1350" dirty="0"/>
          </a:p>
        </p:txBody>
      </p:sp>
    </p:spTree>
    <p:extLst>
      <p:ext uri="{BB962C8B-B14F-4D97-AF65-F5344CB8AC3E}">
        <p14:creationId xmlns:p14="http://schemas.microsoft.com/office/powerpoint/2010/main" val="2363569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Challenge is big</a:t>
            </a:r>
          </a:p>
        </p:txBody>
      </p:sp>
      <p:sp>
        <p:nvSpPr>
          <p:cNvPr id="3" name="Tijdelijke aanduiding voor inhoud 2"/>
          <p:cNvSpPr>
            <a:spLocks noGrp="1"/>
          </p:cNvSpPr>
          <p:nvPr>
            <p:ph idx="1"/>
          </p:nvPr>
        </p:nvSpPr>
        <p:spPr/>
        <p:txBody>
          <a:bodyPr/>
          <a:lstStyle/>
          <a:p>
            <a:r>
              <a:rPr lang="en-US" dirty="0"/>
              <a:t>Competitiveness declining</a:t>
            </a:r>
          </a:p>
          <a:p>
            <a:endParaRPr lang="en-US" dirty="0"/>
          </a:p>
          <a:p>
            <a:r>
              <a:rPr lang="en-US" dirty="0"/>
              <a:t>Complexity increasing</a:t>
            </a:r>
          </a:p>
          <a:p>
            <a:endParaRPr lang="en-US" dirty="0"/>
          </a:p>
          <a:p>
            <a:r>
              <a:rPr lang="en-US" dirty="0"/>
              <a:t>Technology is old</a:t>
            </a:r>
          </a:p>
          <a:p>
            <a:endParaRPr lang="en-US" dirty="0"/>
          </a:p>
          <a:p>
            <a:r>
              <a:rPr lang="en-US" b="1" dirty="0"/>
              <a:t>But still functional very fit, best in class to be honest</a:t>
            </a:r>
          </a:p>
          <a:p>
            <a:endParaRPr lang="en-US" dirty="0"/>
          </a:p>
          <a:p>
            <a:r>
              <a:rPr lang="en-US" dirty="0"/>
              <a:t>How to convince the board about an approach?</a:t>
            </a:r>
          </a:p>
        </p:txBody>
      </p:sp>
    </p:spTree>
    <p:extLst>
      <p:ext uri="{BB962C8B-B14F-4D97-AF65-F5344CB8AC3E}">
        <p14:creationId xmlns:p14="http://schemas.microsoft.com/office/powerpoint/2010/main" val="4071470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Business case logic for a boss</a:t>
            </a:r>
          </a:p>
        </p:txBody>
      </p:sp>
      <p:sp>
        <p:nvSpPr>
          <p:cNvPr id="14" name="Tijdelijke aanduiding voor inhoud 13"/>
          <p:cNvSpPr>
            <a:spLocks noGrp="1"/>
          </p:cNvSpPr>
          <p:nvPr>
            <p:ph idx="1"/>
          </p:nvPr>
        </p:nvSpPr>
        <p:spPr/>
        <p:txBody>
          <a:bodyPr>
            <a:normAutofit fontScale="92500" lnSpcReduction="10000"/>
          </a:bodyPr>
          <a:lstStyle/>
          <a:p>
            <a:r>
              <a:rPr lang="nl-NL" dirty="0" err="1"/>
              <a:t>This</a:t>
            </a:r>
            <a:r>
              <a:rPr lang="nl-NL" dirty="0"/>
              <a:t> </a:t>
            </a:r>
            <a:r>
              <a:rPr lang="nl-NL" dirty="0" err="1"/>
              <a:t>will</a:t>
            </a:r>
            <a:r>
              <a:rPr lang="nl-NL" dirty="0"/>
              <a:t> </a:t>
            </a:r>
            <a:r>
              <a:rPr lang="nl-NL" dirty="0" err="1"/>
              <a:t>always</a:t>
            </a:r>
            <a:r>
              <a:rPr lang="nl-NL" dirty="0"/>
              <a:t> </a:t>
            </a:r>
            <a:r>
              <a:rPr lang="nl-NL" dirty="0" err="1"/>
              <a:t>work</a:t>
            </a:r>
            <a:endParaRPr lang="nl-NL" dirty="0"/>
          </a:p>
          <a:p>
            <a:pPr lvl="1"/>
            <a:r>
              <a:rPr lang="nl-NL" dirty="0" err="1"/>
              <a:t>Lower</a:t>
            </a:r>
            <a:r>
              <a:rPr lang="nl-NL" dirty="0"/>
              <a:t> </a:t>
            </a:r>
            <a:r>
              <a:rPr lang="nl-NL" dirty="0" err="1"/>
              <a:t>cost</a:t>
            </a:r>
            <a:r>
              <a:rPr lang="nl-NL" dirty="0"/>
              <a:t>, </a:t>
            </a:r>
            <a:r>
              <a:rPr lang="nl-NL" dirty="0" err="1"/>
              <a:t>higher</a:t>
            </a:r>
            <a:r>
              <a:rPr lang="nl-NL" dirty="0"/>
              <a:t> turnover</a:t>
            </a:r>
          </a:p>
          <a:p>
            <a:pPr lvl="2"/>
            <a:r>
              <a:rPr lang="nl-NL" dirty="0"/>
              <a:t>But </a:t>
            </a:r>
            <a:r>
              <a:rPr lang="nl-NL" dirty="0" err="1"/>
              <a:t>how</a:t>
            </a:r>
            <a:r>
              <a:rPr lang="nl-NL" dirty="0"/>
              <a:t>??</a:t>
            </a:r>
          </a:p>
          <a:p>
            <a:pPr lvl="2"/>
            <a:endParaRPr lang="nl-NL" dirty="0"/>
          </a:p>
          <a:p>
            <a:r>
              <a:rPr lang="nl-NL" dirty="0" err="1"/>
              <a:t>Another</a:t>
            </a:r>
            <a:r>
              <a:rPr lang="nl-NL" dirty="0"/>
              <a:t> trick</a:t>
            </a:r>
          </a:p>
          <a:p>
            <a:pPr lvl="1"/>
            <a:r>
              <a:rPr lang="nl-NL" dirty="0"/>
              <a:t>We </a:t>
            </a:r>
            <a:r>
              <a:rPr lang="nl-NL" dirty="0" err="1"/>
              <a:t>will</a:t>
            </a:r>
            <a:r>
              <a:rPr lang="nl-NL" dirty="0"/>
              <a:t> </a:t>
            </a:r>
            <a:r>
              <a:rPr lang="nl-NL" dirty="0" err="1"/>
              <a:t>completely</a:t>
            </a:r>
            <a:r>
              <a:rPr lang="nl-NL" dirty="0"/>
              <a:t> </a:t>
            </a:r>
            <a:r>
              <a:rPr lang="nl-NL" dirty="0" err="1"/>
              <a:t>rebuild</a:t>
            </a:r>
            <a:r>
              <a:rPr lang="nl-NL" dirty="0"/>
              <a:t> </a:t>
            </a:r>
            <a:r>
              <a:rPr lang="nl-NL" dirty="0" err="1"/>
              <a:t>to</a:t>
            </a:r>
            <a:r>
              <a:rPr lang="nl-NL" dirty="0"/>
              <a:t> new modern </a:t>
            </a:r>
            <a:r>
              <a:rPr lang="nl-NL" dirty="0" err="1"/>
              <a:t>application</a:t>
            </a:r>
            <a:endParaRPr lang="nl-NL" dirty="0"/>
          </a:p>
          <a:p>
            <a:pPr lvl="2"/>
            <a:r>
              <a:rPr lang="nl-NL" dirty="0"/>
              <a:t>But </a:t>
            </a:r>
            <a:r>
              <a:rPr lang="nl-NL" dirty="0" err="1"/>
              <a:t>what</a:t>
            </a:r>
            <a:r>
              <a:rPr lang="nl-NL" dirty="0"/>
              <a:t> is </a:t>
            </a:r>
            <a:r>
              <a:rPr lang="nl-NL" dirty="0" err="1"/>
              <a:t>the</a:t>
            </a:r>
            <a:r>
              <a:rPr lang="nl-NL" dirty="0"/>
              <a:t> </a:t>
            </a:r>
            <a:r>
              <a:rPr lang="nl-NL" dirty="0" err="1"/>
              <a:t>cost</a:t>
            </a:r>
            <a:r>
              <a:rPr lang="nl-NL" dirty="0"/>
              <a:t>? How long </a:t>
            </a:r>
            <a:r>
              <a:rPr lang="nl-NL" dirty="0" err="1"/>
              <a:t>will</a:t>
            </a:r>
            <a:r>
              <a:rPr lang="nl-NL" dirty="0"/>
              <a:t> </a:t>
            </a:r>
            <a:r>
              <a:rPr lang="nl-NL" dirty="0" err="1"/>
              <a:t>it</a:t>
            </a:r>
            <a:r>
              <a:rPr lang="nl-NL" dirty="0"/>
              <a:t> take?</a:t>
            </a:r>
          </a:p>
          <a:p>
            <a:pPr lvl="2"/>
            <a:r>
              <a:rPr lang="nl-NL" dirty="0" err="1"/>
              <a:t>Remember</a:t>
            </a:r>
            <a:r>
              <a:rPr lang="nl-NL" dirty="0"/>
              <a:t>: &gt;300 men </a:t>
            </a:r>
            <a:r>
              <a:rPr lang="nl-NL" dirty="0" err="1"/>
              <a:t>year</a:t>
            </a:r>
            <a:endParaRPr lang="nl-NL" dirty="0"/>
          </a:p>
          <a:p>
            <a:pPr lvl="2"/>
            <a:endParaRPr lang="nl-NL" dirty="0"/>
          </a:p>
          <a:p>
            <a:r>
              <a:rPr lang="nl-NL" dirty="0" err="1"/>
              <a:t>So</a:t>
            </a:r>
            <a:r>
              <a:rPr lang="nl-NL" dirty="0"/>
              <a:t> we </a:t>
            </a:r>
            <a:r>
              <a:rPr lang="nl-NL" dirty="0" err="1"/>
              <a:t>need</a:t>
            </a:r>
            <a:r>
              <a:rPr lang="nl-NL" dirty="0"/>
              <a:t> </a:t>
            </a:r>
            <a:r>
              <a:rPr lang="nl-NL" dirty="0" err="1"/>
              <a:t>to</a:t>
            </a:r>
            <a:r>
              <a:rPr lang="nl-NL" dirty="0"/>
              <a:t> </a:t>
            </a:r>
            <a:r>
              <a:rPr lang="nl-NL" dirty="0" err="1"/>
              <a:t>play</a:t>
            </a:r>
            <a:r>
              <a:rPr lang="nl-NL" dirty="0"/>
              <a:t> </a:t>
            </a:r>
            <a:r>
              <a:rPr lang="nl-NL" dirty="0" err="1"/>
              <a:t>the</a:t>
            </a:r>
            <a:r>
              <a:rPr lang="nl-NL" dirty="0"/>
              <a:t> </a:t>
            </a:r>
            <a:r>
              <a:rPr lang="nl-NL" dirty="0" err="1"/>
              <a:t>technology</a:t>
            </a:r>
            <a:r>
              <a:rPr lang="nl-NL" dirty="0"/>
              <a:t> card</a:t>
            </a:r>
          </a:p>
          <a:p>
            <a:pPr lvl="1"/>
            <a:r>
              <a:rPr lang="nl-NL" dirty="0"/>
              <a:t>We do </a:t>
            </a:r>
            <a:r>
              <a:rPr lang="nl-NL" dirty="0" err="1"/>
              <a:t>some</a:t>
            </a:r>
            <a:r>
              <a:rPr lang="nl-NL" dirty="0"/>
              <a:t> </a:t>
            </a:r>
            <a:r>
              <a:rPr lang="nl-NL" dirty="0" err="1"/>
              <a:t>magic</a:t>
            </a:r>
            <a:r>
              <a:rPr lang="nl-NL" dirty="0"/>
              <a:t> </a:t>
            </a:r>
          </a:p>
          <a:p>
            <a:pPr lvl="1"/>
            <a:r>
              <a:rPr lang="nl-NL" dirty="0" err="1"/>
              <a:t>Which</a:t>
            </a:r>
            <a:r>
              <a:rPr lang="nl-NL" dirty="0"/>
              <a:t> </a:t>
            </a:r>
            <a:r>
              <a:rPr lang="nl-NL" dirty="0" err="1"/>
              <a:t>will</a:t>
            </a:r>
            <a:r>
              <a:rPr lang="nl-NL" dirty="0"/>
              <a:t> </a:t>
            </a:r>
            <a:r>
              <a:rPr lang="nl-NL" dirty="0" err="1"/>
              <a:t>lower</a:t>
            </a:r>
            <a:r>
              <a:rPr lang="nl-NL" dirty="0"/>
              <a:t> </a:t>
            </a:r>
            <a:r>
              <a:rPr lang="nl-NL" dirty="0" err="1"/>
              <a:t>cost</a:t>
            </a:r>
            <a:r>
              <a:rPr lang="nl-NL" dirty="0"/>
              <a:t> </a:t>
            </a:r>
            <a:r>
              <a:rPr lang="nl-NL" dirty="0" err="1"/>
              <a:t>and</a:t>
            </a:r>
            <a:r>
              <a:rPr lang="nl-NL" dirty="0"/>
              <a:t> </a:t>
            </a:r>
            <a:r>
              <a:rPr lang="nl-NL" dirty="0" err="1"/>
              <a:t>increase</a:t>
            </a:r>
            <a:r>
              <a:rPr lang="nl-NL" dirty="0"/>
              <a:t> turnover</a:t>
            </a:r>
          </a:p>
          <a:p>
            <a:pPr lvl="2"/>
            <a:r>
              <a:rPr lang="nl-NL" dirty="0"/>
              <a:t>How??</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a:t>TITLE PRESENTATION</a:t>
            </a:r>
            <a:endParaRPr lang="nl-NL" dirty="0"/>
          </a:p>
        </p:txBody>
      </p:sp>
    </p:spTree>
    <p:extLst>
      <p:ext uri="{BB962C8B-B14F-4D97-AF65-F5344CB8AC3E}">
        <p14:creationId xmlns:p14="http://schemas.microsoft.com/office/powerpoint/2010/main" val="24604698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Business case logic</a:t>
            </a:r>
          </a:p>
        </p:txBody>
      </p:sp>
      <p:sp>
        <p:nvSpPr>
          <p:cNvPr id="14" name="Tijdelijke aanduiding voor inhoud 13"/>
          <p:cNvSpPr>
            <a:spLocks noGrp="1"/>
          </p:cNvSpPr>
          <p:nvPr>
            <p:ph idx="1"/>
          </p:nvPr>
        </p:nvSpPr>
        <p:spPr/>
        <p:txBody>
          <a:bodyPr/>
          <a:lstStyle/>
          <a:p>
            <a:endParaRPr lang="nl-NL" dirty="0"/>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a:t>TITLE PRESENTATION</a:t>
            </a:r>
            <a:endParaRPr lang="nl-NL" dirty="0"/>
          </a:p>
        </p:txBody>
      </p:sp>
      <p:sp>
        <p:nvSpPr>
          <p:cNvPr id="6" name="Rechthoek 5"/>
          <p:cNvSpPr/>
          <p:nvPr/>
        </p:nvSpPr>
        <p:spPr>
          <a:xfrm>
            <a:off x="1685497" y="1590986"/>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Smaller </a:t>
            </a:r>
            <a:r>
              <a:rPr lang="nl-NL" sz="1350" dirty="0" err="1"/>
              <a:t>applications</a:t>
            </a:r>
            <a:endParaRPr lang="nl-NL" sz="1350" dirty="0"/>
          </a:p>
        </p:txBody>
      </p:sp>
      <p:sp>
        <p:nvSpPr>
          <p:cNvPr id="7" name="Rechthoek 6"/>
          <p:cNvSpPr/>
          <p:nvPr/>
        </p:nvSpPr>
        <p:spPr>
          <a:xfrm>
            <a:off x="1685498" y="2386601"/>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err="1"/>
              <a:t>Less</a:t>
            </a:r>
            <a:r>
              <a:rPr lang="nl-NL" sz="1350" dirty="0"/>
              <a:t> software </a:t>
            </a:r>
          </a:p>
        </p:txBody>
      </p:sp>
      <p:sp>
        <p:nvSpPr>
          <p:cNvPr id="8" name="Rechthoek 7"/>
          <p:cNvSpPr/>
          <p:nvPr/>
        </p:nvSpPr>
        <p:spPr>
          <a:xfrm>
            <a:off x="1685498" y="3093942"/>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err="1"/>
              <a:t>Webbased</a:t>
            </a:r>
            <a:r>
              <a:rPr lang="nl-NL" sz="1350" dirty="0"/>
              <a:t> UI</a:t>
            </a:r>
          </a:p>
        </p:txBody>
      </p:sp>
      <p:sp>
        <p:nvSpPr>
          <p:cNvPr id="9" name="Rechthoek 8"/>
          <p:cNvSpPr/>
          <p:nvPr/>
        </p:nvSpPr>
        <p:spPr>
          <a:xfrm>
            <a:off x="1685498" y="3894042"/>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3 tier model (REST API)</a:t>
            </a:r>
          </a:p>
        </p:txBody>
      </p:sp>
      <p:sp>
        <p:nvSpPr>
          <p:cNvPr id="10" name="Rechthoek 9"/>
          <p:cNvSpPr/>
          <p:nvPr/>
        </p:nvSpPr>
        <p:spPr>
          <a:xfrm>
            <a:off x="3570595" y="1189443"/>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err="1"/>
              <a:t>Higher</a:t>
            </a:r>
            <a:r>
              <a:rPr lang="nl-NL" sz="1350" dirty="0"/>
              <a:t> </a:t>
            </a:r>
            <a:r>
              <a:rPr lang="nl-NL" sz="1350" dirty="0" err="1"/>
              <a:t>productivity</a:t>
            </a:r>
            <a:endParaRPr lang="nl-NL" sz="1350" dirty="0"/>
          </a:p>
        </p:txBody>
      </p:sp>
      <p:sp>
        <p:nvSpPr>
          <p:cNvPr id="11" name="Rechthoek 10"/>
          <p:cNvSpPr/>
          <p:nvPr/>
        </p:nvSpPr>
        <p:spPr>
          <a:xfrm>
            <a:off x="3570594" y="2421363"/>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err="1"/>
              <a:t>Less</a:t>
            </a:r>
            <a:r>
              <a:rPr lang="nl-NL" sz="1350" dirty="0"/>
              <a:t> bugs</a:t>
            </a:r>
          </a:p>
        </p:txBody>
      </p:sp>
      <p:sp>
        <p:nvSpPr>
          <p:cNvPr id="12" name="Rechthoek 11"/>
          <p:cNvSpPr/>
          <p:nvPr/>
        </p:nvSpPr>
        <p:spPr>
          <a:xfrm>
            <a:off x="3574005" y="1738125"/>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err="1"/>
              <a:t>Less</a:t>
            </a:r>
            <a:r>
              <a:rPr lang="nl-NL" sz="1350" dirty="0"/>
              <a:t> management</a:t>
            </a:r>
          </a:p>
        </p:txBody>
      </p:sp>
      <p:sp>
        <p:nvSpPr>
          <p:cNvPr id="13" name="Rechthoek 12"/>
          <p:cNvSpPr/>
          <p:nvPr/>
        </p:nvSpPr>
        <p:spPr>
          <a:xfrm>
            <a:off x="6675373" y="1676713"/>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err="1"/>
              <a:t>Lower</a:t>
            </a:r>
            <a:r>
              <a:rPr lang="nl-NL" sz="1350" dirty="0"/>
              <a:t> </a:t>
            </a:r>
            <a:r>
              <a:rPr lang="nl-NL" sz="1350" dirty="0" err="1"/>
              <a:t>cost</a:t>
            </a:r>
            <a:endParaRPr lang="nl-NL" sz="1350" dirty="0"/>
          </a:p>
        </p:txBody>
      </p:sp>
      <p:cxnSp>
        <p:nvCxnSpPr>
          <p:cNvPr id="15" name="Rechte verbindingslijn met pijl 14"/>
          <p:cNvCxnSpPr>
            <a:stCxn id="6" idx="3"/>
            <a:endCxn id="10" idx="1"/>
          </p:cNvCxnSpPr>
          <p:nvPr/>
        </p:nvCxnSpPr>
        <p:spPr>
          <a:xfrm flipV="1">
            <a:off x="2924031" y="1396720"/>
            <a:ext cx="646564" cy="401543"/>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17" name="Rechte verbindingslijn met pijl 16"/>
          <p:cNvCxnSpPr>
            <a:stCxn id="6" idx="3"/>
            <a:endCxn id="11" idx="1"/>
          </p:cNvCxnSpPr>
          <p:nvPr/>
        </p:nvCxnSpPr>
        <p:spPr>
          <a:xfrm>
            <a:off x="2924032" y="1798263"/>
            <a:ext cx="646562" cy="830377"/>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p:cNvCxnSpPr>
            <a:stCxn id="7" idx="3"/>
            <a:endCxn id="12" idx="1"/>
          </p:cNvCxnSpPr>
          <p:nvPr/>
        </p:nvCxnSpPr>
        <p:spPr>
          <a:xfrm flipV="1">
            <a:off x="2924032" y="1945402"/>
            <a:ext cx="649973" cy="648476"/>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23" name="Rechte verbindingslijn met pijl 22"/>
          <p:cNvCxnSpPr>
            <a:stCxn id="7" idx="3"/>
            <a:endCxn id="11" idx="1"/>
          </p:cNvCxnSpPr>
          <p:nvPr/>
        </p:nvCxnSpPr>
        <p:spPr>
          <a:xfrm>
            <a:off x="2924032" y="2593878"/>
            <a:ext cx="646562" cy="34762"/>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p:cNvCxnSpPr>
            <a:stCxn id="11" idx="3"/>
            <a:endCxn id="13" idx="1"/>
          </p:cNvCxnSpPr>
          <p:nvPr/>
        </p:nvCxnSpPr>
        <p:spPr>
          <a:xfrm flipV="1">
            <a:off x="4809128" y="1883989"/>
            <a:ext cx="1866245" cy="744650"/>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endCxn id="13" idx="1"/>
          </p:cNvCxnSpPr>
          <p:nvPr/>
        </p:nvCxnSpPr>
        <p:spPr>
          <a:xfrm flipV="1">
            <a:off x="4843191" y="1883989"/>
            <a:ext cx="1832182" cy="75491"/>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34" name="Rechte verbindingslijn met pijl 33"/>
          <p:cNvCxnSpPr>
            <a:stCxn id="10" idx="3"/>
            <a:endCxn id="13" idx="1"/>
          </p:cNvCxnSpPr>
          <p:nvPr/>
        </p:nvCxnSpPr>
        <p:spPr>
          <a:xfrm>
            <a:off x="4809129" y="1396719"/>
            <a:ext cx="1866244" cy="487271"/>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sp>
        <p:nvSpPr>
          <p:cNvPr id="41" name="Rechthoek 40"/>
          <p:cNvSpPr/>
          <p:nvPr/>
        </p:nvSpPr>
        <p:spPr>
          <a:xfrm>
            <a:off x="5407885" y="3714064"/>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New business</a:t>
            </a:r>
          </a:p>
        </p:txBody>
      </p:sp>
      <p:sp>
        <p:nvSpPr>
          <p:cNvPr id="42" name="Rechthoek 41"/>
          <p:cNvSpPr/>
          <p:nvPr/>
        </p:nvSpPr>
        <p:spPr>
          <a:xfrm>
            <a:off x="3570595" y="3096503"/>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Modern </a:t>
            </a:r>
            <a:r>
              <a:rPr lang="nl-NL" sz="1350" dirty="0" err="1"/>
              <a:t>applications</a:t>
            </a:r>
            <a:endParaRPr lang="nl-NL" sz="1350" dirty="0"/>
          </a:p>
        </p:txBody>
      </p:sp>
      <p:sp>
        <p:nvSpPr>
          <p:cNvPr id="43" name="Rechthoek 42"/>
          <p:cNvSpPr/>
          <p:nvPr/>
        </p:nvSpPr>
        <p:spPr>
          <a:xfrm>
            <a:off x="5406187" y="2628639"/>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Customer </a:t>
            </a:r>
            <a:r>
              <a:rPr lang="nl-NL" sz="1350" dirty="0" err="1"/>
              <a:t>retention</a:t>
            </a:r>
            <a:endParaRPr lang="nl-NL" sz="1350" dirty="0"/>
          </a:p>
        </p:txBody>
      </p:sp>
      <p:cxnSp>
        <p:nvCxnSpPr>
          <p:cNvPr id="45" name="Rechte verbindingslijn met pijl 44"/>
          <p:cNvCxnSpPr>
            <a:stCxn id="11" idx="3"/>
            <a:endCxn id="43" idx="1"/>
          </p:cNvCxnSpPr>
          <p:nvPr/>
        </p:nvCxnSpPr>
        <p:spPr>
          <a:xfrm>
            <a:off x="4809127" y="2628639"/>
            <a:ext cx="597059" cy="207277"/>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50" name="Rechte verbindingslijn met pijl 49"/>
          <p:cNvCxnSpPr>
            <a:stCxn id="42" idx="3"/>
            <a:endCxn id="41" idx="1"/>
          </p:cNvCxnSpPr>
          <p:nvPr/>
        </p:nvCxnSpPr>
        <p:spPr>
          <a:xfrm>
            <a:off x="4809128" y="3303780"/>
            <a:ext cx="598757" cy="617561"/>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52" name="Rechte verbindingslijn met pijl 51"/>
          <p:cNvCxnSpPr>
            <a:stCxn id="42" idx="3"/>
            <a:endCxn id="43" idx="1"/>
          </p:cNvCxnSpPr>
          <p:nvPr/>
        </p:nvCxnSpPr>
        <p:spPr>
          <a:xfrm flipV="1">
            <a:off x="4809129" y="2835916"/>
            <a:ext cx="597058" cy="467864"/>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54" name="Rechte verbindingslijn met pijl 53"/>
          <p:cNvCxnSpPr>
            <a:stCxn id="8" idx="3"/>
            <a:endCxn id="42" idx="1"/>
          </p:cNvCxnSpPr>
          <p:nvPr/>
        </p:nvCxnSpPr>
        <p:spPr>
          <a:xfrm>
            <a:off x="2924032" y="3301219"/>
            <a:ext cx="646562" cy="2561"/>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57" name="Rechte verbindingslijn met pijl 56"/>
          <p:cNvCxnSpPr>
            <a:stCxn id="9" idx="3"/>
            <a:endCxn id="42" idx="1"/>
          </p:cNvCxnSpPr>
          <p:nvPr/>
        </p:nvCxnSpPr>
        <p:spPr>
          <a:xfrm flipV="1">
            <a:off x="2924032" y="3303779"/>
            <a:ext cx="646562" cy="797540"/>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sp>
        <p:nvSpPr>
          <p:cNvPr id="59" name="Rechthoek 58"/>
          <p:cNvSpPr/>
          <p:nvPr/>
        </p:nvSpPr>
        <p:spPr>
          <a:xfrm>
            <a:off x="3574004" y="3901720"/>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SaaS ready</a:t>
            </a:r>
          </a:p>
        </p:txBody>
      </p:sp>
      <p:cxnSp>
        <p:nvCxnSpPr>
          <p:cNvPr id="61" name="Rechte verbindingslijn met pijl 60"/>
          <p:cNvCxnSpPr>
            <a:stCxn id="9" idx="3"/>
            <a:endCxn id="59" idx="1"/>
          </p:cNvCxnSpPr>
          <p:nvPr/>
        </p:nvCxnSpPr>
        <p:spPr>
          <a:xfrm>
            <a:off x="2924032" y="4101319"/>
            <a:ext cx="649972" cy="7678"/>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63" name="Rechte verbindingslijn met pijl 62"/>
          <p:cNvCxnSpPr>
            <a:stCxn id="8" idx="3"/>
            <a:endCxn id="59" idx="1"/>
          </p:cNvCxnSpPr>
          <p:nvPr/>
        </p:nvCxnSpPr>
        <p:spPr>
          <a:xfrm>
            <a:off x="2924032" y="3301219"/>
            <a:ext cx="649972" cy="807778"/>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67" name="Rechte verbindingslijn met pijl 66"/>
          <p:cNvCxnSpPr>
            <a:stCxn id="59" idx="3"/>
            <a:endCxn id="41" idx="1"/>
          </p:cNvCxnSpPr>
          <p:nvPr/>
        </p:nvCxnSpPr>
        <p:spPr>
          <a:xfrm flipV="1">
            <a:off x="4812538" y="3921341"/>
            <a:ext cx="595347" cy="187656"/>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sp>
        <p:nvSpPr>
          <p:cNvPr id="91" name="Rechthoek 90"/>
          <p:cNvSpPr/>
          <p:nvPr/>
        </p:nvSpPr>
        <p:spPr>
          <a:xfrm>
            <a:off x="6644722" y="3207822"/>
            <a:ext cx="1238534" cy="414553"/>
          </a:xfrm>
          <a:prstGeom prst="rect">
            <a:avLst/>
          </a:prstGeom>
          <a:solidFill>
            <a:srgbClr val="005C23"/>
          </a:solidFill>
          <a:ln>
            <a:solidFill>
              <a:srgbClr val="7AB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err="1"/>
              <a:t>Increasing</a:t>
            </a:r>
            <a:r>
              <a:rPr lang="nl-NL" sz="1350" dirty="0"/>
              <a:t> turnover</a:t>
            </a:r>
          </a:p>
        </p:txBody>
      </p:sp>
      <p:cxnSp>
        <p:nvCxnSpPr>
          <p:cNvPr id="98" name="Rechte verbindingslijn met pijl 97"/>
          <p:cNvCxnSpPr>
            <a:stCxn id="43" idx="3"/>
            <a:endCxn id="91" idx="0"/>
          </p:cNvCxnSpPr>
          <p:nvPr/>
        </p:nvCxnSpPr>
        <p:spPr>
          <a:xfrm>
            <a:off x="6644721" y="2835916"/>
            <a:ext cx="619268" cy="371906"/>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p:cNvCxnSpPr>
            <a:stCxn id="41" idx="3"/>
            <a:endCxn id="91" idx="2"/>
          </p:cNvCxnSpPr>
          <p:nvPr/>
        </p:nvCxnSpPr>
        <p:spPr>
          <a:xfrm flipV="1">
            <a:off x="6646419" y="3622374"/>
            <a:ext cx="617570" cy="298967"/>
          </a:xfrm>
          <a:prstGeom prst="straightConnector1">
            <a:avLst/>
          </a:prstGeom>
          <a:ln>
            <a:solidFill>
              <a:srgbClr val="7AB51D"/>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8451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reduction</a:t>
            </a:r>
            <a:endParaRPr lang="nl-NL" dirty="0"/>
          </a:p>
        </p:txBody>
      </p:sp>
      <p:sp>
        <p:nvSpPr>
          <p:cNvPr id="9" name="Tijdelijke aanduiding voor inhoud 2"/>
          <p:cNvSpPr>
            <a:spLocks noGrp="1"/>
          </p:cNvSpPr>
          <p:nvPr>
            <p:ph idx="1"/>
          </p:nvPr>
        </p:nvSpPr>
        <p:spPr>
          <a:xfrm>
            <a:off x="617538" y="3829585"/>
            <a:ext cx="8163164" cy="733811"/>
          </a:xfrm>
        </p:spPr>
        <p:txBody>
          <a:bodyPr>
            <a:normAutofit lnSpcReduction="10000"/>
          </a:bodyPr>
          <a:lstStyle/>
          <a:p>
            <a:r>
              <a:rPr lang="nl-NL" dirty="0" err="1"/>
              <a:t>Removing</a:t>
            </a:r>
            <a:r>
              <a:rPr lang="nl-NL" dirty="0"/>
              <a:t> </a:t>
            </a:r>
            <a:r>
              <a:rPr lang="nl-NL" dirty="0" err="1"/>
              <a:t>duplication</a:t>
            </a:r>
            <a:r>
              <a:rPr lang="nl-NL" dirty="0"/>
              <a:t> </a:t>
            </a:r>
            <a:r>
              <a:rPr lang="nl-NL" dirty="0" err="1"/>
              <a:t>from</a:t>
            </a:r>
            <a:r>
              <a:rPr lang="nl-NL" dirty="0"/>
              <a:t> 33 modules </a:t>
            </a:r>
            <a:r>
              <a:rPr lang="nl-NL" dirty="0" err="1"/>
              <a:t>to</a:t>
            </a:r>
            <a:r>
              <a:rPr lang="nl-NL" dirty="0"/>
              <a:t> 21 </a:t>
            </a:r>
            <a:r>
              <a:rPr lang="nl-NL" dirty="0" err="1"/>
              <a:t>components</a:t>
            </a:r>
            <a:r>
              <a:rPr lang="nl-NL" dirty="0"/>
              <a:t> is 37% </a:t>
            </a:r>
            <a:r>
              <a:rPr lang="nl-NL" dirty="0" err="1"/>
              <a:t>decrease</a:t>
            </a:r>
            <a:r>
              <a:rPr lang="nl-NL" dirty="0"/>
              <a:t> of software volume</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dirty="0"/>
              <a:t>TITLE PRESENTATION</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9373" y="1191602"/>
            <a:ext cx="3206278" cy="247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6387" y="1136176"/>
            <a:ext cx="2440604" cy="175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IJL-RECHTS 48"/>
          <p:cNvSpPr/>
          <p:nvPr/>
        </p:nvSpPr>
        <p:spPr>
          <a:xfrm>
            <a:off x="4586288" y="1800225"/>
            <a:ext cx="733806" cy="484632"/>
          </a:xfrm>
          <a:prstGeom prst="rightArrow">
            <a:avLst/>
          </a:prstGeom>
          <a:solidFill>
            <a:srgbClr val="009036"/>
          </a:solidFill>
          <a:ln>
            <a:solidFill>
              <a:srgbClr val="009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0993309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Minimize impact</a:t>
            </a:r>
            <a:endParaRPr lang="nl-NL" dirty="0"/>
          </a:p>
        </p:txBody>
      </p:sp>
      <p:sp>
        <p:nvSpPr>
          <p:cNvPr id="5" name="Tijdelijke aanduiding voor inhoud 4"/>
          <p:cNvSpPr>
            <a:spLocks noGrp="1"/>
          </p:cNvSpPr>
          <p:nvPr>
            <p:ph idx="1"/>
          </p:nvPr>
        </p:nvSpPr>
        <p:spPr/>
        <p:txBody>
          <a:bodyPr/>
          <a:lstStyle/>
          <a:p>
            <a:endParaRPr lang="nl-NL"/>
          </a:p>
        </p:txBody>
      </p:sp>
      <p:sp>
        <p:nvSpPr>
          <p:cNvPr id="4" name="Date Placeholder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6" name="Oval 5"/>
          <p:cNvSpPr/>
          <p:nvPr/>
        </p:nvSpPr>
        <p:spPr>
          <a:xfrm>
            <a:off x="2517058" y="2225436"/>
            <a:ext cx="983833" cy="96613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Subject</a:t>
            </a:r>
            <a:endParaRPr lang="nl-NL" sz="1200" dirty="0"/>
          </a:p>
        </p:txBody>
      </p:sp>
      <p:sp>
        <p:nvSpPr>
          <p:cNvPr id="7" name="Oval 6"/>
          <p:cNvSpPr/>
          <p:nvPr/>
        </p:nvSpPr>
        <p:spPr>
          <a:xfrm>
            <a:off x="4119109" y="2225436"/>
            <a:ext cx="983833" cy="96613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Adres</a:t>
            </a:r>
            <a:endParaRPr lang="nl-NL" sz="1200" dirty="0"/>
          </a:p>
        </p:txBody>
      </p:sp>
      <p:sp>
        <p:nvSpPr>
          <p:cNvPr id="9" name="Oval 8"/>
          <p:cNvSpPr/>
          <p:nvPr/>
        </p:nvSpPr>
        <p:spPr>
          <a:xfrm>
            <a:off x="3445175" y="1044507"/>
            <a:ext cx="739418" cy="774847"/>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K2DDS</a:t>
            </a:r>
            <a:endParaRPr lang="nl-NL" sz="900" dirty="0"/>
          </a:p>
        </p:txBody>
      </p:sp>
      <p:sp>
        <p:nvSpPr>
          <p:cNvPr id="10" name="Oval 9"/>
          <p:cNvSpPr/>
          <p:nvPr/>
        </p:nvSpPr>
        <p:spPr>
          <a:xfrm>
            <a:off x="4769960" y="1022036"/>
            <a:ext cx="854092" cy="797317"/>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Data Ma-</a:t>
            </a:r>
            <a:r>
              <a:rPr lang="en-US" sz="900" dirty="0" err="1"/>
              <a:t>kelaar</a:t>
            </a:r>
            <a:endParaRPr lang="nl-NL" sz="900" dirty="0"/>
          </a:p>
        </p:txBody>
      </p:sp>
      <p:sp>
        <p:nvSpPr>
          <p:cNvPr id="11" name="Oval 10"/>
          <p:cNvSpPr/>
          <p:nvPr/>
        </p:nvSpPr>
        <p:spPr>
          <a:xfrm>
            <a:off x="1891301" y="1035235"/>
            <a:ext cx="843428" cy="816578"/>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LV</a:t>
            </a:r>
            <a:endParaRPr lang="nl-NL" sz="900" dirty="0"/>
          </a:p>
        </p:txBody>
      </p:sp>
      <p:cxnSp>
        <p:nvCxnSpPr>
          <p:cNvPr id="13" name="Straight Arrow Connector 12"/>
          <p:cNvCxnSpPr>
            <a:stCxn id="11" idx="5"/>
            <a:endCxn id="7" idx="1"/>
          </p:cNvCxnSpPr>
          <p:nvPr/>
        </p:nvCxnSpPr>
        <p:spPr>
          <a:xfrm>
            <a:off x="2611212" y="1732228"/>
            <a:ext cx="1651976" cy="634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6" idx="1"/>
          </p:cNvCxnSpPr>
          <p:nvPr/>
        </p:nvCxnSpPr>
        <p:spPr>
          <a:xfrm>
            <a:off x="2313015" y="1851813"/>
            <a:ext cx="348122" cy="515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6" idx="0"/>
          </p:cNvCxnSpPr>
          <p:nvPr/>
        </p:nvCxnSpPr>
        <p:spPr>
          <a:xfrm flipH="1">
            <a:off x="3008975" y="1705880"/>
            <a:ext cx="544485" cy="519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7" idx="1"/>
          </p:cNvCxnSpPr>
          <p:nvPr/>
        </p:nvCxnSpPr>
        <p:spPr>
          <a:xfrm>
            <a:off x="3814884" y="1819354"/>
            <a:ext cx="448304" cy="54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6" idx="7"/>
          </p:cNvCxnSpPr>
          <p:nvPr/>
        </p:nvCxnSpPr>
        <p:spPr>
          <a:xfrm flipH="1">
            <a:off x="3356812" y="1702589"/>
            <a:ext cx="1538227" cy="664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4"/>
            <a:endCxn id="7" idx="7"/>
          </p:cNvCxnSpPr>
          <p:nvPr/>
        </p:nvCxnSpPr>
        <p:spPr>
          <a:xfrm flipH="1">
            <a:off x="4958863" y="1819353"/>
            <a:ext cx="238143" cy="547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318438" y="3808385"/>
            <a:ext cx="685800" cy="6858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K2B</a:t>
            </a:r>
            <a:endParaRPr lang="nl-NL" sz="900" dirty="0"/>
          </a:p>
        </p:txBody>
      </p:sp>
      <p:sp>
        <p:nvSpPr>
          <p:cNvPr id="31" name="Oval 30"/>
          <p:cNvSpPr/>
          <p:nvPr/>
        </p:nvSpPr>
        <p:spPr>
          <a:xfrm>
            <a:off x="3710375" y="3808385"/>
            <a:ext cx="685800" cy="685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GISVG</a:t>
            </a:r>
            <a:endParaRPr lang="nl-NL" sz="900" dirty="0"/>
          </a:p>
        </p:txBody>
      </p:sp>
      <p:sp>
        <p:nvSpPr>
          <p:cNvPr id="32" name="Oval 31"/>
          <p:cNvSpPr/>
          <p:nvPr/>
        </p:nvSpPr>
        <p:spPr>
          <a:xfrm>
            <a:off x="4822138" y="3808385"/>
            <a:ext cx="685800" cy="685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K2 Park-</a:t>
            </a:r>
            <a:r>
              <a:rPr lang="en-US" sz="900" dirty="0" err="1"/>
              <a:t>eren</a:t>
            </a:r>
            <a:endParaRPr lang="nl-NL" sz="900" dirty="0"/>
          </a:p>
        </p:txBody>
      </p:sp>
      <p:sp>
        <p:nvSpPr>
          <p:cNvPr id="33" name="Oval 32"/>
          <p:cNvSpPr/>
          <p:nvPr/>
        </p:nvSpPr>
        <p:spPr>
          <a:xfrm>
            <a:off x="5923745" y="3808385"/>
            <a:ext cx="685800" cy="685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t>Cipal</a:t>
            </a:r>
            <a:endParaRPr lang="nl-NL" sz="900" dirty="0"/>
          </a:p>
        </p:txBody>
      </p:sp>
      <p:cxnSp>
        <p:nvCxnSpPr>
          <p:cNvPr id="35" name="Straight Arrow Connector 34"/>
          <p:cNvCxnSpPr>
            <a:stCxn id="6" idx="5"/>
            <a:endCxn id="31" idx="1"/>
          </p:cNvCxnSpPr>
          <p:nvPr/>
        </p:nvCxnSpPr>
        <p:spPr>
          <a:xfrm>
            <a:off x="3356812" y="3050080"/>
            <a:ext cx="453996" cy="85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4"/>
            <a:endCxn id="31" idx="7"/>
          </p:cNvCxnSpPr>
          <p:nvPr/>
        </p:nvCxnSpPr>
        <p:spPr>
          <a:xfrm flipH="1">
            <a:off x="4295742" y="3191566"/>
            <a:ext cx="315284" cy="71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3"/>
            <a:endCxn id="30" idx="7"/>
          </p:cNvCxnSpPr>
          <p:nvPr/>
        </p:nvCxnSpPr>
        <p:spPr>
          <a:xfrm flipH="1">
            <a:off x="1903805" y="3050080"/>
            <a:ext cx="757332" cy="85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5"/>
            <a:endCxn id="32" idx="1"/>
          </p:cNvCxnSpPr>
          <p:nvPr/>
        </p:nvCxnSpPr>
        <p:spPr>
          <a:xfrm>
            <a:off x="3356812" y="3050080"/>
            <a:ext cx="1565759" cy="85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5"/>
            <a:endCxn id="33" idx="1"/>
          </p:cNvCxnSpPr>
          <p:nvPr/>
        </p:nvCxnSpPr>
        <p:spPr>
          <a:xfrm>
            <a:off x="3356812" y="3050080"/>
            <a:ext cx="2667366" cy="85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 idx="4"/>
            <a:endCxn id="32" idx="0"/>
          </p:cNvCxnSpPr>
          <p:nvPr/>
        </p:nvCxnSpPr>
        <p:spPr>
          <a:xfrm>
            <a:off x="4611026" y="3191566"/>
            <a:ext cx="554012" cy="616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5"/>
            <a:endCxn id="33" idx="1"/>
          </p:cNvCxnSpPr>
          <p:nvPr/>
        </p:nvCxnSpPr>
        <p:spPr>
          <a:xfrm>
            <a:off x="4958863" y="3050080"/>
            <a:ext cx="1065315" cy="85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3"/>
            <a:endCxn id="30" idx="7"/>
          </p:cNvCxnSpPr>
          <p:nvPr/>
        </p:nvCxnSpPr>
        <p:spPr>
          <a:xfrm flipH="1">
            <a:off x="1903805" y="3050080"/>
            <a:ext cx="2359383" cy="85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2517279" y="3808385"/>
            <a:ext cx="685800" cy="685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Baker ware</a:t>
            </a:r>
            <a:endParaRPr lang="nl-NL" sz="900" dirty="0"/>
          </a:p>
        </p:txBody>
      </p:sp>
      <p:cxnSp>
        <p:nvCxnSpPr>
          <p:cNvPr id="101" name="Straight Arrow Connector 100"/>
          <p:cNvCxnSpPr>
            <a:stCxn id="7" idx="3"/>
            <a:endCxn id="98" idx="7"/>
          </p:cNvCxnSpPr>
          <p:nvPr/>
        </p:nvCxnSpPr>
        <p:spPr>
          <a:xfrm flipH="1">
            <a:off x="3102646" y="3050080"/>
            <a:ext cx="1160542" cy="85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6" idx="4"/>
            <a:endCxn id="98" idx="0"/>
          </p:cNvCxnSpPr>
          <p:nvPr/>
        </p:nvCxnSpPr>
        <p:spPr>
          <a:xfrm flipH="1">
            <a:off x="2860179" y="3191566"/>
            <a:ext cx="148796" cy="616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417354" y="2044974"/>
            <a:ext cx="287288" cy="29280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sz="900" dirty="0"/>
          </a:p>
        </p:txBody>
      </p:sp>
      <p:sp>
        <p:nvSpPr>
          <p:cNvPr id="119" name="TextBox 118"/>
          <p:cNvSpPr txBox="1"/>
          <p:nvPr/>
        </p:nvSpPr>
        <p:spPr>
          <a:xfrm>
            <a:off x="7704642" y="2412922"/>
            <a:ext cx="1161087" cy="300082"/>
          </a:xfrm>
          <a:prstGeom prst="rect">
            <a:avLst/>
          </a:prstGeom>
          <a:noFill/>
        </p:spPr>
        <p:txBody>
          <a:bodyPr wrap="none" rtlCol="0">
            <a:spAutoFit/>
          </a:bodyPr>
          <a:lstStyle/>
          <a:p>
            <a:r>
              <a:rPr lang="en-US" sz="1350" dirty="0"/>
              <a:t>Minor change</a:t>
            </a:r>
            <a:endParaRPr lang="nl-NL" sz="1350" dirty="0"/>
          </a:p>
        </p:txBody>
      </p:sp>
      <p:sp>
        <p:nvSpPr>
          <p:cNvPr id="120" name="Oval 119"/>
          <p:cNvSpPr/>
          <p:nvPr/>
        </p:nvSpPr>
        <p:spPr>
          <a:xfrm>
            <a:off x="7417354" y="2439487"/>
            <a:ext cx="287288" cy="2928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sz="900" dirty="0"/>
          </a:p>
        </p:txBody>
      </p:sp>
      <p:sp>
        <p:nvSpPr>
          <p:cNvPr id="121" name="TextBox 120"/>
          <p:cNvSpPr txBox="1"/>
          <p:nvPr/>
        </p:nvSpPr>
        <p:spPr>
          <a:xfrm>
            <a:off x="7727357" y="2032331"/>
            <a:ext cx="1154675" cy="300082"/>
          </a:xfrm>
          <a:prstGeom prst="rect">
            <a:avLst/>
          </a:prstGeom>
          <a:noFill/>
        </p:spPr>
        <p:txBody>
          <a:bodyPr wrap="none" rtlCol="0">
            <a:spAutoFit/>
          </a:bodyPr>
          <a:lstStyle/>
          <a:p>
            <a:r>
              <a:rPr lang="en-US" sz="1350" dirty="0"/>
              <a:t>Major change</a:t>
            </a:r>
            <a:endParaRPr lang="nl-NL" sz="1350" dirty="0"/>
          </a:p>
        </p:txBody>
      </p:sp>
      <p:sp>
        <p:nvSpPr>
          <p:cNvPr id="122" name="TextBox 121"/>
          <p:cNvSpPr txBox="1"/>
          <p:nvPr/>
        </p:nvSpPr>
        <p:spPr>
          <a:xfrm>
            <a:off x="7704642" y="2824236"/>
            <a:ext cx="933461" cy="300082"/>
          </a:xfrm>
          <a:prstGeom prst="rect">
            <a:avLst/>
          </a:prstGeom>
          <a:noFill/>
        </p:spPr>
        <p:txBody>
          <a:bodyPr wrap="none" rtlCol="0">
            <a:spAutoFit/>
          </a:bodyPr>
          <a:lstStyle/>
          <a:p>
            <a:r>
              <a:rPr lang="en-US" sz="1350" dirty="0"/>
              <a:t>No change</a:t>
            </a:r>
            <a:endParaRPr lang="nl-NL" sz="1350" dirty="0"/>
          </a:p>
        </p:txBody>
      </p:sp>
      <p:sp>
        <p:nvSpPr>
          <p:cNvPr id="123" name="Oval 122"/>
          <p:cNvSpPr/>
          <p:nvPr/>
        </p:nvSpPr>
        <p:spPr>
          <a:xfrm>
            <a:off x="7417354" y="2850801"/>
            <a:ext cx="287288" cy="292804"/>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p>
        </p:txBody>
      </p:sp>
    </p:spTree>
    <p:extLst>
      <p:ext uri="{BB962C8B-B14F-4D97-AF65-F5344CB8AC3E}">
        <p14:creationId xmlns:p14="http://schemas.microsoft.com/office/powerpoint/2010/main" val="3074713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Cost</a:t>
            </a:r>
            <a:r>
              <a:rPr lang="nl-NL" dirty="0"/>
              <a:t> </a:t>
            </a:r>
            <a:r>
              <a:rPr lang="nl-NL" dirty="0" err="1"/>
              <a:t>reduction</a:t>
            </a:r>
            <a:endParaRPr lang="nl-NL" dirty="0"/>
          </a:p>
        </p:txBody>
      </p:sp>
      <p:sp>
        <p:nvSpPr>
          <p:cNvPr id="14" name="Tijdelijke aanduiding voor inhoud 2"/>
          <p:cNvSpPr>
            <a:spLocks noGrp="1"/>
          </p:cNvSpPr>
          <p:nvPr>
            <p:ph idx="1"/>
          </p:nvPr>
        </p:nvSpPr>
        <p:spPr>
          <a:xfrm>
            <a:off x="617538" y="3844410"/>
            <a:ext cx="8163164" cy="709152"/>
          </a:xfrm>
        </p:spPr>
        <p:txBody>
          <a:bodyPr numCol="2">
            <a:normAutofit fontScale="85000" lnSpcReduction="10000"/>
          </a:bodyPr>
          <a:lstStyle/>
          <a:p>
            <a:r>
              <a:rPr lang="en-US" dirty="0" err="1"/>
              <a:t>Netto</a:t>
            </a:r>
            <a:r>
              <a:rPr lang="en-US" dirty="0"/>
              <a:t> Present Value 1.329</a:t>
            </a:r>
          </a:p>
          <a:p>
            <a:r>
              <a:rPr lang="en-US" dirty="0"/>
              <a:t>Cost reduction up to 35% in 2026</a:t>
            </a:r>
          </a:p>
          <a:p>
            <a:r>
              <a:rPr lang="en-US" dirty="0"/>
              <a:t>Break-even point 2021</a:t>
            </a:r>
          </a:p>
          <a:p>
            <a:r>
              <a:rPr lang="en-US" sz="2000" i="1" dirty="0"/>
              <a:t>Note: not real figures, but same order</a:t>
            </a:r>
          </a:p>
        </p:txBody>
      </p:sp>
      <p:sp>
        <p:nvSpPr>
          <p:cNvPr id="4" name="Tijdelijke aanduiding voor datum 3"/>
          <p:cNvSpPr>
            <a:spLocks noGrp="1"/>
          </p:cNvSpPr>
          <p:nvPr>
            <p:ph type="dt" sz="half" idx="4294967295"/>
          </p:nvPr>
        </p:nvSpPr>
        <p:spPr/>
        <p:txBody>
          <a:bodyPr/>
          <a:lstStyle/>
          <a:p>
            <a:fld id="{7A14B680-E159-ED46-B89B-60C427FC4DF1}" type="datetime4">
              <a:rPr lang="en-US" smtClean="0"/>
              <a:t>April 4, 2017</a:t>
            </a:fld>
            <a:endParaRPr lang="nl-NL" dirty="0"/>
          </a:p>
        </p:txBody>
      </p:sp>
      <p:sp>
        <p:nvSpPr>
          <p:cNvPr id="5" name="Tijdelijke aanduiding voor voettekst 4"/>
          <p:cNvSpPr>
            <a:spLocks noGrp="1"/>
          </p:cNvSpPr>
          <p:nvPr>
            <p:ph type="ftr" sz="quarter" idx="4294967295"/>
          </p:nvPr>
        </p:nvSpPr>
        <p:spPr/>
        <p:txBody>
          <a:bodyPr/>
          <a:lstStyle/>
          <a:p>
            <a:r>
              <a:rPr lang="nl-NL"/>
              <a:t>TITLE PRESENTATION</a:t>
            </a:r>
            <a:endParaRPr lang="nl-NL" dirty="0"/>
          </a:p>
        </p:txBody>
      </p:sp>
      <p:graphicFrame>
        <p:nvGraphicFramePr>
          <p:cNvPr id="17" name="Tijdelijke aanduiding voor inhoud 3"/>
          <p:cNvGraphicFramePr>
            <a:graphicFrameLocks/>
          </p:cNvGraphicFramePr>
          <p:nvPr>
            <p:extLst>
              <p:ext uri="{D42A27DB-BD31-4B8C-83A1-F6EECF244321}">
                <p14:modId xmlns:p14="http://schemas.microsoft.com/office/powerpoint/2010/main" val="1664204774"/>
              </p:ext>
            </p:extLst>
          </p:nvPr>
        </p:nvGraphicFramePr>
        <p:xfrm>
          <a:off x="1255595" y="809604"/>
          <a:ext cx="6448571" cy="1027088"/>
        </p:xfrm>
        <a:graphic>
          <a:graphicData uri="http://schemas.openxmlformats.org/drawingml/2006/table">
            <a:tbl>
              <a:tblPr firstRow="1" bandRow="1">
                <a:tableStyleId>{5C22544A-7EE6-4342-B048-85BDC9FD1C3A}</a:tableStyleId>
              </a:tblPr>
              <a:tblGrid>
                <a:gridCol w="1127234">
                  <a:extLst>
                    <a:ext uri="{9D8B030D-6E8A-4147-A177-3AD203B41FA5}">
                      <a16:colId xmlns:a16="http://schemas.microsoft.com/office/drawing/2014/main" val="20000"/>
                    </a:ext>
                  </a:extLst>
                </a:gridCol>
                <a:gridCol w="479251">
                  <a:extLst>
                    <a:ext uri="{9D8B030D-6E8A-4147-A177-3AD203B41FA5}">
                      <a16:colId xmlns:a16="http://schemas.microsoft.com/office/drawing/2014/main" val="20001"/>
                    </a:ext>
                  </a:extLst>
                </a:gridCol>
                <a:gridCol w="421410">
                  <a:extLst>
                    <a:ext uri="{9D8B030D-6E8A-4147-A177-3AD203B41FA5}">
                      <a16:colId xmlns:a16="http://schemas.microsoft.com/office/drawing/2014/main" val="20002"/>
                    </a:ext>
                  </a:extLst>
                </a:gridCol>
                <a:gridCol w="512302">
                  <a:extLst>
                    <a:ext uri="{9D8B030D-6E8A-4147-A177-3AD203B41FA5}">
                      <a16:colId xmlns:a16="http://schemas.microsoft.com/office/drawing/2014/main" val="20003"/>
                    </a:ext>
                  </a:extLst>
                </a:gridCol>
                <a:gridCol w="495776">
                  <a:extLst>
                    <a:ext uri="{9D8B030D-6E8A-4147-A177-3AD203B41FA5}">
                      <a16:colId xmlns:a16="http://schemas.microsoft.com/office/drawing/2014/main" val="20004"/>
                    </a:ext>
                  </a:extLst>
                </a:gridCol>
                <a:gridCol w="487514">
                  <a:extLst>
                    <a:ext uri="{9D8B030D-6E8A-4147-A177-3AD203B41FA5}">
                      <a16:colId xmlns:a16="http://schemas.microsoft.com/office/drawing/2014/main" val="20005"/>
                    </a:ext>
                  </a:extLst>
                </a:gridCol>
                <a:gridCol w="487514">
                  <a:extLst>
                    <a:ext uri="{9D8B030D-6E8A-4147-A177-3AD203B41FA5}">
                      <a16:colId xmlns:a16="http://schemas.microsoft.com/office/drawing/2014/main" val="20006"/>
                    </a:ext>
                  </a:extLst>
                </a:gridCol>
                <a:gridCol w="487514">
                  <a:extLst>
                    <a:ext uri="{9D8B030D-6E8A-4147-A177-3AD203B41FA5}">
                      <a16:colId xmlns:a16="http://schemas.microsoft.com/office/drawing/2014/main" val="20007"/>
                    </a:ext>
                  </a:extLst>
                </a:gridCol>
                <a:gridCol w="487514">
                  <a:extLst>
                    <a:ext uri="{9D8B030D-6E8A-4147-A177-3AD203B41FA5}">
                      <a16:colId xmlns:a16="http://schemas.microsoft.com/office/drawing/2014/main" val="20008"/>
                    </a:ext>
                  </a:extLst>
                </a:gridCol>
                <a:gridCol w="487514">
                  <a:extLst>
                    <a:ext uri="{9D8B030D-6E8A-4147-A177-3AD203B41FA5}">
                      <a16:colId xmlns:a16="http://schemas.microsoft.com/office/drawing/2014/main" val="20009"/>
                    </a:ext>
                  </a:extLst>
                </a:gridCol>
                <a:gridCol w="487514">
                  <a:extLst>
                    <a:ext uri="{9D8B030D-6E8A-4147-A177-3AD203B41FA5}">
                      <a16:colId xmlns:a16="http://schemas.microsoft.com/office/drawing/2014/main" val="20010"/>
                    </a:ext>
                  </a:extLst>
                </a:gridCol>
                <a:gridCol w="487514">
                  <a:extLst>
                    <a:ext uri="{9D8B030D-6E8A-4147-A177-3AD203B41FA5}">
                      <a16:colId xmlns:a16="http://schemas.microsoft.com/office/drawing/2014/main" val="20011"/>
                    </a:ext>
                  </a:extLst>
                </a:gridCol>
              </a:tblGrid>
              <a:tr h="274740">
                <a:tc gridSpan="12">
                  <a:txBody>
                    <a:bodyPr/>
                    <a:lstStyle/>
                    <a:p>
                      <a:r>
                        <a:rPr lang="nl-NL" sz="1200" dirty="0" err="1">
                          <a:latin typeface="Arial" panose="020B0604020202020204" pitchFamily="34" charset="0"/>
                          <a:cs typeface="Arial" panose="020B0604020202020204" pitchFamily="34" charset="0"/>
                        </a:rPr>
                        <a:t>Cost</a:t>
                      </a:r>
                      <a:r>
                        <a:rPr lang="nl-NL" sz="1200" dirty="0">
                          <a:latin typeface="Arial" panose="020B0604020202020204" pitchFamily="34" charset="0"/>
                          <a:cs typeface="Arial" panose="020B0604020202020204" pitchFamily="34" charset="0"/>
                        </a:rPr>
                        <a:t> </a:t>
                      </a:r>
                      <a:r>
                        <a:rPr lang="nl-NL" sz="1200" dirty="0" err="1">
                          <a:latin typeface="Arial" panose="020B0604020202020204" pitchFamily="34" charset="0"/>
                          <a:cs typeface="Arial" panose="020B0604020202020204" pitchFamily="34" charset="0"/>
                        </a:rPr>
                        <a:t>reduction</a:t>
                      </a:r>
                      <a:endParaRPr lang="nl-NL" sz="1200" dirty="0">
                        <a:latin typeface="Arial" panose="020B0604020202020204" pitchFamily="34" charset="0"/>
                        <a:cs typeface="Arial" panose="020B0604020202020204" pitchFamily="34" charset="0"/>
                      </a:endParaRPr>
                    </a:p>
                  </a:txBody>
                  <a:tcPr marL="68580" marR="68580">
                    <a:solidFill>
                      <a:srgbClr val="005C23"/>
                    </a:solidFill>
                  </a:tcPr>
                </a:tc>
                <a:tc hMerge="1">
                  <a:txBody>
                    <a:bodyPr/>
                    <a:lstStyle/>
                    <a:p>
                      <a:pPr algn="ctr"/>
                      <a:endParaRPr lang="nl-NL" sz="1600" b="1" kern="1200" dirty="0">
                        <a:solidFill>
                          <a:schemeClr val="lt1"/>
                        </a:solidFill>
                        <a:latin typeface="Arial" panose="020B0604020202020204" pitchFamily="34" charset="0"/>
                        <a:ea typeface="+mn-ea"/>
                        <a:cs typeface="Arial" panose="020B0604020202020204" pitchFamily="34" charset="0"/>
                      </a:endParaRPr>
                    </a:p>
                  </a:txBody>
                  <a:tcPr marT="60960" marB="60960">
                    <a:solidFill>
                      <a:schemeClr val="accent1"/>
                    </a:solidFill>
                  </a:tcPr>
                </a:tc>
                <a:tc hMerge="1">
                  <a:txBody>
                    <a:bodyPr/>
                    <a:lstStyle/>
                    <a:p>
                      <a:pPr algn="ctr"/>
                      <a:endParaRPr lang="nl-NL" dirty="0"/>
                    </a:p>
                  </a:txBody>
                  <a:tcPr/>
                </a:tc>
                <a:tc hMerge="1">
                  <a:txBody>
                    <a:bodyPr/>
                    <a:lstStyle/>
                    <a:p>
                      <a:endParaRPr lang="nl-NL" dirty="0"/>
                    </a:p>
                  </a:txBody>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extLst>
                  <a:ext uri="{0D108BD9-81ED-4DB2-BD59-A6C34878D82A}">
                    <a16:rowId xmlns:a16="http://schemas.microsoft.com/office/drawing/2014/main" val="10000"/>
                  </a:ext>
                </a:extLst>
              </a:tr>
              <a:tr h="256289">
                <a:tc>
                  <a:txBody>
                    <a:bodyPr/>
                    <a:lstStyle/>
                    <a:p>
                      <a:endParaRPr lang="nl-NL" sz="900" dirty="0">
                        <a:latin typeface="Arial" panose="020B0604020202020204" pitchFamily="34" charset="0"/>
                        <a:cs typeface="Arial" panose="020B0604020202020204" pitchFamily="34" charset="0"/>
                      </a:endParaRPr>
                    </a:p>
                  </a:txBody>
                  <a:tcPr marL="68580" marR="68580"/>
                </a:tc>
                <a:tc>
                  <a:txBody>
                    <a:bodyPr/>
                    <a:lstStyle/>
                    <a:p>
                      <a:r>
                        <a:rPr lang="nl-NL" sz="900" kern="1200" dirty="0">
                          <a:solidFill>
                            <a:schemeClr val="tx1"/>
                          </a:solidFill>
                          <a:latin typeface="Arial" panose="020B0604020202020204" pitchFamily="34" charset="0"/>
                          <a:ea typeface="+mn-ea"/>
                          <a:cs typeface="Arial" panose="020B0604020202020204" pitchFamily="34" charset="0"/>
                        </a:rPr>
                        <a:t>2016</a:t>
                      </a:r>
                    </a:p>
                  </a:txBody>
                  <a:tcPr marL="68580" marR="68580"/>
                </a:tc>
                <a:tc>
                  <a:txBody>
                    <a:bodyPr/>
                    <a:lstStyle/>
                    <a:p>
                      <a:r>
                        <a:rPr lang="nl-NL" sz="900" kern="1200" dirty="0">
                          <a:solidFill>
                            <a:schemeClr val="tx1"/>
                          </a:solidFill>
                          <a:latin typeface="Arial" panose="020B0604020202020204" pitchFamily="34" charset="0"/>
                          <a:ea typeface="+mn-ea"/>
                          <a:cs typeface="Arial" panose="020B0604020202020204" pitchFamily="34" charset="0"/>
                        </a:rPr>
                        <a:t>2017</a:t>
                      </a:r>
                    </a:p>
                  </a:txBody>
                  <a:tcPr marL="68580" marR="68580"/>
                </a:tc>
                <a:tc>
                  <a:txBody>
                    <a:bodyPr/>
                    <a:lstStyle/>
                    <a:p>
                      <a:pPr marL="0" algn="ctr" defTabSz="914400" rtl="0" eaLnBrk="1" latinLnBrk="0" hangingPunct="1"/>
                      <a:r>
                        <a:rPr lang="nl-NL" sz="900" kern="1200" dirty="0">
                          <a:solidFill>
                            <a:schemeClr val="tx1"/>
                          </a:solidFill>
                          <a:latin typeface="Arial" panose="020B0604020202020204" pitchFamily="34" charset="0"/>
                          <a:ea typeface="+mn-ea"/>
                          <a:cs typeface="Arial" panose="020B0604020202020204" pitchFamily="34" charset="0"/>
                        </a:rPr>
                        <a:t>2018</a:t>
                      </a:r>
                    </a:p>
                  </a:txBody>
                  <a:tcPr marL="68580" marR="68580"/>
                </a:tc>
                <a:tc>
                  <a:txBody>
                    <a:bodyPr/>
                    <a:lstStyle/>
                    <a:p>
                      <a:pPr algn="ctr"/>
                      <a:r>
                        <a:rPr lang="en-US" sz="900" dirty="0">
                          <a:solidFill>
                            <a:schemeClr val="tx1"/>
                          </a:solidFill>
                          <a:latin typeface="Arial" panose="020B0604020202020204" pitchFamily="34" charset="0"/>
                          <a:cs typeface="Arial" panose="020B0604020202020204" pitchFamily="34" charset="0"/>
                        </a:rPr>
                        <a:t>2019</a:t>
                      </a:r>
                      <a:endParaRPr lang="nl-NL" sz="900" dirty="0">
                        <a:solidFill>
                          <a:schemeClr val="tx1"/>
                        </a:solidFill>
                        <a:latin typeface="Arial" panose="020B0604020202020204" pitchFamily="34" charset="0"/>
                        <a:cs typeface="Arial" panose="020B0604020202020204" pitchFamily="34" charset="0"/>
                      </a:endParaRP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2020</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2021</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2022</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2023</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2024</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2025</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2026</a:t>
                      </a:r>
                    </a:p>
                  </a:txBody>
                  <a:tcPr marL="68580" marR="68580"/>
                </a:tc>
                <a:extLst>
                  <a:ext uri="{0D108BD9-81ED-4DB2-BD59-A6C34878D82A}">
                    <a16:rowId xmlns:a16="http://schemas.microsoft.com/office/drawing/2014/main" val="10001"/>
                  </a:ext>
                </a:extLst>
              </a:tr>
              <a:tr h="235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900" b="0" i="0" dirty="0">
                          <a:latin typeface="Arial" panose="020B0604020202020204" pitchFamily="34" charset="0"/>
                          <a:cs typeface="Arial" panose="020B0604020202020204" pitchFamily="34" charset="0"/>
                        </a:rPr>
                        <a:t>Maintenance %</a:t>
                      </a:r>
                    </a:p>
                  </a:txBody>
                  <a:tcPr marL="68580" marR="68580"/>
                </a:tc>
                <a:tc>
                  <a:txBody>
                    <a:bodyPr/>
                    <a:lstStyle/>
                    <a:p>
                      <a:pPr marL="0" algn="ctr" defTabSz="914400" rtl="0" eaLnBrk="1" latinLnBrk="0" hangingPunct="1"/>
                      <a:r>
                        <a:rPr lang="nl-NL" sz="900" b="0" kern="1200" dirty="0">
                          <a:solidFill>
                            <a:schemeClr val="tx1"/>
                          </a:solidFill>
                          <a:latin typeface="Arial" panose="020B0604020202020204" pitchFamily="34" charset="0"/>
                          <a:ea typeface="+mn-ea"/>
                          <a:cs typeface="Arial" panose="020B0604020202020204" pitchFamily="34" charset="0"/>
                        </a:rPr>
                        <a:t>-</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4%</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8%</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12%</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16%</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19%</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23%</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27%</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31%</a:t>
                      </a:r>
                    </a:p>
                  </a:txBody>
                  <a:tcPr marL="68580" marR="68580" anchor="ctr"/>
                </a:tc>
                <a:tc>
                  <a:txBody>
                    <a:bodyPr/>
                    <a:lstStyle/>
                    <a:p>
                      <a:pPr algn="ctr"/>
                      <a:r>
                        <a:rPr lang="nl-NL" sz="900" b="0" dirty="0">
                          <a:solidFill>
                            <a:schemeClr val="tx1"/>
                          </a:solidFill>
                          <a:latin typeface="Arial" panose="020B0604020202020204" pitchFamily="34" charset="0"/>
                          <a:cs typeface="Arial" panose="020B0604020202020204" pitchFamily="34" charset="0"/>
                        </a:rPr>
                        <a:t>35%</a:t>
                      </a:r>
                    </a:p>
                  </a:txBody>
                  <a:tcPr marL="68580" marR="68580" anchor="ctr"/>
                </a:tc>
                <a:extLst>
                  <a:ext uri="{0D108BD9-81ED-4DB2-BD59-A6C34878D82A}">
                    <a16:rowId xmlns:a16="http://schemas.microsoft.com/office/drawing/2014/main" val="10002"/>
                  </a:ext>
                </a:extLst>
              </a:tr>
              <a:tr h="260858">
                <a:tc>
                  <a:txBody>
                    <a:bodyPr/>
                    <a:lstStyle/>
                    <a:p>
                      <a:pPr marL="0" indent="0" algn="l">
                        <a:buFont typeface="Arial" charset="0"/>
                        <a:buNone/>
                      </a:pPr>
                      <a:r>
                        <a:rPr lang="nl-NL" sz="900" b="0" i="0" dirty="0">
                          <a:latin typeface="Arial" panose="020B0604020202020204" pitchFamily="34" charset="0"/>
                          <a:cs typeface="Arial" panose="020B0604020202020204" pitchFamily="34" charset="0"/>
                        </a:rPr>
                        <a:t>Maintenance K€</a:t>
                      </a:r>
                    </a:p>
                  </a:txBody>
                  <a:tcPr marL="68580" marR="68580"/>
                </a:tc>
                <a:tc>
                  <a:txBody>
                    <a:bodyPr/>
                    <a:lstStyle/>
                    <a:p>
                      <a:pPr algn="ctr" fontAlgn="ctr"/>
                      <a:endParaRPr lang="nl-N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nl-NL" sz="1200" b="0" i="0" u="none" strike="noStrike" dirty="0">
                          <a:solidFill>
                            <a:srgbClr val="000000"/>
                          </a:solidFill>
                          <a:effectLst/>
                          <a:latin typeface="Arial" panose="020B0604020202020204" pitchFamily="34" charset="0"/>
                        </a:rPr>
                        <a:t> </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100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300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400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500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700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700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900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1000</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1000</a:t>
                      </a:r>
                    </a:p>
                  </a:txBody>
                  <a:tcPr marL="9525" marR="9525" marT="9525" marB="0" anchor="ctr"/>
                </a:tc>
                <a:extLst>
                  <a:ext uri="{0D108BD9-81ED-4DB2-BD59-A6C34878D82A}">
                    <a16:rowId xmlns:a16="http://schemas.microsoft.com/office/drawing/2014/main" val="10003"/>
                  </a:ext>
                </a:extLst>
              </a:tr>
            </a:tbl>
          </a:graphicData>
        </a:graphic>
      </p:graphicFrame>
      <p:graphicFrame>
        <p:nvGraphicFramePr>
          <p:cNvPr id="11" name="Tijdelijke aanduiding voor inhoud 3"/>
          <p:cNvGraphicFramePr>
            <a:graphicFrameLocks/>
          </p:cNvGraphicFramePr>
          <p:nvPr>
            <p:extLst>
              <p:ext uri="{D42A27DB-BD31-4B8C-83A1-F6EECF244321}">
                <p14:modId xmlns:p14="http://schemas.microsoft.com/office/powerpoint/2010/main" val="3056327558"/>
              </p:ext>
            </p:extLst>
          </p:nvPr>
        </p:nvGraphicFramePr>
        <p:xfrm>
          <a:off x="1247065" y="2070316"/>
          <a:ext cx="6448571" cy="1597448"/>
        </p:xfrm>
        <a:graphic>
          <a:graphicData uri="http://schemas.openxmlformats.org/drawingml/2006/table">
            <a:tbl>
              <a:tblPr firstRow="1" bandRow="1">
                <a:tableStyleId>{5C22544A-7EE6-4342-B048-85BDC9FD1C3A}</a:tableStyleId>
              </a:tblPr>
              <a:tblGrid>
                <a:gridCol w="1127234">
                  <a:extLst>
                    <a:ext uri="{9D8B030D-6E8A-4147-A177-3AD203B41FA5}">
                      <a16:colId xmlns:a16="http://schemas.microsoft.com/office/drawing/2014/main" val="20000"/>
                    </a:ext>
                  </a:extLst>
                </a:gridCol>
                <a:gridCol w="479251">
                  <a:extLst>
                    <a:ext uri="{9D8B030D-6E8A-4147-A177-3AD203B41FA5}">
                      <a16:colId xmlns:a16="http://schemas.microsoft.com/office/drawing/2014/main" val="20001"/>
                    </a:ext>
                  </a:extLst>
                </a:gridCol>
                <a:gridCol w="421410">
                  <a:extLst>
                    <a:ext uri="{9D8B030D-6E8A-4147-A177-3AD203B41FA5}">
                      <a16:colId xmlns:a16="http://schemas.microsoft.com/office/drawing/2014/main" val="20002"/>
                    </a:ext>
                  </a:extLst>
                </a:gridCol>
                <a:gridCol w="512302">
                  <a:extLst>
                    <a:ext uri="{9D8B030D-6E8A-4147-A177-3AD203B41FA5}">
                      <a16:colId xmlns:a16="http://schemas.microsoft.com/office/drawing/2014/main" val="20003"/>
                    </a:ext>
                  </a:extLst>
                </a:gridCol>
                <a:gridCol w="495776">
                  <a:extLst>
                    <a:ext uri="{9D8B030D-6E8A-4147-A177-3AD203B41FA5}">
                      <a16:colId xmlns:a16="http://schemas.microsoft.com/office/drawing/2014/main" val="20004"/>
                    </a:ext>
                  </a:extLst>
                </a:gridCol>
                <a:gridCol w="487514">
                  <a:extLst>
                    <a:ext uri="{9D8B030D-6E8A-4147-A177-3AD203B41FA5}">
                      <a16:colId xmlns:a16="http://schemas.microsoft.com/office/drawing/2014/main" val="20005"/>
                    </a:ext>
                  </a:extLst>
                </a:gridCol>
                <a:gridCol w="487514">
                  <a:extLst>
                    <a:ext uri="{9D8B030D-6E8A-4147-A177-3AD203B41FA5}">
                      <a16:colId xmlns:a16="http://schemas.microsoft.com/office/drawing/2014/main" val="20006"/>
                    </a:ext>
                  </a:extLst>
                </a:gridCol>
                <a:gridCol w="487514">
                  <a:extLst>
                    <a:ext uri="{9D8B030D-6E8A-4147-A177-3AD203B41FA5}">
                      <a16:colId xmlns:a16="http://schemas.microsoft.com/office/drawing/2014/main" val="20007"/>
                    </a:ext>
                  </a:extLst>
                </a:gridCol>
                <a:gridCol w="487514">
                  <a:extLst>
                    <a:ext uri="{9D8B030D-6E8A-4147-A177-3AD203B41FA5}">
                      <a16:colId xmlns:a16="http://schemas.microsoft.com/office/drawing/2014/main" val="20008"/>
                    </a:ext>
                  </a:extLst>
                </a:gridCol>
                <a:gridCol w="487514">
                  <a:extLst>
                    <a:ext uri="{9D8B030D-6E8A-4147-A177-3AD203B41FA5}">
                      <a16:colId xmlns:a16="http://schemas.microsoft.com/office/drawing/2014/main" val="20009"/>
                    </a:ext>
                  </a:extLst>
                </a:gridCol>
                <a:gridCol w="487514">
                  <a:extLst>
                    <a:ext uri="{9D8B030D-6E8A-4147-A177-3AD203B41FA5}">
                      <a16:colId xmlns:a16="http://schemas.microsoft.com/office/drawing/2014/main" val="20010"/>
                    </a:ext>
                  </a:extLst>
                </a:gridCol>
                <a:gridCol w="487514">
                  <a:extLst>
                    <a:ext uri="{9D8B030D-6E8A-4147-A177-3AD203B41FA5}">
                      <a16:colId xmlns:a16="http://schemas.microsoft.com/office/drawing/2014/main" val="20011"/>
                    </a:ext>
                  </a:extLst>
                </a:gridCol>
              </a:tblGrid>
              <a:tr h="274740">
                <a:tc gridSpan="12">
                  <a:txBody>
                    <a:bodyPr/>
                    <a:lstStyle/>
                    <a:p>
                      <a:r>
                        <a:rPr lang="nl-NL" sz="1200" dirty="0" err="1">
                          <a:latin typeface="Arial" panose="020B0604020202020204" pitchFamily="34" charset="0"/>
                          <a:cs typeface="Arial" panose="020B0604020202020204" pitchFamily="34" charset="0"/>
                        </a:rPr>
                        <a:t>Cumulative</a:t>
                      </a:r>
                      <a:endParaRPr lang="nl-NL" sz="1200" dirty="0">
                        <a:latin typeface="Arial" panose="020B0604020202020204" pitchFamily="34" charset="0"/>
                        <a:cs typeface="Arial" panose="020B0604020202020204" pitchFamily="34" charset="0"/>
                      </a:endParaRPr>
                    </a:p>
                  </a:txBody>
                  <a:tcPr marL="68580" marR="68580">
                    <a:solidFill>
                      <a:srgbClr val="005C23"/>
                    </a:solidFill>
                  </a:tcPr>
                </a:tc>
                <a:tc hMerge="1">
                  <a:txBody>
                    <a:bodyPr/>
                    <a:lstStyle/>
                    <a:p>
                      <a:pPr algn="ctr"/>
                      <a:endParaRPr lang="nl-NL" sz="1600" b="1" kern="1200" dirty="0">
                        <a:solidFill>
                          <a:schemeClr val="lt1"/>
                        </a:solidFill>
                        <a:latin typeface="Arial" panose="020B0604020202020204" pitchFamily="34" charset="0"/>
                        <a:ea typeface="+mn-ea"/>
                        <a:cs typeface="Arial" panose="020B0604020202020204" pitchFamily="34" charset="0"/>
                      </a:endParaRPr>
                    </a:p>
                  </a:txBody>
                  <a:tcPr marT="60960" marB="60960">
                    <a:solidFill>
                      <a:schemeClr val="accent1"/>
                    </a:solidFill>
                  </a:tcPr>
                </a:tc>
                <a:tc hMerge="1">
                  <a:txBody>
                    <a:bodyPr/>
                    <a:lstStyle/>
                    <a:p>
                      <a:pPr algn="ctr"/>
                      <a:endParaRPr lang="nl-NL" dirty="0"/>
                    </a:p>
                  </a:txBody>
                  <a:tcPr/>
                </a:tc>
                <a:tc hMerge="1">
                  <a:txBody>
                    <a:bodyPr/>
                    <a:lstStyle/>
                    <a:p>
                      <a:endParaRPr lang="nl-NL" dirty="0"/>
                    </a:p>
                  </a:txBody>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tc hMerge="1">
                  <a:txBody>
                    <a:bodyPr/>
                    <a:lstStyle/>
                    <a:p>
                      <a:pPr algn="ctr"/>
                      <a:endParaRPr lang="nl-NL" sz="1600" dirty="0">
                        <a:latin typeface="Arial" panose="020B0604020202020204" pitchFamily="34" charset="0"/>
                        <a:cs typeface="Arial" panose="020B0604020202020204" pitchFamily="34" charset="0"/>
                      </a:endParaRPr>
                    </a:p>
                  </a:txBody>
                  <a:tcPr marT="60960" marB="60960">
                    <a:solidFill>
                      <a:schemeClr val="accent1"/>
                    </a:solidFill>
                  </a:tcPr>
                </a:tc>
                <a:extLst>
                  <a:ext uri="{0D108BD9-81ED-4DB2-BD59-A6C34878D82A}">
                    <a16:rowId xmlns:a16="http://schemas.microsoft.com/office/drawing/2014/main" val="10000"/>
                  </a:ext>
                </a:extLst>
              </a:tr>
              <a:tr h="256289">
                <a:tc>
                  <a:txBody>
                    <a:bodyPr/>
                    <a:lstStyle/>
                    <a:p>
                      <a:endParaRPr lang="nl-NL" sz="900" dirty="0">
                        <a:latin typeface="Arial" panose="020B0604020202020204" pitchFamily="34" charset="0"/>
                        <a:cs typeface="Arial" panose="020B0604020202020204" pitchFamily="34" charset="0"/>
                      </a:endParaRPr>
                    </a:p>
                  </a:txBody>
                  <a:tcPr marL="68580" marR="68580"/>
                </a:tc>
                <a:tc>
                  <a:txBody>
                    <a:bodyPr/>
                    <a:lstStyle/>
                    <a:p>
                      <a:r>
                        <a:rPr lang="nl-NL" sz="900" kern="1200" dirty="0">
                          <a:solidFill>
                            <a:schemeClr val="tx1"/>
                          </a:solidFill>
                          <a:latin typeface="Arial" panose="020B0604020202020204" pitchFamily="34" charset="0"/>
                          <a:ea typeface="+mn-ea"/>
                          <a:cs typeface="Arial" panose="020B0604020202020204" pitchFamily="34" charset="0"/>
                        </a:rPr>
                        <a:t>2016</a:t>
                      </a:r>
                    </a:p>
                  </a:txBody>
                  <a:tcPr marL="68580" marR="68580"/>
                </a:tc>
                <a:tc>
                  <a:txBody>
                    <a:bodyPr/>
                    <a:lstStyle/>
                    <a:p>
                      <a:r>
                        <a:rPr lang="nl-NL" sz="900" kern="1200" dirty="0">
                          <a:solidFill>
                            <a:schemeClr val="tx1"/>
                          </a:solidFill>
                          <a:latin typeface="Arial" panose="020B0604020202020204" pitchFamily="34" charset="0"/>
                          <a:ea typeface="+mn-ea"/>
                          <a:cs typeface="Arial" panose="020B0604020202020204" pitchFamily="34" charset="0"/>
                        </a:rPr>
                        <a:t>2017</a:t>
                      </a:r>
                    </a:p>
                  </a:txBody>
                  <a:tcPr marL="68580" marR="68580"/>
                </a:tc>
                <a:tc>
                  <a:txBody>
                    <a:bodyPr/>
                    <a:lstStyle/>
                    <a:p>
                      <a:pPr marL="0" algn="ctr" defTabSz="914400" rtl="0" eaLnBrk="1" latinLnBrk="0" hangingPunct="1"/>
                      <a:r>
                        <a:rPr lang="nl-NL" sz="900" kern="1200" dirty="0">
                          <a:solidFill>
                            <a:schemeClr val="tx1"/>
                          </a:solidFill>
                          <a:latin typeface="Arial" panose="020B0604020202020204" pitchFamily="34" charset="0"/>
                          <a:ea typeface="+mn-ea"/>
                          <a:cs typeface="Arial" panose="020B0604020202020204" pitchFamily="34" charset="0"/>
                        </a:rPr>
                        <a:t>2018</a:t>
                      </a:r>
                    </a:p>
                  </a:txBody>
                  <a:tcPr marL="68580" marR="68580"/>
                </a:tc>
                <a:tc>
                  <a:txBody>
                    <a:bodyPr/>
                    <a:lstStyle/>
                    <a:p>
                      <a:pPr algn="ctr"/>
                      <a:r>
                        <a:rPr lang="en-US" sz="900" dirty="0">
                          <a:solidFill>
                            <a:schemeClr val="tx1"/>
                          </a:solidFill>
                          <a:latin typeface="Arial" panose="020B0604020202020204" pitchFamily="34" charset="0"/>
                          <a:cs typeface="Arial" panose="020B0604020202020204" pitchFamily="34" charset="0"/>
                        </a:rPr>
                        <a:t>2019</a:t>
                      </a:r>
                      <a:endParaRPr lang="nl-NL" sz="900" dirty="0">
                        <a:solidFill>
                          <a:schemeClr val="tx1"/>
                        </a:solidFill>
                        <a:latin typeface="Arial" panose="020B0604020202020204" pitchFamily="34" charset="0"/>
                        <a:cs typeface="Arial" panose="020B0604020202020204" pitchFamily="34" charset="0"/>
                      </a:endParaRP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2020</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2021</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2022</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2023</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2024</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2025</a:t>
                      </a:r>
                    </a:p>
                  </a:txBody>
                  <a:tcPr marL="68580" marR="68580"/>
                </a:tc>
                <a:tc>
                  <a:txBody>
                    <a:bodyPr/>
                    <a:lstStyle/>
                    <a:p>
                      <a:pPr algn="ctr"/>
                      <a:r>
                        <a:rPr lang="nl-NL" sz="900" dirty="0">
                          <a:solidFill>
                            <a:schemeClr val="tx1"/>
                          </a:solidFill>
                          <a:latin typeface="Arial" panose="020B0604020202020204" pitchFamily="34" charset="0"/>
                          <a:cs typeface="Arial" panose="020B0604020202020204" pitchFamily="34" charset="0"/>
                        </a:rPr>
                        <a:t>2026</a:t>
                      </a:r>
                    </a:p>
                  </a:txBody>
                  <a:tcPr marL="68580" marR="68580"/>
                </a:tc>
                <a:extLst>
                  <a:ext uri="{0D108BD9-81ED-4DB2-BD59-A6C34878D82A}">
                    <a16:rowId xmlns:a16="http://schemas.microsoft.com/office/drawing/2014/main" val="10001"/>
                  </a:ext>
                </a:extLst>
              </a:tr>
              <a:tr h="235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900" b="0" i="0" dirty="0" err="1">
                          <a:latin typeface="Arial" panose="020B0604020202020204" pitchFamily="34" charset="0"/>
                          <a:cs typeface="Arial" panose="020B0604020202020204" pitchFamily="34" charset="0"/>
                        </a:rPr>
                        <a:t>Spending</a:t>
                      </a:r>
                      <a:r>
                        <a:rPr lang="nl-NL" sz="900" b="0" i="0" dirty="0">
                          <a:latin typeface="Arial" panose="020B0604020202020204" pitchFamily="34" charset="0"/>
                          <a:cs typeface="Arial" panose="020B0604020202020204" pitchFamily="34" charset="0"/>
                        </a:rPr>
                        <a:t> </a:t>
                      </a:r>
                    </a:p>
                  </a:txBody>
                  <a:tcPr marL="68580" marR="68580"/>
                </a:tc>
                <a:tc>
                  <a:txBody>
                    <a:bodyPr/>
                    <a:lstStyle/>
                    <a:p>
                      <a:pPr algn="ctr" rtl="0" fontAlgn="ctr"/>
                      <a:r>
                        <a:rPr lang="nl-NL" sz="900" b="0" i="0" u="none" strike="noStrike" dirty="0">
                          <a:solidFill>
                            <a:srgbClr val="000000"/>
                          </a:solidFill>
                          <a:effectLst/>
                          <a:latin typeface="Arial" panose="020B0604020202020204" pitchFamily="34" charset="0"/>
                        </a:rPr>
                        <a:t>200</a:t>
                      </a:r>
                    </a:p>
                  </a:txBody>
                  <a:tcPr marL="9525" marR="9525" marT="9525" marB="0" anchor="ctr"/>
                </a:tc>
                <a:tc>
                  <a:txBody>
                    <a:bodyPr/>
                    <a:lstStyle/>
                    <a:p>
                      <a:pPr algn="ctr" rtl="0" fontAlgn="ctr"/>
                      <a:r>
                        <a:rPr lang="nl-NL" sz="900" b="0" i="0" u="none" strike="noStrike">
                          <a:solidFill>
                            <a:srgbClr val="000000"/>
                          </a:solidFill>
                          <a:effectLst/>
                          <a:latin typeface="Arial" panose="020B0604020202020204" pitchFamily="34" charset="0"/>
                        </a:rPr>
                        <a:t>800</a:t>
                      </a:r>
                    </a:p>
                  </a:txBody>
                  <a:tcPr marL="9525" marR="9525" marT="9525" marB="0" anchor="ctr"/>
                </a:tc>
                <a:tc>
                  <a:txBody>
                    <a:bodyPr/>
                    <a:lstStyle/>
                    <a:p>
                      <a:pPr algn="ctr" rtl="0" fontAlgn="ctr"/>
                      <a:r>
                        <a:rPr lang="nl-NL" sz="900" b="0" i="0" u="none" strike="noStrike" dirty="0">
                          <a:solidFill>
                            <a:srgbClr val="000000"/>
                          </a:solidFill>
                          <a:effectLst/>
                          <a:latin typeface="Arial" panose="020B0604020202020204" pitchFamily="34" charset="0"/>
                        </a:rPr>
                        <a:t>900</a:t>
                      </a:r>
                    </a:p>
                  </a:txBody>
                  <a:tcPr marL="9525" marR="9525" marT="9525" marB="0" anchor="ctr"/>
                </a:tc>
                <a:tc>
                  <a:txBody>
                    <a:bodyPr/>
                    <a:lstStyle/>
                    <a:p>
                      <a:pPr algn="ctr" rtl="0" fontAlgn="ctr"/>
                      <a:r>
                        <a:rPr lang="nl-NL" sz="900" b="0" i="0" u="none" strike="noStrike">
                          <a:solidFill>
                            <a:srgbClr val="000000"/>
                          </a:solidFill>
                          <a:effectLst/>
                          <a:latin typeface="Arial" panose="020B0604020202020204" pitchFamily="34" charset="0"/>
                        </a:rPr>
                        <a:t>400</a:t>
                      </a:r>
                    </a:p>
                  </a:txBody>
                  <a:tcPr marL="9525" marR="9525" marT="9525" marB="0" anchor="ctr"/>
                </a:tc>
                <a:tc>
                  <a:txBody>
                    <a:bodyPr/>
                    <a:lstStyle/>
                    <a:p>
                      <a:pPr algn="ctr" rtl="0" fontAlgn="ctr"/>
                      <a:r>
                        <a:rPr lang="nl-NL" sz="900" b="0" i="0" u="none" strike="noStrike">
                          <a:solidFill>
                            <a:srgbClr val="000000"/>
                          </a:solidFill>
                          <a:effectLst/>
                          <a:latin typeface="Arial" panose="020B0604020202020204" pitchFamily="34" charset="0"/>
                        </a:rPr>
                        <a:t>400</a:t>
                      </a:r>
                    </a:p>
                  </a:txBody>
                  <a:tcPr marL="9525" marR="9525" marT="9525" marB="0" anchor="ctr"/>
                </a:tc>
                <a:tc>
                  <a:txBody>
                    <a:bodyPr/>
                    <a:lstStyle/>
                    <a:p>
                      <a:pPr algn="ctr" fontAlgn="ctr"/>
                      <a:r>
                        <a:rPr lang="nl-NL" sz="1800" b="0" i="0" u="none" strike="noStrike">
                          <a:solidFill>
                            <a:srgbClr val="000000"/>
                          </a:solidFill>
                          <a:effectLst/>
                          <a:latin typeface="Arial" panose="020B0604020202020204" pitchFamily="34" charset="0"/>
                        </a:rPr>
                        <a:t> </a:t>
                      </a:r>
                    </a:p>
                  </a:txBody>
                  <a:tcPr marL="9525" marR="9525" marT="9525" marB="0" anchor="ctr"/>
                </a:tc>
                <a:tc>
                  <a:txBody>
                    <a:bodyPr/>
                    <a:lstStyle/>
                    <a:p>
                      <a:pPr algn="ctr" fontAlgn="ctr"/>
                      <a:r>
                        <a:rPr lang="nl-NL" sz="1800" b="0" i="0" u="none" strike="noStrike">
                          <a:solidFill>
                            <a:srgbClr val="000000"/>
                          </a:solidFill>
                          <a:effectLst/>
                          <a:latin typeface="Arial" panose="020B0604020202020204" pitchFamily="34" charset="0"/>
                        </a:rPr>
                        <a:t> </a:t>
                      </a:r>
                    </a:p>
                  </a:txBody>
                  <a:tcPr marL="9525" marR="9525" marT="9525" marB="0" anchor="ctr"/>
                </a:tc>
                <a:tc>
                  <a:txBody>
                    <a:bodyPr/>
                    <a:lstStyle/>
                    <a:p>
                      <a:pPr algn="ctr" fontAlgn="ctr"/>
                      <a:r>
                        <a:rPr lang="nl-NL" sz="1800" b="0" i="0" u="none" strike="noStrike">
                          <a:solidFill>
                            <a:srgbClr val="000000"/>
                          </a:solidFill>
                          <a:effectLst/>
                          <a:latin typeface="Arial" panose="020B0604020202020204" pitchFamily="34" charset="0"/>
                        </a:rPr>
                        <a:t> </a:t>
                      </a:r>
                    </a:p>
                  </a:txBody>
                  <a:tcPr marL="9525" marR="9525" marT="9525" marB="0" anchor="ctr"/>
                </a:tc>
                <a:tc>
                  <a:txBody>
                    <a:bodyPr/>
                    <a:lstStyle/>
                    <a:p>
                      <a:pPr algn="ctr" fontAlgn="ctr"/>
                      <a:r>
                        <a:rPr lang="nl-NL" sz="1800" b="0" i="0" u="none" strike="noStrike">
                          <a:solidFill>
                            <a:srgbClr val="000000"/>
                          </a:solidFill>
                          <a:effectLst/>
                          <a:latin typeface="Arial" panose="020B0604020202020204" pitchFamily="34" charset="0"/>
                        </a:rPr>
                        <a:t> </a:t>
                      </a:r>
                    </a:p>
                  </a:txBody>
                  <a:tcPr marL="9525" marR="9525" marT="9525" marB="0" anchor="ctr"/>
                </a:tc>
                <a:tc>
                  <a:txBody>
                    <a:bodyPr/>
                    <a:lstStyle/>
                    <a:p>
                      <a:pPr algn="ctr" fontAlgn="ctr"/>
                      <a:r>
                        <a:rPr lang="nl-NL" sz="1800" b="0" i="0" u="none" strike="noStrike">
                          <a:solidFill>
                            <a:srgbClr val="000000"/>
                          </a:solidFill>
                          <a:effectLst/>
                          <a:latin typeface="Arial" panose="020B0604020202020204" pitchFamily="34" charset="0"/>
                        </a:rPr>
                        <a:t> </a:t>
                      </a:r>
                    </a:p>
                  </a:txBody>
                  <a:tcPr marL="9525" marR="9525" marT="9525" marB="0" anchor="ctr"/>
                </a:tc>
                <a:tc>
                  <a:txBody>
                    <a:bodyPr/>
                    <a:lstStyle/>
                    <a:p>
                      <a:pPr algn="ctr" fontAlgn="ctr"/>
                      <a:r>
                        <a:rPr lang="nl-NL" sz="1800" b="0" i="0" u="none" strike="noStrike">
                          <a:solidFill>
                            <a:srgbClr val="000000"/>
                          </a:solidFill>
                          <a:effectLst/>
                          <a:latin typeface="Arial" panose="020B0604020202020204" pitchFamily="34" charset="0"/>
                        </a:rPr>
                        <a:t> </a:t>
                      </a:r>
                    </a:p>
                  </a:txBody>
                  <a:tcPr marL="9525" marR="9525" marT="9525" marB="0" anchor="ctr"/>
                </a:tc>
                <a:extLst>
                  <a:ext uri="{0D108BD9-81ED-4DB2-BD59-A6C34878D82A}">
                    <a16:rowId xmlns:a16="http://schemas.microsoft.com/office/drawing/2014/main" val="10002"/>
                  </a:ext>
                </a:extLst>
              </a:tr>
              <a:tr h="260858">
                <a:tc>
                  <a:txBody>
                    <a:bodyPr/>
                    <a:lstStyle/>
                    <a:p>
                      <a:pPr marL="0" indent="0" algn="l">
                        <a:buFont typeface="Arial" charset="0"/>
                        <a:buNone/>
                      </a:pPr>
                      <a:r>
                        <a:rPr lang="nl-NL" sz="900" b="0" i="0" dirty="0" err="1">
                          <a:latin typeface="Arial" panose="020B0604020202020204" pitchFamily="34" charset="0"/>
                          <a:cs typeface="Arial" panose="020B0604020202020204" pitchFamily="34" charset="0"/>
                        </a:rPr>
                        <a:t>Reduction</a:t>
                      </a:r>
                      <a:r>
                        <a:rPr lang="nl-NL" sz="900" b="0" i="0" dirty="0">
                          <a:latin typeface="Arial" panose="020B0604020202020204" pitchFamily="34" charset="0"/>
                          <a:cs typeface="Arial" panose="020B0604020202020204" pitchFamily="34" charset="0"/>
                        </a:rPr>
                        <a:t> OH</a:t>
                      </a:r>
                    </a:p>
                  </a:txBody>
                  <a:tcPr marL="68580" marR="68580"/>
                </a:tc>
                <a:tc>
                  <a:txBody>
                    <a:bodyPr/>
                    <a:lstStyle/>
                    <a:p>
                      <a:pPr algn="ctr" fontAlgn="ctr"/>
                      <a:endParaRPr lang="nl-NL"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nl-NL" sz="1200" b="0" i="0" u="none" strike="noStrike" dirty="0">
                          <a:solidFill>
                            <a:srgbClr val="000000"/>
                          </a:solidFill>
                          <a:effectLst/>
                          <a:latin typeface="Arial" panose="020B0604020202020204" pitchFamily="34" charset="0"/>
                        </a:rPr>
                        <a:t> </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100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300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400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500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700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700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900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1000</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1000</a:t>
                      </a:r>
                    </a:p>
                  </a:txBody>
                  <a:tcPr marL="9525" marR="9525" marT="9525" marB="0" anchor="ctr"/>
                </a:tc>
                <a:extLst>
                  <a:ext uri="{0D108BD9-81ED-4DB2-BD59-A6C34878D82A}">
                    <a16:rowId xmlns:a16="http://schemas.microsoft.com/office/drawing/2014/main" val="10003"/>
                  </a:ext>
                </a:extLst>
              </a:tr>
              <a:tr h="260858">
                <a:tc>
                  <a:txBody>
                    <a:bodyPr/>
                    <a:lstStyle/>
                    <a:p>
                      <a:pPr marL="0" indent="0" algn="l">
                        <a:buFont typeface="Arial" charset="0"/>
                        <a:buNone/>
                      </a:pPr>
                      <a:r>
                        <a:rPr lang="nl-NL" sz="900" b="0" i="0" dirty="0">
                          <a:latin typeface="Arial" panose="020B0604020202020204" pitchFamily="34" charset="0"/>
                          <a:cs typeface="Arial" panose="020B0604020202020204" pitchFamily="34" charset="0"/>
                        </a:rPr>
                        <a:t>Total</a:t>
                      </a:r>
                      <a:r>
                        <a:rPr lang="nl-NL" sz="900" b="0" i="0" baseline="0" dirty="0">
                          <a:latin typeface="Arial" panose="020B0604020202020204" pitchFamily="34" charset="0"/>
                          <a:cs typeface="Arial" panose="020B0604020202020204" pitchFamily="34" charset="0"/>
                        </a:rPr>
                        <a:t> cash flow</a:t>
                      </a:r>
                      <a:endParaRPr lang="nl-NL" sz="900" b="0" i="0" dirty="0">
                        <a:latin typeface="Arial" panose="020B0604020202020204" pitchFamily="34" charset="0"/>
                        <a:cs typeface="Arial" panose="020B0604020202020204" pitchFamily="34" charset="0"/>
                      </a:endParaRPr>
                    </a:p>
                  </a:txBody>
                  <a:tcPr marL="68580" marR="68580"/>
                </a:tc>
                <a:tc>
                  <a:txBody>
                    <a:bodyPr/>
                    <a:lstStyle/>
                    <a:p>
                      <a:pPr algn="ctr" rtl="0" fontAlgn="b"/>
                      <a:r>
                        <a:rPr lang="nl-NL" sz="900" b="1" i="0" u="none" strike="noStrike">
                          <a:solidFill>
                            <a:srgbClr val="000000"/>
                          </a:solidFill>
                          <a:effectLst/>
                          <a:latin typeface="Arial" panose="020B0604020202020204" pitchFamily="34" charset="0"/>
                        </a:rPr>
                        <a:t>-200</a:t>
                      </a:r>
                    </a:p>
                  </a:txBody>
                  <a:tcPr marL="9525" marR="9525" marT="9525" marB="0" anchor="ctr"/>
                </a:tc>
                <a:tc>
                  <a:txBody>
                    <a:bodyPr/>
                    <a:lstStyle/>
                    <a:p>
                      <a:pPr algn="ctr" rtl="0" fontAlgn="b"/>
                      <a:r>
                        <a:rPr lang="nl-NL" sz="900" b="1" i="0" u="none" strike="noStrike">
                          <a:solidFill>
                            <a:srgbClr val="000000"/>
                          </a:solidFill>
                          <a:effectLst/>
                          <a:latin typeface="Arial" panose="020B0604020202020204" pitchFamily="34" charset="0"/>
                        </a:rPr>
                        <a:t>-800</a:t>
                      </a:r>
                    </a:p>
                  </a:txBody>
                  <a:tcPr marL="9525" marR="9525" marT="9525" marB="0" anchor="ctr"/>
                </a:tc>
                <a:tc>
                  <a:txBody>
                    <a:bodyPr/>
                    <a:lstStyle/>
                    <a:p>
                      <a:pPr algn="ctr" rtl="0" fontAlgn="b"/>
                      <a:r>
                        <a:rPr lang="nl-NL" sz="900" b="1" i="0" u="none" strike="noStrike" dirty="0">
                          <a:solidFill>
                            <a:srgbClr val="000000"/>
                          </a:solidFill>
                          <a:effectLst/>
                          <a:latin typeface="Arial" panose="020B0604020202020204" pitchFamily="34" charset="0"/>
                        </a:rPr>
                        <a:t>-800</a:t>
                      </a:r>
                    </a:p>
                  </a:txBody>
                  <a:tcPr marL="9525" marR="9525" marT="9525" marB="0" anchor="ctr"/>
                </a:tc>
                <a:tc>
                  <a:txBody>
                    <a:bodyPr/>
                    <a:lstStyle/>
                    <a:p>
                      <a:pPr algn="ctr" rtl="0" fontAlgn="b"/>
                      <a:r>
                        <a:rPr lang="nl-NL" sz="900" b="1" i="0" u="none" strike="noStrike">
                          <a:solidFill>
                            <a:srgbClr val="000000"/>
                          </a:solidFill>
                          <a:effectLst/>
                          <a:latin typeface="Arial" panose="020B0604020202020204" pitchFamily="34" charset="0"/>
                        </a:rPr>
                        <a:t>-100</a:t>
                      </a:r>
                    </a:p>
                  </a:txBody>
                  <a:tcPr marL="9525" marR="9525" marT="9525" marB="0" anchor="ctr"/>
                </a:tc>
                <a:tc>
                  <a:txBody>
                    <a:bodyPr/>
                    <a:lstStyle/>
                    <a:p>
                      <a:pPr algn="ctr" rtl="0" fontAlgn="b"/>
                      <a:r>
                        <a:rPr lang="nl-NL" sz="900" b="1" i="0" u="none" strike="noStrike" dirty="0">
                          <a:solidFill>
                            <a:srgbClr val="000000"/>
                          </a:solidFill>
                          <a:effectLst/>
                          <a:latin typeface="Arial" panose="020B0604020202020204" pitchFamily="34" charset="0"/>
                        </a:rPr>
                        <a:t>0</a:t>
                      </a:r>
                    </a:p>
                  </a:txBody>
                  <a:tcPr marL="9525" marR="9525" marT="9525" marB="0" anchor="ctr"/>
                </a:tc>
                <a:tc>
                  <a:txBody>
                    <a:bodyPr/>
                    <a:lstStyle/>
                    <a:p>
                      <a:pPr algn="ctr" rtl="0" fontAlgn="b"/>
                      <a:r>
                        <a:rPr lang="nl-NL" sz="900" b="1" i="0" u="none" strike="noStrike" dirty="0">
                          <a:solidFill>
                            <a:srgbClr val="000000"/>
                          </a:solidFill>
                          <a:effectLst/>
                          <a:latin typeface="Arial" panose="020B0604020202020204" pitchFamily="34" charset="0"/>
                        </a:rPr>
                        <a:t>500</a:t>
                      </a:r>
                    </a:p>
                  </a:txBody>
                  <a:tcPr marL="9525" marR="9525" marT="9525" marB="0" anchor="ctr"/>
                </a:tc>
                <a:tc>
                  <a:txBody>
                    <a:bodyPr/>
                    <a:lstStyle/>
                    <a:p>
                      <a:pPr algn="ctr" rtl="0" fontAlgn="b"/>
                      <a:r>
                        <a:rPr lang="nl-NL" sz="900" b="1" i="0" u="none" strike="noStrike">
                          <a:solidFill>
                            <a:srgbClr val="000000"/>
                          </a:solidFill>
                          <a:effectLst/>
                          <a:latin typeface="Arial" panose="020B0604020202020204" pitchFamily="34" charset="0"/>
                        </a:rPr>
                        <a:t>700</a:t>
                      </a:r>
                    </a:p>
                  </a:txBody>
                  <a:tcPr marL="9525" marR="9525" marT="9525" marB="0" anchor="ctr"/>
                </a:tc>
                <a:tc>
                  <a:txBody>
                    <a:bodyPr/>
                    <a:lstStyle/>
                    <a:p>
                      <a:pPr algn="ctr" rtl="0" fontAlgn="b"/>
                      <a:r>
                        <a:rPr lang="nl-NL" sz="900" b="1" i="0" u="none" strike="noStrike">
                          <a:solidFill>
                            <a:srgbClr val="000000"/>
                          </a:solidFill>
                          <a:effectLst/>
                          <a:latin typeface="Arial" panose="020B0604020202020204" pitchFamily="34" charset="0"/>
                        </a:rPr>
                        <a:t>700</a:t>
                      </a:r>
                    </a:p>
                  </a:txBody>
                  <a:tcPr marL="9525" marR="9525" marT="9525" marB="0" anchor="ctr"/>
                </a:tc>
                <a:tc>
                  <a:txBody>
                    <a:bodyPr/>
                    <a:lstStyle/>
                    <a:p>
                      <a:pPr algn="ctr" rtl="0" fontAlgn="b"/>
                      <a:r>
                        <a:rPr lang="nl-NL" sz="900" b="1" i="0" u="none" strike="noStrike">
                          <a:solidFill>
                            <a:srgbClr val="000000"/>
                          </a:solidFill>
                          <a:effectLst/>
                          <a:latin typeface="Arial" panose="020B0604020202020204" pitchFamily="34" charset="0"/>
                        </a:rPr>
                        <a:t>900</a:t>
                      </a:r>
                    </a:p>
                  </a:txBody>
                  <a:tcPr marL="9525" marR="9525" marT="9525" marB="0" anchor="ctr"/>
                </a:tc>
                <a:tc>
                  <a:txBody>
                    <a:bodyPr/>
                    <a:lstStyle/>
                    <a:p>
                      <a:pPr algn="ctr" rtl="0" fontAlgn="b"/>
                      <a:r>
                        <a:rPr lang="nl-NL" sz="900" b="1" i="0" u="none" strike="noStrike">
                          <a:solidFill>
                            <a:srgbClr val="000000"/>
                          </a:solidFill>
                          <a:effectLst/>
                          <a:latin typeface="Arial" panose="020B0604020202020204" pitchFamily="34" charset="0"/>
                        </a:rPr>
                        <a:t>1000</a:t>
                      </a:r>
                    </a:p>
                  </a:txBody>
                  <a:tcPr marL="9525" marR="9525" marT="9525" marB="0" anchor="ctr"/>
                </a:tc>
                <a:tc>
                  <a:txBody>
                    <a:bodyPr/>
                    <a:lstStyle/>
                    <a:p>
                      <a:pPr algn="ctr" rtl="0" fontAlgn="b"/>
                      <a:r>
                        <a:rPr lang="nl-NL" sz="900" b="1" i="0" u="none" strike="noStrike">
                          <a:solidFill>
                            <a:srgbClr val="000000"/>
                          </a:solidFill>
                          <a:effectLst/>
                          <a:latin typeface="Arial" panose="020B0604020202020204" pitchFamily="34" charset="0"/>
                        </a:rPr>
                        <a:t>1000</a:t>
                      </a:r>
                    </a:p>
                  </a:txBody>
                  <a:tcPr marL="9525" marR="9525" marT="9525" marB="0" anchor="ctr"/>
                </a:tc>
                <a:extLst>
                  <a:ext uri="{0D108BD9-81ED-4DB2-BD59-A6C34878D82A}">
                    <a16:rowId xmlns:a16="http://schemas.microsoft.com/office/drawing/2014/main" val="10004"/>
                  </a:ext>
                </a:extLst>
              </a:tr>
              <a:tr h="260858">
                <a:tc>
                  <a:txBody>
                    <a:bodyPr/>
                    <a:lstStyle/>
                    <a:p>
                      <a:pPr marL="0" indent="0" algn="l">
                        <a:buFont typeface="Arial" charset="0"/>
                        <a:buNone/>
                      </a:pPr>
                      <a:r>
                        <a:rPr lang="nl-NL" sz="900" b="0" i="0" dirty="0" err="1">
                          <a:latin typeface="Arial" panose="020B0604020202020204" pitchFamily="34" charset="0"/>
                          <a:cs typeface="Arial" panose="020B0604020202020204" pitchFamily="34" charset="0"/>
                        </a:rPr>
                        <a:t>Cumulative</a:t>
                      </a:r>
                      <a:endParaRPr lang="nl-NL" sz="900" b="0" i="0" dirty="0">
                        <a:latin typeface="Arial" panose="020B0604020202020204" pitchFamily="34" charset="0"/>
                        <a:cs typeface="Arial" panose="020B0604020202020204" pitchFamily="34" charset="0"/>
                      </a:endParaRPr>
                    </a:p>
                  </a:txBody>
                  <a:tcPr marL="68580" marR="68580"/>
                </a:tc>
                <a:tc>
                  <a:txBody>
                    <a:bodyPr/>
                    <a:lstStyle/>
                    <a:p>
                      <a:pPr algn="ctr" rtl="0" fontAlgn="b"/>
                      <a:r>
                        <a:rPr lang="nl-NL" sz="900" b="0" i="0" u="none" strike="noStrike">
                          <a:solidFill>
                            <a:srgbClr val="000000"/>
                          </a:solidFill>
                          <a:effectLst/>
                          <a:latin typeface="Arial" panose="020B0604020202020204" pitchFamily="34" charset="0"/>
                        </a:rPr>
                        <a:t>-200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-1000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-1600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-900</a:t>
                      </a:r>
                    </a:p>
                  </a:txBody>
                  <a:tcPr marL="9525" marR="9525" marT="9525" marB="0" anchor="ctr"/>
                </a:tc>
                <a:tc>
                  <a:txBody>
                    <a:bodyPr/>
                    <a:lstStyle/>
                    <a:p>
                      <a:pPr algn="ctr" rtl="0" fontAlgn="b"/>
                      <a:r>
                        <a:rPr lang="nl-NL" sz="900" b="0" i="0" u="none" strike="noStrike">
                          <a:solidFill>
                            <a:srgbClr val="000000"/>
                          </a:solidFill>
                          <a:effectLst/>
                          <a:latin typeface="Arial" panose="020B0604020202020204" pitchFamily="34" charset="0"/>
                        </a:rPr>
                        <a:t>-100</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500</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1200</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1400</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2300</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3300</a:t>
                      </a:r>
                    </a:p>
                  </a:txBody>
                  <a:tcPr marL="9525" marR="9525" marT="9525" marB="0" anchor="ctr"/>
                </a:tc>
                <a:tc>
                  <a:txBody>
                    <a:bodyPr/>
                    <a:lstStyle/>
                    <a:p>
                      <a:pPr algn="ctr" rtl="0" fontAlgn="b"/>
                      <a:r>
                        <a:rPr lang="nl-NL" sz="900" b="0" i="0" u="none" strike="noStrike" dirty="0">
                          <a:solidFill>
                            <a:srgbClr val="000000"/>
                          </a:solidFill>
                          <a:effectLst/>
                          <a:latin typeface="Arial" panose="020B0604020202020204" pitchFamily="34" charset="0"/>
                        </a:rPr>
                        <a:t>4300</a:t>
                      </a: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784759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hoek 9"/>
          <p:cNvSpPr/>
          <p:nvPr/>
        </p:nvSpPr>
        <p:spPr>
          <a:xfrm>
            <a:off x="0" y="0"/>
            <a:ext cx="9144000" cy="4619625"/>
          </a:xfrm>
          <a:prstGeom prst="rect">
            <a:avLst/>
          </a:prstGeom>
          <a:solidFill>
            <a:srgbClr val="00AEE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8047" y="347137"/>
            <a:ext cx="6107906" cy="3839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944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pPr algn="ctr"/>
            <a:r>
              <a:rPr lang="en-US" noProof="0" dirty="0"/>
              <a:t>Making money with the cloud</a:t>
            </a:r>
            <a:br>
              <a:rPr lang="en-US" noProof="0" dirty="0"/>
            </a:br>
            <a:r>
              <a:rPr lang="en-US" sz="2000" i="1" noProof="0" dirty="0"/>
              <a:t>workshop assignment</a:t>
            </a:r>
            <a:endParaRPr lang="en-US" i="1" noProof="0" dirty="0"/>
          </a:p>
        </p:txBody>
      </p:sp>
    </p:spTree>
    <p:extLst>
      <p:ext uri="{BB962C8B-B14F-4D97-AF65-F5344CB8AC3E}">
        <p14:creationId xmlns:p14="http://schemas.microsoft.com/office/powerpoint/2010/main" val="1185008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Making money with the cloud</a:t>
            </a:r>
          </a:p>
        </p:txBody>
      </p:sp>
      <p:sp>
        <p:nvSpPr>
          <p:cNvPr id="3" name="Tijdelijke aanduiding voor inhoud 2"/>
          <p:cNvSpPr>
            <a:spLocks noGrp="1"/>
          </p:cNvSpPr>
          <p:nvPr>
            <p:ph idx="1"/>
          </p:nvPr>
        </p:nvSpPr>
        <p:spPr/>
        <p:txBody>
          <a:bodyPr>
            <a:normAutofit/>
          </a:bodyPr>
          <a:lstStyle/>
          <a:p>
            <a:r>
              <a:rPr lang="en-US" noProof="0" dirty="0"/>
              <a:t>Benefits of cloud for start-ups and entrepreneurs</a:t>
            </a:r>
          </a:p>
          <a:p>
            <a:pPr lvl="1"/>
            <a:r>
              <a:rPr lang="en-US" noProof="0" dirty="0"/>
              <a:t>No staff needed</a:t>
            </a:r>
          </a:p>
          <a:p>
            <a:pPr lvl="1"/>
            <a:r>
              <a:rPr lang="en-US" noProof="0" dirty="0"/>
              <a:t>No office space needed</a:t>
            </a:r>
          </a:p>
          <a:p>
            <a:pPr lvl="1"/>
            <a:r>
              <a:rPr lang="en-US" noProof="0" dirty="0"/>
              <a:t>Online visibility by social media and communication services</a:t>
            </a:r>
          </a:p>
          <a:p>
            <a:pPr lvl="1"/>
            <a:r>
              <a:rPr lang="en-US" noProof="0" dirty="0"/>
              <a:t>Global availability if multi-language and multi-culture</a:t>
            </a:r>
          </a:p>
          <a:p>
            <a:pPr lvl="1"/>
            <a:r>
              <a:rPr lang="en-US" noProof="0" dirty="0"/>
              <a:t>Access to enterprise level software for small prices</a:t>
            </a:r>
          </a:p>
          <a:p>
            <a:pPr marL="265113" lvl="1" indent="0">
              <a:buNone/>
            </a:pPr>
            <a:endParaRPr lang="en-US" noProof="0" dirty="0"/>
          </a:p>
          <a:p>
            <a:pPr lvl="1"/>
            <a:r>
              <a:rPr lang="en-US" noProof="0" dirty="0"/>
              <a:t>Other benefits?</a:t>
            </a:r>
          </a:p>
          <a:p>
            <a:pPr lvl="1"/>
            <a:endParaRPr lang="en-US" noProof="0" dirty="0"/>
          </a:p>
        </p:txBody>
      </p:sp>
    </p:spTree>
    <p:extLst>
      <p:ext uri="{BB962C8B-B14F-4D97-AF65-F5344CB8AC3E}">
        <p14:creationId xmlns:p14="http://schemas.microsoft.com/office/powerpoint/2010/main" val="393137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Goal of this assignment </a:t>
            </a:r>
            <a:br>
              <a:rPr lang="en-US" noProof="0" dirty="0"/>
            </a:br>
            <a:endParaRPr lang="en-US" noProof="0" dirty="0"/>
          </a:p>
        </p:txBody>
      </p:sp>
      <p:sp>
        <p:nvSpPr>
          <p:cNvPr id="3" name="Tijdelijke aanduiding voor inhoud 2"/>
          <p:cNvSpPr>
            <a:spLocks noGrp="1"/>
          </p:cNvSpPr>
          <p:nvPr>
            <p:ph idx="1"/>
          </p:nvPr>
        </p:nvSpPr>
        <p:spPr/>
        <p:txBody>
          <a:bodyPr/>
          <a:lstStyle/>
          <a:p>
            <a:r>
              <a:rPr lang="en-US" noProof="0" dirty="0"/>
              <a:t>To identify and develop Cloud services that can help startups. </a:t>
            </a:r>
          </a:p>
          <a:p>
            <a:r>
              <a:rPr lang="en-US" noProof="0" dirty="0"/>
              <a:t>Not just by looking at their pros and cons, but also by taking into account the financial consequences. </a:t>
            </a:r>
          </a:p>
          <a:p>
            <a:r>
              <a:rPr lang="en-US" noProof="0" dirty="0"/>
              <a:t>In short: define a new business based on Cloud services and prove that your startup will be profitable in a reasonable time frame.</a:t>
            </a:r>
          </a:p>
          <a:p>
            <a:endParaRPr lang="en-US" noProof="0" dirty="0"/>
          </a:p>
        </p:txBody>
      </p:sp>
      <p:graphicFrame>
        <p:nvGraphicFramePr>
          <p:cNvPr id="8" name="Tabel 7"/>
          <p:cNvGraphicFramePr>
            <a:graphicFrameLocks noGrp="1"/>
          </p:cNvGraphicFramePr>
          <p:nvPr>
            <p:extLst>
              <p:ext uri="{D42A27DB-BD31-4B8C-83A1-F6EECF244321}">
                <p14:modId xmlns:p14="http://schemas.microsoft.com/office/powerpoint/2010/main" val="1550730354"/>
              </p:ext>
            </p:extLst>
          </p:nvPr>
        </p:nvGraphicFramePr>
        <p:xfrm>
          <a:off x="617538" y="3393440"/>
          <a:ext cx="8163164" cy="1061804"/>
        </p:xfrm>
        <a:graphic>
          <a:graphicData uri="http://schemas.openxmlformats.org/drawingml/2006/table">
            <a:tbl>
              <a:tblPr firstRow="1" firstCol="1" bandRow="1">
                <a:tableStyleId>{5C22544A-7EE6-4342-B048-85BDC9FD1C3A}</a:tableStyleId>
              </a:tblPr>
              <a:tblGrid>
                <a:gridCol w="1302000">
                  <a:extLst>
                    <a:ext uri="{9D8B030D-6E8A-4147-A177-3AD203B41FA5}">
                      <a16:colId xmlns:a16="http://schemas.microsoft.com/office/drawing/2014/main" val="3927227123"/>
                    </a:ext>
                  </a:extLst>
                </a:gridCol>
                <a:gridCol w="2242279">
                  <a:extLst>
                    <a:ext uri="{9D8B030D-6E8A-4147-A177-3AD203B41FA5}">
                      <a16:colId xmlns:a16="http://schemas.microsoft.com/office/drawing/2014/main" val="3048884272"/>
                    </a:ext>
                  </a:extLst>
                </a:gridCol>
                <a:gridCol w="4618885">
                  <a:extLst>
                    <a:ext uri="{9D8B030D-6E8A-4147-A177-3AD203B41FA5}">
                      <a16:colId xmlns:a16="http://schemas.microsoft.com/office/drawing/2014/main" val="4071510934"/>
                    </a:ext>
                  </a:extLst>
                </a:gridCol>
              </a:tblGrid>
              <a:tr h="265451">
                <a:tc>
                  <a:txBody>
                    <a:bodyPr/>
                    <a:lstStyle/>
                    <a:p>
                      <a:pPr algn="just">
                        <a:lnSpc>
                          <a:spcPts val="1300"/>
                        </a:lnSpc>
                        <a:spcAft>
                          <a:spcPts val="0"/>
                        </a:spcAft>
                      </a:pPr>
                      <a:r>
                        <a:rPr lang="en-GB" sz="1200" dirty="0">
                          <a:effectLst/>
                        </a:rPr>
                        <a:t>Date</a:t>
                      </a:r>
                      <a:endParaRPr lang="nl-NL"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300"/>
                        </a:lnSpc>
                        <a:spcAft>
                          <a:spcPts val="0"/>
                        </a:spcAft>
                      </a:pPr>
                      <a:r>
                        <a:rPr lang="en-GB" sz="1200" dirty="0">
                          <a:effectLst/>
                        </a:rPr>
                        <a:t>Topic</a:t>
                      </a:r>
                      <a:endParaRPr lang="nl-NL"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300"/>
                        </a:lnSpc>
                        <a:spcAft>
                          <a:spcPts val="0"/>
                        </a:spcAft>
                      </a:pPr>
                      <a:r>
                        <a:rPr lang="en-GB" sz="1200" dirty="0">
                          <a:effectLst/>
                        </a:rPr>
                        <a:t>Description</a:t>
                      </a:r>
                      <a:endParaRPr lang="nl-NL"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36431"/>
                  </a:ext>
                </a:extLst>
              </a:tr>
              <a:tr h="265451">
                <a:tc>
                  <a:txBody>
                    <a:bodyPr/>
                    <a:lstStyle/>
                    <a:p>
                      <a:pPr algn="just">
                        <a:lnSpc>
                          <a:spcPts val="1300"/>
                        </a:lnSpc>
                        <a:spcAft>
                          <a:spcPts val="0"/>
                        </a:spcAft>
                      </a:pPr>
                      <a:r>
                        <a:rPr lang="en-GB" sz="1200">
                          <a:effectLst/>
                        </a:rPr>
                        <a:t>April 4-22</a:t>
                      </a:r>
                      <a:endParaRPr lang="nl-NL"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300"/>
                        </a:lnSpc>
                        <a:spcAft>
                          <a:spcPts val="0"/>
                        </a:spcAft>
                      </a:pPr>
                      <a:r>
                        <a:rPr lang="en-GB" sz="1200">
                          <a:effectLst/>
                        </a:rPr>
                        <a:t>Homework</a:t>
                      </a:r>
                      <a:endParaRPr lang="nl-NL"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300"/>
                        </a:lnSpc>
                        <a:spcAft>
                          <a:spcPts val="0"/>
                        </a:spcAft>
                      </a:pPr>
                      <a:r>
                        <a:rPr lang="en-GB" sz="1200" dirty="0">
                          <a:effectLst/>
                        </a:rPr>
                        <a:t>Assignment and preparation for assessment</a:t>
                      </a:r>
                      <a:endParaRPr lang="nl-NL"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1620587"/>
                  </a:ext>
                </a:extLst>
              </a:tr>
              <a:tr h="265451">
                <a:tc>
                  <a:txBody>
                    <a:bodyPr/>
                    <a:lstStyle/>
                    <a:p>
                      <a:pPr algn="just">
                        <a:lnSpc>
                          <a:spcPts val="1300"/>
                        </a:lnSpc>
                        <a:spcAft>
                          <a:spcPts val="0"/>
                        </a:spcAft>
                      </a:pPr>
                      <a:r>
                        <a:rPr lang="en-US" sz="1200">
                          <a:effectLst/>
                        </a:rPr>
                        <a:t>May 8</a:t>
                      </a:r>
                      <a:r>
                        <a:rPr lang="en-US" sz="1200" baseline="30000">
                          <a:effectLst/>
                        </a:rPr>
                        <a:t>th</a:t>
                      </a:r>
                      <a:r>
                        <a:rPr lang="en-US" sz="1200">
                          <a:effectLst/>
                        </a:rPr>
                        <a:t>  </a:t>
                      </a:r>
                      <a:endParaRPr lang="nl-NL"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300"/>
                        </a:lnSpc>
                        <a:spcAft>
                          <a:spcPts val="0"/>
                        </a:spcAft>
                      </a:pPr>
                      <a:r>
                        <a:rPr lang="en-GB" sz="1200">
                          <a:effectLst/>
                        </a:rPr>
                        <a:t>First groups present</a:t>
                      </a:r>
                      <a:endParaRPr lang="nl-NL"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300"/>
                        </a:lnSpc>
                        <a:spcAft>
                          <a:spcPts val="0"/>
                        </a:spcAft>
                      </a:pPr>
                      <a:r>
                        <a:rPr lang="en-GB" sz="1200" dirty="0">
                          <a:effectLst/>
                        </a:rPr>
                        <a:t> </a:t>
                      </a:r>
                      <a:endParaRPr lang="nl-NL"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3142143"/>
                  </a:ext>
                </a:extLst>
              </a:tr>
              <a:tr h="265451">
                <a:tc>
                  <a:txBody>
                    <a:bodyPr/>
                    <a:lstStyle/>
                    <a:p>
                      <a:pPr algn="just">
                        <a:lnSpc>
                          <a:spcPts val="1300"/>
                        </a:lnSpc>
                        <a:spcAft>
                          <a:spcPts val="0"/>
                        </a:spcAft>
                      </a:pPr>
                      <a:r>
                        <a:rPr lang="en-GB" sz="1200">
                          <a:effectLst/>
                        </a:rPr>
                        <a:t>May 9</a:t>
                      </a:r>
                      <a:r>
                        <a:rPr lang="en-GB" sz="1200" baseline="30000">
                          <a:effectLst/>
                        </a:rPr>
                        <a:t>th</a:t>
                      </a:r>
                      <a:r>
                        <a:rPr lang="en-GB" sz="1200">
                          <a:effectLst/>
                        </a:rPr>
                        <a:t>  </a:t>
                      </a:r>
                      <a:endParaRPr lang="nl-NL"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300"/>
                        </a:lnSpc>
                        <a:spcAft>
                          <a:spcPts val="0"/>
                        </a:spcAft>
                      </a:pPr>
                      <a:r>
                        <a:rPr lang="en-GB" sz="1200">
                          <a:effectLst/>
                        </a:rPr>
                        <a:t>Last groups present</a:t>
                      </a:r>
                      <a:endParaRPr lang="nl-NL"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300"/>
                        </a:lnSpc>
                        <a:spcAft>
                          <a:spcPts val="0"/>
                        </a:spcAft>
                      </a:pPr>
                      <a:r>
                        <a:rPr lang="en-GB" sz="1200" dirty="0">
                          <a:effectLst/>
                        </a:rPr>
                        <a:t> </a:t>
                      </a:r>
                      <a:endParaRPr lang="nl-NL"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6952500"/>
                  </a:ext>
                </a:extLst>
              </a:tr>
            </a:tbl>
          </a:graphicData>
        </a:graphic>
      </p:graphicFrame>
    </p:spTree>
    <p:extLst>
      <p:ext uri="{BB962C8B-B14F-4D97-AF65-F5344CB8AC3E}">
        <p14:creationId xmlns:p14="http://schemas.microsoft.com/office/powerpoint/2010/main" val="1543826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Making money in the supply chain</a:t>
            </a:r>
          </a:p>
        </p:txBody>
      </p:sp>
      <p:pic>
        <p:nvPicPr>
          <p:cNvPr id="6" name="Tijdelijke aanduiding voor inhoud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2264" y="1137685"/>
            <a:ext cx="6411736" cy="3242930"/>
          </a:xfrm>
        </p:spPr>
      </p:pic>
      <p:pic>
        <p:nvPicPr>
          <p:cNvPr id="7" name="Afbeelding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974" y="822803"/>
            <a:ext cx="2449696" cy="3727932"/>
          </a:xfrm>
          <a:prstGeom prst="rect">
            <a:avLst/>
          </a:prstGeom>
        </p:spPr>
      </p:pic>
    </p:spTree>
    <p:extLst>
      <p:ext uri="{BB962C8B-B14F-4D97-AF65-F5344CB8AC3E}">
        <p14:creationId xmlns:p14="http://schemas.microsoft.com/office/powerpoint/2010/main" val="4207416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noProof="0" dirty="0"/>
          </a:p>
        </p:txBody>
      </p:sp>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660" y="66064"/>
            <a:ext cx="5389732" cy="4490695"/>
          </a:xfrm>
        </p:spPr>
      </p:pic>
    </p:spTree>
    <p:extLst>
      <p:ext uri="{BB962C8B-B14F-4D97-AF65-F5344CB8AC3E}">
        <p14:creationId xmlns:p14="http://schemas.microsoft.com/office/powerpoint/2010/main" val="2754387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Start a virtual company </a:t>
            </a:r>
          </a:p>
        </p:txBody>
      </p:sp>
      <p:sp>
        <p:nvSpPr>
          <p:cNvPr id="3" name="Tijdelijke aanduiding voor inhoud 2"/>
          <p:cNvSpPr>
            <a:spLocks noGrp="1"/>
          </p:cNvSpPr>
          <p:nvPr>
            <p:ph idx="1"/>
          </p:nvPr>
        </p:nvSpPr>
        <p:spPr/>
        <p:txBody>
          <a:bodyPr>
            <a:normAutofit fontScale="55000" lnSpcReduction="20000"/>
          </a:bodyPr>
          <a:lstStyle/>
          <a:p>
            <a:pPr lvl="0"/>
            <a:r>
              <a:rPr lang="en-US" noProof="0" dirty="0"/>
              <a:t>Choose your new role in the world of direct trading. </a:t>
            </a:r>
          </a:p>
          <a:p>
            <a:pPr lvl="1"/>
            <a:r>
              <a:rPr lang="en-US" noProof="0" dirty="0"/>
              <a:t>May be an online trading platform or a kind of Uber for transporting the goods between supplier and customers. Be innovative and creative! </a:t>
            </a:r>
          </a:p>
          <a:p>
            <a:pPr lvl="1"/>
            <a:r>
              <a:rPr lang="en-US" b="1" noProof="0" dirty="0"/>
              <a:t>Design and develop</a:t>
            </a:r>
            <a:r>
              <a:rPr lang="en-US" noProof="0" dirty="0"/>
              <a:t> your core service.</a:t>
            </a:r>
          </a:p>
          <a:p>
            <a:pPr marL="0" indent="0">
              <a:buNone/>
            </a:pPr>
            <a:endParaRPr lang="en-US" noProof="0" dirty="0"/>
          </a:p>
          <a:p>
            <a:pPr lvl="0"/>
            <a:r>
              <a:rPr lang="en-US" noProof="0" dirty="0"/>
              <a:t>This company is completely virtual, that means you do everything from the Cloud, using a variety of cloud services. But, do not underestimate it! You need to select Cloud services for the following:</a:t>
            </a:r>
          </a:p>
          <a:p>
            <a:pPr lvl="1"/>
            <a:r>
              <a:rPr lang="en-US" noProof="0" dirty="0"/>
              <a:t>Financial process, Customer contact, Contracting, Marketing</a:t>
            </a:r>
          </a:p>
          <a:p>
            <a:pPr lvl="1"/>
            <a:r>
              <a:rPr lang="en-US" noProof="0" dirty="0"/>
              <a:t>For each topic you need to </a:t>
            </a:r>
            <a:r>
              <a:rPr lang="en-US" b="1" noProof="0" dirty="0"/>
              <a:t>find at least 2 providers</a:t>
            </a:r>
            <a:r>
              <a:rPr lang="en-US" noProof="0" dirty="0"/>
              <a:t> and it is your task identify the best service for your business.</a:t>
            </a:r>
          </a:p>
          <a:p>
            <a:pPr lvl="1"/>
            <a:r>
              <a:rPr lang="en-US" noProof="0" dirty="0"/>
              <a:t>Be aware that due to the nature of direct trading, you have to deal at least with 10.000 customers a year. </a:t>
            </a:r>
          </a:p>
          <a:p>
            <a:pPr marL="0" indent="0">
              <a:buNone/>
            </a:pPr>
            <a:endParaRPr lang="en-US" noProof="0" dirty="0"/>
          </a:p>
          <a:p>
            <a:r>
              <a:rPr lang="en-US" noProof="0" dirty="0"/>
              <a:t>As your company is completely virtual, your core service has to be a cloud service too. </a:t>
            </a:r>
          </a:p>
          <a:p>
            <a:pPr lvl="1"/>
            <a:r>
              <a:rPr lang="en-US" noProof="0" dirty="0"/>
              <a:t>You have to </a:t>
            </a:r>
            <a:r>
              <a:rPr lang="en-US" b="1" noProof="0" dirty="0"/>
              <a:t>enter the investment cost for that service and yearly exploitation cost</a:t>
            </a:r>
            <a:r>
              <a:rPr lang="en-US" noProof="0" dirty="0"/>
              <a:t> in your business case. And remember, these need to be realistic.</a:t>
            </a:r>
          </a:p>
          <a:p>
            <a:endParaRPr lang="en-US" noProof="0" dirty="0"/>
          </a:p>
          <a:p>
            <a:r>
              <a:rPr lang="en-US" noProof="0" dirty="0"/>
              <a:t>Good news: </a:t>
            </a:r>
            <a:r>
              <a:rPr lang="en-US" b="1" noProof="0" dirty="0"/>
              <a:t>Virtual Cloud Ventures is willing to lend you </a:t>
            </a:r>
            <a:r>
              <a:rPr lang="en-US" noProof="0" dirty="0"/>
              <a:t>between RON 10.000 and RON 50.000 </a:t>
            </a:r>
          </a:p>
          <a:p>
            <a:pPr lvl="1"/>
            <a:r>
              <a:rPr lang="en-US" noProof="0" dirty="0"/>
              <a:t>With 10% interest if you solve it in one year, otherwise it is 25%. </a:t>
            </a:r>
          </a:p>
          <a:p>
            <a:pPr lvl="1"/>
            <a:r>
              <a:rPr lang="en-US" noProof="0" dirty="0"/>
              <a:t>Your company is successful in terms of turnover: first year RON 30.000 and increases by 1.4 yearly. </a:t>
            </a:r>
          </a:p>
          <a:p>
            <a:pPr lvl="1"/>
            <a:r>
              <a:rPr lang="en-US" noProof="0" dirty="0"/>
              <a:t>But, tell how you think you will make this amount of money.</a:t>
            </a:r>
          </a:p>
          <a:p>
            <a:endParaRPr lang="en-US" noProof="0" dirty="0"/>
          </a:p>
          <a:p>
            <a:r>
              <a:rPr lang="en-US" b="1" noProof="0" dirty="0"/>
              <a:t>Cost of living </a:t>
            </a:r>
            <a:r>
              <a:rPr lang="en-US" noProof="0" dirty="0"/>
              <a:t>is RON 3.600 per month and we assume your company is tax free the first 5 years.</a:t>
            </a:r>
          </a:p>
          <a:p>
            <a:endParaRPr lang="en-US" noProof="0" dirty="0"/>
          </a:p>
        </p:txBody>
      </p:sp>
    </p:spTree>
    <p:extLst>
      <p:ext uri="{BB962C8B-B14F-4D97-AF65-F5344CB8AC3E}">
        <p14:creationId xmlns:p14="http://schemas.microsoft.com/office/powerpoint/2010/main" val="2206350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Expected results</a:t>
            </a:r>
          </a:p>
        </p:txBody>
      </p:sp>
      <p:sp>
        <p:nvSpPr>
          <p:cNvPr id="3" name="Tijdelijke aanduiding voor inhoud 2"/>
          <p:cNvSpPr>
            <a:spLocks noGrp="1"/>
          </p:cNvSpPr>
          <p:nvPr>
            <p:ph idx="1"/>
          </p:nvPr>
        </p:nvSpPr>
        <p:spPr/>
        <p:txBody>
          <a:bodyPr>
            <a:normAutofit fontScale="77500" lnSpcReduction="20000"/>
          </a:bodyPr>
          <a:lstStyle/>
          <a:p>
            <a:pPr lvl="0"/>
            <a:r>
              <a:rPr lang="en-US" sz="2400" noProof="0" dirty="0"/>
              <a:t>Selection of cloud services (min. 2 per topic), matched with your company needs and yearly cost for your company</a:t>
            </a:r>
          </a:p>
          <a:p>
            <a:pPr lvl="1"/>
            <a:r>
              <a:rPr lang="en-US" noProof="0" dirty="0"/>
              <a:t>There are many directories for SaaS products, including this one: </a:t>
            </a:r>
            <a:r>
              <a:rPr lang="en-US" u="sng" noProof="0" dirty="0">
                <a:hlinkClick r:id="rId3"/>
              </a:rPr>
              <a:t>http://www.cloudshowplace.com/application/</a:t>
            </a:r>
            <a:r>
              <a:rPr lang="en-US" noProof="0" dirty="0"/>
              <a:t> </a:t>
            </a:r>
          </a:p>
          <a:p>
            <a:pPr marL="265113" lvl="1" indent="0">
              <a:buNone/>
            </a:pPr>
            <a:endParaRPr lang="en-US" noProof="0" dirty="0"/>
          </a:p>
          <a:p>
            <a:pPr lvl="0"/>
            <a:r>
              <a:rPr lang="en-US" sz="2400" noProof="0" dirty="0"/>
              <a:t>Define and describe your core service and determine investment and exploitation cost of your own service</a:t>
            </a:r>
          </a:p>
          <a:p>
            <a:pPr lvl="1"/>
            <a:r>
              <a:rPr lang="en-US" noProof="0" dirty="0"/>
              <a:t>What is the USP of your service?</a:t>
            </a:r>
          </a:p>
          <a:p>
            <a:pPr lvl="1"/>
            <a:r>
              <a:rPr lang="en-US" noProof="0" dirty="0"/>
              <a:t>Convince us we won’t find an existing service for that!</a:t>
            </a:r>
          </a:p>
          <a:p>
            <a:pPr lvl="1"/>
            <a:r>
              <a:rPr lang="en-US" noProof="0" dirty="0"/>
              <a:t>Tell how turnover will be achieved</a:t>
            </a:r>
          </a:p>
          <a:p>
            <a:pPr lvl="1"/>
            <a:endParaRPr lang="en-US" noProof="0" dirty="0"/>
          </a:p>
          <a:p>
            <a:pPr lvl="0"/>
            <a:r>
              <a:rPr lang="en-US" sz="2400" noProof="0" dirty="0"/>
              <a:t>Define the business case for your company and calculate the break even point</a:t>
            </a:r>
          </a:p>
          <a:p>
            <a:pPr lvl="1"/>
            <a:r>
              <a:rPr lang="en-US" noProof="0" dirty="0"/>
              <a:t>Format: </a:t>
            </a:r>
            <a:r>
              <a:rPr lang="en-US" noProof="0" dirty="0">
                <a:hlinkClick r:id="rId4"/>
              </a:rPr>
              <a:t>Business Model Canvas</a:t>
            </a:r>
            <a:r>
              <a:rPr lang="en-US" noProof="0" dirty="0"/>
              <a:t> and Excel-sheet</a:t>
            </a:r>
          </a:p>
          <a:p>
            <a:pPr lvl="1"/>
            <a:r>
              <a:rPr lang="en-US" u="sng" noProof="0" dirty="0">
                <a:hlinkClick r:id="rId5"/>
              </a:rPr>
              <a:t>http://www.alexandercowan.com/business-model-canvas-templates/</a:t>
            </a:r>
            <a:endParaRPr lang="en-US" sz="2400" noProof="0" dirty="0"/>
          </a:p>
        </p:txBody>
      </p:sp>
    </p:spTree>
    <p:extLst>
      <p:ext uri="{BB962C8B-B14F-4D97-AF65-F5344CB8AC3E}">
        <p14:creationId xmlns:p14="http://schemas.microsoft.com/office/powerpoint/2010/main" val="1311861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Canvas business model</a:t>
            </a:r>
          </a:p>
        </p:txBody>
      </p:sp>
      <p:sp>
        <p:nvSpPr>
          <p:cNvPr id="3" name="Tijdelijke aanduiding voor inhoud 2"/>
          <p:cNvSpPr>
            <a:spLocks noGrp="1"/>
          </p:cNvSpPr>
          <p:nvPr>
            <p:ph idx="1"/>
          </p:nvPr>
        </p:nvSpPr>
        <p:spPr/>
        <p:txBody>
          <a:bodyPr/>
          <a:lstStyle/>
          <a:p>
            <a:endParaRPr lang="en-GB"/>
          </a:p>
        </p:txBody>
      </p:sp>
      <p:pic>
        <p:nvPicPr>
          <p:cNvPr id="4" name="Shape 8"/>
          <p:cNvPicPr preferRelativeResize="0"/>
          <p:nvPr/>
        </p:nvPicPr>
        <p:blipFill rotWithShape="1">
          <a:blip r:embed="rId3">
            <a:alphaModFix/>
          </a:blip>
          <a:srcRect l="2630" t="10503" r="2411" b="1530"/>
          <a:stretch/>
        </p:blipFill>
        <p:spPr>
          <a:xfrm>
            <a:off x="471948" y="883149"/>
            <a:ext cx="7269570" cy="4152063"/>
          </a:xfrm>
          <a:prstGeom prst="rect">
            <a:avLst/>
          </a:prstGeom>
          <a:noFill/>
          <a:ln>
            <a:noFill/>
          </a:ln>
        </p:spPr>
      </p:pic>
    </p:spTree>
    <p:extLst>
      <p:ext uri="{BB962C8B-B14F-4D97-AF65-F5344CB8AC3E}">
        <p14:creationId xmlns:p14="http://schemas.microsoft.com/office/powerpoint/2010/main" val="2660068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Business case</a:t>
            </a:r>
          </a:p>
        </p:txBody>
      </p:sp>
      <p:sp>
        <p:nvSpPr>
          <p:cNvPr id="3" name="Tijdelijke aanduiding voor inhoud 2"/>
          <p:cNvSpPr>
            <a:spLocks noGrp="1"/>
          </p:cNvSpPr>
          <p:nvPr>
            <p:ph idx="1"/>
          </p:nvPr>
        </p:nvSpPr>
        <p:spPr/>
        <p:txBody>
          <a:bodyPr/>
          <a:lstStyle/>
          <a:p>
            <a:endParaRPr lang="en-GB"/>
          </a:p>
        </p:txBody>
      </p:sp>
      <p:pic>
        <p:nvPicPr>
          <p:cNvPr id="5" name="Afbeelding 4"/>
          <p:cNvPicPr>
            <a:picLocks noChangeAspect="1"/>
          </p:cNvPicPr>
          <p:nvPr/>
        </p:nvPicPr>
        <p:blipFill>
          <a:blip r:embed="rId3"/>
          <a:stretch>
            <a:fillRect/>
          </a:stretch>
        </p:blipFill>
        <p:spPr>
          <a:xfrm>
            <a:off x="530942" y="855311"/>
            <a:ext cx="7535178" cy="3801741"/>
          </a:xfrm>
          <a:prstGeom prst="rect">
            <a:avLst/>
          </a:prstGeom>
        </p:spPr>
      </p:pic>
    </p:spTree>
    <p:extLst>
      <p:ext uri="{BB962C8B-B14F-4D97-AF65-F5344CB8AC3E}">
        <p14:creationId xmlns:p14="http://schemas.microsoft.com/office/powerpoint/2010/main" val="1579943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a:xfrm>
            <a:off x="611560" y="486727"/>
            <a:ext cx="7772400" cy="1477875"/>
          </a:xfrm>
        </p:spPr>
        <p:txBody>
          <a:bodyPr/>
          <a:lstStyle/>
          <a:p>
            <a:r>
              <a:rPr lang="en-US" sz="3200" noProof="0" dirty="0"/>
              <a:t>Thank you!</a:t>
            </a:r>
            <a:br>
              <a:rPr lang="en-US" sz="3200" noProof="0" dirty="0"/>
            </a:br>
            <a:r>
              <a:rPr lang="en-US" sz="3200" noProof="0" dirty="0"/>
              <a:t>Any questions?</a:t>
            </a:r>
          </a:p>
        </p:txBody>
      </p:sp>
      <p:sp>
        <p:nvSpPr>
          <p:cNvPr id="2" name="Tekstvak 1"/>
          <p:cNvSpPr txBox="1"/>
          <p:nvPr/>
        </p:nvSpPr>
        <p:spPr>
          <a:xfrm>
            <a:off x="613417" y="2759701"/>
            <a:ext cx="2170787" cy="830997"/>
          </a:xfrm>
          <a:prstGeom prst="rect">
            <a:avLst/>
          </a:prstGeom>
          <a:noFill/>
        </p:spPr>
        <p:txBody>
          <a:bodyPr wrap="none" rtlCol="0">
            <a:spAutoFit/>
          </a:bodyPr>
          <a:lstStyle/>
          <a:p>
            <a:r>
              <a:rPr lang="nl-NL" sz="1600" dirty="0">
                <a:solidFill>
                  <a:schemeClr val="bg1"/>
                </a:solidFill>
                <a:latin typeface="Arial"/>
                <a:cs typeface="Arial"/>
              </a:rPr>
              <a:t>Leen Blom</a:t>
            </a:r>
          </a:p>
          <a:p>
            <a:r>
              <a:rPr lang="nl-NL" sz="1600" dirty="0">
                <a:solidFill>
                  <a:schemeClr val="bg1"/>
                </a:solidFill>
                <a:latin typeface="Arial"/>
                <a:cs typeface="Arial"/>
              </a:rPr>
              <a:t>+31-653562767</a:t>
            </a:r>
          </a:p>
          <a:p>
            <a:r>
              <a:rPr lang="nl-NL" sz="1600" dirty="0">
                <a:solidFill>
                  <a:schemeClr val="bg1"/>
                </a:solidFill>
                <a:latin typeface="Arial"/>
                <a:cs typeface="Arial"/>
              </a:rPr>
              <a:t>leen.blom@centric.eu</a:t>
            </a:r>
          </a:p>
        </p:txBody>
      </p:sp>
    </p:spTree>
    <p:extLst>
      <p:ext uri="{BB962C8B-B14F-4D97-AF65-F5344CB8AC3E}">
        <p14:creationId xmlns:p14="http://schemas.microsoft.com/office/powerpoint/2010/main" val="285583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dirty="0"/>
              <a:t>agenda</a:t>
            </a:r>
          </a:p>
        </p:txBody>
      </p:sp>
      <p:sp>
        <p:nvSpPr>
          <p:cNvPr id="4" name="Tijdelijke aanduiding voor inhoud 3"/>
          <p:cNvSpPr>
            <a:spLocks noGrp="1"/>
          </p:cNvSpPr>
          <p:nvPr>
            <p:ph idx="1"/>
          </p:nvPr>
        </p:nvSpPr>
        <p:spPr/>
        <p:txBody>
          <a:bodyPr/>
          <a:lstStyle/>
          <a:p>
            <a:r>
              <a:rPr lang="en-US" noProof="0" dirty="0"/>
              <a:t>Software portfolio management</a:t>
            </a:r>
          </a:p>
          <a:p>
            <a:pPr lvl="1"/>
            <a:r>
              <a:rPr lang="en-US" noProof="0" dirty="0"/>
              <a:t>Example 1: Human Resource &amp; Payroll renewal project</a:t>
            </a:r>
          </a:p>
          <a:p>
            <a:pPr lvl="1"/>
            <a:r>
              <a:rPr lang="en-US" noProof="0" dirty="0"/>
              <a:t>Example 2: Tax software transition to SaaS</a:t>
            </a:r>
          </a:p>
          <a:p>
            <a:pPr lvl="1"/>
            <a:endParaRPr lang="en-US" noProof="0" dirty="0"/>
          </a:p>
          <a:p>
            <a:r>
              <a:rPr lang="en-US" dirty="0"/>
              <a:t>Assignment </a:t>
            </a:r>
            <a:r>
              <a:rPr lang="en-US" noProof="0" dirty="0"/>
              <a:t>Kick-off</a:t>
            </a:r>
          </a:p>
          <a:p>
            <a:pPr lvl="1"/>
            <a:r>
              <a:rPr lang="en-US" noProof="0" dirty="0"/>
              <a:t>“Making money with the cloud”</a:t>
            </a:r>
          </a:p>
        </p:txBody>
      </p:sp>
    </p:spTree>
    <p:extLst>
      <p:ext uri="{BB962C8B-B14F-4D97-AF65-F5344CB8AC3E}">
        <p14:creationId xmlns:p14="http://schemas.microsoft.com/office/powerpoint/2010/main" val="1676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pPr algn="ctr"/>
            <a:r>
              <a:rPr lang="en-US" dirty="0"/>
              <a:t>1</a:t>
            </a:r>
            <a:r>
              <a:rPr lang="en-US" baseline="30000" dirty="0"/>
              <a:t>st</a:t>
            </a:r>
            <a:r>
              <a:rPr lang="en-US" dirty="0"/>
              <a:t> Example</a:t>
            </a:r>
            <a:br>
              <a:rPr lang="en-US" dirty="0"/>
            </a:br>
            <a:r>
              <a:rPr lang="en-US" dirty="0"/>
              <a:t>renewal project</a:t>
            </a:r>
            <a:endParaRPr lang="nl-NL" dirty="0"/>
          </a:p>
        </p:txBody>
      </p:sp>
    </p:spTree>
    <p:extLst>
      <p:ext uri="{BB962C8B-B14F-4D97-AF65-F5344CB8AC3E}">
        <p14:creationId xmlns:p14="http://schemas.microsoft.com/office/powerpoint/2010/main" val="159975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1st Example: renewal project</a:t>
            </a:r>
          </a:p>
        </p:txBody>
      </p:sp>
      <p:sp>
        <p:nvSpPr>
          <p:cNvPr id="3" name="Tijdelijke aanduiding voor inhoud 2"/>
          <p:cNvSpPr>
            <a:spLocks noGrp="1"/>
          </p:cNvSpPr>
          <p:nvPr>
            <p:ph idx="1"/>
          </p:nvPr>
        </p:nvSpPr>
        <p:spPr/>
        <p:txBody>
          <a:bodyPr/>
          <a:lstStyle/>
          <a:p>
            <a:r>
              <a:rPr lang="en-US" noProof="0" dirty="0"/>
              <a:t>One division</a:t>
            </a:r>
          </a:p>
          <a:p>
            <a:pPr lvl="1"/>
            <a:r>
              <a:rPr lang="en-US" noProof="0" dirty="0"/>
              <a:t>About 100 software applications</a:t>
            </a:r>
          </a:p>
          <a:p>
            <a:pPr lvl="1"/>
            <a:r>
              <a:rPr lang="en-US" noProof="0" dirty="0"/>
              <a:t>Men year to rebuild:  thousands</a:t>
            </a:r>
          </a:p>
          <a:p>
            <a:endParaRPr lang="en-US" noProof="0" dirty="0"/>
          </a:p>
          <a:p>
            <a:r>
              <a:rPr lang="en-US" noProof="0" dirty="0"/>
              <a:t>Example department</a:t>
            </a:r>
          </a:p>
          <a:p>
            <a:pPr lvl="1"/>
            <a:r>
              <a:rPr lang="en-US" noProof="0" dirty="0"/>
              <a:t>Human Resource &amp; Payroll Solutions (HRPS)</a:t>
            </a:r>
          </a:p>
          <a:p>
            <a:pPr marL="0" indent="0">
              <a:buNone/>
            </a:pPr>
            <a:endParaRPr lang="en-US" noProof="0" dirty="0"/>
          </a:p>
        </p:txBody>
      </p:sp>
    </p:spTree>
    <p:extLst>
      <p:ext uri="{BB962C8B-B14F-4D97-AF65-F5344CB8AC3E}">
        <p14:creationId xmlns:p14="http://schemas.microsoft.com/office/powerpoint/2010/main" val="334863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Challenge in 2012</a:t>
            </a:r>
          </a:p>
        </p:txBody>
      </p:sp>
      <p:sp>
        <p:nvSpPr>
          <p:cNvPr id="3" name="Tijdelijke aanduiding voor inhoud 2"/>
          <p:cNvSpPr>
            <a:spLocks noGrp="1"/>
          </p:cNvSpPr>
          <p:nvPr>
            <p:ph idx="1"/>
          </p:nvPr>
        </p:nvSpPr>
        <p:spPr/>
        <p:txBody>
          <a:bodyPr>
            <a:normAutofit fontScale="92500" lnSpcReduction="10000"/>
          </a:bodyPr>
          <a:lstStyle/>
          <a:p>
            <a:r>
              <a:rPr lang="en-US" noProof="0" dirty="0"/>
              <a:t>Centric is a company of many acquired organizations</a:t>
            </a:r>
          </a:p>
          <a:p>
            <a:r>
              <a:rPr lang="en-US" noProof="0" dirty="0"/>
              <a:t>HRPS is a merger of 3 companies</a:t>
            </a:r>
          </a:p>
          <a:p>
            <a:pPr lvl="1"/>
            <a:r>
              <a:rPr lang="en-US" noProof="0" dirty="0"/>
              <a:t>120 employees</a:t>
            </a:r>
          </a:p>
          <a:p>
            <a:r>
              <a:rPr lang="en-US" noProof="0" dirty="0"/>
              <a:t>For HR and </a:t>
            </a:r>
            <a:r>
              <a:rPr lang="en-US" noProof="0" dirty="0" err="1"/>
              <a:t>Payrolling</a:t>
            </a:r>
            <a:r>
              <a:rPr lang="en-US" noProof="0" dirty="0"/>
              <a:t> each 3 applications + </a:t>
            </a:r>
            <a:r>
              <a:rPr lang="en-US" noProof="0" dirty="0" err="1"/>
              <a:t>selfservice</a:t>
            </a:r>
            <a:r>
              <a:rPr lang="en-US" noProof="0" dirty="0"/>
              <a:t> portal</a:t>
            </a:r>
          </a:p>
          <a:p>
            <a:pPr lvl="1"/>
            <a:r>
              <a:rPr lang="en-US" noProof="0" dirty="0"/>
              <a:t>Interlinked</a:t>
            </a:r>
          </a:p>
          <a:p>
            <a:pPr lvl="1"/>
            <a:r>
              <a:rPr lang="en-US" noProof="0" dirty="0"/>
              <a:t>Markets: profit and non-profit</a:t>
            </a:r>
          </a:p>
          <a:p>
            <a:pPr lvl="1"/>
            <a:r>
              <a:rPr lang="en-US" noProof="0" dirty="0"/>
              <a:t>HR products licensed</a:t>
            </a:r>
          </a:p>
          <a:p>
            <a:pPr lvl="1"/>
            <a:r>
              <a:rPr lang="en-US" noProof="0" dirty="0" err="1"/>
              <a:t>Payrolling</a:t>
            </a:r>
            <a:r>
              <a:rPr lang="en-US" noProof="0" dirty="0"/>
              <a:t>: software as a service</a:t>
            </a:r>
          </a:p>
          <a:p>
            <a:r>
              <a:rPr lang="en-US" noProof="0" dirty="0"/>
              <a:t>Organization sub-optimal</a:t>
            </a:r>
          </a:p>
          <a:p>
            <a:pPr lvl="1"/>
            <a:r>
              <a:rPr lang="en-US" noProof="0" dirty="0"/>
              <a:t>6 product management groups</a:t>
            </a:r>
          </a:p>
          <a:p>
            <a:r>
              <a:rPr lang="en-US" noProof="0" dirty="0"/>
              <a:t>Overall competitiveness declining</a:t>
            </a:r>
          </a:p>
          <a:p>
            <a:pPr lvl="1"/>
            <a:r>
              <a:rPr lang="en-US" noProof="0" dirty="0"/>
              <a:t>But still profitable!</a:t>
            </a:r>
          </a:p>
        </p:txBody>
      </p:sp>
      <p:sp>
        <p:nvSpPr>
          <p:cNvPr id="5" name="Afgeronde rechthoek 4"/>
          <p:cNvSpPr/>
          <p:nvPr/>
        </p:nvSpPr>
        <p:spPr bwMode="auto">
          <a:xfrm>
            <a:off x="5191125" y="2466975"/>
            <a:ext cx="3769397" cy="57552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nl-NL" sz="900">
              <a:solidFill>
                <a:schemeClr val="bg2"/>
              </a:solidFill>
              <a:latin typeface="Arial" charset="0"/>
            </a:endParaRPr>
          </a:p>
        </p:txBody>
      </p:sp>
      <p:sp>
        <p:nvSpPr>
          <p:cNvPr id="6" name="Afgeronde rechthoek 183"/>
          <p:cNvSpPr txBox="1">
            <a:spLocks noChangeArrowheads="1"/>
          </p:cNvSpPr>
          <p:nvPr/>
        </p:nvSpPr>
        <p:spPr bwMode="auto">
          <a:xfrm>
            <a:off x="5290470" y="2554153"/>
            <a:ext cx="3569979" cy="401173"/>
          </a:xfrm>
          <a:prstGeom prst="roundRect">
            <a:avLst>
              <a:gd name="adj" fmla="val 16667"/>
            </a:avLst>
          </a:prstGeom>
          <a:ln w="9525" cap="flat" cmpd="sng" algn="ctr">
            <a:solidFill>
              <a:schemeClr val="accent2">
                <a:shade val="95000"/>
                <a:satMod val="105000"/>
              </a:schemeClr>
            </a:solidFill>
            <a:prstDash val="solid"/>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dk1"/>
                </a:solidFill>
                <a:latin typeface="+mn-lt"/>
                <a:ea typeface="+mn-ea"/>
                <a:cs typeface="+mn-cs"/>
              </a:defRPr>
            </a:lvl1pPr>
            <a:lvl2pPr marL="541338" indent="-276225" algn="l" defTabSz="914400" rtl="0" eaLnBrk="1" latinLnBrk="0" hangingPunct="1">
              <a:spcBef>
                <a:spcPts val="0"/>
              </a:spcBef>
              <a:buFont typeface="Arial" pitchFamily="34" charset="0"/>
              <a:buChar char="–"/>
              <a:defRPr sz="2000" kern="1200">
                <a:solidFill>
                  <a:schemeClr val="dk1"/>
                </a:solidFill>
                <a:latin typeface="+mn-lt"/>
                <a:ea typeface="+mn-ea"/>
                <a:cs typeface="+mn-cs"/>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dk1"/>
                </a:solidFill>
                <a:latin typeface="+mn-lt"/>
                <a:ea typeface="+mn-ea"/>
                <a:cs typeface="+mn-cs"/>
              </a:defRPr>
            </a:lvl3pPr>
            <a:lvl4pPr marL="895350" indent="-177800" algn="l" defTabSz="914400" rtl="0" eaLnBrk="1" latinLnBrk="0" hangingPunct="1">
              <a:spcBef>
                <a:spcPts val="0"/>
              </a:spcBef>
              <a:buSzPct val="90000"/>
              <a:buFont typeface="Arial" pitchFamily="34" charset="0"/>
              <a:buChar char="–"/>
              <a:defRPr sz="1600" kern="1200">
                <a:solidFill>
                  <a:schemeClr val="dk1"/>
                </a:solidFill>
                <a:latin typeface="+mn-lt"/>
                <a:ea typeface="+mn-ea"/>
                <a:cs typeface="+mn-cs"/>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eaLnBrk="0" hangingPunct="0">
              <a:buFont typeface="Arial" pitchFamily="34" charset="0"/>
              <a:buNone/>
              <a:defRPr/>
            </a:pPr>
            <a:r>
              <a:rPr lang="nl-NL" sz="1400" b="1" dirty="0" err="1">
                <a:solidFill>
                  <a:srgbClr val="00B050"/>
                </a:solidFill>
                <a:latin typeface="Calibri" pitchFamily="34" charset="0"/>
              </a:rPr>
              <a:t>YouPP</a:t>
            </a:r>
            <a:endParaRPr lang="nl-NL" sz="1400" b="1" dirty="0">
              <a:solidFill>
                <a:srgbClr val="00B050"/>
              </a:solidFill>
              <a:latin typeface="Calibri" pitchFamily="34" charset="0"/>
            </a:endParaRPr>
          </a:p>
        </p:txBody>
      </p:sp>
      <p:sp>
        <p:nvSpPr>
          <p:cNvPr id="7" name="Afgeronde rechthoek 6"/>
          <p:cNvSpPr/>
          <p:nvPr/>
        </p:nvSpPr>
        <p:spPr bwMode="auto">
          <a:xfrm>
            <a:off x="5691488" y="2794164"/>
            <a:ext cx="700507" cy="6472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cxnSp>
        <p:nvCxnSpPr>
          <p:cNvPr id="8" name="Gebogen verbindingslijn 7"/>
          <p:cNvCxnSpPr/>
          <p:nvPr/>
        </p:nvCxnSpPr>
        <p:spPr bwMode="auto">
          <a:xfrm>
            <a:off x="6525425" y="3732604"/>
            <a:ext cx="600435" cy="97080"/>
          </a:xfrm>
          <a:prstGeom prst="bentConnector3">
            <a:avLst/>
          </a:prstGeom>
          <a:noFill/>
          <a:ln w="9525" cap="flat" cmpd="sng" algn="ctr">
            <a:noFill/>
            <a:prstDash val="solid"/>
            <a:round/>
            <a:headEnd type="none" w="med" len="med"/>
            <a:tailEnd type="arrow"/>
          </a:ln>
          <a:effectLst/>
        </p:spPr>
      </p:cxnSp>
      <p:sp>
        <p:nvSpPr>
          <p:cNvPr id="9" name="Afgeronde rechthoek 8"/>
          <p:cNvSpPr/>
          <p:nvPr/>
        </p:nvSpPr>
        <p:spPr bwMode="auto">
          <a:xfrm>
            <a:off x="5191125" y="3163049"/>
            <a:ext cx="3769397" cy="58248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nl-NL" sz="900">
              <a:solidFill>
                <a:schemeClr val="bg2"/>
              </a:solidFill>
              <a:latin typeface="Arial" charset="0"/>
            </a:endParaRPr>
          </a:p>
        </p:txBody>
      </p:sp>
      <p:sp>
        <p:nvSpPr>
          <p:cNvPr id="10" name="Afgeronde rechthoek 183"/>
          <p:cNvSpPr txBox="1">
            <a:spLocks noChangeArrowheads="1"/>
          </p:cNvSpPr>
          <p:nvPr/>
        </p:nvSpPr>
        <p:spPr bwMode="auto">
          <a:xfrm>
            <a:off x="5299984" y="3251486"/>
            <a:ext cx="1775839"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600" b="1" dirty="0">
                <a:solidFill>
                  <a:srgbClr val="00B050"/>
                </a:solidFill>
                <a:latin typeface="Calibri" pitchFamily="34" charset="0"/>
              </a:rPr>
              <a:t>PIMS</a:t>
            </a:r>
            <a:r>
              <a:rPr lang="nl-NL" sz="1600" i="1" dirty="0">
                <a:solidFill>
                  <a:srgbClr val="00B050"/>
                </a:solidFill>
                <a:latin typeface="Calibri" pitchFamily="34" charset="0"/>
              </a:rPr>
              <a:t>@all</a:t>
            </a:r>
          </a:p>
        </p:txBody>
      </p:sp>
      <p:sp>
        <p:nvSpPr>
          <p:cNvPr id="11" name="Afgeronde rechthoek 183"/>
          <p:cNvSpPr txBox="1">
            <a:spLocks noChangeArrowheads="1"/>
          </p:cNvSpPr>
          <p:nvPr/>
        </p:nvSpPr>
        <p:spPr bwMode="auto">
          <a:xfrm>
            <a:off x="8093227" y="3251486"/>
            <a:ext cx="767222"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200" b="1" dirty="0" err="1">
                <a:solidFill>
                  <a:srgbClr val="7030A0"/>
                </a:solidFill>
                <a:latin typeface="Calibri" pitchFamily="34" charset="0"/>
              </a:rPr>
              <a:t>PMvdO</a:t>
            </a:r>
            <a:endParaRPr lang="nl-NL" sz="1100" i="1" dirty="0">
              <a:solidFill>
                <a:srgbClr val="7030A0"/>
              </a:solidFill>
              <a:latin typeface="Calibri" pitchFamily="34" charset="0"/>
            </a:endParaRPr>
          </a:p>
        </p:txBody>
      </p:sp>
      <p:sp>
        <p:nvSpPr>
          <p:cNvPr id="12" name="Afgeronde rechthoek 183"/>
          <p:cNvSpPr txBox="1">
            <a:spLocks noChangeArrowheads="1"/>
          </p:cNvSpPr>
          <p:nvPr/>
        </p:nvSpPr>
        <p:spPr bwMode="auto">
          <a:xfrm>
            <a:off x="7125860" y="3251486"/>
            <a:ext cx="923599"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100" b="1" dirty="0">
                <a:solidFill>
                  <a:srgbClr val="7030A0"/>
                </a:solidFill>
                <a:latin typeface="Calibri" pitchFamily="34" charset="0"/>
              </a:rPr>
              <a:t>PersMaster</a:t>
            </a:r>
            <a:endParaRPr lang="nl-NL" sz="1100" i="1" dirty="0">
              <a:solidFill>
                <a:srgbClr val="7030A0"/>
              </a:solidFill>
              <a:latin typeface="Calibri" pitchFamily="34" charset="0"/>
            </a:endParaRPr>
          </a:p>
        </p:txBody>
      </p:sp>
      <p:cxnSp>
        <p:nvCxnSpPr>
          <p:cNvPr id="13" name="Gebogen verbindingslijn 12"/>
          <p:cNvCxnSpPr/>
          <p:nvPr/>
        </p:nvCxnSpPr>
        <p:spPr bwMode="auto">
          <a:xfrm rot="5400000">
            <a:off x="6182361" y="3258689"/>
            <a:ext cx="185766" cy="33357"/>
          </a:xfrm>
          <a:prstGeom prst="bentConnector3">
            <a:avLst/>
          </a:prstGeom>
          <a:noFill/>
          <a:ln w="9525" cap="flat" cmpd="sng" algn="ctr">
            <a:noFill/>
            <a:prstDash val="solid"/>
            <a:round/>
            <a:headEnd type="none" w="med" len="med"/>
            <a:tailEnd type="arrow"/>
          </a:ln>
          <a:effectLst/>
        </p:spPr>
      </p:cxnSp>
      <p:sp>
        <p:nvSpPr>
          <p:cNvPr id="14" name="PIJL-RECHTS 21"/>
          <p:cNvSpPr/>
          <p:nvPr/>
        </p:nvSpPr>
        <p:spPr bwMode="auto">
          <a:xfrm>
            <a:off x="7326005" y="3182484"/>
            <a:ext cx="100072" cy="194160"/>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15" name="PIJL-OMHOOG en -OMLAAG 4"/>
          <p:cNvSpPr/>
          <p:nvPr/>
        </p:nvSpPr>
        <p:spPr bwMode="auto">
          <a:xfrm>
            <a:off x="6258565" y="3182484"/>
            <a:ext cx="200145" cy="194160"/>
          </a:xfrm>
          <a:prstGeom prst="up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16" name="Afgeronde rechthoek 15"/>
          <p:cNvSpPr/>
          <p:nvPr/>
        </p:nvSpPr>
        <p:spPr bwMode="auto">
          <a:xfrm>
            <a:off x="5191125" y="3840402"/>
            <a:ext cx="3769397" cy="61484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nl-NL" sz="900">
              <a:solidFill>
                <a:schemeClr val="bg2"/>
              </a:solidFill>
              <a:latin typeface="Arial" charset="0"/>
            </a:endParaRPr>
          </a:p>
        </p:txBody>
      </p:sp>
      <p:sp>
        <p:nvSpPr>
          <p:cNvPr id="17" name="Afgeronde rechthoek 183"/>
          <p:cNvSpPr txBox="1">
            <a:spLocks noChangeArrowheads="1"/>
          </p:cNvSpPr>
          <p:nvPr/>
        </p:nvSpPr>
        <p:spPr bwMode="auto">
          <a:xfrm>
            <a:off x="5265732" y="3947236"/>
            <a:ext cx="900652"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600" b="1" dirty="0">
                <a:solidFill>
                  <a:srgbClr val="7030A0"/>
                </a:solidFill>
                <a:latin typeface="Calibri" pitchFamily="34" charset="0"/>
              </a:rPr>
              <a:t>LPS</a:t>
            </a:r>
            <a:endParaRPr lang="nl-NL" sz="1600" i="1" dirty="0">
              <a:solidFill>
                <a:srgbClr val="7030A0"/>
              </a:solidFill>
              <a:latin typeface="Calibri" pitchFamily="34" charset="0"/>
            </a:endParaRPr>
          </a:p>
        </p:txBody>
      </p:sp>
      <p:sp>
        <p:nvSpPr>
          <p:cNvPr id="18" name="Afgeronde rechthoek 183"/>
          <p:cNvSpPr txBox="1">
            <a:spLocks noChangeArrowheads="1"/>
          </p:cNvSpPr>
          <p:nvPr/>
        </p:nvSpPr>
        <p:spPr bwMode="auto">
          <a:xfrm>
            <a:off x="8093227" y="3942872"/>
            <a:ext cx="786926"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600" b="1" dirty="0">
                <a:solidFill>
                  <a:srgbClr val="7030A0"/>
                </a:solidFill>
                <a:latin typeface="Calibri" pitchFamily="34" charset="0"/>
              </a:rPr>
              <a:t>PASO</a:t>
            </a:r>
            <a:endParaRPr lang="nl-NL" sz="1600" i="1" dirty="0">
              <a:solidFill>
                <a:srgbClr val="7030A0"/>
              </a:solidFill>
              <a:latin typeface="Calibri" pitchFamily="34" charset="0"/>
            </a:endParaRPr>
          </a:p>
        </p:txBody>
      </p:sp>
      <p:sp>
        <p:nvSpPr>
          <p:cNvPr id="19" name="Afgeronde rechthoek 183"/>
          <p:cNvSpPr txBox="1">
            <a:spLocks noChangeArrowheads="1"/>
          </p:cNvSpPr>
          <p:nvPr/>
        </p:nvSpPr>
        <p:spPr bwMode="auto">
          <a:xfrm>
            <a:off x="6212931" y="3947236"/>
            <a:ext cx="1836528" cy="401173"/>
          </a:xfrm>
          <a:prstGeom prst="roundRect">
            <a:avLst>
              <a:gd name="adj" fmla="val 16667"/>
            </a:avLst>
          </a:prstGeom>
          <a:ln w="9525" cap="flat" cmpd="sng" algn="ctr">
            <a:solidFill>
              <a:schemeClr val="accent2">
                <a:shade val="95000"/>
                <a:satMod val="105000"/>
              </a:schemeClr>
            </a:solidFill>
            <a:prstDash val="solid"/>
            <a:miter lim="800000"/>
            <a:headEnd type="none" w="med" len="med"/>
            <a:tailEnd type="none" w="med" len="med"/>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50000"/>
              <a:buFont typeface="Wingdings" pitchFamily="2" charset="2"/>
              <a:buBlip>
                <a:blip r:embed="rId2"/>
              </a:buBlip>
              <a:defRPr sz="2000">
                <a:solidFill>
                  <a:schemeClr val="dk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a:solidFill>
                  <a:schemeClr val="dk1"/>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lr>
                <a:schemeClr val="folHlink"/>
              </a:buClr>
              <a:buChar char="•"/>
              <a:defRPr sz="1600">
                <a:solidFill>
                  <a:schemeClr val="dk1"/>
                </a:solidFill>
                <a:latin typeface="+mn-lt"/>
                <a:ea typeface="+mn-ea"/>
                <a:cs typeface="+mn-cs"/>
              </a:defRPr>
            </a:lvl5pPr>
            <a:lvl6pPr marL="2514600" indent="-228600" algn="l" rtl="0" fontAlgn="base">
              <a:spcBef>
                <a:spcPct val="20000"/>
              </a:spcBef>
              <a:spcAft>
                <a:spcPct val="0"/>
              </a:spcAft>
              <a:buClr>
                <a:schemeClr val="folHlink"/>
              </a:buClr>
              <a:buChar char="•"/>
              <a:defRPr sz="1600">
                <a:solidFill>
                  <a:schemeClr val="dk1"/>
                </a:solidFill>
                <a:latin typeface="+mn-lt"/>
                <a:ea typeface="+mn-ea"/>
                <a:cs typeface="+mn-cs"/>
              </a:defRPr>
            </a:lvl6pPr>
            <a:lvl7pPr marL="2971800" indent="-228600" algn="l" rtl="0" fontAlgn="base">
              <a:spcBef>
                <a:spcPct val="20000"/>
              </a:spcBef>
              <a:spcAft>
                <a:spcPct val="0"/>
              </a:spcAft>
              <a:buClr>
                <a:schemeClr val="folHlink"/>
              </a:buClr>
              <a:buChar char="•"/>
              <a:defRPr sz="1600">
                <a:solidFill>
                  <a:schemeClr val="dk1"/>
                </a:solidFill>
                <a:latin typeface="+mn-lt"/>
                <a:ea typeface="+mn-ea"/>
                <a:cs typeface="+mn-cs"/>
              </a:defRPr>
            </a:lvl7pPr>
            <a:lvl8pPr marL="3429000" indent="-228600" algn="l" rtl="0" fontAlgn="base">
              <a:spcBef>
                <a:spcPct val="20000"/>
              </a:spcBef>
              <a:spcAft>
                <a:spcPct val="0"/>
              </a:spcAft>
              <a:buClr>
                <a:schemeClr val="folHlink"/>
              </a:buClr>
              <a:buChar char="•"/>
              <a:defRPr sz="1600">
                <a:solidFill>
                  <a:schemeClr val="dk1"/>
                </a:solidFill>
                <a:latin typeface="+mn-lt"/>
                <a:ea typeface="+mn-ea"/>
                <a:cs typeface="+mn-cs"/>
              </a:defRPr>
            </a:lvl8pPr>
            <a:lvl9pPr marL="3886200" indent="-228600" algn="l" rtl="0" fontAlgn="base">
              <a:spcBef>
                <a:spcPct val="20000"/>
              </a:spcBef>
              <a:spcAft>
                <a:spcPct val="0"/>
              </a:spcAft>
              <a:buClr>
                <a:schemeClr val="folHlink"/>
              </a:buClr>
              <a:buChar char="•"/>
              <a:defRPr sz="1600">
                <a:solidFill>
                  <a:schemeClr val="dk1"/>
                </a:solidFill>
                <a:latin typeface="+mn-lt"/>
                <a:ea typeface="+mn-ea"/>
                <a:cs typeface="+mn-cs"/>
              </a:defRPr>
            </a:lvl9pPr>
          </a:lstStyle>
          <a:p>
            <a:pPr marL="0" indent="0" algn="ctr">
              <a:buFont typeface="Wingdings" pitchFamily="2" charset="2"/>
              <a:buNone/>
              <a:defRPr/>
            </a:pPr>
            <a:r>
              <a:rPr lang="nl-NL" sz="1600" b="1" dirty="0">
                <a:solidFill>
                  <a:srgbClr val="00B050"/>
                </a:solidFill>
                <a:latin typeface="Calibri" pitchFamily="34" charset="0"/>
              </a:rPr>
              <a:t>PayMaster</a:t>
            </a:r>
            <a:endParaRPr lang="nl-NL" sz="1600" i="1" dirty="0">
              <a:solidFill>
                <a:srgbClr val="00B050"/>
              </a:solidFill>
              <a:latin typeface="Calibri" pitchFamily="34" charset="0"/>
            </a:endParaRPr>
          </a:p>
        </p:txBody>
      </p:sp>
      <p:sp>
        <p:nvSpPr>
          <p:cNvPr id="20" name="PIJL-OMHOOG en -OMLAAG 7193"/>
          <p:cNvSpPr/>
          <p:nvPr/>
        </p:nvSpPr>
        <p:spPr bwMode="auto">
          <a:xfrm>
            <a:off x="5641004" y="2955325"/>
            <a:ext cx="150109" cy="294526"/>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1" name="PIJL-OMHOOG en -OMLAAG 67"/>
          <p:cNvSpPr/>
          <p:nvPr/>
        </p:nvSpPr>
        <p:spPr bwMode="auto">
          <a:xfrm>
            <a:off x="8401784" y="2955326"/>
            <a:ext cx="150109" cy="292220"/>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2" name="PIJL-OMHOOG en -OMLAAG 68"/>
          <p:cNvSpPr/>
          <p:nvPr/>
        </p:nvSpPr>
        <p:spPr bwMode="auto">
          <a:xfrm>
            <a:off x="8401784" y="3645576"/>
            <a:ext cx="150109" cy="294577"/>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3" name="PIJL-OMHOOG en -OMLAAG 70"/>
          <p:cNvSpPr/>
          <p:nvPr/>
        </p:nvSpPr>
        <p:spPr bwMode="auto">
          <a:xfrm>
            <a:off x="5641004" y="3652659"/>
            <a:ext cx="150109" cy="294577"/>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4" name="PIJL-OMHOOG en -OMLAAG 69"/>
          <p:cNvSpPr/>
          <p:nvPr/>
        </p:nvSpPr>
        <p:spPr bwMode="auto">
          <a:xfrm>
            <a:off x="7512605" y="3645576"/>
            <a:ext cx="150109" cy="294577"/>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5" name="PIJL-OMHOOG en -OMLAAG 34"/>
          <p:cNvSpPr/>
          <p:nvPr/>
        </p:nvSpPr>
        <p:spPr bwMode="auto">
          <a:xfrm>
            <a:off x="6572457" y="3651002"/>
            <a:ext cx="150109" cy="294577"/>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6" name="PIJL-OMHOOG en -OMLAAG 38"/>
          <p:cNvSpPr/>
          <p:nvPr/>
        </p:nvSpPr>
        <p:spPr bwMode="auto">
          <a:xfrm>
            <a:off x="7512605" y="2955325"/>
            <a:ext cx="150109" cy="292220"/>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
        <p:nvSpPr>
          <p:cNvPr id="27" name="PIJL-OMHOOG en -OMLAAG 66"/>
          <p:cNvSpPr/>
          <p:nvPr/>
        </p:nvSpPr>
        <p:spPr bwMode="auto">
          <a:xfrm>
            <a:off x="6572457" y="2955325"/>
            <a:ext cx="150109" cy="292220"/>
          </a:xfrm>
          <a:prstGeom prst="upDownArrow">
            <a:avLst>
              <a:gd name="adj1" fmla="val 50000"/>
              <a:gd name="adj2" fmla="val 5189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nl-NL" sz="300" b="0" i="0" u="none" strike="noStrike" cap="none" normalizeH="0" baseline="0">
              <a:ln>
                <a:noFill/>
              </a:ln>
              <a:solidFill>
                <a:schemeClr val="bg2"/>
              </a:solidFill>
              <a:effectLst/>
              <a:latin typeface="Arial" charset="0"/>
            </a:endParaRPr>
          </a:p>
        </p:txBody>
      </p:sp>
    </p:spTree>
    <p:extLst>
      <p:ext uri="{BB962C8B-B14F-4D97-AF65-F5344CB8AC3E}">
        <p14:creationId xmlns:p14="http://schemas.microsoft.com/office/powerpoint/2010/main" val="83867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Overall plan</a:t>
            </a:r>
          </a:p>
        </p:txBody>
      </p:sp>
      <p:sp>
        <p:nvSpPr>
          <p:cNvPr id="3" name="Tijdelijke aanduiding voor inhoud 2"/>
          <p:cNvSpPr>
            <a:spLocks noGrp="1"/>
          </p:cNvSpPr>
          <p:nvPr>
            <p:ph idx="1"/>
          </p:nvPr>
        </p:nvSpPr>
        <p:spPr/>
        <p:txBody>
          <a:bodyPr/>
          <a:lstStyle/>
          <a:p>
            <a:r>
              <a:rPr lang="en-US" noProof="0" dirty="0"/>
              <a:t>One product line for HR and </a:t>
            </a:r>
            <a:r>
              <a:rPr lang="en-US" noProof="0" dirty="0" err="1"/>
              <a:t>Payrolling</a:t>
            </a:r>
            <a:endParaRPr lang="en-US" noProof="0" dirty="0"/>
          </a:p>
          <a:p>
            <a:r>
              <a:rPr lang="en-US" noProof="0" dirty="0"/>
              <a:t>Delivered as Software-as-a-Service (SaaS)</a:t>
            </a:r>
          </a:p>
          <a:p>
            <a:r>
              <a:rPr lang="en-US" noProof="0" dirty="0" err="1"/>
              <a:t>Selfservice</a:t>
            </a:r>
            <a:r>
              <a:rPr lang="en-US" noProof="0" dirty="0"/>
              <a:t> for employees (ESS), managers (MSS)</a:t>
            </a:r>
          </a:p>
          <a:p>
            <a:r>
              <a:rPr lang="en-US" noProof="0" dirty="0"/>
              <a:t>Deliver first MVP in 2016</a:t>
            </a:r>
          </a:p>
          <a:p>
            <a:endParaRPr lang="en-US" noProof="0" dirty="0"/>
          </a:p>
          <a:p>
            <a:r>
              <a:rPr lang="en-US" noProof="0" dirty="0"/>
              <a:t>But how? And what would be the cost and lead time?</a:t>
            </a:r>
          </a:p>
          <a:p>
            <a:endParaRPr lang="en-US" noProof="0" dirty="0"/>
          </a:p>
          <a:p>
            <a:r>
              <a:rPr lang="en-US" noProof="0" dirty="0"/>
              <a:t>Approach</a:t>
            </a:r>
          </a:p>
          <a:p>
            <a:pPr lvl="1"/>
            <a:r>
              <a:rPr lang="en-US" noProof="0" dirty="0"/>
              <a:t>Part 1: Decision scenario for upgrading HR systems</a:t>
            </a:r>
          </a:p>
          <a:p>
            <a:pPr lvl="1"/>
            <a:r>
              <a:rPr lang="en-US" noProof="0" dirty="0"/>
              <a:t>Part 2: Decision on what </a:t>
            </a:r>
            <a:r>
              <a:rPr lang="en-US" noProof="0" dirty="0" err="1"/>
              <a:t>payrolling</a:t>
            </a:r>
            <a:r>
              <a:rPr lang="en-US" noProof="0" dirty="0"/>
              <a:t> system should remain</a:t>
            </a:r>
          </a:p>
        </p:txBody>
      </p:sp>
    </p:spTree>
    <p:extLst>
      <p:ext uri="{BB962C8B-B14F-4D97-AF65-F5344CB8AC3E}">
        <p14:creationId xmlns:p14="http://schemas.microsoft.com/office/powerpoint/2010/main" val="3826536683"/>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43F10021B1B74BA5DD583B6999787F" ma:contentTypeVersion="1" ma:contentTypeDescription="Een nieuw document maken." ma:contentTypeScope="" ma:versionID="9fe8e6bb692149f7f6309adc5fa49803">
  <xsd:schema xmlns:xsd="http://www.w3.org/2001/XMLSchema" xmlns:xs="http://www.w3.org/2001/XMLSchema" xmlns:p="http://schemas.microsoft.com/office/2006/metadata/properties" targetNamespace="http://schemas.microsoft.com/office/2006/metadata/properties" ma:root="true" ma:fieldsID="eba296b9b19381bc8f01ad690518422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8A053D-C489-4AA8-BE8B-8CAD9F81A21C}">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EEBC483-5B76-40B9-8F7F-E2960405FF05}">
  <ds:schemaRefs>
    <ds:schemaRef ds:uri="http://schemas.microsoft.com/sharepoint/v3/contenttype/forms"/>
  </ds:schemaRefs>
</ds:datastoreItem>
</file>

<file path=customXml/itemProps3.xml><?xml version="1.0" encoding="utf-8"?>
<ds:datastoreItem xmlns:ds="http://schemas.openxmlformats.org/officeDocument/2006/customXml" ds:itemID="{918B0675-8B33-4DD4-BACD-DBD146F6DF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3050</Words>
  <Application>Microsoft Office PowerPoint</Application>
  <PresentationFormat>Diavoorstelling (16:9)</PresentationFormat>
  <Paragraphs>699</Paragraphs>
  <Slides>49</Slides>
  <Notes>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49</vt:i4>
      </vt:variant>
    </vt:vector>
  </HeadingPairs>
  <TitlesOfParts>
    <vt:vector size="54" baseType="lpstr">
      <vt:lpstr>Arial</vt:lpstr>
      <vt:lpstr>Calibri</vt:lpstr>
      <vt:lpstr>Times New Roman</vt:lpstr>
      <vt:lpstr>Wingdings</vt:lpstr>
      <vt:lpstr>Kantoorthema</vt:lpstr>
      <vt:lpstr>Transforming a business from license selling to service provider </vt:lpstr>
      <vt:lpstr>About Me</vt:lpstr>
      <vt:lpstr>Facts &amp; figures</vt:lpstr>
      <vt:lpstr>PowerPoint-presentatie</vt:lpstr>
      <vt:lpstr>agenda</vt:lpstr>
      <vt:lpstr>1st Example renewal project</vt:lpstr>
      <vt:lpstr>1st Example: renewal project</vt:lpstr>
      <vt:lpstr>Challenge in 2012</vt:lpstr>
      <vt:lpstr>Overall plan</vt:lpstr>
      <vt:lpstr>Estimations notes</vt:lpstr>
      <vt:lpstr>Part 1: HR systems</vt:lpstr>
      <vt:lpstr>HR systems</vt:lpstr>
      <vt:lpstr>4 HR scenarios</vt:lpstr>
      <vt:lpstr>eHRM scenario constraints</vt:lpstr>
      <vt:lpstr>Greenfield scenario description</vt:lpstr>
      <vt:lpstr>Greenfield scenario estimations</vt:lpstr>
      <vt:lpstr>Upgrade scenario description</vt:lpstr>
      <vt:lpstr>upgrade scenario Remarks</vt:lpstr>
      <vt:lpstr>Stuck</vt:lpstr>
      <vt:lpstr>Time to market scenario description</vt:lpstr>
      <vt:lpstr>Time to market scenario validity</vt:lpstr>
      <vt:lpstr>Time to market scenario estimations</vt:lpstr>
      <vt:lpstr>Part 2: Payroll systems</vt:lpstr>
      <vt:lpstr>Product line reduction Estimations</vt:lpstr>
      <vt:lpstr>1st comparison: Estimations</vt:lpstr>
      <vt:lpstr>2nd comparison: turnover ratio</vt:lpstr>
      <vt:lpstr>3rd comparison: Pay slips statistics</vt:lpstr>
      <vt:lpstr>4th comparison: qualitative Difference</vt:lpstr>
      <vt:lpstr>Advice product line reduction</vt:lpstr>
      <vt:lpstr>effort Summary</vt:lpstr>
      <vt:lpstr>PowerPoint-presentatie</vt:lpstr>
      <vt:lpstr>2nd example  tax software transition to SAAS</vt:lpstr>
      <vt:lpstr>Key2Belastingen in figures</vt:lpstr>
      <vt:lpstr>Challenge is big</vt:lpstr>
      <vt:lpstr>Business case logic for a boss</vt:lpstr>
      <vt:lpstr>Business case logic</vt:lpstr>
      <vt:lpstr>reduction</vt:lpstr>
      <vt:lpstr>Minimize impact</vt:lpstr>
      <vt:lpstr>Cost reduction</vt:lpstr>
      <vt:lpstr>Making money with the cloud workshop assignment</vt:lpstr>
      <vt:lpstr>Making money with the cloud</vt:lpstr>
      <vt:lpstr>Goal of this assignment  </vt:lpstr>
      <vt:lpstr>Making money in the supply chain</vt:lpstr>
      <vt:lpstr>PowerPoint-presentatie</vt:lpstr>
      <vt:lpstr>Start a virtual company </vt:lpstr>
      <vt:lpstr>Expected results</vt:lpstr>
      <vt:lpstr>Canvas business model</vt:lpstr>
      <vt:lpstr>Business case</vt:lpstr>
      <vt:lpstr>Thank you! Any questions?</vt:lpstr>
    </vt:vector>
  </TitlesOfParts>
  <Manager>Erik Joosten</Manager>
  <Company>Ambitions | Ambitions.nl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corporate template</dc:title>
  <dc:subject>Centric corporate template</dc:subject>
  <dc:creator>Oscar van Gennip</dc:creator>
  <cp:lastModifiedBy>Leen Blom</cp:lastModifiedBy>
  <cp:revision>351</cp:revision>
  <cp:lastPrinted>2016-04-22T11:15:38Z</cp:lastPrinted>
  <dcterms:created xsi:type="dcterms:W3CDTF">2013-07-23T12:22:34Z</dcterms:created>
  <dcterms:modified xsi:type="dcterms:W3CDTF">2017-04-04T06:53:02Z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0x0101009843F10021B1B74BA5DD583B6999787F</vt:lpwstr>
  </property>
</Properties>
</file>