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70" r:id="rId14"/>
    <p:sldId id="268" r:id="rId15"/>
    <p:sldId id="267" r:id="rId16"/>
    <p:sldId id="271" r:id="rId17"/>
    <p:sldId id="273" r:id="rId18"/>
    <p:sldId id="272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08-Jul-15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08-Jul-15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08-Jul-15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08-Jul-15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08-Jul-15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08-Jul-15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954051"/>
            <a:ext cx="8689976" cy="1287623"/>
          </a:xfrm>
        </p:spPr>
        <p:txBody>
          <a:bodyPr/>
          <a:lstStyle/>
          <a:p>
            <a:r>
              <a:rPr lang="en-US" dirty="0"/>
              <a:t>ARGUS - THE OMNISCIENT CI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8343" y="3158489"/>
            <a:ext cx="21652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Cosmin</a:t>
            </a:r>
            <a:r>
              <a:rPr lang="ro-RO" sz="4400" dirty="0" smtClean="0"/>
              <a:t> </a:t>
            </a:r>
            <a:r>
              <a:rPr lang="en-US" sz="4400" dirty="0" err="1" smtClean="0"/>
              <a:t>Poiean</a:t>
            </a:r>
            <a:r>
              <a:rPr lang="ro-RO" sz="4400" dirty="0" smtClean="0"/>
              <a:t>ă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5009070" y="3371158"/>
            <a:ext cx="4247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Co-Founder       @  </a:t>
            </a:r>
            <a:r>
              <a:rPr lang="en-US" sz="2400" dirty="0" err="1" smtClean="0"/>
              <a:t>RoPython</a:t>
            </a:r>
            <a:endParaRPr lang="en-US" sz="2400" dirty="0" smtClean="0"/>
          </a:p>
          <a:p>
            <a:r>
              <a:rPr lang="en-US" sz="2400" dirty="0" smtClean="0"/>
              <a:t>Cloud Engineer  @  </a:t>
            </a:r>
            <a:r>
              <a:rPr lang="en-US" sz="2400" dirty="0" err="1" smtClean="0"/>
              <a:t>Cloudbase</a:t>
            </a:r>
            <a:endParaRPr lang="en-US" sz="2400" dirty="0"/>
          </a:p>
          <a:p>
            <a:r>
              <a:rPr lang="en-US" sz="2400" dirty="0" smtClean="0"/>
              <a:t>Student             @  UAIC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08343" y="4481929"/>
            <a:ext cx="3743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cmin@ropython.org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8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531" y="6047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cap="none" dirty="0" smtClean="0"/>
              <a:t>Argus</a:t>
            </a:r>
            <a:endParaRPr lang="en-US" sz="4800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1543498" y="1547588"/>
            <a:ext cx="10363826" cy="4559914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400" cap="none" dirty="0" smtClean="0"/>
              <a:t>Uses tempest</a:t>
            </a:r>
          </a:p>
          <a:p>
            <a:pPr>
              <a:buFontTx/>
              <a:buChar char="-"/>
            </a:pPr>
            <a:r>
              <a:rPr lang="en-US" sz="2400" cap="none" dirty="0" smtClean="0"/>
              <a:t>Scenario based</a:t>
            </a:r>
          </a:p>
          <a:p>
            <a:pPr>
              <a:buFontTx/>
              <a:buChar char="-"/>
            </a:pPr>
            <a:r>
              <a:rPr lang="en-US" sz="2400" cap="none" dirty="0" err="1" smtClean="0"/>
              <a:t>Unittest</a:t>
            </a:r>
            <a:r>
              <a:rPr lang="en-US" sz="2400" cap="none" dirty="0" smtClean="0"/>
              <a:t>-like reports</a:t>
            </a:r>
          </a:p>
          <a:p>
            <a:pPr>
              <a:buFontTx/>
              <a:buChar char="-"/>
            </a:pPr>
            <a:r>
              <a:rPr lang="en-US" sz="2400" cap="none" dirty="0" err="1" smtClean="0"/>
              <a:t>Conf</a:t>
            </a:r>
            <a:r>
              <a:rPr lang="en-US" sz="2400" cap="none" dirty="0" smtClean="0"/>
              <a:t> level tests</a:t>
            </a:r>
          </a:p>
        </p:txBody>
      </p:sp>
    </p:spTree>
    <p:extLst>
      <p:ext uri="{BB962C8B-B14F-4D97-AF65-F5344CB8AC3E}">
        <p14:creationId xmlns:p14="http://schemas.microsoft.com/office/powerpoint/2010/main" val="5141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531" y="6047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cap="none" dirty="0" smtClean="0"/>
              <a:t>Argus components</a:t>
            </a:r>
            <a:endParaRPr lang="en-US" sz="4800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1543498" y="1547588"/>
            <a:ext cx="10363826" cy="4559914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400" cap="none" dirty="0" smtClean="0"/>
              <a:t>Scenarios</a:t>
            </a:r>
          </a:p>
          <a:p>
            <a:pPr>
              <a:buFontTx/>
              <a:buChar char="-"/>
            </a:pPr>
            <a:r>
              <a:rPr lang="en-US" sz="2400" cap="none" dirty="0" smtClean="0"/>
              <a:t>Recipes</a:t>
            </a:r>
            <a:endParaRPr lang="en-US" sz="2200" cap="none" dirty="0"/>
          </a:p>
          <a:p>
            <a:pPr>
              <a:buFontTx/>
              <a:buChar char="-"/>
            </a:pPr>
            <a:r>
              <a:rPr lang="en-US" sz="2200" cap="none" dirty="0" smtClean="0"/>
              <a:t>Tests</a:t>
            </a:r>
          </a:p>
          <a:p>
            <a:pPr>
              <a:buFontTx/>
              <a:buChar char="-"/>
            </a:pPr>
            <a:r>
              <a:rPr lang="en-US" sz="2200" cap="none" dirty="0" smtClean="0"/>
              <a:t>Introspection</a:t>
            </a:r>
          </a:p>
          <a:p>
            <a:pPr>
              <a:buFontTx/>
              <a:buChar char="-"/>
            </a:pPr>
            <a:r>
              <a:rPr lang="en-US" sz="2200" cap="none" dirty="0" smtClean="0"/>
              <a:t>The Runner</a:t>
            </a:r>
          </a:p>
          <a:p>
            <a:pPr>
              <a:buFontTx/>
              <a:buChar char="-"/>
            </a:pPr>
            <a:r>
              <a:rPr lang="en-US" sz="2200" cap="none" dirty="0" smtClean="0"/>
              <a:t>Configuration file (actual tests &amp; settings)</a:t>
            </a:r>
            <a:endParaRPr lang="en-US" sz="2400" cap="none" dirty="0" smtClean="0"/>
          </a:p>
        </p:txBody>
      </p:sp>
    </p:spTree>
    <p:extLst>
      <p:ext uri="{BB962C8B-B14F-4D97-AF65-F5344CB8AC3E}">
        <p14:creationId xmlns:p14="http://schemas.microsoft.com/office/powerpoint/2010/main" val="175388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531" y="6047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cap="none" dirty="0" smtClean="0"/>
              <a:t>Components’ relationship</a:t>
            </a:r>
            <a:endParaRPr lang="en-US" sz="4800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1543498" y="1547588"/>
            <a:ext cx="10363826" cy="4559914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400" cap="none" dirty="0" smtClean="0"/>
              <a:t>Scenario defines a “test suite”</a:t>
            </a:r>
          </a:p>
          <a:p>
            <a:pPr>
              <a:buFontTx/>
              <a:buChar char="-"/>
            </a:pPr>
            <a:r>
              <a:rPr lang="en-US" sz="2400" cap="none" dirty="0" smtClean="0"/>
              <a:t>Recipe configures the scenario</a:t>
            </a:r>
          </a:p>
          <a:p>
            <a:pPr>
              <a:buFontTx/>
              <a:buChar char="-"/>
            </a:pPr>
            <a:r>
              <a:rPr lang="en-US" sz="2400" cap="none" dirty="0" smtClean="0"/>
              <a:t>Test does the checks</a:t>
            </a:r>
          </a:p>
          <a:p>
            <a:pPr>
              <a:buFontTx/>
              <a:buChar char="-"/>
            </a:pPr>
            <a:r>
              <a:rPr lang="en-US" sz="2400" cap="none" dirty="0" smtClean="0"/>
              <a:t>Introspection retrieves instance data</a:t>
            </a:r>
          </a:p>
          <a:p>
            <a:pPr>
              <a:buFontTx/>
              <a:buChar char="-"/>
            </a:pPr>
            <a:endParaRPr lang="en-US" sz="2400" cap="none" dirty="0" smtClean="0"/>
          </a:p>
        </p:txBody>
      </p:sp>
    </p:spTree>
    <p:extLst>
      <p:ext uri="{BB962C8B-B14F-4D97-AF65-F5344CB8AC3E}">
        <p14:creationId xmlns:p14="http://schemas.microsoft.com/office/powerpoint/2010/main" val="120687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531" y="6047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cap="none" dirty="0" smtClean="0"/>
              <a:t>Argus </a:t>
            </a:r>
            <a:r>
              <a:rPr lang="en-US" sz="4800" cap="none" dirty="0" err="1" smtClean="0"/>
              <a:t>config</a:t>
            </a:r>
            <a:r>
              <a:rPr lang="en-US" sz="4800" cap="none" dirty="0" smtClean="0"/>
              <a:t> file</a:t>
            </a:r>
            <a:endParaRPr lang="en-US" sz="4800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1543498" y="1547588"/>
            <a:ext cx="10363826" cy="4559914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400" cap="none" dirty="0" smtClean="0"/>
              <a:t>Basic settings (</a:t>
            </a:r>
            <a:r>
              <a:rPr lang="en-US" sz="2400" cap="none" dirty="0" err="1" smtClean="0"/>
              <a:t>argus</a:t>
            </a:r>
            <a:r>
              <a:rPr lang="en-US" sz="2400" cap="none" dirty="0" smtClean="0"/>
              <a:t>, </a:t>
            </a:r>
            <a:r>
              <a:rPr lang="en-US" sz="2400" cap="none" dirty="0" err="1" smtClean="0"/>
              <a:t>cloudbase-init</a:t>
            </a:r>
            <a:r>
              <a:rPr lang="en-US" sz="2400" cap="none" dirty="0" smtClean="0"/>
              <a:t>)</a:t>
            </a:r>
          </a:p>
          <a:p>
            <a:pPr>
              <a:buFontTx/>
              <a:buChar char="-"/>
            </a:pPr>
            <a:r>
              <a:rPr lang="en-US" sz="2400" cap="none" dirty="0" smtClean="0"/>
              <a:t>Image (credentials, ID, flavor)</a:t>
            </a:r>
          </a:p>
          <a:p>
            <a:pPr>
              <a:buFontTx/>
              <a:buChar char="-"/>
            </a:pPr>
            <a:r>
              <a:rPr lang="en-US" sz="2400" cap="none" dirty="0" smtClean="0"/>
              <a:t>Base scenario (common defaults)</a:t>
            </a:r>
          </a:p>
          <a:p>
            <a:pPr>
              <a:buFontTx/>
              <a:buChar char="-"/>
            </a:pPr>
            <a:r>
              <a:rPr lang="en-US" sz="2400" cap="none" dirty="0" smtClean="0"/>
              <a:t>Group inheritance</a:t>
            </a:r>
          </a:p>
          <a:p>
            <a:pPr>
              <a:buFontTx/>
              <a:buChar char="-"/>
            </a:pPr>
            <a:endParaRPr lang="en-US" sz="2400" cap="none" dirty="0" smtClean="0"/>
          </a:p>
        </p:txBody>
      </p:sp>
    </p:spTree>
    <p:extLst>
      <p:ext uri="{BB962C8B-B14F-4D97-AF65-F5344CB8AC3E}">
        <p14:creationId xmlns:p14="http://schemas.microsoft.com/office/powerpoint/2010/main" val="16688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531" y="6047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cap="none" dirty="0" smtClean="0"/>
              <a:t>Advanced concepts</a:t>
            </a:r>
            <a:endParaRPr lang="en-US" sz="4800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1543498" y="1547588"/>
            <a:ext cx="10363826" cy="4559914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400" cap="none" dirty="0" smtClean="0"/>
              <a:t>Environments</a:t>
            </a:r>
            <a:r>
              <a:rPr lang="en-US" sz="2400" cap="none" dirty="0"/>
              <a:t> </a:t>
            </a:r>
            <a:r>
              <a:rPr lang="en-US" sz="2400" cap="none" dirty="0" smtClean="0"/>
              <a:t>(start/stop, settings)</a:t>
            </a:r>
          </a:p>
          <a:p>
            <a:pPr>
              <a:buFontTx/>
              <a:buChar char="-"/>
            </a:pPr>
            <a:r>
              <a:rPr lang="en-US" sz="2400" cap="none" dirty="0" smtClean="0"/>
              <a:t>Preparers</a:t>
            </a:r>
          </a:p>
          <a:p>
            <a:pPr>
              <a:buFontTx/>
              <a:buChar char="-"/>
            </a:pPr>
            <a:r>
              <a:rPr lang="en-US" sz="2400" cap="none" dirty="0" smtClean="0"/>
              <a:t>Volatile IaaS </a:t>
            </a:r>
            <a:r>
              <a:rPr lang="en-US" sz="2400" cap="none" dirty="0" err="1" smtClean="0"/>
              <a:t>config</a:t>
            </a:r>
            <a:r>
              <a:rPr lang="en-US" sz="2400" cap="none" dirty="0" smtClean="0"/>
              <a:t> options</a:t>
            </a:r>
          </a:p>
          <a:p>
            <a:pPr>
              <a:buFontTx/>
              <a:buChar char="-"/>
            </a:pPr>
            <a:r>
              <a:rPr lang="en-US" sz="2400" cap="none" dirty="0" smtClean="0"/>
              <a:t>Metadata</a:t>
            </a:r>
          </a:p>
          <a:p>
            <a:pPr>
              <a:buFontTx/>
              <a:buChar char="-"/>
            </a:pPr>
            <a:r>
              <a:rPr lang="en-US" sz="2400" cap="none" dirty="0" err="1" smtClean="0"/>
              <a:t>Userdata</a:t>
            </a:r>
            <a:endParaRPr lang="en-US" sz="2400" cap="none" dirty="0" smtClean="0"/>
          </a:p>
        </p:txBody>
      </p:sp>
    </p:spTree>
    <p:extLst>
      <p:ext uri="{BB962C8B-B14F-4D97-AF65-F5344CB8AC3E}">
        <p14:creationId xmlns:p14="http://schemas.microsoft.com/office/powerpoint/2010/main" val="333606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531" y="6047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cap="none" dirty="0" smtClean="0"/>
              <a:t>Mock metadata</a:t>
            </a:r>
            <a:endParaRPr lang="en-US" sz="4800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1543498" y="1547588"/>
            <a:ext cx="10363826" cy="4559914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400" cap="none" dirty="0" smtClean="0"/>
              <a:t>Web server (custom port)</a:t>
            </a:r>
          </a:p>
          <a:p>
            <a:pPr>
              <a:buFontTx/>
              <a:buChar char="-"/>
            </a:pPr>
            <a:r>
              <a:rPr lang="en-US" sz="2400" cap="none" dirty="0" smtClean="0"/>
              <a:t>Drive attach</a:t>
            </a:r>
          </a:p>
          <a:p>
            <a:pPr>
              <a:buFontTx/>
              <a:buChar char="-"/>
            </a:pPr>
            <a:r>
              <a:rPr lang="en-US" sz="2400" cap="none" dirty="0" smtClean="0"/>
              <a:t>Explicit configuration</a:t>
            </a:r>
          </a:p>
          <a:p>
            <a:pPr>
              <a:buFontTx/>
              <a:buChar char="-"/>
            </a:pPr>
            <a:r>
              <a:rPr lang="en-US" sz="2400" cap="none" dirty="0" smtClean="0"/>
              <a:t>Custom data</a:t>
            </a:r>
          </a:p>
          <a:p>
            <a:pPr>
              <a:buFontTx/>
              <a:buChar char="-"/>
            </a:pPr>
            <a:r>
              <a:rPr lang="en-US" sz="2400" cap="none" dirty="0" smtClean="0"/>
              <a:t>Result: behave as a different cloud</a:t>
            </a:r>
          </a:p>
        </p:txBody>
      </p:sp>
    </p:spTree>
    <p:extLst>
      <p:ext uri="{BB962C8B-B14F-4D97-AF65-F5344CB8AC3E}">
        <p14:creationId xmlns:p14="http://schemas.microsoft.com/office/powerpoint/2010/main" val="69722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531" y="6047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cap="none" dirty="0" smtClean="0"/>
              <a:t>Using Argus</a:t>
            </a:r>
            <a:endParaRPr lang="en-US" sz="4800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1543498" y="1547588"/>
            <a:ext cx="10363826" cy="45599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cap="none" dirty="0" err="1"/>
              <a:t>devstack@devstack</a:t>
            </a:r>
            <a:r>
              <a:rPr lang="en-US" sz="2400" cap="none" dirty="0"/>
              <a:t>:~/</a:t>
            </a:r>
            <a:r>
              <a:rPr lang="en-US" sz="2400" cap="none" dirty="0" err="1"/>
              <a:t>argus</a:t>
            </a:r>
            <a:r>
              <a:rPr lang="en-US" sz="2400" cap="none" dirty="0"/>
              <a:t>-ci$ </a:t>
            </a:r>
            <a:r>
              <a:rPr lang="en-US" sz="2400" cap="none" dirty="0" err="1"/>
              <a:t>argus</a:t>
            </a:r>
            <a:r>
              <a:rPr lang="en-US" sz="2400" cap="none" dirty="0"/>
              <a:t> cloud --help</a:t>
            </a:r>
          </a:p>
          <a:p>
            <a:pPr marL="0" indent="0">
              <a:buNone/>
            </a:pPr>
            <a:r>
              <a:rPr lang="en-US" sz="2400" cap="none" dirty="0"/>
              <a:t>usage: </a:t>
            </a:r>
            <a:r>
              <a:rPr lang="en-US" sz="2400" cap="none" dirty="0" err="1"/>
              <a:t>argus</a:t>
            </a:r>
            <a:r>
              <a:rPr lang="en-US" sz="2400" cap="none" dirty="0"/>
              <a:t> cloud [-h] [--</a:t>
            </a:r>
            <a:r>
              <a:rPr lang="en-US" sz="2400" cap="none" dirty="0" err="1"/>
              <a:t>failfast</a:t>
            </a:r>
            <a:r>
              <a:rPr lang="en-US" sz="2400" cap="none" dirty="0"/>
              <a:t>] --</a:t>
            </a:r>
            <a:r>
              <a:rPr lang="en-US" sz="2400" cap="none" dirty="0" err="1"/>
              <a:t>conf</a:t>
            </a:r>
            <a:r>
              <a:rPr lang="en-US" sz="2400" cap="none" dirty="0"/>
              <a:t> CONF [-p]</a:t>
            </a:r>
          </a:p>
          <a:p>
            <a:pPr marL="0" indent="0">
              <a:buNone/>
            </a:pPr>
            <a:r>
              <a:rPr lang="en-US" sz="2400" cap="none" dirty="0"/>
              <a:t>                   [--test-</a:t>
            </a:r>
            <a:r>
              <a:rPr lang="en-US" sz="2400" cap="none" dirty="0" err="1"/>
              <a:t>os</a:t>
            </a:r>
            <a:r>
              <a:rPr lang="en-US" sz="2400" cap="none" dirty="0"/>
              <a:t>-types [TEST_OS_TYPES [TEST_OS_TYPES ...]]]</a:t>
            </a:r>
          </a:p>
          <a:p>
            <a:pPr marL="0" indent="0">
              <a:buNone/>
            </a:pPr>
            <a:r>
              <a:rPr lang="en-US" sz="2400" cap="none" dirty="0"/>
              <a:t>                   [--test-scenario-type TEST_SCENARIO_TYPE] [-o DIRECTORY]</a:t>
            </a:r>
          </a:p>
          <a:p>
            <a:pPr marL="0" indent="0">
              <a:buNone/>
            </a:pPr>
            <a:r>
              <a:rPr lang="en-US" sz="2400" cap="none" dirty="0"/>
              <a:t>                   [-b {</a:t>
            </a:r>
            <a:r>
              <a:rPr lang="en-US" sz="2400" cap="none" dirty="0" err="1"/>
              <a:t>beta,stable</a:t>
            </a:r>
            <a:r>
              <a:rPr lang="en-US" sz="2400" cap="none" dirty="0"/>
              <a:t>}] [-a {x64,x86}] [--patch-install URL]</a:t>
            </a:r>
          </a:p>
          <a:p>
            <a:pPr marL="0" indent="0">
              <a:buNone/>
            </a:pPr>
            <a:r>
              <a:rPr lang="en-US" sz="2400" cap="none" dirty="0"/>
              <a:t>                   [--</a:t>
            </a:r>
            <a:r>
              <a:rPr lang="en-US" sz="2400" cap="none" dirty="0" err="1"/>
              <a:t>git</a:t>
            </a:r>
            <a:r>
              <a:rPr lang="en-US" sz="2400" cap="none" dirty="0"/>
              <a:t>-command GIT_COMMAND</a:t>
            </a:r>
            <a:r>
              <a:rPr lang="en-US" sz="2400" cap="non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08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531" y="6047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cap="none" dirty="0" smtClean="0"/>
              <a:t>Using Argus</a:t>
            </a:r>
            <a:endParaRPr lang="en-US" sz="4800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1543498" y="1547588"/>
            <a:ext cx="10363826" cy="45599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cap="none" dirty="0" err="1"/>
              <a:t>devstack@devstack</a:t>
            </a:r>
            <a:r>
              <a:rPr lang="en-US" sz="1800" cap="none" dirty="0"/>
              <a:t>:~/</a:t>
            </a:r>
            <a:r>
              <a:rPr lang="en-US" sz="1800" cap="none" dirty="0" err="1"/>
              <a:t>argus</a:t>
            </a:r>
            <a:r>
              <a:rPr lang="en-US" sz="1800" cap="none" dirty="0"/>
              <a:t>-ci$ </a:t>
            </a:r>
            <a:r>
              <a:rPr lang="en-US" sz="1800" cap="none" dirty="0" err="1"/>
              <a:t>argus</a:t>
            </a:r>
            <a:r>
              <a:rPr lang="en-US" sz="1800" cap="none" dirty="0"/>
              <a:t> cloud </a:t>
            </a:r>
            <a:r>
              <a:rPr lang="en-US" sz="1800" cap="none" dirty="0" smtClean="0"/>
              <a:t>--help</a:t>
            </a:r>
          </a:p>
          <a:p>
            <a:pPr marL="0" indent="0">
              <a:buNone/>
            </a:pPr>
            <a:r>
              <a:rPr lang="en-US" sz="1800" cap="none" dirty="0" smtClean="0"/>
              <a:t>…</a:t>
            </a:r>
            <a:endParaRPr lang="en-US" sz="1800" cap="none" dirty="0"/>
          </a:p>
          <a:p>
            <a:pPr marL="0" indent="0">
              <a:buNone/>
            </a:pPr>
            <a:r>
              <a:rPr lang="en-US" sz="1800" cap="none" dirty="0"/>
              <a:t>optional arguments:</a:t>
            </a:r>
          </a:p>
          <a:p>
            <a:pPr marL="0" indent="0">
              <a:buNone/>
            </a:pPr>
            <a:r>
              <a:rPr lang="en-US" sz="1800" cap="none" dirty="0"/>
              <a:t>  -h, --help            show this help message and exit</a:t>
            </a:r>
          </a:p>
          <a:p>
            <a:pPr marL="0" indent="0">
              <a:buNone/>
            </a:pPr>
            <a:r>
              <a:rPr lang="en-US" sz="1800" cap="none" dirty="0"/>
              <a:t>  --</a:t>
            </a:r>
            <a:r>
              <a:rPr lang="en-US" sz="1800" cap="none" dirty="0" err="1"/>
              <a:t>failfast</a:t>
            </a:r>
            <a:r>
              <a:rPr lang="en-US" sz="1800" cap="none" dirty="0"/>
              <a:t>            Fail the tests on the first failure.</a:t>
            </a:r>
          </a:p>
          <a:p>
            <a:pPr marL="0" indent="0">
              <a:buNone/>
            </a:pPr>
            <a:r>
              <a:rPr lang="en-US" sz="1800" cap="none" dirty="0"/>
              <a:t>  --</a:t>
            </a:r>
            <a:r>
              <a:rPr lang="en-US" sz="1800" cap="none" dirty="0" err="1"/>
              <a:t>conf</a:t>
            </a:r>
            <a:r>
              <a:rPr lang="en-US" sz="1800" cap="none" dirty="0"/>
              <a:t> CONF           Give a path to the </a:t>
            </a:r>
            <a:r>
              <a:rPr lang="en-US" sz="1800" cap="none" dirty="0" err="1"/>
              <a:t>argus</a:t>
            </a:r>
            <a:r>
              <a:rPr lang="en-US" sz="1800" cap="none" dirty="0"/>
              <a:t> conf. It should be an .</a:t>
            </a:r>
            <a:r>
              <a:rPr lang="en-US" sz="1800" cap="none" dirty="0" err="1"/>
              <a:t>ini</a:t>
            </a:r>
            <a:endParaRPr lang="en-US" sz="1800" cap="none" dirty="0"/>
          </a:p>
          <a:p>
            <a:pPr marL="0" indent="0">
              <a:buNone/>
            </a:pPr>
            <a:r>
              <a:rPr lang="en-US" sz="1800" cap="none" dirty="0"/>
              <a:t>                        file format with a section called [</a:t>
            </a:r>
            <a:r>
              <a:rPr lang="en-US" sz="1800" cap="none" dirty="0" err="1"/>
              <a:t>argus</a:t>
            </a:r>
            <a:r>
              <a:rPr lang="en-US" sz="1800" cap="none" dirty="0"/>
              <a:t>].</a:t>
            </a:r>
          </a:p>
          <a:p>
            <a:pPr marL="0" indent="0">
              <a:buNone/>
            </a:pPr>
            <a:r>
              <a:rPr lang="en-US" sz="1800" cap="none" dirty="0"/>
              <a:t>  -p, --pause           </a:t>
            </a:r>
            <a:r>
              <a:rPr lang="en-US" sz="1800" cap="none" dirty="0" err="1"/>
              <a:t>Pause</a:t>
            </a:r>
            <a:r>
              <a:rPr lang="en-US" sz="1800" cap="none" dirty="0"/>
              <a:t> </a:t>
            </a:r>
            <a:r>
              <a:rPr lang="en-US" sz="1800" cap="none" dirty="0" err="1"/>
              <a:t>argus</a:t>
            </a:r>
            <a:r>
              <a:rPr lang="en-US" sz="1800" cap="none" dirty="0"/>
              <a:t> before doing any test</a:t>
            </a:r>
            <a:r>
              <a:rPr lang="en-US" sz="1800" cap="none" dirty="0" smtClean="0"/>
              <a:t>.</a:t>
            </a:r>
            <a:endParaRPr lang="en-US" sz="1800" cap="none" dirty="0"/>
          </a:p>
        </p:txBody>
      </p:sp>
    </p:spTree>
    <p:extLst>
      <p:ext uri="{BB962C8B-B14F-4D97-AF65-F5344CB8AC3E}">
        <p14:creationId xmlns:p14="http://schemas.microsoft.com/office/powerpoint/2010/main" val="143738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531" y="6047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cap="none" dirty="0" smtClean="0"/>
              <a:t>Using Argus</a:t>
            </a:r>
            <a:endParaRPr lang="en-US" sz="4800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1543498" y="1547588"/>
            <a:ext cx="10363826" cy="45599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cap="none" dirty="0" err="1"/>
              <a:t>devstack@devstack</a:t>
            </a:r>
            <a:r>
              <a:rPr lang="en-US" sz="1800" cap="none" dirty="0"/>
              <a:t>:~/</a:t>
            </a:r>
            <a:r>
              <a:rPr lang="en-US" sz="1800" cap="none" dirty="0" err="1"/>
              <a:t>argus</a:t>
            </a:r>
            <a:r>
              <a:rPr lang="en-US" sz="1800" cap="none" dirty="0"/>
              <a:t>-ci$ </a:t>
            </a:r>
            <a:r>
              <a:rPr lang="en-US" sz="1800" cap="none" dirty="0" err="1"/>
              <a:t>argus</a:t>
            </a:r>
            <a:r>
              <a:rPr lang="en-US" sz="1800" cap="none" dirty="0"/>
              <a:t> cloud </a:t>
            </a:r>
            <a:r>
              <a:rPr lang="en-US" sz="1800" cap="none" dirty="0" smtClean="0"/>
              <a:t>--help</a:t>
            </a:r>
          </a:p>
          <a:p>
            <a:pPr marL="0" indent="0">
              <a:buNone/>
            </a:pPr>
            <a:r>
              <a:rPr lang="en-US" sz="1800" cap="none" dirty="0" smtClean="0"/>
              <a:t>…</a:t>
            </a:r>
            <a:endParaRPr lang="en-US" sz="1800" cap="none" dirty="0"/>
          </a:p>
          <a:p>
            <a:pPr marL="0" indent="0">
              <a:buNone/>
            </a:pPr>
            <a:r>
              <a:rPr lang="en-US" sz="1800" cap="none" dirty="0" smtClean="0"/>
              <a:t>  --</a:t>
            </a:r>
            <a:r>
              <a:rPr lang="en-US" sz="1800" cap="none" dirty="0"/>
              <a:t>test-</a:t>
            </a:r>
            <a:r>
              <a:rPr lang="en-US" sz="1800" cap="none" dirty="0" err="1"/>
              <a:t>os</a:t>
            </a:r>
            <a:r>
              <a:rPr lang="en-US" sz="1800" cap="none" dirty="0"/>
              <a:t>-types [TEST_OS_TYPES [TEST_OS_TYPES ...]]</a:t>
            </a:r>
          </a:p>
          <a:p>
            <a:pPr marL="0" indent="0">
              <a:buNone/>
            </a:pPr>
            <a:r>
              <a:rPr lang="en-US" sz="1800" cap="none" dirty="0"/>
              <a:t>                        Test only those scenarios with these OS types. By</a:t>
            </a:r>
          </a:p>
          <a:p>
            <a:pPr marL="0" indent="0">
              <a:buNone/>
            </a:pPr>
            <a:r>
              <a:rPr lang="en-US" sz="1800" cap="none" dirty="0"/>
              <a:t>                        default, all scenarios are executed. For instance, to</a:t>
            </a:r>
          </a:p>
          <a:p>
            <a:pPr marL="0" indent="0">
              <a:buNone/>
            </a:pPr>
            <a:r>
              <a:rPr lang="en-US" sz="1800" cap="none" dirty="0"/>
              <a:t>                        run only the Windows and FreeBSD scenarios, use</a:t>
            </a:r>
          </a:p>
          <a:p>
            <a:pPr marL="0" indent="0">
              <a:buNone/>
            </a:pPr>
            <a:r>
              <a:rPr lang="en-US" sz="1800" cap="none" dirty="0"/>
              <a:t>                        `--test-</a:t>
            </a:r>
            <a:r>
              <a:rPr lang="en-US" sz="1800" cap="none" dirty="0" err="1"/>
              <a:t>os</a:t>
            </a:r>
            <a:r>
              <a:rPr lang="en-US" sz="1800" cap="none" dirty="0"/>
              <a:t>-types </a:t>
            </a:r>
            <a:r>
              <a:rPr lang="en-US" sz="1800" cap="none" dirty="0" err="1"/>
              <a:t>Windows,FreeBSD</a:t>
            </a:r>
            <a:r>
              <a:rPr lang="en-US" sz="1800" cap="none" dirty="0"/>
              <a:t>`</a:t>
            </a:r>
          </a:p>
          <a:p>
            <a:pPr marL="0" indent="0">
              <a:buNone/>
            </a:pPr>
            <a:r>
              <a:rPr lang="en-US" sz="1800" cap="none" dirty="0" smtClean="0"/>
              <a:t>  --</a:t>
            </a:r>
            <a:r>
              <a:rPr lang="en-US" sz="1800" cap="none" dirty="0"/>
              <a:t>test-scenario-type TEST_SCENARIO_TYPE</a:t>
            </a:r>
          </a:p>
          <a:p>
            <a:pPr marL="0" indent="0">
              <a:buNone/>
            </a:pPr>
            <a:r>
              <a:rPr lang="en-US" sz="1800" cap="none" dirty="0"/>
              <a:t>                        Test only the scenarios with this type. The type can</a:t>
            </a:r>
          </a:p>
          <a:p>
            <a:pPr marL="0" indent="0">
              <a:buNone/>
            </a:pPr>
            <a:r>
              <a:rPr lang="en-US" sz="1800" cap="none" dirty="0"/>
              <a:t>                        be `smoke` or `deep`. By default, all scenarios types</a:t>
            </a:r>
          </a:p>
          <a:p>
            <a:pPr marL="0" indent="0">
              <a:buNone/>
            </a:pPr>
            <a:r>
              <a:rPr lang="en-US" sz="1800" cap="none" dirty="0"/>
              <a:t>                        are executed</a:t>
            </a:r>
            <a:r>
              <a:rPr lang="en-US" sz="1800" cap="none" dirty="0" smtClean="0"/>
              <a:t>.</a:t>
            </a:r>
            <a:endParaRPr lang="en-US" sz="1800" cap="none" dirty="0"/>
          </a:p>
        </p:txBody>
      </p:sp>
    </p:spTree>
    <p:extLst>
      <p:ext uri="{BB962C8B-B14F-4D97-AF65-F5344CB8AC3E}">
        <p14:creationId xmlns:p14="http://schemas.microsoft.com/office/powerpoint/2010/main" val="19879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531" y="6047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cap="none" dirty="0" smtClean="0"/>
              <a:t>Using Argus</a:t>
            </a:r>
            <a:endParaRPr lang="en-US" sz="4800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1543498" y="1547588"/>
            <a:ext cx="10363826" cy="45599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cap="none" dirty="0" err="1"/>
              <a:t>devstack@devstack</a:t>
            </a:r>
            <a:r>
              <a:rPr lang="en-US" sz="1800" cap="none" dirty="0"/>
              <a:t>:~/</a:t>
            </a:r>
            <a:r>
              <a:rPr lang="en-US" sz="1800" cap="none" dirty="0" err="1"/>
              <a:t>argus</a:t>
            </a:r>
            <a:r>
              <a:rPr lang="en-US" sz="1800" cap="none" dirty="0"/>
              <a:t>-ci$ </a:t>
            </a:r>
            <a:r>
              <a:rPr lang="en-US" sz="1800" cap="none" dirty="0" err="1"/>
              <a:t>argus</a:t>
            </a:r>
            <a:r>
              <a:rPr lang="en-US" sz="1800" cap="none" dirty="0"/>
              <a:t> cloud </a:t>
            </a:r>
            <a:r>
              <a:rPr lang="en-US" sz="1800" cap="none" dirty="0" smtClean="0"/>
              <a:t>--help</a:t>
            </a:r>
          </a:p>
          <a:p>
            <a:pPr marL="0" indent="0">
              <a:buNone/>
            </a:pPr>
            <a:r>
              <a:rPr lang="en-US" sz="1800" cap="none" dirty="0" smtClean="0"/>
              <a:t>…</a:t>
            </a:r>
            <a:endParaRPr lang="en-US" sz="1800" cap="none" dirty="0"/>
          </a:p>
          <a:p>
            <a:pPr marL="0" indent="0">
              <a:buNone/>
            </a:pPr>
            <a:r>
              <a:rPr lang="en-US" sz="1800" cap="none" dirty="0" smtClean="0"/>
              <a:t>  -</a:t>
            </a:r>
            <a:r>
              <a:rPr lang="en-US" sz="1800" cap="none" dirty="0"/>
              <a:t>o DIRECTORY, --instance-output DIRECTORY</a:t>
            </a:r>
          </a:p>
          <a:p>
            <a:pPr marL="0" indent="0">
              <a:buNone/>
            </a:pPr>
            <a:r>
              <a:rPr lang="en-US" sz="1800" cap="none" dirty="0"/>
              <a:t>                        Save the instance console output content in this path.</a:t>
            </a:r>
          </a:p>
          <a:p>
            <a:pPr marL="0" indent="0">
              <a:buNone/>
            </a:pPr>
            <a:r>
              <a:rPr lang="en-US" sz="1800" cap="none" dirty="0"/>
              <a:t>                        If this is given, it can be reused for other files as</a:t>
            </a:r>
          </a:p>
          <a:p>
            <a:pPr marL="0" indent="0">
              <a:buNone/>
            </a:pPr>
            <a:r>
              <a:rPr lang="en-US" sz="1800" cap="none" dirty="0"/>
              <a:t>                        well.</a:t>
            </a:r>
          </a:p>
          <a:p>
            <a:pPr marL="0" indent="0">
              <a:buNone/>
            </a:pPr>
            <a:r>
              <a:rPr lang="en-US" sz="1800" cap="none" dirty="0"/>
              <a:t>  -b {</a:t>
            </a:r>
            <a:r>
              <a:rPr lang="en-US" sz="1800" cap="none" dirty="0" err="1"/>
              <a:t>beta,stable</a:t>
            </a:r>
            <a:r>
              <a:rPr lang="en-US" sz="1800" cap="none" dirty="0"/>
              <a:t>}, --builds {</a:t>
            </a:r>
            <a:r>
              <a:rPr lang="en-US" sz="1800" cap="none" dirty="0" err="1"/>
              <a:t>beta,stable</a:t>
            </a:r>
            <a:r>
              <a:rPr lang="en-US" sz="1800" cap="none" dirty="0"/>
              <a:t>}</a:t>
            </a:r>
          </a:p>
          <a:p>
            <a:pPr marL="0" indent="0">
              <a:buNone/>
            </a:pPr>
            <a:r>
              <a:rPr lang="en-US" sz="1800" cap="none" dirty="0"/>
              <a:t>                        Choose what installer builds to test.</a:t>
            </a:r>
          </a:p>
          <a:p>
            <a:pPr marL="0" indent="0">
              <a:buNone/>
            </a:pPr>
            <a:r>
              <a:rPr lang="en-US" sz="1800" cap="none" dirty="0"/>
              <a:t>  -a {x64,x86}, --arches {x64,x86}</a:t>
            </a:r>
          </a:p>
          <a:p>
            <a:pPr marL="0" indent="0">
              <a:buNone/>
            </a:pPr>
            <a:r>
              <a:rPr lang="en-US" sz="1800" cap="none" dirty="0"/>
              <a:t>                        Choose what installer architectures to test</a:t>
            </a:r>
            <a:r>
              <a:rPr lang="en-US" sz="1800" cap="none" dirty="0" smtClean="0"/>
              <a:t>.</a:t>
            </a:r>
            <a:endParaRPr lang="en-US" sz="1800" cap="none" dirty="0"/>
          </a:p>
        </p:txBody>
      </p:sp>
    </p:spTree>
    <p:extLst>
      <p:ext uri="{BB962C8B-B14F-4D97-AF65-F5344CB8AC3E}">
        <p14:creationId xmlns:p14="http://schemas.microsoft.com/office/powerpoint/2010/main" val="41287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531" y="6047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cap="none" dirty="0" smtClean="0"/>
              <a:t>Contents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43498" y="1547588"/>
            <a:ext cx="10363826" cy="51378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cap="none" dirty="0" smtClean="0"/>
              <a:t>1. Clouds</a:t>
            </a:r>
          </a:p>
          <a:p>
            <a:pPr marL="0" indent="0">
              <a:buNone/>
            </a:pPr>
            <a:r>
              <a:rPr lang="en-US" sz="2400" cap="none" dirty="0" smtClean="0"/>
              <a:t>2. </a:t>
            </a:r>
            <a:r>
              <a:rPr lang="en-US" sz="2400" cap="none" dirty="0" err="1" smtClean="0"/>
              <a:t>Cloudbase-Init</a:t>
            </a:r>
            <a:endParaRPr lang="en-US" sz="2400" cap="none" dirty="0"/>
          </a:p>
          <a:p>
            <a:pPr marL="0" indent="0">
              <a:buNone/>
            </a:pPr>
            <a:r>
              <a:rPr lang="en-US" sz="2400" cap="none" dirty="0" smtClean="0"/>
              <a:t>3. </a:t>
            </a:r>
            <a:r>
              <a:rPr lang="en-US" sz="2400" cap="none" dirty="0"/>
              <a:t>Testing </a:t>
            </a:r>
            <a:r>
              <a:rPr lang="en-US" sz="2400" cap="none" dirty="0" err="1" smtClean="0"/>
              <a:t>Cloudbase-Init</a:t>
            </a:r>
            <a:endParaRPr lang="en-US" sz="2400" cap="none" dirty="0" smtClean="0"/>
          </a:p>
          <a:p>
            <a:pPr marL="0" indent="0">
              <a:buNone/>
            </a:pPr>
            <a:r>
              <a:rPr lang="en-US" sz="2400" cap="none" dirty="0" smtClean="0"/>
              <a:t>4. Argus</a:t>
            </a:r>
            <a:endParaRPr lang="en-US" sz="2400" cap="none" dirty="0"/>
          </a:p>
          <a:p>
            <a:pPr marL="0" indent="0">
              <a:buNone/>
            </a:pPr>
            <a:r>
              <a:rPr lang="en-US" sz="2400" cap="none" dirty="0" smtClean="0"/>
              <a:t>5. Components</a:t>
            </a:r>
          </a:p>
          <a:p>
            <a:pPr marL="0" indent="0">
              <a:buNone/>
            </a:pPr>
            <a:r>
              <a:rPr lang="en-US" sz="2400" cap="none" dirty="0" smtClean="0"/>
              <a:t>6. </a:t>
            </a:r>
            <a:r>
              <a:rPr lang="en-US" sz="2400" cap="none" dirty="0"/>
              <a:t>Argus configuration </a:t>
            </a:r>
            <a:r>
              <a:rPr lang="en-US" sz="2400" cap="none" dirty="0" smtClean="0"/>
              <a:t>file</a:t>
            </a:r>
            <a:endParaRPr lang="en-US" sz="2400" cap="none" dirty="0" smtClean="0"/>
          </a:p>
          <a:p>
            <a:pPr marL="0" indent="0">
              <a:buNone/>
            </a:pPr>
            <a:r>
              <a:rPr lang="en-US" sz="2400" cap="none" dirty="0" smtClean="0"/>
              <a:t>7. </a:t>
            </a:r>
            <a:r>
              <a:rPr lang="en-US" sz="2400" cap="none" dirty="0" smtClean="0"/>
              <a:t>Advanced </a:t>
            </a:r>
            <a:r>
              <a:rPr lang="en-US" sz="2400" cap="none" dirty="0" smtClean="0"/>
              <a:t>concepts</a:t>
            </a:r>
          </a:p>
          <a:p>
            <a:pPr marL="0" indent="0">
              <a:buNone/>
            </a:pPr>
            <a:r>
              <a:rPr lang="en-US" sz="2400" cap="none" dirty="0" smtClean="0"/>
              <a:t>8. Using Argus</a:t>
            </a:r>
            <a:endParaRPr lang="en-US" sz="2400" cap="none" dirty="0"/>
          </a:p>
          <a:p>
            <a:pPr marL="0" indent="0">
              <a:buNone/>
            </a:pPr>
            <a:r>
              <a:rPr lang="en-US" sz="2400" cap="none" dirty="0" smtClean="0"/>
              <a:t>9</a:t>
            </a:r>
            <a:r>
              <a:rPr lang="en-US" sz="2400" cap="none" dirty="0" smtClean="0"/>
              <a:t>. Create a comprehensive test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3155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531" y="6047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cap="none" dirty="0" smtClean="0"/>
              <a:t>Using Argus</a:t>
            </a:r>
            <a:endParaRPr lang="en-US" sz="4800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1543498" y="1547588"/>
            <a:ext cx="10363826" cy="45599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cap="none" dirty="0" err="1"/>
              <a:t>devstack@devstack</a:t>
            </a:r>
            <a:r>
              <a:rPr lang="en-US" sz="1800" cap="none" dirty="0"/>
              <a:t>:~/</a:t>
            </a:r>
            <a:r>
              <a:rPr lang="en-US" sz="1800" cap="none" dirty="0" err="1"/>
              <a:t>argus</a:t>
            </a:r>
            <a:r>
              <a:rPr lang="en-US" sz="1800" cap="none" dirty="0"/>
              <a:t>-ci$ </a:t>
            </a:r>
            <a:r>
              <a:rPr lang="en-US" sz="1800" cap="none" dirty="0" err="1"/>
              <a:t>argus</a:t>
            </a:r>
            <a:r>
              <a:rPr lang="en-US" sz="1800" cap="none" dirty="0"/>
              <a:t> cloud </a:t>
            </a:r>
            <a:r>
              <a:rPr lang="en-US" sz="1800" cap="none" dirty="0" smtClean="0"/>
              <a:t>--help</a:t>
            </a:r>
          </a:p>
          <a:p>
            <a:pPr marL="0" indent="0">
              <a:buNone/>
            </a:pPr>
            <a:r>
              <a:rPr lang="en-US" sz="1800" cap="none" dirty="0" smtClean="0"/>
              <a:t>…</a:t>
            </a:r>
            <a:endParaRPr lang="en-US" sz="1800" cap="none" dirty="0"/>
          </a:p>
          <a:p>
            <a:pPr marL="0" indent="0">
              <a:buNone/>
            </a:pPr>
            <a:r>
              <a:rPr lang="en-US" sz="1800" cap="none" dirty="0" smtClean="0"/>
              <a:t>  --</a:t>
            </a:r>
            <a:r>
              <a:rPr lang="en-US" sz="1800" cap="none" dirty="0"/>
              <a:t>patch-install URL   Pass a link that points *directly* to a zip file</a:t>
            </a:r>
          </a:p>
          <a:p>
            <a:pPr marL="0" indent="0">
              <a:buNone/>
            </a:pPr>
            <a:r>
              <a:rPr lang="en-US" sz="1800" cap="none" dirty="0"/>
              <a:t>                        containing the installed version. The content will</a:t>
            </a:r>
          </a:p>
          <a:p>
            <a:pPr marL="0" indent="0">
              <a:buNone/>
            </a:pPr>
            <a:r>
              <a:rPr lang="en-US" sz="1800" cap="none" dirty="0"/>
              <a:t>                        just replace the files.</a:t>
            </a:r>
          </a:p>
          <a:p>
            <a:pPr marL="0" indent="0">
              <a:buNone/>
            </a:pPr>
            <a:r>
              <a:rPr lang="en-US" sz="1800" cap="none" dirty="0"/>
              <a:t>  --</a:t>
            </a:r>
            <a:r>
              <a:rPr lang="en-US" sz="1800" cap="none" dirty="0" err="1"/>
              <a:t>git</a:t>
            </a:r>
            <a:r>
              <a:rPr lang="en-US" sz="1800" cap="none" dirty="0"/>
              <a:t>-command GIT_COMMAND</a:t>
            </a:r>
          </a:p>
          <a:p>
            <a:pPr marL="0" indent="0">
              <a:buNone/>
            </a:pPr>
            <a:r>
              <a:rPr lang="en-US" sz="1800" cap="none" dirty="0"/>
              <a:t>                        Pass a </a:t>
            </a:r>
            <a:r>
              <a:rPr lang="en-US" sz="1800" cap="none" dirty="0" err="1"/>
              <a:t>git</a:t>
            </a:r>
            <a:r>
              <a:rPr lang="en-US" sz="1800" cap="none" dirty="0"/>
              <a:t> command which should be interpreted by a</a:t>
            </a:r>
          </a:p>
          <a:p>
            <a:pPr marL="0" indent="0">
              <a:buNone/>
            </a:pPr>
            <a:r>
              <a:rPr lang="en-US" sz="1800" cap="none" dirty="0"/>
              <a:t>                        recipe</a:t>
            </a:r>
            <a:r>
              <a:rPr lang="en-US" sz="1800" cap="none" dirty="0" smtClean="0"/>
              <a:t>.</a:t>
            </a:r>
          </a:p>
          <a:p>
            <a:pPr marL="0" indent="0">
              <a:buNone/>
            </a:pPr>
            <a:r>
              <a:rPr lang="en-US" sz="1800" cap="none" dirty="0" smtClean="0">
                <a:solidFill>
                  <a:srgbClr val="C00000"/>
                </a:solidFill>
              </a:rPr>
              <a:t>Example</a:t>
            </a:r>
            <a:r>
              <a:rPr lang="en-US" sz="1800" cap="none" dirty="0" smtClean="0"/>
              <a:t>: </a:t>
            </a:r>
            <a:r>
              <a:rPr lang="en-US" sz="1800" cap="none" dirty="0" err="1" smtClean="0"/>
              <a:t>argus</a:t>
            </a:r>
            <a:r>
              <a:rPr lang="en-US" sz="1800" cap="none" dirty="0" smtClean="0"/>
              <a:t> cloud --</a:t>
            </a:r>
            <a:r>
              <a:rPr lang="en-US" sz="1800" cap="none" dirty="0" err="1" smtClean="0"/>
              <a:t>conf</a:t>
            </a:r>
            <a:r>
              <a:rPr lang="en-US" sz="1800" cap="none" dirty="0" smtClean="0"/>
              <a:t> </a:t>
            </a:r>
            <a:r>
              <a:rPr lang="en-US" sz="1800" cap="none" dirty="0" err="1" smtClean="0"/>
              <a:t>argus.conf</a:t>
            </a:r>
            <a:r>
              <a:rPr lang="en-US" sz="1800" cap="none" dirty="0"/>
              <a:t> -</a:t>
            </a:r>
            <a:r>
              <a:rPr lang="en-US" sz="1800" cap="none" dirty="0" smtClean="0"/>
              <a:t>p -o </a:t>
            </a:r>
            <a:r>
              <a:rPr lang="en-US" sz="1800" cap="none" dirty="0" err="1" smtClean="0"/>
              <a:t>cblogs</a:t>
            </a:r>
            <a:r>
              <a:rPr lang="en-US" sz="1800" cap="none" dirty="0" smtClean="0"/>
              <a:t> -a x64 --</a:t>
            </a:r>
            <a:r>
              <a:rPr lang="en-US" sz="1800" cap="none" dirty="0" err="1" smtClean="0"/>
              <a:t>git</a:t>
            </a:r>
            <a:r>
              <a:rPr lang="en-US" sz="1800" cap="none" dirty="0" smtClean="0"/>
              <a:t>-command “</a:t>
            </a:r>
            <a:r>
              <a:rPr lang="en-US" sz="1800" cap="none" dirty="0" err="1" smtClean="0"/>
              <a:t>git</a:t>
            </a:r>
            <a:r>
              <a:rPr lang="en-US" sz="1800" cap="none" dirty="0" smtClean="0"/>
              <a:t> fetch … &amp;&amp; </a:t>
            </a:r>
            <a:r>
              <a:rPr lang="en-US" sz="1800" cap="none" dirty="0" err="1" smtClean="0"/>
              <a:t>git</a:t>
            </a:r>
            <a:r>
              <a:rPr lang="en-US" sz="1800" cap="none" dirty="0" smtClean="0"/>
              <a:t> checkout …”</a:t>
            </a:r>
            <a:endParaRPr lang="en-US" sz="1800" cap="none" dirty="0"/>
          </a:p>
        </p:txBody>
      </p:sp>
    </p:spTree>
    <p:extLst>
      <p:ext uri="{BB962C8B-B14F-4D97-AF65-F5344CB8AC3E}">
        <p14:creationId xmlns:p14="http://schemas.microsoft.com/office/powerpoint/2010/main" val="219921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531" y="6047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cap="none" dirty="0" smtClean="0"/>
              <a:t>Develop a test</a:t>
            </a:r>
            <a:endParaRPr lang="en-US" sz="4800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1543498" y="1547588"/>
            <a:ext cx="10363826" cy="4559914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400" cap="none" dirty="0" err="1" smtClean="0"/>
              <a:t>Cloudbase-init</a:t>
            </a:r>
            <a:r>
              <a:rPr lang="en-US" sz="2400" cap="none" dirty="0" smtClean="0"/>
              <a:t> patch (not merged)</a:t>
            </a:r>
          </a:p>
          <a:p>
            <a:pPr>
              <a:buFontTx/>
              <a:buChar char="-"/>
            </a:pPr>
            <a:r>
              <a:rPr lang="en-US" sz="2400" cap="none" dirty="0" smtClean="0"/>
              <a:t>Custom new one or use already created (class):</a:t>
            </a:r>
          </a:p>
          <a:p>
            <a:pPr lvl="1">
              <a:buFontTx/>
              <a:buChar char="-"/>
            </a:pPr>
            <a:r>
              <a:rPr lang="en-US" sz="2200" cap="none" dirty="0" smtClean="0"/>
              <a:t>Scenario</a:t>
            </a:r>
          </a:p>
          <a:p>
            <a:pPr lvl="1">
              <a:buFontTx/>
              <a:buChar char="-"/>
            </a:pPr>
            <a:r>
              <a:rPr lang="en-US" sz="2200" cap="none" dirty="0" smtClean="0"/>
              <a:t>Recipe</a:t>
            </a:r>
          </a:p>
          <a:p>
            <a:pPr lvl="1">
              <a:buFontTx/>
              <a:buChar char="-"/>
            </a:pPr>
            <a:r>
              <a:rPr lang="en-US" sz="2200" cap="none" dirty="0" smtClean="0"/>
              <a:t>Test(s)</a:t>
            </a:r>
          </a:p>
          <a:p>
            <a:pPr lvl="1">
              <a:buFontTx/>
              <a:buChar char="-"/>
            </a:pPr>
            <a:r>
              <a:rPr lang="en-US" sz="2200" cap="none" dirty="0" smtClean="0"/>
              <a:t>Introspection</a:t>
            </a:r>
            <a:endParaRPr lang="en-US" sz="2200" cap="none" dirty="0"/>
          </a:p>
          <a:p>
            <a:pPr>
              <a:buFontTx/>
              <a:buChar char="-"/>
            </a:pPr>
            <a:r>
              <a:rPr lang="en-US" sz="2400" cap="none" dirty="0" smtClean="0"/>
              <a:t>New “scenario_” group in </a:t>
            </a:r>
            <a:r>
              <a:rPr lang="en-US" sz="2400" cap="none" dirty="0" err="1" smtClean="0"/>
              <a:t>config</a:t>
            </a:r>
            <a:r>
              <a:rPr lang="en-US" sz="2400" cap="none" dirty="0" smtClean="0"/>
              <a:t> file</a:t>
            </a:r>
          </a:p>
          <a:p>
            <a:pPr>
              <a:buFontTx/>
              <a:buChar char="-"/>
            </a:pPr>
            <a:r>
              <a:rPr lang="en-US" sz="2400" cap="none" dirty="0" smtClean="0"/>
              <a:t>Run </a:t>
            </a:r>
            <a:r>
              <a:rPr lang="en-US" sz="2400" cap="none" dirty="0" err="1" smtClean="0"/>
              <a:t>argus</a:t>
            </a:r>
            <a:r>
              <a:rPr lang="en-US" sz="2400" cap="none" dirty="0" smtClean="0"/>
              <a:t> &amp; inspect logs</a:t>
            </a:r>
          </a:p>
        </p:txBody>
      </p:sp>
    </p:spTree>
    <p:extLst>
      <p:ext uri="{BB962C8B-B14F-4D97-AF65-F5344CB8AC3E}">
        <p14:creationId xmlns:p14="http://schemas.microsoft.com/office/powerpoint/2010/main" val="342567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531" y="6047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cap="none" dirty="0" smtClean="0"/>
              <a:t>Clouds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43498" y="1547588"/>
            <a:ext cx="10363826" cy="4318374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400" cap="none" dirty="0" smtClean="0"/>
              <a:t>Cloud computing</a:t>
            </a:r>
          </a:p>
          <a:p>
            <a:pPr>
              <a:buFontTx/>
              <a:buChar char="-"/>
            </a:pPr>
            <a:r>
              <a:rPr lang="en-US" sz="2400" cap="none" dirty="0" err="1" smtClean="0">
                <a:solidFill>
                  <a:srgbClr val="C00000"/>
                </a:solidFill>
              </a:rPr>
              <a:t>I</a:t>
            </a:r>
            <a:r>
              <a:rPr lang="en-US" sz="2400" cap="none" dirty="0" err="1" smtClean="0"/>
              <a:t>nternet</a:t>
            </a:r>
            <a:r>
              <a:rPr lang="en-US" sz="2400" cap="none" dirty="0" err="1" smtClean="0">
                <a:solidFill>
                  <a:srgbClr val="C00000"/>
                </a:solidFill>
              </a:rPr>
              <a:t>A</a:t>
            </a:r>
            <a:r>
              <a:rPr lang="en-US" sz="2400" cap="none" dirty="0" err="1" smtClean="0"/>
              <a:t>s</a:t>
            </a:r>
            <a:r>
              <a:rPr lang="en-US" sz="2400" cap="none" dirty="0" err="1" smtClean="0">
                <a:solidFill>
                  <a:srgbClr val="C00000"/>
                </a:solidFill>
              </a:rPr>
              <a:t>AS</a:t>
            </a:r>
            <a:r>
              <a:rPr lang="en-US" sz="2400" cap="none" dirty="0" err="1" smtClean="0"/>
              <a:t>ervice</a:t>
            </a:r>
            <a:endParaRPr lang="en-US" sz="2400" cap="none" dirty="0" smtClean="0"/>
          </a:p>
          <a:p>
            <a:pPr>
              <a:buFontTx/>
              <a:buChar char="-"/>
            </a:pPr>
            <a:r>
              <a:rPr lang="en-US" sz="2400" cap="none" dirty="0" smtClean="0"/>
              <a:t>OpenStack</a:t>
            </a:r>
          </a:p>
          <a:p>
            <a:pPr>
              <a:buFontTx/>
              <a:buChar char="-"/>
            </a:pPr>
            <a:r>
              <a:rPr lang="en-US" sz="2400" cap="none" dirty="0" err="1" smtClean="0"/>
              <a:t>OpenNebula</a:t>
            </a:r>
            <a:endParaRPr lang="en-US" sz="2400" cap="none" dirty="0" smtClean="0"/>
          </a:p>
          <a:p>
            <a:pPr>
              <a:buFontTx/>
              <a:buChar char="-"/>
            </a:pPr>
            <a:r>
              <a:rPr lang="en-US" sz="2400" cap="none" dirty="0" err="1" smtClean="0"/>
              <a:t>CloudStack</a:t>
            </a:r>
            <a:endParaRPr lang="en-US" sz="2400" cap="non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962" y="1602224"/>
            <a:ext cx="53848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9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531" y="6047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cap="none" dirty="0" smtClean="0"/>
              <a:t>Clouds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43498" y="1547588"/>
            <a:ext cx="10363826" cy="4318374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400" cap="none" dirty="0" smtClean="0"/>
              <a:t>VM creation &amp; initialize</a:t>
            </a:r>
          </a:p>
          <a:p>
            <a:pPr>
              <a:buFontTx/>
              <a:buChar char="-"/>
            </a:pPr>
            <a:r>
              <a:rPr lang="en-US" sz="2400" cap="none" dirty="0" smtClean="0"/>
              <a:t>Metadata providers</a:t>
            </a:r>
          </a:p>
          <a:p>
            <a:pPr>
              <a:buFontTx/>
              <a:buChar char="-"/>
            </a:pPr>
            <a:r>
              <a:rPr lang="en-US" sz="2400" cap="none" dirty="0" smtClean="0"/>
              <a:t>Cloud initialization services</a:t>
            </a:r>
          </a:p>
          <a:p>
            <a:pPr>
              <a:buFontTx/>
              <a:buChar char="-"/>
            </a:pPr>
            <a:r>
              <a:rPr lang="en-US" sz="2400" cap="none" dirty="0" smtClean="0"/>
              <a:t>Cloud-</a:t>
            </a:r>
            <a:r>
              <a:rPr lang="en-US" sz="2400" cap="none" dirty="0" err="1" smtClean="0"/>
              <a:t>Init</a:t>
            </a:r>
            <a:endParaRPr lang="en-US" sz="2400" cap="none" dirty="0"/>
          </a:p>
          <a:p>
            <a:pPr>
              <a:buFontTx/>
              <a:buChar char="-"/>
            </a:pPr>
            <a:r>
              <a:rPr lang="en-US" sz="2400" cap="none" dirty="0" err="1" smtClean="0"/>
              <a:t>Cloudbase-Init</a:t>
            </a:r>
            <a:endParaRPr lang="en-US" sz="2400" cap="none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628" y="1625222"/>
            <a:ext cx="5054425" cy="370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531" y="6047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cap="none" dirty="0" err="1" smtClean="0"/>
              <a:t>Cloudbase-Init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43498" y="1547588"/>
            <a:ext cx="10363826" cy="4318374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400" cap="none" dirty="0" smtClean="0"/>
              <a:t>Portable customization</a:t>
            </a:r>
          </a:p>
          <a:p>
            <a:pPr>
              <a:buFontTx/>
              <a:buChar char="-"/>
            </a:pPr>
            <a:r>
              <a:rPr lang="en-US" sz="2400" cap="none" dirty="0" smtClean="0"/>
              <a:t>For NT systems</a:t>
            </a:r>
          </a:p>
          <a:p>
            <a:pPr>
              <a:buFontTx/>
              <a:buChar char="-"/>
            </a:pPr>
            <a:r>
              <a:rPr lang="en-US" sz="2400" cap="none" dirty="0" smtClean="0"/>
              <a:t>OSS &amp; written in Python</a:t>
            </a:r>
          </a:p>
          <a:p>
            <a:pPr>
              <a:buFontTx/>
              <a:buChar char="-"/>
            </a:pPr>
            <a:r>
              <a:rPr lang="en-US" sz="2400" cap="none" dirty="0" smtClean="0"/>
              <a:t>Supports popular clouds</a:t>
            </a:r>
          </a:p>
          <a:p>
            <a:pPr>
              <a:buFontTx/>
              <a:buChar char="-"/>
            </a:pPr>
            <a:r>
              <a:rPr lang="en-US" sz="2400" cap="none" dirty="0" smtClean="0"/>
              <a:t>Independent of the hypervisor</a:t>
            </a:r>
          </a:p>
          <a:p>
            <a:pPr>
              <a:buFontTx/>
              <a:buChar char="-"/>
            </a:pPr>
            <a:r>
              <a:rPr lang="en-US" sz="2400" cap="none" dirty="0" smtClean="0"/>
              <a:t>Merge with Cloud-</a:t>
            </a:r>
            <a:r>
              <a:rPr lang="en-US" sz="2400" cap="none" dirty="0" err="1" smtClean="0"/>
              <a:t>Init</a:t>
            </a:r>
            <a:endParaRPr lang="en-US" sz="2400" cap="none" dirty="0" smtClean="0"/>
          </a:p>
          <a:p>
            <a:pPr>
              <a:buFontTx/>
              <a:buChar char="-"/>
            </a:pPr>
            <a:endParaRPr lang="en-US" sz="2400" cap="non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433" y="1527994"/>
            <a:ext cx="4850185" cy="380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6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531" y="6047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cap="none" dirty="0" err="1" smtClean="0"/>
              <a:t>Cloudbase-Init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43498" y="1547588"/>
            <a:ext cx="10363826" cy="4559914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400" cap="none" dirty="0" smtClean="0"/>
              <a:t>Runs as a service at startup</a:t>
            </a:r>
          </a:p>
          <a:p>
            <a:pPr>
              <a:buFontTx/>
              <a:buChar char="-"/>
            </a:pPr>
            <a:r>
              <a:rPr lang="en-US" sz="2400" cap="none" dirty="0"/>
              <a:t>Services (different metadata providers</a:t>
            </a:r>
            <a:r>
              <a:rPr lang="en-US" sz="2400" cap="none" dirty="0" smtClean="0"/>
              <a:t>)</a:t>
            </a:r>
          </a:p>
          <a:p>
            <a:pPr>
              <a:buFontTx/>
              <a:buChar char="-"/>
            </a:pPr>
            <a:r>
              <a:rPr lang="en-US" sz="2400" cap="none" dirty="0" smtClean="0"/>
              <a:t>Plugins:</a:t>
            </a:r>
          </a:p>
          <a:p>
            <a:pPr lvl="1">
              <a:buFontTx/>
              <a:buChar char="-"/>
            </a:pPr>
            <a:r>
              <a:rPr lang="en-US" sz="2200" cap="none" dirty="0" smtClean="0"/>
              <a:t>Host name</a:t>
            </a:r>
          </a:p>
          <a:p>
            <a:pPr lvl="1">
              <a:buFontTx/>
              <a:buChar char="-"/>
            </a:pPr>
            <a:r>
              <a:rPr lang="en-US" sz="2200" cap="none" dirty="0" smtClean="0"/>
              <a:t>Networking</a:t>
            </a:r>
          </a:p>
          <a:p>
            <a:pPr lvl="1">
              <a:buFontTx/>
              <a:buChar char="-"/>
            </a:pPr>
            <a:r>
              <a:rPr lang="en-US" sz="2200" cap="none" dirty="0" smtClean="0"/>
              <a:t>Local scripts</a:t>
            </a:r>
          </a:p>
          <a:p>
            <a:pPr lvl="1">
              <a:buFontTx/>
              <a:buChar char="-"/>
            </a:pPr>
            <a:r>
              <a:rPr lang="en-US" sz="2200" cap="none" dirty="0" smtClean="0"/>
              <a:t>SSH public keys</a:t>
            </a:r>
          </a:p>
          <a:p>
            <a:pPr lvl="1">
              <a:buFontTx/>
              <a:buChar char="-"/>
            </a:pPr>
            <a:r>
              <a:rPr lang="en-US" sz="2200" cap="none" dirty="0" err="1" smtClean="0"/>
              <a:t>Userdata</a:t>
            </a:r>
            <a:endParaRPr lang="en-US" sz="2200" cap="none" dirty="0"/>
          </a:p>
          <a:p>
            <a:pPr>
              <a:buFontTx/>
              <a:buChar char="-"/>
            </a:pPr>
            <a:r>
              <a:rPr lang="en-US" sz="2400" cap="none" dirty="0" smtClean="0"/>
              <a:t>Configuration file</a:t>
            </a:r>
            <a:endParaRPr lang="en-US" sz="2400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659" y="2739367"/>
            <a:ext cx="6194294" cy="325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0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531" y="6047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cap="none" dirty="0" err="1" smtClean="0"/>
              <a:t>Cloudbase-Init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1345721"/>
            <a:ext cx="10363826" cy="51931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[DEFAULT]</a:t>
            </a:r>
          </a:p>
          <a:p>
            <a:pPr marL="0" indent="0">
              <a:buNone/>
            </a:pP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# What user to create and in which group(s) to be put.</a:t>
            </a:r>
          </a:p>
          <a:p>
            <a:pPr marL="0" indent="0">
              <a:buNone/>
            </a:pP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username=Admin</a:t>
            </a:r>
          </a:p>
          <a:p>
            <a:pPr marL="0" indent="0">
              <a:buNone/>
            </a:pP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groups=Administrators</a:t>
            </a:r>
          </a:p>
          <a:p>
            <a:pPr marL="0" indent="0">
              <a:buNone/>
            </a:pPr>
            <a:r>
              <a:rPr lang="en-US" sz="1200" cap="none" dirty="0" err="1">
                <a:latin typeface="Consolas" panose="020B0609020204030204" pitchFamily="49" charset="0"/>
                <a:cs typeface="Consolas" panose="020B0609020204030204" pitchFamily="49" charset="0"/>
              </a:rPr>
              <a:t>inject_user_password</a:t>
            </a: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=true  # Use password from the metadata (not random).</a:t>
            </a:r>
          </a:p>
          <a:p>
            <a:pPr marL="0" indent="0">
              <a:buNone/>
            </a:pP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# Where to store logs.</a:t>
            </a:r>
          </a:p>
          <a:p>
            <a:pPr marL="0" indent="0">
              <a:buNone/>
            </a:pPr>
            <a:r>
              <a:rPr lang="en-US" sz="1200" cap="none" dirty="0" err="1">
                <a:latin typeface="Consolas" panose="020B0609020204030204" pitchFamily="49" charset="0"/>
                <a:cs typeface="Consolas" panose="020B0609020204030204" pitchFamily="49" charset="0"/>
              </a:rPr>
              <a:t>logdir</a:t>
            </a: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=C:\Program Files (x86)\</a:t>
            </a:r>
            <a:r>
              <a:rPr lang="en-US" sz="1200" cap="none" dirty="0" err="1">
                <a:latin typeface="Consolas" panose="020B0609020204030204" pitchFamily="49" charset="0"/>
                <a:cs typeface="Consolas" panose="020B0609020204030204" pitchFamily="49" charset="0"/>
              </a:rPr>
              <a:t>Cloudbase</a:t>
            </a: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 Solutions\</a:t>
            </a:r>
            <a:r>
              <a:rPr lang="en-US" sz="1200" cap="none" dirty="0" err="1">
                <a:latin typeface="Consolas" panose="020B0609020204030204" pitchFamily="49" charset="0"/>
                <a:cs typeface="Consolas" panose="020B0609020204030204" pitchFamily="49" charset="0"/>
              </a:rPr>
              <a:t>Cloudbase-Init</a:t>
            </a: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\log\</a:t>
            </a:r>
          </a:p>
          <a:p>
            <a:pPr marL="0" indent="0">
              <a:buNone/>
            </a:pP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# Where are located the user supplied scripts for execution.</a:t>
            </a:r>
          </a:p>
          <a:p>
            <a:pPr marL="0" indent="0">
              <a:buNone/>
            </a:pPr>
            <a:r>
              <a:rPr lang="en-US" sz="1200" cap="none" dirty="0" err="1">
                <a:latin typeface="Consolas" panose="020B0609020204030204" pitchFamily="49" charset="0"/>
                <a:cs typeface="Consolas" panose="020B0609020204030204" pitchFamily="49" charset="0"/>
              </a:rPr>
              <a:t>local_scripts_path</a:t>
            </a: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=C:\Program Files (x86)\</a:t>
            </a:r>
            <a:r>
              <a:rPr lang="en-US" sz="1200" cap="none" dirty="0" err="1">
                <a:latin typeface="Consolas" panose="020B0609020204030204" pitchFamily="49" charset="0"/>
                <a:cs typeface="Consolas" panose="020B0609020204030204" pitchFamily="49" charset="0"/>
              </a:rPr>
              <a:t>Cloudbase</a:t>
            </a: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 Solutions\</a:t>
            </a:r>
            <a:r>
              <a:rPr lang="en-US" sz="1200" cap="none" dirty="0" err="1">
                <a:latin typeface="Consolas" panose="020B0609020204030204" pitchFamily="49" charset="0"/>
                <a:cs typeface="Consolas" panose="020B0609020204030204" pitchFamily="49" charset="0"/>
              </a:rPr>
              <a:t>Cloudbase-Init</a:t>
            </a: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200" cap="none" dirty="0" err="1">
                <a:latin typeface="Consolas" panose="020B0609020204030204" pitchFamily="49" charset="0"/>
                <a:cs typeface="Consolas" panose="020B0609020204030204" pitchFamily="49" charset="0"/>
              </a:rPr>
              <a:t>LocalScripts</a:t>
            </a: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</a:p>
          <a:p>
            <a:pPr marL="0" indent="0">
              <a:buNone/>
            </a:pP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# Services that will be tested for loading until one of them succeeds.</a:t>
            </a:r>
          </a:p>
          <a:p>
            <a:pPr marL="0" indent="0">
              <a:buNone/>
            </a:pPr>
            <a:r>
              <a:rPr lang="en-US" sz="1200" cap="none" dirty="0" err="1">
                <a:latin typeface="Consolas" panose="020B0609020204030204" pitchFamily="49" charset="0"/>
                <a:cs typeface="Consolas" panose="020B0609020204030204" pitchFamily="49" charset="0"/>
              </a:rPr>
              <a:t>metadata_services</a:t>
            </a: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cap="none" dirty="0" err="1">
                <a:latin typeface="Consolas" panose="020B0609020204030204" pitchFamily="49" charset="0"/>
                <a:cs typeface="Consolas" panose="020B0609020204030204" pitchFamily="49" charset="0"/>
              </a:rPr>
              <a:t>cloudbaseinit.metadata.services.configdrive.ConfigDriveService</a:t>
            </a: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sz="1200" cap="non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cloudbaseinit.metadata.services.httpservice.HttpService</a:t>
            </a:r>
            <a:endParaRPr lang="en-US" sz="1200" cap="non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cap="none" dirty="0" smtClean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What plugins to execute.</a:t>
            </a:r>
          </a:p>
          <a:p>
            <a:pPr marL="0" indent="0">
              <a:buNone/>
            </a:pP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plugins=</a:t>
            </a:r>
            <a:r>
              <a:rPr lang="en-US" sz="1200" cap="none" dirty="0" err="1">
                <a:latin typeface="Consolas" panose="020B0609020204030204" pitchFamily="49" charset="0"/>
                <a:cs typeface="Consolas" panose="020B0609020204030204" pitchFamily="49" charset="0"/>
              </a:rPr>
              <a:t>cloudbaseinit.plugins.common.mtu.MTUPlugin</a:t>
            </a: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cap="non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cloudbaseinit.plugins.common.sethostname.SetHostNamePlugin</a:t>
            </a:r>
            <a:endParaRPr lang="en-US" sz="1200" cap="non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2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531" y="6047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cap="none" dirty="0"/>
              <a:t>Testing </a:t>
            </a:r>
            <a:r>
              <a:rPr lang="en-US" sz="4800" cap="none" dirty="0" err="1"/>
              <a:t>Cloudbase-Init</a:t>
            </a:r>
            <a:endParaRPr lang="en-US" sz="4800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1543498" y="1547588"/>
            <a:ext cx="10363826" cy="4559914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400" cap="none" dirty="0" smtClean="0"/>
              <a:t>Unit testing (local &amp; Jenkins)</a:t>
            </a:r>
          </a:p>
          <a:p>
            <a:pPr>
              <a:buFontTx/>
              <a:buChar char="-"/>
            </a:pPr>
            <a:r>
              <a:rPr lang="en-US" sz="2400" cap="none" dirty="0" smtClean="0"/>
              <a:t>Windows VM</a:t>
            </a:r>
          </a:p>
          <a:p>
            <a:pPr>
              <a:buFontTx/>
              <a:buChar char="-"/>
            </a:pPr>
            <a:r>
              <a:rPr lang="en-US" sz="2400" cap="none" dirty="0" smtClean="0"/>
              <a:t>Installer &amp; Service</a:t>
            </a:r>
          </a:p>
          <a:p>
            <a:pPr>
              <a:buFontTx/>
              <a:buChar char="-"/>
            </a:pPr>
            <a:r>
              <a:rPr lang="en-US" sz="2400" cap="none" dirty="0" smtClean="0"/>
              <a:t>OpenStack instance</a:t>
            </a:r>
          </a:p>
          <a:p>
            <a:pPr>
              <a:buFontTx/>
              <a:buChar char="-"/>
            </a:pPr>
            <a:r>
              <a:rPr lang="en-US" sz="2400" cap="none" dirty="0" err="1" smtClean="0"/>
              <a:t>OpenNebula</a:t>
            </a:r>
            <a:r>
              <a:rPr lang="en-US" sz="2400" cap="none" dirty="0" smtClean="0"/>
              <a:t>, </a:t>
            </a:r>
            <a:r>
              <a:rPr lang="en-US" sz="2400" cap="none" dirty="0" err="1" smtClean="0"/>
              <a:t>CloudStack</a:t>
            </a:r>
            <a:r>
              <a:rPr lang="en-US" sz="2400" cap="none" dirty="0" smtClean="0"/>
              <a:t> etc. instance</a:t>
            </a:r>
          </a:p>
          <a:p>
            <a:pPr>
              <a:buFontTx/>
              <a:buChar char="-"/>
            </a:pPr>
            <a:r>
              <a:rPr lang="en-US" sz="2400" cap="none" dirty="0" smtClean="0"/>
              <a:t>Automation</a:t>
            </a:r>
            <a:r>
              <a:rPr lang="ro-RO" sz="2400" cap="none" dirty="0" smtClean="0"/>
              <a:t>?</a:t>
            </a:r>
            <a:endParaRPr lang="en-US" sz="2400" cap="none" dirty="0" smtClean="0"/>
          </a:p>
        </p:txBody>
      </p:sp>
    </p:spTree>
    <p:extLst>
      <p:ext uri="{BB962C8B-B14F-4D97-AF65-F5344CB8AC3E}">
        <p14:creationId xmlns:p14="http://schemas.microsoft.com/office/powerpoint/2010/main" val="20779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531" y="6047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cap="none" dirty="0" smtClean="0"/>
              <a:t>Argus</a:t>
            </a:r>
            <a:endParaRPr lang="en-US" sz="4800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1543498" y="1547588"/>
            <a:ext cx="10363826" cy="4559914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400" cap="none" dirty="0" smtClean="0"/>
              <a:t>Integration tests</a:t>
            </a:r>
          </a:p>
          <a:p>
            <a:pPr>
              <a:buFontTx/>
              <a:buChar char="-"/>
            </a:pPr>
            <a:r>
              <a:rPr lang="en-US" sz="2400" cap="none" dirty="0" smtClean="0"/>
              <a:t>More than a CI framework</a:t>
            </a:r>
          </a:p>
          <a:p>
            <a:pPr marL="0" indent="0">
              <a:buNone/>
            </a:pPr>
            <a:r>
              <a:rPr lang="en-US" sz="2400" cap="none" dirty="0" smtClean="0"/>
              <a:t>- General use</a:t>
            </a:r>
          </a:p>
          <a:p>
            <a:pPr>
              <a:buFontTx/>
              <a:buChar char="-"/>
            </a:pPr>
            <a:r>
              <a:rPr lang="en-US" sz="2400" cap="none" dirty="0" smtClean="0"/>
              <a:t>Written in Python</a:t>
            </a:r>
          </a:p>
        </p:txBody>
      </p:sp>
    </p:spTree>
    <p:extLst>
      <p:ext uri="{BB962C8B-B14F-4D97-AF65-F5344CB8AC3E}">
        <p14:creationId xmlns:p14="http://schemas.microsoft.com/office/powerpoint/2010/main" val="139572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2500</TotalTime>
  <Words>805</Words>
  <Application>Microsoft Office PowerPoint</Application>
  <PresentationFormat>Widescreen</PresentationFormat>
  <Paragraphs>165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Consolas</vt:lpstr>
      <vt:lpstr>Tw Cen MT</vt:lpstr>
      <vt:lpstr>Droplet</vt:lpstr>
      <vt:lpstr>ARGUS - THE OMNISCIENT CI</vt:lpstr>
      <vt:lpstr>Contents</vt:lpstr>
      <vt:lpstr>Clouds</vt:lpstr>
      <vt:lpstr>Clouds</vt:lpstr>
      <vt:lpstr>Cloudbase-Init</vt:lpstr>
      <vt:lpstr>Cloudbase-Init</vt:lpstr>
      <vt:lpstr>Cloudbase-Init</vt:lpstr>
      <vt:lpstr>Testing Cloudbase-Init</vt:lpstr>
      <vt:lpstr>Argus</vt:lpstr>
      <vt:lpstr>Argus</vt:lpstr>
      <vt:lpstr>Argus components</vt:lpstr>
      <vt:lpstr>Components’ relationship</vt:lpstr>
      <vt:lpstr>Argus config file</vt:lpstr>
      <vt:lpstr>Advanced concepts</vt:lpstr>
      <vt:lpstr>Mock metadata</vt:lpstr>
      <vt:lpstr>Using Argus</vt:lpstr>
      <vt:lpstr>Using Argus</vt:lpstr>
      <vt:lpstr>Using Argus</vt:lpstr>
      <vt:lpstr>Using Argus</vt:lpstr>
      <vt:lpstr>Using Argus</vt:lpstr>
      <vt:lpstr>Develop a test</vt:lpstr>
    </vt:vector>
  </TitlesOfParts>
  <Company>Cloudbase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Cosmin Poieana</dc:creator>
  <cp:lastModifiedBy>Cosmin Poieana</cp:lastModifiedBy>
  <cp:revision>77</cp:revision>
  <dcterms:created xsi:type="dcterms:W3CDTF">2015-07-06T20:34:03Z</dcterms:created>
  <dcterms:modified xsi:type="dcterms:W3CDTF">2015-07-08T14:15:38Z</dcterms:modified>
</cp:coreProperties>
</file>