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92KnW17YOC3Mo1FutgJo+Wfh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4"/>
  </p:normalViewPr>
  <p:slideViewPr>
    <p:cSldViewPr snapToGrid="0">
      <p:cViewPr varScale="1">
        <p:scale>
          <a:sx n="86" d="100"/>
          <a:sy n="86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‹#›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DFF-5944-EC1F-9231-77EDF4BE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CBA2-B346-3517-A835-7D5CB892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BD29-F1A1-39A7-EBE1-71BE4B7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712D-501E-734C-08F3-DD728C89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EDAB-CAF5-CB74-0DD3-76387ADF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24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D1E4-85C1-6BF4-35B4-10980686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AC35-5909-181E-CBC7-06CC1F4B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2D28-8727-2A2B-B311-364E141D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B541-ABEA-B707-7DEF-DB0DC389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FE375-1313-2343-7422-BE8EC942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8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F40B4-F129-E826-E0DD-93608025A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2B590-A2F5-8A6C-FE73-4CA28523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A887-E8C2-6CB2-861F-C9A550AD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53A4-5C4D-C868-2B56-0BC49BA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4928-3FC9-152F-8957-D73A5213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9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79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0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98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6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145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8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0607-4D15-BA16-05FF-DEB4FA92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B720-63FA-BEA7-5543-0FC92AF0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9E49-7D5C-9B82-5D44-7871799C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131E-0D80-BACD-15E8-C43763F4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C965-9806-D07F-5925-1B2ECFEA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62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75A-5D06-A35F-1A72-CE8C0D9F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72CD-729A-930F-4A18-C25E3553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FECC-F43D-11D4-EAA0-65B7D286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2B1D-CC1F-651F-FCE6-7639132A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4FDC-FB6D-61FD-891C-8FCCF716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88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893-D173-0766-CC0B-A778AEBB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B7B0-5D09-1696-EC9E-77B011136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CDDB-C088-CFD3-1EDE-6C98A918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C3EF-83BF-19D2-C3DC-941E6995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6BA3-6DC3-14C8-5D51-EEBFAE0E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5289-8A1F-7F8A-F1E5-0B6551A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26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F24B-1513-D919-8935-F2638201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E0D6-BEA5-6F36-387A-3CC7A07F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98FF-B3A3-FE3A-E3DD-E8D6C2D9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CF356-35D1-E1D5-8E82-616D077F1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9BC5-A04F-428E-2277-06704113D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31CB-8CE1-EC32-0A65-61475980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BAB2B-EAD1-8078-0AEA-31284872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A3F86-A38F-EE94-CE45-9FE86083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69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C59-29C3-9977-AF29-F933A6C7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751F3-05A5-711B-4D33-CA44378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7E8BA-235B-9986-FCE9-C81A3F63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82F08-AEFA-F5A4-0BFD-3F2B0721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7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765D4-A2D6-A482-C35E-38D2699A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AB076-393B-8F97-D557-B4CE78EC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5497-13FB-554B-4E62-8D24E82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E4CA-CE6A-11CF-BC3E-015D5D5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48D9-EA9E-F90E-E680-77248F27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60890-A554-F247-E19D-A16D5C1FA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BE9F-5061-DBDE-A1E8-64031D0D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46D7-0541-4EDB-5E48-D1C5045C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9255-6604-E8CE-697E-7758E605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3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E755-B056-86F5-0087-B2C628D5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374C7-5654-2F48-D7D7-706D2CE9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F056-14A1-1C97-1184-CC187A07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B28E-1257-FDA7-C35E-FE9F5CAD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CEFE-6169-E487-8177-4F5A4EA6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56492-6B2F-B26B-8668-FA979722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7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69A2F-661E-4A49-1255-3F50EC8D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1158-4E8D-0D27-68A0-51C9CC3B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97C2-D2C2-F6DD-7646-CB4450C05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BAE1-6025-8B47-89F0-DA593B6476C9}" type="datetimeFigureOut">
              <a:rPr lang="en-UA" smtClean="0"/>
              <a:t>01.05.2025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6749-60E1-8219-D317-4FA712FA5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A4D5-EC60-C10E-90E5-8BDABA66F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488" y="1585079"/>
            <a:ext cx="4919305" cy="50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6280190" y="322742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Проект: Cashflow</a:t>
            </a:r>
            <a:endParaRPr sz="4450" b="0" i="0" u="none" strike="noStrike" cap="none"/>
          </a:p>
        </p:txBody>
      </p:sp>
      <p:sp>
        <p:nvSpPr>
          <p:cNvPr id="168" name="Google Shape;168;p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Система для управління особистими фінансами. Користувач додає доходи, витрати, керує профілем і картками.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/>
          <p:nvPr/>
        </p:nvSpPr>
        <p:spPr>
          <a:xfrm>
            <a:off x="793790" y="3988237"/>
            <a:ext cx="6773108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Основні функції Cashflow</a:t>
            </a:r>
            <a:endParaRPr sz="4450" b="0" i="0" u="none" strike="noStrike" cap="none"/>
          </a:p>
        </p:txBody>
      </p:sp>
      <p:sp>
        <p:nvSpPr>
          <p:cNvPr id="176" name="Google Shape;176;p2"/>
          <p:cNvSpPr/>
          <p:nvPr/>
        </p:nvSpPr>
        <p:spPr>
          <a:xfrm>
            <a:off x="793790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E1E1EA"/>
          </a:solidFill>
          <a:ln w="9525" cap="flat" cmpd="sng">
            <a:solidFill>
              <a:srgbClr val="C7C7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1028224" y="5271611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Додавання доходу та витрат</a:t>
            </a:r>
            <a:endParaRPr sz="2200" b="0" i="0" u="none" strike="noStrike" cap="none"/>
          </a:p>
        </p:txBody>
      </p:sp>
      <p:sp>
        <p:nvSpPr>
          <p:cNvPr id="178" name="Google Shape;178;p2"/>
          <p:cNvSpPr/>
          <p:nvPr/>
        </p:nvSpPr>
        <p:spPr>
          <a:xfrm>
            <a:off x="1028224" y="6116360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Легко вводьте суми, категорії та дати для балансу.</a:t>
            </a:r>
            <a:endParaRPr sz="1750" b="0" i="0" u="none" strike="noStrike" cap="none"/>
          </a:p>
        </p:txBody>
      </p:sp>
      <p:sp>
        <p:nvSpPr>
          <p:cNvPr id="179" name="Google Shape;179;p2"/>
          <p:cNvSpPr/>
          <p:nvPr/>
        </p:nvSpPr>
        <p:spPr>
          <a:xfrm>
            <a:off x="5216962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E1E1EA"/>
          </a:solidFill>
          <a:ln w="9525" cap="flat" cmpd="sng">
            <a:solidFill>
              <a:srgbClr val="C7C7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5451396" y="5271611"/>
            <a:ext cx="2879050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Управління профілем</a:t>
            </a:r>
            <a:endParaRPr sz="2200" b="0" i="0" u="none" strike="noStrike" cap="none"/>
          </a:p>
        </p:txBody>
      </p:sp>
      <p:sp>
        <p:nvSpPr>
          <p:cNvPr id="181" name="Google Shape;181;p2"/>
          <p:cNvSpPr/>
          <p:nvPr/>
        </p:nvSpPr>
        <p:spPr>
          <a:xfrm>
            <a:off x="5451396" y="5762030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Змінюйте особисті дані та аватарку швидко та безпечно.</a:t>
            </a:r>
            <a:endParaRPr sz="1750" b="0" i="0" u="none" strike="noStrike" cap="none"/>
          </a:p>
        </p:txBody>
      </p:sp>
      <p:sp>
        <p:nvSpPr>
          <p:cNvPr id="182" name="Google Shape;182;p2"/>
          <p:cNvSpPr/>
          <p:nvPr/>
        </p:nvSpPr>
        <p:spPr>
          <a:xfrm>
            <a:off x="9640133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E1E1EA"/>
          </a:solidFill>
          <a:ln w="9525" cap="flat" cmpd="sng">
            <a:solidFill>
              <a:srgbClr val="C7C7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9874568" y="5271611"/>
            <a:ext cx="333220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Перегляд звітів і графіків</a:t>
            </a:r>
            <a:endParaRPr sz="2200" b="0" i="0" u="none" strike="noStrike" cap="none"/>
          </a:p>
        </p:txBody>
      </p:sp>
      <p:sp>
        <p:nvSpPr>
          <p:cNvPr id="184" name="Google Shape;184;p2"/>
          <p:cNvSpPr/>
          <p:nvPr/>
        </p:nvSpPr>
        <p:spPr>
          <a:xfrm>
            <a:off x="9874568" y="5762030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Аналізуйте фінанси через інтуїтивні візуалізації.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7607" y="2224326"/>
            <a:ext cx="4919186" cy="378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793790" y="182272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Верстка сайту</a:t>
            </a:r>
            <a:endParaRPr sz="4450" b="0" i="0" u="none" strike="noStrike" cap="none"/>
          </a:p>
        </p:txBody>
      </p:sp>
      <p:sp>
        <p:nvSpPr>
          <p:cNvPr id="193" name="Google Shape;193;p3"/>
          <p:cNvSpPr/>
          <p:nvPr/>
        </p:nvSpPr>
        <p:spPr>
          <a:xfrm>
            <a:off x="793790" y="3098483"/>
            <a:ext cx="1473994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Головна сторінка</a:t>
            </a:r>
            <a:endParaRPr sz="2200" b="0" i="0" u="none" strike="noStrike" cap="none"/>
          </a:p>
        </p:txBody>
      </p:sp>
      <p:sp>
        <p:nvSpPr>
          <p:cNvPr id="194" name="Google Shape;194;p3"/>
          <p:cNvSpPr/>
          <p:nvPr/>
        </p:nvSpPr>
        <p:spPr>
          <a:xfrm>
            <a:off x="793790" y="4033957"/>
            <a:ext cx="1473994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Відеоогляд сайту.</a:t>
            </a:r>
            <a:endParaRPr sz="1750" b="0" i="0" u="none" strike="noStrike" cap="none"/>
          </a:p>
        </p:txBody>
      </p:sp>
      <p:sp>
        <p:nvSpPr>
          <p:cNvPr id="195" name="Google Shape;195;p3"/>
          <p:cNvSpPr/>
          <p:nvPr/>
        </p:nvSpPr>
        <p:spPr>
          <a:xfrm>
            <a:off x="793790" y="4963835"/>
            <a:ext cx="1473994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Швидкий доступ до функціоналу</a:t>
            </a:r>
            <a:endParaRPr sz="1750" b="0" i="0" u="none" strike="noStrike" cap="none"/>
          </a:p>
        </p:txBody>
      </p:sp>
      <p:sp>
        <p:nvSpPr>
          <p:cNvPr id="196" name="Google Shape;196;p3"/>
          <p:cNvSpPr/>
          <p:nvPr/>
        </p:nvSpPr>
        <p:spPr>
          <a:xfrm>
            <a:off x="2828806" y="3098483"/>
            <a:ext cx="1473994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Сторінка створення бюджету</a:t>
            </a:r>
            <a:endParaRPr sz="2200" b="0" i="0" u="none" strike="noStrike" cap="none"/>
          </a:p>
        </p:txBody>
      </p:sp>
      <p:sp>
        <p:nvSpPr>
          <p:cNvPr id="197" name="Google Shape;197;p3"/>
          <p:cNvSpPr/>
          <p:nvPr/>
        </p:nvSpPr>
        <p:spPr>
          <a:xfrm>
            <a:off x="2828806" y="4388287"/>
            <a:ext cx="1473994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Налаштування бюджету з категоріями.</a:t>
            </a:r>
            <a:endParaRPr sz="1750" b="0" i="0" u="none" strike="noStrike" cap="none"/>
          </a:p>
        </p:txBody>
      </p:sp>
      <p:sp>
        <p:nvSpPr>
          <p:cNvPr id="198" name="Google Shape;198;p3"/>
          <p:cNvSpPr/>
          <p:nvPr/>
        </p:nvSpPr>
        <p:spPr>
          <a:xfrm>
            <a:off x="4863822" y="3098483"/>
            <a:ext cx="1473994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Сторінка додавання витрат</a:t>
            </a:r>
            <a:endParaRPr sz="2200" b="0" i="0" u="none" strike="noStrike" cap="none"/>
          </a:p>
        </p:txBody>
      </p:sp>
      <p:sp>
        <p:nvSpPr>
          <p:cNvPr id="199" name="Google Shape;199;p3"/>
          <p:cNvSpPr/>
          <p:nvPr/>
        </p:nvSpPr>
        <p:spPr>
          <a:xfrm>
            <a:off x="4863822" y="4388287"/>
            <a:ext cx="1473994" cy="181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Форма швидкого введення витрат із валідацією.</a:t>
            </a:r>
            <a:endParaRPr sz="1750" b="0" i="0" u="none" strike="noStrike" cap="none"/>
          </a:p>
        </p:txBody>
      </p:sp>
      <p:sp>
        <p:nvSpPr>
          <p:cNvPr id="200" name="Google Shape;200;p3"/>
          <p:cNvSpPr/>
          <p:nvPr/>
        </p:nvSpPr>
        <p:spPr>
          <a:xfrm>
            <a:off x="6898838" y="3098483"/>
            <a:ext cx="1473994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Сторінка профілю</a:t>
            </a:r>
            <a:endParaRPr sz="2200" b="0" i="0" u="none" strike="noStrike" cap="none"/>
          </a:p>
        </p:txBody>
      </p:sp>
      <p:sp>
        <p:nvSpPr>
          <p:cNvPr id="201" name="Google Shape;201;p3"/>
          <p:cNvSpPr/>
          <p:nvPr/>
        </p:nvSpPr>
        <p:spPr>
          <a:xfrm>
            <a:off x="6898838" y="4033957"/>
            <a:ext cx="1473994" cy="181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None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Редагування особистих даних і карток користувача.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585907" y="460415"/>
            <a:ext cx="5699284" cy="52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250"/>
              <a:buFont typeface="Raleway"/>
              <a:buNone/>
            </a:pPr>
            <a:r>
              <a:rPr lang="en-US" sz="32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Додавання доходу та витрат</a:t>
            </a:r>
            <a:endParaRPr sz="3250" b="0" i="0" u="none" strike="noStrike" cap="none"/>
          </a:p>
        </p:txBody>
      </p:sp>
      <p:sp>
        <p:nvSpPr>
          <p:cNvPr id="208" name="Google Shape;208;p4"/>
          <p:cNvSpPr/>
          <p:nvPr/>
        </p:nvSpPr>
        <p:spPr>
          <a:xfrm>
            <a:off x="585907" y="1385411"/>
            <a:ext cx="6525101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 b="0" i="0" u="none" strike="noStrike" cap="none"/>
          </a:p>
        </p:txBody>
      </p:sp>
      <p:pic>
        <p:nvPicPr>
          <p:cNvPr id="209" name="Google Shape;209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907" y="1841421"/>
            <a:ext cx="4613434" cy="1812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/>
          <p:nvPr/>
        </p:nvSpPr>
        <p:spPr>
          <a:xfrm>
            <a:off x="7527012" y="1385411"/>
            <a:ext cx="6525101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 b="0" i="0" u="none" strike="noStrike" cap="none"/>
          </a:p>
        </p:txBody>
      </p:sp>
      <p:pic>
        <p:nvPicPr>
          <p:cNvPr id="211" name="Google Shape;21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7012" y="1841421"/>
            <a:ext cx="6525101" cy="272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907" y="4938474"/>
            <a:ext cx="837128" cy="161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"/>
          <p:cNvSpPr/>
          <p:nvPr/>
        </p:nvSpPr>
        <p:spPr>
          <a:xfrm>
            <a:off x="1674138" y="5105876"/>
            <a:ext cx="2092762" cy="26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lang="en-US" sz="1600" b="0" i="0" u="none" strike="noStrike" cap="non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Додавання доходу</a:t>
            </a:r>
            <a:endParaRPr sz="1600" b="0" i="0" u="none" strike="noStrike" cap="none"/>
          </a:p>
        </p:txBody>
      </p:sp>
      <p:sp>
        <p:nvSpPr>
          <p:cNvPr id="214" name="Google Shape;214;p4"/>
          <p:cNvSpPr/>
          <p:nvPr/>
        </p:nvSpPr>
        <p:spPr>
          <a:xfrm>
            <a:off x="1674138" y="5467826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Введення суми, категорії та дати</a:t>
            </a:r>
            <a:endParaRPr sz="1300" b="0" i="0" u="none" strike="noStrike" cap="none"/>
          </a:p>
        </p:txBody>
      </p:sp>
      <p:sp>
        <p:nvSpPr>
          <p:cNvPr id="215" name="Google Shape;215;p4"/>
          <p:cNvSpPr/>
          <p:nvPr/>
        </p:nvSpPr>
        <p:spPr>
          <a:xfrm>
            <a:off x="1674138" y="5794177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Автоматичне оновлення балансу</a:t>
            </a:r>
            <a:endParaRPr sz="1300" b="0" i="0" u="none" strike="noStrike" cap="none"/>
          </a:p>
        </p:txBody>
      </p:sp>
      <p:sp>
        <p:nvSpPr>
          <p:cNvPr id="216" name="Google Shape;216;p4"/>
          <p:cNvSpPr/>
          <p:nvPr/>
        </p:nvSpPr>
        <p:spPr>
          <a:xfrm>
            <a:off x="1674138" y="6120527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Повідомлення про успіх операції</a:t>
            </a:r>
            <a:endParaRPr sz="1300" b="0" i="0" u="none" strike="noStrike" cap="none"/>
          </a:p>
        </p:txBody>
      </p:sp>
      <p:pic>
        <p:nvPicPr>
          <p:cNvPr id="217" name="Google Shape;217;p4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907" y="6555700"/>
            <a:ext cx="837128" cy="161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"/>
          <p:cNvSpPr/>
          <p:nvPr/>
        </p:nvSpPr>
        <p:spPr>
          <a:xfrm>
            <a:off x="1674138" y="6723102"/>
            <a:ext cx="2092762" cy="26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lang="en-US" sz="1600" b="0" i="0" u="none" strike="noStrike" cap="non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Додавання витрат</a:t>
            </a:r>
            <a:endParaRPr sz="1600" b="0" i="0" u="none" strike="noStrike" cap="none"/>
          </a:p>
        </p:txBody>
      </p:sp>
      <p:sp>
        <p:nvSpPr>
          <p:cNvPr id="219" name="Google Shape;219;p4"/>
          <p:cNvSpPr/>
          <p:nvPr/>
        </p:nvSpPr>
        <p:spPr>
          <a:xfrm>
            <a:off x="1674138" y="7085052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Вибір категорії і дати витрати</a:t>
            </a:r>
            <a:endParaRPr sz="1300" b="0" i="0" u="none" strike="noStrike" cap="none"/>
          </a:p>
        </p:txBody>
      </p:sp>
      <p:sp>
        <p:nvSpPr>
          <p:cNvPr id="220" name="Google Shape;220;p4"/>
          <p:cNvSpPr/>
          <p:nvPr/>
        </p:nvSpPr>
        <p:spPr>
          <a:xfrm>
            <a:off x="1674138" y="7411402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Збереження у базі даних</a:t>
            </a:r>
            <a:endParaRPr sz="1300" b="0" i="0" u="none" strike="noStrike" cap="none"/>
          </a:p>
        </p:txBody>
      </p:sp>
      <p:sp>
        <p:nvSpPr>
          <p:cNvPr id="221" name="Google Shape;221;p4"/>
          <p:cNvSpPr/>
          <p:nvPr/>
        </p:nvSpPr>
        <p:spPr>
          <a:xfrm>
            <a:off x="1674138" y="7737753"/>
            <a:ext cx="12370356" cy="26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oboto"/>
              <a:buChar char="•"/>
            </a:pPr>
            <a:r>
              <a:rPr lang="en-US" sz="130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Відображення у списку на сторінці</a:t>
            </a:r>
            <a:endParaRPr sz="130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/>
          <p:nvPr/>
        </p:nvSpPr>
        <p:spPr>
          <a:xfrm>
            <a:off x="657463" y="516612"/>
            <a:ext cx="10550128" cy="58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27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650"/>
              <a:buFont typeface="Raleway"/>
              <a:buNone/>
            </a:pPr>
            <a:r>
              <a:rPr lang="en-US" sz="36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Управління профілем користувача та картками</a:t>
            </a:r>
            <a:endParaRPr sz="3650" b="0" i="0" u="none" strike="noStrike" cap="none"/>
          </a:p>
        </p:txBody>
      </p:sp>
      <p:sp>
        <p:nvSpPr>
          <p:cNvPr id="228" name="Google Shape;228;p5"/>
          <p:cNvSpPr/>
          <p:nvPr/>
        </p:nvSpPr>
        <p:spPr>
          <a:xfrm>
            <a:off x="657463" y="1573173"/>
            <a:ext cx="2427208" cy="29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Редагування профілю</a:t>
            </a:r>
            <a:endParaRPr sz="1800" b="0" i="0" u="none" strike="noStrike" cap="none"/>
          </a:p>
        </p:txBody>
      </p:sp>
      <p:sp>
        <p:nvSpPr>
          <p:cNvPr id="229" name="Google Shape;229;p5"/>
          <p:cNvSpPr/>
          <p:nvPr/>
        </p:nvSpPr>
        <p:spPr>
          <a:xfrm>
            <a:off x="657463" y="2054423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Зміна імені, статі, мови</a:t>
            </a:r>
            <a:endParaRPr sz="1450" b="0" i="0" u="none" strike="noStrike" cap="none"/>
          </a:p>
        </p:txBody>
      </p:sp>
      <p:sp>
        <p:nvSpPr>
          <p:cNvPr id="230" name="Google Shape;230;p5"/>
          <p:cNvSpPr/>
          <p:nvPr/>
        </p:nvSpPr>
        <p:spPr>
          <a:xfrm>
            <a:off x="657463" y="2420660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Завантаження та оновлення аватарки</a:t>
            </a:r>
            <a:endParaRPr sz="1450" b="0" i="0" u="none" strike="noStrike" cap="none"/>
          </a:p>
        </p:txBody>
      </p:sp>
      <p:sp>
        <p:nvSpPr>
          <p:cNvPr id="231" name="Google Shape;231;p5"/>
          <p:cNvSpPr/>
          <p:nvPr/>
        </p:nvSpPr>
        <p:spPr>
          <a:xfrm>
            <a:off x="657463" y="2786896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Кнопки для активації та збереження змін</a:t>
            </a:r>
            <a:endParaRPr sz="1450" b="0" i="0" u="none" strike="noStrike" cap="none"/>
          </a:p>
        </p:txBody>
      </p:sp>
      <p:pic>
        <p:nvPicPr>
          <p:cNvPr id="232" name="Google Shape;232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463" y="3298746"/>
            <a:ext cx="6428542" cy="470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/>
          <p:nvPr/>
        </p:nvSpPr>
        <p:spPr>
          <a:xfrm>
            <a:off x="7552015" y="1573173"/>
            <a:ext cx="2375416" cy="29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Управління картками</a:t>
            </a:r>
            <a:endParaRPr sz="1800" b="0" i="0" u="none" strike="noStrike" cap="none"/>
          </a:p>
        </p:txBody>
      </p:sp>
      <p:sp>
        <p:nvSpPr>
          <p:cNvPr id="234" name="Google Shape;234;p5"/>
          <p:cNvSpPr/>
          <p:nvPr/>
        </p:nvSpPr>
        <p:spPr>
          <a:xfrm>
            <a:off x="7552015" y="2054423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Карусель для зручного перегляду карток</a:t>
            </a:r>
            <a:endParaRPr sz="1450" b="0" i="0" u="none" strike="noStrike" cap="none"/>
          </a:p>
        </p:txBody>
      </p:sp>
      <p:sp>
        <p:nvSpPr>
          <p:cNvPr id="235" name="Google Shape;235;p5"/>
          <p:cNvSpPr/>
          <p:nvPr/>
        </p:nvSpPr>
        <p:spPr>
          <a:xfrm>
            <a:off x="7552015" y="2420660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Модальне вікно для введення даних нової картки</a:t>
            </a:r>
            <a:endParaRPr sz="1450" b="0" i="0" u="none" strike="noStrike" cap="none"/>
          </a:p>
        </p:txBody>
      </p:sp>
      <p:sp>
        <p:nvSpPr>
          <p:cNvPr id="236" name="Google Shape;236;p5"/>
          <p:cNvSpPr/>
          <p:nvPr/>
        </p:nvSpPr>
        <p:spPr>
          <a:xfrm>
            <a:off x="7552015" y="2786896"/>
            <a:ext cx="6428542" cy="30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50"/>
              <a:buFont typeface="Roboto"/>
              <a:buChar char="•"/>
            </a:pPr>
            <a:r>
              <a:rPr lang="en-US" sz="14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Зберігання інформації про номер та термін дії</a:t>
            </a:r>
            <a:endParaRPr sz="1450" b="0" i="0" u="none" strike="noStrike" cap="none"/>
          </a:p>
        </p:txBody>
      </p:sp>
      <p:pic>
        <p:nvPicPr>
          <p:cNvPr id="237" name="Google Shape;23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2015" y="3298746"/>
            <a:ext cx="5176838" cy="378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/>
          <p:nvPr/>
        </p:nvSpPr>
        <p:spPr>
          <a:xfrm>
            <a:off x="600313" y="472202"/>
            <a:ext cx="6471523" cy="5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350"/>
              <a:buFont typeface="Raleway"/>
              <a:buNone/>
            </a:pPr>
            <a:r>
              <a:rPr lang="en-US" sz="33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Реєстрація та вхід користувачів</a:t>
            </a:r>
            <a:endParaRPr sz="3350" b="0" i="0" u="none" strike="noStrike" cap="none"/>
          </a:p>
        </p:txBody>
      </p:sp>
      <p:sp>
        <p:nvSpPr>
          <p:cNvPr id="244" name="Google Shape;244;p6"/>
          <p:cNvSpPr/>
          <p:nvPr/>
        </p:nvSpPr>
        <p:spPr>
          <a:xfrm>
            <a:off x="600313" y="1436965"/>
            <a:ext cx="2470666" cy="26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650"/>
              <a:buFont typeface="Raleway"/>
              <a:buNone/>
            </a:pPr>
            <a:r>
              <a:rPr lang="en-US" sz="16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Реєстрація користувача</a:t>
            </a:r>
            <a:endParaRPr sz="1650" b="0" i="0" u="none" strike="noStrike" cap="none"/>
          </a:p>
        </p:txBody>
      </p:sp>
      <p:sp>
        <p:nvSpPr>
          <p:cNvPr id="245" name="Google Shape;245;p6"/>
          <p:cNvSpPr/>
          <p:nvPr/>
        </p:nvSpPr>
        <p:spPr>
          <a:xfrm>
            <a:off x="600313" y="1876425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Форма з ім'ям, email, паролем і підтвердженням</a:t>
            </a:r>
            <a:endParaRPr sz="1350" b="0" i="0" u="none" strike="noStrike" cap="none"/>
          </a:p>
        </p:txBody>
      </p:sp>
      <p:sp>
        <p:nvSpPr>
          <p:cNvPr id="246" name="Google Shape;246;p6"/>
          <p:cNvSpPr/>
          <p:nvPr/>
        </p:nvSpPr>
        <p:spPr>
          <a:xfrm>
            <a:off x="600313" y="2210872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Перевірка валідності email та довжини пароля</a:t>
            </a:r>
            <a:endParaRPr sz="1350" b="0" i="0" u="none" strike="noStrike" cap="none"/>
          </a:p>
        </p:txBody>
      </p:sp>
      <p:sp>
        <p:nvSpPr>
          <p:cNvPr id="247" name="Google Shape;247;p6"/>
          <p:cNvSpPr/>
          <p:nvPr/>
        </p:nvSpPr>
        <p:spPr>
          <a:xfrm>
            <a:off x="600313" y="2545318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Збереження пароля в зашифрованому вигляді</a:t>
            </a:r>
            <a:endParaRPr sz="1350" b="0" i="0" u="none" strike="noStrike" cap="none"/>
          </a:p>
        </p:txBody>
      </p:sp>
      <p:sp>
        <p:nvSpPr>
          <p:cNvPr id="248" name="Google Shape;248;p6"/>
          <p:cNvSpPr/>
          <p:nvPr/>
        </p:nvSpPr>
        <p:spPr>
          <a:xfrm>
            <a:off x="600313" y="2879765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Повідомлення про помилки та успіх</a:t>
            </a:r>
            <a:endParaRPr sz="1350" b="0" i="0" u="none" strike="noStrike" cap="none"/>
          </a:p>
        </p:txBody>
      </p:sp>
      <p:pic>
        <p:nvPicPr>
          <p:cNvPr id="249" name="Google Shape;249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512" y="3347085"/>
            <a:ext cx="2706648" cy="421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7532013" y="1444406"/>
            <a:ext cx="2144316" cy="26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1650"/>
              <a:buFont typeface="Raleway"/>
              <a:buNone/>
            </a:pPr>
            <a:r>
              <a:rPr lang="en-US" sz="1650" b="0" i="0" u="none" strike="noStrike" cap="none" dirty="0" err="1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Вхід</a:t>
            </a:r>
            <a:r>
              <a:rPr lang="en-US" sz="1650" b="0" i="0" u="none" strike="noStrike" cap="none" dirty="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50" b="0" i="0" u="none" strike="noStrike" cap="none" dirty="0" err="1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користувача</a:t>
            </a:r>
            <a:endParaRPr sz="1650" b="0" i="0" u="none" strike="noStrike" cap="none" dirty="0"/>
          </a:p>
        </p:txBody>
      </p:sp>
      <p:sp>
        <p:nvSpPr>
          <p:cNvPr id="251" name="Google Shape;251;p6"/>
          <p:cNvSpPr/>
          <p:nvPr/>
        </p:nvSpPr>
        <p:spPr>
          <a:xfrm>
            <a:off x="7532013" y="1876425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Авторизація</a:t>
            </a:r>
            <a:r>
              <a:rPr lang="en-US" sz="1350" b="0" i="0" u="none" strike="noStrike" cap="none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50" b="0" i="0" u="none" strike="noStrike" cap="none"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50" b="0" i="0" u="none" strike="noStrike" cap="none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50" b="0" i="0" u="none" strike="noStrike" cap="none"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ім'ям</a:t>
            </a:r>
            <a:r>
              <a:rPr lang="en-US" sz="1350" b="0" i="0" u="none" strike="noStrike" cap="none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50" b="0" i="0" u="none" strike="noStrike" cap="none"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та</a:t>
            </a:r>
            <a:r>
              <a:rPr lang="en-US" sz="1350" b="0" i="0" u="none" strike="noStrike" cap="none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50" b="0" i="0" u="none" strike="noStrike" cap="none"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паролем</a:t>
            </a:r>
            <a:endParaRPr sz="1350" b="0" i="0" u="none" strike="noStrike" cap="none" dirty="0"/>
          </a:p>
        </p:txBody>
      </p:sp>
      <p:sp>
        <p:nvSpPr>
          <p:cNvPr id="252" name="Google Shape;252;p6"/>
          <p:cNvSpPr/>
          <p:nvPr/>
        </p:nvSpPr>
        <p:spPr>
          <a:xfrm>
            <a:off x="7532013" y="2210872"/>
            <a:ext cx="6505694" cy="27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50"/>
              <a:buFont typeface="Roboto"/>
              <a:buChar char="•"/>
            </a:pPr>
            <a:r>
              <a:rPr lang="en-US" sz="13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Створення сесії для доступу до функцій</a:t>
            </a:r>
            <a:endParaRPr sz="1350" b="0" i="0" u="none" strike="noStrike" cap="none"/>
          </a:p>
        </p:txBody>
      </p:sp>
      <p:pic>
        <p:nvPicPr>
          <p:cNvPr id="253" name="Google Shape;253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4027" y="3154204"/>
            <a:ext cx="2544604" cy="38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7607" y="2653308"/>
            <a:ext cx="4919186" cy="29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/>
          <p:nvPr/>
        </p:nvSpPr>
        <p:spPr>
          <a:xfrm>
            <a:off x="793790" y="1797248"/>
            <a:ext cx="6621185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Аналіз доходів та витрат</a:t>
            </a:r>
            <a:endParaRPr sz="4450" b="0" i="0" u="none" strike="noStrike" cap="none"/>
          </a:p>
        </p:txBody>
      </p:sp>
      <p:sp>
        <p:nvSpPr>
          <p:cNvPr id="262" name="Google Shape;262;p7"/>
          <p:cNvSpPr/>
          <p:nvPr/>
        </p:nvSpPr>
        <p:spPr>
          <a:xfrm>
            <a:off x="793790" y="3073003"/>
            <a:ext cx="2970609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Ключовий функціонал</a:t>
            </a:r>
            <a:endParaRPr sz="2200" b="0" i="0" u="none" strike="noStrike" cap="none"/>
          </a:p>
        </p:txBody>
      </p:sp>
      <p:sp>
        <p:nvSpPr>
          <p:cNvPr id="263" name="Google Shape;263;p7"/>
          <p:cNvSpPr/>
          <p:nvPr/>
        </p:nvSpPr>
        <p:spPr>
          <a:xfrm>
            <a:off x="793790" y="3654147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Вибір періоду: день, місяць, рік</a:t>
            </a:r>
            <a:endParaRPr sz="1750" b="0" i="0" u="none" strike="noStrike" cap="none"/>
          </a:p>
        </p:txBody>
      </p:sp>
      <p:sp>
        <p:nvSpPr>
          <p:cNvPr id="264" name="Google Shape;264;p7"/>
          <p:cNvSpPr/>
          <p:nvPr/>
        </p:nvSpPr>
        <p:spPr>
          <a:xfrm>
            <a:off x="793790" y="4459248"/>
            <a:ext cx="3501509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Динамічний графік доходів (зелений) і витрат (червоний)</a:t>
            </a:r>
            <a:endParaRPr sz="1750" b="0" i="0" u="none" strike="noStrike" cap="none"/>
          </a:p>
        </p:txBody>
      </p:sp>
      <p:sp>
        <p:nvSpPr>
          <p:cNvPr id="265" name="Google Shape;265;p7"/>
          <p:cNvSpPr/>
          <p:nvPr/>
        </p:nvSpPr>
        <p:spPr>
          <a:xfrm>
            <a:off x="793790" y="5627251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Таблиця з деталізацією транзакцій</a:t>
            </a:r>
            <a:endParaRPr sz="1750" b="0" i="0" u="none" strike="noStrike" cap="none"/>
          </a:p>
        </p:txBody>
      </p:sp>
      <p:sp>
        <p:nvSpPr>
          <p:cNvPr id="266" name="Google Shape;266;p7"/>
          <p:cNvSpPr/>
          <p:nvPr/>
        </p:nvSpPr>
        <p:spPr>
          <a:xfrm>
            <a:off x="4856321" y="307300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Технічні особливості</a:t>
            </a:r>
            <a:endParaRPr sz="2200" b="0" i="0" u="none" strike="noStrike" cap="none"/>
          </a:p>
        </p:txBody>
      </p:sp>
      <p:sp>
        <p:nvSpPr>
          <p:cNvPr id="267" name="Google Shape;267;p7"/>
          <p:cNvSpPr/>
          <p:nvPr/>
        </p:nvSpPr>
        <p:spPr>
          <a:xfrm>
            <a:off x="4856321" y="3654147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Chart.js для інтерактивної візуалізації</a:t>
            </a:r>
            <a:endParaRPr sz="1750" b="0" i="0" u="none" strike="noStrike" cap="none"/>
          </a:p>
        </p:txBody>
      </p:sp>
      <p:sp>
        <p:nvSpPr>
          <p:cNvPr id="268" name="Google Shape;268;p7"/>
          <p:cNvSpPr/>
          <p:nvPr/>
        </p:nvSpPr>
        <p:spPr>
          <a:xfrm>
            <a:off x="4856321" y="4459248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AJAX-запити для оновлення без перезавантаження</a:t>
            </a:r>
            <a:endParaRPr sz="1750" b="0" i="0" u="none" strike="noStrike" cap="none"/>
          </a:p>
        </p:txBody>
      </p:sp>
      <p:sp>
        <p:nvSpPr>
          <p:cNvPr id="269" name="Google Shape;269;p7"/>
          <p:cNvSpPr/>
          <p:nvPr/>
        </p:nvSpPr>
        <p:spPr>
          <a:xfrm>
            <a:off x="4856321" y="5264348"/>
            <a:ext cx="3501509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Сервер обробляє запити і повертає дані у форматі JSON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"/>
          <p:cNvSpPr/>
          <p:nvPr/>
        </p:nvSpPr>
        <p:spPr>
          <a:xfrm>
            <a:off x="793790" y="685919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Raleway"/>
              <a:buNone/>
            </a:pPr>
            <a:r>
              <a:rPr lang="en-US" sz="445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Майбутні функції: Прив'язка карт та інтеграція з банками</a:t>
            </a:r>
            <a:endParaRPr sz="4450" b="0" i="0" u="none" strike="noStrike" cap="none"/>
          </a:p>
        </p:txBody>
      </p:sp>
      <p:sp>
        <p:nvSpPr>
          <p:cNvPr id="277" name="Google Shape;277;p8"/>
          <p:cNvSpPr/>
          <p:nvPr/>
        </p:nvSpPr>
        <p:spPr>
          <a:xfrm>
            <a:off x="793790" y="33792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Прив'язка карт</a:t>
            </a:r>
            <a:endParaRPr sz="2200" b="0" i="0" u="none" strike="noStrike" cap="none"/>
          </a:p>
        </p:txBody>
      </p:sp>
      <p:sp>
        <p:nvSpPr>
          <p:cNvPr id="278" name="Google Shape;278;p8"/>
          <p:cNvSpPr/>
          <p:nvPr/>
        </p:nvSpPr>
        <p:spPr>
          <a:xfrm>
            <a:off x="793790" y="3960376"/>
            <a:ext cx="3501509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Додавання банківських карток для керування фінансами</a:t>
            </a:r>
            <a:endParaRPr sz="1750" b="0" i="0" u="none" strike="noStrike" cap="none"/>
          </a:p>
        </p:txBody>
      </p:sp>
      <p:sp>
        <p:nvSpPr>
          <p:cNvPr id="279" name="Google Shape;279;p8"/>
          <p:cNvSpPr/>
          <p:nvPr/>
        </p:nvSpPr>
        <p:spPr>
          <a:xfrm>
            <a:off x="793790" y="5128379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Автоматична синхронізація доходів та витрат</a:t>
            </a:r>
            <a:endParaRPr sz="1750" b="0" i="0" u="none" strike="noStrike" cap="none"/>
          </a:p>
        </p:txBody>
      </p:sp>
      <p:sp>
        <p:nvSpPr>
          <p:cNvPr id="280" name="Google Shape;280;p8"/>
          <p:cNvSpPr/>
          <p:nvPr/>
        </p:nvSpPr>
        <p:spPr>
          <a:xfrm>
            <a:off x="793790" y="5933480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Безпечна інтеграція через API з банками</a:t>
            </a:r>
            <a:endParaRPr sz="1750" b="0" i="0" u="none" strike="noStrike" cap="none"/>
          </a:p>
        </p:txBody>
      </p:sp>
      <p:sp>
        <p:nvSpPr>
          <p:cNvPr id="281" name="Google Shape;281;p8"/>
          <p:cNvSpPr/>
          <p:nvPr/>
        </p:nvSpPr>
        <p:spPr>
          <a:xfrm>
            <a:off x="793790" y="6738580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Перегляд транзакцій в особистому кабінеті</a:t>
            </a:r>
            <a:endParaRPr sz="1750" b="0" i="0" u="none" strike="noStrike" cap="none"/>
          </a:p>
        </p:txBody>
      </p:sp>
      <p:sp>
        <p:nvSpPr>
          <p:cNvPr id="282" name="Google Shape;282;p8"/>
          <p:cNvSpPr/>
          <p:nvPr/>
        </p:nvSpPr>
        <p:spPr>
          <a:xfrm>
            <a:off x="4856321" y="3379232"/>
            <a:ext cx="3501509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200"/>
              <a:buFont typeface="Raleway"/>
              <a:buNone/>
            </a:pPr>
            <a:r>
              <a:rPr lang="en-US" sz="2200" b="0" i="0" u="none" strike="noStrike" cap="non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Інтеграція з фінансовими сервісами</a:t>
            </a:r>
            <a:endParaRPr sz="2200" b="0" i="0" u="none" strike="noStrike" cap="none"/>
          </a:p>
        </p:txBody>
      </p:sp>
      <p:sp>
        <p:nvSpPr>
          <p:cNvPr id="283" name="Google Shape;283;p8"/>
          <p:cNvSpPr/>
          <p:nvPr/>
        </p:nvSpPr>
        <p:spPr>
          <a:xfrm>
            <a:off x="4856321" y="4314706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Підключення платіжних систем і мобільних банків</a:t>
            </a:r>
            <a:endParaRPr sz="1750" b="0" i="0" u="none" strike="noStrike" cap="none"/>
          </a:p>
        </p:txBody>
      </p:sp>
      <p:sp>
        <p:nvSpPr>
          <p:cNvPr id="284" name="Google Shape;284;p8"/>
          <p:cNvSpPr/>
          <p:nvPr/>
        </p:nvSpPr>
        <p:spPr>
          <a:xfrm>
            <a:off x="4856321" y="5119807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Автоматичний імпорт та аналіз витрат</a:t>
            </a:r>
            <a:endParaRPr sz="1750" b="0" i="0" u="none" strike="noStrike" cap="none"/>
          </a:p>
        </p:txBody>
      </p:sp>
      <p:sp>
        <p:nvSpPr>
          <p:cNvPr id="285" name="Google Shape;285;p8"/>
          <p:cNvSpPr/>
          <p:nvPr/>
        </p:nvSpPr>
        <p:spPr>
          <a:xfrm>
            <a:off x="4856321" y="5924907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Особистий бюджет із фінансовими цілями</a:t>
            </a:r>
            <a:endParaRPr sz="1750" b="0" i="0" u="none" strike="noStrike" cap="none"/>
          </a:p>
        </p:txBody>
      </p:sp>
      <p:sp>
        <p:nvSpPr>
          <p:cNvPr id="286" name="Google Shape;286;p8"/>
          <p:cNvSpPr/>
          <p:nvPr/>
        </p:nvSpPr>
        <p:spPr>
          <a:xfrm>
            <a:off x="4856321" y="6730008"/>
            <a:ext cx="3501509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Roboto"/>
              <a:buChar char="•"/>
            </a:pPr>
            <a:r>
              <a:rPr lang="en-US" sz="1750" b="0" i="0" u="none" strike="noStrike" cap="non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Персоналізовані поради та прогнози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Macintosh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</vt:lpstr>
      <vt:lpstr>Raleway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Саша Мельник</cp:lastModifiedBy>
  <cp:revision>1</cp:revision>
  <dcterms:created xsi:type="dcterms:W3CDTF">2025-05-01T09:07:29Z</dcterms:created>
  <dcterms:modified xsi:type="dcterms:W3CDTF">2025-05-01T09:12:30Z</dcterms:modified>
</cp:coreProperties>
</file>