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1" r:id="rId3"/>
    <p:sldId id="262" r:id="rId4"/>
    <p:sldId id="263" r:id="rId5"/>
    <p:sldId id="270" r:id="rId6"/>
    <p:sldId id="264" r:id="rId7"/>
    <p:sldId id="266" r:id="rId8"/>
    <p:sldId id="290" r:id="rId9"/>
    <p:sldId id="268" r:id="rId10"/>
    <p:sldId id="291" r:id="rId11"/>
    <p:sldId id="284" r:id="rId12"/>
    <p:sldId id="293" r:id="rId13"/>
    <p:sldId id="292" r:id="rId14"/>
    <p:sldId id="294" r:id="rId15"/>
    <p:sldId id="296" r:id="rId16"/>
    <p:sldId id="297" r:id="rId17"/>
    <p:sldId id="269" r:id="rId18"/>
    <p:sldId id="300" r:id="rId19"/>
    <p:sldId id="298" r:id="rId20"/>
    <p:sldId id="299" r:id="rId21"/>
    <p:sldId id="2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2021/7/8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3.jpe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notesSlide" Target="../notesSlides/notesSlide2.xml"/><Relationship Id="rId2" Type="http://schemas.openxmlformats.org/officeDocument/2006/relationships/tags" Target="../tags/tag1.xml"/><Relationship Id="rId16" Type="http://schemas.openxmlformats.org/officeDocument/2006/relationships/slideLayout" Target="../slideLayouts/slideLayout7.xml"/><Relationship Id="rId20" Type="http://schemas.openxmlformats.org/officeDocument/2006/relationships/image" Target="../media/image2.pn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tags" Target="../tags/tag14.xml"/><Relationship Id="rId10" Type="http://schemas.openxmlformats.org/officeDocument/2006/relationships/tags" Target="../tags/tag9.xml"/><Relationship Id="rId19" Type="http://schemas.openxmlformats.org/officeDocument/2006/relationships/image" Target="../media/image4.jpeg"/><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实验</a:t>
              </a:r>
              <a:r>
                <a:rPr lang="en-US" altLang="zh-CN" sz="4000" b="1" dirty="0">
                  <a:solidFill>
                    <a:schemeClr val="tx1"/>
                  </a:solidFill>
                </a:rPr>
                <a:t>5</a:t>
              </a:r>
              <a:r>
                <a:rPr lang="zh-CN" altLang="en-US" sz="4000" b="1" dirty="0">
                  <a:solidFill>
                    <a:schemeClr val="tx1"/>
                  </a:solidFill>
                </a:rPr>
                <a:t> 车牌识别</a:t>
              </a: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a:extLst>
              <a:ext uri="{FF2B5EF4-FFF2-40B4-BE49-F238E27FC236}">
                <a16:creationId xmlns:a16="http://schemas.microsoft.com/office/drawing/2014/main" id="{1AC9753E-7F4C-4646-AD3B-DF3935241B46}"/>
              </a:ext>
            </a:extLst>
          </p:cNvPr>
          <p:cNvSpPr txBox="1"/>
          <p:nvPr/>
        </p:nvSpPr>
        <p:spPr>
          <a:xfrm>
            <a:off x="182360" y="4166784"/>
            <a:ext cx="11827277" cy="1135054"/>
          </a:xfrm>
          <a:prstGeom prst="rect">
            <a:avLst/>
          </a:prstGeom>
          <a:noFill/>
        </p:spPr>
        <p:txBody>
          <a:bodyPr wrap="none" rtlCol="0">
            <a:spAutoFit/>
          </a:bodyPr>
          <a:lstStyle/>
          <a:p>
            <a:pPr algn="ctr">
              <a:lnSpc>
                <a:spcPct val="150000"/>
              </a:lnSpc>
            </a:pPr>
            <a:r>
              <a:rPr lang="zh-CN" altLang="zh-CN" sz="2400" b="1" kern="100" dirty="0">
                <a:effectLst/>
                <a:latin typeface="+mn-ea"/>
                <a:cs typeface="Times New Roman" panose="02020603050405020304" pitchFamily="18" charset="0"/>
              </a:rPr>
              <a:t>小组成员：</a:t>
            </a:r>
          </a:p>
          <a:p>
            <a:pPr algn="ctr">
              <a:lnSpc>
                <a:spcPct val="150000"/>
              </a:lnSpc>
            </a:pPr>
            <a:r>
              <a:rPr lang="zh-CN" altLang="zh-CN" sz="2400" b="1" kern="100" dirty="0">
                <a:effectLst/>
                <a:latin typeface="+mn-ea"/>
                <a:cs typeface="Times New Roman" panose="02020603050405020304" pitchFamily="18" charset="0"/>
              </a:rPr>
              <a:t>蒲尧</a:t>
            </a:r>
            <a:r>
              <a:rPr lang="en-US" altLang="zh-CN" sz="2400" b="1" kern="100" dirty="0" err="1">
                <a:effectLst/>
                <a:latin typeface="+mn-ea"/>
                <a:cs typeface="Times New Roman" panose="02020603050405020304" pitchFamily="18" charset="0"/>
              </a:rPr>
              <a:t>2020E8017782032</a:t>
            </a:r>
            <a:r>
              <a:rPr lang="zh-CN" altLang="zh-CN" sz="2400" b="1" kern="100" dirty="0">
                <a:effectLst/>
                <a:latin typeface="+mn-ea"/>
                <a:cs typeface="Times New Roman" panose="02020603050405020304" pitchFamily="18" charset="0"/>
              </a:rPr>
              <a:t>，王国帅</a:t>
            </a:r>
            <a:r>
              <a:rPr lang="en-US" altLang="zh-CN" sz="2400" b="1" kern="100" dirty="0" err="1">
                <a:effectLst/>
                <a:latin typeface="+mn-ea"/>
                <a:cs typeface="Times New Roman" panose="02020603050405020304" pitchFamily="18" charset="0"/>
              </a:rPr>
              <a:t>2020E8017782034</a:t>
            </a:r>
            <a:r>
              <a:rPr lang="zh-CN" altLang="zh-CN" sz="2400" b="1" kern="100" dirty="0">
                <a:effectLst/>
                <a:latin typeface="+mn-ea"/>
                <a:cs typeface="Times New Roman" panose="02020603050405020304" pitchFamily="18" charset="0"/>
              </a:rPr>
              <a:t>，吴文霞</a:t>
            </a:r>
            <a:r>
              <a:rPr lang="en-US" altLang="zh-CN" sz="2400" b="1" kern="100" dirty="0">
                <a:effectLst/>
                <a:latin typeface="+mn-ea"/>
                <a:cs typeface="Times New Roman" panose="02020603050405020304" pitchFamily="18" charset="0"/>
              </a:rPr>
              <a:t> </a:t>
            </a:r>
            <a:r>
              <a:rPr lang="en-US" altLang="zh-CN" sz="2400" b="1" kern="100" dirty="0" err="1">
                <a:effectLst/>
                <a:latin typeface="+mn-ea"/>
                <a:cs typeface="Times New Roman" panose="02020603050405020304" pitchFamily="18" charset="0"/>
              </a:rPr>
              <a:t>2020E8017782060</a:t>
            </a:r>
            <a:endParaRPr lang="zh-CN" altLang="zh-CN" sz="2400" b="1"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sp>
        <p:nvSpPr>
          <p:cNvPr id="4" name="内容占位符 3">
            <a:extLst>
              <a:ext uri="{FF2B5EF4-FFF2-40B4-BE49-F238E27FC236}">
                <a16:creationId xmlns:a16="http://schemas.microsoft.com/office/drawing/2014/main" id="{3041672B-BA67-47CF-9BC9-BC1F32C35A38}"/>
              </a:ext>
            </a:extLst>
          </p:cNvPr>
          <p:cNvSpPr>
            <a:spLocks noGrp="1"/>
          </p:cNvSpPr>
          <p:nvPr>
            <p:ph idx="1"/>
          </p:nvPr>
        </p:nvSpPr>
        <p:spPr/>
        <p:txBody>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示例模型结构可以分为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层：输入为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32*40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的二值图像，第一层为卷积层，包含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个卷积核，尺寸为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，卷积步长为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，后接一个尺寸为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，步长为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的最大池化；第二层为卷积层，包含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个卷积核，尺寸为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，卷积步长为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，后接一个尺寸为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，步长为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的最大池化（本质数据未产生变化，为了迎合自行编写的卷积层函数，见模型构建部分）；然后将第二层输出扁平化为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16*20*32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，第三层为全连接层，将图像特征映射到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维向量；第四层为全连接</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分类层，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分别为三个区域包含类别数。</a:t>
            </a:r>
          </a:p>
        </p:txBody>
      </p:sp>
      <p:pic>
        <p:nvPicPr>
          <p:cNvPr id="6" name="图片 5">
            <a:extLst>
              <a:ext uri="{FF2B5EF4-FFF2-40B4-BE49-F238E27FC236}">
                <a16:creationId xmlns:a16="http://schemas.microsoft.com/office/drawing/2014/main" id="{29BDBD54-6463-4A8F-870A-8D92C07111CD}"/>
              </a:ext>
            </a:extLst>
          </p:cNvPr>
          <p:cNvPicPr>
            <a:picLocks noChangeAspect="1"/>
          </p:cNvPicPr>
          <p:nvPr/>
        </p:nvPicPr>
        <p:blipFill rotWithShape="1">
          <a:blip r:embed="rId2"/>
          <a:srcRect t="47842"/>
          <a:stretch/>
        </p:blipFill>
        <p:spPr>
          <a:xfrm>
            <a:off x="3256625" y="4663440"/>
            <a:ext cx="5678749" cy="1961803"/>
          </a:xfrm>
          <a:prstGeom prst="rect">
            <a:avLst/>
          </a:prstGeom>
        </p:spPr>
      </p:pic>
    </p:spTree>
    <p:extLst>
      <p:ext uri="{BB962C8B-B14F-4D97-AF65-F5344CB8AC3E}">
        <p14:creationId xmlns:p14="http://schemas.microsoft.com/office/powerpoint/2010/main" val="423816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sp>
        <p:nvSpPr>
          <p:cNvPr id="4" name="内容占位符 3">
            <a:extLst>
              <a:ext uri="{FF2B5EF4-FFF2-40B4-BE49-F238E27FC236}">
                <a16:creationId xmlns:a16="http://schemas.microsoft.com/office/drawing/2014/main" id="{4B14DC5D-8B8B-4090-8A7A-BD94C52202FE}"/>
              </a:ext>
            </a:extLst>
          </p:cNvPr>
          <p:cNvSpPr>
            <a:spLocks noGrp="1"/>
          </p:cNvSpPr>
          <p:nvPr>
            <p:ph idx="1"/>
          </p:nvPr>
        </p:nvSpPr>
        <p:spPr/>
        <p:txBody>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实验可简单地划分为数据准备、模型构建和模型训练三个步骤。</a:t>
            </a:r>
          </a:p>
          <a:p>
            <a:pPr marL="45720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）数据准备</a:t>
            </a: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我们先根据</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json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regions’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定位字段，将每幅图像的车牌位置进行切分出来并且矫正，可以使用如下代码实现：</a:t>
            </a:r>
          </a:p>
          <a:p>
            <a:endParaRPr lang="zh-CN" altLang="en-US" dirty="0"/>
          </a:p>
        </p:txBody>
      </p:sp>
    </p:spTree>
    <p:extLst>
      <p:ext uri="{BB962C8B-B14F-4D97-AF65-F5344CB8AC3E}">
        <p14:creationId xmlns:p14="http://schemas.microsoft.com/office/powerpoint/2010/main" val="195399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pic>
        <p:nvPicPr>
          <p:cNvPr id="5" name="内容占位符 4">
            <a:extLst>
              <a:ext uri="{FF2B5EF4-FFF2-40B4-BE49-F238E27FC236}">
                <a16:creationId xmlns:a16="http://schemas.microsoft.com/office/drawing/2014/main" id="{305DF16F-7AFE-4FD7-B1A3-25ADFE39AD55}"/>
              </a:ext>
            </a:extLst>
          </p:cNvPr>
          <p:cNvPicPr>
            <a:picLocks noGrp="1" noChangeAspect="1"/>
          </p:cNvPicPr>
          <p:nvPr>
            <p:ph idx="1"/>
          </p:nvPr>
        </p:nvPicPr>
        <p:blipFill>
          <a:blip r:embed="rId2"/>
          <a:stretch>
            <a:fillRect/>
          </a:stretch>
        </p:blipFill>
        <p:spPr>
          <a:xfrm>
            <a:off x="3851000" y="1825625"/>
            <a:ext cx="4489999" cy="4351338"/>
          </a:xfrm>
        </p:spPr>
      </p:pic>
    </p:spTree>
    <p:extLst>
      <p:ext uri="{BB962C8B-B14F-4D97-AF65-F5344CB8AC3E}">
        <p14:creationId xmlns:p14="http://schemas.microsoft.com/office/powerpoint/2010/main" val="361150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sp>
        <p:nvSpPr>
          <p:cNvPr id="4" name="内容占位符 3">
            <a:extLst>
              <a:ext uri="{FF2B5EF4-FFF2-40B4-BE49-F238E27FC236}">
                <a16:creationId xmlns:a16="http://schemas.microsoft.com/office/drawing/2014/main" id="{4B14DC5D-8B8B-4090-8A7A-BD94C52202FE}"/>
              </a:ext>
            </a:extLst>
          </p:cNvPr>
          <p:cNvSpPr>
            <a:spLocks noGrp="1"/>
          </p:cNvSpPr>
          <p:nvPr>
            <p:ph idx="1"/>
          </p:nvPr>
        </p:nvSpPr>
        <p:spPr/>
        <p:txBody>
          <a:bodyPr/>
          <a:lstStyle/>
          <a:p>
            <a:pPr marL="45720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）模型构建</a:t>
            </a: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参考模型结构图对模型进行构建，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TensorFlow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框架下，卷积神经网络中常用的有</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tf.nn.conv2d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tf.nn.relu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tf.nn.max_pool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等函数。模型采用分类任务常用的交叉熵损失；训练优化其采用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Adam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，初始学习率设置为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1e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，进行实验。</a:t>
            </a:r>
          </a:p>
          <a:p>
            <a:pPr indent="304800"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具体代码如下：</a:t>
            </a:r>
          </a:p>
        </p:txBody>
      </p:sp>
    </p:spTree>
    <p:extLst>
      <p:ext uri="{BB962C8B-B14F-4D97-AF65-F5344CB8AC3E}">
        <p14:creationId xmlns:p14="http://schemas.microsoft.com/office/powerpoint/2010/main" val="246177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pic>
        <p:nvPicPr>
          <p:cNvPr id="5" name="内容占位符 4">
            <a:extLst>
              <a:ext uri="{FF2B5EF4-FFF2-40B4-BE49-F238E27FC236}">
                <a16:creationId xmlns:a16="http://schemas.microsoft.com/office/drawing/2014/main" id="{E224F042-6714-4AE6-9ACB-D32EF2038AF1}"/>
              </a:ext>
            </a:extLst>
          </p:cNvPr>
          <p:cNvPicPr>
            <a:picLocks noGrp="1" noChangeAspect="1"/>
          </p:cNvPicPr>
          <p:nvPr>
            <p:ph idx="1"/>
          </p:nvPr>
        </p:nvPicPr>
        <p:blipFill>
          <a:blip r:embed="rId2"/>
          <a:stretch>
            <a:fillRect/>
          </a:stretch>
        </p:blipFill>
        <p:spPr>
          <a:xfrm>
            <a:off x="689956" y="2351757"/>
            <a:ext cx="5561215" cy="2154485"/>
          </a:xfrm>
        </p:spPr>
      </p:pic>
      <p:pic>
        <p:nvPicPr>
          <p:cNvPr id="7" name="图片 6">
            <a:extLst>
              <a:ext uri="{FF2B5EF4-FFF2-40B4-BE49-F238E27FC236}">
                <a16:creationId xmlns:a16="http://schemas.microsoft.com/office/drawing/2014/main" id="{BD400F63-E0BB-4AD2-8336-2729F17F9E65}"/>
              </a:ext>
            </a:extLst>
          </p:cNvPr>
          <p:cNvPicPr>
            <a:picLocks noChangeAspect="1"/>
          </p:cNvPicPr>
          <p:nvPr/>
        </p:nvPicPr>
        <p:blipFill>
          <a:blip r:embed="rId3"/>
          <a:stretch>
            <a:fillRect/>
          </a:stretch>
        </p:blipFill>
        <p:spPr>
          <a:xfrm>
            <a:off x="7054077" y="0"/>
            <a:ext cx="4551147" cy="6858000"/>
          </a:xfrm>
          <a:prstGeom prst="rect">
            <a:avLst/>
          </a:prstGeom>
        </p:spPr>
      </p:pic>
    </p:spTree>
    <p:extLst>
      <p:ext uri="{BB962C8B-B14F-4D97-AF65-F5344CB8AC3E}">
        <p14:creationId xmlns:p14="http://schemas.microsoft.com/office/powerpoint/2010/main" val="42038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sp>
        <p:nvSpPr>
          <p:cNvPr id="4" name="内容占位符 3">
            <a:extLst>
              <a:ext uri="{FF2B5EF4-FFF2-40B4-BE49-F238E27FC236}">
                <a16:creationId xmlns:a16="http://schemas.microsoft.com/office/drawing/2014/main" id="{4B14DC5D-8B8B-4090-8A7A-BD94C52202FE}"/>
              </a:ext>
            </a:extLst>
          </p:cNvPr>
          <p:cNvSpPr>
            <a:spLocks noGrp="1"/>
          </p:cNvSpPr>
          <p:nvPr>
            <p:ph idx="1"/>
          </p:nvPr>
        </p:nvSpPr>
        <p:spPr/>
        <p:txBody>
          <a:bodyPr/>
          <a:lstStyle/>
          <a:p>
            <a:pPr marL="45720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）模型训练</a:t>
            </a: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模型的训练过程则是一个循环过程，每一步循环准备训练的数据并送入模型。为了检测模型训练过程，我们可以每间隔一段时间步，将验证集数据送入模型中，获取模型在验证集上的准确率并输出。代码如下：</a:t>
            </a:r>
          </a:p>
        </p:txBody>
      </p:sp>
    </p:spTree>
    <p:extLst>
      <p:ext uri="{BB962C8B-B14F-4D97-AF65-F5344CB8AC3E}">
        <p14:creationId xmlns:p14="http://schemas.microsoft.com/office/powerpoint/2010/main" val="222885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pic>
        <p:nvPicPr>
          <p:cNvPr id="5" name="内容占位符 4">
            <a:extLst>
              <a:ext uri="{FF2B5EF4-FFF2-40B4-BE49-F238E27FC236}">
                <a16:creationId xmlns:a16="http://schemas.microsoft.com/office/drawing/2014/main" id="{C0685980-BFD2-47F1-B370-CB9AAB6917B3}"/>
              </a:ext>
            </a:extLst>
          </p:cNvPr>
          <p:cNvPicPr>
            <a:picLocks noGrp="1" noChangeAspect="1"/>
          </p:cNvPicPr>
          <p:nvPr>
            <p:ph idx="1"/>
          </p:nvPr>
        </p:nvPicPr>
        <p:blipFill>
          <a:blip r:embed="rId2"/>
          <a:stretch>
            <a:fillRect/>
          </a:stretch>
        </p:blipFill>
        <p:spPr>
          <a:xfrm>
            <a:off x="3214687" y="2167731"/>
            <a:ext cx="5762625" cy="3667125"/>
          </a:xfrm>
        </p:spPr>
      </p:pic>
    </p:spTree>
    <p:extLst>
      <p:ext uri="{BB962C8B-B14F-4D97-AF65-F5344CB8AC3E}">
        <p14:creationId xmlns:p14="http://schemas.microsoft.com/office/powerpoint/2010/main" val="52407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内容占位符 3">
            <a:extLst>
              <a:ext uri="{FF2B5EF4-FFF2-40B4-BE49-F238E27FC236}">
                <a16:creationId xmlns:a16="http://schemas.microsoft.com/office/drawing/2014/main" id="{4B640A3C-597E-4405-90F4-09B887ABD51E}"/>
              </a:ext>
            </a:extLst>
          </p:cNvPr>
          <p:cNvSpPr>
            <a:spLocks noGrp="1"/>
          </p:cNvSpPr>
          <p:nvPr>
            <p:ph idx="1"/>
          </p:nvPr>
        </p:nvSpPr>
        <p:spPr/>
        <p:txBody>
          <a:bodyPr>
            <a:normAutofit/>
          </a:bodyPr>
          <a:lstStyle/>
          <a:p>
            <a:pPr indent="3048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预处理：校准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分块</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还需加强的就是模糊处理</a:t>
            </a:r>
            <a:endParaRPr lang="zh-CN" altLang="en-US" dirty="0"/>
          </a:p>
        </p:txBody>
      </p:sp>
      <p:pic>
        <p:nvPicPr>
          <p:cNvPr id="7" name="图片 6">
            <a:extLst>
              <a:ext uri="{FF2B5EF4-FFF2-40B4-BE49-F238E27FC236}">
                <a16:creationId xmlns:a16="http://schemas.microsoft.com/office/drawing/2014/main" id="{B8D46512-12D8-41D8-8ABA-D277FE2D19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989" y="0"/>
            <a:ext cx="7559790" cy="3765665"/>
          </a:xfrm>
          <a:prstGeom prst="rect">
            <a:avLst/>
          </a:prstGeom>
          <a:noFill/>
          <a:ln>
            <a:noFill/>
          </a:ln>
        </p:spPr>
      </p:pic>
      <p:pic>
        <p:nvPicPr>
          <p:cNvPr id="8" name="图片 7">
            <a:extLst>
              <a:ext uri="{FF2B5EF4-FFF2-40B4-BE49-F238E27FC236}">
                <a16:creationId xmlns:a16="http://schemas.microsoft.com/office/drawing/2014/main" id="{2919FD27-F535-4B74-8631-BC72B7152F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6999" y="4001294"/>
            <a:ext cx="5271770" cy="2019935"/>
          </a:xfrm>
          <a:prstGeom prst="rect">
            <a:avLst/>
          </a:prstGeom>
          <a:noFill/>
          <a:ln>
            <a:noFill/>
          </a:ln>
        </p:spPr>
      </p:pic>
    </p:spTree>
    <p:extLst>
      <p:ext uri="{BB962C8B-B14F-4D97-AF65-F5344CB8AC3E}">
        <p14:creationId xmlns:p14="http://schemas.microsoft.com/office/powerpoint/2010/main" val="302992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内容占位符 3">
            <a:extLst>
              <a:ext uri="{FF2B5EF4-FFF2-40B4-BE49-F238E27FC236}">
                <a16:creationId xmlns:a16="http://schemas.microsoft.com/office/drawing/2014/main" id="{4B640A3C-597E-4405-90F4-09B887ABD51E}"/>
              </a:ext>
            </a:extLst>
          </p:cNvPr>
          <p:cNvSpPr>
            <a:spLocks noGrp="1"/>
          </p:cNvSpPr>
          <p:nvPr>
            <p:ph idx="1"/>
          </p:nvPr>
        </p:nvSpPr>
        <p:spPr/>
        <p:txBody>
          <a:bodyPr>
            <a:normAutofit fontScale="70000" lnSpcReduction="20000"/>
          </a:bodyPr>
          <a:lstStyle/>
          <a:p>
            <a:pPr indent="3048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dataset-train&amp;val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目录下为该实验使用到的数据集；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province.py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area.py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letter.py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分别为车牌三个区域的模型构建、训练和测试代码，三个文件代码有很大的重复。测试数据在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test_images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文件夹里如图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1.bmp~16.bmp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province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字段单个字块，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area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字段单个字块，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个车牌的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letter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个字块，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12~16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为另外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个车牌的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letter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个字块。</a:t>
            </a:r>
          </a:p>
          <a:p>
            <a:pPr marL="45720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模型训练命令：</a:t>
            </a:r>
          </a:p>
          <a:p>
            <a:pPr marL="457200"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 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train</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57200" indent="2667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 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province.py</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train</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5720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模型测试命令：</a:t>
            </a:r>
          </a:p>
          <a:p>
            <a:pPr marL="457200"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 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predict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57200"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e.g. python train-license-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province.py</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predict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上面两个命令输出结果可见下面几页图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province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area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letter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字段准确率分别能达到</a:t>
            </a:r>
            <a:r>
              <a:rPr lang="en-US" altLang="zh-CN" sz="29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29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29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98.5%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达到了老师的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以上要求。</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34935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r>
              <a:rPr lang="en-US" altLang="zh-CN" dirty="0"/>
              <a:t>----</a:t>
            </a:r>
            <a:r>
              <a:rPr lang="zh-CN" altLang="en-US" dirty="0"/>
              <a:t>训练</a:t>
            </a:r>
          </a:p>
        </p:txBody>
      </p:sp>
      <p:sp>
        <p:nvSpPr>
          <p:cNvPr id="4" name="内容占位符 3">
            <a:extLst>
              <a:ext uri="{FF2B5EF4-FFF2-40B4-BE49-F238E27FC236}">
                <a16:creationId xmlns:a16="http://schemas.microsoft.com/office/drawing/2014/main" id="{772A5BDB-82FB-461D-A7AC-E6B065AF22A3}"/>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id="{ACE9BAE0-6C9C-416D-AA0B-D6947B35C6C8}"/>
              </a:ext>
            </a:extLst>
          </p:cNvPr>
          <p:cNvPicPr/>
          <p:nvPr/>
        </p:nvPicPr>
        <p:blipFill>
          <a:blip r:embed="rId2"/>
          <a:stretch>
            <a:fillRect/>
          </a:stretch>
        </p:blipFill>
        <p:spPr>
          <a:xfrm>
            <a:off x="0" y="368934"/>
            <a:ext cx="3903980" cy="6489065"/>
          </a:xfrm>
          <a:prstGeom prst="rect">
            <a:avLst/>
          </a:prstGeom>
        </p:spPr>
      </p:pic>
      <p:pic>
        <p:nvPicPr>
          <p:cNvPr id="10" name="图片 9">
            <a:extLst>
              <a:ext uri="{FF2B5EF4-FFF2-40B4-BE49-F238E27FC236}">
                <a16:creationId xmlns:a16="http://schemas.microsoft.com/office/drawing/2014/main" id="{19884D9A-61E7-4096-8E0D-B51530F1B3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57816" y="-1"/>
            <a:ext cx="2980344" cy="6858000"/>
          </a:xfrm>
          <a:prstGeom prst="rect">
            <a:avLst/>
          </a:prstGeom>
          <a:noFill/>
          <a:ln>
            <a:noFill/>
          </a:ln>
        </p:spPr>
      </p:pic>
      <p:pic>
        <p:nvPicPr>
          <p:cNvPr id="11" name="图片 10">
            <a:extLst>
              <a:ext uri="{FF2B5EF4-FFF2-40B4-BE49-F238E27FC236}">
                <a16:creationId xmlns:a16="http://schemas.microsoft.com/office/drawing/2014/main" id="{2E34BDCC-2713-4EB0-801F-91F61A76600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911245" y="-1"/>
            <a:ext cx="2712372" cy="6858000"/>
          </a:xfrm>
          <a:prstGeom prst="rect">
            <a:avLst/>
          </a:prstGeom>
          <a:noFill/>
          <a:ln>
            <a:noFill/>
          </a:ln>
        </p:spPr>
      </p:pic>
    </p:spTree>
    <p:extLst>
      <p:ext uri="{BB962C8B-B14F-4D97-AF65-F5344CB8AC3E}">
        <p14:creationId xmlns:p14="http://schemas.microsoft.com/office/powerpoint/2010/main" val="402144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92123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2"/>
          <p:cNvSpPr/>
          <p:nvPr>
            <p:custDataLst>
              <p:tags r:id="rId5"/>
            </p:custDataLst>
          </p:nvPr>
        </p:nvSpPr>
        <p:spPr>
          <a:xfrm>
            <a:off x="4645618" y="174245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Number_3"/>
          <p:cNvSpPr/>
          <p:nvPr>
            <p:custDataLst>
              <p:tags r:id="rId6"/>
            </p:custDataLst>
          </p:nvPr>
        </p:nvSpPr>
        <p:spPr>
          <a:xfrm>
            <a:off x="4645618" y="2566884"/>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6" name="MH_Number_4"/>
          <p:cNvSpPr/>
          <p:nvPr>
            <p:custDataLst>
              <p:tags r:id="rId7"/>
            </p:custDataLst>
          </p:nvPr>
        </p:nvSpPr>
        <p:spPr>
          <a:xfrm>
            <a:off x="4645618" y="339131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8"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9"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MH_Entry_1">
            <a:extLst>
              <a:ext uri="{FF2B5EF4-FFF2-40B4-BE49-F238E27FC236}">
                <a16:creationId xmlns:a16="http://schemas.microsoft.com/office/drawing/2014/main" id="{0FDD2C31-24FD-4E84-8878-5D103C975A95}"/>
              </a:ext>
            </a:extLst>
          </p:cNvPr>
          <p:cNvSpPr/>
          <p:nvPr>
            <p:custDataLst>
              <p:tags r:id="rId8"/>
            </p:custDataLst>
          </p:nvPr>
        </p:nvSpPr>
        <p:spPr>
          <a:xfrm>
            <a:off x="5473598" y="908854"/>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实验目的</a:t>
            </a:r>
          </a:p>
        </p:txBody>
      </p:sp>
      <p:sp>
        <p:nvSpPr>
          <p:cNvPr id="29" name="MH_Entry_2">
            <a:extLst>
              <a:ext uri="{FF2B5EF4-FFF2-40B4-BE49-F238E27FC236}">
                <a16:creationId xmlns:a16="http://schemas.microsoft.com/office/drawing/2014/main" id="{C9C81304-FDCB-4A47-B827-833E0D86396A}"/>
              </a:ext>
            </a:extLst>
          </p:cNvPr>
          <p:cNvSpPr/>
          <p:nvPr>
            <p:custDataLst>
              <p:tags r:id="rId9"/>
            </p:custDataLst>
          </p:nvPr>
        </p:nvSpPr>
        <p:spPr>
          <a:xfrm>
            <a:off x="5473597" y="173328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实验要求</a:t>
            </a:r>
          </a:p>
        </p:txBody>
      </p:sp>
      <p:sp>
        <p:nvSpPr>
          <p:cNvPr id="30" name="MH_Entry_3">
            <a:extLst>
              <a:ext uri="{FF2B5EF4-FFF2-40B4-BE49-F238E27FC236}">
                <a16:creationId xmlns:a16="http://schemas.microsoft.com/office/drawing/2014/main" id="{2F209B10-BA0F-40CD-85F6-C59FE4BF4ECD}"/>
              </a:ext>
            </a:extLst>
          </p:cNvPr>
          <p:cNvSpPr/>
          <p:nvPr>
            <p:custDataLst>
              <p:tags r:id="rId10"/>
            </p:custDataLst>
          </p:nvPr>
        </p:nvSpPr>
        <p:spPr>
          <a:xfrm>
            <a:off x="5473597" y="255771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实验原理</a:t>
            </a:r>
          </a:p>
        </p:txBody>
      </p:sp>
      <p:sp>
        <p:nvSpPr>
          <p:cNvPr id="31" name="MH_Entry_4">
            <a:extLst>
              <a:ext uri="{FF2B5EF4-FFF2-40B4-BE49-F238E27FC236}">
                <a16:creationId xmlns:a16="http://schemas.microsoft.com/office/drawing/2014/main" id="{8358B3B1-3079-4216-92F1-AB9EEB3FBAD3}"/>
              </a:ext>
            </a:extLst>
          </p:cNvPr>
          <p:cNvSpPr/>
          <p:nvPr>
            <p:custDataLst>
              <p:tags r:id="rId11"/>
            </p:custDataLst>
          </p:nvPr>
        </p:nvSpPr>
        <p:spPr>
          <a:xfrm>
            <a:off x="5473597" y="338214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实验数据</a:t>
            </a:r>
          </a:p>
        </p:txBody>
      </p:sp>
      <p:sp>
        <p:nvSpPr>
          <p:cNvPr id="21" name="MH_Number_3">
            <a:extLst>
              <a:ext uri="{FF2B5EF4-FFF2-40B4-BE49-F238E27FC236}">
                <a16:creationId xmlns:a16="http://schemas.microsoft.com/office/drawing/2014/main" id="{B7D24CF7-433F-42D8-90D3-562AC6F8FA5B}"/>
              </a:ext>
            </a:extLst>
          </p:cNvPr>
          <p:cNvSpPr/>
          <p:nvPr>
            <p:custDataLst>
              <p:tags r:id="rId12"/>
            </p:custDataLst>
          </p:nvPr>
        </p:nvSpPr>
        <p:spPr>
          <a:xfrm>
            <a:off x="4648388" y="419895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3">
            <a:extLst>
              <a:ext uri="{FF2B5EF4-FFF2-40B4-BE49-F238E27FC236}">
                <a16:creationId xmlns:a16="http://schemas.microsoft.com/office/drawing/2014/main" id="{EEDD1211-DFED-42D3-8D0F-45D7367182C4}"/>
              </a:ext>
            </a:extLst>
          </p:cNvPr>
          <p:cNvSpPr/>
          <p:nvPr>
            <p:custDataLst>
              <p:tags r:id="rId13"/>
            </p:custDataLst>
          </p:nvPr>
        </p:nvSpPr>
        <p:spPr>
          <a:xfrm>
            <a:off x="5476367" y="418978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实验步骤</a:t>
            </a:r>
          </a:p>
        </p:txBody>
      </p:sp>
      <p:sp>
        <p:nvSpPr>
          <p:cNvPr id="25" name="MH_Number_4">
            <a:extLst>
              <a:ext uri="{FF2B5EF4-FFF2-40B4-BE49-F238E27FC236}">
                <a16:creationId xmlns:a16="http://schemas.microsoft.com/office/drawing/2014/main" id="{8E01593B-E102-4FF6-B774-A1BDD3DCC498}"/>
              </a:ext>
            </a:extLst>
          </p:cNvPr>
          <p:cNvSpPr/>
          <p:nvPr>
            <p:custDataLst>
              <p:tags r:id="rId14"/>
            </p:custDataLst>
          </p:nvPr>
        </p:nvSpPr>
        <p:spPr>
          <a:xfrm>
            <a:off x="4645618" y="503379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a:extLst>
              <a:ext uri="{FF2B5EF4-FFF2-40B4-BE49-F238E27FC236}">
                <a16:creationId xmlns:a16="http://schemas.microsoft.com/office/drawing/2014/main" id="{C702E187-6F92-431E-95C4-A336E3392BB0}"/>
              </a:ext>
            </a:extLst>
          </p:cNvPr>
          <p:cNvSpPr/>
          <p:nvPr>
            <p:custDataLst>
              <p:tags r:id="rId15"/>
            </p:custDataLst>
          </p:nvPr>
        </p:nvSpPr>
        <p:spPr>
          <a:xfrm>
            <a:off x="5473597" y="502462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实验结果</a:t>
            </a:r>
          </a:p>
        </p:txBody>
      </p:sp>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ageCurlDoubl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19"/>
                                        </p:tgtEl>
                                        <p:attrNameLst>
                                          <p:attrName>style.visibility</p:attrName>
                                        </p:attrNameLst>
                                      </p:cBhvr>
                                      <p:to>
                                        <p:strVal val="visible"/>
                                      </p:to>
                                    </p:set>
                                    <p:anim by="(-#ppt_w*2)" calcmode="lin" valueType="num">
                                      <p:cBhvr rctx="PPT">
                                        <p:cTn id="21" dur="500" autoRev="1" fill="hold">
                                          <p:stCondLst>
                                            <p:cond delay="0"/>
                                          </p:stCondLst>
                                        </p:cTn>
                                        <p:tgtEl>
                                          <p:spTgt spid="19"/>
                                        </p:tgtEl>
                                        <p:attrNameLst>
                                          <p:attrName>ppt_w</p:attrName>
                                        </p:attrNameLst>
                                      </p:cBhvr>
                                    </p:anim>
                                    <p:anim by="(#ppt_w*0.50)" calcmode="lin" valueType="num">
                                      <p:cBhvr>
                                        <p:cTn id="22" dur="500" decel="50000" autoRev="1" fill="hold">
                                          <p:stCondLst>
                                            <p:cond delay="0"/>
                                          </p:stCondLst>
                                        </p:cTn>
                                        <p:tgtEl>
                                          <p:spTgt spid="19"/>
                                        </p:tgtEl>
                                        <p:attrNameLst>
                                          <p:attrName>ppt_x</p:attrName>
                                        </p:attrNameLst>
                                      </p:cBhvr>
                                    </p:anim>
                                    <p:anim from="(-#ppt_h/2)" to="(#ppt_y)" calcmode="lin" valueType="num">
                                      <p:cBhvr>
                                        <p:cTn id="23" dur="1000" fill="hold">
                                          <p:stCondLst>
                                            <p:cond delay="0"/>
                                          </p:stCondLst>
                                        </p:cTn>
                                        <p:tgtEl>
                                          <p:spTgt spid="19"/>
                                        </p:tgtEl>
                                        <p:attrNameLst>
                                          <p:attrName>ppt_y</p:attrName>
                                        </p:attrNameLst>
                                      </p:cBhvr>
                                    </p:anim>
                                    <p:animRot by="21600000">
                                      <p:cBhvr>
                                        <p:cTn id="24" dur="1000" fill="hold">
                                          <p:stCondLst>
                                            <p:cond delay="0"/>
                                          </p:stCondLst>
                                        </p:cTn>
                                        <p:tgtEl>
                                          <p:spTgt spid="19"/>
                                        </p:tgtEl>
                                        <p:attrNameLst>
                                          <p:attrName>r</p:attrName>
                                        </p:attrNameLst>
                                      </p:cBhvr>
                                    </p:animRot>
                                  </p:childTnLst>
                                </p:cTn>
                              </p:par>
                            </p:childTnLst>
                          </p:cTn>
                        </p:par>
                        <p:par>
                          <p:cTn id="25" fill="hold">
                            <p:stCondLst>
                              <p:cond delay="1700"/>
                            </p:stCondLst>
                            <p:childTnLst>
                              <p:par>
                                <p:cTn id="26" presetID="53" presetClass="entr" presetSubtype="16"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par>
                          <p:cTn id="31" fill="hold">
                            <p:stCondLst>
                              <p:cond delay="2200"/>
                            </p:stCondLst>
                            <p:childTnLst>
                              <p:par>
                                <p:cTn id="32" presetID="53" presetClass="entr" presetSubtype="1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par>
                          <p:cTn id="37" fill="hold">
                            <p:stCondLst>
                              <p:cond delay="2700"/>
                            </p:stCondLst>
                            <p:childTnLst>
                              <p:par>
                                <p:cTn id="38" presetID="53" presetClass="entr" presetSubtype="16"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childTnLst>
                          </p:cTn>
                        </p:par>
                        <p:par>
                          <p:cTn id="43" fill="hold">
                            <p:stCondLst>
                              <p:cond delay="32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7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4200"/>
                            </p:stCondLst>
                            <p:childTnLst>
                              <p:par>
                                <p:cTn id="56" presetID="53" presetClass="entr" presetSubtype="16"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700"/>
                            </p:stCondLst>
                            <p:childTnLst>
                              <p:par>
                                <p:cTn id="62" presetID="22" presetClass="entr" presetSubtype="4"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childTnLst>
                          </p:cTn>
                        </p:par>
                        <p:par>
                          <p:cTn id="65" fill="hold">
                            <p:stCondLst>
                              <p:cond delay="5200"/>
                            </p:stCondLst>
                            <p:childTnLst>
                              <p:par>
                                <p:cTn id="66" presetID="2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childTnLst>
                          </p:cTn>
                        </p:par>
                        <p:par>
                          <p:cTn id="69" fill="hold">
                            <p:stCondLst>
                              <p:cond delay="5700"/>
                            </p:stCondLst>
                            <p:childTnLst>
                              <p:par>
                                <p:cTn id="70" presetID="22" presetClass="entr" presetSubtype="4"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childTnLst>
                          </p:cTn>
                        </p:par>
                        <p:par>
                          <p:cTn id="73" fill="hold">
                            <p:stCondLst>
                              <p:cond delay="6200"/>
                            </p:stCondLst>
                            <p:childTnLst>
                              <p:par>
                                <p:cTn id="74" presetID="22" presetClass="entr" presetSubtype="4"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par>
                          <p:cTn id="77" fill="hold">
                            <p:stCondLst>
                              <p:cond delay="6700"/>
                            </p:stCondLst>
                            <p:childTnLst>
                              <p:par>
                                <p:cTn id="78" presetID="22" presetClass="entr" presetSubtype="4"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childTnLst>
                          </p:cTn>
                        </p:par>
                        <p:par>
                          <p:cTn id="81" fill="hold">
                            <p:stCondLst>
                              <p:cond delay="7200"/>
                            </p:stCondLst>
                            <p:childTnLst>
                              <p:par>
                                <p:cTn id="82" presetID="22" presetClass="entr" presetSubtype="4"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down)">
                                      <p:cBhvr>
                                        <p:cTn id="8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2" grpId="0" animBg="1"/>
      <p:bldP spid="24" grpId="0" animBg="1"/>
      <p:bldP spid="26" grpId="0" animBg="1"/>
      <p:bldP spid="17" grpId="0" animBg="1"/>
      <p:bldP spid="16" grpId="0" animBg="1"/>
      <p:bldP spid="28" grpId="0" animBg="1"/>
      <p:bldP spid="29" grpId="0" animBg="1"/>
      <p:bldP spid="30" grpId="0" animBg="1"/>
      <p:bldP spid="31" grpId="0" animBg="1"/>
      <p:bldP spid="21" grpId="0" animBg="1"/>
      <p:bldP spid="23" grpId="0" animBg="1"/>
      <p:bldP spid="25"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r>
              <a:rPr lang="en-US" altLang="zh-CN" dirty="0"/>
              <a:t>-</a:t>
            </a:r>
            <a:r>
              <a:rPr lang="zh-CN" altLang="en-US" dirty="0"/>
              <a:t>测试</a:t>
            </a:r>
          </a:p>
        </p:txBody>
      </p:sp>
      <p:sp>
        <p:nvSpPr>
          <p:cNvPr id="4" name="内容占位符 3">
            <a:extLst>
              <a:ext uri="{FF2B5EF4-FFF2-40B4-BE49-F238E27FC236}">
                <a16:creationId xmlns:a16="http://schemas.microsoft.com/office/drawing/2014/main" id="{62E98AD1-B0DE-4ACE-BA11-B2BF6B98482A}"/>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3816274B-C2D1-4072-BCFD-B032D4974A8D}"/>
              </a:ext>
            </a:extLst>
          </p:cNvPr>
          <p:cNvPicPr/>
          <p:nvPr/>
        </p:nvPicPr>
        <p:blipFill>
          <a:blip r:embed="rId2"/>
          <a:stretch>
            <a:fillRect/>
          </a:stretch>
        </p:blipFill>
        <p:spPr>
          <a:xfrm>
            <a:off x="114646" y="1825625"/>
            <a:ext cx="3467100" cy="1562100"/>
          </a:xfrm>
          <a:prstGeom prst="rect">
            <a:avLst/>
          </a:prstGeom>
        </p:spPr>
      </p:pic>
      <p:pic>
        <p:nvPicPr>
          <p:cNvPr id="8" name="图片 7">
            <a:extLst>
              <a:ext uri="{FF2B5EF4-FFF2-40B4-BE49-F238E27FC236}">
                <a16:creationId xmlns:a16="http://schemas.microsoft.com/office/drawing/2014/main" id="{DDC1F296-FDEE-474F-BFEF-D879157C9938}"/>
              </a:ext>
            </a:extLst>
          </p:cNvPr>
          <p:cNvPicPr/>
          <p:nvPr/>
        </p:nvPicPr>
        <p:blipFill>
          <a:blip r:embed="rId3"/>
          <a:stretch>
            <a:fillRect/>
          </a:stretch>
        </p:blipFill>
        <p:spPr>
          <a:xfrm>
            <a:off x="4452937" y="1838325"/>
            <a:ext cx="3286125" cy="1590675"/>
          </a:xfrm>
          <a:prstGeom prst="rect">
            <a:avLst/>
          </a:prstGeom>
        </p:spPr>
      </p:pic>
      <p:pic>
        <p:nvPicPr>
          <p:cNvPr id="9" name="图片 8">
            <a:extLst>
              <a:ext uri="{FF2B5EF4-FFF2-40B4-BE49-F238E27FC236}">
                <a16:creationId xmlns:a16="http://schemas.microsoft.com/office/drawing/2014/main" id="{0FCD5021-3419-422C-9C65-CC7477746ABA}"/>
              </a:ext>
            </a:extLst>
          </p:cNvPr>
          <p:cNvPicPr/>
          <p:nvPr/>
        </p:nvPicPr>
        <p:blipFill>
          <a:blip r:embed="rId4"/>
          <a:stretch>
            <a:fillRect/>
          </a:stretch>
        </p:blipFill>
        <p:spPr>
          <a:xfrm>
            <a:off x="8715375" y="1825625"/>
            <a:ext cx="3476625" cy="2933700"/>
          </a:xfrm>
          <a:prstGeom prst="rect">
            <a:avLst/>
          </a:prstGeom>
        </p:spPr>
      </p:pic>
      <p:pic>
        <p:nvPicPr>
          <p:cNvPr id="10" name="图片 9">
            <a:extLst>
              <a:ext uri="{FF2B5EF4-FFF2-40B4-BE49-F238E27FC236}">
                <a16:creationId xmlns:a16="http://schemas.microsoft.com/office/drawing/2014/main" id="{203DCE42-6F2F-47EE-8E75-5AFB9182D095}"/>
              </a:ext>
            </a:extLst>
          </p:cNvPr>
          <p:cNvPicPr/>
          <p:nvPr/>
        </p:nvPicPr>
        <p:blipFill>
          <a:blip r:embed="rId5"/>
          <a:stretch>
            <a:fillRect/>
          </a:stretch>
        </p:blipFill>
        <p:spPr>
          <a:xfrm>
            <a:off x="307572" y="4139738"/>
            <a:ext cx="8254538" cy="1221970"/>
          </a:xfrm>
          <a:prstGeom prst="rect">
            <a:avLst/>
          </a:prstGeom>
        </p:spPr>
      </p:pic>
    </p:spTree>
    <p:extLst>
      <p:ext uri="{BB962C8B-B14F-4D97-AF65-F5344CB8AC3E}">
        <p14:creationId xmlns:p14="http://schemas.microsoft.com/office/powerpoint/2010/main" val="125127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实验目的</a:t>
            </a:r>
            <a:endParaRPr lang="zh-CN" altLang="en-US" dirty="0"/>
          </a:p>
        </p:txBody>
      </p:sp>
      <p:sp>
        <p:nvSpPr>
          <p:cNvPr id="11" name="内容占位符 10">
            <a:extLst>
              <a:ext uri="{FF2B5EF4-FFF2-40B4-BE49-F238E27FC236}">
                <a16:creationId xmlns:a16="http://schemas.microsoft.com/office/drawing/2014/main" id="{AF03F566-F92C-4B2A-9F6A-D78A5FD00BB6}"/>
              </a:ext>
            </a:extLst>
          </p:cNvPr>
          <p:cNvSpPr>
            <a:spLocks noGrp="1"/>
          </p:cNvSpPr>
          <p:nvPr>
            <p:ph idx="1"/>
          </p:nvPr>
        </p:nvSpPr>
        <p:spPr/>
        <p:txBody>
          <a:bodyPr/>
          <a:lstStyle/>
          <a:p>
            <a:pPr algn="just">
              <a:lnSpc>
                <a:spcPct val="150000"/>
              </a:lnSpc>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掌握卷积神经网络中卷积层、卷积步长、卷积核、池化层、交叉熵损失等概念。</a:t>
            </a:r>
          </a:p>
          <a:p>
            <a:pPr algn="just">
              <a:lnSpc>
                <a:spcPct val="150000"/>
              </a:lnSpc>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进一步熟悉深度学习框架的使用，包括利用框架构造基本的卷积神经网络模型，并结合收集到的相关数据实现模型的训练和测试。</a:t>
            </a:r>
          </a:p>
        </p:txBody>
      </p:sp>
    </p:spTree>
    <p:extLst>
      <p:ext uri="{BB962C8B-B14F-4D97-AF65-F5344CB8AC3E}">
        <p14:creationId xmlns:p14="http://schemas.microsoft.com/office/powerpoint/2010/main" val="13311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实验要求</a:t>
            </a:r>
            <a:endParaRPr lang="zh-CN" altLang="en-US" dirty="0"/>
          </a:p>
        </p:txBody>
      </p:sp>
      <p:sp>
        <p:nvSpPr>
          <p:cNvPr id="11" name="内容占位符 10">
            <a:extLst>
              <a:ext uri="{FF2B5EF4-FFF2-40B4-BE49-F238E27FC236}">
                <a16:creationId xmlns:a16="http://schemas.microsoft.com/office/drawing/2014/main" id="{CE4BA586-3649-483A-887F-B2795D058659}"/>
              </a:ext>
            </a:extLst>
          </p:cNvPr>
          <p:cNvSpPr>
            <a:spLocks noGrp="1"/>
          </p:cNvSpPr>
          <p:nvPr>
            <p:ph idx="1"/>
          </p:nvPr>
        </p:nvSpPr>
        <p:spPr/>
        <p:txBody>
          <a:bodyPr>
            <a:normAutofit/>
          </a:bodyPr>
          <a:lstStyle/>
          <a:p>
            <a:pPr algn="just">
              <a:lnSpc>
                <a:spcPct val="150000"/>
              </a:lnSpc>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语言和深度学习框架（我们小组采用</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TensorFlow</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框架），构造简单的卷积神经网络模型，以实现中国普通机动车车牌字符的识别。</a:t>
            </a:r>
          </a:p>
          <a:p>
            <a:pPr algn="just">
              <a:lnSpc>
                <a:spcPct val="150000"/>
              </a:lnSpc>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车牌识别的准确率不低于</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85%</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50000"/>
              </a:lnSpc>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如果选择做本实验的话，按规定时间在课程网站提交实验报告、代码以及</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45760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实验原理</a:t>
            </a:r>
            <a:endParaRPr lang="zh-CN" altLang="en-US" dirty="0"/>
          </a:p>
        </p:txBody>
      </p:sp>
      <p:sp>
        <p:nvSpPr>
          <p:cNvPr id="4" name="内容占位符 3">
            <a:extLst>
              <a:ext uri="{FF2B5EF4-FFF2-40B4-BE49-F238E27FC236}">
                <a16:creationId xmlns:a16="http://schemas.microsoft.com/office/drawing/2014/main" id="{307D0D90-1215-4DA5-A83F-79F2F602C222}"/>
              </a:ext>
            </a:extLst>
          </p:cNvPr>
          <p:cNvSpPr>
            <a:spLocks noGrp="1"/>
          </p:cNvSpPr>
          <p:nvPr>
            <p:ph idx="1"/>
          </p:nvPr>
        </p:nvSpPr>
        <p:spPr/>
        <p:txBody>
          <a:bodyPr>
            <a:normAutofit fontScale="77500" lnSpcReduction="20000"/>
          </a:bodyPr>
          <a:lstStyle/>
          <a:p>
            <a:pPr indent="266700" algn="just">
              <a:lnSpc>
                <a:spcPct val="150000"/>
              </a:lnSpc>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卷积神经网络相关概念参考课程</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深度学习</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课上讲授及课件内容。为简化问题，本实验仅考虑最简单的中国普通机动车车牌的识别，车牌示意如图</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所示，可以将车牌划分为三个区域，如下：</a:t>
            </a:r>
          </a:p>
          <a:p>
            <a:pPr indent="266700" algn="just">
              <a:lnSpc>
                <a:spcPct val="150000"/>
              </a:lnSpc>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）省、自治区、直辖市简称</a:t>
            </a:r>
          </a:p>
          <a:p>
            <a:pPr indent="266700" algn="just">
              <a:lnSpc>
                <a:spcPct val="150000"/>
              </a:lnSpc>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）发牌机关代号</a:t>
            </a:r>
          </a:p>
          <a:p>
            <a:pPr indent="266700" algn="just">
              <a:lnSpc>
                <a:spcPct val="150000"/>
              </a:lnSpc>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）车牌序号</a:t>
            </a:r>
          </a:p>
          <a:p>
            <a:pPr indent="266700" algn="just">
              <a:lnSpc>
                <a:spcPct val="150000"/>
              </a:lnSpc>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为简化实验，在该实验中默认车牌字符已经得到划分，因此车牌识别可以分解为三个区域的字符识别任务（多分类任务），共实现</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个字符的识别。</a:t>
            </a:r>
          </a:p>
        </p:txBody>
      </p:sp>
    </p:spTree>
    <p:extLst>
      <p:ext uri="{BB962C8B-B14F-4D97-AF65-F5344CB8AC3E}">
        <p14:creationId xmlns:p14="http://schemas.microsoft.com/office/powerpoint/2010/main" val="133472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实验原理</a:t>
            </a:r>
            <a:endParaRPr lang="zh-CN" altLang="en-US" dirty="0"/>
          </a:p>
        </p:txBody>
      </p:sp>
      <p:pic>
        <p:nvPicPr>
          <p:cNvPr id="7" name="图片 6" descr="12">
            <a:extLst>
              <a:ext uri="{FF2B5EF4-FFF2-40B4-BE49-F238E27FC236}">
                <a16:creationId xmlns:a16="http://schemas.microsoft.com/office/drawing/2014/main" id="{9CB8C026-9D62-4AB7-84A9-4EA2C248B3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100" y="2040890"/>
            <a:ext cx="4241800" cy="2776220"/>
          </a:xfrm>
          <a:prstGeom prst="rect">
            <a:avLst/>
          </a:prstGeom>
          <a:noFill/>
          <a:ln>
            <a:noFill/>
          </a:ln>
        </p:spPr>
      </p:pic>
      <p:sp>
        <p:nvSpPr>
          <p:cNvPr id="8" name="文本框 7">
            <a:extLst>
              <a:ext uri="{FF2B5EF4-FFF2-40B4-BE49-F238E27FC236}">
                <a16:creationId xmlns:a16="http://schemas.microsoft.com/office/drawing/2014/main" id="{774EC83E-1123-47C2-839B-2C392B5781F9}"/>
              </a:ext>
            </a:extLst>
          </p:cNvPr>
          <p:cNvSpPr txBox="1"/>
          <p:nvPr/>
        </p:nvSpPr>
        <p:spPr>
          <a:xfrm>
            <a:off x="3048000" y="5094921"/>
            <a:ext cx="6096000" cy="455253"/>
          </a:xfrm>
          <a:prstGeom prst="rect">
            <a:avLst/>
          </a:prstGeom>
          <a:noFill/>
        </p:spPr>
        <p:txBody>
          <a:bodyPr wrap="square">
            <a:spAutoFit/>
          </a:bodyPr>
          <a:lstStyle/>
          <a:p>
            <a:pPr indent="266700" algn="ctr">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车牌示意图</a:t>
            </a:r>
          </a:p>
        </p:txBody>
      </p:sp>
    </p:spTree>
    <p:extLst>
      <p:ext uri="{BB962C8B-B14F-4D97-AF65-F5344CB8AC3E}">
        <p14:creationId xmlns:p14="http://schemas.microsoft.com/office/powerpoint/2010/main" val="149617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实验所用数据集</a:t>
            </a:r>
          </a:p>
        </p:txBody>
      </p:sp>
      <p:sp>
        <p:nvSpPr>
          <p:cNvPr id="4" name="内容占位符 3">
            <a:extLst>
              <a:ext uri="{FF2B5EF4-FFF2-40B4-BE49-F238E27FC236}">
                <a16:creationId xmlns:a16="http://schemas.microsoft.com/office/drawing/2014/main" id="{6AA56C6D-9F4E-4229-8980-380EF194A18D}"/>
              </a:ext>
            </a:extLst>
          </p:cNvPr>
          <p:cNvSpPr>
            <a:spLocks noGrp="1"/>
          </p:cNvSpPr>
          <p:nvPr>
            <p:ph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本次实验我们采用了两个数据集：第一个是老师课程网站老师提供的数据集，可以利用该数据集，实现车牌的图片分割、图像校准、图像按单个字符切成块等任务。</a:t>
            </a:r>
            <a:r>
              <a:rPr lang="en-US" altLang="zh-CN" sz="1800" dirty="0">
                <a:effectLst/>
                <a:latin typeface="Times New Roman" panose="02020603050405020304" pitchFamily="18" charset="0"/>
                <a:ea typeface="宋体" panose="02010600030101010101" pitchFamily="2" charset="-122"/>
              </a:rPr>
              <a:t> json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文件中包含有车牌的定位信息</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该数据集划分如下：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93CB2D45-4E16-497F-9237-8A4EAEC3000C}"/>
              </a:ext>
            </a:extLst>
          </p:cNvPr>
          <p:cNvPicPr>
            <a:picLocks noChangeAspect="1"/>
          </p:cNvPicPr>
          <p:nvPr/>
        </p:nvPicPr>
        <p:blipFill>
          <a:blip r:embed="rId2"/>
          <a:stretch>
            <a:fillRect/>
          </a:stretch>
        </p:blipFill>
        <p:spPr>
          <a:xfrm>
            <a:off x="4715915" y="3429000"/>
            <a:ext cx="2876550" cy="2638425"/>
          </a:xfrm>
          <a:prstGeom prst="rect">
            <a:avLst/>
          </a:prstGeom>
        </p:spPr>
      </p:pic>
    </p:spTree>
    <p:extLst>
      <p:ext uri="{BB962C8B-B14F-4D97-AF65-F5344CB8AC3E}">
        <p14:creationId xmlns:p14="http://schemas.microsoft.com/office/powerpoint/2010/main" val="10239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实验所用数据集</a:t>
            </a:r>
          </a:p>
        </p:txBody>
      </p:sp>
      <p:sp>
        <p:nvSpPr>
          <p:cNvPr id="4" name="内容占位符 3">
            <a:extLst>
              <a:ext uri="{FF2B5EF4-FFF2-40B4-BE49-F238E27FC236}">
                <a16:creationId xmlns:a16="http://schemas.microsoft.com/office/drawing/2014/main" id="{6AA56C6D-9F4E-4229-8980-380EF194A18D}"/>
              </a:ext>
            </a:extLst>
          </p:cNvPr>
          <p:cNvSpPr>
            <a:spLocks noGrp="1"/>
          </p:cNvSpPr>
          <p:nvPr>
            <p:ph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第二个数据集是来自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相关开源项目提供的数据，以及</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CSDN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相关博客所采用的部分数据集。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PROVINCES =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闽</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粤</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浙</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AREAS = ("A", "B", "C", "D", "E", "F", "G", "H", "I", "J", "K", "L", "M", "N", "O", "P", "Q", "R", "S", "T", "U", "V", "W", "X", "Y", "Z"), LETTERS = ("0", "1", "2", "3", "4", "5", "6", "7", "8", "9", "A", "B", "C", "D", "E", "F", "G", "H", "J", "K", "L", "M", "N", "P", "Q", "R", "S", "T", "U", "V", "W", "X", "Y", "Z")</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该数据集的目录划分如下：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81248AC-0509-451C-89BB-0167CB45D184}"/>
              </a:ext>
            </a:extLst>
          </p:cNvPr>
          <p:cNvPicPr>
            <a:picLocks noChangeAspect="1"/>
          </p:cNvPicPr>
          <p:nvPr/>
        </p:nvPicPr>
        <p:blipFill>
          <a:blip r:embed="rId2"/>
          <a:stretch>
            <a:fillRect/>
          </a:stretch>
        </p:blipFill>
        <p:spPr>
          <a:xfrm>
            <a:off x="5243253" y="4168774"/>
            <a:ext cx="1905000" cy="2209800"/>
          </a:xfrm>
          <a:prstGeom prst="rect">
            <a:avLst/>
          </a:prstGeom>
        </p:spPr>
      </p:pic>
    </p:spTree>
    <p:extLst>
      <p:ext uri="{BB962C8B-B14F-4D97-AF65-F5344CB8AC3E}">
        <p14:creationId xmlns:p14="http://schemas.microsoft.com/office/powerpoint/2010/main" val="394430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实验步骤与方法</a:t>
            </a:r>
          </a:p>
        </p:txBody>
      </p:sp>
      <p:sp>
        <p:nvSpPr>
          <p:cNvPr id="4" name="内容占位符 3">
            <a:extLst>
              <a:ext uri="{FF2B5EF4-FFF2-40B4-BE49-F238E27FC236}">
                <a16:creationId xmlns:a16="http://schemas.microsoft.com/office/drawing/2014/main" id="{3041672B-BA67-47CF-9BC9-BC1F32C35A38}"/>
              </a:ext>
            </a:extLst>
          </p:cNvPr>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对车牌三个区域进行字符识别分类的卷积神经网络模型可以自行设计，本实验指导书给出一个简单的参考模型（三个区域识别分类采用同一模型结构，利用对应的数据分别进行训练），模型结构如图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所示。我们根据实际实验数据和测试结果进行了简单的修改，最终网络结构如图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p>
          <a:p>
            <a:endParaRPr lang="zh-CN" altLang="en-US" dirty="0"/>
          </a:p>
        </p:txBody>
      </p:sp>
      <p:pic>
        <p:nvPicPr>
          <p:cNvPr id="6" name="图片 5">
            <a:extLst>
              <a:ext uri="{FF2B5EF4-FFF2-40B4-BE49-F238E27FC236}">
                <a16:creationId xmlns:a16="http://schemas.microsoft.com/office/drawing/2014/main" id="{29BDBD54-6463-4A8F-870A-8D92C07111CD}"/>
              </a:ext>
            </a:extLst>
          </p:cNvPr>
          <p:cNvPicPr>
            <a:picLocks noChangeAspect="1"/>
          </p:cNvPicPr>
          <p:nvPr/>
        </p:nvPicPr>
        <p:blipFill>
          <a:blip r:embed="rId2"/>
          <a:stretch>
            <a:fillRect/>
          </a:stretch>
        </p:blipFill>
        <p:spPr>
          <a:xfrm>
            <a:off x="3256625" y="2863994"/>
            <a:ext cx="5678749" cy="3761249"/>
          </a:xfrm>
          <a:prstGeom prst="rect">
            <a:avLst/>
          </a:prstGeom>
        </p:spPr>
      </p:pic>
    </p:spTree>
    <p:extLst>
      <p:ext uri="{BB962C8B-B14F-4D97-AF65-F5344CB8AC3E}">
        <p14:creationId xmlns:p14="http://schemas.microsoft.com/office/powerpoint/2010/main" val="1908475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310</TotalTime>
  <Words>1286</Words>
  <Application>Microsoft Office PowerPoint</Application>
  <PresentationFormat>宽屏</PresentationFormat>
  <Paragraphs>72</Paragraphs>
  <Slides>21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微软雅黑</vt:lpstr>
      <vt:lpstr>Arial</vt:lpstr>
      <vt:lpstr>Calibri</vt:lpstr>
      <vt:lpstr>Impact</vt:lpstr>
      <vt:lpstr>Times New Roman</vt:lpstr>
      <vt:lpstr>Office 主题​​</vt:lpstr>
      <vt:lpstr>PowerPoint 演示文稿</vt:lpstr>
      <vt:lpstr>PowerPoint 演示文稿</vt:lpstr>
      <vt:lpstr>实验目的</vt:lpstr>
      <vt:lpstr>实验要求</vt:lpstr>
      <vt:lpstr>实验原理</vt:lpstr>
      <vt:lpstr>实验原理</vt:lpstr>
      <vt:lpstr>实验所用数据集</vt:lpstr>
      <vt:lpstr>实验所用数据集</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实验结果</vt:lpstr>
      <vt:lpstr>实验结果</vt:lpstr>
      <vt:lpstr>实验结果----训练</vt:lpstr>
      <vt:lpstr>实验结果-测试</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蒲 尧</cp:lastModifiedBy>
  <cp:revision>41</cp:revision>
  <dcterms:created xsi:type="dcterms:W3CDTF">2018-08-12T03:36:57Z</dcterms:created>
  <dcterms:modified xsi:type="dcterms:W3CDTF">2021-07-08T12:27:29Z</dcterms:modified>
</cp:coreProperties>
</file>