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1" r:id="rId3"/>
    <p:sldId id="262" r:id="rId4"/>
    <p:sldId id="263" r:id="rId5"/>
    <p:sldId id="264" r:id="rId6"/>
    <p:sldId id="266" r:id="rId7"/>
    <p:sldId id="271" r:id="rId8"/>
    <p:sldId id="265" r:id="rId9"/>
    <p:sldId id="273" r:id="rId10"/>
    <p:sldId id="272" r:id="rId11"/>
    <p:sldId id="267" r:id="rId12"/>
    <p:sldId id="270" r:id="rId13"/>
    <p:sldId id="268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23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2021/5/4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image" Target="../media/image2.png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image" Target="../media/image5.jpeg"/><Relationship Id="rId2" Type="http://schemas.openxmlformats.org/officeDocument/2006/relationships/tags" Target="../tags/tag1.xml"/><Relationship Id="rId16" Type="http://schemas.openxmlformats.org/officeDocument/2006/relationships/image" Target="../media/image4.jpeg"/><Relationship Id="rId1" Type="http://schemas.openxmlformats.org/officeDocument/2006/relationships/themeOverride" Target="../theme/themeOverride2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</a:rPr>
                <a:t>图像识别的深度残差学习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5DF42E57-D7B4-4129-81C8-E39E09B4E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837" y="3516578"/>
            <a:ext cx="7172325" cy="22383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AC9753E-7F4C-4646-AD3B-DF3935241B46}"/>
              </a:ext>
            </a:extLst>
          </p:cNvPr>
          <p:cNvSpPr txBox="1"/>
          <p:nvPr/>
        </p:nvSpPr>
        <p:spPr>
          <a:xfrm>
            <a:off x="9682162" y="575495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汇报人：蒲 尧</a:t>
            </a:r>
          </a:p>
        </p:txBody>
      </p:sp>
    </p:spTree>
    <p:extLst>
      <p:ext uri="{BB962C8B-B14F-4D97-AF65-F5344CB8AC3E}">
        <p14:creationId xmlns:p14="http://schemas.microsoft.com/office/powerpoint/2010/main" val="192808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  <a:r>
              <a:rPr lang="en-US" altLang="zh-CN" dirty="0"/>
              <a:t>-ImageNet</a:t>
            </a:r>
            <a:r>
              <a:rPr lang="zh-CN" altLang="en-US" dirty="0"/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1-3</a:t>
            </a:r>
            <a:r>
              <a:rPr lang="zh-CN" altLang="en-US" dirty="0"/>
              <a:t>设置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50,101,152</a:t>
            </a:r>
            <a:r>
              <a:rPr lang="zh-CN" altLang="en-US" dirty="0"/>
              <a:t>层</a:t>
            </a:r>
            <a:r>
              <a:rPr lang="en-US" altLang="zh-CN" dirty="0" err="1"/>
              <a:t>ResNet</a:t>
            </a:r>
            <a:r>
              <a:rPr lang="zh-CN" altLang="en-US" dirty="0"/>
              <a:t>中，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用这个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3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层瓶颈块替换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34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层网络中的每个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层块。如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Table1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Figure5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所示。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effectLst/>
                <a:latin typeface="Arial" panose="020B0604020202020204" pitchFamily="34" charset="0"/>
              </a:rPr>
              <a:t>在表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4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中，基准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34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层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ResNets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已经达到了非常具有竞争力的准确性。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152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层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ResNet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的单模型前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5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位验证误差为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4.49%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6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个不同深度的模型组合成一个集成，测试集的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top-5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误差为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3.57%(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5)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。该条目在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2015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年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ILSVRC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中获得了第一名。</a:t>
            </a:r>
          </a:p>
          <a:p>
            <a:pPr lvl="1"/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2EB8E4-2420-49EC-A8E5-823124DB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093" y="1624014"/>
            <a:ext cx="4000500" cy="20669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6824F6A-43D9-4B72-BABC-27D799056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819525"/>
            <a:ext cx="64770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  <a:r>
              <a:rPr lang="en-US" altLang="zh-CN" dirty="0"/>
              <a:t>-CIFAR-10</a:t>
            </a:r>
            <a:r>
              <a:rPr lang="zh-CN" altLang="en-US" dirty="0"/>
              <a:t>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732222" cy="31183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1202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层网络的测试结果比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110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层网络的测试结果差。</a:t>
            </a:r>
            <a:r>
              <a:rPr lang="zh-CN" altLang="en-US" dirty="0">
                <a:latin typeface="Arial" panose="020B0604020202020204" pitchFamily="34" charset="0"/>
              </a:rPr>
              <a:t>作者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认为这是因为过度拟合。对于这样小的数据集来说，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1202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层网络可能太大了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(19.4M)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。在本文中，没有使用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maxout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/dropout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，只是简单地通过设计的深度和瘦架构强加正则化，而没有分散对优化难点的关注。更强的正则化相结合可能会改善结果，作者将在未来进行研究。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78CAC5-97C0-40C6-BCB9-235A4173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618" y="939413"/>
            <a:ext cx="3297382" cy="29877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4B6CE6-39FC-4419-A2AF-C6ECB8FF7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568" y="4771506"/>
            <a:ext cx="7807432" cy="208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5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dirty="0"/>
              <a:t>实验分析</a:t>
            </a:r>
            <a:r>
              <a:rPr lang="en-US" altLang="zh-CN" sz="3500" dirty="0"/>
              <a:t>-</a:t>
            </a:r>
            <a:r>
              <a:rPr lang="zh-CN" altLang="en-US" sz="3500" dirty="0"/>
              <a:t>基于</a:t>
            </a:r>
            <a:r>
              <a:rPr lang="en-US" altLang="zh-CN" sz="3500" dirty="0"/>
              <a:t>PASCAL</a:t>
            </a:r>
            <a:r>
              <a:rPr lang="zh-CN" altLang="en-US" sz="3500" dirty="0"/>
              <a:t>和</a:t>
            </a:r>
            <a:r>
              <a:rPr lang="en-US" altLang="zh-CN" sz="3500" dirty="0"/>
              <a:t>MS COCO</a:t>
            </a:r>
            <a:r>
              <a:rPr lang="zh-CN" altLang="en-US" sz="3500" dirty="0"/>
              <a:t>的目标检测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35931" cy="4351338"/>
          </a:xfrm>
        </p:spPr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该方法对其他识别任务具有良好的泛化性能。作者采用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Faster R-CNN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作为检测方法。在这里，作者感兴趣的是用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ResNet-101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取代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VGG-16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的改进。两个任务的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mAP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如表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7</a:t>
            </a:r>
            <a:r>
              <a:rPr lang="en-US" altLang="zh-CN" dirty="0">
                <a:latin typeface="Arial" panose="020B0604020202020204" pitchFamily="34" charset="0"/>
              </a:rPr>
              <a:t>,8</a:t>
            </a:r>
            <a:r>
              <a:rPr lang="zh-CN" altLang="en-US" dirty="0">
                <a:latin typeface="Arial" panose="020B0604020202020204" pitchFamily="34" charset="0"/>
              </a:rPr>
              <a:t>所示。</a:t>
            </a:r>
            <a:endParaRPr lang="en-US" altLang="zh-CN" dirty="0"/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基于深度残差网，作者在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ILSVRC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COCO 2015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年竞赛中获得了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ImageNet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检测、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ImageNet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定位、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COCO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检测和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COCO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分割几个赛道的第一名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EEDEF8-11AE-4C9A-8927-DBF2DE51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221" y="2000076"/>
            <a:ext cx="46291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0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</a:t>
            </a:r>
            <a:r>
              <a:rPr lang="en-US" altLang="zh-CN" dirty="0" err="1"/>
              <a:t>ResNet</a:t>
            </a:r>
            <a:r>
              <a:rPr lang="en-US" altLang="zh-CN" dirty="0"/>
              <a:t> </a:t>
            </a:r>
            <a:r>
              <a:rPr lang="zh-CN" altLang="en-US" dirty="0"/>
              <a:t>提出的残差表示、捷径连接、维度匹配等网络设计方法，解决了训练退化问题、加速了收敛、提升了准确率。</a:t>
            </a:r>
            <a:endParaRPr lang="en-US" altLang="zh-CN" dirty="0"/>
          </a:p>
          <a:p>
            <a:r>
              <a:rPr lang="zh-CN" altLang="en-US" dirty="0"/>
              <a:t>未来可以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采用强正则化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如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maxout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或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dropout)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dirty="0"/>
              <a:t>CIFAR-10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数据集上获得更好结果。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47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2"/>
            </p:custDataLst>
          </p:nvPr>
        </p:nvSpPr>
        <p:spPr>
          <a:xfrm>
            <a:off x="2345020" y="1412025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903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592989" y="2889926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2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2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4"/>
            </p:custDataLst>
          </p:nvPr>
        </p:nvSpPr>
        <p:spPr>
          <a:xfrm>
            <a:off x="4645618" y="1509340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5"/>
            </p:custDataLst>
          </p:nvPr>
        </p:nvSpPr>
        <p:spPr>
          <a:xfrm>
            <a:off x="5473598" y="1496964"/>
            <a:ext cx="5280064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研究背景（意义）</a:t>
            </a:r>
          </a:p>
        </p:txBody>
      </p:sp>
      <p:sp>
        <p:nvSpPr>
          <p:cNvPr id="22" name="MH_Number_2"/>
          <p:cNvSpPr/>
          <p:nvPr>
            <p:custDataLst>
              <p:tags r:id="rId6"/>
            </p:custDataLst>
          </p:nvPr>
        </p:nvSpPr>
        <p:spPr>
          <a:xfrm>
            <a:off x="4645618" y="2330564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7"/>
            </p:custDataLst>
          </p:nvPr>
        </p:nvSpPr>
        <p:spPr>
          <a:xfrm>
            <a:off x="5473597" y="2321395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问题描述</a:t>
            </a:r>
          </a:p>
        </p:txBody>
      </p:sp>
      <p:sp>
        <p:nvSpPr>
          <p:cNvPr id="24" name="MH_Number_3"/>
          <p:cNvSpPr/>
          <p:nvPr>
            <p:custDataLst>
              <p:tags r:id="rId8"/>
            </p:custDataLst>
          </p:nvPr>
        </p:nvSpPr>
        <p:spPr>
          <a:xfrm>
            <a:off x="4645618" y="3154994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9"/>
            </p:custDataLst>
          </p:nvPr>
        </p:nvSpPr>
        <p:spPr>
          <a:xfrm>
            <a:off x="5473597" y="3145825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</a:p>
        </p:txBody>
      </p:sp>
      <p:sp>
        <p:nvSpPr>
          <p:cNvPr id="26" name="MH_Number_4"/>
          <p:cNvSpPr/>
          <p:nvPr>
            <p:custDataLst>
              <p:tags r:id="rId10"/>
            </p:custDataLst>
          </p:nvPr>
        </p:nvSpPr>
        <p:spPr>
          <a:xfrm>
            <a:off x="4645618" y="3979424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11"/>
            </p:custDataLst>
          </p:nvPr>
        </p:nvSpPr>
        <p:spPr>
          <a:xfrm>
            <a:off x="5473597" y="3970254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实验分析</a:t>
            </a: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MH_Number_3">
            <a:extLst>
              <a:ext uri="{FF2B5EF4-FFF2-40B4-BE49-F238E27FC236}">
                <a16:creationId xmlns:a16="http://schemas.microsoft.com/office/drawing/2014/main" id="{898A203D-75C9-4B24-A79D-956EAD0D10F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651060" y="4760634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1" name="MH_Entry_3">
            <a:extLst>
              <a:ext uri="{FF2B5EF4-FFF2-40B4-BE49-F238E27FC236}">
                <a16:creationId xmlns:a16="http://schemas.microsoft.com/office/drawing/2014/main" id="{F4813205-F565-4822-8A52-7895393D415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479039" y="4751465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总结展望</a:t>
            </a:r>
          </a:p>
        </p:txBody>
      </p:sp>
    </p:spTree>
    <p:extLst>
      <p:ext uri="{BB962C8B-B14F-4D97-AF65-F5344CB8AC3E}">
        <p14:creationId xmlns:p14="http://schemas.microsoft.com/office/powerpoint/2010/main" val="2551170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3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8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3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7" grpId="0" animBg="1"/>
      <p:bldP spid="16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研究背景（意义）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更深的神经网络</a:t>
            </a:r>
            <a:r>
              <a:rPr lang="zh-CN" altLang="en-US" dirty="0">
                <a:solidFill>
                  <a:schemeClr val="accent3"/>
                </a:solidFill>
              </a:rPr>
              <a:t>更难训练</a:t>
            </a:r>
            <a:r>
              <a:rPr lang="zh-CN" altLang="en-US" dirty="0"/>
              <a:t>，但是表征的深度在许多视觉识别任务中是至关重要的；</a:t>
            </a:r>
            <a:endParaRPr lang="en-US" altLang="zh-CN" dirty="0"/>
          </a:p>
          <a:p>
            <a:r>
              <a:rPr lang="zh-CN" altLang="en-US" dirty="0"/>
              <a:t>本文提出的是更深的残差网络，但是</a:t>
            </a:r>
            <a:r>
              <a:rPr lang="zh-CN" altLang="en-US" dirty="0">
                <a:solidFill>
                  <a:schemeClr val="accent3"/>
                </a:solidFill>
              </a:rPr>
              <a:t>更易优化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3"/>
                </a:solidFill>
              </a:rPr>
              <a:t>准确率更高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原来训练的是</a:t>
            </a:r>
            <a:r>
              <a:rPr lang="zh-CN" altLang="en-US" dirty="0">
                <a:solidFill>
                  <a:schemeClr val="accent3"/>
                </a:solidFill>
              </a:rPr>
              <a:t>无参考函数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本文明确地重新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制定层作为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参考层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输入的学习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残差函数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该成果在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ILSVRC 2015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分类任务中获得了第一名；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ImageNet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检测、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ImageNet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定位、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COCO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检测、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COCO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分割任务中获得第一名。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10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问题一：深度重要性驱动下，网络并非是简单的堆叠，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一个障碍是</a:t>
            </a:r>
            <a:r>
              <a:rPr lang="zh-CN" altLang="en-US" dirty="0">
                <a:latin typeface="Arial" panose="020B0604020202020204" pitchFamily="34" charset="0"/>
              </a:rPr>
              <a:t>臭名昭著的</a:t>
            </a: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梯度消失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爆炸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问题。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问题二：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随着网络深度的增加，精确度达到饱和，然后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迅速退化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(degradation)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。在适当深度的模型上添加更多的层会导致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更高的训练误差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60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问题一：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通过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标准化初始化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(normalized initialization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中间的标准化层</a:t>
            </a:r>
            <a:r>
              <a:rPr lang="en-US" altLang="zh-CN" dirty="0">
                <a:solidFill>
                  <a:schemeClr val="accent3"/>
                </a:solidFill>
                <a:latin typeface="Arial" panose="020B0604020202020204" pitchFamily="34" charset="0"/>
              </a:rPr>
              <a:t>)(intermediate normalization layers)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得到了很大的解决，这使得有数十层的网络可以通过</a:t>
            </a:r>
            <a:r>
              <a:rPr lang="zh-CN" altLang="en-US" dirty="0">
                <a:latin typeface="Arial" panose="020B0604020202020204" pitchFamily="34" charset="0"/>
              </a:rPr>
              <a:t>反向传播，随机梯度下降</a:t>
            </a:r>
            <a:r>
              <a:rPr lang="en-US" altLang="zh-CN" dirty="0">
                <a:latin typeface="Arial" panose="020B0604020202020204" pitchFamily="34" charset="0"/>
              </a:rPr>
              <a:t>(SGD)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开始收敛。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问题二：存在一个解决方案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添加的层是身份映射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(identity mapping)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，其他层是从学到的浅层次模型复制的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。该构造解的存在表明，较深的模型不会产生比较浅的模型更高的训练误差。但实验表明，现有的求解者无法找到比构造的解更好的解。在本文中，作者通过引入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深度残差学习框架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(deep residual learning framework)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来解决退化问题。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7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C28D7EE-6BD2-42BB-8130-BDA4F507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残差表示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(Residual Representations</a:t>
            </a:r>
            <a:r>
              <a:rPr lang="en-US" altLang="zh-CN" dirty="0">
                <a:solidFill>
                  <a:schemeClr val="accent3"/>
                </a:solidFill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：残差矢量编码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比原始矢量编码更有效，这些预处理收敛快，可简化优化过程。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捷径连接</a:t>
            </a:r>
            <a:r>
              <a:rPr lang="en-US" altLang="zh-CN" dirty="0">
                <a:solidFill>
                  <a:schemeClr val="accent3"/>
                </a:solidFill>
                <a:latin typeface="Arial" panose="020B0604020202020204" pitchFamily="34" charset="0"/>
              </a:rPr>
              <a:t>(Shortcut Connections)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添加一个从网络输入到输出的线性层</a:t>
            </a:r>
            <a:r>
              <a:rPr lang="zh-CN" altLang="en-US" dirty="0">
                <a:latin typeface="Arial" panose="020B0604020202020204" pitchFamily="34" charset="0"/>
              </a:rPr>
              <a:t>，本文身份捷径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(identity shortcuts)</a:t>
            </a:r>
            <a:r>
              <a:rPr lang="zh-CN" altLang="en-US" dirty="0">
                <a:latin typeface="Arial" panose="020B0604020202020204" pitchFamily="34" charset="0"/>
              </a:rPr>
              <a:t>无参数，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公式总是学习残差函数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身份捷径永远不会关闭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FEAD7339-7AA9-443F-97B3-8BF3AF120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61853"/>
            <a:ext cx="4935926" cy="24915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37CD95-CE92-4E54-BDC3-4C693584B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522" y="4414665"/>
            <a:ext cx="3571875" cy="381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3363610-377C-4DAD-A65E-00FD4E9CA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02622"/>
            <a:ext cx="34956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3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C28D7EE-6BD2-42BB-8130-BDA4F507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19377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设计网络的规则：</a:t>
            </a:r>
            <a:endParaRPr lang="en-US" altLang="zh-CN" dirty="0"/>
          </a:p>
          <a:p>
            <a:pPr lvl="1"/>
            <a:r>
              <a:rPr lang="en-US" altLang="zh-CN" dirty="0"/>
              <a:t>1).</a:t>
            </a:r>
            <a:r>
              <a:rPr lang="zh-CN" altLang="en-US" dirty="0"/>
              <a:t>对于输出</a:t>
            </a:r>
            <a:r>
              <a:rPr lang="en-US" altLang="zh-CN" dirty="0"/>
              <a:t>feature map</a:t>
            </a:r>
            <a:r>
              <a:rPr lang="zh-CN" altLang="en-US" dirty="0"/>
              <a:t>大小相同的层，有相同数量的</a:t>
            </a:r>
            <a:r>
              <a:rPr lang="en-US" altLang="zh-CN" dirty="0"/>
              <a:t>filters</a:t>
            </a:r>
            <a:r>
              <a:rPr lang="zh-CN" altLang="en-US" dirty="0"/>
              <a:t>，即</a:t>
            </a:r>
            <a:r>
              <a:rPr lang="en-US" altLang="zh-CN" dirty="0"/>
              <a:t>channel</a:t>
            </a:r>
            <a:r>
              <a:rPr lang="zh-CN" altLang="en-US" dirty="0"/>
              <a:t>数相同；</a:t>
            </a:r>
            <a:endParaRPr lang="en-US" altLang="zh-CN" dirty="0"/>
          </a:p>
          <a:p>
            <a:pPr lvl="1"/>
            <a:r>
              <a:rPr lang="en-US" altLang="zh-CN" dirty="0"/>
              <a:t>2).</a:t>
            </a:r>
            <a:r>
              <a:rPr lang="zh-CN" altLang="en-US" dirty="0"/>
              <a:t>当</a:t>
            </a:r>
            <a:r>
              <a:rPr lang="en-US" altLang="zh-CN" dirty="0"/>
              <a:t>feature map</a:t>
            </a:r>
            <a:r>
              <a:rPr lang="zh-CN" altLang="en-US" dirty="0"/>
              <a:t>大小减半时（池化），</a:t>
            </a:r>
            <a:r>
              <a:rPr lang="en-US" altLang="zh-CN" dirty="0"/>
              <a:t>filters</a:t>
            </a:r>
            <a:r>
              <a:rPr lang="zh-CN" altLang="en-US" dirty="0"/>
              <a:t>数量翻倍。</a:t>
            </a:r>
            <a:endParaRPr lang="en-US" altLang="zh-CN" dirty="0"/>
          </a:p>
          <a:p>
            <a:r>
              <a:rPr lang="zh-CN" altLang="en-US" dirty="0"/>
              <a:t>对于残差网络，维度匹配的</a:t>
            </a:r>
            <a:r>
              <a:rPr lang="en-US" altLang="zh-CN" dirty="0"/>
              <a:t>shortcut</a:t>
            </a:r>
            <a:r>
              <a:rPr lang="zh-CN" altLang="en-US" dirty="0"/>
              <a:t>连接为实线，反之为虚线。维度不匹配时，同等映射有两种可选方案：</a:t>
            </a:r>
            <a:endParaRPr lang="en-US" altLang="zh-CN" dirty="0"/>
          </a:p>
          <a:p>
            <a:pPr lvl="1"/>
            <a:r>
              <a:rPr lang="en-US" altLang="zh-CN" dirty="0"/>
              <a:t>1).</a:t>
            </a:r>
            <a:r>
              <a:rPr lang="zh-CN" altLang="en-US" dirty="0"/>
              <a:t>直接通过</a:t>
            </a:r>
            <a:r>
              <a:rPr lang="en-US" altLang="zh-CN" dirty="0"/>
              <a:t>zero padding </a:t>
            </a:r>
            <a:r>
              <a:rPr lang="zh-CN" altLang="en-US" dirty="0"/>
              <a:t>来增加维度（</a:t>
            </a:r>
            <a:r>
              <a:rPr lang="en-US" altLang="zh-CN" dirty="0"/>
              <a:t>channel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en-US" altLang="zh-CN" dirty="0"/>
              <a:t>2).</a:t>
            </a:r>
            <a:r>
              <a:rPr lang="zh-CN" altLang="en-US" dirty="0"/>
              <a:t>乘以</a:t>
            </a:r>
            <a:r>
              <a:rPr lang="en-US" altLang="zh-CN" dirty="0"/>
              <a:t>W</a:t>
            </a:r>
            <a:r>
              <a:rPr lang="zh-CN" altLang="en-US" dirty="0"/>
              <a:t>矩阵投影到新的空间。实现是用</a:t>
            </a:r>
            <a:r>
              <a:rPr lang="en-US" altLang="zh-CN" dirty="0"/>
              <a:t>1x1</a:t>
            </a:r>
            <a:r>
              <a:rPr lang="zh-CN" altLang="en-US" dirty="0"/>
              <a:t>卷积实现的，直接改变</a:t>
            </a:r>
            <a:r>
              <a:rPr lang="en-US" altLang="zh-CN" dirty="0"/>
              <a:t>1x1</a:t>
            </a:r>
            <a:r>
              <a:rPr lang="zh-CN" altLang="en-US" dirty="0"/>
              <a:t>卷积的</a:t>
            </a:r>
            <a:r>
              <a:rPr lang="en-US" altLang="zh-CN" dirty="0"/>
              <a:t>filters</a:t>
            </a:r>
            <a:r>
              <a:rPr lang="zh-CN" altLang="en-US" dirty="0"/>
              <a:t>数目。这种会增加参数。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E7A13A-3DFB-4152-B825-5BA07FCE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577" y="0"/>
            <a:ext cx="2834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7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  <a:r>
              <a:rPr lang="en-US" altLang="zh-CN" dirty="0"/>
              <a:t>-ImageNet</a:t>
            </a:r>
            <a:r>
              <a:rPr lang="zh-CN" altLang="en-US" dirty="0"/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1-1</a:t>
            </a:r>
            <a:r>
              <a:rPr lang="zh-CN" altLang="en-US" dirty="0"/>
              <a:t>对比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ResNet34</a:t>
            </a:r>
            <a:r>
              <a:rPr lang="zh-CN" altLang="en-US" dirty="0"/>
              <a:t>比</a:t>
            </a:r>
            <a:r>
              <a:rPr lang="en-US" altLang="zh-CN" dirty="0"/>
              <a:t>ResNet18</a:t>
            </a:r>
            <a:r>
              <a:rPr lang="zh-CN" altLang="en-US" dirty="0"/>
              <a:t>误差低，说明残差网络可以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增加深度获得精度增益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ResNet34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比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PlainNet34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减少了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3.5%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误差，验证了残差学习在极深系统上的有效性，退化问题在这种设置中得到了很好的解决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ResNet18</a:t>
            </a:r>
            <a:r>
              <a:rPr lang="zh-CN" altLang="en-US" dirty="0">
                <a:latin typeface="Arial" panose="020B0604020202020204" pitchFamily="34" charset="0"/>
              </a:rPr>
              <a:t>比</a:t>
            </a:r>
            <a:r>
              <a:rPr lang="en-US" altLang="zh-CN" dirty="0">
                <a:latin typeface="Arial" panose="020B0604020202020204" pitchFamily="34" charset="0"/>
              </a:rPr>
              <a:t>PlainNet18</a:t>
            </a:r>
            <a:r>
              <a:rPr lang="zh-CN" altLang="en-US" dirty="0">
                <a:latin typeface="Arial" panose="020B0604020202020204" pitchFamily="34" charset="0"/>
              </a:rPr>
              <a:t>稍准确，收敛快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1EFE77-3FDA-4B13-815F-8C9221F0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166448"/>
            <a:ext cx="6705600" cy="36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6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  <a:r>
              <a:rPr lang="en-US" altLang="zh-CN" dirty="0"/>
              <a:t>-ImageNet</a:t>
            </a:r>
            <a:r>
              <a:rPr lang="zh-CN" altLang="en-US" dirty="0"/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1-2</a:t>
            </a:r>
            <a:r>
              <a:rPr lang="zh-CN" altLang="en-US" dirty="0"/>
              <a:t>设置</a:t>
            </a:r>
            <a:endParaRPr lang="en-US" altLang="zh-CN" dirty="0"/>
          </a:p>
          <a:p>
            <a:pPr lvl="1"/>
            <a:r>
              <a:rPr lang="en-US" altLang="zh-CN" dirty="0">
                <a:effectLst/>
                <a:latin typeface="Arial" panose="020B0604020202020204" pitchFamily="34" charset="0"/>
              </a:rPr>
              <a:t>(A)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零填充快捷键用于增加维度，并且所有快捷键都是无参数的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effectLst/>
                <a:latin typeface="Arial" panose="020B0604020202020204" pitchFamily="34" charset="0"/>
              </a:rPr>
              <a:t>;(B)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投影捷径用于增加维度，其他捷径为恒等式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effectLst/>
                <a:latin typeface="Arial" panose="020B0604020202020204" pitchFamily="34" charset="0"/>
              </a:rPr>
              <a:t>(C)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所有的捷径都是投影。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实验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1-2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对比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effectLst/>
                <a:latin typeface="Arial" panose="020B0604020202020204" pitchFamily="34" charset="0"/>
              </a:rPr>
              <a:t>B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略优于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。我们认为这是因为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中的零填充维度确实没有剩余学习。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effectLst/>
                <a:latin typeface="Arial" panose="020B0604020202020204" pitchFamily="34" charset="0"/>
              </a:rPr>
              <a:t>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略优于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，我们将此归因于许多个投影捷径引入的额外参数。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effectLst/>
                <a:latin typeface="Arial" panose="020B0604020202020204" pitchFamily="34" charset="0"/>
              </a:rPr>
              <a:t>但收效甚微其他实验不考虑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0EF455-AFB2-4EB3-B361-70D43749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671" y="0"/>
            <a:ext cx="3651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375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1049</Words>
  <Application>Microsoft Office PowerPoint</Application>
  <PresentationFormat>宽屏</PresentationFormat>
  <Paragraphs>65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Arial</vt:lpstr>
      <vt:lpstr>Calibri</vt:lpstr>
      <vt:lpstr>Impact</vt:lpstr>
      <vt:lpstr>Office 主题​​</vt:lpstr>
      <vt:lpstr>PowerPoint 演示文稿</vt:lpstr>
      <vt:lpstr>PowerPoint 演示文稿</vt:lpstr>
      <vt:lpstr>研究背景（意义）</vt:lpstr>
      <vt:lpstr>问题描述</vt:lpstr>
      <vt:lpstr>解决方案</vt:lpstr>
      <vt:lpstr>解决方案</vt:lpstr>
      <vt:lpstr>解决方案</vt:lpstr>
      <vt:lpstr>实验分析-ImageNet分类</vt:lpstr>
      <vt:lpstr>实验分析-ImageNet分类</vt:lpstr>
      <vt:lpstr>实验分析-ImageNet分类</vt:lpstr>
      <vt:lpstr>实验分析-CIFAR-10和分析</vt:lpstr>
      <vt:lpstr>实验分析-基于PASCAL和MS COCO的目标检测</vt:lpstr>
      <vt:lpstr>总结展望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蒲 尧</cp:lastModifiedBy>
  <cp:revision>42</cp:revision>
  <dcterms:created xsi:type="dcterms:W3CDTF">2018-08-12T03:36:57Z</dcterms:created>
  <dcterms:modified xsi:type="dcterms:W3CDTF">2021-05-05T11:55:18Z</dcterms:modified>
</cp:coreProperties>
</file>