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1" r:id="rId3"/>
    <p:sldId id="262" r:id="rId4"/>
    <p:sldId id="263" r:id="rId5"/>
    <p:sldId id="264" r:id="rId6"/>
    <p:sldId id="272" r:id="rId7"/>
    <p:sldId id="271" r:id="rId8"/>
    <p:sldId id="269" r:id="rId9"/>
    <p:sldId id="273" r:id="rId10"/>
    <p:sldId id="270" r:id="rId11"/>
    <p:sldId id="266" r:id="rId12"/>
    <p:sldId id="274" r:id="rId13"/>
    <p:sldId id="268" r:id="rId14"/>
    <p:sldId id="25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2" d="100"/>
          <a:sy n="112" d="100"/>
        </p:scale>
        <p:origin x="55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2021/5/7</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2.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image" Target="../media/image5.jpeg"/><Relationship Id="rId2" Type="http://schemas.openxmlformats.org/officeDocument/2006/relationships/tags" Target="../tags/tag1.xml"/><Relationship Id="rId16" Type="http://schemas.openxmlformats.org/officeDocument/2006/relationships/image" Target="../media/image4.jpe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notesSlide" Target="../notesSlides/notesSlide2.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59" y="1544925"/>
            <a:ext cx="9767095"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用于视觉识别和描述的长期循环卷积网络</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9682162" y="5754953"/>
            <a:ext cx="1633781" cy="369332"/>
          </a:xfrm>
          <a:prstGeom prst="rect">
            <a:avLst/>
          </a:prstGeom>
          <a:noFill/>
        </p:spPr>
        <p:txBody>
          <a:bodyPr wrap="none" rtlCol="0">
            <a:spAutoFit/>
          </a:bodyPr>
          <a:lstStyle/>
          <a:p>
            <a:r>
              <a:rPr lang="zh-CN" altLang="en-US" b="1" dirty="0"/>
              <a:t>汇报人：蒲 尧</a:t>
            </a:r>
          </a:p>
        </p:txBody>
      </p:sp>
      <p:pic>
        <p:nvPicPr>
          <p:cNvPr id="5" name="图片 4">
            <a:extLst>
              <a:ext uri="{FF2B5EF4-FFF2-40B4-BE49-F238E27FC236}">
                <a16:creationId xmlns:a16="http://schemas.microsoft.com/office/drawing/2014/main" id="{70989366-114A-4161-9F18-CE0A584B5B5A}"/>
              </a:ext>
            </a:extLst>
          </p:cNvPr>
          <p:cNvPicPr>
            <a:picLocks noChangeAspect="1"/>
          </p:cNvPicPr>
          <p:nvPr/>
        </p:nvPicPr>
        <p:blipFill>
          <a:blip r:embed="rId5"/>
          <a:stretch>
            <a:fillRect/>
          </a:stretch>
        </p:blipFill>
        <p:spPr>
          <a:xfrm>
            <a:off x="1924683" y="3123471"/>
            <a:ext cx="8686367" cy="2631482"/>
          </a:xfrm>
          <a:prstGeom prst="rect">
            <a:avLst/>
          </a:prstGeom>
        </p:spPr>
      </p:pic>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a:t>
            </a:r>
            <a:r>
              <a:rPr lang="zh-CN" altLang="en-US" dirty="0"/>
              <a:t>图像描述</a:t>
            </a:r>
            <a:r>
              <a:rPr lang="en-US" altLang="zh-CN" dirty="0"/>
              <a:t>(Image description)</a:t>
            </a:r>
            <a:endParaRPr lang="zh-CN" altLang="en-US" dirty="0"/>
          </a:p>
        </p:txBody>
      </p:sp>
      <p:sp>
        <p:nvSpPr>
          <p:cNvPr id="3" name="内容占位符 2"/>
          <p:cNvSpPr>
            <a:spLocks noGrp="1"/>
          </p:cNvSpPr>
          <p:nvPr>
            <p:ph idx="1"/>
          </p:nvPr>
        </p:nvSpPr>
        <p:spPr>
          <a:xfrm>
            <a:off x="838199" y="1825624"/>
            <a:ext cx="2828635" cy="4270375"/>
          </a:xfrm>
        </p:spPr>
        <p:txBody>
          <a:bodyPr>
            <a:normAutofit fontScale="70000" lnSpcReduction="20000"/>
          </a:bodyPr>
          <a:lstStyle/>
          <a:p>
            <a:pPr>
              <a:lnSpc>
                <a:spcPct val="120000"/>
              </a:lnSpc>
            </a:pPr>
            <a:r>
              <a:rPr lang="zh-CN" altLang="en-US" spc="100" dirty="0">
                <a:effectLst/>
                <a:latin typeface="Arial" panose="020B0604020202020204" pitchFamily="34" charset="0"/>
              </a:rPr>
              <a:t>在每个时间步，图像特征和前面的单词都作为序列模型的输入，在这种情况下，一个</a:t>
            </a:r>
            <a:r>
              <a:rPr lang="en-US" altLang="zh-CN" spc="100" dirty="0">
                <a:effectLst/>
                <a:latin typeface="Arial" panose="020B0604020202020204" pitchFamily="34" charset="0"/>
              </a:rPr>
              <a:t>LSTM</a:t>
            </a:r>
            <a:r>
              <a:rPr lang="zh-CN" altLang="en-US" spc="100" dirty="0">
                <a:effectLst/>
                <a:latin typeface="Arial" panose="020B0604020202020204" pitchFamily="34" charset="0"/>
              </a:rPr>
              <a:t>堆栈</a:t>
            </a:r>
            <a:r>
              <a:rPr lang="en-US" altLang="zh-CN" spc="100" dirty="0">
                <a:effectLst/>
                <a:latin typeface="Arial" panose="020B0604020202020204" pitchFamily="34" charset="0"/>
              </a:rPr>
              <a:t>(</a:t>
            </a:r>
            <a:r>
              <a:rPr lang="zh-CN" altLang="en-US" spc="100" dirty="0">
                <a:effectLst/>
                <a:latin typeface="Arial" panose="020B0604020202020204" pitchFamily="34" charset="0"/>
              </a:rPr>
              <a:t>每个有</a:t>
            </a:r>
            <a:r>
              <a:rPr lang="en-US" altLang="zh-CN" spc="100" dirty="0">
                <a:effectLst/>
                <a:latin typeface="Arial" panose="020B0604020202020204" pitchFamily="34" charset="0"/>
              </a:rPr>
              <a:t>1000</a:t>
            </a:r>
            <a:r>
              <a:rPr lang="zh-CN" altLang="en-US" spc="100" dirty="0">
                <a:effectLst/>
                <a:latin typeface="Arial" panose="020B0604020202020204" pitchFamily="34" charset="0"/>
              </a:rPr>
              <a:t>个隐藏单元</a:t>
            </a:r>
            <a:r>
              <a:rPr lang="en-US" altLang="zh-CN" spc="100" dirty="0">
                <a:effectLst/>
                <a:latin typeface="Arial" panose="020B0604020202020204" pitchFamily="34" charset="0"/>
              </a:rPr>
              <a:t>)</a:t>
            </a:r>
            <a:r>
              <a:rPr lang="zh-CN" altLang="en-US" spc="100" dirty="0">
                <a:effectLst/>
                <a:latin typeface="Arial" panose="020B0604020202020204" pitchFamily="34" charset="0"/>
              </a:rPr>
              <a:t>，它被用来学习时变输出序列的动态，自然语言。</a:t>
            </a:r>
            <a:endParaRPr lang="en-US" altLang="zh-CN" spc="100" dirty="0">
              <a:effectLst/>
              <a:latin typeface="Arial" panose="020B0604020202020204" pitchFamily="34" charset="0"/>
            </a:endParaRPr>
          </a:p>
          <a:p>
            <a:pPr>
              <a:lnSpc>
                <a:spcPct val="120000"/>
              </a:lnSpc>
            </a:pPr>
            <a:r>
              <a:rPr lang="zh-CN" altLang="en-US" spc="100" dirty="0">
                <a:effectLst/>
                <a:latin typeface="Arial" panose="020B0604020202020204" pitchFamily="34" charset="0"/>
              </a:rPr>
              <a:t>评估图像描述模型用于</a:t>
            </a:r>
            <a:r>
              <a:rPr lang="zh-CN" altLang="en-US" spc="100" dirty="0">
                <a:solidFill>
                  <a:schemeClr val="accent3"/>
                </a:solidFill>
                <a:effectLst/>
                <a:latin typeface="Arial" panose="020B0604020202020204" pitchFamily="34" charset="0"/>
              </a:rPr>
              <a:t>检索</a:t>
            </a:r>
            <a:r>
              <a:rPr lang="zh-CN" altLang="en-US" spc="100" dirty="0">
                <a:effectLst/>
                <a:latin typeface="Arial" panose="020B0604020202020204" pitchFamily="34" charset="0"/>
              </a:rPr>
              <a:t>和</a:t>
            </a:r>
            <a:r>
              <a:rPr lang="zh-CN" altLang="en-US" spc="100" dirty="0">
                <a:solidFill>
                  <a:schemeClr val="accent3"/>
                </a:solidFill>
                <a:effectLst/>
                <a:latin typeface="Arial" panose="020B0604020202020204" pitchFamily="34" charset="0"/>
              </a:rPr>
              <a:t>生成</a:t>
            </a:r>
            <a:r>
              <a:rPr lang="zh-CN" altLang="en-US" spc="100" dirty="0">
                <a:effectLst/>
                <a:latin typeface="Arial" panose="020B0604020202020204" pitchFamily="34" charset="0"/>
              </a:rPr>
              <a:t>任务。</a:t>
            </a:r>
            <a:endParaRPr lang="zh-CN" altLang="en-US" spc="100" dirty="0"/>
          </a:p>
        </p:txBody>
      </p:sp>
      <p:pic>
        <p:nvPicPr>
          <p:cNvPr id="13" name="图片 12">
            <a:extLst>
              <a:ext uri="{FF2B5EF4-FFF2-40B4-BE49-F238E27FC236}">
                <a16:creationId xmlns:a16="http://schemas.microsoft.com/office/drawing/2014/main" id="{B5896C74-39A9-41F1-B671-3B6D40D6C3CB}"/>
              </a:ext>
            </a:extLst>
          </p:cNvPr>
          <p:cNvPicPr>
            <a:picLocks noChangeAspect="1"/>
          </p:cNvPicPr>
          <p:nvPr/>
        </p:nvPicPr>
        <p:blipFill>
          <a:blip r:embed="rId2"/>
          <a:stretch>
            <a:fillRect/>
          </a:stretch>
        </p:blipFill>
        <p:spPr>
          <a:xfrm>
            <a:off x="3666835" y="1751167"/>
            <a:ext cx="8239125" cy="4512242"/>
          </a:xfrm>
          <a:prstGeom prst="rect">
            <a:avLst/>
          </a:prstGeom>
        </p:spPr>
      </p:pic>
    </p:spTree>
    <p:extLst>
      <p:ext uri="{BB962C8B-B14F-4D97-AF65-F5344CB8AC3E}">
        <p14:creationId xmlns:p14="http://schemas.microsoft.com/office/powerpoint/2010/main" val="185272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a:t>
            </a:r>
            <a:r>
              <a:rPr lang="zh-CN" altLang="en-US" dirty="0"/>
              <a:t>视频描述</a:t>
            </a:r>
            <a:r>
              <a:rPr lang="en-US" altLang="zh-CN" dirty="0"/>
              <a:t>(Video description)</a:t>
            </a:r>
            <a:endParaRPr lang="zh-CN" altLang="en-US" dirty="0"/>
          </a:p>
        </p:txBody>
      </p:sp>
      <p:sp>
        <p:nvSpPr>
          <p:cNvPr id="3" name="内容占位符 2"/>
          <p:cNvSpPr>
            <a:spLocks noGrp="1"/>
          </p:cNvSpPr>
          <p:nvPr>
            <p:ph idx="1"/>
          </p:nvPr>
        </p:nvSpPr>
        <p:spPr/>
        <p:txBody>
          <a:bodyPr/>
          <a:lstStyle/>
          <a:p>
            <a:r>
              <a:rPr lang="en-US" altLang="zh-CN" dirty="0">
                <a:effectLst/>
                <a:latin typeface="Arial" panose="020B0604020202020204" pitchFamily="34" charset="0"/>
              </a:rPr>
              <a:t>(a)</a:t>
            </a:r>
            <a:r>
              <a:rPr lang="zh-CN" altLang="en-US" dirty="0">
                <a:effectLst/>
                <a:latin typeface="Arial" panose="020B0604020202020204" pitchFamily="34" charset="0"/>
              </a:rPr>
              <a:t>最大</a:t>
            </a:r>
            <a:r>
              <a:rPr lang="en-US" altLang="zh-CN" dirty="0">
                <a:effectLst/>
                <a:latin typeface="Arial" panose="020B0604020202020204" pitchFamily="34" charset="0"/>
              </a:rPr>
              <a:t>CRF</a:t>
            </a:r>
            <a:r>
              <a:rPr lang="zh-CN" altLang="en-US" dirty="0">
                <a:effectLst/>
                <a:latin typeface="Arial" panose="020B0604020202020204" pitchFamily="34" charset="0"/>
              </a:rPr>
              <a:t>的</a:t>
            </a:r>
            <a:r>
              <a:rPr lang="en-US" altLang="zh-CN" dirty="0">
                <a:effectLst/>
                <a:latin typeface="Arial" panose="020B0604020202020204" pitchFamily="34" charset="0"/>
              </a:rPr>
              <a:t>LSTM</a:t>
            </a:r>
            <a:r>
              <a:rPr lang="zh-CN" altLang="en-US" dirty="0">
                <a:effectLst/>
                <a:latin typeface="Arial" panose="020B0604020202020204" pitchFamily="34" charset="0"/>
              </a:rPr>
              <a:t>编码器和解码器。</a:t>
            </a:r>
            <a:endParaRPr lang="en-US" altLang="zh-CN" dirty="0">
              <a:latin typeface="Arial" panose="020B0604020202020204" pitchFamily="34" charset="0"/>
            </a:endParaRPr>
          </a:p>
          <a:p>
            <a:r>
              <a:rPr lang="en-US" altLang="zh-CN" dirty="0">
                <a:effectLst/>
                <a:latin typeface="Arial" panose="020B0604020202020204" pitchFamily="34" charset="0"/>
              </a:rPr>
              <a:t>(b)</a:t>
            </a:r>
            <a:r>
              <a:rPr lang="zh-CN" altLang="en-US" dirty="0">
                <a:effectLst/>
                <a:latin typeface="Arial" panose="020B0604020202020204" pitchFamily="34" charset="0"/>
              </a:rPr>
              <a:t>最大</a:t>
            </a:r>
            <a:r>
              <a:rPr lang="en-US" altLang="zh-CN" dirty="0">
                <a:effectLst/>
                <a:latin typeface="Arial" panose="020B0604020202020204" pitchFamily="34" charset="0"/>
              </a:rPr>
              <a:t>CRF</a:t>
            </a:r>
            <a:r>
              <a:rPr lang="zh-CN" altLang="en-US" dirty="0">
                <a:effectLst/>
                <a:latin typeface="Arial" panose="020B0604020202020204" pitchFamily="34" charset="0"/>
              </a:rPr>
              <a:t>的</a:t>
            </a:r>
            <a:r>
              <a:rPr lang="en-US" altLang="zh-CN" dirty="0">
                <a:effectLst/>
                <a:latin typeface="Arial" panose="020B0604020202020204" pitchFamily="34" charset="0"/>
              </a:rPr>
              <a:t>LSTM</a:t>
            </a:r>
            <a:r>
              <a:rPr lang="zh-CN" altLang="en-US" dirty="0">
                <a:effectLst/>
                <a:latin typeface="Arial" panose="020B0604020202020204" pitchFamily="34" charset="0"/>
              </a:rPr>
              <a:t>解码器。</a:t>
            </a:r>
            <a:endParaRPr lang="en-US" altLang="zh-CN" dirty="0">
              <a:latin typeface="Arial" panose="020B0604020202020204" pitchFamily="34" charset="0"/>
            </a:endParaRPr>
          </a:p>
          <a:p>
            <a:r>
              <a:rPr lang="en-US" altLang="zh-CN" dirty="0">
                <a:effectLst/>
                <a:latin typeface="Arial" panose="020B0604020202020204" pitchFamily="34" charset="0"/>
              </a:rPr>
              <a:t>(c)</a:t>
            </a:r>
            <a:r>
              <a:rPr lang="zh-CN" altLang="en-US" dirty="0">
                <a:latin typeface="Arial" panose="020B0604020202020204" pitchFamily="34" charset="0"/>
              </a:rPr>
              <a:t>概率</a:t>
            </a:r>
            <a:r>
              <a:rPr lang="en-US" altLang="zh-CN" dirty="0">
                <a:effectLst/>
                <a:latin typeface="Arial" panose="020B0604020202020204" pitchFamily="34" charset="0"/>
              </a:rPr>
              <a:t>CRF</a:t>
            </a:r>
            <a:r>
              <a:rPr lang="zh-CN" altLang="en-US" dirty="0">
                <a:effectLst/>
                <a:latin typeface="Arial" panose="020B0604020202020204" pitchFamily="34" charset="0"/>
              </a:rPr>
              <a:t>的</a:t>
            </a:r>
            <a:r>
              <a:rPr lang="en-US" altLang="zh-CN" dirty="0">
                <a:effectLst/>
                <a:latin typeface="Arial" panose="020B0604020202020204" pitchFamily="34" charset="0"/>
              </a:rPr>
              <a:t>LSTM</a:t>
            </a:r>
            <a:r>
              <a:rPr lang="zh-CN" altLang="en-US" dirty="0">
                <a:effectLst/>
                <a:latin typeface="Arial" panose="020B0604020202020204" pitchFamily="34" charset="0"/>
              </a:rPr>
              <a:t>解码器。</a:t>
            </a:r>
            <a:endParaRPr lang="zh-CN" altLang="en-US" dirty="0"/>
          </a:p>
        </p:txBody>
      </p:sp>
      <p:pic>
        <p:nvPicPr>
          <p:cNvPr id="11" name="图片 10">
            <a:extLst>
              <a:ext uri="{FF2B5EF4-FFF2-40B4-BE49-F238E27FC236}">
                <a16:creationId xmlns:a16="http://schemas.microsoft.com/office/drawing/2014/main" id="{30E89EC1-4FB9-4A1D-A413-EF9F91BA7728}"/>
              </a:ext>
            </a:extLst>
          </p:cNvPr>
          <p:cNvPicPr>
            <a:picLocks noChangeAspect="1"/>
          </p:cNvPicPr>
          <p:nvPr/>
        </p:nvPicPr>
        <p:blipFill>
          <a:blip r:embed="rId2"/>
          <a:stretch>
            <a:fillRect/>
          </a:stretch>
        </p:blipFill>
        <p:spPr>
          <a:xfrm>
            <a:off x="838200" y="3568699"/>
            <a:ext cx="10125075" cy="2924175"/>
          </a:xfrm>
          <a:prstGeom prst="rect">
            <a:avLst/>
          </a:prstGeom>
        </p:spPr>
      </p:pic>
      <p:pic>
        <p:nvPicPr>
          <p:cNvPr id="13" name="图片 12">
            <a:extLst>
              <a:ext uri="{FF2B5EF4-FFF2-40B4-BE49-F238E27FC236}">
                <a16:creationId xmlns:a16="http://schemas.microsoft.com/office/drawing/2014/main" id="{161CFF0B-0610-4346-A49C-37D86C68B2E5}"/>
              </a:ext>
            </a:extLst>
          </p:cNvPr>
          <p:cNvPicPr>
            <a:picLocks noChangeAspect="1"/>
          </p:cNvPicPr>
          <p:nvPr/>
        </p:nvPicPr>
        <p:blipFill>
          <a:blip r:embed="rId3"/>
          <a:stretch>
            <a:fillRect/>
          </a:stretch>
        </p:blipFill>
        <p:spPr>
          <a:xfrm>
            <a:off x="7334105" y="1509714"/>
            <a:ext cx="4819650" cy="1695450"/>
          </a:xfrm>
          <a:prstGeom prst="rect">
            <a:avLst/>
          </a:prstGeom>
        </p:spPr>
      </p:pic>
    </p:spTree>
    <p:extLst>
      <p:ext uri="{BB962C8B-B14F-4D97-AF65-F5344CB8AC3E}">
        <p14:creationId xmlns:p14="http://schemas.microsoft.com/office/powerpoint/2010/main" val="102396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a:t>
            </a:r>
            <a:r>
              <a:rPr lang="zh-CN" altLang="en-US" dirty="0"/>
              <a:t>视频描述</a:t>
            </a:r>
            <a:r>
              <a:rPr lang="en-US" altLang="zh-CN" dirty="0"/>
              <a:t>(Video description)</a:t>
            </a:r>
            <a:endParaRPr lang="zh-CN" altLang="en-US" dirty="0"/>
          </a:p>
        </p:txBody>
      </p:sp>
      <p:sp>
        <p:nvSpPr>
          <p:cNvPr id="3" name="内容占位符 2"/>
          <p:cNvSpPr>
            <a:spLocks noGrp="1"/>
          </p:cNvSpPr>
          <p:nvPr>
            <p:ph idx="1"/>
          </p:nvPr>
        </p:nvSpPr>
        <p:spPr/>
        <p:txBody>
          <a:bodyPr/>
          <a:lstStyle/>
          <a:p>
            <a:r>
              <a:rPr lang="en-US" altLang="zh-CN" dirty="0">
                <a:effectLst/>
                <a:latin typeface="Arial" panose="020B0604020202020204" pitchFamily="34" charset="0"/>
              </a:rPr>
              <a:t>(1)</a:t>
            </a:r>
            <a:r>
              <a:rPr lang="en-US" altLang="zh-CN" dirty="0">
                <a:solidFill>
                  <a:schemeClr val="accent3"/>
                </a:solidFill>
                <a:effectLst/>
                <a:latin typeface="Arial" panose="020B0604020202020204" pitchFamily="34" charset="0"/>
              </a:rPr>
              <a:t>LSTM</a:t>
            </a:r>
            <a:r>
              <a:rPr lang="zh-CN" altLang="en-US" dirty="0">
                <a:effectLst/>
                <a:latin typeface="Arial" panose="020B0604020202020204" pitchFamily="34" charset="0"/>
              </a:rPr>
              <a:t>优于基于</a:t>
            </a:r>
            <a:r>
              <a:rPr lang="en-US" altLang="zh-CN" dirty="0">
                <a:latin typeface="Arial" panose="020B0604020202020204" pitchFamily="34" charset="0"/>
              </a:rPr>
              <a:t>SMT</a:t>
            </a:r>
            <a:r>
              <a:rPr lang="zh-CN" altLang="en-US" dirty="0">
                <a:effectLst/>
                <a:latin typeface="Arial" panose="020B0604020202020204" pitchFamily="34" charset="0"/>
              </a:rPr>
              <a:t>的视频描述方法</a:t>
            </a:r>
            <a:r>
              <a:rPr lang="en-US" altLang="zh-CN" dirty="0">
                <a:effectLst/>
                <a:latin typeface="Arial" panose="020B0604020202020204" pitchFamily="34" charset="0"/>
              </a:rPr>
              <a:t>;</a:t>
            </a:r>
          </a:p>
          <a:p>
            <a:r>
              <a:rPr lang="en-US" altLang="zh-CN" dirty="0">
                <a:effectLst/>
                <a:latin typeface="Arial" panose="020B0604020202020204" pitchFamily="34" charset="0"/>
              </a:rPr>
              <a:t>(2)</a:t>
            </a:r>
            <a:r>
              <a:rPr lang="zh-CN" altLang="en-US" dirty="0">
                <a:effectLst/>
                <a:latin typeface="Arial" panose="020B0604020202020204" pitchFamily="34" charset="0"/>
              </a:rPr>
              <a:t>更</a:t>
            </a:r>
            <a:r>
              <a:rPr lang="zh-CN" altLang="en-US" dirty="0">
                <a:solidFill>
                  <a:schemeClr val="accent3"/>
                </a:solidFill>
                <a:effectLst/>
                <a:latin typeface="Arial" panose="020B0604020202020204" pitchFamily="34" charset="0"/>
              </a:rPr>
              <a:t>简单的解码器体系结构</a:t>
            </a:r>
            <a:r>
              <a:rPr lang="en-US" altLang="zh-CN" dirty="0">
                <a:solidFill>
                  <a:schemeClr val="accent3"/>
                </a:solidFill>
                <a:effectLst/>
                <a:latin typeface="Arial" panose="020B0604020202020204" pitchFamily="34" charset="0"/>
              </a:rPr>
              <a:t>(b)</a:t>
            </a:r>
            <a:r>
              <a:rPr lang="zh-CN" altLang="en-US" dirty="0">
                <a:solidFill>
                  <a:schemeClr val="accent3"/>
                </a:solidFill>
                <a:effectLst/>
                <a:latin typeface="Arial" panose="020B0604020202020204" pitchFamily="34" charset="0"/>
              </a:rPr>
              <a:t>和</a:t>
            </a:r>
            <a:r>
              <a:rPr lang="en-US" altLang="zh-CN" dirty="0">
                <a:solidFill>
                  <a:schemeClr val="accent3"/>
                </a:solidFill>
                <a:effectLst/>
                <a:latin typeface="Arial" panose="020B0604020202020204" pitchFamily="34" charset="0"/>
              </a:rPr>
              <a:t>(c)</a:t>
            </a:r>
            <a:r>
              <a:rPr lang="zh-CN" altLang="en-US" dirty="0">
                <a:effectLst/>
                <a:latin typeface="Arial" panose="020B0604020202020204" pitchFamily="34" charset="0"/>
              </a:rPr>
              <a:t>比</a:t>
            </a:r>
            <a:r>
              <a:rPr lang="en-US" altLang="zh-CN" dirty="0">
                <a:effectLst/>
                <a:latin typeface="Arial" panose="020B0604020202020204" pitchFamily="34" charset="0"/>
              </a:rPr>
              <a:t>(a)</a:t>
            </a:r>
            <a:r>
              <a:rPr lang="zh-CN" altLang="en-US" dirty="0">
                <a:effectLst/>
                <a:latin typeface="Arial" panose="020B0604020202020204" pitchFamily="34" charset="0"/>
              </a:rPr>
              <a:t>获得更好的性能，可能是因为输入不需要记忆</a:t>
            </a:r>
            <a:r>
              <a:rPr lang="en-US" altLang="zh-CN" dirty="0">
                <a:effectLst/>
                <a:latin typeface="Arial" panose="020B0604020202020204" pitchFamily="34" charset="0"/>
              </a:rPr>
              <a:t>;</a:t>
            </a:r>
          </a:p>
          <a:p>
            <a:r>
              <a:rPr lang="en-US" altLang="zh-CN" dirty="0">
                <a:effectLst/>
                <a:latin typeface="Arial" panose="020B0604020202020204" pitchFamily="34" charset="0"/>
              </a:rPr>
              <a:t>(3)</a:t>
            </a:r>
            <a:r>
              <a:rPr lang="zh-CN" altLang="en-US" dirty="0">
                <a:effectLst/>
                <a:latin typeface="Arial" panose="020B0604020202020204" pitchFamily="34" charset="0"/>
              </a:rPr>
              <a:t>作者的方法达到了</a:t>
            </a:r>
            <a:r>
              <a:rPr lang="en-US" altLang="zh-CN" dirty="0">
                <a:effectLst/>
                <a:latin typeface="Arial" panose="020B0604020202020204" pitchFamily="34" charset="0"/>
              </a:rPr>
              <a:t>28.8%</a:t>
            </a:r>
            <a:r>
              <a:rPr lang="zh-CN" altLang="en-US" dirty="0">
                <a:effectLst/>
                <a:latin typeface="Arial" panose="020B0604020202020204" pitchFamily="34" charset="0"/>
              </a:rPr>
              <a:t>，明显超过了</a:t>
            </a:r>
            <a:r>
              <a:rPr lang="en-US" altLang="zh-CN" dirty="0" err="1">
                <a:effectLst/>
                <a:latin typeface="Arial" panose="020B0604020202020204" pitchFamily="34" charset="0"/>
              </a:rPr>
              <a:t>TACoS</a:t>
            </a:r>
            <a:r>
              <a:rPr lang="zh-CN" altLang="en-US" dirty="0">
                <a:effectLst/>
                <a:latin typeface="Arial" panose="020B0604020202020204" pitchFamily="34" charset="0"/>
              </a:rPr>
              <a:t>多层报告的最佳数字</a:t>
            </a:r>
            <a:r>
              <a:rPr lang="en-US" altLang="zh-CN" dirty="0">
                <a:effectLst/>
                <a:latin typeface="Arial" panose="020B0604020202020204" pitchFamily="34" charset="0"/>
              </a:rPr>
              <a:t>[29]26.9%</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latin typeface="Arial" panose="020B0604020202020204" pitchFamily="34" charset="0"/>
              </a:rPr>
              <a:t>(4)</a:t>
            </a:r>
            <a:r>
              <a:rPr lang="zh-CN" altLang="en-US" dirty="0">
                <a:effectLst/>
                <a:latin typeface="Arial" panose="020B0604020202020204" pitchFamily="34" charset="0"/>
              </a:rPr>
              <a:t>更广泛地说，这些结果表明，</a:t>
            </a:r>
            <a:r>
              <a:rPr lang="zh-CN" altLang="en-US" dirty="0">
                <a:solidFill>
                  <a:schemeClr val="accent3"/>
                </a:solidFill>
                <a:latin typeface="Arial" panose="020B0604020202020204" pitchFamily="34" charset="0"/>
              </a:rPr>
              <a:t>该</a:t>
            </a:r>
            <a:r>
              <a:rPr lang="zh-CN" altLang="en-US" dirty="0">
                <a:solidFill>
                  <a:schemeClr val="accent3"/>
                </a:solidFill>
                <a:effectLst/>
                <a:latin typeface="Arial" panose="020B0604020202020204" pitchFamily="34" charset="0"/>
              </a:rPr>
              <a:t>架构并不局限于深度神经网络的输入</a:t>
            </a:r>
            <a:r>
              <a:rPr lang="zh-CN" altLang="en-US" dirty="0">
                <a:effectLst/>
                <a:latin typeface="Arial" panose="020B0604020202020204" pitchFamily="34" charset="0"/>
              </a:rPr>
              <a:t>，而是可以与</a:t>
            </a:r>
            <a:r>
              <a:rPr lang="zh-CN" altLang="en-US" dirty="0">
                <a:solidFill>
                  <a:schemeClr val="accent3"/>
                </a:solidFill>
                <a:effectLst/>
                <a:latin typeface="Arial" panose="020B0604020202020204" pitchFamily="34" charset="0"/>
              </a:rPr>
              <a:t>其他视觉系统</a:t>
            </a:r>
            <a:r>
              <a:rPr lang="zh-CN" altLang="en-US" dirty="0">
                <a:effectLst/>
                <a:latin typeface="Arial" panose="020B0604020202020204" pitchFamily="34" charset="0"/>
              </a:rPr>
              <a:t>的</a:t>
            </a:r>
            <a:r>
              <a:rPr lang="zh-CN" altLang="en-US" dirty="0">
                <a:solidFill>
                  <a:schemeClr val="accent3"/>
                </a:solidFill>
                <a:effectLst/>
                <a:latin typeface="Arial" panose="020B0604020202020204" pitchFamily="34" charset="0"/>
              </a:rPr>
              <a:t>固定或可变长度的输入</a:t>
            </a:r>
            <a:r>
              <a:rPr lang="zh-CN" altLang="en-US" dirty="0">
                <a:effectLst/>
                <a:latin typeface="Arial" panose="020B0604020202020204" pitchFamily="34" charset="0"/>
              </a:rPr>
              <a:t>清晰地集成在一起。</a:t>
            </a:r>
            <a:endParaRPr lang="zh-CN" altLang="en-US" dirty="0"/>
          </a:p>
        </p:txBody>
      </p:sp>
      <p:pic>
        <p:nvPicPr>
          <p:cNvPr id="13" name="图片 12">
            <a:extLst>
              <a:ext uri="{FF2B5EF4-FFF2-40B4-BE49-F238E27FC236}">
                <a16:creationId xmlns:a16="http://schemas.microsoft.com/office/drawing/2014/main" id="{161CFF0B-0610-4346-A49C-37D86C68B2E5}"/>
              </a:ext>
            </a:extLst>
          </p:cNvPr>
          <p:cNvPicPr>
            <a:picLocks noChangeAspect="1"/>
          </p:cNvPicPr>
          <p:nvPr/>
        </p:nvPicPr>
        <p:blipFill>
          <a:blip r:embed="rId2"/>
          <a:stretch>
            <a:fillRect/>
          </a:stretch>
        </p:blipFill>
        <p:spPr>
          <a:xfrm>
            <a:off x="6691331" y="4922982"/>
            <a:ext cx="5500669" cy="1935018"/>
          </a:xfrm>
          <a:prstGeom prst="rect">
            <a:avLst/>
          </a:prstGeom>
        </p:spPr>
      </p:pic>
    </p:spTree>
    <p:extLst>
      <p:ext uri="{BB962C8B-B14F-4D97-AF65-F5344CB8AC3E}">
        <p14:creationId xmlns:p14="http://schemas.microsoft.com/office/powerpoint/2010/main" val="298388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p:txBody>
          <a:bodyPr/>
          <a:lstStyle/>
          <a:p>
            <a:r>
              <a:rPr lang="en-US" altLang="zh-CN" dirty="0">
                <a:effectLst/>
                <a:latin typeface="Arial" panose="020B0604020202020204" pitchFamily="34" charset="0"/>
              </a:rPr>
              <a:t>LRCN</a:t>
            </a:r>
            <a:r>
              <a:rPr lang="zh-CN" altLang="en-US" dirty="0">
                <a:effectLst/>
                <a:latin typeface="Arial" panose="020B0604020202020204" pitchFamily="34" charset="0"/>
              </a:rPr>
              <a:t>，这是一种具有空间和时间深度的模型，可以灵活地应用于涉及连续输入和输出的各种视觉任务。</a:t>
            </a:r>
            <a:endParaRPr lang="en-US" altLang="zh-CN" dirty="0">
              <a:effectLst/>
              <a:latin typeface="Arial" panose="020B0604020202020204" pitchFamily="34" charset="0"/>
            </a:endParaRPr>
          </a:p>
          <a:p>
            <a:r>
              <a:rPr lang="zh-CN" altLang="en-US" dirty="0">
                <a:effectLst/>
                <a:latin typeface="Arial" panose="020B0604020202020204" pitchFamily="34" charset="0"/>
              </a:rPr>
              <a:t>设想像</a:t>
            </a:r>
            <a:r>
              <a:rPr lang="en-US" altLang="zh-CN" dirty="0">
                <a:effectLst/>
                <a:latin typeface="Arial" panose="020B0604020202020204" pitchFamily="34" charset="0"/>
              </a:rPr>
              <a:t>LRCN</a:t>
            </a:r>
            <a:r>
              <a:rPr lang="zh-CN" altLang="en-US" dirty="0">
                <a:effectLst/>
                <a:latin typeface="Arial" panose="020B0604020202020204" pitchFamily="34" charset="0"/>
              </a:rPr>
              <a:t>这样的“双深度”序列建模工具将很快成为大多数视觉系统的核心部件</a:t>
            </a:r>
            <a:r>
              <a:rPr lang="zh-CN" altLang="en-US" dirty="0">
                <a:latin typeface="Arial" panose="020B0604020202020204" pitchFamily="34" charset="0"/>
              </a:rPr>
              <a:t>，</a:t>
            </a:r>
            <a:r>
              <a:rPr lang="zh-CN" altLang="en-US" dirty="0">
                <a:effectLst/>
                <a:latin typeface="Arial" panose="020B0604020202020204" pitchFamily="34" charset="0"/>
              </a:rPr>
              <a:t>这些工具可以很容易地整合到现有的视觉识别管道中，这使得它们成为具有时变视觉输入或顺序输出的感知问题的自然选择，这些方法能够在很少的输入预处理和没有手工设计的特征的情况下产生。</a:t>
            </a:r>
            <a:endParaRPr lang="zh-CN" altLang="en-US" dirty="0"/>
          </a:p>
        </p:txBody>
      </p:sp>
    </p:spTree>
    <p:extLst>
      <p:ext uri="{BB962C8B-B14F-4D97-AF65-F5344CB8AC3E}">
        <p14:creationId xmlns:p14="http://schemas.microsoft.com/office/powerpoint/2010/main" val="190847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1412025"/>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889926"/>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183591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265714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348157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430600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6"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1823542"/>
            <a:ext cx="5275450"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研究背景（意义）</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264797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问题描述</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347240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解决方案</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4296832"/>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实验分析</a:t>
            </a:r>
          </a:p>
        </p:txBody>
      </p:sp>
      <p:sp>
        <p:nvSpPr>
          <p:cNvPr id="21" name="MH_Number_3">
            <a:extLst>
              <a:ext uri="{FF2B5EF4-FFF2-40B4-BE49-F238E27FC236}">
                <a16:creationId xmlns:a16="http://schemas.microsoft.com/office/drawing/2014/main" id="{D2EC85F2-EF2F-4C47-B198-15A0BB36A047}"/>
              </a:ext>
            </a:extLst>
          </p:cNvPr>
          <p:cNvSpPr/>
          <p:nvPr>
            <p:custDataLst>
              <p:tags r:id="rId12"/>
            </p:custDataLst>
          </p:nvPr>
        </p:nvSpPr>
        <p:spPr>
          <a:xfrm>
            <a:off x="4641004" y="511178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09A13546-72AC-4946-A7B1-6631A3BC534E}"/>
              </a:ext>
            </a:extLst>
          </p:cNvPr>
          <p:cNvSpPr/>
          <p:nvPr>
            <p:custDataLst>
              <p:tags r:id="rId13"/>
            </p:custDataLst>
          </p:nvPr>
        </p:nvSpPr>
        <p:spPr>
          <a:xfrm>
            <a:off x="5468983" y="510261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总结展望</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8"/>
                                        </p:tgtEl>
                                        <p:attrNameLst>
                                          <p:attrName>style.visibility</p:attrName>
                                        </p:attrNameLst>
                                      </p:cBhvr>
                                      <p:to>
                                        <p:strVal val="visible"/>
                                      </p:to>
                                    </p:set>
                                    <p:anim by="(-#ppt_w*2)" calcmode="lin" valueType="num">
                                      <p:cBhvr rctx="PPT">
                                        <p:cTn id="17" dur="500" autoRev="1" fill="hold">
                                          <p:stCondLst>
                                            <p:cond delay="0"/>
                                          </p:stCondLst>
                                        </p:cTn>
                                        <p:tgtEl>
                                          <p:spTgt spid="18"/>
                                        </p:tgtEl>
                                        <p:attrNameLst>
                                          <p:attrName>ppt_w</p:attrName>
                                        </p:attrNameLst>
                                      </p:cBhvr>
                                    </p:anim>
                                    <p:anim by="(#ppt_w*0.50)" calcmode="lin" valueType="num">
                                      <p:cBhvr>
                                        <p:cTn id="18" dur="500" decel="50000" autoRev="1" fill="hold">
                                          <p:stCondLst>
                                            <p:cond delay="0"/>
                                          </p:stCondLst>
                                        </p:cTn>
                                        <p:tgtEl>
                                          <p:spTgt spid="18"/>
                                        </p:tgtEl>
                                        <p:attrNameLst>
                                          <p:attrName>ppt_x</p:attrName>
                                        </p:attrNameLst>
                                      </p:cBhvr>
                                    </p:anim>
                                    <p:anim from="(-#ppt_h/2)" to="(#ppt_y)" calcmode="lin" valueType="num">
                                      <p:cBhvr>
                                        <p:cTn id="19" dur="1000" fill="hold">
                                          <p:stCondLst>
                                            <p:cond delay="0"/>
                                          </p:stCondLst>
                                        </p:cTn>
                                        <p:tgtEl>
                                          <p:spTgt spid="18"/>
                                        </p:tgtEl>
                                        <p:attrNameLst>
                                          <p:attrName>ppt_y</p:attrName>
                                        </p:attrNameLst>
                                      </p:cBhvr>
                                    </p:anim>
                                    <p:animRot by="21600000">
                                      <p:cBhvr>
                                        <p:cTn id="20" dur="1000" fill="hold">
                                          <p:stCondLst>
                                            <p:cond delay="0"/>
                                          </p:stCondLst>
                                        </p:cTn>
                                        <p:tgtEl>
                                          <p:spTgt spid="18"/>
                                        </p:tgtEl>
                                        <p:attrNameLst>
                                          <p:attrName>r</p:attrName>
                                        </p:attrNameLst>
                                      </p:cBhvr>
                                    </p:animRot>
                                  </p:childTnLst>
                                </p:cTn>
                              </p:par>
                            </p:childTnLst>
                          </p:cTn>
                        </p:par>
                        <p:par>
                          <p:cTn id="21" fill="hold">
                            <p:stCondLst>
                              <p:cond delay="21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 by="(-#ppt_w*2)" calcmode="lin" valueType="num">
                                      <p:cBhvr rctx="PPT">
                                        <p:cTn id="24" dur="500" autoRev="1" fill="hold">
                                          <p:stCondLst>
                                            <p:cond delay="0"/>
                                          </p:stCondLst>
                                        </p:cTn>
                                        <p:tgtEl>
                                          <p:spTgt spid="19"/>
                                        </p:tgtEl>
                                        <p:attrNameLst>
                                          <p:attrName>ppt_w</p:attrName>
                                        </p:attrNameLst>
                                      </p:cBhvr>
                                    </p:anim>
                                    <p:anim by="(#ppt_w*0.50)" calcmode="lin" valueType="num">
                                      <p:cBhvr>
                                        <p:cTn id="25" dur="500" decel="50000" autoRev="1" fill="hold">
                                          <p:stCondLst>
                                            <p:cond delay="0"/>
                                          </p:stCondLst>
                                        </p:cTn>
                                        <p:tgtEl>
                                          <p:spTgt spid="19"/>
                                        </p:tgtEl>
                                        <p:attrNameLst>
                                          <p:attrName>ppt_x</p:attrName>
                                        </p:attrNameLst>
                                      </p:cBhvr>
                                    </p:anim>
                                    <p:anim from="(-#ppt_h/2)" to="(#ppt_y)" calcmode="lin" valueType="num">
                                      <p:cBhvr>
                                        <p:cTn id="26" dur="1000" fill="hold">
                                          <p:stCondLst>
                                            <p:cond delay="0"/>
                                          </p:stCondLst>
                                        </p:cTn>
                                        <p:tgtEl>
                                          <p:spTgt spid="19"/>
                                        </p:tgtEl>
                                        <p:attrNameLst>
                                          <p:attrName>ppt_y</p:attrName>
                                        </p:attrNameLst>
                                      </p:cBhvr>
                                    </p:anim>
                                    <p:animRot by="21600000">
                                      <p:cBhvr>
                                        <p:cTn id="27" dur="1000" fill="hold">
                                          <p:stCondLst>
                                            <p:cond delay="0"/>
                                          </p:stCondLst>
                                        </p:cTn>
                                        <p:tgtEl>
                                          <p:spTgt spid="19"/>
                                        </p:tgtEl>
                                        <p:attrNameLst>
                                          <p:attrName>r</p:attrName>
                                        </p:attrNameLst>
                                      </p:cBhvr>
                                    </p:animRot>
                                  </p:childTnLst>
                                </p:cTn>
                              </p:par>
                            </p:childTnLst>
                          </p:cTn>
                        </p:par>
                        <p:par>
                          <p:cTn id="28" fill="hold">
                            <p:stCondLst>
                              <p:cond delay="38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43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80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childTnLst>
                          </p:cTn>
                        </p:par>
                        <p:par>
                          <p:cTn id="46" fill="hold">
                            <p:stCondLst>
                              <p:cond delay="53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5800"/>
                            </p:stCondLst>
                            <p:childTnLst>
                              <p:par>
                                <p:cTn id="53" presetID="22" presetClass="entr" presetSubtype="4"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par>
                          <p:cTn id="56" fill="hold">
                            <p:stCondLst>
                              <p:cond delay="63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800"/>
                            </p:stCondLst>
                            <p:childTnLst>
                              <p:par>
                                <p:cTn id="61" presetID="22" presetClass="entr" presetSubtype="4"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down)">
                                      <p:cBhvr>
                                        <p:cTn id="63" dur="500"/>
                                        <p:tgtEl>
                                          <p:spTgt spid="30"/>
                                        </p:tgtEl>
                                      </p:cBhvr>
                                    </p:animEffect>
                                  </p:childTnLst>
                                </p:cTn>
                              </p:par>
                            </p:childTnLst>
                          </p:cTn>
                        </p:par>
                        <p:par>
                          <p:cTn id="64" fill="hold">
                            <p:stCondLst>
                              <p:cond delay="7300"/>
                            </p:stCondLst>
                            <p:childTnLst>
                              <p:par>
                                <p:cTn id="65" presetID="22" presetClass="entr" presetSubtype="4"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00"/>
                            </p:stCondLst>
                            <p:childTnLst>
                              <p:par>
                                <p:cTn id="69" presetID="53"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par>
                          <p:cTn id="74" fill="hold">
                            <p:stCondLst>
                              <p:cond delay="8300"/>
                            </p:stCondLst>
                            <p:childTnLst>
                              <p:par>
                                <p:cTn id="75" presetID="2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研究背景（意义）</a:t>
            </a:r>
            <a:endParaRPr lang="zh-CN" altLang="en-US" dirty="0"/>
          </a:p>
        </p:txBody>
      </p:sp>
      <p:sp>
        <p:nvSpPr>
          <p:cNvPr id="3" name="内容占位符 2"/>
          <p:cNvSpPr>
            <a:spLocks noGrp="1"/>
          </p:cNvSpPr>
          <p:nvPr>
            <p:ph idx="1"/>
          </p:nvPr>
        </p:nvSpPr>
        <p:spPr/>
        <p:txBody>
          <a:bodyPr>
            <a:normAutofit fontScale="92500"/>
          </a:bodyPr>
          <a:lstStyle/>
          <a:p>
            <a:r>
              <a:rPr lang="zh-CN" altLang="en-US" dirty="0">
                <a:effectLst/>
                <a:latin typeface="Arial" panose="020B0604020202020204" pitchFamily="34" charset="0"/>
              </a:rPr>
              <a:t>基于</a:t>
            </a:r>
            <a:r>
              <a:rPr lang="zh-CN" altLang="en-US" dirty="0">
                <a:solidFill>
                  <a:schemeClr val="accent3"/>
                </a:solidFill>
                <a:effectLst/>
                <a:latin typeface="Arial" panose="020B0604020202020204" pitchFamily="34" charset="0"/>
              </a:rPr>
              <a:t>深度卷积网络的模型</a:t>
            </a:r>
            <a:r>
              <a:rPr lang="zh-CN" altLang="en-US" dirty="0">
                <a:effectLst/>
                <a:latin typeface="Arial" panose="020B0604020202020204" pitchFamily="34" charset="0"/>
              </a:rPr>
              <a:t>主导了最近的图像解释任务</a:t>
            </a:r>
            <a:r>
              <a:rPr lang="zh-CN" altLang="en-US" dirty="0">
                <a:latin typeface="Arial" panose="020B0604020202020204" pitchFamily="34" charset="0"/>
              </a:rPr>
              <a:t>，作者</a:t>
            </a:r>
            <a:r>
              <a:rPr lang="zh-CN" altLang="en-US" dirty="0">
                <a:effectLst/>
                <a:latin typeface="Arial" panose="020B0604020202020204" pitchFamily="34" charset="0"/>
              </a:rPr>
              <a:t>研究了</a:t>
            </a:r>
            <a:r>
              <a:rPr lang="zh-CN" altLang="en-US" dirty="0">
                <a:solidFill>
                  <a:schemeClr val="accent3"/>
                </a:solidFill>
                <a:effectLst/>
                <a:latin typeface="Arial" panose="020B0604020202020204" pitchFamily="34" charset="0"/>
              </a:rPr>
              <a:t>循环</a:t>
            </a:r>
            <a:r>
              <a:rPr lang="en-US" altLang="zh-CN" dirty="0">
                <a:solidFill>
                  <a:schemeClr val="accent3"/>
                </a:solidFill>
                <a:effectLst/>
                <a:latin typeface="Arial" panose="020B0604020202020204" pitchFamily="34" charset="0"/>
              </a:rPr>
              <a:t>(recurrent)</a:t>
            </a:r>
            <a:r>
              <a:rPr lang="zh-CN" altLang="en-US" dirty="0">
                <a:solidFill>
                  <a:schemeClr val="accent3"/>
                </a:solidFill>
                <a:effectLst/>
                <a:latin typeface="Arial" panose="020B0604020202020204" pitchFamily="34" charset="0"/>
              </a:rPr>
              <a:t>的模型</a:t>
            </a:r>
            <a:r>
              <a:rPr lang="zh-CN" altLang="en-US" dirty="0">
                <a:effectLst/>
                <a:latin typeface="Arial" panose="020B0604020202020204" pitchFamily="34" charset="0"/>
              </a:rPr>
              <a:t>，</a:t>
            </a:r>
            <a:r>
              <a:rPr lang="zh-CN" altLang="en-US" dirty="0">
                <a:solidFill>
                  <a:schemeClr val="accent3"/>
                </a:solidFill>
                <a:latin typeface="Arial" panose="020B0604020202020204" pitchFamily="34" charset="0"/>
              </a:rPr>
              <a:t>“时间深度”</a:t>
            </a:r>
            <a:r>
              <a:rPr lang="en-US" altLang="zh-CN" dirty="0">
                <a:solidFill>
                  <a:schemeClr val="accent3"/>
                </a:solidFill>
                <a:latin typeface="Arial" panose="020B0604020202020204" pitchFamily="34" charset="0"/>
              </a:rPr>
              <a:t>(“temporally deep”)</a:t>
            </a:r>
            <a:r>
              <a:rPr lang="zh-CN" altLang="en-US" dirty="0">
                <a:solidFill>
                  <a:schemeClr val="accent3"/>
                </a:solidFill>
                <a:effectLst/>
                <a:latin typeface="Arial" panose="020B0604020202020204" pitchFamily="34" charset="0"/>
              </a:rPr>
              <a:t>模型</a:t>
            </a:r>
            <a:r>
              <a:rPr lang="zh-CN" altLang="en-US" dirty="0">
                <a:effectLst/>
                <a:latin typeface="Arial" panose="020B0604020202020204" pitchFamily="34" charset="0"/>
              </a:rPr>
              <a:t>，对涉及序列的任务有效。</a:t>
            </a:r>
            <a:endParaRPr lang="en-US" altLang="zh-CN" dirty="0">
              <a:effectLst/>
              <a:latin typeface="Arial" panose="020B0604020202020204" pitchFamily="34" charset="0"/>
            </a:endParaRPr>
          </a:p>
          <a:p>
            <a:r>
              <a:rPr lang="zh-CN" altLang="en-US" dirty="0">
                <a:solidFill>
                  <a:schemeClr val="accent3"/>
                </a:solidFill>
                <a:effectLst/>
                <a:latin typeface="Arial" panose="020B0604020202020204" pitchFamily="34" charset="0"/>
              </a:rPr>
              <a:t>长期</a:t>
            </a:r>
            <a:r>
              <a:rPr lang="en-US" altLang="zh-CN" dirty="0">
                <a:solidFill>
                  <a:schemeClr val="accent3"/>
                </a:solidFill>
                <a:effectLst/>
                <a:latin typeface="Arial" panose="020B0604020202020204" pitchFamily="34" charset="0"/>
              </a:rPr>
              <a:t>RNN</a:t>
            </a:r>
            <a:r>
              <a:rPr lang="zh-CN" altLang="en-US" dirty="0">
                <a:solidFill>
                  <a:schemeClr val="accent3"/>
                </a:solidFill>
                <a:effectLst/>
                <a:latin typeface="Arial" panose="020B0604020202020204" pitchFamily="34" charset="0"/>
              </a:rPr>
              <a:t>模型</a:t>
            </a:r>
            <a:r>
              <a:rPr lang="en-US" altLang="zh-CN" dirty="0">
                <a:solidFill>
                  <a:schemeClr val="accent3"/>
                </a:solidFill>
                <a:effectLst/>
                <a:latin typeface="Arial" panose="020B0604020202020204" pitchFamily="34" charset="0"/>
              </a:rPr>
              <a:t>(Long-term RNN models)</a:t>
            </a:r>
            <a:r>
              <a:rPr lang="zh-CN" altLang="en-US" dirty="0">
                <a:effectLst/>
                <a:latin typeface="Arial" panose="020B0604020202020204" pitchFamily="34" charset="0"/>
              </a:rPr>
              <a:t>很有吸引力，因为它们可以</a:t>
            </a:r>
            <a:r>
              <a:rPr lang="zh-CN" altLang="en-US" dirty="0">
                <a:solidFill>
                  <a:schemeClr val="accent3"/>
                </a:solidFill>
                <a:effectLst/>
                <a:latin typeface="Arial" panose="020B0604020202020204" pitchFamily="34" charset="0"/>
              </a:rPr>
              <a:t>直接将变长输入</a:t>
            </a:r>
            <a:r>
              <a:rPr lang="en-US" altLang="zh-CN" dirty="0">
                <a:solidFill>
                  <a:schemeClr val="accent3"/>
                </a:solidFill>
                <a:effectLst/>
                <a:latin typeface="Arial" panose="020B0604020202020204" pitchFamily="34" charset="0"/>
              </a:rPr>
              <a:t>(</a:t>
            </a:r>
            <a:r>
              <a:rPr lang="zh-CN" altLang="en-US" dirty="0">
                <a:solidFill>
                  <a:schemeClr val="accent3"/>
                </a:solidFill>
                <a:effectLst/>
                <a:latin typeface="Arial" panose="020B0604020202020204" pitchFamily="34" charset="0"/>
              </a:rPr>
              <a:t>如视频帧</a:t>
            </a:r>
            <a:r>
              <a:rPr lang="en-US" altLang="zh-CN" dirty="0">
                <a:solidFill>
                  <a:schemeClr val="accent3"/>
                </a:solidFill>
                <a:effectLst/>
                <a:latin typeface="Arial" panose="020B0604020202020204" pitchFamily="34" charset="0"/>
              </a:rPr>
              <a:t>)</a:t>
            </a:r>
            <a:r>
              <a:rPr lang="zh-CN" altLang="en-US" dirty="0">
                <a:solidFill>
                  <a:schemeClr val="accent3"/>
                </a:solidFill>
                <a:effectLst/>
                <a:latin typeface="Arial" panose="020B0604020202020204" pitchFamily="34" charset="0"/>
              </a:rPr>
              <a:t>映射到变长输出</a:t>
            </a:r>
            <a:r>
              <a:rPr lang="en-US" altLang="zh-CN" dirty="0">
                <a:solidFill>
                  <a:schemeClr val="accent3"/>
                </a:solidFill>
                <a:effectLst/>
                <a:latin typeface="Arial" panose="020B0604020202020204" pitchFamily="34" charset="0"/>
              </a:rPr>
              <a:t>(</a:t>
            </a:r>
            <a:r>
              <a:rPr lang="zh-CN" altLang="en-US" dirty="0">
                <a:solidFill>
                  <a:schemeClr val="accent3"/>
                </a:solidFill>
                <a:effectLst/>
                <a:latin typeface="Arial" panose="020B0604020202020204" pitchFamily="34" charset="0"/>
              </a:rPr>
              <a:t>如自然语言文本</a:t>
            </a:r>
            <a:r>
              <a:rPr lang="en-US" altLang="zh-CN" dirty="0">
                <a:solidFill>
                  <a:schemeClr val="accent3"/>
                </a:solidFill>
                <a:effectLst/>
                <a:latin typeface="Arial" panose="020B0604020202020204" pitchFamily="34" charset="0"/>
              </a:rPr>
              <a:t>)</a:t>
            </a:r>
            <a:r>
              <a:rPr lang="zh-CN" altLang="en-US" dirty="0">
                <a:effectLst/>
                <a:latin typeface="Arial" panose="020B0604020202020204" pitchFamily="34" charset="0"/>
              </a:rPr>
              <a:t>，并且可以建模复杂的时间动态</a:t>
            </a:r>
            <a:r>
              <a:rPr lang="zh-CN" altLang="en-US" dirty="0">
                <a:latin typeface="Arial" panose="020B0604020202020204" pitchFamily="34" charset="0"/>
              </a:rPr>
              <a:t>，</a:t>
            </a:r>
            <a:r>
              <a:rPr lang="zh-CN" altLang="en-US" dirty="0">
                <a:effectLst/>
                <a:latin typeface="Arial" panose="020B0604020202020204" pitchFamily="34" charset="0"/>
              </a:rPr>
              <a:t>然而，它们可以通过反向传播进行优化。</a:t>
            </a:r>
            <a:endParaRPr lang="en-US" altLang="zh-CN" dirty="0">
              <a:effectLst/>
              <a:latin typeface="Arial" panose="020B0604020202020204" pitchFamily="34" charset="0"/>
            </a:endParaRPr>
          </a:p>
          <a:p>
            <a:r>
              <a:rPr lang="zh-CN" altLang="en-US" dirty="0">
                <a:latin typeface="Arial" panose="020B0604020202020204" pitchFamily="34" charset="0"/>
              </a:rPr>
              <a:t>可以完成一些变长输入输出基本问题。</a:t>
            </a:r>
            <a:r>
              <a:rPr lang="zh-CN" altLang="en-US" dirty="0">
                <a:effectLst/>
                <a:latin typeface="Arial" panose="020B0604020202020204" pitchFamily="34" charset="0"/>
              </a:rPr>
              <a:t>在本文中，作者提出了长期循环卷积网络</a:t>
            </a:r>
            <a:r>
              <a:rPr lang="en-US" altLang="zh-CN" dirty="0">
                <a:effectLst/>
                <a:latin typeface="Arial" panose="020B0604020202020204" pitchFamily="34" charset="0"/>
              </a:rPr>
              <a:t>(LRCNs)</a:t>
            </a:r>
            <a:r>
              <a:rPr lang="zh-CN" altLang="en-US" dirty="0">
                <a:effectLst/>
                <a:latin typeface="Arial" panose="020B0604020202020204" pitchFamily="34" charset="0"/>
              </a:rPr>
              <a:t>，这是一种新的视觉识别和描述体系结构，它结合了</a:t>
            </a:r>
            <a:r>
              <a:rPr lang="zh-CN" altLang="en-US" dirty="0">
                <a:solidFill>
                  <a:schemeClr val="accent3"/>
                </a:solidFill>
                <a:effectLst/>
                <a:latin typeface="Arial" panose="020B0604020202020204" pitchFamily="34" charset="0"/>
              </a:rPr>
              <a:t>卷积层</a:t>
            </a:r>
            <a:r>
              <a:rPr lang="zh-CN" altLang="en-US" dirty="0">
                <a:effectLst/>
                <a:latin typeface="Arial" panose="020B0604020202020204" pitchFamily="34" charset="0"/>
              </a:rPr>
              <a:t>和</a:t>
            </a:r>
            <a:r>
              <a:rPr lang="zh-CN" altLang="en-US" dirty="0">
                <a:solidFill>
                  <a:schemeClr val="accent3"/>
                </a:solidFill>
                <a:effectLst/>
                <a:latin typeface="Arial" panose="020B0604020202020204" pitchFamily="34" charset="0"/>
              </a:rPr>
              <a:t>长期时间递归</a:t>
            </a:r>
            <a:r>
              <a:rPr lang="zh-CN" altLang="en-US" dirty="0">
                <a:effectLst/>
                <a:latin typeface="Arial" panose="020B0604020202020204" pitchFamily="34" charset="0"/>
              </a:rPr>
              <a:t>，并且是端到端可训练的</a:t>
            </a:r>
            <a:r>
              <a:rPr lang="en-US" altLang="zh-CN" dirty="0">
                <a:effectLst/>
                <a:latin typeface="Arial" panose="020B0604020202020204" pitchFamily="34" charset="0"/>
              </a:rPr>
              <a:t>(</a:t>
            </a:r>
            <a:r>
              <a:rPr lang="zh-CN" altLang="en-US" dirty="0">
                <a:effectLst/>
                <a:latin typeface="Arial" panose="020B0604020202020204" pitchFamily="34" charset="0"/>
              </a:rPr>
              <a:t>见图</a:t>
            </a:r>
            <a:r>
              <a:rPr lang="en-US" altLang="zh-CN" dirty="0">
                <a:effectLst/>
                <a:latin typeface="Arial" panose="020B0604020202020204" pitchFamily="34" charset="0"/>
              </a:rPr>
              <a:t>1)</a:t>
            </a:r>
            <a:r>
              <a:rPr lang="zh-CN" altLang="en-US" dirty="0">
                <a:effectLst/>
                <a:latin typeface="Arial" panose="020B0604020202020204" pitchFamily="34" charset="0"/>
              </a:rPr>
              <a:t>。实例化如下：用于特定的</a:t>
            </a:r>
            <a:r>
              <a:rPr lang="zh-CN" altLang="en-US" dirty="0">
                <a:solidFill>
                  <a:schemeClr val="accent3"/>
                </a:solidFill>
                <a:effectLst/>
                <a:latin typeface="Arial" panose="020B0604020202020204" pitchFamily="34" charset="0"/>
              </a:rPr>
              <a:t>视频活动识别、图像标题生成、视频描述任务</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问题描述</a:t>
            </a:r>
            <a:endParaRPr lang="zh-CN" altLang="en-US" dirty="0"/>
          </a:p>
        </p:txBody>
      </p:sp>
      <p:sp>
        <p:nvSpPr>
          <p:cNvPr id="3" name="内容占位符 2"/>
          <p:cNvSpPr>
            <a:spLocks noGrp="1"/>
          </p:cNvSpPr>
          <p:nvPr>
            <p:ph idx="1"/>
          </p:nvPr>
        </p:nvSpPr>
        <p:spPr/>
        <p:txBody>
          <a:bodyPr/>
          <a:lstStyle/>
          <a:p>
            <a:r>
              <a:rPr lang="zh-CN" altLang="en-US" dirty="0"/>
              <a:t>问题</a:t>
            </a:r>
            <a:r>
              <a:rPr lang="en-US" altLang="zh-CN" dirty="0"/>
              <a:t>0</a:t>
            </a:r>
            <a:r>
              <a:rPr lang="zh-CN" altLang="en-US" dirty="0"/>
              <a:t>：如何建立</a:t>
            </a:r>
            <a:r>
              <a:rPr lang="zh-CN" altLang="en-US" dirty="0">
                <a:solidFill>
                  <a:schemeClr val="accent3"/>
                </a:solidFill>
                <a:effectLst/>
                <a:latin typeface="Arial" panose="020B0604020202020204" pitchFamily="34" charset="0"/>
              </a:rPr>
              <a:t>视频处理或者长时间序列的模型</a:t>
            </a:r>
            <a:r>
              <a:rPr lang="zh-CN" altLang="en-US" dirty="0">
                <a:effectLst/>
                <a:latin typeface="Arial" panose="020B0604020202020204" pitchFamily="34" charset="0"/>
              </a:rPr>
              <a:t>？</a:t>
            </a:r>
            <a:r>
              <a:rPr lang="en-US" altLang="zh-CN" dirty="0">
                <a:effectLst/>
                <a:latin typeface="Arial" panose="020B0604020202020204" pitchFamily="34" charset="0"/>
              </a:rPr>
              <a:t>CNN</a:t>
            </a:r>
            <a:r>
              <a:rPr lang="zh-CN" altLang="en-US" dirty="0">
                <a:effectLst/>
                <a:latin typeface="Arial" panose="020B0604020202020204" pitchFamily="34" charset="0"/>
              </a:rPr>
              <a:t>的一些模型探索了感知时间序列表征学习的两个极端：要么学习一个完全通用的时变权重，要么应用简单的时间池化。</a:t>
            </a:r>
            <a:endParaRPr lang="en-US" altLang="zh-CN" dirty="0"/>
          </a:p>
          <a:p>
            <a:r>
              <a:rPr lang="zh-CN" altLang="en-US" dirty="0"/>
              <a:t>问题</a:t>
            </a:r>
            <a:r>
              <a:rPr lang="en-US" altLang="zh-CN" dirty="0"/>
              <a:t>1</a:t>
            </a:r>
            <a:r>
              <a:rPr lang="zh-CN" altLang="en-US" dirty="0"/>
              <a:t>：如何</a:t>
            </a:r>
            <a:r>
              <a:rPr lang="zh-CN" altLang="en-US" dirty="0">
                <a:solidFill>
                  <a:schemeClr val="accent3"/>
                </a:solidFill>
              </a:rPr>
              <a:t>行为识别</a:t>
            </a:r>
            <a:r>
              <a:rPr lang="zh-CN" altLang="en-US" dirty="0"/>
              <a:t>？不定长输入，固定输出（</a:t>
            </a:r>
            <a:r>
              <a:rPr lang="en-US" altLang="zh-CN" dirty="0"/>
              <a:t> Sequential inputs, fixed outputs </a:t>
            </a:r>
            <a:r>
              <a:rPr lang="zh-CN" altLang="en-US" dirty="0"/>
              <a:t>）</a:t>
            </a:r>
            <a:endParaRPr lang="en-US" altLang="zh-CN" dirty="0"/>
          </a:p>
          <a:p>
            <a:r>
              <a:rPr lang="zh-CN" altLang="en-US" dirty="0"/>
              <a:t>问题</a:t>
            </a:r>
            <a:r>
              <a:rPr lang="en-US" altLang="zh-CN" dirty="0"/>
              <a:t>2</a:t>
            </a:r>
            <a:r>
              <a:rPr lang="zh-CN" altLang="en-US" dirty="0"/>
              <a:t>：如何</a:t>
            </a:r>
            <a:r>
              <a:rPr lang="zh-CN" altLang="en-US" dirty="0">
                <a:solidFill>
                  <a:schemeClr val="accent3"/>
                </a:solidFill>
              </a:rPr>
              <a:t>图像描述</a:t>
            </a:r>
            <a:r>
              <a:rPr lang="zh-CN" altLang="en-US" dirty="0"/>
              <a:t>？固定输入，不定长输出（</a:t>
            </a:r>
            <a:r>
              <a:rPr lang="en-US" altLang="zh-CN" dirty="0"/>
              <a:t> Fixed inputs, sequential outputs </a:t>
            </a:r>
            <a:r>
              <a:rPr lang="zh-CN" altLang="en-US" dirty="0"/>
              <a:t>）</a:t>
            </a:r>
            <a:endParaRPr lang="en-US" altLang="zh-CN" dirty="0">
              <a:solidFill>
                <a:schemeClr val="accent3"/>
              </a:solidFill>
            </a:endParaRPr>
          </a:p>
          <a:p>
            <a:r>
              <a:rPr lang="zh-CN" altLang="en-US" dirty="0"/>
              <a:t>问题</a:t>
            </a:r>
            <a:r>
              <a:rPr lang="en-US" altLang="zh-CN" dirty="0"/>
              <a:t>3</a:t>
            </a:r>
            <a:r>
              <a:rPr lang="zh-CN" altLang="en-US" dirty="0"/>
              <a:t>：如何</a:t>
            </a:r>
            <a:r>
              <a:rPr lang="zh-CN" altLang="en-US" dirty="0">
                <a:solidFill>
                  <a:schemeClr val="accent3"/>
                </a:solidFill>
              </a:rPr>
              <a:t>视频描述</a:t>
            </a:r>
            <a:r>
              <a:rPr lang="zh-CN" altLang="en-US" dirty="0"/>
              <a:t>？不定长输入输出（</a:t>
            </a:r>
            <a:r>
              <a:rPr lang="en-US" altLang="zh-CN" dirty="0"/>
              <a:t> Sequential inputs and outputs </a:t>
            </a:r>
            <a:r>
              <a:rPr lang="zh-CN" altLang="en-US" dirty="0"/>
              <a:t>）</a:t>
            </a:r>
            <a:endParaRPr lang="zh-CN" altLang="en-US" dirty="0">
              <a:solidFill>
                <a:schemeClr val="accent3"/>
              </a:solidFill>
            </a:endParaRPr>
          </a:p>
        </p:txBody>
      </p:sp>
    </p:spTree>
    <p:extLst>
      <p:ext uri="{BB962C8B-B14F-4D97-AF65-F5344CB8AC3E}">
        <p14:creationId xmlns:p14="http://schemas.microsoft.com/office/powerpoint/2010/main" val="345760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问题</a:t>
            </a:r>
            <a:r>
              <a:rPr lang="en-US" altLang="zh-CN" dirty="0"/>
              <a:t>0</a:t>
            </a:r>
            <a:r>
              <a:rPr lang="zh-CN" altLang="en-US" dirty="0"/>
              <a:t>：①考虑</a:t>
            </a:r>
            <a:r>
              <a:rPr lang="en-US" altLang="zh-CN" dirty="0">
                <a:solidFill>
                  <a:schemeClr val="accent3"/>
                </a:solidFill>
              </a:rPr>
              <a:t>RNN</a:t>
            </a:r>
            <a:r>
              <a:rPr lang="zh-CN" altLang="en-US" dirty="0"/>
              <a:t>（在时间上有深度）；②</a:t>
            </a:r>
            <a:r>
              <a:rPr lang="en-US" altLang="zh-CN" dirty="0">
                <a:solidFill>
                  <a:schemeClr val="accent3"/>
                </a:solidFill>
              </a:rPr>
              <a:t>LSTM</a:t>
            </a:r>
            <a:r>
              <a:rPr lang="zh-CN" altLang="en-US" dirty="0"/>
              <a:t>（</a:t>
            </a:r>
            <a:r>
              <a:rPr lang="zh-CN" altLang="en-US" dirty="0">
                <a:effectLst/>
                <a:latin typeface="Arial" panose="020B0604020202020204" pitchFamily="34" charset="0"/>
              </a:rPr>
              <a:t>提出了一类能够实现长期学习的模型，利用类似于简单记忆细胞的神经门，用非线性机制增强隐藏状态，使状态在不修改的情况下传播、更新或重置。 解决</a:t>
            </a:r>
            <a:r>
              <a:rPr lang="en-US" altLang="zh-CN" dirty="0">
                <a:effectLst/>
                <a:latin typeface="Arial" panose="020B0604020202020204" pitchFamily="34" charset="0"/>
              </a:rPr>
              <a:t>RNN</a:t>
            </a:r>
            <a:r>
              <a:rPr lang="zh-CN" altLang="en-US" dirty="0">
                <a:effectLst/>
                <a:latin typeface="Arial" panose="020B0604020202020204" pitchFamily="34" charset="0"/>
              </a:rPr>
              <a:t>梯度消失</a:t>
            </a:r>
            <a:r>
              <a:rPr lang="zh-CN" altLang="en-US" dirty="0"/>
              <a:t>）（</a:t>
            </a:r>
            <a:r>
              <a:rPr lang="en-US" altLang="zh-CN" dirty="0"/>
              <a:t>LSTM</a:t>
            </a:r>
            <a:r>
              <a:rPr lang="zh-CN" altLang="en-US" dirty="0"/>
              <a:t>有两个优势：</a:t>
            </a:r>
            <a:r>
              <a:rPr lang="zh-CN" altLang="en-US" dirty="0">
                <a:effectLst/>
                <a:latin typeface="Arial" panose="020B0604020202020204" pitchFamily="34" charset="0"/>
              </a:rPr>
              <a:t>首先，当与当前的视觉系统集成时，</a:t>
            </a:r>
            <a:r>
              <a:rPr lang="en-US" altLang="zh-CN" dirty="0">
                <a:effectLst/>
                <a:latin typeface="Arial" panose="020B0604020202020204" pitchFamily="34" charset="0"/>
              </a:rPr>
              <a:t>LSTM</a:t>
            </a:r>
            <a:r>
              <a:rPr lang="zh-CN" altLang="en-US" dirty="0">
                <a:effectLst/>
                <a:latin typeface="Arial" panose="020B0604020202020204" pitchFamily="34" charset="0"/>
              </a:rPr>
              <a:t>模型可以</a:t>
            </a:r>
            <a:r>
              <a:rPr lang="zh-CN" altLang="en-US" dirty="0">
                <a:solidFill>
                  <a:schemeClr val="accent3"/>
                </a:solidFill>
                <a:effectLst/>
                <a:latin typeface="Arial" panose="020B0604020202020204" pitchFamily="34" charset="0"/>
              </a:rPr>
              <a:t>直接进行端到端的微调</a:t>
            </a:r>
            <a:r>
              <a:rPr lang="zh-CN" altLang="en-US" dirty="0">
                <a:effectLst/>
                <a:latin typeface="Arial" panose="020B0604020202020204" pitchFamily="34" charset="0"/>
              </a:rPr>
              <a:t>。其次，</a:t>
            </a:r>
            <a:r>
              <a:rPr lang="en-US" altLang="zh-CN" dirty="0">
                <a:effectLst/>
                <a:latin typeface="Arial" panose="020B0604020202020204" pitchFamily="34" charset="0"/>
              </a:rPr>
              <a:t>LSTM</a:t>
            </a:r>
            <a:r>
              <a:rPr lang="zh-CN" altLang="en-US" dirty="0">
                <a:solidFill>
                  <a:schemeClr val="accent3"/>
                </a:solidFill>
                <a:effectLst/>
                <a:latin typeface="Arial" panose="020B0604020202020204" pitchFamily="34" charset="0"/>
              </a:rPr>
              <a:t>不局限于固定长度的输入或输出</a:t>
            </a:r>
            <a:r>
              <a:rPr lang="zh-CN" altLang="en-US" dirty="0">
                <a:effectLst/>
                <a:latin typeface="Arial" panose="020B0604020202020204" pitchFamily="34" charset="0"/>
              </a:rPr>
              <a:t>，允许对不同长度的序列数据</a:t>
            </a:r>
            <a:r>
              <a:rPr lang="en-US" altLang="zh-CN" dirty="0">
                <a:effectLst/>
                <a:latin typeface="Arial" panose="020B0604020202020204" pitchFamily="34" charset="0"/>
              </a:rPr>
              <a:t>(</a:t>
            </a:r>
            <a:r>
              <a:rPr lang="zh-CN" altLang="en-US" dirty="0">
                <a:effectLst/>
                <a:latin typeface="Arial" panose="020B0604020202020204" pitchFamily="34" charset="0"/>
              </a:rPr>
              <a:t>如文本或视频</a:t>
            </a:r>
            <a:r>
              <a:rPr lang="en-US" altLang="zh-CN" dirty="0">
                <a:effectLst/>
                <a:latin typeface="Arial" panose="020B0604020202020204" pitchFamily="34" charset="0"/>
              </a:rPr>
              <a:t>)</a:t>
            </a:r>
            <a:r>
              <a:rPr lang="zh-CN" altLang="en-US" dirty="0">
                <a:effectLst/>
                <a:latin typeface="Arial" panose="020B0604020202020204" pitchFamily="34" charset="0"/>
              </a:rPr>
              <a:t>进行简单建模。</a:t>
            </a:r>
            <a:r>
              <a:rPr lang="zh-CN" altLang="en-US" dirty="0"/>
              <a:t>）；③</a:t>
            </a:r>
            <a:r>
              <a:rPr lang="en-US" altLang="zh-CN" dirty="0">
                <a:solidFill>
                  <a:schemeClr val="accent3"/>
                </a:solidFill>
              </a:rPr>
              <a:t>LRCNs</a:t>
            </a:r>
            <a:r>
              <a:rPr lang="zh-CN" altLang="en-US" dirty="0">
                <a:solidFill>
                  <a:schemeClr val="accent3"/>
                </a:solidFill>
                <a:effectLst/>
                <a:latin typeface="Arial" panose="020B0604020202020204" pitchFamily="34" charset="0"/>
              </a:rPr>
              <a:t>长期循环卷积模型通常适用于可视化时间序列建模</a:t>
            </a:r>
            <a:r>
              <a:rPr lang="zh-CN" altLang="en-US" dirty="0">
                <a:effectLst/>
                <a:latin typeface="Arial" panose="020B0604020202020204" pitchFamily="34" charset="0"/>
              </a:rPr>
              <a:t>（ </a:t>
            </a:r>
            <a:r>
              <a:rPr lang="en-US" altLang="zh-CN" dirty="0"/>
              <a:t>LSTM</a:t>
            </a:r>
            <a:r>
              <a:rPr lang="zh-CN" altLang="en-US" dirty="0">
                <a:effectLst/>
                <a:latin typeface="Arial" panose="020B0604020202020204" pitchFamily="34" charset="0"/>
              </a:rPr>
              <a:t>类型的模型提供了对传统视频活动挑战的改进识别，并实现了从图像像素到句子级自然语言描述的端到端可优化映射。我们还表明，这些模型改进了从传统的视觉模型派生的中间视觉表示的描述的生成）。</a:t>
            </a:r>
            <a:endParaRPr lang="en-US" altLang="zh-CN" dirty="0"/>
          </a:p>
        </p:txBody>
      </p:sp>
    </p:spTree>
    <p:extLst>
      <p:ext uri="{BB962C8B-B14F-4D97-AF65-F5344CB8AC3E}">
        <p14:creationId xmlns:p14="http://schemas.microsoft.com/office/powerpoint/2010/main" val="149617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normAutofit/>
          </a:bodyPr>
          <a:lstStyle/>
          <a:p>
            <a:r>
              <a:rPr lang="zh-CN" altLang="en-US" dirty="0"/>
              <a:t>问题</a:t>
            </a:r>
            <a:r>
              <a:rPr lang="en-US" altLang="zh-CN" dirty="0"/>
              <a:t>1</a:t>
            </a:r>
            <a:r>
              <a:rPr lang="zh-CN" altLang="en-US" dirty="0"/>
              <a:t>：</a:t>
            </a:r>
            <a:r>
              <a:rPr lang="zh-CN" altLang="en-US" dirty="0">
                <a:effectLst/>
                <a:latin typeface="Arial" panose="020B0604020202020204" pitchFamily="34" charset="0"/>
              </a:rPr>
              <a:t>直接将一个</a:t>
            </a:r>
            <a:r>
              <a:rPr lang="zh-CN" altLang="en-US" dirty="0">
                <a:solidFill>
                  <a:schemeClr val="accent3"/>
                </a:solidFill>
                <a:effectLst/>
                <a:latin typeface="Arial" panose="020B0604020202020204" pitchFamily="34" charset="0"/>
              </a:rPr>
              <a:t>视觉卷积模型</a:t>
            </a:r>
            <a:r>
              <a:rPr lang="zh-CN" altLang="en-US" dirty="0">
                <a:effectLst/>
                <a:latin typeface="Arial" panose="020B0604020202020204" pitchFamily="34" charset="0"/>
              </a:rPr>
              <a:t>与深度</a:t>
            </a:r>
            <a:r>
              <a:rPr lang="en-US" altLang="zh-CN" dirty="0">
                <a:solidFill>
                  <a:schemeClr val="accent3"/>
                </a:solidFill>
                <a:effectLst/>
                <a:latin typeface="Arial" panose="020B0604020202020204" pitchFamily="34" charset="0"/>
              </a:rPr>
              <a:t>LSTM</a:t>
            </a:r>
            <a:r>
              <a:rPr lang="zh-CN" altLang="en-US" dirty="0">
                <a:solidFill>
                  <a:schemeClr val="accent3"/>
                </a:solidFill>
                <a:effectLst/>
                <a:latin typeface="Arial" panose="020B0604020202020204" pitchFamily="34" charset="0"/>
              </a:rPr>
              <a:t>网络</a:t>
            </a:r>
            <a:r>
              <a:rPr lang="zh-CN" altLang="en-US" dirty="0">
                <a:effectLst/>
                <a:latin typeface="Arial" panose="020B0604020202020204" pitchFamily="34" charset="0"/>
              </a:rPr>
              <a:t>连接，比基准</a:t>
            </a:r>
            <a:r>
              <a:rPr lang="en-US" altLang="zh-CN" dirty="0">
                <a:effectLst/>
                <a:latin typeface="Arial" panose="020B0604020202020204" pitchFamily="34" charset="0"/>
              </a:rPr>
              <a:t>4%</a:t>
            </a:r>
            <a:r>
              <a:rPr lang="zh-CN" altLang="en-US" dirty="0">
                <a:effectLst/>
                <a:latin typeface="Arial" panose="020B0604020202020204" pitchFamily="34" charset="0"/>
              </a:rPr>
              <a:t>改进</a:t>
            </a:r>
            <a:endParaRPr lang="en-US" altLang="zh-CN" dirty="0"/>
          </a:p>
          <a:p>
            <a:r>
              <a:rPr lang="zh-CN" altLang="en-US" dirty="0"/>
              <a:t>问题</a:t>
            </a:r>
            <a:r>
              <a:rPr lang="en-US" altLang="zh-CN" dirty="0"/>
              <a:t>2</a:t>
            </a:r>
            <a:r>
              <a:rPr lang="zh-CN" altLang="en-US" dirty="0"/>
              <a:t>：</a:t>
            </a:r>
            <a:endParaRPr lang="en-US" altLang="zh-CN" dirty="0"/>
          </a:p>
          <a:p>
            <a:pPr lvl="1"/>
            <a:r>
              <a:rPr lang="zh-CN" altLang="en-US" dirty="0"/>
              <a:t>①</a:t>
            </a:r>
            <a:r>
              <a:rPr lang="zh-CN" altLang="en-US" dirty="0">
                <a:latin typeface="Arial" panose="020B0604020202020204" pitchFamily="34" charset="0"/>
              </a:rPr>
              <a:t>基于</a:t>
            </a:r>
            <a:r>
              <a:rPr lang="en-US" altLang="zh-CN" dirty="0">
                <a:solidFill>
                  <a:schemeClr val="accent3"/>
                </a:solidFill>
                <a:latin typeface="Arial" panose="020B0604020202020204" pitchFamily="34" charset="0"/>
              </a:rPr>
              <a:t>LSTM</a:t>
            </a:r>
            <a:r>
              <a:rPr lang="zh-CN" altLang="en-US" dirty="0">
                <a:solidFill>
                  <a:schemeClr val="accent3"/>
                </a:solidFill>
                <a:latin typeface="Arial" panose="020B0604020202020204" pitchFamily="34" charset="0"/>
              </a:rPr>
              <a:t>网络的编码器</a:t>
            </a:r>
            <a:r>
              <a:rPr lang="en-US" altLang="zh-CN" dirty="0">
                <a:solidFill>
                  <a:schemeClr val="accent3"/>
                </a:solidFill>
                <a:latin typeface="Arial" panose="020B0604020202020204" pitchFamily="34" charset="0"/>
              </a:rPr>
              <a:t>/</a:t>
            </a:r>
            <a:r>
              <a:rPr lang="zh-CN" altLang="en-US" dirty="0">
                <a:solidFill>
                  <a:schemeClr val="accent3"/>
                </a:solidFill>
                <a:latin typeface="Arial" panose="020B0604020202020204" pitchFamily="34" charset="0"/>
              </a:rPr>
              <a:t>解码器对</a:t>
            </a:r>
            <a:r>
              <a:rPr lang="zh-CN" altLang="en-US" dirty="0">
                <a:latin typeface="Arial" panose="020B0604020202020204" pitchFamily="34" charset="0"/>
              </a:rPr>
              <a:t>，进行多模态模拟；</a:t>
            </a:r>
            <a:endParaRPr lang="en-US" altLang="zh-CN" dirty="0">
              <a:latin typeface="Arial" panose="020B0604020202020204" pitchFamily="34" charset="0"/>
            </a:endParaRPr>
          </a:p>
          <a:p>
            <a:pPr lvl="1"/>
            <a:r>
              <a:rPr lang="zh-CN" altLang="en-US" dirty="0">
                <a:latin typeface="Arial" panose="020B0604020202020204" pitchFamily="34" charset="0"/>
              </a:rPr>
              <a:t>②使用</a:t>
            </a:r>
            <a:r>
              <a:rPr lang="zh-CN" altLang="en-US" dirty="0">
                <a:solidFill>
                  <a:schemeClr val="accent3"/>
                </a:solidFill>
                <a:latin typeface="Arial" panose="020B0604020202020204" pitchFamily="34" charset="0"/>
              </a:rPr>
              <a:t>可视的卷积网络</a:t>
            </a:r>
            <a:r>
              <a:rPr lang="zh-CN" altLang="en-US" dirty="0">
                <a:latin typeface="Arial" panose="020B0604020202020204" pitchFamily="34" charset="0"/>
              </a:rPr>
              <a:t>对深度状态向量进行编码；</a:t>
            </a:r>
            <a:endParaRPr lang="en-US" altLang="zh-CN" dirty="0">
              <a:latin typeface="Arial" panose="020B0604020202020204" pitchFamily="34" charset="0"/>
            </a:endParaRPr>
          </a:p>
          <a:p>
            <a:pPr lvl="1"/>
            <a:r>
              <a:rPr lang="zh-CN" altLang="en-US" dirty="0">
                <a:latin typeface="Arial" panose="020B0604020202020204" pitchFamily="34" charset="0"/>
              </a:rPr>
              <a:t>③</a:t>
            </a:r>
            <a:r>
              <a:rPr lang="zh-CN" altLang="en-US" dirty="0">
                <a:effectLst/>
                <a:latin typeface="Arial" panose="020B0604020202020204" pitchFamily="34" charset="0"/>
              </a:rPr>
              <a:t>并使用</a:t>
            </a:r>
            <a:r>
              <a:rPr lang="en-US" altLang="zh-CN" dirty="0">
                <a:effectLst/>
                <a:latin typeface="Arial" panose="020B0604020202020204" pitchFamily="34" charset="0"/>
              </a:rPr>
              <a:t>LSTM</a:t>
            </a:r>
            <a:r>
              <a:rPr lang="zh-CN" altLang="en-US" dirty="0">
                <a:effectLst/>
                <a:latin typeface="Arial" panose="020B0604020202020204" pitchFamily="34" charset="0"/>
              </a:rPr>
              <a:t>将深度状态向量解码为</a:t>
            </a:r>
            <a:r>
              <a:rPr lang="zh-CN" altLang="en-US" dirty="0">
                <a:solidFill>
                  <a:schemeClr val="accent3"/>
                </a:solidFill>
                <a:effectLst/>
                <a:latin typeface="Arial" panose="020B0604020202020204" pitchFamily="34" charset="0"/>
              </a:rPr>
              <a:t>自然语言字符串</a:t>
            </a:r>
            <a:endParaRPr lang="en-US" altLang="zh-CN" dirty="0">
              <a:solidFill>
                <a:schemeClr val="accent3"/>
              </a:solidFill>
            </a:endParaRPr>
          </a:p>
          <a:p>
            <a:r>
              <a:rPr lang="zh-CN" altLang="en-US" dirty="0"/>
              <a:t>问题</a:t>
            </a:r>
            <a:r>
              <a:rPr lang="en-US" altLang="zh-CN" dirty="0"/>
              <a:t>3</a:t>
            </a:r>
            <a:r>
              <a:rPr lang="zh-CN" altLang="en-US" dirty="0"/>
              <a:t>：</a:t>
            </a:r>
            <a:endParaRPr lang="en-US" altLang="zh-CN" dirty="0"/>
          </a:p>
          <a:p>
            <a:pPr lvl="1"/>
            <a:r>
              <a:rPr lang="zh-CN" altLang="en-US" dirty="0">
                <a:effectLst/>
                <a:latin typeface="Arial" panose="020B0604020202020204" pitchFamily="34" charset="0"/>
              </a:rPr>
              <a:t>①更高级别区分标签的传统计算机视觉方法（例如语义视频角色元组预测器，</a:t>
            </a:r>
            <a:r>
              <a:rPr lang="en-US" altLang="zh-CN" dirty="0">
                <a:solidFill>
                  <a:schemeClr val="accent3"/>
                </a:solidFill>
                <a:effectLst/>
                <a:latin typeface="Arial" panose="020B0604020202020204" pitchFamily="34" charset="0"/>
              </a:rPr>
              <a:t>CRF</a:t>
            </a:r>
            <a:r>
              <a:rPr lang="zh-CN" altLang="en-US" dirty="0">
                <a:effectLst/>
                <a:latin typeface="Arial" panose="020B0604020202020204" pitchFamily="34" charset="0"/>
              </a:rPr>
              <a:t>）</a:t>
            </a:r>
            <a:endParaRPr lang="en-US" altLang="zh-CN" dirty="0">
              <a:latin typeface="Arial" panose="020B0604020202020204" pitchFamily="34" charset="0"/>
            </a:endParaRPr>
          </a:p>
          <a:p>
            <a:pPr lvl="1"/>
            <a:r>
              <a:rPr lang="zh-CN" altLang="en-US" dirty="0">
                <a:solidFill>
                  <a:schemeClr val="accent3"/>
                </a:solidFill>
                <a:effectLst/>
                <a:latin typeface="Arial" panose="020B0604020202020204" pitchFamily="34" charset="0"/>
              </a:rPr>
              <a:t>②</a:t>
            </a:r>
            <a:r>
              <a:rPr lang="en-US" altLang="zh-CN" dirty="0">
                <a:solidFill>
                  <a:schemeClr val="accent3"/>
                </a:solidFill>
                <a:effectLst/>
                <a:latin typeface="Arial" panose="020B0604020202020204" pitchFamily="34" charset="0"/>
              </a:rPr>
              <a:t>LSTM</a:t>
            </a:r>
            <a:r>
              <a:rPr lang="zh-CN" altLang="en-US" dirty="0">
                <a:solidFill>
                  <a:schemeClr val="accent3"/>
                </a:solidFill>
                <a:effectLst/>
                <a:latin typeface="Arial" panose="020B0604020202020204" pitchFamily="34" charset="0"/>
              </a:rPr>
              <a:t>编</a:t>
            </a:r>
            <a:r>
              <a:rPr lang="en-US" altLang="zh-CN" dirty="0">
                <a:solidFill>
                  <a:schemeClr val="accent3"/>
                </a:solidFill>
                <a:effectLst/>
                <a:latin typeface="Arial" panose="020B0604020202020204" pitchFamily="34" charset="0"/>
              </a:rPr>
              <a:t>/</a:t>
            </a:r>
            <a:r>
              <a:rPr lang="zh-CN" altLang="en-US" dirty="0">
                <a:solidFill>
                  <a:schemeClr val="accent3"/>
                </a:solidFill>
                <a:effectLst/>
                <a:latin typeface="Arial" panose="020B0604020202020204" pitchFamily="34" charset="0"/>
              </a:rPr>
              <a:t>解码器</a:t>
            </a:r>
            <a:endParaRPr lang="zh-CN" altLang="en-US" dirty="0">
              <a:solidFill>
                <a:schemeClr val="accent3"/>
              </a:solidFill>
            </a:endParaRPr>
          </a:p>
          <a:p>
            <a:endParaRPr lang="zh-CN" altLang="en-US" dirty="0"/>
          </a:p>
        </p:txBody>
      </p:sp>
    </p:spTree>
    <p:extLst>
      <p:ext uri="{BB962C8B-B14F-4D97-AF65-F5344CB8AC3E}">
        <p14:creationId xmlns:p14="http://schemas.microsoft.com/office/powerpoint/2010/main" val="170352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lstStyle/>
          <a:p>
            <a:r>
              <a:rPr lang="en-US" altLang="zh-CN" dirty="0"/>
              <a:t>LRCNs</a:t>
            </a:r>
            <a:r>
              <a:rPr lang="zh-CN" altLang="en-US" dirty="0"/>
              <a:t>基本结构</a:t>
            </a:r>
          </a:p>
        </p:txBody>
      </p:sp>
      <p:pic>
        <p:nvPicPr>
          <p:cNvPr id="5" name="图片 4">
            <a:extLst>
              <a:ext uri="{FF2B5EF4-FFF2-40B4-BE49-F238E27FC236}">
                <a16:creationId xmlns:a16="http://schemas.microsoft.com/office/drawing/2014/main" id="{E7DF25A2-5528-4427-8E82-F92C86712881}"/>
              </a:ext>
            </a:extLst>
          </p:cNvPr>
          <p:cNvPicPr>
            <a:picLocks noChangeAspect="1"/>
          </p:cNvPicPr>
          <p:nvPr/>
        </p:nvPicPr>
        <p:blipFill>
          <a:blip r:embed="rId2"/>
          <a:stretch>
            <a:fillRect/>
          </a:stretch>
        </p:blipFill>
        <p:spPr>
          <a:xfrm>
            <a:off x="3980064" y="1381125"/>
            <a:ext cx="5086350" cy="5476875"/>
          </a:xfrm>
          <a:prstGeom prst="rect">
            <a:avLst/>
          </a:prstGeom>
        </p:spPr>
      </p:pic>
    </p:spTree>
    <p:extLst>
      <p:ext uri="{BB962C8B-B14F-4D97-AF65-F5344CB8AC3E}">
        <p14:creationId xmlns:p14="http://schemas.microsoft.com/office/powerpoint/2010/main" val="383765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p>
        </p:txBody>
      </p:sp>
      <p:pic>
        <p:nvPicPr>
          <p:cNvPr id="5" name="图片 4">
            <a:extLst>
              <a:ext uri="{FF2B5EF4-FFF2-40B4-BE49-F238E27FC236}">
                <a16:creationId xmlns:a16="http://schemas.microsoft.com/office/drawing/2014/main" id="{D9C5DADC-FC29-4CCB-877E-C265BAC76424}"/>
              </a:ext>
            </a:extLst>
          </p:cNvPr>
          <p:cNvPicPr>
            <a:picLocks noChangeAspect="1"/>
          </p:cNvPicPr>
          <p:nvPr/>
        </p:nvPicPr>
        <p:blipFill>
          <a:blip r:embed="rId2"/>
          <a:stretch>
            <a:fillRect/>
          </a:stretch>
        </p:blipFill>
        <p:spPr>
          <a:xfrm>
            <a:off x="1538287" y="1705769"/>
            <a:ext cx="9115425" cy="4591050"/>
          </a:xfrm>
          <a:prstGeom prst="rect">
            <a:avLst/>
          </a:prstGeom>
        </p:spPr>
      </p:pic>
    </p:spTree>
    <p:extLst>
      <p:ext uri="{BB962C8B-B14F-4D97-AF65-F5344CB8AC3E}">
        <p14:creationId xmlns:p14="http://schemas.microsoft.com/office/powerpoint/2010/main" val="6587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a:t>
            </a:r>
            <a:r>
              <a:rPr lang="zh-CN" altLang="en-US" dirty="0"/>
              <a:t>行为识别</a:t>
            </a:r>
            <a:r>
              <a:rPr lang="en-US" altLang="zh-CN" dirty="0"/>
              <a:t>(Activity recognition)</a:t>
            </a:r>
            <a:endParaRPr lang="zh-CN" altLang="en-US" dirty="0"/>
          </a:p>
        </p:txBody>
      </p:sp>
      <p:sp>
        <p:nvSpPr>
          <p:cNvPr id="3" name="内容占位符 2"/>
          <p:cNvSpPr>
            <a:spLocks noGrp="1"/>
          </p:cNvSpPr>
          <p:nvPr>
            <p:ph idx="1"/>
          </p:nvPr>
        </p:nvSpPr>
        <p:spPr>
          <a:xfrm>
            <a:off x="838200" y="1825625"/>
            <a:ext cx="5553075" cy="1603375"/>
          </a:xfrm>
        </p:spPr>
        <p:txBody>
          <a:bodyPr>
            <a:normAutofit/>
          </a:bodyPr>
          <a:lstStyle/>
          <a:p>
            <a:r>
              <a:rPr lang="en-US" altLang="zh-CN" sz="2400" dirty="0"/>
              <a:t>1</a:t>
            </a:r>
            <a:r>
              <a:rPr lang="zh-CN" altLang="en-US" sz="2400" dirty="0"/>
              <a:t>）</a:t>
            </a:r>
            <a:r>
              <a:rPr lang="en-US" altLang="zh-CN" sz="2400" dirty="0"/>
              <a:t>RGB</a:t>
            </a:r>
            <a:r>
              <a:rPr lang="zh-CN" altLang="en-US" sz="2400" dirty="0"/>
              <a:t>输入 </a:t>
            </a:r>
            <a:r>
              <a:rPr lang="en-US" altLang="zh-CN" sz="2400" dirty="0"/>
              <a:t>VS </a:t>
            </a:r>
            <a:r>
              <a:rPr lang="en-US" altLang="zh-CN" sz="2400" dirty="0">
                <a:solidFill>
                  <a:schemeClr val="accent3"/>
                </a:solidFill>
              </a:rPr>
              <a:t>FLOW</a:t>
            </a:r>
            <a:r>
              <a:rPr lang="zh-CN" altLang="en-US" sz="2400" dirty="0">
                <a:solidFill>
                  <a:schemeClr val="accent3"/>
                </a:solidFill>
              </a:rPr>
              <a:t>输入</a:t>
            </a:r>
            <a:endParaRPr lang="en-US" altLang="zh-CN" sz="2400" dirty="0">
              <a:solidFill>
                <a:schemeClr val="accent3"/>
              </a:solidFill>
            </a:endParaRPr>
          </a:p>
          <a:p>
            <a:r>
              <a:rPr lang="en-US" altLang="zh-CN" sz="2400" dirty="0"/>
              <a:t>2</a:t>
            </a:r>
            <a:r>
              <a:rPr lang="zh-CN" altLang="en-US" sz="2400" dirty="0"/>
              <a:t>）</a:t>
            </a:r>
            <a:r>
              <a:rPr lang="en-US" altLang="zh-CN" sz="2400" dirty="0">
                <a:solidFill>
                  <a:schemeClr val="accent3"/>
                </a:solidFill>
              </a:rPr>
              <a:t>fc6</a:t>
            </a:r>
            <a:r>
              <a:rPr lang="en-US" altLang="zh-CN" sz="2400" dirty="0"/>
              <a:t> VS fc7</a:t>
            </a:r>
          </a:p>
          <a:p>
            <a:r>
              <a:rPr lang="en-US" altLang="zh-CN" sz="2400" dirty="0"/>
              <a:t>3</a:t>
            </a:r>
            <a:r>
              <a:rPr lang="zh-CN" altLang="en-US" sz="2400" dirty="0"/>
              <a:t>）</a:t>
            </a:r>
            <a:r>
              <a:rPr lang="en-US" altLang="zh-CN" sz="2400" dirty="0"/>
              <a:t>1/2 &amp; 1/2</a:t>
            </a:r>
            <a:r>
              <a:rPr lang="zh-CN" altLang="en-US" sz="2400" dirty="0"/>
              <a:t>加权 </a:t>
            </a:r>
            <a:r>
              <a:rPr lang="en-US" altLang="zh-CN" sz="2400" dirty="0"/>
              <a:t>VS </a:t>
            </a:r>
            <a:r>
              <a:rPr lang="en-US" altLang="zh-CN" sz="2400" dirty="0">
                <a:solidFill>
                  <a:schemeClr val="accent3"/>
                </a:solidFill>
              </a:rPr>
              <a:t>1/3 &amp; 2/3</a:t>
            </a:r>
            <a:r>
              <a:rPr lang="zh-CN" altLang="en-US" sz="2400" dirty="0">
                <a:solidFill>
                  <a:schemeClr val="accent3"/>
                </a:solidFill>
              </a:rPr>
              <a:t>加权</a:t>
            </a:r>
          </a:p>
        </p:txBody>
      </p:sp>
      <p:pic>
        <p:nvPicPr>
          <p:cNvPr id="5" name="图片 4">
            <a:extLst>
              <a:ext uri="{FF2B5EF4-FFF2-40B4-BE49-F238E27FC236}">
                <a16:creationId xmlns:a16="http://schemas.microsoft.com/office/drawing/2014/main" id="{2D901FDB-F10F-4A57-8BAC-2CA8E668195A}"/>
              </a:ext>
            </a:extLst>
          </p:cNvPr>
          <p:cNvPicPr>
            <a:picLocks noChangeAspect="1"/>
          </p:cNvPicPr>
          <p:nvPr/>
        </p:nvPicPr>
        <p:blipFill>
          <a:blip r:embed="rId2"/>
          <a:stretch>
            <a:fillRect/>
          </a:stretch>
        </p:blipFill>
        <p:spPr>
          <a:xfrm>
            <a:off x="1133474" y="3219130"/>
            <a:ext cx="4962525" cy="3495675"/>
          </a:xfrm>
          <a:prstGeom prst="rect">
            <a:avLst/>
          </a:prstGeom>
        </p:spPr>
      </p:pic>
      <p:pic>
        <p:nvPicPr>
          <p:cNvPr id="7" name="图片 6">
            <a:extLst>
              <a:ext uri="{FF2B5EF4-FFF2-40B4-BE49-F238E27FC236}">
                <a16:creationId xmlns:a16="http://schemas.microsoft.com/office/drawing/2014/main" id="{83C1D77B-B49B-4E2F-9337-16ACBD0D7912}"/>
              </a:ext>
            </a:extLst>
          </p:cNvPr>
          <p:cNvPicPr>
            <a:picLocks noChangeAspect="1"/>
          </p:cNvPicPr>
          <p:nvPr/>
        </p:nvPicPr>
        <p:blipFill>
          <a:blip r:embed="rId3"/>
          <a:stretch>
            <a:fillRect/>
          </a:stretch>
        </p:blipFill>
        <p:spPr>
          <a:xfrm>
            <a:off x="8487295" y="1644796"/>
            <a:ext cx="2866505" cy="4308604"/>
          </a:xfrm>
          <a:prstGeom prst="rect">
            <a:avLst/>
          </a:prstGeom>
        </p:spPr>
      </p:pic>
    </p:spTree>
    <p:extLst>
      <p:ext uri="{BB962C8B-B14F-4D97-AF65-F5344CB8AC3E}">
        <p14:creationId xmlns:p14="http://schemas.microsoft.com/office/powerpoint/2010/main" val="2649811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1970</TotalTime>
  <Words>954</Words>
  <Application>Microsoft Office PowerPoint</Application>
  <PresentationFormat>宽屏</PresentationFormat>
  <Paragraphs>58</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Arial</vt:lpstr>
      <vt:lpstr>Calibri</vt:lpstr>
      <vt:lpstr>Impact</vt:lpstr>
      <vt:lpstr>Office 主题​​</vt:lpstr>
      <vt:lpstr>PowerPoint 演示文稿</vt:lpstr>
      <vt:lpstr>PowerPoint 演示文稿</vt:lpstr>
      <vt:lpstr>研究背景（意义）</vt:lpstr>
      <vt:lpstr>问题描述</vt:lpstr>
      <vt:lpstr>解决方案</vt:lpstr>
      <vt:lpstr>解决方案</vt:lpstr>
      <vt:lpstr>解决方案</vt:lpstr>
      <vt:lpstr>实验分析</vt:lpstr>
      <vt:lpstr>实验分析-行为识别(Activity recognition)</vt:lpstr>
      <vt:lpstr>实验分析-图像描述(Image description)</vt:lpstr>
      <vt:lpstr>实验分析-视频描述(Video description)</vt:lpstr>
      <vt:lpstr>实验分析-视频描述(Video description)</vt:lpstr>
      <vt:lpstr>总结展望</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42</cp:revision>
  <dcterms:created xsi:type="dcterms:W3CDTF">2018-08-12T03:36:57Z</dcterms:created>
  <dcterms:modified xsi:type="dcterms:W3CDTF">2021-05-06T17:30:56Z</dcterms:modified>
</cp:coreProperties>
</file>