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1" r:id="rId3"/>
    <p:sldId id="262" r:id="rId4"/>
    <p:sldId id="263" r:id="rId5"/>
    <p:sldId id="264" r:id="rId6"/>
    <p:sldId id="266" r:id="rId7"/>
    <p:sldId id="270" r:id="rId8"/>
    <p:sldId id="269" r:id="rId9"/>
    <p:sldId id="268" r:id="rId10"/>
    <p:sldId id="25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4A336-C69E-4714-9C77-EDF27533E981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E4B67-FCD3-4532-BCA6-DE877EA71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69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14085-1836-4067-BF05-EE1CEA907A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54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27DC7C-EA85-41EA-BE8E-3BC04B9579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238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47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90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06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80C25AB-01CB-44EF-B684-5AB310DE0BC5}" type="datetimeFigureOut">
              <a:rPr lang="zh-CN" altLang="en-US" smtClean="0"/>
              <a:pPr/>
              <a:t>2021/5/7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B0403A9-6F57-44BB-8D80-D390D4D805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58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838200" y="1624013"/>
            <a:ext cx="10515600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2">
                    <a:lumMod val="0"/>
                    <a:lumOff val="100000"/>
                  </a:schemeClr>
                </a:gs>
                <a:gs pos="83375">
                  <a:srgbClr val="F5E2E4"/>
                </a:gs>
                <a:gs pos="66750">
                  <a:srgbClr val="EBC4C9"/>
                </a:gs>
                <a:gs pos="45500">
                  <a:srgbClr val="D78992"/>
                </a:gs>
                <a:gs pos="3000">
                  <a:srgbClr val="AE1324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图片 7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47855" y="60545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47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838200" y="1624013"/>
            <a:ext cx="10515600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2">
                    <a:lumMod val="0"/>
                    <a:lumOff val="100000"/>
                  </a:schemeClr>
                </a:gs>
                <a:gs pos="83375">
                  <a:srgbClr val="F5E2E4"/>
                </a:gs>
                <a:gs pos="66750">
                  <a:srgbClr val="EBC4C9"/>
                </a:gs>
                <a:gs pos="45500">
                  <a:srgbClr val="D78992"/>
                </a:gs>
                <a:gs pos="3000">
                  <a:srgbClr val="AE1324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图片 6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47855" y="60545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51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59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43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1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92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40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C10CD-CE84-4E2B-BABD-39448864A42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81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tags" Target="../tags/tag12.xml"/><Relationship Id="rId18" Type="http://schemas.openxmlformats.org/officeDocument/2006/relationships/image" Target="../media/image2.png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12" Type="http://schemas.openxmlformats.org/officeDocument/2006/relationships/tags" Target="../tags/tag11.xml"/><Relationship Id="rId17" Type="http://schemas.openxmlformats.org/officeDocument/2006/relationships/image" Target="../media/image5.jpeg"/><Relationship Id="rId2" Type="http://schemas.openxmlformats.org/officeDocument/2006/relationships/tags" Target="../tags/tag1.xml"/><Relationship Id="rId16" Type="http://schemas.openxmlformats.org/officeDocument/2006/relationships/image" Target="../media/image4.jpeg"/><Relationship Id="rId1" Type="http://schemas.openxmlformats.org/officeDocument/2006/relationships/themeOverride" Target="../theme/themeOverride2.x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5" Type="http://schemas.openxmlformats.org/officeDocument/2006/relationships/tags" Target="../tags/tag4.xml"/><Relationship Id="rId15" Type="http://schemas.openxmlformats.org/officeDocument/2006/relationships/notesSlide" Target="../notesSlides/notesSlide2.xml"/><Relationship Id="rId10" Type="http://schemas.openxmlformats.org/officeDocument/2006/relationships/tags" Target="../tags/tag9.xml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4" descr="横版组合——透明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1383" y="476672"/>
            <a:ext cx="4286912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1371960" y="1544925"/>
            <a:ext cx="9424226" cy="2145538"/>
            <a:chOff x="1371960" y="1544925"/>
            <a:chExt cx="9424226" cy="2145538"/>
          </a:xfrm>
        </p:grpSpPr>
        <p:sp>
          <p:nvSpPr>
            <p:cNvPr id="2" name="矩形 1"/>
            <p:cNvSpPr/>
            <p:nvPr/>
          </p:nvSpPr>
          <p:spPr>
            <a:xfrm>
              <a:off x="1524000" y="1703583"/>
              <a:ext cx="9144000" cy="1812995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b="1" dirty="0">
                  <a:solidFill>
                    <a:schemeClr val="tx1"/>
                  </a:solidFill>
                </a:rPr>
                <a:t>基于深度循环神经网络的语音识别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371960" y="1544925"/>
              <a:ext cx="9424226" cy="2145538"/>
              <a:chOff x="1371960" y="1544925"/>
              <a:chExt cx="9424226" cy="2145538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1371960" y="1544925"/>
                <a:ext cx="3500927" cy="803557"/>
                <a:chOff x="1500147" y="1472851"/>
                <a:chExt cx="3500927" cy="803557"/>
              </a:xfrm>
            </p:grpSpPr>
            <p:cxnSp>
              <p:nvCxnSpPr>
                <p:cNvPr id="7" name="直接连接符 6"/>
                <p:cNvCxnSpPr/>
                <p:nvPr/>
              </p:nvCxnSpPr>
              <p:spPr>
                <a:xfrm flipV="1">
                  <a:off x="1500147" y="1472851"/>
                  <a:ext cx="3500927" cy="17091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/>
                <p:nvPr/>
              </p:nvCxnSpPr>
              <p:spPr>
                <a:xfrm>
                  <a:off x="1500147" y="1481396"/>
                  <a:ext cx="0" cy="795012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组合 14"/>
              <p:cNvGrpSpPr/>
              <p:nvPr/>
            </p:nvGrpSpPr>
            <p:grpSpPr>
              <a:xfrm>
                <a:off x="7295259" y="2691925"/>
                <a:ext cx="3500927" cy="998538"/>
                <a:chOff x="7167073" y="2709017"/>
                <a:chExt cx="3500927" cy="998538"/>
              </a:xfrm>
            </p:grpSpPr>
            <p:cxnSp>
              <p:nvCxnSpPr>
                <p:cNvPr id="9" name="直接连接符 8"/>
                <p:cNvCxnSpPr/>
                <p:nvPr/>
              </p:nvCxnSpPr>
              <p:spPr>
                <a:xfrm flipV="1">
                  <a:off x="7167073" y="3690464"/>
                  <a:ext cx="3500927" cy="17091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/>
              </p:nvCxnSpPr>
              <p:spPr>
                <a:xfrm flipV="1">
                  <a:off x="10668000" y="2709017"/>
                  <a:ext cx="0" cy="981447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1AC9753E-7F4C-4646-AD3B-DF3935241B46}"/>
              </a:ext>
            </a:extLst>
          </p:cNvPr>
          <p:cNvSpPr txBox="1"/>
          <p:nvPr/>
        </p:nvSpPr>
        <p:spPr>
          <a:xfrm>
            <a:off x="9682162" y="575495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汇报人：蒲 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7541F3-4394-4505-8A83-58065B06C9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4037" y="3849572"/>
            <a:ext cx="85439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88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6770" y="2081667"/>
            <a:ext cx="6218459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0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Others_1"/>
          <p:cNvSpPr txBox="1"/>
          <p:nvPr>
            <p:custDataLst>
              <p:tags r:id="rId2"/>
            </p:custDataLst>
          </p:nvPr>
        </p:nvSpPr>
        <p:spPr>
          <a:xfrm>
            <a:off x="2345020" y="946513"/>
            <a:ext cx="1677832" cy="359783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903" b="1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19" name="MH_Others_2"/>
          <p:cNvSpPr txBox="1"/>
          <p:nvPr>
            <p:custDataLst>
              <p:tags r:id="rId3"/>
            </p:custDataLst>
          </p:nvPr>
        </p:nvSpPr>
        <p:spPr>
          <a:xfrm rot="5400000">
            <a:off x="592989" y="2424414"/>
            <a:ext cx="3128221" cy="6420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172" b="1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172" b="1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Number_1"/>
          <p:cNvSpPr/>
          <p:nvPr>
            <p:custDataLst>
              <p:tags r:id="rId4"/>
            </p:custDataLst>
          </p:nvPr>
        </p:nvSpPr>
        <p:spPr>
          <a:xfrm>
            <a:off x="4645618" y="1370406"/>
            <a:ext cx="540000" cy="54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2" name="MH_Number_2"/>
          <p:cNvSpPr/>
          <p:nvPr>
            <p:custDataLst>
              <p:tags r:id="rId5"/>
            </p:custDataLst>
          </p:nvPr>
        </p:nvSpPr>
        <p:spPr>
          <a:xfrm>
            <a:off x="4645618" y="2191630"/>
            <a:ext cx="540000" cy="540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4" name="MH_Number_3"/>
          <p:cNvSpPr/>
          <p:nvPr>
            <p:custDataLst>
              <p:tags r:id="rId6"/>
            </p:custDataLst>
          </p:nvPr>
        </p:nvSpPr>
        <p:spPr>
          <a:xfrm>
            <a:off x="4645618" y="3016060"/>
            <a:ext cx="540000" cy="54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6" name="MH_Number_4"/>
          <p:cNvSpPr/>
          <p:nvPr>
            <p:custDataLst>
              <p:tags r:id="rId7"/>
            </p:custDataLst>
          </p:nvPr>
        </p:nvSpPr>
        <p:spPr>
          <a:xfrm>
            <a:off x="4645618" y="3840490"/>
            <a:ext cx="540000" cy="540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7" name="Freeform 7"/>
          <p:cNvSpPr>
            <a:spLocks/>
          </p:cNvSpPr>
          <p:nvPr/>
        </p:nvSpPr>
        <p:spPr bwMode="auto">
          <a:xfrm>
            <a:off x="2830059" y="4400495"/>
            <a:ext cx="9361941" cy="2457316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blipFill dpi="0" rotWithShape="1"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 sz="1707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Freeform 6"/>
          <p:cNvSpPr>
            <a:spLocks/>
          </p:cNvSpPr>
          <p:nvPr/>
        </p:nvSpPr>
        <p:spPr bwMode="auto">
          <a:xfrm>
            <a:off x="0" y="3879825"/>
            <a:ext cx="4992468" cy="2977987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 sz="1707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5" name="图片 4" descr="横版组合——透明.png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1174" y="277668"/>
            <a:ext cx="4286912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MH_Entry_1">
            <a:extLst>
              <a:ext uri="{FF2B5EF4-FFF2-40B4-BE49-F238E27FC236}">
                <a16:creationId xmlns:a16="http://schemas.microsoft.com/office/drawing/2014/main" id="{0FDD2C31-24FD-4E84-8878-5D103C975A9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473598" y="1358030"/>
            <a:ext cx="5280064" cy="50488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研究背景（意义）</a:t>
            </a:r>
          </a:p>
        </p:txBody>
      </p:sp>
      <p:sp>
        <p:nvSpPr>
          <p:cNvPr id="29" name="MH_Entry_2">
            <a:extLst>
              <a:ext uri="{FF2B5EF4-FFF2-40B4-BE49-F238E27FC236}">
                <a16:creationId xmlns:a16="http://schemas.microsoft.com/office/drawing/2014/main" id="{C9C81304-FDCB-4A47-B827-833E0D86396A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473597" y="2182461"/>
            <a:ext cx="5280065" cy="50488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问题描述</a:t>
            </a:r>
          </a:p>
        </p:txBody>
      </p:sp>
      <p:sp>
        <p:nvSpPr>
          <p:cNvPr id="30" name="MH_Entry_3">
            <a:extLst>
              <a:ext uri="{FF2B5EF4-FFF2-40B4-BE49-F238E27FC236}">
                <a16:creationId xmlns:a16="http://schemas.microsoft.com/office/drawing/2014/main" id="{2F209B10-BA0F-40CD-85F6-C59FE4BF4ECD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5473597" y="3006891"/>
            <a:ext cx="5280065" cy="50488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解决方案</a:t>
            </a:r>
          </a:p>
        </p:txBody>
      </p:sp>
      <p:sp>
        <p:nvSpPr>
          <p:cNvPr id="31" name="MH_Entry_4">
            <a:extLst>
              <a:ext uri="{FF2B5EF4-FFF2-40B4-BE49-F238E27FC236}">
                <a16:creationId xmlns:a16="http://schemas.microsoft.com/office/drawing/2014/main" id="{8358B3B1-3079-4216-92F1-AB9EEB3FBAD3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473597" y="3831320"/>
            <a:ext cx="5280065" cy="50488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实验分析</a:t>
            </a:r>
          </a:p>
        </p:txBody>
      </p:sp>
      <p:sp>
        <p:nvSpPr>
          <p:cNvPr id="21" name="MH_Number_3">
            <a:extLst>
              <a:ext uri="{FF2B5EF4-FFF2-40B4-BE49-F238E27FC236}">
                <a16:creationId xmlns:a16="http://schemas.microsoft.com/office/drawing/2014/main" id="{B7D24CF7-433F-42D8-90D3-562AC6F8FA5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4648388" y="4648128"/>
            <a:ext cx="540000" cy="54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5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3">
            <a:extLst>
              <a:ext uri="{FF2B5EF4-FFF2-40B4-BE49-F238E27FC236}">
                <a16:creationId xmlns:a16="http://schemas.microsoft.com/office/drawing/2014/main" id="{EEDD1211-DFED-42D3-8D0F-45D7367182C4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5476367" y="4638959"/>
            <a:ext cx="5280065" cy="50488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总结展望</a:t>
            </a:r>
          </a:p>
        </p:txBody>
      </p:sp>
    </p:spTree>
    <p:extLst>
      <p:ext uri="{BB962C8B-B14F-4D97-AF65-F5344CB8AC3E}">
        <p14:creationId xmlns:p14="http://schemas.microsoft.com/office/powerpoint/2010/main" val="25511703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00">
        <p15:prstTrans prst="pageCurlDouble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00"/>
                            </p:stCondLst>
                            <p:childTnLst>
                              <p:par>
                                <p:cTn id="2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3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8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8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3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8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3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8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3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2" grpId="0" animBg="1"/>
      <p:bldP spid="24" grpId="0" animBg="1"/>
      <p:bldP spid="26" grpId="0" animBg="1"/>
      <p:bldP spid="17" grpId="0" animBg="1"/>
      <p:bldP spid="16" grpId="0" animBg="1"/>
      <p:bldP spid="28" grpId="0" animBg="1"/>
      <p:bldP spid="29" grpId="0" animBg="1"/>
      <p:bldP spid="30" grpId="0" animBg="1"/>
      <p:bldP spid="31" grpId="0" animBg="1"/>
      <p:bldP spid="21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研究背景（意义）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循环神经网络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(RNNs)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是序列数据的一个强大模型。端到端训练方法，如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连接主义时态分类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(Connectionist Temporal Classification)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，使训练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RNN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为输入输出对齐未知的序列标记问题成为可能。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这些方法与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长短期记忆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RNN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体系结构的结合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已经被证明是特别富有成效的，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在草书笔迹识别方面提供了最先进的结果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。然而，到目前为止，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RNN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在语音识别中的表现令人失望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HMM+RNN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也不行，相比而言，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深度前馈网络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的结果更好。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本文研究了深度循环神经网络，它结合了在深度网络中被证明是如此有效的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多层表示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，并灵活地使用了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增强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RNN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的长期上下文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。通过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适当的正则化训练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，我们发现深度长短时记忆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RNN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TIMIT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音素识别基准上达到了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17.7%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的测试集错误，当时这是最好的记录分数。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10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问题描述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：如何提升</a:t>
            </a:r>
            <a:r>
              <a:rPr lang="en-US" altLang="zh-CN" dirty="0"/>
              <a:t>RNN</a:t>
            </a:r>
            <a:r>
              <a:rPr lang="zh-CN" altLang="en-US" dirty="0"/>
              <a:t>在语音识别方面的效果</a:t>
            </a:r>
            <a:endParaRPr lang="en-US" altLang="zh-CN" dirty="0"/>
          </a:p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：如何使有时间深度优势的</a:t>
            </a:r>
            <a:r>
              <a:rPr lang="en-US" altLang="zh-CN" dirty="0"/>
              <a:t>RNN</a:t>
            </a:r>
            <a:r>
              <a:rPr lang="zh-CN" altLang="en-US" dirty="0"/>
              <a:t>也具有空间深度信息</a:t>
            </a:r>
          </a:p>
        </p:txBody>
      </p:sp>
    </p:spTree>
    <p:extLst>
      <p:ext uri="{BB962C8B-B14F-4D97-AF65-F5344CB8AC3E}">
        <p14:creationId xmlns:p14="http://schemas.microsoft.com/office/powerpoint/2010/main" val="345760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>
                <a:effectLst/>
                <a:latin typeface="Arial" panose="020B0604020202020204" pitchFamily="34" charset="0"/>
              </a:rPr>
              <a:t>1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）与其将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RNN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与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HMM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结合，还不如将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RNN '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端到端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训练用于语音识别。与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HMM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相比，这种方法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利用了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RNN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更大的状态空间和更丰富的动态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，并避免了使用潜在的错误对齐作为训练目标的问题。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  <a:r>
              <a:rPr lang="zh-CN" altLang="en-US" dirty="0">
                <a:solidFill>
                  <a:schemeClr val="accent3"/>
                </a:solidFill>
                <a:latin typeface="Arial" panose="020B0604020202020204" pitchFamily="34" charset="0"/>
              </a:rPr>
              <a:t>双向</a:t>
            </a:r>
            <a:r>
              <a:rPr lang="en-US" altLang="zh-CN" dirty="0">
                <a:solidFill>
                  <a:schemeClr val="accent3"/>
                </a:solidFill>
                <a:latin typeface="Arial" panose="020B0604020202020204" pitchFamily="34" charset="0"/>
              </a:rPr>
              <a:t>RNN</a:t>
            </a:r>
            <a:r>
              <a:rPr lang="zh-CN" altLang="en-US" dirty="0">
                <a:solidFill>
                  <a:schemeClr val="accent3"/>
                </a:solidFill>
                <a:latin typeface="Arial" panose="020B0604020202020204" pitchFamily="34" charset="0"/>
              </a:rPr>
              <a:t>（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bidirectional RNN</a:t>
            </a:r>
            <a:r>
              <a:rPr lang="zh-CN" altLang="en-US" dirty="0">
                <a:solidFill>
                  <a:schemeClr val="accent3"/>
                </a:solidFill>
                <a:latin typeface="Arial" panose="020B0604020202020204" pitchFamily="34" charset="0"/>
              </a:rPr>
              <a:t>），</a:t>
            </a:r>
            <a:r>
              <a:rPr lang="zh-CN" altLang="en-US" dirty="0">
                <a:latin typeface="Arial" panose="020B0604020202020204" pitchFamily="34" charset="0"/>
              </a:rPr>
              <a:t>结合上下文信息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问题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</a:rPr>
              <a:t>：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/>
            <a:r>
              <a:rPr lang="zh-CN" altLang="en-US" dirty="0">
                <a:effectLst/>
                <a:latin typeface="Arial" panose="020B0604020202020204" pitchFamily="34" charset="0"/>
              </a:rPr>
              <a:t>引入了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深度长短期记忆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RNN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deep Long Short-term Memory RNNs 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）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，并评估它们在语音识别方面的潜力。我们还对最近引入的一种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端到端学习方法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进行了改进，该方法联合训练两个独立的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RNN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作为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声学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语言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模型。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17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两个基本概念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lvl="1"/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长短时记忆细胞</a:t>
            </a:r>
          </a:p>
          <a:p>
            <a:pPr lvl="1"/>
            <a:r>
              <a:rPr lang="zh-CN" altLang="en-US" dirty="0">
                <a:solidFill>
                  <a:schemeClr val="accent3"/>
                </a:solidFill>
              </a:rPr>
              <a:t>双向循环神经网络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85A422-FE85-4E38-9AD9-FB3730BB9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350" y="0"/>
            <a:ext cx="4089299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3B46983-A236-4CA8-848A-9B37F45E6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649" y="810233"/>
            <a:ext cx="3990975" cy="14954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E153865-ED42-48B8-A007-CF9BED70D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6547" y="4456546"/>
            <a:ext cx="37052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60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网络训练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1.</a:t>
            </a:r>
            <a:r>
              <a:rPr lang="zh-CN" altLang="en-US" dirty="0">
                <a:solidFill>
                  <a:schemeClr val="accent3"/>
                </a:solidFill>
              </a:rPr>
              <a:t>连接主义时间分类</a:t>
            </a:r>
            <a:r>
              <a:rPr lang="zh-CN" altLang="en-US" dirty="0"/>
              <a:t>（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Connectionist Temporal Classification (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CTC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)</a:t>
            </a:r>
            <a:r>
              <a:rPr lang="zh-CN" altLang="en-US" dirty="0"/>
              <a:t>）：</a:t>
            </a:r>
            <a:r>
              <a:rPr lang="zh-CN" altLang="en-US" dirty="0">
                <a:latin typeface="Arial" panose="020B0604020202020204" pitchFamily="34" charset="0"/>
              </a:rPr>
              <a:t>得到</a:t>
            </a:r>
            <a:r>
              <a:rPr lang="zh-CN" altLang="en-US" dirty="0"/>
              <a:t>一个单独的输出分布</a:t>
            </a:r>
            <a:r>
              <a:rPr lang="en-US" altLang="zh-CN" dirty="0" err="1"/>
              <a:t>Pr</a:t>
            </a:r>
            <a:r>
              <a:rPr lang="en-US" altLang="zh-CN" dirty="0"/>
              <a:t>(</a:t>
            </a:r>
            <a:r>
              <a:rPr lang="en-US" altLang="zh-CN" dirty="0" err="1"/>
              <a:t>k|t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经过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CTC</a:t>
            </a:r>
            <a:r>
              <a:rPr lang="zh-CN" altLang="en-US" dirty="0">
                <a:latin typeface="Arial" panose="020B0604020202020204" pitchFamily="34" charset="0"/>
              </a:rPr>
              <a:t>双向训练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RNN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，以确保每个</a:t>
            </a:r>
            <a:r>
              <a:rPr lang="en-US" altLang="zh-CN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Pr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k|t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依赖于整个输入序列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latin typeface="Arial" panose="020B0604020202020204" pitchFamily="34" charset="0"/>
              </a:rPr>
              <a:t>2.</a:t>
            </a:r>
            <a:r>
              <a:rPr lang="en-US" altLang="zh-CN" dirty="0">
                <a:solidFill>
                  <a:schemeClr val="accent3"/>
                </a:solidFill>
                <a:latin typeface="Arial" panose="020B0604020202020204" pitchFamily="34" charset="0"/>
              </a:rPr>
              <a:t>RNN</a:t>
            </a:r>
            <a:r>
              <a:rPr lang="zh-CN" altLang="en-US" dirty="0">
                <a:solidFill>
                  <a:schemeClr val="accent3"/>
                </a:solidFill>
                <a:latin typeface="Arial" panose="020B0604020202020204" pitchFamily="34" charset="0"/>
              </a:rPr>
              <a:t>传感器</a:t>
            </a:r>
            <a:r>
              <a:rPr lang="zh-CN" altLang="en-US" dirty="0">
                <a:latin typeface="Arial" panose="020B0604020202020204" pitchFamily="34" charset="0"/>
              </a:rPr>
              <a:t>（</a:t>
            </a:r>
            <a:r>
              <a:rPr lang="en-US" altLang="zh-CN" dirty="0">
                <a:solidFill>
                  <a:schemeClr val="accent3"/>
                </a:solidFill>
                <a:latin typeface="Arial" panose="020B0604020202020204" pitchFamily="34" charset="0"/>
              </a:rPr>
              <a:t>RNN Transducer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  <a:r>
              <a:rPr lang="en-US" altLang="zh-CN" dirty="0">
                <a:latin typeface="Arial" panose="020B0604020202020204" pitchFamily="34" charset="0"/>
              </a:rPr>
              <a:t>: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CTC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决定每一个输入时间步长的输出分布，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RNN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传感器决定每一个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输入时间步长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输出时间步长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u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组合的单独分布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Pr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k|t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, u)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r>
              <a:rPr lang="zh-CN" altLang="en-US" dirty="0">
                <a:latin typeface="Arial" panose="020B0604020202020204" pitchFamily="34" charset="0"/>
              </a:rPr>
              <a:t>它将一个类似</a:t>
            </a:r>
            <a:r>
              <a:rPr lang="en-US" altLang="zh-CN" dirty="0">
                <a:latin typeface="Arial" panose="020B0604020202020204" pitchFamily="34" charset="0"/>
              </a:rPr>
              <a:t>CTC</a:t>
            </a:r>
            <a:r>
              <a:rPr lang="zh-CN" altLang="en-US" dirty="0">
                <a:latin typeface="Arial" panose="020B0604020202020204" pitchFamily="34" charset="0"/>
              </a:rPr>
              <a:t>的网络与一个单独的</a:t>
            </a:r>
            <a:r>
              <a:rPr lang="en-US" altLang="zh-CN" dirty="0">
                <a:latin typeface="Arial" panose="020B0604020202020204" pitchFamily="34" charset="0"/>
              </a:rPr>
              <a:t>RNN</a:t>
            </a:r>
            <a:r>
              <a:rPr lang="zh-CN" altLang="en-US" dirty="0">
                <a:latin typeface="Arial" panose="020B0604020202020204" pitchFamily="34" charset="0"/>
              </a:rPr>
              <a:t>结合起来，该</a:t>
            </a:r>
            <a:r>
              <a:rPr lang="en-US" altLang="zh-CN" dirty="0">
                <a:latin typeface="Arial" panose="020B0604020202020204" pitchFamily="34" charset="0"/>
              </a:rPr>
              <a:t>RNN</a:t>
            </a:r>
            <a:r>
              <a:rPr lang="zh-CN" altLang="en-US" dirty="0">
                <a:latin typeface="Arial" panose="020B0604020202020204" pitchFamily="34" charset="0"/>
              </a:rPr>
              <a:t>可以预测给定的前一个音素，从而产生一个联合训练的声学和语言模型。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从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CTC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网络中取一个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“声学”分布</a:t>
            </a:r>
            <a:r>
              <a:rPr lang="en-US" altLang="zh-CN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Pr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k|t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，从预测网络中取一个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“语言”分布</a:t>
            </a:r>
            <a:r>
              <a:rPr lang="en-US" altLang="zh-CN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Pr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k|u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，将两个网络的隐藏激活输入到一个单独的前馈输出网络中，其输出用一个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softmax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函数进行归一化，得到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Pr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k|t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, u)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latin typeface="Arial" panose="020B0604020202020204" pitchFamily="34" charset="0"/>
              </a:rPr>
              <a:t>3.</a:t>
            </a:r>
            <a:r>
              <a:rPr lang="zh-CN" altLang="en-US" dirty="0">
                <a:solidFill>
                  <a:schemeClr val="accent3"/>
                </a:solidFill>
                <a:latin typeface="Arial" panose="020B0604020202020204" pitchFamily="34" charset="0"/>
              </a:rPr>
              <a:t>解码</a:t>
            </a:r>
            <a:r>
              <a:rPr lang="zh-CN" altLang="en-US" dirty="0">
                <a:latin typeface="Arial" panose="020B0604020202020204" pitchFamily="34" charset="0"/>
              </a:rPr>
              <a:t>（</a:t>
            </a:r>
            <a:r>
              <a:rPr lang="en-US" altLang="zh-CN" dirty="0">
                <a:solidFill>
                  <a:schemeClr val="accent3"/>
                </a:solidFill>
                <a:latin typeface="Arial" panose="020B0604020202020204" pitchFamily="34" charset="0"/>
              </a:rPr>
              <a:t>Decoding</a:t>
            </a:r>
            <a:r>
              <a:rPr lang="zh-CN" altLang="en-US" dirty="0">
                <a:latin typeface="Arial" panose="020B0604020202020204" pitchFamily="34" charset="0"/>
              </a:rPr>
              <a:t>）：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RNN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传感器可以用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波束搜索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（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beam search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）进行解码，得到一个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n-best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候选转录序列。波束搜索比前缀搜索（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prefix search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）更快速、更有效。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latin typeface="Arial" panose="020B0604020202020204" pitchFamily="34" charset="0"/>
              </a:rPr>
              <a:t>4.</a:t>
            </a:r>
            <a:r>
              <a:rPr lang="zh-CN" altLang="en-US" dirty="0">
                <a:solidFill>
                  <a:schemeClr val="accent3"/>
                </a:solidFill>
                <a:latin typeface="Arial" panose="020B0604020202020204" pitchFamily="34" charset="0"/>
              </a:rPr>
              <a:t>正则化</a:t>
            </a:r>
            <a:r>
              <a:rPr lang="zh-CN" altLang="en-US" dirty="0">
                <a:latin typeface="Arial" panose="020B0604020202020204" pitchFamily="34" charset="0"/>
              </a:rPr>
              <a:t>（</a:t>
            </a:r>
            <a:r>
              <a:rPr lang="en-US" altLang="zh-CN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Regularisation</a:t>
            </a:r>
            <a:r>
              <a:rPr lang="zh-CN" altLang="en-US" dirty="0">
                <a:latin typeface="Arial" panose="020B0604020202020204" pitchFamily="34" charset="0"/>
              </a:rPr>
              <a:t>）：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正则化对于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RNN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的良好性能至关重要，因为它们的灵活性使它们容易过拟合。本文使用了两种正则器</a:t>
            </a:r>
            <a:r>
              <a:rPr lang="zh-CN" altLang="en-US" dirty="0">
                <a:latin typeface="Arial" panose="020B0604020202020204" pitchFamily="34" charset="0"/>
              </a:rPr>
              <a:t>：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早期停止</a:t>
            </a:r>
            <a:r>
              <a:rPr lang="zh-CN" altLang="en-US" dirty="0">
                <a:latin typeface="Arial" panose="020B0604020202020204" pitchFamily="34" charset="0"/>
              </a:rPr>
              <a:t>和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权值噪声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（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early stopping 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and 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weight noise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）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F2A09E-4CA4-44F2-B80B-478E3CDD2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591" y="365126"/>
            <a:ext cx="3771900" cy="1095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12D03E2-1167-435D-97B0-333C2E090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024" y="128041"/>
            <a:ext cx="4010025" cy="1552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832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评估了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9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RNN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，沿三个主要维度变化</a:t>
            </a:r>
            <a:r>
              <a:rPr lang="zh-CN" altLang="en-US" dirty="0">
                <a:latin typeface="Arial" panose="020B0604020202020204" pitchFamily="34" charset="0"/>
              </a:rPr>
              <a:t>：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</a:rPr>
              <a:t>①使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用的训练方法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CTC,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传感器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预训练传感器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zh-CN" altLang="en-US" dirty="0">
                <a:effectLst/>
                <a:latin typeface="Arial" panose="020B0604020202020204" pitchFamily="34" charset="0"/>
              </a:rPr>
              <a:t>②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隐藏层的数量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(1 - 5)</a:t>
            </a:r>
          </a:p>
          <a:p>
            <a:pPr lvl="1"/>
            <a:r>
              <a:rPr lang="zh-CN" altLang="en-US" dirty="0">
                <a:effectLst/>
                <a:latin typeface="Arial" panose="020B0604020202020204" pitchFamily="34" charset="0"/>
              </a:rPr>
              <a:t>③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每个隐藏层中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LSTM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细胞的数量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实验结论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:</a:t>
            </a:r>
          </a:p>
          <a:p>
            <a:pPr lvl="1"/>
            <a:r>
              <a:rPr lang="zh-CN" altLang="en-US" dirty="0">
                <a:latin typeface="Arial" panose="020B0604020202020204" pitchFamily="34" charset="0"/>
              </a:rPr>
              <a:t>①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LSTM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比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tanh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在这个任务中工作得更好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(2&gt;1)</a:t>
            </a:r>
          </a:p>
          <a:p>
            <a:pPr lvl="1"/>
            <a:r>
              <a:rPr lang="zh-CN" altLang="en-US" dirty="0">
                <a:latin typeface="Arial" panose="020B0604020202020204" pitchFamily="34" charset="0"/>
              </a:rPr>
              <a:t>②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双向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LSTM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比单向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LSTM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稍微有优势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(6&gt;5)</a:t>
            </a:r>
          </a:p>
          <a:p>
            <a:pPr lvl="1"/>
            <a:r>
              <a:rPr lang="zh-CN" altLang="en-US" dirty="0">
                <a:effectLst/>
                <a:latin typeface="Arial" panose="020B0604020202020204" pitchFamily="34" charset="0"/>
              </a:rPr>
              <a:t>③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深度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比层大小更重要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(24&gt;23)</a:t>
            </a:r>
          </a:p>
          <a:p>
            <a:pPr lvl="1"/>
            <a:r>
              <a:rPr lang="zh-CN" altLang="en-US" dirty="0">
                <a:effectLst/>
                <a:latin typeface="Arial" panose="020B0604020202020204" pitchFamily="34" charset="0"/>
              </a:rPr>
              <a:t>④当权值被随机初始化时，传感器的优势很小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(8&gt;6)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；但当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使用预训练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时，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传感器的优势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就变得更加显著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(9&gt;6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多）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F60C516-C09E-40B7-904F-7E8438D15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850" y="1825625"/>
            <a:ext cx="42481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56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总结展望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实验表明，将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深度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、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双向长短时记忆</a:t>
            </a:r>
            <a:r>
              <a:rPr lang="en-US" altLang="zh-CN" dirty="0">
                <a:solidFill>
                  <a:schemeClr val="accent3"/>
                </a:solidFill>
                <a:latin typeface="Arial" panose="020B0604020202020204" pitchFamily="34" charset="0"/>
              </a:rPr>
              <a:t>RNN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与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端到端训练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权重噪声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相结合，在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TIMIT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数据库上的音素识别方面取得了最先进的结果。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下一步将系统扩展到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大词汇量语音识别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另一个有趣的方向是将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频率域卷积神经网络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与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深度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LSTM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结合起来。</a:t>
            </a:r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4756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C80E00"/>
      </a:accent1>
      <a:accent2>
        <a:srgbClr val="FE9600"/>
      </a:accent2>
      <a:accent3>
        <a:srgbClr val="0578C9"/>
      </a:accent3>
      <a:accent4>
        <a:srgbClr val="FF7100"/>
      </a:accent4>
      <a:accent5>
        <a:srgbClr val="FE9D00"/>
      </a:accent5>
      <a:accent6>
        <a:srgbClr val="D93700"/>
      </a:accent6>
      <a:hlink>
        <a:srgbClr val="4472C4"/>
      </a:hlink>
      <a:folHlink>
        <a:srgbClr val="BFBFBF"/>
      </a:folHlink>
    </a:clrScheme>
    <a:fontScheme name="雅黑A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875</Words>
  <Application>Microsoft Office PowerPoint</Application>
  <PresentationFormat>宽屏</PresentationFormat>
  <Paragraphs>53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Arial</vt:lpstr>
      <vt:lpstr>Calibri</vt:lpstr>
      <vt:lpstr>Impact</vt:lpstr>
      <vt:lpstr>Office 主题​​</vt:lpstr>
      <vt:lpstr>PowerPoint 演示文稿</vt:lpstr>
      <vt:lpstr>PowerPoint 演示文稿</vt:lpstr>
      <vt:lpstr>研究背景（意义）</vt:lpstr>
      <vt:lpstr>问题描述</vt:lpstr>
      <vt:lpstr>解决方案</vt:lpstr>
      <vt:lpstr>解决方案</vt:lpstr>
      <vt:lpstr>解决方案</vt:lpstr>
      <vt:lpstr>实验分析</vt:lpstr>
      <vt:lpstr>总结展望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蒲 尧</cp:lastModifiedBy>
  <cp:revision>39</cp:revision>
  <dcterms:created xsi:type="dcterms:W3CDTF">2018-08-12T03:36:57Z</dcterms:created>
  <dcterms:modified xsi:type="dcterms:W3CDTF">2021-05-07T05:23:04Z</dcterms:modified>
</cp:coreProperties>
</file>