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1" r:id="rId3"/>
    <p:sldId id="262" r:id="rId4"/>
    <p:sldId id="263" r:id="rId5"/>
    <p:sldId id="264" r:id="rId6"/>
    <p:sldId id="269" r:id="rId7"/>
    <p:sldId id="270" r:id="rId8"/>
    <p:sldId id="271" r:id="rId9"/>
    <p:sldId id="273" r:id="rId10"/>
    <p:sldId id="272" r:id="rId11"/>
    <p:sldId id="274" r:id="rId12"/>
    <p:sldId id="266" r:id="rId13"/>
    <p:sldId id="275" r:id="rId14"/>
    <p:sldId id="276" r:id="rId15"/>
    <p:sldId id="268" r:id="rId16"/>
    <p:sldId id="25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4A336-C69E-4714-9C77-EDF27533E981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E4B67-FCD3-4532-BCA6-DE877EA71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69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14085-1836-4067-BF05-EE1CEA907A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54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27DC7C-EA85-41EA-BE8E-3BC04B9579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23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47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9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06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80C25AB-01CB-44EF-B684-5AB310DE0BC5}" type="datetimeFigureOut">
              <a:rPr lang="zh-CN" altLang="en-US" smtClean="0"/>
              <a:pPr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B0403A9-6F57-44BB-8D80-D390D4D805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8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图片 7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47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图片 6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51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59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43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1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2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40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C10CD-CE84-4E2B-BABD-39448864A42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81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tags" Target="../tags/tag12.xml"/><Relationship Id="rId18" Type="http://schemas.openxmlformats.org/officeDocument/2006/relationships/image" Target="../media/image2.png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tags" Target="../tags/tag11.xml"/><Relationship Id="rId17" Type="http://schemas.openxmlformats.org/officeDocument/2006/relationships/image" Target="../media/image5.jpeg"/><Relationship Id="rId2" Type="http://schemas.openxmlformats.org/officeDocument/2006/relationships/tags" Target="../tags/tag1.xml"/><Relationship Id="rId16" Type="http://schemas.openxmlformats.org/officeDocument/2006/relationships/image" Target="../media/image4.jpeg"/><Relationship Id="rId1" Type="http://schemas.openxmlformats.org/officeDocument/2006/relationships/themeOverride" Target="../theme/themeOverride2.x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5" Type="http://schemas.openxmlformats.org/officeDocument/2006/relationships/tags" Target="../tags/tag4.xml"/><Relationship Id="rId15" Type="http://schemas.openxmlformats.org/officeDocument/2006/relationships/notesSlide" Target="../notesSlides/notesSlide2.xml"/><Relationship Id="rId10" Type="http://schemas.openxmlformats.org/officeDocument/2006/relationships/tags" Target="../tags/tag9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4" descr="横版组合——透明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1383" y="476672"/>
            <a:ext cx="428691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1371960" y="1544925"/>
            <a:ext cx="9424226" cy="2145538"/>
            <a:chOff x="1371960" y="1544925"/>
            <a:chExt cx="9424226" cy="2145538"/>
          </a:xfrm>
        </p:grpSpPr>
        <p:sp>
          <p:nvSpPr>
            <p:cNvPr id="2" name="矩形 1"/>
            <p:cNvSpPr/>
            <p:nvPr/>
          </p:nvSpPr>
          <p:spPr>
            <a:xfrm>
              <a:off x="1524000" y="1703583"/>
              <a:ext cx="9144000" cy="1812995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b="1" dirty="0">
                  <a:solidFill>
                    <a:schemeClr val="tx1"/>
                  </a:solidFill>
                </a:rPr>
                <a:t>你只需要注意力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371960" y="1544925"/>
              <a:ext cx="9424226" cy="2145538"/>
              <a:chOff x="1371960" y="1544925"/>
              <a:chExt cx="9424226" cy="2145538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1371960" y="1544925"/>
                <a:ext cx="3500927" cy="803557"/>
                <a:chOff x="1500147" y="1472851"/>
                <a:chExt cx="3500927" cy="803557"/>
              </a:xfrm>
            </p:grpSpPr>
            <p:cxnSp>
              <p:nvCxnSpPr>
                <p:cNvPr id="7" name="直接连接符 6"/>
                <p:cNvCxnSpPr/>
                <p:nvPr/>
              </p:nvCxnSpPr>
              <p:spPr>
                <a:xfrm flipV="1">
                  <a:off x="1500147" y="1472851"/>
                  <a:ext cx="3500927" cy="17091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>
                  <a:off x="1500147" y="1481396"/>
                  <a:ext cx="0" cy="795012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/>
              <p:cNvGrpSpPr/>
              <p:nvPr/>
            </p:nvGrpSpPr>
            <p:grpSpPr>
              <a:xfrm>
                <a:off x="7295259" y="2691925"/>
                <a:ext cx="3500927" cy="998538"/>
                <a:chOff x="7167073" y="2709017"/>
                <a:chExt cx="3500927" cy="998538"/>
              </a:xfrm>
            </p:grpSpPr>
            <p:cxnSp>
              <p:nvCxnSpPr>
                <p:cNvPr id="9" name="直接连接符 8"/>
                <p:cNvCxnSpPr/>
                <p:nvPr/>
              </p:nvCxnSpPr>
              <p:spPr>
                <a:xfrm flipV="1">
                  <a:off x="7167073" y="3690464"/>
                  <a:ext cx="3500927" cy="17091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 flipV="1">
                  <a:off x="10668000" y="2709017"/>
                  <a:ext cx="0" cy="981447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1AC9753E-7F4C-4646-AD3B-DF3935241B46}"/>
              </a:ext>
            </a:extLst>
          </p:cNvPr>
          <p:cNvSpPr txBox="1"/>
          <p:nvPr/>
        </p:nvSpPr>
        <p:spPr>
          <a:xfrm>
            <a:off x="10558219" y="646957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汇报人：蒲 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0DB341-5A2A-494F-A2AD-CFCE77B89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8908" y="3102188"/>
            <a:ext cx="6434183" cy="373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88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解决方案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 Multi-Head Attention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686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与其使用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d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维的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keys, values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 queries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执行单一的注意力函数，不如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将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queries , keys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values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用不同的、已学过的线性投影分别投影到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dk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dk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dv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维上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h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 (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本文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 h= 8)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次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。然后，我们在每个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queries , keys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values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的投影版本上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并行执行注意力函数，产生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dv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维的输出值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。这些被连接起来并再次投影，最终的值如图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2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所示。多头注意允许模型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共同关注来自不同位置的不同表示子空间的信息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E56A33-28A8-4D6B-91B4-B29DF6FA0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665" y="4850604"/>
            <a:ext cx="6694237" cy="108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92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353800" cy="1258888"/>
          </a:xfrm>
        </p:spPr>
        <p:txBody>
          <a:bodyPr>
            <a:normAutofit fontScale="90000"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解决方案</a:t>
            </a:r>
            <a:r>
              <a:rPr lang="en-US" altLang="zh-CN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 Position-wise Feed-Forward Networks &amp; Positional Encoding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b="0" i="0" dirty="0">
                <a:solidFill>
                  <a:srgbClr val="3E3E3E"/>
                </a:solidFill>
                <a:effectLst/>
                <a:latin typeface="-apple-system"/>
              </a:rPr>
              <a:t>在进行了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-apple-system"/>
              </a:rPr>
              <a:t>Attention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-apple-system"/>
              </a:rPr>
              <a:t>操作之后，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-apple-system"/>
              </a:rPr>
              <a:t>encoder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-apple-system"/>
              </a:rPr>
              <a:t>decoder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-apple-system"/>
              </a:rPr>
              <a:t>中的每一层都包含了一个</a:t>
            </a:r>
            <a:r>
              <a:rPr lang="zh-CN" altLang="en-US" b="0" i="0" dirty="0">
                <a:solidFill>
                  <a:schemeClr val="accent3"/>
                </a:solidFill>
                <a:effectLst/>
                <a:latin typeface="-apple-system"/>
              </a:rPr>
              <a:t>全连接</a:t>
            </a:r>
            <a:r>
              <a:rPr lang="zh-CN" altLang="en-US" dirty="0">
                <a:solidFill>
                  <a:schemeClr val="accent3"/>
                </a:solidFill>
                <a:latin typeface="-apple-system"/>
              </a:rPr>
              <a:t>前馈</a:t>
            </a:r>
            <a:r>
              <a:rPr lang="zh-CN" altLang="en-US" b="0" i="0" dirty="0">
                <a:solidFill>
                  <a:schemeClr val="accent3"/>
                </a:solidFill>
                <a:effectLst/>
                <a:latin typeface="-apple-system"/>
              </a:rPr>
              <a:t>网络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-apple-system"/>
              </a:rPr>
              <a:t>，对每个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-apple-system"/>
              </a:rPr>
              <a:t>position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-apple-system"/>
              </a:rPr>
              <a:t>的向量分别进行相同的操作，包括两个线性变换和一个</a:t>
            </a:r>
            <a:r>
              <a:rPr lang="en-US" altLang="zh-CN" b="0" i="0" dirty="0" err="1">
                <a:solidFill>
                  <a:srgbClr val="3E3E3E"/>
                </a:solidFill>
                <a:effectLst/>
                <a:latin typeface="-apple-system"/>
              </a:rPr>
              <a:t>ReLU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-apple-system"/>
              </a:rPr>
              <a:t>激活输出：</a:t>
            </a:r>
            <a:r>
              <a:rPr lang="pl-PL" altLang="zh-CN" b="0" i="0" dirty="0">
                <a:solidFill>
                  <a:srgbClr val="3E3E3E"/>
                </a:solidFill>
                <a:effectLst/>
                <a:latin typeface="-apple-system"/>
              </a:rPr>
              <a:t> </a:t>
            </a:r>
            <a:endParaRPr lang="en-US" altLang="zh-CN" b="0" i="0" dirty="0">
              <a:solidFill>
                <a:srgbClr val="3E3E3E"/>
              </a:solidFill>
              <a:effectLst/>
              <a:latin typeface="-apple-system"/>
            </a:endParaRPr>
          </a:p>
          <a:p>
            <a:pPr lvl="1">
              <a:lnSpc>
                <a:spcPct val="170000"/>
              </a:lnSpc>
            </a:pPr>
            <a:r>
              <a:rPr lang="pl-PL" altLang="zh-CN" b="0" i="0" dirty="0">
                <a:solidFill>
                  <a:srgbClr val="3E3E3E"/>
                </a:solidFill>
                <a:effectLst/>
                <a:latin typeface="-apple-system"/>
              </a:rPr>
              <a:t>FFN(x) = max(0, xW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-apple-system"/>
              </a:rPr>
              <a:t>_</a:t>
            </a:r>
            <a:r>
              <a:rPr lang="pl-PL" altLang="zh-CN" b="0" i="0" dirty="0">
                <a:solidFill>
                  <a:srgbClr val="3E3E3E"/>
                </a:solidFill>
                <a:effectLst/>
                <a:latin typeface="-apple-system"/>
              </a:rPr>
              <a:t>1+ b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-apple-system"/>
              </a:rPr>
              <a:t>_</a:t>
            </a:r>
            <a:r>
              <a:rPr lang="pl-PL" altLang="zh-CN" b="0" i="0" dirty="0">
                <a:solidFill>
                  <a:srgbClr val="3E3E3E"/>
                </a:solidFill>
                <a:effectLst/>
                <a:latin typeface="-apple-system"/>
              </a:rPr>
              <a:t>1)W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-apple-system"/>
              </a:rPr>
              <a:t>_</a:t>
            </a:r>
            <a:r>
              <a:rPr lang="pl-PL" altLang="zh-CN" b="0" i="0" dirty="0">
                <a:solidFill>
                  <a:srgbClr val="3E3E3E"/>
                </a:solidFill>
                <a:effectLst/>
                <a:latin typeface="-apple-system"/>
              </a:rPr>
              <a:t>2+ b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-apple-system"/>
              </a:rPr>
              <a:t>_</a:t>
            </a:r>
            <a:r>
              <a:rPr lang="pl-PL" altLang="zh-CN" b="0" i="0" dirty="0">
                <a:solidFill>
                  <a:srgbClr val="3E3E3E"/>
                </a:solidFill>
                <a:effectLst/>
                <a:latin typeface="-apple-system"/>
              </a:rPr>
              <a:t>2</a:t>
            </a:r>
            <a:endParaRPr lang="en-US" altLang="zh-CN" b="0" i="0" dirty="0">
              <a:solidFill>
                <a:srgbClr val="3E3E3E"/>
              </a:solidFill>
              <a:effectLst/>
              <a:latin typeface="-apple-system"/>
            </a:endParaRPr>
          </a:p>
          <a:p>
            <a:pPr>
              <a:lnSpc>
                <a:spcPct val="170000"/>
              </a:lnSpc>
            </a:pPr>
            <a:r>
              <a:rPr lang="zh-CN" altLang="en-US" dirty="0"/>
              <a:t>在本工作中，</a:t>
            </a:r>
            <a:r>
              <a:rPr lang="zh-CN" altLang="en-US" dirty="0">
                <a:solidFill>
                  <a:schemeClr val="accent3"/>
                </a:solidFill>
              </a:rPr>
              <a:t>位置编码</a:t>
            </a:r>
            <a:r>
              <a:rPr lang="zh-CN" altLang="en-US" dirty="0"/>
              <a:t>使用了不同频率的正弦和余弦函数：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en-US" altLang="zh-CN" dirty="0"/>
              <a:t>PE(pos,2i)= sin(pos/10000^(2i/</a:t>
            </a:r>
            <a:r>
              <a:rPr lang="en-US" altLang="zh-CN" dirty="0" err="1"/>
              <a:t>d_model</a:t>
            </a:r>
            <a:r>
              <a:rPr lang="en-US" altLang="zh-CN" dirty="0"/>
              <a:t>))</a:t>
            </a:r>
          </a:p>
          <a:p>
            <a:pPr lvl="1">
              <a:lnSpc>
                <a:spcPct val="170000"/>
              </a:lnSpc>
            </a:pPr>
            <a:r>
              <a:rPr lang="en-US" altLang="zh-CN" dirty="0"/>
              <a:t>PE(pos,2i+1)= cos(pos/10000 ^(2i/</a:t>
            </a:r>
            <a:r>
              <a:rPr lang="en-US" altLang="zh-CN" dirty="0" err="1"/>
              <a:t>d_model</a:t>
            </a:r>
            <a:r>
              <a:rPr lang="en-US" altLang="zh-CN" dirty="0"/>
              <a:t>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837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ADEB4D-30D3-4BA8-A3AB-E43174F8D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187" y="361951"/>
            <a:ext cx="6619875" cy="2095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BA6EB4E-859D-453B-B1F1-119B4BB5B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084" y="2925762"/>
            <a:ext cx="6477000" cy="294322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066309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表一：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不同模型的每层复杂度，序列操作数，最大路径长度比较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表二：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不同模型的两个翻译任务的</a:t>
            </a:r>
            <a:r>
              <a:rPr lang="en-US" altLang="zh-CN" dirty="0"/>
              <a:t>BLEU</a:t>
            </a:r>
            <a:r>
              <a:rPr lang="zh-CN" altLang="en-US" dirty="0"/>
              <a:t>得分，训练损失。</a:t>
            </a:r>
            <a:r>
              <a:rPr lang="en-US" altLang="zh-CN" dirty="0"/>
              <a:t>transformer </a:t>
            </a:r>
            <a:r>
              <a:rPr lang="zh-CN" altLang="en-US" dirty="0"/>
              <a:t>用了最少的资源得到了</a:t>
            </a:r>
            <a:r>
              <a:rPr lang="en-US" altLang="zh-CN" dirty="0"/>
              <a:t>state-of-art</a:t>
            </a:r>
            <a:r>
              <a:rPr lang="zh-CN" altLang="en-US" dirty="0"/>
              <a:t>的输出回报。</a:t>
            </a:r>
          </a:p>
        </p:txBody>
      </p:sp>
    </p:spTree>
    <p:extLst>
      <p:ext uri="{BB962C8B-B14F-4D97-AF65-F5344CB8AC3E}">
        <p14:creationId xmlns:p14="http://schemas.microsoft.com/office/powerpoint/2010/main" val="1023960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795356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表三：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(A)</a:t>
            </a:r>
            <a:r>
              <a:rPr lang="zh-CN" altLang="en-US" dirty="0"/>
              <a:t>中，改变了</a:t>
            </a:r>
            <a:r>
              <a:rPr lang="zh-CN" altLang="en-US" dirty="0">
                <a:solidFill>
                  <a:schemeClr val="accent3"/>
                </a:solidFill>
              </a:rPr>
              <a:t>注意头的数量</a:t>
            </a:r>
            <a:r>
              <a:rPr lang="zh-CN" altLang="en-US" dirty="0"/>
              <a:t>以及</a:t>
            </a:r>
            <a:r>
              <a:rPr lang="zh-CN" altLang="en-US" dirty="0">
                <a:solidFill>
                  <a:schemeClr val="accent3"/>
                </a:solidFill>
              </a:rPr>
              <a:t>注意键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chemeClr val="accent3"/>
                </a:solidFill>
              </a:rPr>
              <a:t>值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accent3"/>
                </a:solidFill>
              </a:rPr>
              <a:t>维度</a:t>
            </a:r>
            <a:r>
              <a:rPr lang="zh-CN" altLang="en-US" dirty="0"/>
              <a:t>，保持</a:t>
            </a:r>
            <a:r>
              <a:rPr lang="zh-CN" altLang="en-US" dirty="0">
                <a:solidFill>
                  <a:schemeClr val="accent3"/>
                </a:solidFill>
              </a:rPr>
              <a:t>计算量不变</a:t>
            </a:r>
            <a:r>
              <a:rPr lang="zh-CN" altLang="en-US" dirty="0"/>
              <a:t>。当单头注意力是</a:t>
            </a:r>
            <a:r>
              <a:rPr lang="en-US" altLang="zh-CN" dirty="0"/>
              <a:t>0.9 BLEU</a:t>
            </a:r>
            <a:r>
              <a:rPr lang="zh-CN" altLang="en-US" dirty="0"/>
              <a:t>，弱于最好的设置时，质量也下降了许多。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(B)</a:t>
            </a:r>
            <a:r>
              <a:rPr lang="zh-CN" altLang="en-US" dirty="0"/>
              <a:t>中，我们观察到</a:t>
            </a:r>
            <a:r>
              <a:rPr lang="zh-CN" altLang="en-US" dirty="0">
                <a:solidFill>
                  <a:schemeClr val="accent3"/>
                </a:solidFill>
              </a:rPr>
              <a:t>减少注意键大小</a:t>
            </a:r>
            <a:r>
              <a:rPr lang="zh-CN" altLang="en-US" dirty="0"/>
              <a:t>会损害模型质量。这表明确定兼容性并不容易，一个</a:t>
            </a:r>
            <a:r>
              <a:rPr lang="zh-CN" altLang="en-US" dirty="0">
                <a:solidFill>
                  <a:schemeClr val="accent3"/>
                </a:solidFill>
              </a:rPr>
              <a:t>比点积更复杂的兼容性函数</a:t>
            </a:r>
            <a:r>
              <a:rPr lang="zh-CN" altLang="en-US" dirty="0"/>
              <a:t>可能是有益的。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(C)</a:t>
            </a:r>
            <a:r>
              <a:rPr lang="zh-CN" altLang="en-US" dirty="0"/>
              <a:t>和</a:t>
            </a:r>
            <a:r>
              <a:rPr lang="en-US" altLang="zh-CN" dirty="0"/>
              <a:t>(D)</a:t>
            </a:r>
            <a:r>
              <a:rPr lang="zh-CN" altLang="en-US" dirty="0"/>
              <a:t>行中进一步观察到，正如预期的那样，</a:t>
            </a:r>
            <a:r>
              <a:rPr lang="zh-CN" altLang="en-US" dirty="0">
                <a:solidFill>
                  <a:schemeClr val="accent3"/>
                </a:solidFill>
              </a:rPr>
              <a:t>模型越大越好，</a:t>
            </a:r>
            <a:r>
              <a:rPr lang="en-US" altLang="zh-CN" dirty="0">
                <a:solidFill>
                  <a:schemeClr val="accent3"/>
                </a:solidFill>
              </a:rPr>
              <a:t>dropout</a:t>
            </a:r>
            <a:r>
              <a:rPr lang="zh-CN" altLang="en-US" dirty="0">
                <a:solidFill>
                  <a:schemeClr val="accent3"/>
                </a:solidFill>
              </a:rPr>
              <a:t>非常有助于避免过拟合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(E)</a:t>
            </a:r>
            <a:r>
              <a:rPr lang="zh-CN" altLang="en-US" dirty="0"/>
              <a:t>行中，</a:t>
            </a:r>
            <a:r>
              <a:rPr lang="zh-CN" altLang="en-US" dirty="0">
                <a:solidFill>
                  <a:schemeClr val="accent3"/>
                </a:solidFill>
              </a:rPr>
              <a:t>用学习到的位置嵌入值代替正弦位置编码</a:t>
            </a:r>
            <a:r>
              <a:rPr lang="zh-CN" altLang="en-US" dirty="0"/>
              <a:t>，并观察到与基本模型几乎相同的结果。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FEF6436-7B81-4254-A633-6241160C3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556" y="1825625"/>
            <a:ext cx="5427844" cy="427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42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911735" cy="4351338"/>
          </a:xfrm>
        </p:spPr>
        <p:txBody>
          <a:bodyPr/>
          <a:lstStyle/>
          <a:p>
            <a:r>
              <a:rPr lang="zh-CN" altLang="en-US" dirty="0"/>
              <a:t>表四：</a:t>
            </a:r>
            <a:endParaRPr lang="en-US" altLang="zh-CN" dirty="0"/>
          </a:p>
          <a:p>
            <a:pPr lvl="1"/>
            <a:r>
              <a:rPr lang="zh-CN" altLang="en-US" dirty="0"/>
              <a:t>为了评估</a:t>
            </a:r>
            <a:r>
              <a:rPr lang="en-US" altLang="zh-CN" dirty="0"/>
              <a:t>Transformer</a:t>
            </a:r>
            <a:r>
              <a:rPr lang="zh-CN" altLang="en-US" dirty="0"/>
              <a:t>是否可以推广到其他任务，我们执行了关于</a:t>
            </a:r>
            <a:r>
              <a:rPr lang="zh-CN" altLang="en-US" dirty="0">
                <a:solidFill>
                  <a:schemeClr val="accent3"/>
                </a:solidFill>
              </a:rPr>
              <a:t>英语单元解析</a:t>
            </a:r>
            <a:r>
              <a:rPr lang="zh-CN" altLang="en-US" dirty="0"/>
              <a:t>的实验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C35FDA-C6C7-4480-80AD-00EA66E83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884" y="3189921"/>
            <a:ext cx="7051271" cy="291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54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总结展望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总结：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effectLst/>
                <a:latin typeface="Arial" panose="020B0604020202020204" pitchFamily="34" charset="0"/>
              </a:rPr>
              <a:t>Transformer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，这是第一个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完全基于注意力的序列转换模型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，用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多头自注意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取代了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在编码器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解码器体系结构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中最常用的循环层。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对于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翻译任务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Transformer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的训练速度比基于循环层或卷积层的架构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快得多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WMT 2014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英语到德语和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WMT 2014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英语到法语翻译任务中，我们达到了一个新的水平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Arial" panose="020B0604020202020204" pitchFamily="34" charset="0"/>
              </a:rPr>
              <a:t>展望：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计划将其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应用于其他任务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。计划将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Transformer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扩展到涉及文本以外的输入和输出模式的问题。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研究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局部受限注意机制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，以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有效处理大量输入和输出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，如图像、音频和视频。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另一个研究目标是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减少世代的顺序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475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6770" y="2081667"/>
            <a:ext cx="6218459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0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s_1"/>
          <p:cNvSpPr txBox="1"/>
          <p:nvPr>
            <p:custDataLst>
              <p:tags r:id="rId2"/>
            </p:custDataLst>
          </p:nvPr>
        </p:nvSpPr>
        <p:spPr>
          <a:xfrm>
            <a:off x="2345020" y="946513"/>
            <a:ext cx="1677832" cy="359783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903" b="1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19" name="MH_Others_2"/>
          <p:cNvSpPr txBox="1"/>
          <p:nvPr>
            <p:custDataLst>
              <p:tags r:id="rId3"/>
            </p:custDataLst>
          </p:nvPr>
        </p:nvSpPr>
        <p:spPr>
          <a:xfrm rot="5400000">
            <a:off x="592989" y="2424414"/>
            <a:ext cx="3128221" cy="6420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172" b="1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172" b="1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1"/>
          <p:cNvSpPr/>
          <p:nvPr>
            <p:custDataLst>
              <p:tags r:id="rId4"/>
            </p:custDataLst>
          </p:nvPr>
        </p:nvSpPr>
        <p:spPr>
          <a:xfrm>
            <a:off x="4645618" y="1370406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2" name="MH_Number_2"/>
          <p:cNvSpPr/>
          <p:nvPr>
            <p:custDataLst>
              <p:tags r:id="rId5"/>
            </p:custDataLst>
          </p:nvPr>
        </p:nvSpPr>
        <p:spPr>
          <a:xfrm>
            <a:off x="4645618" y="2191630"/>
            <a:ext cx="540000" cy="540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4" name="MH_Number_3"/>
          <p:cNvSpPr/>
          <p:nvPr>
            <p:custDataLst>
              <p:tags r:id="rId6"/>
            </p:custDataLst>
          </p:nvPr>
        </p:nvSpPr>
        <p:spPr>
          <a:xfrm>
            <a:off x="4645618" y="3016060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6" name="MH_Number_4"/>
          <p:cNvSpPr/>
          <p:nvPr>
            <p:custDataLst>
              <p:tags r:id="rId7"/>
            </p:custDataLst>
          </p:nvPr>
        </p:nvSpPr>
        <p:spPr>
          <a:xfrm>
            <a:off x="4645618" y="3840490"/>
            <a:ext cx="540000" cy="540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2830059" y="4400495"/>
            <a:ext cx="9361941" cy="2457316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blipFill dpi="0" rotWithShape="1"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707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>
            <a:off x="0" y="3879825"/>
            <a:ext cx="4992468" cy="2977987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707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5" name="图片 4" descr="横版组合——透明.png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1174" y="277668"/>
            <a:ext cx="428691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MH_Entry_1">
            <a:extLst>
              <a:ext uri="{FF2B5EF4-FFF2-40B4-BE49-F238E27FC236}">
                <a16:creationId xmlns:a16="http://schemas.microsoft.com/office/drawing/2014/main" id="{0FDD2C31-24FD-4E84-8878-5D103C975A9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473598" y="1358030"/>
            <a:ext cx="5280064" cy="50488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研究背景（意义）</a:t>
            </a:r>
          </a:p>
        </p:txBody>
      </p:sp>
      <p:sp>
        <p:nvSpPr>
          <p:cNvPr id="29" name="MH_Entry_2">
            <a:extLst>
              <a:ext uri="{FF2B5EF4-FFF2-40B4-BE49-F238E27FC236}">
                <a16:creationId xmlns:a16="http://schemas.microsoft.com/office/drawing/2014/main" id="{C9C81304-FDCB-4A47-B827-833E0D86396A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473597" y="2182461"/>
            <a:ext cx="5280065" cy="50488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问题描述</a:t>
            </a:r>
          </a:p>
        </p:txBody>
      </p:sp>
      <p:sp>
        <p:nvSpPr>
          <p:cNvPr id="30" name="MH_Entry_3">
            <a:extLst>
              <a:ext uri="{FF2B5EF4-FFF2-40B4-BE49-F238E27FC236}">
                <a16:creationId xmlns:a16="http://schemas.microsoft.com/office/drawing/2014/main" id="{2F209B10-BA0F-40CD-85F6-C59FE4BF4ECD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473597" y="3006891"/>
            <a:ext cx="5280065" cy="50488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解决方案</a:t>
            </a:r>
          </a:p>
        </p:txBody>
      </p:sp>
      <p:sp>
        <p:nvSpPr>
          <p:cNvPr id="31" name="MH_Entry_4">
            <a:extLst>
              <a:ext uri="{FF2B5EF4-FFF2-40B4-BE49-F238E27FC236}">
                <a16:creationId xmlns:a16="http://schemas.microsoft.com/office/drawing/2014/main" id="{8358B3B1-3079-4216-92F1-AB9EEB3FBAD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473597" y="3831320"/>
            <a:ext cx="5280065" cy="50488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实验分析</a:t>
            </a:r>
          </a:p>
        </p:txBody>
      </p:sp>
      <p:sp>
        <p:nvSpPr>
          <p:cNvPr id="21" name="MH_Number_3">
            <a:extLst>
              <a:ext uri="{FF2B5EF4-FFF2-40B4-BE49-F238E27FC236}">
                <a16:creationId xmlns:a16="http://schemas.microsoft.com/office/drawing/2014/main" id="{B7D24CF7-433F-42D8-90D3-562AC6F8FA5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648388" y="4648128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5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3">
            <a:extLst>
              <a:ext uri="{FF2B5EF4-FFF2-40B4-BE49-F238E27FC236}">
                <a16:creationId xmlns:a16="http://schemas.microsoft.com/office/drawing/2014/main" id="{EEDD1211-DFED-42D3-8D0F-45D7367182C4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5476367" y="4638959"/>
            <a:ext cx="5280065" cy="50488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总结展望</a:t>
            </a:r>
          </a:p>
        </p:txBody>
      </p:sp>
    </p:spTree>
    <p:extLst>
      <p:ext uri="{BB962C8B-B14F-4D97-AF65-F5344CB8AC3E}">
        <p14:creationId xmlns:p14="http://schemas.microsoft.com/office/powerpoint/2010/main" val="2551170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00">
        <p15:prstTrans prst="pageCurlDouble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00"/>
                            </p:stCondLst>
                            <p:childTnLst>
                              <p:par>
                                <p:cTn id="2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3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8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3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8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3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8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3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2" grpId="0" animBg="1"/>
      <p:bldP spid="24" grpId="0" animBg="1"/>
      <p:bldP spid="26" grpId="0" animBg="1"/>
      <p:bldP spid="17" grpId="0" animBg="1"/>
      <p:bldP spid="16" grpId="0" animBg="1"/>
      <p:bldP spid="28" grpId="0" animBg="1"/>
      <p:bldP spid="29" grpId="0" animBg="1"/>
      <p:bldP spid="30" grpId="0" animBg="1"/>
      <p:bldP spid="31" grpId="0" animBg="1"/>
      <p:bldP spid="21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研究背景（意义）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主流的序列</a:t>
            </a:r>
            <a:r>
              <a:rPr lang="zh-CN" altLang="en-US" dirty="0">
                <a:latin typeface="Arial" panose="020B0604020202020204" pitchFamily="34" charset="0"/>
              </a:rPr>
              <a:t>转换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模型是基于复杂的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循环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或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卷积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神经网络，其中包括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一个编码器和一个解码器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。表现最好的模型通过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注意机制</a:t>
            </a:r>
            <a:r>
              <a:rPr lang="zh-CN" altLang="en-US" dirty="0">
                <a:latin typeface="Arial" panose="020B0604020202020204" pitchFamily="34" charset="0"/>
              </a:rPr>
              <a:t>连接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编码器和解码器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b="0" i="0" dirty="0">
                <a:solidFill>
                  <a:srgbClr val="3E3E3E"/>
                </a:solidFill>
                <a:effectLst/>
                <a:latin typeface="-apple-system"/>
              </a:rPr>
              <a:t>传统的基于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-apple-system"/>
              </a:rPr>
              <a:t>RNN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-apple-system"/>
              </a:rPr>
              <a:t>Seq2Seq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-apple-system"/>
              </a:rPr>
              <a:t>模型</a:t>
            </a:r>
            <a:r>
              <a:rPr lang="zh-CN" altLang="en-US" b="0" i="0" dirty="0">
                <a:solidFill>
                  <a:schemeClr val="accent3"/>
                </a:solidFill>
                <a:effectLst/>
                <a:latin typeface="-apple-system"/>
              </a:rPr>
              <a:t>难以处理长序列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-apple-system"/>
              </a:rPr>
              <a:t>的句子，</a:t>
            </a:r>
            <a:r>
              <a:rPr lang="zh-CN" altLang="en-US" b="0" i="0" dirty="0">
                <a:solidFill>
                  <a:schemeClr val="accent3"/>
                </a:solidFill>
                <a:effectLst/>
                <a:latin typeface="-apple-system"/>
              </a:rPr>
              <a:t>无法实现并行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-apple-system"/>
              </a:rPr>
              <a:t>，并且</a:t>
            </a:r>
            <a:r>
              <a:rPr lang="zh-CN" altLang="en-US" b="0" i="0" dirty="0">
                <a:solidFill>
                  <a:schemeClr val="accent3"/>
                </a:solidFill>
                <a:effectLst/>
                <a:latin typeface="-apple-system"/>
              </a:rPr>
              <a:t>面临对齐的问题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3E3E3E"/>
              </a:solidFill>
              <a:effectLst/>
              <a:latin typeface="-apple-system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循环模型通常沿着输入和输出序列的符号位置进行因子计算。在计算时，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将位置与步长对齐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，它们生成一个隐藏状态序列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h_t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，作为前一个隐藏状态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h_(t−1)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和位置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输入的函数。这种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固有的序列性质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妨碍了训练示例中的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并行化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，这在序列长度较长的情况下变得至关重要。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由于内存约束限制了跨示例的批处理。通过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因式分解技巧</a:t>
            </a:r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</a:rPr>
              <a:t>factorization tricks </a:t>
            </a:r>
            <a:r>
              <a:rPr lang="zh-CN" altLang="en-US" dirty="0">
                <a:latin typeface="Arial" panose="020B0604020202020204" pitchFamily="34" charset="0"/>
              </a:rPr>
              <a:t>）和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条件计算</a:t>
            </a:r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</a:rPr>
              <a:t>conditional computation </a:t>
            </a:r>
            <a:r>
              <a:rPr lang="zh-CN" altLang="en-US" dirty="0">
                <a:latin typeface="Arial" panose="020B0604020202020204" pitchFamily="34" charset="0"/>
              </a:rPr>
              <a:t>），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最近的工作在计算效率方面取得了显著的改进，同时也改善了后者的模型性能。然而，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顺序计算的基本约束仍然存在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10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问题描述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打破</a:t>
            </a:r>
            <a:r>
              <a:rPr lang="zh-CN" altLang="en-US" dirty="0">
                <a:solidFill>
                  <a:schemeClr val="accent3"/>
                </a:solidFill>
              </a:rPr>
              <a:t>顺序计算</a:t>
            </a:r>
            <a:r>
              <a:rPr lang="zh-CN" altLang="en-US" dirty="0"/>
              <a:t>约束而能够实现</a:t>
            </a:r>
            <a:r>
              <a:rPr lang="zh-CN" altLang="en-US" dirty="0">
                <a:solidFill>
                  <a:schemeClr val="accent3"/>
                </a:solidFill>
              </a:rPr>
              <a:t>并行计算</a:t>
            </a:r>
            <a:endParaRPr lang="en-US" altLang="zh-CN" dirty="0">
              <a:solidFill>
                <a:schemeClr val="accent3"/>
              </a:solidFill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学习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远距离位置之间的依赖关系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变得更加困难</a:t>
            </a:r>
            <a:endParaRPr lang="zh-CN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60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减少顺序计算的目标也构成了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the Extended Neural GPU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、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ByteNet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ConvS2S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的基础，它们都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使用卷积神经网络作为基本构建块，并行计算所有输入和输出位置的隐藏表示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。但是，在这些模型中，将来自两个任意输入或输出位置的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信号关联起来所需的操作数随着位置之间的距离而增加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端到端记忆网络基于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循环注意机制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，而不是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序列对齐的循环注意机制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，并已被证明在简单语言问答和语言建模任务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[34]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上表现良好。</a:t>
            </a:r>
            <a:endParaRPr lang="en-US" altLang="zh-CN" dirty="0">
              <a:solidFill>
                <a:schemeClr val="accent3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本文作者提出了一种新的简单的网络架构，即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Transformer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，它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完全基于注意力机制，完全摒弃了递归和卷积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Transformer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是第一个完全依赖自注意来计算其输入和输出表示，而不使用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序列对齐的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RNN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或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卷积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的转换模型。在两个机器翻译任务上的实验表明，这些模型在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质量上更优越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，同时具有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更强的并行性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，需要的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训练时间明显更少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17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解决方案</a:t>
            </a:r>
            <a:r>
              <a:rPr lang="en-US" altLang="zh-CN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模型结构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737551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>
                <a:solidFill>
                  <a:schemeClr val="accent3"/>
                </a:solidFill>
              </a:rPr>
              <a:t>编码器</a:t>
            </a:r>
            <a:r>
              <a:rPr lang="en-US" altLang="zh-CN" dirty="0">
                <a:solidFill>
                  <a:schemeClr val="accent3"/>
                </a:solidFill>
              </a:rPr>
              <a:t>-</a:t>
            </a:r>
            <a:r>
              <a:rPr lang="zh-CN" altLang="en-US" dirty="0">
                <a:solidFill>
                  <a:schemeClr val="accent3"/>
                </a:solidFill>
              </a:rPr>
              <a:t>解码器结构</a:t>
            </a:r>
            <a:r>
              <a:rPr lang="zh-CN" altLang="en-US" dirty="0"/>
              <a:t>：输入序列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(x1, ..., 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xn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被编码器映射到连续表示序列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z = (z1, ..., 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zn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，解码器将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z = (z1, ..., 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zn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解码为输出</a:t>
            </a:r>
            <a:r>
              <a:rPr lang="zh-CN" altLang="en-US" dirty="0">
                <a:latin typeface="Arial" panose="020B0604020202020204" pitchFamily="34" charset="0"/>
              </a:rPr>
              <a:t>序列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(y1, ..., 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ym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) ,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一次一个元素。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在每个步骤中，模型都是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自回归的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，在生成下一个步骤时将之前生成的符号作为额外的输入。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编码器和解码器使用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堆叠的自注意</a:t>
            </a:r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stacked self-attention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逐点式</a:t>
            </a:r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point-wise</a:t>
            </a:r>
            <a:r>
              <a:rPr lang="zh-CN" altLang="en-US" dirty="0">
                <a:latin typeface="Arial" panose="020B0604020202020204" pitchFamily="34" charset="0"/>
              </a:rPr>
              <a:t>）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、</a:t>
            </a:r>
            <a:r>
              <a:rPr lang="zh-CN" altLang="en-US" dirty="0">
                <a:solidFill>
                  <a:schemeClr val="accent3"/>
                </a:solidFill>
                <a:latin typeface="Arial" panose="020B0604020202020204" pitchFamily="34" charset="0"/>
              </a:rPr>
              <a:t>全连接层</a:t>
            </a:r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fully connected layers</a:t>
            </a:r>
            <a:r>
              <a:rPr lang="zh-CN" altLang="en-US" dirty="0">
                <a:latin typeface="Arial" panose="020B0604020202020204" pitchFamily="34" charset="0"/>
              </a:rPr>
              <a:t>）。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E8816D-C184-4062-9650-D903511FA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751" y="0"/>
            <a:ext cx="45053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2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解决方案</a:t>
            </a:r>
            <a:r>
              <a:rPr lang="en-US" altLang="zh-CN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编</a:t>
            </a:r>
            <a:r>
              <a:rPr lang="en-US" altLang="zh-CN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解码器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737551" cy="43513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编码器</a:t>
            </a:r>
            <a:r>
              <a:rPr lang="en-US" altLang="zh-CN" dirty="0"/>
              <a:t>&amp;</a:t>
            </a:r>
            <a:r>
              <a:rPr lang="zh-CN" altLang="en-US" dirty="0"/>
              <a:t>解码器的</a:t>
            </a:r>
            <a:r>
              <a:rPr lang="en-US" altLang="zh-CN" dirty="0"/>
              <a:t>N</a:t>
            </a:r>
            <a:r>
              <a:rPr lang="zh-CN" altLang="en-US" dirty="0"/>
              <a:t>均为</a:t>
            </a:r>
            <a:r>
              <a:rPr lang="en-US" altLang="zh-CN" dirty="0"/>
              <a:t>6</a:t>
            </a:r>
            <a:r>
              <a:rPr lang="zh-CN" altLang="en-US" dirty="0"/>
              <a:t>，即有并列的</a:t>
            </a:r>
            <a:r>
              <a:rPr lang="en-US" altLang="zh-CN" dirty="0"/>
              <a:t>6</a:t>
            </a:r>
            <a:r>
              <a:rPr lang="zh-CN" altLang="en-US" dirty="0"/>
              <a:t>层。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编码器每一层都有两个子层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。第一个是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多头自注意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结构，第二个是简单的、位置上全连接的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前馈网络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。每个子层的输出是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LayerNorm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(x + Sublayer(x))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除每个编码器层中的两个子层外，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解码器插入第三个子层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，该子层对编码器堆栈的输出执行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有遮蔽的多头</a:t>
            </a:r>
            <a:r>
              <a:rPr lang="zh-CN" altLang="en-US" dirty="0">
                <a:solidFill>
                  <a:schemeClr val="accent3"/>
                </a:solidFill>
                <a:latin typeface="Arial" panose="020B0604020202020204" pitchFamily="34" charset="0"/>
              </a:rPr>
              <a:t>注意</a:t>
            </a:r>
            <a:r>
              <a:rPr lang="zh-CN" altLang="en-US" dirty="0">
                <a:latin typeface="Arial" panose="020B0604020202020204" pitchFamily="34" charset="0"/>
              </a:rPr>
              <a:t>。这种掩蔽，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结合输出嵌入被偏移一个位置的事实，</a:t>
            </a:r>
            <a:r>
              <a:rPr lang="zh-CN" altLang="en-US" dirty="0">
                <a:latin typeface="Arial" panose="020B0604020202020204" pitchFamily="34" charset="0"/>
              </a:rPr>
              <a:t>以防止位置对后续位置的关注，确保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了位置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i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的预测只能依赖于小于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i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位置的已知输出。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E8816D-C184-4062-9650-D903511FA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751" y="0"/>
            <a:ext cx="4505325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1BA5B7A-4760-451F-B32E-69B02BE67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346" y="0"/>
            <a:ext cx="3001067" cy="216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解决方案</a:t>
            </a:r>
            <a:r>
              <a:rPr lang="en-US" altLang="zh-CN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注意力机制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183086" cy="43513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b="0" i="0" dirty="0">
                <a:solidFill>
                  <a:srgbClr val="3E3E3E"/>
                </a:solidFill>
                <a:effectLst/>
                <a:latin typeface="-apple-system"/>
              </a:rPr>
              <a:t>Attention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-apple-system"/>
              </a:rPr>
              <a:t>用于计算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-apple-system"/>
              </a:rPr>
              <a:t>"</a:t>
            </a:r>
            <a:r>
              <a:rPr lang="zh-CN" altLang="en-US" b="0" i="0" dirty="0">
                <a:solidFill>
                  <a:schemeClr val="accent3"/>
                </a:solidFill>
                <a:effectLst/>
                <a:latin typeface="-apple-system"/>
              </a:rPr>
              <a:t>相关程度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-apple-system"/>
              </a:rPr>
              <a:t>"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-apple-system"/>
              </a:rPr>
              <a:t>，例如在翻译过程中，不同的英文对中文的依赖程度不同</a:t>
            </a:r>
            <a:endParaRPr lang="en-US" altLang="zh-CN" b="0" i="0" dirty="0">
              <a:solidFill>
                <a:srgbClr val="3E3E3E"/>
              </a:solidFill>
              <a:effectLst/>
              <a:latin typeface="-apple-system"/>
            </a:endParaRPr>
          </a:p>
          <a:p>
            <a:pPr>
              <a:lnSpc>
                <a:spcPct val="170000"/>
              </a:lnSpc>
            </a:pPr>
            <a:r>
              <a:rPr lang="en-US" altLang="zh-CN" b="0" i="0" dirty="0">
                <a:solidFill>
                  <a:srgbClr val="3E3E3E"/>
                </a:solidFill>
                <a:effectLst/>
                <a:latin typeface="-apple-system"/>
              </a:rPr>
              <a:t>Attention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-apple-system"/>
              </a:rPr>
              <a:t>通常可以进行如下描述，表示为</a:t>
            </a:r>
            <a:r>
              <a:rPr lang="zh-CN" altLang="en-US" b="0" i="0" dirty="0">
                <a:solidFill>
                  <a:schemeClr val="accent3"/>
                </a:solidFill>
                <a:effectLst/>
                <a:latin typeface="-apple-system"/>
              </a:rPr>
              <a:t>将</a:t>
            </a:r>
            <a:r>
              <a:rPr lang="en-US" altLang="zh-CN" b="0" i="0" dirty="0">
                <a:solidFill>
                  <a:schemeClr val="accent3"/>
                </a:solidFill>
                <a:effectLst/>
                <a:latin typeface="-apple-system"/>
              </a:rPr>
              <a:t>query(Q)</a:t>
            </a:r>
            <a:r>
              <a:rPr lang="zh-CN" altLang="en-US" b="0" i="0" dirty="0">
                <a:solidFill>
                  <a:schemeClr val="accent3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chemeClr val="accent3"/>
                </a:solidFill>
                <a:effectLst/>
                <a:latin typeface="-apple-system"/>
              </a:rPr>
              <a:t>key-value pairs</a:t>
            </a:r>
            <a:r>
              <a:rPr lang="zh-CN" altLang="en-US" b="0" i="0" dirty="0">
                <a:solidFill>
                  <a:schemeClr val="accent3"/>
                </a:solidFill>
                <a:effectLst/>
                <a:latin typeface="-apple-system"/>
              </a:rPr>
              <a:t>映射到输出上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-apple-system"/>
              </a:rPr>
              <a:t>，其中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-apple-system"/>
              </a:rPr>
              <a:t>query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-apple-system"/>
              </a:rPr>
              <a:t>、每个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-apple-system"/>
              </a:rPr>
              <a:t>key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-apple-system"/>
              </a:rPr>
              <a:t>、每个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-apple-system"/>
              </a:rPr>
              <a:t>value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-apple-system"/>
              </a:rPr>
              <a:t>都是向量，输出是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-apple-system"/>
              </a:rPr>
              <a:t>V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-apple-system"/>
              </a:rPr>
              <a:t>中所有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-apple-system"/>
              </a:rPr>
              <a:t>values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-apple-system"/>
              </a:rPr>
              <a:t>的加权，其中权重是由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-apple-system"/>
              </a:rPr>
              <a:t>Query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-apple-system"/>
              </a:rPr>
              <a:t>和每个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-apple-system"/>
              </a:rPr>
              <a:t>key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-apple-system"/>
              </a:rPr>
              <a:t>计算出来的，计算方法分为三步：</a:t>
            </a:r>
            <a:endParaRPr lang="en-US" altLang="zh-CN" b="0" i="0" dirty="0">
              <a:solidFill>
                <a:srgbClr val="3E3E3E"/>
              </a:solidFill>
              <a:effectLst/>
              <a:latin typeface="-apple-system"/>
            </a:endParaRPr>
          </a:p>
          <a:p>
            <a:pPr lvl="1">
              <a:lnSpc>
                <a:spcPct val="170000"/>
              </a:lnSpc>
            </a:pPr>
            <a:r>
              <a:rPr lang="zh-CN" altLang="en-US" b="0" i="0" dirty="0">
                <a:solidFill>
                  <a:srgbClr val="3E3E3E"/>
                </a:solidFill>
                <a:effectLst/>
                <a:latin typeface="-apple-system"/>
              </a:rPr>
              <a:t>第一步：计算比较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-apple-system"/>
              </a:rPr>
              <a:t>Q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-apple-system"/>
              </a:rPr>
              <a:t>K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-apple-system"/>
              </a:rPr>
              <a:t>的相似度，用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-apple-system"/>
              </a:rPr>
              <a:t>f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-apple-system"/>
              </a:rPr>
              <a:t>来表示：</a:t>
            </a:r>
            <a:endParaRPr lang="en-US" altLang="zh-CN" b="0" i="0" dirty="0">
              <a:solidFill>
                <a:srgbClr val="3E3E3E"/>
              </a:solidFill>
              <a:effectLst/>
              <a:latin typeface="-apple-system"/>
            </a:endParaRPr>
          </a:p>
          <a:p>
            <a:pPr lvl="1">
              <a:lnSpc>
                <a:spcPct val="170000"/>
              </a:lnSpc>
            </a:pPr>
            <a:r>
              <a:rPr lang="zh-CN" altLang="en-US" b="0" i="0" dirty="0">
                <a:solidFill>
                  <a:srgbClr val="3E3E3E"/>
                </a:solidFill>
                <a:effectLst/>
                <a:latin typeface="Helvetica Neue"/>
              </a:rPr>
              <a:t>第二步：将得到的相似度进行</a:t>
            </a:r>
            <a:r>
              <a:rPr lang="en-US" altLang="zh-CN" b="0" i="0" dirty="0" err="1">
                <a:solidFill>
                  <a:srgbClr val="3E3E3E"/>
                </a:solidFill>
                <a:effectLst/>
                <a:latin typeface="Helvetica Neue"/>
              </a:rPr>
              <a:t>Softmax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Helvetica Neue"/>
              </a:rPr>
              <a:t>操作，进行归一化：</a:t>
            </a:r>
            <a:endParaRPr lang="en-US" altLang="zh-CN" b="0" i="0" dirty="0">
              <a:solidFill>
                <a:srgbClr val="3E3E3E"/>
              </a:solidFill>
              <a:effectLst/>
              <a:latin typeface="Helvetica Neue"/>
            </a:endParaRPr>
          </a:p>
          <a:p>
            <a:pPr lvl="1">
              <a:lnSpc>
                <a:spcPct val="170000"/>
              </a:lnSpc>
            </a:pPr>
            <a:r>
              <a:rPr lang="zh-CN" altLang="en-US" b="0" i="0" dirty="0">
                <a:solidFill>
                  <a:srgbClr val="3E3E3E"/>
                </a:solidFill>
                <a:effectLst/>
                <a:latin typeface="-apple-system"/>
              </a:rPr>
              <a:t>第三步：针对计算出来的权重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-apple-system"/>
              </a:rPr>
              <a:t>α</a:t>
            </a:r>
            <a:r>
              <a:rPr lang="en-US" altLang="zh-CN" b="0" i="0" dirty="0" err="1">
                <a:solidFill>
                  <a:srgbClr val="3E3E3E"/>
                </a:solidFill>
                <a:effectLst/>
                <a:latin typeface="-apple-system"/>
              </a:rPr>
              <a:t>i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-apple-system"/>
              </a:rPr>
              <a:t>，对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-apple-system"/>
              </a:rPr>
              <a:t>V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-apple-system"/>
              </a:rPr>
              <a:t>中所有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-apple-system"/>
              </a:rPr>
              <a:t>values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-apple-system"/>
              </a:rPr>
              <a:t>加权求和计算，得到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-apple-system"/>
              </a:rPr>
              <a:t>Attention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-apple-system"/>
              </a:rPr>
              <a:t>向量：</a:t>
            </a:r>
            <a:endParaRPr lang="en-US" altLang="zh-CN" b="0" i="0" dirty="0">
              <a:solidFill>
                <a:srgbClr val="3E3E3E"/>
              </a:solidFill>
              <a:effectLst/>
              <a:latin typeface="-apple-system"/>
            </a:endParaRPr>
          </a:p>
          <a:p>
            <a:pPr>
              <a:lnSpc>
                <a:spcPct val="170000"/>
              </a:lnSpc>
            </a:pPr>
            <a:endParaRPr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113EC54-426A-4FFA-A9E6-7044A04857FF}"/>
              </a:ext>
            </a:extLst>
          </p:cNvPr>
          <p:cNvGrpSpPr/>
          <p:nvPr/>
        </p:nvGrpSpPr>
        <p:grpSpPr>
          <a:xfrm>
            <a:off x="7157357" y="4356648"/>
            <a:ext cx="3919287" cy="1820315"/>
            <a:chOff x="8064273" y="4279858"/>
            <a:chExt cx="3919287" cy="1820315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5CCCA3CF-7881-49FA-8A98-844ADBAF1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4273" y="4279858"/>
              <a:ext cx="2406815" cy="580367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1AD97957-4925-4949-9C25-A4E0E5D59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64273" y="4860225"/>
              <a:ext cx="3919287" cy="592248"/>
            </a:xfrm>
            <a:prstGeom prst="rect">
              <a:avLst/>
            </a:prstGeom>
          </p:spPr>
        </p:pic>
        <p:pic>
          <p:nvPicPr>
            <p:cNvPr id="2066" name="Picture 18" descr="图片">
              <a:extLst>
                <a:ext uri="{FF2B5EF4-FFF2-40B4-BE49-F238E27FC236}">
                  <a16:creationId xmlns:a16="http://schemas.microsoft.com/office/drawing/2014/main" id="{3669544C-50C8-41C6-9D54-F7502A9BB6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4273" y="5452473"/>
              <a:ext cx="1466850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F081E04B-F0CE-4B7B-BC4D-7BAC454C4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1286" y="1070532"/>
            <a:ext cx="5023757" cy="29899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179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方案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 Scaled Dot-Product Attention 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8724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注：第一步中计算方法包括以下四种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点乘 </a:t>
            </a:r>
            <a:r>
              <a:rPr lang="en-US" altLang="zh-CN" dirty="0"/>
              <a:t>dot product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权重 </a:t>
            </a:r>
            <a:r>
              <a:rPr lang="en-US" altLang="zh-CN" dirty="0"/>
              <a:t>General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拼接权重 </a:t>
            </a:r>
            <a:r>
              <a:rPr lang="en-US" altLang="zh-CN" dirty="0" err="1"/>
              <a:t>Concat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感知器 </a:t>
            </a:r>
            <a:r>
              <a:rPr lang="en-US" altLang="zh-CN" dirty="0"/>
              <a:t>Perceptron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文中用的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-apple-system"/>
              </a:rPr>
              <a:t>Scaled Dot-Product Attention 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70000"/>
              </a:lnSpc>
            </a:pPr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960411E-A53E-4AA5-8CA1-FB3FF79D2B8D}"/>
              </a:ext>
            </a:extLst>
          </p:cNvPr>
          <p:cNvGrpSpPr/>
          <p:nvPr/>
        </p:nvGrpSpPr>
        <p:grpSpPr>
          <a:xfrm>
            <a:off x="6286500" y="2178851"/>
            <a:ext cx="3632963" cy="2099235"/>
            <a:chOff x="4479257" y="2549140"/>
            <a:chExt cx="4549942" cy="2825717"/>
          </a:xfrm>
        </p:grpSpPr>
        <p:pic>
          <p:nvPicPr>
            <p:cNvPr id="3084" name="Picture 12" descr="图片">
              <a:extLst>
                <a:ext uri="{FF2B5EF4-FFF2-40B4-BE49-F238E27FC236}">
                  <a16:creationId xmlns:a16="http://schemas.microsoft.com/office/drawing/2014/main" id="{548ACD20-320D-4896-99F3-92F0038953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299" y="2549140"/>
              <a:ext cx="2476500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7932F0EF-4788-4D56-9CA2-F8032C6FE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9257" y="3273337"/>
              <a:ext cx="2800350" cy="647700"/>
            </a:xfrm>
            <a:prstGeom prst="rect">
              <a:avLst/>
            </a:prstGeom>
          </p:spPr>
        </p:pic>
        <p:pic>
          <p:nvPicPr>
            <p:cNvPr id="3088" name="Picture 16" descr="图片">
              <a:extLst>
                <a:ext uri="{FF2B5EF4-FFF2-40B4-BE49-F238E27FC236}">
                  <a16:creationId xmlns:a16="http://schemas.microsoft.com/office/drawing/2014/main" id="{4AC325F8-8329-4830-B61E-CE3946CB4C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3425" y="3999372"/>
              <a:ext cx="3105150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1C4DCFA5-A4B0-438B-8D16-424014E2A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95299" y="4727157"/>
              <a:ext cx="4533900" cy="647700"/>
            </a:xfrm>
            <a:prstGeom prst="rect">
              <a:avLst/>
            </a:prstGeom>
          </p:spPr>
        </p:pic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DF23E216-1AA5-4319-96F0-EFF9BA312C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9309" y="4278086"/>
            <a:ext cx="4533900" cy="84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602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C80E00"/>
      </a:accent1>
      <a:accent2>
        <a:srgbClr val="FE9600"/>
      </a:accent2>
      <a:accent3>
        <a:srgbClr val="0578C9"/>
      </a:accent3>
      <a:accent4>
        <a:srgbClr val="FF7100"/>
      </a:accent4>
      <a:accent5>
        <a:srgbClr val="FE9D00"/>
      </a:accent5>
      <a:accent6>
        <a:srgbClr val="D93700"/>
      </a:accent6>
      <a:hlink>
        <a:srgbClr val="4472C4"/>
      </a:hlink>
      <a:folHlink>
        <a:srgbClr val="BFBFBF"/>
      </a:folHlink>
    </a:clrScheme>
    <a:fontScheme name="雅黑A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1499</Words>
  <Application>Microsoft Office PowerPoint</Application>
  <PresentationFormat>宽屏</PresentationFormat>
  <Paragraphs>80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-apple-system</vt:lpstr>
      <vt:lpstr>Helvetica Neue</vt:lpstr>
      <vt:lpstr>等线</vt:lpstr>
      <vt:lpstr>Arial</vt:lpstr>
      <vt:lpstr>Calibri</vt:lpstr>
      <vt:lpstr>Impact</vt:lpstr>
      <vt:lpstr>Office 主题​​</vt:lpstr>
      <vt:lpstr>PowerPoint 演示文稿</vt:lpstr>
      <vt:lpstr>PowerPoint 演示文稿</vt:lpstr>
      <vt:lpstr>研究背景（意义）</vt:lpstr>
      <vt:lpstr>问题描述</vt:lpstr>
      <vt:lpstr>解决方案</vt:lpstr>
      <vt:lpstr>解决方案-模型结构</vt:lpstr>
      <vt:lpstr>解决方案-编/解码器</vt:lpstr>
      <vt:lpstr>解决方案-注意力机制</vt:lpstr>
      <vt:lpstr>解决方案- Scaled Dot-Product Attention </vt:lpstr>
      <vt:lpstr>解决方案- Multi-Head Attention</vt:lpstr>
      <vt:lpstr>解决方案- Position-wise Feed-Forward Networks &amp; Positional Encoding</vt:lpstr>
      <vt:lpstr>实验分析</vt:lpstr>
      <vt:lpstr>实验分析</vt:lpstr>
      <vt:lpstr>实验分析</vt:lpstr>
      <vt:lpstr>总结展望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蒲 尧</cp:lastModifiedBy>
  <cp:revision>49</cp:revision>
  <dcterms:created xsi:type="dcterms:W3CDTF">2018-08-12T03:36:57Z</dcterms:created>
  <dcterms:modified xsi:type="dcterms:W3CDTF">2021-05-07T15:58:36Z</dcterms:modified>
</cp:coreProperties>
</file>