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61" r:id="rId3"/>
    <p:sldId id="262" r:id="rId4"/>
    <p:sldId id="270" r:id="rId5"/>
    <p:sldId id="263" r:id="rId6"/>
    <p:sldId id="269" r:id="rId7"/>
    <p:sldId id="264" r:id="rId8"/>
    <p:sldId id="271" r:id="rId9"/>
    <p:sldId id="266" r:id="rId10"/>
    <p:sldId id="272" r:id="rId11"/>
    <p:sldId id="273" r:id="rId12"/>
    <p:sldId id="268" r:id="rId13"/>
    <p:sldId id="25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E0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showGuides="1">
      <p:cViewPr varScale="1">
        <p:scale>
          <a:sx n="115" d="100"/>
          <a:sy n="115" d="100"/>
        </p:scale>
        <p:origin x="432"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54A336-C69E-4714-9C77-EDF27533E981}" type="datetimeFigureOut">
              <a:rPr lang="zh-CN" altLang="en-US" smtClean="0"/>
              <a:t>2021/5/8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7E4B67-FCD3-4532-BCA6-DE877EA71825}" type="slidenum">
              <a:rPr lang="zh-CN" altLang="en-US" smtClean="0"/>
              <a:t>‹#›</a:t>
            </a:fld>
            <a:endParaRPr lang="zh-CN" altLang="en-US"/>
          </a:p>
        </p:txBody>
      </p:sp>
    </p:spTree>
    <p:extLst>
      <p:ext uri="{BB962C8B-B14F-4D97-AF65-F5344CB8AC3E}">
        <p14:creationId xmlns:p14="http://schemas.microsoft.com/office/powerpoint/2010/main" val="249769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E814085-1836-4067-BF05-EE1CEA907A8D}" type="slidenum">
              <a:rPr lang="zh-CN" altLang="en-US" smtClean="0"/>
              <a:t>1</a:t>
            </a:fld>
            <a:endParaRPr lang="zh-CN" altLang="en-US"/>
          </a:p>
        </p:txBody>
      </p:sp>
    </p:spTree>
    <p:extLst>
      <p:ext uri="{BB962C8B-B14F-4D97-AF65-F5344CB8AC3E}">
        <p14:creationId xmlns:p14="http://schemas.microsoft.com/office/powerpoint/2010/main" val="276054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927DC7C-EA85-41EA-BE8E-3BC04B9579C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2362388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E8C10CD-CE84-4E2B-BABD-39448864A424}" type="datetimeFigureOut">
              <a:rPr lang="zh-CN" altLang="en-US" smtClean="0"/>
              <a:t>2021/5/8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4192473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8C10CD-CE84-4E2B-BABD-39448864A424}" type="datetimeFigureOut">
              <a:rPr lang="zh-CN" altLang="en-US" smtClean="0"/>
              <a:t>2021/5/8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3536906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8C10CD-CE84-4E2B-BABD-39448864A424}" type="datetimeFigureOut">
              <a:rPr lang="zh-CN" altLang="en-US" smtClean="0"/>
              <a:t>2021/5/8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1936065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B80C25AB-01CB-44EF-B684-5AB310DE0BC5}" type="datetimeFigureOut">
              <a:rPr lang="zh-CN" altLang="en-US" smtClean="0"/>
              <a:pPr/>
              <a:t>2021/5/8</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0B0403A9-6F57-44BB-8D80-D390D4D80500}" type="slidenum">
              <a:rPr lang="zh-CN" altLang="en-US" smtClean="0"/>
              <a:pPr/>
              <a:t>‹#›</a:t>
            </a:fld>
            <a:endParaRPr lang="zh-CN" altLang="en-US"/>
          </a:p>
        </p:txBody>
      </p:sp>
    </p:spTree>
    <p:extLst>
      <p:ext uri="{BB962C8B-B14F-4D97-AF65-F5344CB8AC3E}">
        <p14:creationId xmlns:p14="http://schemas.microsoft.com/office/powerpoint/2010/main" val="2102582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258888"/>
          </a:xfr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8C10CD-CE84-4E2B-BABD-39448864A424}" type="datetimeFigureOut">
              <a:rPr lang="zh-CN" altLang="en-US" smtClean="0"/>
              <a:t>2021/5/8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t>‹#›</a:t>
            </a:fld>
            <a:endParaRPr lang="zh-CN" altLang="en-US"/>
          </a:p>
        </p:txBody>
      </p:sp>
      <p:cxnSp>
        <p:nvCxnSpPr>
          <p:cNvPr id="7" name="直接连接符 6"/>
          <p:cNvCxnSpPr/>
          <p:nvPr userDrawn="1"/>
        </p:nvCxnSpPr>
        <p:spPr>
          <a:xfrm>
            <a:off x="838200" y="1624013"/>
            <a:ext cx="10515600" cy="0"/>
          </a:xfrm>
          <a:prstGeom prst="line">
            <a:avLst/>
          </a:prstGeom>
          <a:ln w="38100">
            <a:gradFill flip="none" rotWithShape="1">
              <a:gsLst>
                <a:gs pos="100000">
                  <a:schemeClr val="accent2">
                    <a:lumMod val="0"/>
                    <a:lumOff val="100000"/>
                  </a:schemeClr>
                </a:gs>
                <a:gs pos="83375">
                  <a:srgbClr val="F5E2E4"/>
                </a:gs>
                <a:gs pos="66750">
                  <a:srgbClr val="EBC4C9"/>
                </a:gs>
                <a:gs pos="45500">
                  <a:srgbClr val="D78992"/>
                </a:gs>
                <a:gs pos="3000">
                  <a:srgbClr val="AE1324"/>
                </a:gs>
              </a:gsLst>
              <a:path path="circle">
                <a:fillToRect t="100000" r="100000"/>
              </a:path>
              <a:tileRect l="-100000" b="-100000"/>
            </a:gradFill>
          </a:ln>
        </p:spPr>
        <p:style>
          <a:lnRef idx="3">
            <a:schemeClr val="accent2"/>
          </a:lnRef>
          <a:fillRef idx="0">
            <a:schemeClr val="accent2"/>
          </a:fillRef>
          <a:effectRef idx="2">
            <a:schemeClr val="accent2"/>
          </a:effectRef>
          <a:fontRef idx="minor">
            <a:schemeClr val="tx1"/>
          </a:fontRef>
        </p:style>
      </p:cxnSp>
      <p:pic>
        <p:nvPicPr>
          <p:cNvPr id="8" name="图片 7" descr="横版组合——透明.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747855" y="60545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3472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258888"/>
          </a:xfr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E8C10CD-CE84-4E2B-BABD-39448864A424}" type="datetimeFigureOut">
              <a:rPr lang="zh-CN" altLang="en-US" smtClean="0"/>
              <a:t>2021/5/8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EB70648-4C7E-4A21-B8DD-2D1324099071}" type="slidenum">
              <a:rPr lang="zh-CN" altLang="en-US" smtClean="0"/>
              <a:t>‹#›</a:t>
            </a:fld>
            <a:endParaRPr lang="zh-CN" altLang="en-US"/>
          </a:p>
        </p:txBody>
      </p:sp>
      <p:cxnSp>
        <p:nvCxnSpPr>
          <p:cNvPr id="6" name="直接连接符 5"/>
          <p:cNvCxnSpPr/>
          <p:nvPr userDrawn="1"/>
        </p:nvCxnSpPr>
        <p:spPr>
          <a:xfrm>
            <a:off x="838200" y="1624013"/>
            <a:ext cx="10515600" cy="0"/>
          </a:xfrm>
          <a:prstGeom prst="line">
            <a:avLst/>
          </a:prstGeom>
          <a:ln w="38100">
            <a:gradFill flip="none" rotWithShape="1">
              <a:gsLst>
                <a:gs pos="100000">
                  <a:schemeClr val="accent2">
                    <a:lumMod val="0"/>
                    <a:lumOff val="100000"/>
                  </a:schemeClr>
                </a:gs>
                <a:gs pos="83375">
                  <a:srgbClr val="F5E2E4"/>
                </a:gs>
                <a:gs pos="66750">
                  <a:srgbClr val="EBC4C9"/>
                </a:gs>
                <a:gs pos="45500">
                  <a:srgbClr val="D78992"/>
                </a:gs>
                <a:gs pos="3000">
                  <a:srgbClr val="AE1324"/>
                </a:gs>
              </a:gsLst>
              <a:path path="circle">
                <a:fillToRect t="100000" r="100000"/>
              </a:path>
              <a:tileRect l="-100000" b="-100000"/>
            </a:gradFill>
          </a:ln>
        </p:spPr>
        <p:style>
          <a:lnRef idx="3">
            <a:schemeClr val="accent2"/>
          </a:lnRef>
          <a:fillRef idx="0">
            <a:schemeClr val="accent2"/>
          </a:fillRef>
          <a:effectRef idx="2">
            <a:schemeClr val="accent2"/>
          </a:effectRef>
          <a:fontRef idx="minor">
            <a:schemeClr val="tx1"/>
          </a:fontRef>
        </p:style>
      </p:cxnSp>
      <p:pic>
        <p:nvPicPr>
          <p:cNvPr id="7" name="图片 6" descr="横版组合——透明.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747855" y="60545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5511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E8C10CD-CE84-4E2B-BABD-39448864A424}" type="datetimeFigureOut">
              <a:rPr lang="zh-CN" altLang="en-US" smtClean="0"/>
              <a:t>2021/5/8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739592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E8C10CD-CE84-4E2B-BABD-39448864A424}" type="datetimeFigureOut">
              <a:rPr lang="zh-CN" altLang="en-US" smtClean="0"/>
              <a:t>2021/5/8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2871433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E8C10CD-CE84-4E2B-BABD-39448864A424}" type="datetimeFigureOut">
              <a:rPr lang="zh-CN" altLang="en-US" smtClean="0"/>
              <a:t>2021/5/8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42581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E8C10CD-CE84-4E2B-BABD-39448864A424}" type="datetimeFigureOut">
              <a:rPr lang="zh-CN" altLang="en-US" smtClean="0"/>
              <a:t>2021/5/8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30431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E8C10CD-CE84-4E2B-BABD-39448864A424}" type="datetimeFigureOut">
              <a:rPr lang="zh-CN" altLang="en-US" smtClean="0"/>
              <a:t>2021/5/8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2466922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E8C10CD-CE84-4E2B-BABD-39448864A424}" type="datetimeFigureOut">
              <a:rPr lang="zh-CN" altLang="en-US" smtClean="0"/>
              <a:t>2021/5/8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854409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8C10CD-CE84-4E2B-BABD-39448864A424}" type="datetimeFigureOut">
              <a:rPr lang="zh-CN" altLang="en-US" smtClean="0"/>
              <a:t>2021/5/8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1798817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4.xml"/><Relationship Id="rId1" Type="http://schemas.openxmlformats.org/officeDocument/2006/relationships/themeOverride" Target="../theme/themeOverride3.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8" Type="http://schemas.openxmlformats.org/officeDocument/2006/relationships/tags" Target="../tags/tag7.xml"/><Relationship Id="rId13" Type="http://schemas.openxmlformats.org/officeDocument/2006/relationships/tags" Target="../tags/tag12.xml"/><Relationship Id="rId18" Type="http://schemas.openxmlformats.org/officeDocument/2006/relationships/image" Target="../media/image2.png"/><Relationship Id="rId3" Type="http://schemas.openxmlformats.org/officeDocument/2006/relationships/tags" Target="../tags/tag2.xml"/><Relationship Id="rId7" Type="http://schemas.openxmlformats.org/officeDocument/2006/relationships/tags" Target="../tags/tag6.xml"/><Relationship Id="rId12" Type="http://schemas.openxmlformats.org/officeDocument/2006/relationships/tags" Target="../tags/tag11.xml"/><Relationship Id="rId17" Type="http://schemas.openxmlformats.org/officeDocument/2006/relationships/image" Target="../media/image5.jpeg"/><Relationship Id="rId2" Type="http://schemas.openxmlformats.org/officeDocument/2006/relationships/tags" Target="../tags/tag1.xml"/><Relationship Id="rId16" Type="http://schemas.openxmlformats.org/officeDocument/2006/relationships/image" Target="../media/image4.jpeg"/><Relationship Id="rId1" Type="http://schemas.openxmlformats.org/officeDocument/2006/relationships/themeOverride" Target="../theme/themeOverride2.xml"/><Relationship Id="rId6" Type="http://schemas.openxmlformats.org/officeDocument/2006/relationships/tags" Target="../tags/tag5.xml"/><Relationship Id="rId11" Type="http://schemas.openxmlformats.org/officeDocument/2006/relationships/tags" Target="../tags/tag10.xml"/><Relationship Id="rId5" Type="http://schemas.openxmlformats.org/officeDocument/2006/relationships/tags" Target="../tags/tag4.xml"/><Relationship Id="rId15" Type="http://schemas.openxmlformats.org/officeDocument/2006/relationships/notesSlide" Target="../notesSlides/notesSlide2.xml"/><Relationship Id="rId10" Type="http://schemas.openxmlformats.org/officeDocument/2006/relationships/tags" Target="../tags/tag9.xml"/><Relationship Id="rId4" Type="http://schemas.openxmlformats.org/officeDocument/2006/relationships/tags" Target="../tags/tag3.xml"/><Relationship Id="rId9" Type="http://schemas.openxmlformats.org/officeDocument/2006/relationships/tags" Target="../tags/tag8.xml"/><Relationship Id="rId14"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4" descr="横版组合——透明.png"/>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51383" y="476672"/>
            <a:ext cx="4286912" cy="9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组合 9"/>
          <p:cNvGrpSpPr/>
          <p:nvPr/>
        </p:nvGrpSpPr>
        <p:grpSpPr>
          <a:xfrm>
            <a:off x="1371960" y="1544925"/>
            <a:ext cx="9424226" cy="2145538"/>
            <a:chOff x="1371960" y="1544925"/>
            <a:chExt cx="9424226" cy="2145538"/>
          </a:xfrm>
        </p:grpSpPr>
        <p:sp>
          <p:nvSpPr>
            <p:cNvPr id="2" name="矩形 1"/>
            <p:cNvSpPr/>
            <p:nvPr/>
          </p:nvSpPr>
          <p:spPr>
            <a:xfrm>
              <a:off x="1524000" y="1703583"/>
              <a:ext cx="9144000" cy="1812995"/>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a:solidFill>
                    <a:schemeClr val="tx1"/>
                  </a:solidFill>
                </a:rPr>
                <a:t>一种增强主题感知的卷积序列对序列的摘要模型</a:t>
              </a:r>
            </a:p>
          </p:txBody>
        </p:sp>
        <p:grpSp>
          <p:nvGrpSpPr>
            <p:cNvPr id="16" name="组合 15"/>
            <p:cNvGrpSpPr/>
            <p:nvPr/>
          </p:nvGrpSpPr>
          <p:grpSpPr>
            <a:xfrm>
              <a:off x="1371960" y="1544925"/>
              <a:ext cx="9424226" cy="2145538"/>
              <a:chOff x="1371960" y="1544925"/>
              <a:chExt cx="9424226" cy="2145538"/>
            </a:xfrm>
          </p:grpSpPr>
          <p:grpSp>
            <p:nvGrpSpPr>
              <p:cNvPr id="12" name="组合 11"/>
              <p:cNvGrpSpPr/>
              <p:nvPr/>
            </p:nvGrpSpPr>
            <p:grpSpPr>
              <a:xfrm>
                <a:off x="1371960" y="1544925"/>
                <a:ext cx="3500927" cy="803557"/>
                <a:chOff x="1500147" y="1472851"/>
                <a:chExt cx="3500927" cy="803557"/>
              </a:xfrm>
            </p:grpSpPr>
            <p:cxnSp>
              <p:nvCxnSpPr>
                <p:cNvPr id="7" name="直接连接符 6"/>
                <p:cNvCxnSpPr/>
                <p:nvPr/>
              </p:nvCxnSpPr>
              <p:spPr>
                <a:xfrm flipV="1">
                  <a:off x="1500147" y="1472851"/>
                  <a:ext cx="3500927" cy="17091"/>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500147" y="1481396"/>
                  <a:ext cx="0" cy="795012"/>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7295259" y="2691925"/>
                <a:ext cx="3500927" cy="998538"/>
                <a:chOff x="7167073" y="2709017"/>
                <a:chExt cx="3500927" cy="998538"/>
              </a:xfrm>
            </p:grpSpPr>
            <p:cxnSp>
              <p:nvCxnSpPr>
                <p:cNvPr id="9" name="直接连接符 8"/>
                <p:cNvCxnSpPr/>
                <p:nvPr/>
              </p:nvCxnSpPr>
              <p:spPr>
                <a:xfrm flipV="1">
                  <a:off x="7167073" y="3690464"/>
                  <a:ext cx="3500927" cy="17091"/>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0668000" y="2709017"/>
                  <a:ext cx="0" cy="981447"/>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grpSp>
        </p:grpSp>
      </p:grpSp>
      <p:sp>
        <p:nvSpPr>
          <p:cNvPr id="3" name="文本框 2">
            <a:extLst>
              <a:ext uri="{FF2B5EF4-FFF2-40B4-BE49-F238E27FC236}">
                <a16:creationId xmlns:a16="http://schemas.microsoft.com/office/drawing/2014/main" id="{1AC9753E-7F4C-4646-AD3B-DF3935241B46}"/>
              </a:ext>
            </a:extLst>
          </p:cNvPr>
          <p:cNvSpPr txBox="1"/>
          <p:nvPr/>
        </p:nvSpPr>
        <p:spPr>
          <a:xfrm>
            <a:off x="10558219" y="6488668"/>
            <a:ext cx="1633781" cy="369332"/>
          </a:xfrm>
          <a:prstGeom prst="rect">
            <a:avLst/>
          </a:prstGeom>
          <a:noFill/>
        </p:spPr>
        <p:txBody>
          <a:bodyPr wrap="none" rtlCol="0">
            <a:spAutoFit/>
          </a:bodyPr>
          <a:lstStyle/>
          <a:p>
            <a:r>
              <a:rPr lang="zh-CN" altLang="en-US" b="1" dirty="0"/>
              <a:t>汇报人：蒲 尧</a:t>
            </a:r>
          </a:p>
        </p:txBody>
      </p:sp>
      <p:pic>
        <p:nvPicPr>
          <p:cNvPr id="5" name="图片 4">
            <a:extLst>
              <a:ext uri="{FF2B5EF4-FFF2-40B4-BE49-F238E27FC236}">
                <a16:creationId xmlns:a16="http://schemas.microsoft.com/office/drawing/2014/main" id="{97A42A48-E6AD-47C7-959F-C762EB14B5B8}"/>
              </a:ext>
            </a:extLst>
          </p:cNvPr>
          <p:cNvPicPr>
            <a:picLocks noChangeAspect="1"/>
          </p:cNvPicPr>
          <p:nvPr/>
        </p:nvPicPr>
        <p:blipFill>
          <a:blip r:embed="rId5"/>
          <a:stretch>
            <a:fillRect/>
          </a:stretch>
        </p:blipFill>
        <p:spPr>
          <a:xfrm>
            <a:off x="2338993" y="3751303"/>
            <a:ext cx="7962900" cy="2676525"/>
          </a:xfrm>
          <a:prstGeom prst="rect">
            <a:avLst/>
          </a:prstGeom>
        </p:spPr>
      </p:pic>
    </p:spTree>
    <p:extLst>
      <p:ext uri="{BB962C8B-B14F-4D97-AF65-F5344CB8AC3E}">
        <p14:creationId xmlns:p14="http://schemas.microsoft.com/office/powerpoint/2010/main" val="1928088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实验分析</a:t>
            </a:r>
            <a:r>
              <a:rPr lang="en-US" altLang="zh-CN" dirty="0"/>
              <a:t>-DUC-2004 </a:t>
            </a:r>
            <a:r>
              <a:rPr lang="zh-CN" altLang="en-US" dirty="0"/>
              <a:t>数据集</a:t>
            </a:r>
          </a:p>
        </p:txBody>
      </p:sp>
      <p:sp>
        <p:nvSpPr>
          <p:cNvPr id="3" name="内容占位符 2"/>
          <p:cNvSpPr>
            <a:spLocks noGrp="1"/>
          </p:cNvSpPr>
          <p:nvPr>
            <p:ph idx="1"/>
          </p:nvPr>
        </p:nvSpPr>
        <p:spPr>
          <a:xfrm>
            <a:off x="838201" y="1825625"/>
            <a:ext cx="5562600" cy="4351338"/>
          </a:xfrm>
        </p:spPr>
        <p:txBody>
          <a:bodyPr/>
          <a:lstStyle/>
          <a:p>
            <a:pPr>
              <a:lnSpc>
                <a:spcPct val="100000"/>
              </a:lnSpc>
            </a:pPr>
            <a:r>
              <a:rPr lang="zh-CN" altLang="en-US" dirty="0">
                <a:effectLst/>
                <a:latin typeface="Arial" panose="020B0604020202020204" pitchFamily="34" charset="0"/>
              </a:rPr>
              <a:t>由于</a:t>
            </a:r>
            <a:r>
              <a:rPr lang="en-US" altLang="zh-CN" dirty="0">
                <a:effectLst/>
                <a:latin typeface="Arial" panose="020B0604020202020204" pitchFamily="34" charset="0"/>
              </a:rPr>
              <a:t>DUC-2004</a:t>
            </a:r>
            <a:r>
              <a:rPr lang="zh-CN" altLang="en-US" dirty="0">
                <a:effectLst/>
                <a:latin typeface="Arial" panose="020B0604020202020204" pitchFamily="34" charset="0"/>
              </a:rPr>
              <a:t>数据集是一个仅评估的数据集，我们首先在</a:t>
            </a:r>
            <a:r>
              <a:rPr lang="en-US" altLang="zh-CN" dirty="0" err="1">
                <a:effectLst/>
                <a:latin typeface="Arial" panose="020B0604020202020204" pitchFamily="34" charset="0"/>
              </a:rPr>
              <a:t>Gigaword</a:t>
            </a:r>
            <a:r>
              <a:rPr lang="zh-CN" altLang="en-US" dirty="0">
                <a:effectLst/>
                <a:latin typeface="Arial" panose="020B0604020202020204" pitchFamily="34" charset="0"/>
              </a:rPr>
              <a:t>语料库上训练模型，然后在</a:t>
            </a:r>
            <a:r>
              <a:rPr lang="en-US" altLang="zh-CN" dirty="0">
                <a:effectLst/>
                <a:latin typeface="Arial" panose="020B0604020202020204" pitchFamily="34" charset="0"/>
              </a:rPr>
              <a:t>DUC</a:t>
            </a:r>
            <a:r>
              <a:rPr lang="zh-CN" altLang="en-US" dirty="0">
                <a:effectLst/>
                <a:latin typeface="Arial" panose="020B0604020202020204" pitchFamily="34" charset="0"/>
              </a:rPr>
              <a:t>数据集上评估它们的性能。</a:t>
            </a:r>
            <a:endParaRPr lang="en-US" altLang="zh-CN" dirty="0">
              <a:effectLst/>
              <a:latin typeface="Arial" panose="020B0604020202020204" pitchFamily="34" charset="0"/>
            </a:endParaRPr>
          </a:p>
          <a:p>
            <a:pPr>
              <a:lnSpc>
                <a:spcPct val="100000"/>
              </a:lnSpc>
            </a:pPr>
            <a:r>
              <a:rPr lang="zh-CN" altLang="en-US" dirty="0">
                <a:latin typeface="Arial" panose="020B0604020202020204" pitchFamily="34" charset="0"/>
              </a:rPr>
              <a:t>作者</a:t>
            </a:r>
            <a:r>
              <a:rPr lang="zh-CN" altLang="en-US" dirty="0">
                <a:effectLst/>
                <a:latin typeface="Arial" panose="020B0604020202020204" pitchFamily="34" charset="0"/>
              </a:rPr>
              <a:t>提出的</a:t>
            </a:r>
            <a:r>
              <a:rPr lang="en-US" altLang="zh-CN" dirty="0">
                <a:effectLst/>
                <a:latin typeface="Arial" panose="020B0604020202020204" pitchFamily="34" charset="0"/>
              </a:rPr>
              <a:t>Reinforced-Topic-ConvS2S</a:t>
            </a:r>
            <a:r>
              <a:rPr lang="zh-CN" altLang="en-US" dirty="0">
                <a:effectLst/>
                <a:latin typeface="Arial" panose="020B0604020202020204" pitchFamily="34" charset="0"/>
              </a:rPr>
              <a:t>模型在</a:t>
            </a:r>
            <a:r>
              <a:rPr lang="en-US" altLang="zh-CN" dirty="0">
                <a:effectLst/>
                <a:latin typeface="Arial" panose="020B0604020202020204" pitchFamily="34" charset="0"/>
              </a:rPr>
              <a:t>RG-1</a:t>
            </a:r>
            <a:r>
              <a:rPr lang="zh-CN" altLang="en-US" dirty="0">
                <a:effectLst/>
                <a:latin typeface="Arial" panose="020B0604020202020204" pitchFamily="34" charset="0"/>
              </a:rPr>
              <a:t>和</a:t>
            </a:r>
            <a:r>
              <a:rPr lang="en-US" altLang="zh-CN" dirty="0">
                <a:effectLst/>
                <a:latin typeface="Arial" panose="020B0604020202020204" pitchFamily="34" charset="0"/>
              </a:rPr>
              <a:t>RG-L</a:t>
            </a:r>
            <a:r>
              <a:rPr lang="zh-CN" altLang="en-US" dirty="0">
                <a:effectLst/>
                <a:latin typeface="Arial" panose="020B0604020202020204" pitchFamily="34" charset="0"/>
              </a:rPr>
              <a:t>指标上获得了最好的分数，在</a:t>
            </a:r>
            <a:r>
              <a:rPr lang="en-US" altLang="zh-CN" dirty="0">
                <a:effectLst/>
                <a:latin typeface="Arial" panose="020B0604020202020204" pitchFamily="34" charset="0"/>
              </a:rPr>
              <a:t>RG-2</a:t>
            </a:r>
            <a:r>
              <a:rPr lang="zh-CN" altLang="en-US" dirty="0">
                <a:effectLst/>
                <a:latin typeface="Arial" panose="020B0604020202020204" pitchFamily="34" charset="0"/>
              </a:rPr>
              <a:t>分数上具有可比性。</a:t>
            </a:r>
            <a:endParaRPr lang="zh-CN" altLang="en-US" dirty="0"/>
          </a:p>
        </p:txBody>
      </p:sp>
      <p:pic>
        <p:nvPicPr>
          <p:cNvPr id="13" name="图片 12">
            <a:extLst>
              <a:ext uri="{FF2B5EF4-FFF2-40B4-BE49-F238E27FC236}">
                <a16:creationId xmlns:a16="http://schemas.microsoft.com/office/drawing/2014/main" id="{FAA114B1-434F-429E-9357-53E00A3BCD7D}"/>
              </a:ext>
            </a:extLst>
          </p:cNvPr>
          <p:cNvPicPr>
            <a:picLocks noChangeAspect="1"/>
          </p:cNvPicPr>
          <p:nvPr/>
        </p:nvPicPr>
        <p:blipFill>
          <a:blip r:embed="rId2"/>
          <a:stretch>
            <a:fillRect/>
          </a:stretch>
        </p:blipFill>
        <p:spPr>
          <a:xfrm>
            <a:off x="7630391" y="1400175"/>
            <a:ext cx="4495800" cy="5457825"/>
          </a:xfrm>
          <a:prstGeom prst="rect">
            <a:avLst/>
          </a:prstGeom>
        </p:spPr>
      </p:pic>
    </p:spTree>
    <p:extLst>
      <p:ext uri="{BB962C8B-B14F-4D97-AF65-F5344CB8AC3E}">
        <p14:creationId xmlns:p14="http://schemas.microsoft.com/office/powerpoint/2010/main" val="1618774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实验分析</a:t>
            </a:r>
            <a:r>
              <a:rPr lang="en-US" altLang="zh-CN" dirty="0"/>
              <a:t>-LCSTS </a:t>
            </a:r>
            <a:r>
              <a:rPr lang="zh-CN" altLang="en-US" dirty="0"/>
              <a:t>数据集</a:t>
            </a:r>
          </a:p>
        </p:txBody>
      </p:sp>
      <p:sp>
        <p:nvSpPr>
          <p:cNvPr id="3" name="内容占位符 2"/>
          <p:cNvSpPr>
            <a:spLocks noGrp="1"/>
          </p:cNvSpPr>
          <p:nvPr>
            <p:ph idx="1"/>
          </p:nvPr>
        </p:nvSpPr>
        <p:spPr/>
        <p:txBody>
          <a:bodyPr>
            <a:normAutofit fontScale="77500" lnSpcReduction="20000"/>
          </a:bodyPr>
          <a:lstStyle/>
          <a:p>
            <a:pPr>
              <a:lnSpc>
                <a:spcPct val="120000"/>
              </a:lnSpc>
            </a:pPr>
            <a:r>
              <a:rPr lang="zh-CN" altLang="en-US" dirty="0">
                <a:effectLst/>
                <a:latin typeface="Arial" panose="020B0604020202020204" pitchFamily="34" charset="0"/>
              </a:rPr>
              <a:t>由于这是一个大规模的</a:t>
            </a:r>
            <a:r>
              <a:rPr lang="zh-CN" altLang="en-US" dirty="0">
                <a:solidFill>
                  <a:schemeClr val="accent3"/>
                </a:solidFill>
                <a:effectLst/>
                <a:latin typeface="Arial" panose="020B0604020202020204" pitchFamily="34" charset="0"/>
              </a:rPr>
              <a:t>中文数据集</a:t>
            </a:r>
            <a:r>
              <a:rPr lang="zh-CN" altLang="en-US" dirty="0">
                <a:effectLst/>
                <a:latin typeface="Arial" panose="020B0604020202020204" pitchFamily="34" charset="0"/>
              </a:rPr>
              <a:t>，需要首先提出合适的</a:t>
            </a:r>
            <a:r>
              <a:rPr lang="zh-CN" altLang="en-US" b="1" dirty="0">
                <a:solidFill>
                  <a:schemeClr val="accent3"/>
                </a:solidFill>
                <a:effectLst/>
                <a:latin typeface="Arial" panose="020B0604020202020204" pitchFamily="34" charset="0"/>
              </a:rPr>
              <a:t>数据预处理方法</a:t>
            </a:r>
            <a:r>
              <a:rPr lang="zh-CN" altLang="en-US" dirty="0">
                <a:effectLst/>
                <a:latin typeface="Arial" panose="020B0604020202020204" pitchFamily="34" charset="0"/>
              </a:rPr>
              <a:t>。基本上，对中文数据集进行预处理有两种方法：</a:t>
            </a:r>
            <a:r>
              <a:rPr lang="zh-CN" altLang="en-US" dirty="0">
                <a:solidFill>
                  <a:schemeClr val="accent3"/>
                </a:solidFill>
                <a:effectLst/>
                <a:latin typeface="Arial" panose="020B0604020202020204" pitchFamily="34" charset="0"/>
              </a:rPr>
              <a:t>基于字符</a:t>
            </a:r>
            <a:r>
              <a:rPr lang="zh-CN" altLang="en-US" dirty="0">
                <a:effectLst/>
                <a:latin typeface="Arial" panose="020B0604020202020204" pitchFamily="34" charset="0"/>
              </a:rPr>
              <a:t>的和</a:t>
            </a:r>
            <a:r>
              <a:rPr lang="zh-CN" altLang="en-US" dirty="0">
                <a:solidFill>
                  <a:schemeClr val="accent3"/>
                </a:solidFill>
                <a:effectLst/>
                <a:latin typeface="Arial" panose="020B0604020202020204" pitchFamily="34" charset="0"/>
              </a:rPr>
              <a:t>基于词组</a:t>
            </a:r>
            <a:r>
              <a:rPr lang="zh-CN" altLang="en-US" dirty="0">
                <a:effectLst/>
                <a:latin typeface="Arial" panose="020B0604020202020204" pitchFamily="34" charset="0"/>
              </a:rPr>
              <a:t>的。前者将每个汉字作为输入，后者将一个输入句子分割成汉语单词。</a:t>
            </a:r>
            <a:r>
              <a:rPr lang="zh-CN" altLang="en-US" dirty="0">
                <a:solidFill>
                  <a:schemeClr val="accent3"/>
                </a:solidFill>
                <a:effectLst/>
                <a:latin typeface="Arial" panose="020B0604020202020204" pitchFamily="34" charset="0"/>
              </a:rPr>
              <a:t>本实验作者采用基于词组的方法</a:t>
            </a:r>
            <a:r>
              <a:rPr lang="zh-CN" altLang="en-US" dirty="0">
                <a:effectLst/>
                <a:latin typeface="Arial" panose="020B0604020202020204" pitchFamily="34" charset="0"/>
              </a:rPr>
              <a:t>。</a:t>
            </a:r>
            <a:endParaRPr lang="en-US" altLang="zh-CN" dirty="0">
              <a:effectLst/>
              <a:latin typeface="Arial" panose="020B0604020202020204" pitchFamily="34" charset="0"/>
            </a:endParaRPr>
          </a:p>
          <a:p>
            <a:pPr>
              <a:lnSpc>
                <a:spcPct val="120000"/>
              </a:lnSpc>
            </a:pPr>
            <a:r>
              <a:rPr lang="zh-CN" altLang="en-US" dirty="0">
                <a:effectLst/>
                <a:latin typeface="Arial" panose="020B0604020202020204" pitchFamily="34" charset="0"/>
              </a:rPr>
              <a:t>由于通常使用标准的</a:t>
            </a:r>
            <a:r>
              <a:rPr lang="en-US" altLang="zh-CN" dirty="0">
                <a:effectLst/>
                <a:latin typeface="Arial" panose="020B0604020202020204" pitchFamily="34" charset="0"/>
              </a:rPr>
              <a:t>ROUGE</a:t>
            </a:r>
            <a:r>
              <a:rPr lang="zh-CN" altLang="en-US" dirty="0">
                <a:effectLst/>
                <a:latin typeface="Arial" panose="020B0604020202020204" pitchFamily="34" charset="0"/>
              </a:rPr>
              <a:t>库来评价英文摘要，直接使用它评价中文摘要会产生被低估的结果。为了评估</a:t>
            </a:r>
            <a:r>
              <a:rPr lang="en-US" altLang="zh-CN" dirty="0">
                <a:effectLst/>
                <a:latin typeface="Arial" panose="020B0604020202020204" pitchFamily="34" charset="0"/>
              </a:rPr>
              <a:t>LCSTS</a:t>
            </a:r>
            <a:r>
              <a:rPr lang="zh-CN" altLang="en-US" dirty="0">
                <a:effectLst/>
                <a:latin typeface="Arial" panose="020B0604020202020204" pitchFamily="34" charset="0"/>
              </a:rPr>
              <a:t>数据集上的摘要，作者按照</a:t>
            </a:r>
            <a:r>
              <a:rPr lang="en-US" altLang="zh-CN" dirty="0">
                <a:effectLst/>
                <a:latin typeface="Arial" panose="020B0604020202020204" pitchFamily="34" charset="0"/>
              </a:rPr>
              <a:t>[Hu et al.</a:t>
            </a:r>
            <a:r>
              <a:rPr lang="zh-CN" altLang="en-US" dirty="0">
                <a:effectLst/>
                <a:latin typeface="Arial" panose="020B0604020202020204" pitchFamily="34" charset="0"/>
              </a:rPr>
              <a:t>， </a:t>
            </a:r>
            <a:r>
              <a:rPr lang="en-US" altLang="zh-CN" dirty="0">
                <a:effectLst/>
                <a:latin typeface="Arial" panose="020B0604020202020204" pitchFamily="34" charset="0"/>
              </a:rPr>
              <a:t>2015]</a:t>
            </a:r>
            <a:r>
              <a:rPr lang="zh-CN" altLang="en-US" dirty="0">
                <a:effectLst/>
                <a:latin typeface="Arial" panose="020B0604020202020204" pitchFamily="34" charset="0"/>
              </a:rPr>
              <a:t>的建议，将中文单词</a:t>
            </a:r>
            <a:r>
              <a:rPr lang="en-US" altLang="zh-CN" dirty="0">
                <a:effectLst/>
                <a:latin typeface="Arial" panose="020B0604020202020204" pitchFamily="34" charset="0"/>
              </a:rPr>
              <a:t>/</a:t>
            </a:r>
            <a:r>
              <a:rPr lang="zh-CN" altLang="en-US" dirty="0">
                <a:effectLst/>
                <a:latin typeface="Arial" panose="020B0604020202020204" pitchFamily="34" charset="0"/>
              </a:rPr>
              <a:t>字符映射到数字</a:t>
            </a:r>
            <a:r>
              <a:rPr lang="en-US" altLang="zh-CN" dirty="0">
                <a:effectLst/>
                <a:latin typeface="Arial" panose="020B0604020202020204" pitchFamily="34" charset="0"/>
              </a:rPr>
              <a:t>id</a:t>
            </a:r>
            <a:r>
              <a:rPr lang="zh-CN" altLang="en-US" dirty="0">
                <a:effectLst/>
                <a:latin typeface="Arial" panose="020B0604020202020204" pitchFamily="34" charset="0"/>
              </a:rPr>
              <a:t>，然后在</a:t>
            </a:r>
            <a:r>
              <a:rPr lang="zh-CN" altLang="en-US" dirty="0">
                <a:solidFill>
                  <a:schemeClr val="accent3"/>
                </a:solidFill>
                <a:effectLst/>
                <a:latin typeface="Arial" panose="020B0604020202020204" pitchFamily="34" charset="0"/>
              </a:rPr>
              <a:t>数字</a:t>
            </a:r>
            <a:r>
              <a:rPr lang="en-US" altLang="zh-CN" dirty="0">
                <a:solidFill>
                  <a:schemeClr val="accent3"/>
                </a:solidFill>
                <a:effectLst/>
                <a:latin typeface="Arial" panose="020B0604020202020204" pitchFamily="34" charset="0"/>
              </a:rPr>
              <a:t>id</a:t>
            </a:r>
            <a:r>
              <a:rPr lang="zh-CN" altLang="en-US" dirty="0">
                <a:solidFill>
                  <a:schemeClr val="accent3"/>
                </a:solidFill>
                <a:effectLst/>
                <a:latin typeface="Arial" panose="020B0604020202020204" pitchFamily="34" charset="0"/>
              </a:rPr>
              <a:t>上执行</a:t>
            </a:r>
            <a:r>
              <a:rPr lang="en-US" altLang="zh-CN" dirty="0">
                <a:solidFill>
                  <a:schemeClr val="accent3"/>
                </a:solidFill>
                <a:effectLst/>
                <a:latin typeface="Arial" panose="020B0604020202020204" pitchFamily="34" charset="0"/>
              </a:rPr>
              <a:t>ROUGE</a:t>
            </a:r>
            <a:r>
              <a:rPr lang="zh-CN" altLang="en-US" b="1" dirty="0">
                <a:solidFill>
                  <a:schemeClr val="accent3"/>
                </a:solidFill>
                <a:effectLst/>
                <a:latin typeface="Arial" panose="020B0604020202020204" pitchFamily="34" charset="0"/>
              </a:rPr>
              <a:t>字符</a:t>
            </a:r>
            <a:r>
              <a:rPr lang="en-US" altLang="zh-CN" b="1" dirty="0">
                <a:solidFill>
                  <a:schemeClr val="accent3"/>
                </a:solidFill>
                <a:effectLst/>
                <a:latin typeface="Arial" panose="020B0604020202020204" pitchFamily="34" charset="0"/>
              </a:rPr>
              <a:t>&amp;</a:t>
            </a:r>
            <a:r>
              <a:rPr lang="zh-CN" altLang="en-US" b="1" dirty="0">
                <a:solidFill>
                  <a:schemeClr val="accent3"/>
                </a:solidFill>
                <a:effectLst/>
                <a:latin typeface="Arial" panose="020B0604020202020204" pitchFamily="34" charset="0"/>
              </a:rPr>
              <a:t>词组评估</a:t>
            </a:r>
            <a:r>
              <a:rPr lang="zh-CN" altLang="en-US" dirty="0">
                <a:effectLst/>
                <a:latin typeface="Arial" panose="020B0604020202020204" pitchFamily="34" charset="0"/>
              </a:rPr>
              <a:t>。</a:t>
            </a:r>
            <a:endParaRPr lang="en-US" altLang="zh-CN" dirty="0">
              <a:effectLst/>
              <a:latin typeface="Arial" panose="020B0604020202020204" pitchFamily="34" charset="0"/>
            </a:endParaRPr>
          </a:p>
          <a:p>
            <a:pPr>
              <a:lnSpc>
                <a:spcPct val="120000"/>
              </a:lnSpc>
            </a:pPr>
            <a:r>
              <a:rPr lang="zh-CN" altLang="en-US" dirty="0">
                <a:effectLst/>
                <a:latin typeface="Arial" panose="020B0604020202020204" pitchFamily="34" charset="0"/>
              </a:rPr>
              <a:t>从</a:t>
            </a:r>
            <a:r>
              <a:rPr lang="zh-CN" altLang="en-US" dirty="0">
                <a:solidFill>
                  <a:schemeClr val="accent3"/>
                </a:solidFill>
                <a:effectLst/>
                <a:latin typeface="Arial" panose="020B0604020202020204" pitchFamily="34" charset="0"/>
              </a:rPr>
              <a:t>表</a:t>
            </a:r>
            <a:r>
              <a:rPr lang="en-US" altLang="zh-CN" dirty="0">
                <a:solidFill>
                  <a:schemeClr val="accent3"/>
                </a:solidFill>
                <a:effectLst/>
                <a:latin typeface="Arial" panose="020B0604020202020204" pitchFamily="34" charset="0"/>
              </a:rPr>
              <a:t>6</a:t>
            </a:r>
            <a:r>
              <a:rPr lang="zh-CN" altLang="en-US" dirty="0">
                <a:effectLst/>
                <a:latin typeface="Arial" panose="020B0604020202020204" pitchFamily="34" charset="0"/>
              </a:rPr>
              <a:t>的结果可以看出，</a:t>
            </a:r>
            <a:r>
              <a:rPr lang="zh-CN" altLang="en-US" dirty="0">
                <a:latin typeface="Arial" panose="020B0604020202020204" pitchFamily="34" charset="0"/>
              </a:rPr>
              <a:t>作者</a:t>
            </a:r>
            <a:r>
              <a:rPr lang="zh-CN" altLang="en-US" dirty="0">
                <a:effectLst/>
                <a:latin typeface="Arial" panose="020B0604020202020204" pitchFamily="34" charset="0"/>
              </a:rPr>
              <a:t>提出的模型</a:t>
            </a:r>
            <a:r>
              <a:rPr lang="zh-CN" altLang="en-US" dirty="0">
                <a:solidFill>
                  <a:schemeClr val="accent3"/>
                </a:solidFill>
                <a:effectLst/>
                <a:latin typeface="Arial" panose="020B0604020202020204" pitchFamily="34" charset="0"/>
              </a:rPr>
              <a:t>在字符级别上</a:t>
            </a:r>
            <a:r>
              <a:rPr lang="zh-CN" altLang="en-US" dirty="0">
                <a:effectLst/>
                <a:latin typeface="Arial" panose="020B0604020202020204" pitchFamily="34" charset="0"/>
              </a:rPr>
              <a:t>总能获得比基于中文单词</a:t>
            </a:r>
            <a:r>
              <a:rPr lang="zh-CN" altLang="en-US" dirty="0">
                <a:solidFill>
                  <a:schemeClr val="accent3"/>
                </a:solidFill>
                <a:effectLst/>
                <a:latin typeface="Arial" panose="020B0604020202020204" pitchFamily="34" charset="0"/>
              </a:rPr>
              <a:t>更高的</a:t>
            </a:r>
            <a:r>
              <a:rPr lang="en-US" altLang="zh-CN" dirty="0">
                <a:solidFill>
                  <a:schemeClr val="accent3"/>
                </a:solidFill>
                <a:effectLst/>
                <a:latin typeface="Arial" panose="020B0604020202020204" pitchFamily="34" charset="0"/>
              </a:rPr>
              <a:t>ROUGE</a:t>
            </a:r>
            <a:r>
              <a:rPr lang="zh-CN" altLang="en-US" dirty="0">
                <a:solidFill>
                  <a:schemeClr val="accent3"/>
                </a:solidFill>
                <a:effectLst/>
                <a:latin typeface="Arial" panose="020B0604020202020204" pitchFamily="34" charset="0"/>
              </a:rPr>
              <a:t>分数</a:t>
            </a:r>
            <a:r>
              <a:rPr lang="zh-CN" altLang="en-US" dirty="0">
                <a:effectLst/>
                <a:latin typeface="Arial" panose="020B0604020202020204" pitchFamily="34" charset="0"/>
              </a:rPr>
              <a:t>。</a:t>
            </a:r>
            <a:r>
              <a:rPr lang="en-US" altLang="zh-CN" dirty="0">
                <a:effectLst/>
                <a:latin typeface="Arial" panose="020B0604020202020204" pitchFamily="34" charset="0"/>
              </a:rPr>
              <a:t>Reinforced-Topic-ConvS2S</a:t>
            </a:r>
            <a:r>
              <a:rPr lang="zh-CN" altLang="en-US" dirty="0">
                <a:effectLst/>
                <a:latin typeface="Arial" panose="020B0604020202020204" pitchFamily="34" charset="0"/>
              </a:rPr>
              <a:t>模型基于字符的结果优于其他所有方法。在</a:t>
            </a:r>
            <a:r>
              <a:rPr lang="zh-CN" altLang="en-US" dirty="0">
                <a:solidFill>
                  <a:schemeClr val="accent3"/>
                </a:solidFill>
                <a:effectLst/>
                <a:latin typeface="Arial" panose="020B0604020202020204" pitchFamily="34" charset="0"/>
              </a:rPr>
              <a:t>基于单词的</a:t>
            </a:r>
            <a:r>
              <a:rPr lang="en-US" altLang="zh-CN" dirty="0">
                <a:solidFill>
                  <a:schemeClr val="accent3"/>
                </a:solidFill>
                <a:effectLst/>
                <a:latin typeface="Arial" panose="020B0604020202020204" pitchFamily="34" charset="0"/>
              </a:rPr>
              <a:t>ROUGE</a:t>
            </a:r>
            <a:r>
              <a:rPr lang="zh-CN" altLang="en-US" dirty="0">
                <a:solidFill>
                  <a:schemeClr val="accent3"/>
                </a:solidFill>
                <a:effectLst/>
                <a:latin typeface="Arial" panose="020B0604020202020204" pitchFamily="34" charset="0"/>
              </a:rPr>
              <a:t>评分方面</a:t>
            </a:r>
            <a:r>
              <a:rPr lang="zh-CN" altLang="en-US" dirty="0">
                <a:effectLst/>
                <a:latin typeface="Arial" panose="020B0604020202020204" pitchFamily="34" charset="0"/>
              </a:rPr>
              <a:t>，该模型在</a:t>
            </a:r>
            <a:r>
              <a:rPr lang="en-US" altLang="zh-CN" dirty="0">
                <a:effectLst/>
                <a:latin typeface="Arial" panose="020B0604020202020204" pitchFamily="34" charset="0"/>
              </a:rPr>
              <a:t>RG-1</a:t>
            </a:r>
            <a:r>
              <a:rPr lang="zh-CN" altLang="en-US" dirty="0">
                <a:effectLst/>
                <a:latin typeface="Arial" panose="020B0604020202020204" pitchFamily="34" charset="0"/>
              </a:rPr>
              <a:t>和</a:t>
            </a:r>
            <a:r>
              <a:rPr lang="en-US" altLang="zh-CN" dirty="0">
                <a:effectLst/>
                <a:latin typeface="Arial" panose="020B0604020202020204" pitchFamily="34" charset="0"/>
              </a:rPr>
              <a:t>RG-L</a:t>
            </a:r>
            <a:r>
              <a:rPr lang="zh-CN" altLang="en-US" dirty="0">
                <a:effectLst/>
                <a:latin typeface="Arial" panose="020B0604020202020204" pitchFamily="34" charset="0"/>
              </a:rPr>
              <a:t>指标方面获得了最好的性能。然而，该最佳模型的</a:t>
            </a:r>
            <a:r>
              <a:rPr lang="en-US" altLang="zh-CN" dirty="0">
                <a:effectLst/>
                <a:latin typeface="Arial" panose="020B0604020202020204" pitchFamily="34" charset="0"/>
              </a:rPr>
              <a:t>RG-1</a:t>
            </a:r>
            <a:r>
              <a:rPr lang="zh-CN" altLang="en-US" dirty="0">
                <a:effectLst/>
                <a:latin typeface="Arial" panose="020B0604020202020204" pitchFamily="34" charset="0"/>
              </a:rPr>
              <a:t>和</a:t>
            </a:r>
            <a:r>
              <a:rPr lang="en-US" altLang="zh-CN" dirty="0">
                <a:effectLst/>
                <a:latin typeface="Arial" panose="020B0604020202020204" pitchFamily="34" charset="0"/>
              </a:rPr>
              <a:t>RG-L</a:t>
            </a:r>
            <a:r>
              <a:rPr lang="zh-CN" altLang="en-US" dirty="0">
                <a:effectLst/>
                <a:latin typeface="Arial" panose="020B0604020202020204" pitchFamily="34" charset="0"/>
              </a:rPr>
              <a:t>分数并没有达到良好的</a:t>
            </a:r>
            <a:r>
              <a:rPr lang="en-US" altLang="zh-CN" dirty="0">
                <a:effectLst/>
                <a:latin typeface="Arial" panose="020B0604020202020204" pitchFamily="34" charset="0"/>
              </a:rPr>
              <a:t>RG-2</a:t>
            </a:r>
            <a:r>
              <a:rPr lang="zh-CN" altLang="en-US" dirty="0">
                <a:effectLst/>
                <a:latin typeface="Arial" panose="020B0604020202020204" pitchFamily="34" charset="0"/>
              </a:rPr>
              <a:t>分数。作者推测，</a:t>
            </a:r>
            <a:r>
              <a:rPr lang="zh-CN" altLang="en-US" dirty="0">
                <a:solidFill>
                  <a:schemeClr val="accent3"/>
                </a:solidFill>
                <a:effectLst/>
                <a:latin typeface="Arial" panose="020B0604020202020204" pitchFamily="34" charset="0"/>
              </a:rPr>
              <a:t>这可能部分是由影响词序的有偏概率生成机制引起的</a:t>
            </a:r>
            <a:r>
              <a:rPr lang="zh-CN" altLang="en-US" dirty="0">
                <a:effectLst/>
                <a:latin typeface="Arial" panose="020B0604020202020204" pitchFamily="34" charset="0"/>
              </a:rPr>
              <a:t>，需要进一步研究。</a:t>
            </a:r>
            <a:endParaRPr lang="zh-CN" altLang="en-US" dirty="0"/>
          </a:p>
        </p:txBody>
      </p:sp>
    </p:spTree>
    <p:extLst>
      <p:ext uri="{BB962C8B-B14F-4D97-AF65-F5344CB8AC3E}">
        <p14:creationId xmlns:p14="http://schemas.microsoft.com/office/powerpoint/2010/main" val="316838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总结展望</a:t>
            </a:r>
          </a:p>
        </p:txBody>
      </p:sp>
      <p:sp>
        <p:nvSpPr>
          <p:cNvPr id="3" name="内容占位符 2"/>
          <p:cNvSpPr>
            <a:spLocks noGrp="1"/>
          </p:cNvSpPr>
          <p:nvPr>
            <p:ph idx="1"/>
          </p:nvPr>
        </p:nvSpPr>
        <p:spPr/>
        <p:txBody>
          <a:bodyPr/>
          <a:lstStyle/>
          <a:p>
            <a:r>
              <a:rPr lang="zh-CN" altLang="en-US" dirty="0"/>
              <a:t>总结</a:t>
            </a:r>
            <a:endParaRPr lang="en-US" altLang="zh-CN" dirty="0"/>
          </a:p>
          <a:p>
            <a:pPr lvl="1"/>
            <a:r>
              <a:rPr lang="zh-CN" altLang="en-US" dirty="0">
                <a:effectLst/>
                <a:latin typeface="Arial" panose="020B0604020202020204" pitchFamily="34" charset="0"/>
              </a:rPr>
              <a:t>新的话题感知注意机制为摘要提供了一些高级的语境信息</a:t>
            </a:r>
            <a:endParaRPr lang="en-US" altLang="zh-CN" dirty="0">
              <a:effectLst/>
              <a:latin typeface="Arial" panose="020B0604020202020204" pitchFamily="34" charset="0"/>
            </a:endParaRPr>
          </a:p>
          <a:p>
            <a:pPr lvl="1"/>
            <a:r>
              <a:rPr lang="zh-CN" altLang="en-US" dirty="0">
                <a:effectLst/>
                <a:latin typeface="Arial" panose="020B0604020202020204" pitchFamily="34" charset="0"/>
              </a:rPr>
              <a:t>该模型的性能提高了各种基准数据集上最先进的方法</a:t>
            </a:r>
            <a:endParaRPr lang="en-US" altLang="zh-CN" dirty="0">
              <a:effectLst/>
              <a:latin typeface="Arial" panose="020B0604020202020204" pitchFamily="34" charset="0"/>
            </a:endParaRPr>
          </a:p>
          <a:p>
            <a:pPr lvl="1"/>
            <a:r>
              <a:rPr lang="zh-CN" altLang="en-US" dirty="0">
                <a:effectLst/>
                <a:latin typeface="Arial" panose="020B0604020202020204" pitchFamily="34" charset="0"/>
              </a:rPr>
              <a:t>此外，该模型可以产生具有更好的信息性、连贯性和多样性的摘要</a:t>
            </a:r>
            <a:endParaRPr lang="en-US" altLang="zh-CN" dirty="0">
              <a:effectLst/>
              <a:latin typeface="Arial" panose="020B0604020202020204" pitchFamily="34" charset="0"/>
            </a:endParaRPr>
          </a:p>
          <a:p>
            <a:r>
              <a:rPr lang="zh-CN" altLang="en-US" dirty="0">
                <a:latin typeface="Arial" panose="020B0604020202020204" pitchFamily="34" charset="0"/>
              </a:rPr>
              <a:t>展望</a:t>
            </a:r>
            <a:endParaRPr lang="en-US" altLang="zh-CN" dirty="0">
              <a:latin typeface="Arial" panose="020B0604020202020204" pitchFamily="34" charset="0"/>
            </a:endParaRPr>
          </a:p>
          <a:p>
            <a:pPr lvl="1"/>
            <a:r>
              <a:rPr lang="zh-CN" altLang="en-US" dirty="0">
                <a:effectLst/>
                <a:latin typeface="Arial" panose="020B0604020202020204" pitchFamily="34" charset="0"/>
              </a:rPr>
              <a:t>本工作中的实验主要是基于句子摘要，将来，作者的</a:t>
            </a:r>
            <a:r>
              <a:rPr lang="zh-CN" altLang="en-US" dirty="0">
                <a:latin typeface="Arial" panose="020B0604020202020204" pitchFamily="34" charset="0"/>
              </a:rPr>
              <a:t>目标是可以在源文本是</a:t>
            </a:r>
            <a:r>
              <a:rPr lang="zh-CN" altLang="en-US" dirty="0">
                <a:effectLst/>
                <a:latin typeface="Arial" panose="020B0604020202020204" pitchFamily="34" charset="0"/>
              </a:rPr>
              <a:t>长段落或多文档的数据集上评估该模型</a:t>
            </a:r>
            <a:endParaRPr lang="en-US" altLang="zh-CN" dirty="0">
              <a:latin typeface="Arial" panose="020B0604020202020204" pitchFamily="34" charset="0"/>
            </a:endParaRPr>
          </a:p>
          <a:p>
            <a:pPr lvl="1"/>
            <a:r>
              <a:rPr lang="zh-CN" altLang="en-US" dirty="0">
                <a:effectLst/>
                <a:latin typeface="Arial" panose="020B0604020202020204" pitchFamily="34" charset="0"/>
              </a:rPr>
              <a:t>如何评价中文摘要的表现效果仍是一个有待解决的问题</a:t>
            </a:r>
            <a:endParaRPr lang="zh-CN" altLang="en-US" dirty="0"/>
          </a:p>
        </p:txBody>
      </p:sp>
    </p:spTree>
    <p:extLst>
      <p:ext uri="{BB962C8B-B14F-4D97-AF65-F5344CB8AC3E}">
        <p14:creationId xmlns:p14="http://schemas.microsoft.com/office/powerpoint/2010/main" val="1908475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文本占位符 4"/>
          <p:cNvSpPr>
            <a:spLocks noGrp="1"/>
          </p:cNvSpPr>
          <p:nvPr>
            <p:ph type="body" idx="1"/>
          </p:nvPr>
        </p:nvSpPr>
        <p:spPr/>
        <p:txBody>
          <a:bodyPr/>
          <a:lstStyle/>
          <a:p>
            <a:endParaRPr lang="zh-CN" altLang="en-US" dirty="0"/>
          </a:p>
        </p:txBody>
      </p:sp>
      <p:pic>
        <p:nvPicPr>
          <p:cNvPr id="42" name="图片 41"/>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986770" y="2081667"/>
            <a:ext cx="6218459" cy="2694666"/>
          </a:xfrm>
          <a:prstGeom prst="rect">
            <a:avLst/>
          </a:prstGeom>
        </p:spPr>
      </p:pic>
    </p:spTree>
    <p:extLst>
      <p:ext uri="{BB962C8B-B14F-4D97-AF65-F5344CB8AC3E}">
        <p14:creationId xmlns:p14="http://schemas.microsoft.com/office/powerpoint/2010/main" val="1738309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Others_1"/>
          <p:cNvSpPr txBox="1"/>
          <p:nvPr>
            <p:custDataLst>
              <p:tags r:id="rId2"/>
            </p:custDataLst>
          </p:nvPr>
        </p:nvSpPr>
        <p:spPr>
          <a:xfrm>
            <a:off x="2345020" y="946513"/>
            <a:ext cx="1677832" cy="3597835"/>
          </a:xfrm>
          <a:prstGeom prst="rect">
            <a:avLst/>
          </a:prstGeom>
          <a:noFill/>
        </p:spPr>
        <p:txBody>
          <a:bodyPr vert="eaVert" wrap="square" lIns="0" tIns="0" rIns="0" bIns="0" rtlCol="0" anchor="ctr" anchorCtr="0">
            <a:spAutoFit/>
          </a:bodyPr>
          <a:lstStyle/>
          <a:p>
            <a:pPr algn="ctr" defTabSz="866943" fontAlgn="base">
              <a:spcBef>
                <a:spcPct val="0"/>
              </a:spcBef>
              <a:spcAft>
                <a:spcPct val="0"/>
              </a:spcAft>
            </a:pPr>
            <a:r>
              <a:rPr lang="zh-CN" altLang="en-US" sz="10903" b="1"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9" name="MH_Others_2"/>
          <p:cNvSpPr txBox="1"/>
          <p:nvPr>
            <p:custDataLst>
              <p:tags r:id="rId3"/>
            </p:custDataLst>
          </p:nvPr>
        </p:nvSpPr>
        <p:spPr>
          <a:xfrm rot="5400000">
            <a:off x="592989" y="2424414"/>
            <a:ext cx="3128221" cy="642035"/>
          </a:xfrm>
          <a:prstGeom prst="rect">
            <a:avLst/>
          </a:prstGeom>
          <a:noFill/>
        </p:spPr>
        <p:txBody>
          <a:bodyPr wrap="square" lIns="0" tIns="0" rIns="0" bIns="0">
            <a:spAutoFit/>
          </a:bodyPr>
          <a:lstStyle/>
          <a:p>
            <a:pPr algn="ctr" defTabSz="866943" fontAlgn="base">
              <a:spcBef>
                <a:spcPct val="0"/>
              </a:spcBef>
              <a:spcAft>
                <a:spcPct val="0"/>
              </a:spcAft>
              <a:defRPr/>
            </a:pPr>
            <a:r>
              <a:rPr lang="en-US" altLang="zh-CN" sz="4172" b="1"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4172" b="1"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Number_1"/>
          <p:cNvSpPr/>
          <p:nvPr>
            <p:custDataLst>
              <p:tags r:id="rId4"/>
            </p:custDataLst>
          </p:nvPr>
        </p:nvSpPr>
        <p:spPr>
          <a:xfrm>
            <a:off x="4645618" y="1370406"/>
            <a:ext cx="540000" cy="540000"/>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defTabSz="866943" fontAlgn="base">
              <a:spcBef>
                <a:spcPct val="0"/>
              </a:spcBef>
              <a:spcAft>
                <a:spcPct val="0"/>
              </a:spcAft>
            </a:pPr>
            <a:r>
              <a:rPr lang="en-US" altLang="zh-CN"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rPr>
              <a:t>1</a:t>
            </a:r>
            <a:endParaRPr lang="zh-CN" altLang="en-US"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2" name="MH_Number_2"/>
          <p:cNvSpPr/>
          <p:nvPr>
            <p:custDataLst>
              <p:tags r:id="rId5"/>
            </p:custDataLst>
          </p:nvPr>
        </p:nvSpPr>
        <p:spPr>
          <a:xfrm>
            <a:off x="4645618" y="2191630"/>
            <a:ext cx="540000" cy="540000"/>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defTabSz="866943" fontAlgn="base">
              <a:spcBef>
                <a:spcPct val="0"/>
              </a:spcBef>
              <a:spcAft>
                <a:spcPct val="0"/>
              </a:spcAft>
            </a:pPr>
            <a:r>
              <a:rPr lang="en-US" altLang="zh-CN" sz="280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rPr>
              <a:t>2</a:t>
            </a:r>
            <a:endParaRPr lang="zh-CN" altLang="en-US"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4" name="MH_Number_3"/>
          <p:cNvSpPr/>
          <p:nvPr>
            <p:custDataLst>
              <p:tags r:id="rId6"/>
            </p:custDataLst>
          </p:nvPr>
        </p:nvSpPr>
        <p:spPr>
          <a:xfrm>
            <a:off x="4645618" y="3016060"/>
            <a:ext cx="540000" cy="540000"/>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defTabSz="866943" fontAlgn="base">
              <a:spcBef>
                <a:spcPct val="0"/>
              </a:spcBef>
              <a:spcAft>
                <a:spcPct val="0"/>
              </a:spcAft>
            </a:pPr>
            <a:r>
              <a:rPr lang="en-US" altLang="zh-CN" sz="280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rPr>
              <a:t>3</a:t>
            </a:r>
            <a:endParaRPr lang="zh-CN" altLang="en-US"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6" name="MH_Number_4"/>
          <p:cNvSpPr/>
          <p:nvPr>
            <p:custDataLst>
              <p:tags r:id="rId7"/>
            </p:custDataLst>
          </p:nvPr>
        </p:nvSpPr>
        <p:spPr>
          <a:xfrm>
            <a:off x="4645618" y="3840490"/>
            <a:ext cx="540000" cy="540000"/>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defTabSz="866943" fontAlgn="base">
              <a:spcBef>
                <a:spcPct val="0"/>
              </a:spcBef>
              <a:spcAft>
                <a:spcPct val="0"/>
              </a:spcAft>
            </a:pPr>
            <a:r>
              <a:rPr lang="en-US" altLang="zh-CN" sz="280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rPr>
              <a:t>4</a:t>
            </a:r>
            <a:endParaRPr lang="zh-CN" altLang="en-US"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7" name="Freeform 7"/>
          <p:cNvSpPr>
            <a:spLocks/>
          </p:cNvSpPr>
          <p:nvPr/>
        </p:nvSpPr>
        <p:spPr bwMode="auto">
          <a:xfrm>
            <a:off x="2830059" y="4400495"/>
            <a:ext cx="9361941" cy="2457316"/>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blipFill dpi="0" rotWithShape="1">
            <a:blip r:embed="rId16" cstate="screen">
              <a:extLst>
                <a:ext uri="{28A0092B-C50C-407E-A947-70E740481C1C}">
                  <a14:useLocalDpi xmlns:a14="http://schemas.microsoft.com/office/drawing/2010/main"/>
                </a:ext>
              </a:extLst>
            </a:blip>
            <a:srcRect/>
            <a:stretch>
              <a:fillRect/>
            </a:stretch>
          </a:blipFill>
          <a:ln w="0">
            <a:noFill/>
            <a:prstDash val="solid"/>
            <a:round/>
            <a:headEnd/>
            <a:tailEnd/>
          </a:ln>
        </p:spPr>
        <p:txBody>
          <a:bodyPr vert="horz" wrap="square" lIns="121913" tIns="60956" rIns="121913" bIns="60956" numCol="1" anchor="t" anchorCtr="0" compatLnSpc="1">
            <a:prstTxWarp prst="textNoShape">
              <a:avLst/>
            </a:prstTxWarp>
          </a:bodyPr>
          <a:lstStyle/>
          <a:p>
            <a:pPr defTabSz="866943" fontAlgn="base">
              <a:spcBef>
                <a:spcPct val="0"/>
              </a:spcBef>
              <a:spcAft>
                <a:spcPct val="0"/>
              </a:spcAft>
            </a:pPr>
            <a:endParaRPr lang="zh-CN" altLang="en-US" sz="1707">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Freeform 6"/>
          <p:cNvSpPr>
            <a:spLocks/>
          </p:cNvSpPr>
          <p:nvPr/>
        </p:nvSpPr>
        <p:spPr bwMode="auto">
          <a:xfrm>
            <a:off x="0" y="3879825"/>
            <a:ext cx="4992468" cy="2977987"/>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blipFill dpi="0" rotWithShape="1">
            <a:blip r:embed="rId17" cstate="screen">
              <a:extLst>
                <a:ext uri="{28A0092B-C50C-407E-A947-70E740481C1C}">
                  <a14:useLocalDpi xmlns:a14="http://schemas.microsoft.com/office/drawing/2010/main"/>
                </a:ext>
              </a:extLst>
            </a:blip>
            <a:srcRect/>
            <a:stretch>
              <a:fillRect/>
            </a:stretch>
          </a:blipFill>
          <a:ln w="0">
            <a:noFill/>
            <a:prstDash val="solid"/>
            <a:round/>
            <a:headEnd/>
            <a:tailEnd/>
          </a:ln>
        </p:spPr>
        <p:txBody>
          <a:bodyPr vert="horz" wrap="square" lIns="121913" tIns="60956" rIns="121913" bIns="60956" numCol="1" anchor="t" anchorCtr="0" compatLnSpc="1">
            <a:prstTxWarp prst="textNoShape">
              <a:avLst/>
            </a:prstTxWarp>
          </a:bodyPr>
          <a:lstStyle/>
          <a:p>
            <a:pPr defTabSz="866943" fontAlgn="base">
              <a:spcBef>
                <a:spcPct val="0"/>
              </a:spcBef>
              <a:spcAft>
                <a:spcPct val="0"/>
              </a:spcAft>
            </a:pPr>
            <a:endParaRPr lang="zh-CN" altLang="en-US" sz="1707">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5" name="图片 4" descr="横版组合——透明.png"/>
          <p:cNvPicPr>
            <a:picLocks noChangeAspect="1"/>
          </p:cNvPicPr>
          <p:nvPr/>
        </p:nvPicPr>
        <p:blipFill>
          <a:blip r:embed="rId18" cstate="screen">
            <a:extLst>
              <a:ext uri="{28A0092B-C50C-407E-A947-70E740481C1C}">
                <a14:useLocalDpi xmlns:a14="http://schemas.microsoft.com/office/drawing/2010/main"/>
              </a:ext>
            </a:extLst>
          </a:blip>
          <a:srcRect/>
          <a:stretch>
            <a:fillRect/>
          </a:stretch>
        </p:blipFill>
        <p:spPr bwMode="auto">
          <a:xfrm>
            <a:off x="7661174" y="277668"/>
            <a:ext cx="4286912" cy="9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MH_Entry_1">
            <a:extLst>
              <a:ext uri="{FF2B5EF4-FFF2-40B4-BE49-F238E27FC236}">
                <a16:creationId xmlns:a16="http://schemas.microsoft.com/office/drawing/2014/main" id="{0FDD2C31-24FD-4E84-8878-5D103C975A95}"/>
              </a:ext>
            </a:extLst>
          </p:cNvPr>
          <p:cNvSpPr/>
          <p:nvPr>
            <p:custDataLst>
              <p:tags r:id="rId8"/>
            </p:custDataLst>
          </p:nvPr>
        </p:nvSpPr>
        <p:spPr>
          <a:xfrm>
            <a:off x="5473598" y="1358030"/>
            <a:ext cx="5280064" cy="50488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866943" fontAlgn="base">
              <a:lnSpc>
                <a:spcPct val="130000"/>
              </a:lnSpc>
              <a:spcBef>
                <a:spcPct val="0"/>
              </a:spcBef>
              <a:spcAft>
                <a:spcPct val="0"/>
              </a:spcAft>
            </a:pPr>
            <a:r>
              <a:rPr lang="zh-CN" altLang="en-US" sz="2800"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研究背景（意义）</a:t>
            </a:r>
          </a:p>
        </p:txBody>
      </p:sp>
      <p:sp>
        <p:nvSpPr>
          <p:cNvPr id="29" name="MH_Entry_2">
            <a:extLst>
              <a:ext uri="{FF2B5EF4-FFF2-40B4-BE49-F238E27FC236}">
                <a16:creationId xmlns:a16="http://schemas.microsoft.com/office/drawing/2014/main" id="{C9C81304-FDCB-4A47-B827-833E0D86396A}"/>
              </a:ext>
            </a:extLst>
          </p:cNvPr>
          <p:cNvSpPr/>
          <p:nvPr>
            <p:custDataLst>
              <p:tags r:id="rId9"/>
            </p:custDataLst>
          </p:nvPr>
        </p:nvSpPr>
        <p:spPr>
          <a:xfrm>
            <a:off x="5473597" y="2182461"/>
            <a:ext cx="5280065" cy="50488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866943" fontAlgn="base">
              <a:lnSpc>
                <a:spcPct val="130000"/>
              </a:lnSpc>
              <a:spcBef>
                <a:spcPct val="0"/>
              </a:spcBef>
              <a:spcAft>
                <a:spcPct val="0"/>
              </a:spcAft>
            </a:pPr>
            <a:r>
              <a:rPr lang="zh-CN" altLang="en-US" sz="2800"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问题描述</a:t>
            </a:r>
          </a:p>
        </p:txBody>
      </p:sp>
      <p:sp>
        <p:nvSpPr>
          <p:cNvPr id="30" name="MH_Entry_3">
            <a:extLst>
              <a:ext uri="{FF2B5EF4-FFF2-40B4-BE49-F238E27FC236}">
                <a16:creationId xmlns:a16="http://schemas.microsoft.com/office/drawing/2014/main" id="{2F209B10-BA0F-40CD-85F6-C59FE4BF4ECD}"/>
              </a:ext>
            </a:extLst>
          </p:cNvPr>
          <p:cNvSpPr/>
          <p:nvPr>
            <p:custDataLst>
              <p:tags r:id="rId10"/>
            </p:custDataLst>
          </p:nvPr>
        </p:nvSpPr>
        <p:spPr>
          <a:xfrm>
            <a:off x="5473597" y="3006891"/>
            <a:ext cx="5280065" cy="50488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866943" fontAlgn="base">
              <a:lnSpc>
                <a:spcPct val="130000"/>
              </a:lnSpc>
              <a:spcBef>
                <a:spcPct val="0"/>
              </a:spcBef>
              <a:spcAft>
                <a:spcPct val="0"/>
              </a:spcAft>
            </a:pPr>
            <a:r>
              <a:rPr lang="zh-CN" altLang="en-US" sz="2800"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解决方案</a:t>
            </a:r>
          </a:p>
        </p:txBody>
      </p:sp>
      <p:sp>
        <p:nvSpPr>
          <p:cNvPr id="31" name="MH_Entry_4">
            <a:extLst>
              <a:ext uri="{FF2B5EF4-FFF2-40B4-BE49-F238E27FC236}">
                <a16:creationId xmlns:a16="http://schemas.microsoft.com/office/drawing/2014/main" id="{8358B3B1-3079-4216-92F1-AB9EEB3FBAD3}"/>
              </a:ext>
            </a:extLst>
          </p:cNvPr>
          <p:cNvSpPr/>
          <p:nvPr>
            <p:custDataLst>
              <p:tags r:id="rId11"/>
            </p:custDataLst>
          </p:nvPr>
        </p:nvSpPr>
        <p:spPr>
          <a:xfrm>
            <a:off x="5473597" y="3831320"/>
            <a:ext cx="5280065" cy="50488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866943" fontAlgn="base">
              <a:lnSpc>
                <a:spcPct val="130000"/>
              </a:lnSpc>
              <a:spcBef>
                <a:spcPct val="0"/>
              </a:spcBef>
              <a:spcAft>
                <a:spcPct val="0"/>
              </a:spcAft>
            </a:pPr>
            <a:r>
              <a:rPr lang="zh-CN" altLang="en-US" sz="2800"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实验分析</a:t>
            </a:r>
          </a:p>
        </p:txBody>
      </p:sp>
      <p:sp>
        <p:nvSpPr>
          <p:cNvPr id="21" name="MH_Number_3">
            <a:extLst>
              <a:ext uri="{FF2B5EF4-FFF2-40B4-BE49-F238E27FC236}">
                <a16:creationId xmlns:a16="http://schemas.microsoft.com/office/drawing/2014/main" id="{B7D24CF7-433F-42D8-90D3-562AC6F8FA5B}"/>
              </a:ext>
            </a:extLst>
          </p:cNvPr>
          <p:cNvSpPr/>
          <p:nvPr>
            <p:custDataLst>
              <p:tags r:id="rId12"/>
            </p:custDataLst>
          </p:nvPr>
        </p:nvSpPr>
        <p:spPr>
          <a:xfrm>
            <a:off x="4648388" y="4648128"/>
            <a:ext cx="540000" cy="540000"/>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defTabSz="866943" fontAlgn="base">
              <a:spcBef>
                <a:spcPct val="0"/>
              </a:spcBef>
              <a:spcAft>
                <a:spcPct val="0"/>
              </a:spcAft>
            </a:pPr>
            <a:r>
              <a:rPr lang="en-US" altLang="zh-CN"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rPr>
              <a:t>5</a:t>
            </a:r>
            <a:endParaRPr lang="zh-CN" altLang="en-US"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3" name="MH_Entry_3">
            <a:extLst>
              <a:ext uri="{FF2B5EF4-FFF2-40B4-BE49-F238E27FC236}">
                <a16:creationId xmlns:a16="http://schemas.microsoft.com/office/drawing/2014/main" id="{EEDD1211-DFED-42D3-8D0F-45D7367182C4}"/>
              </a:ext>
            </a:extLst>
          </p:cNvPr>
          <p:cNvSpPr/>
          <p:nvPr>
            <p:custDataLst>
              <p:tags r:id="rId13"/>
            </p:custDataLst>
          </p:nvPr>
        </p:nvSpPr>
        <p:spPr>
          <a:xfrm>
            <a:off x="5476367" y="4638959"/>
            <a:ext cx="5280065" cy="50488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866943" fontAlgn="base">
              <a:lnSpc>
                <a:spcPct val="130000"/>
              </a:lnSpc>
              <a:spcBef>
                <a:spcPct val="0"/>
              </a:spcBef>
              <a:spcAft>
                <a:spcPct val="0"/>
              </a:spcAft>
            </a:pPr>
            <a:r>
              <a:rPr lang="zh-CN" altLang="en-US" sz="2800"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总结展望</a:t>
            </a:r>
          </a:p>
        </p:txBody>
      </p:sp>
    </p:spTree>
    <p:extLst>
      <p:ext uri="{BB962C8B-B14F-4D97-AF65-F5344CB8AC3E}">
        <p14:creationId xmlns:p14="http://schemas.microsoft.com/office/powerpoint/2010/main" val="25511703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000">
        <p15:prstTrans prst="pageCurlDouble"/>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1+#ppt_w/2"/>
                                          </p:val>
                                        </p:tav>
                                        <p:tav tm="100000">
                                          <p:val>
                                            <p:strVal val="#ppt_x"/>
                                          </p:val>
                                        </p:tav>
                                      </p:tavLst>
                                    </p:anim>
                                    <p:anim calcmode="lin" valueType="num">
                                      <p:cBhvr additive="base">
                                        <p:cTn id="13" dur="500" fill="hold"/>
                                        <p:tgtEl>
                                          <p:spTgt spid="1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18"/>
                                        </p:tgtEl>
                                        <p:attrNameLst>
                                          <p:attrName>style.visibility</p:attrName>
                                        </p:attrNameLst>
                                      </p:cBhvr>
                                      <p:to>
                                        <p:strVal val="visible"/>
                                      </p:to>
                                    </p:set>
                                    <p:anim by="(-#ppt_w*2)" calcmode="lin" valueType="num">
                                      <p:cBhvr rctx="PPT">
                                        <p:cTn id="17" dur="500" autoRev="1" fill="hold">
                                          <p:stCondLst>
                                            <p:cond delay="0"/>
                                          </p:stCondLst>
                                        </p:cTn>
                                        <p:tgtEl>
                                          <p:spTgt spid="18"/>
                                        </p:tgtEl>
                                        <p:attrNameLst>
                                          <p:attrName>ppt_w</p:attrName>
                                        </p:attrNameLst>
                                      </p:cBhvr>
                                    </p:anim>
                                    <p:anim by="(#ppt_w*0.50)" calcmode="lin" valueType="num">
                                      <p:cBhvr>
                                        <p:cTn id="18" dur="500" decel="50000" autoRev="1" fill="hold">
                                          <p:stCondLst>
                                            <p:cond delay="0"/>
                                          </p:stCondLst>
                                        </p:cTn>
                                        <p:tgtEl>
                                          <p:spTgt spid="18"/>
                                        </p:tgtEl>
                                        <p:attrNameLst>
                                          <p:attrName>ppt_x</p:attrName>
                                        </p:attrNameLst>
                                      </p:cBhvr>
                                    </p:anim>
                                    <p:anim from="(-#ppt_h/2)" to="(#ppt_y)" calcmode="lin" valueType="num">
                                      <p:cBhvr>
                                        <p:cTn id="19" dur="1000" fill="hold">
                                          <p:stCondLst>
                                            <p:cond delay="0"/>
                                          </p:stCondLst>
                                        </p:cTn>
                                        <p:tgtEl>
                                          <p:spTgt spid="18"/>
                                        </p:tgtEl>
                                        <p:attrNameLst>
                                          <p:attrName>ppt_y</p:attrName>
                                        </p:attrNameLst>
                                      </p:cBhvr>
                                    </p:anim>
                                    <p:animRot by="21600000">
                                      <p:cBhvr>
                                        <p:cTn id="20" dur="1000" fill="hold">
                                          <p:stCondLst>
                                            <p:cond delay="0"/>
                                          </p:stCondLst>
                                        </p:cTn>
                                        <p:tgtEl>
                                          <p:spTgt spid="18"/>
                                        </p:tgtEl>
                                        <p:attrNameLst>
                                          <p:attrName>r</p:attrName>
                                        </p:attrNameLst>
                                      </p:cBhvr>
                                    </p:animRot>
                                  </p:childTnLst>
                                </p:cTn>
                              </p:par>
                            </p:childTnLst>
                          </p:cTn>
                        </p:par>
                        <p:par>
                          <p:cTn id="21" fill="hold">
                            <p:stCondLst>
                              <p:cond delay="210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19"/>
                                        </p:tgtEl>
                                        <p:attrNameLst>
                                          <p:attrName>style.visibility</p:attrName>
                                        </p:attrNameLst>
                                      </p:cBhvr>
                                      <p:to>
                                        <p:strVal val="visible"/>
                                      </p:to>
                                    </p:set>
                                    <p:anim by="(-#ppt_w*2)" calcmode="lin" valueType="num">
                                      <p:cBhvr rctx="PPT">
                                        <p:cTn id="24" dur="500" autoRev="1" fill="hold">
                                          <p:stCondLst>
                                            <p:cond delay="0"/>
                                          </p:stCondLst>
                                        </p:cTn>
                                        <p:tgtEl>
                                          <p:spTgt spid="19"/>
                                        </p:tgtEl>
                                        <p:attrNameLst>
                                          <p:attrName>ppt_w</p:attrName>
                                        </p:attrNameLst>
                                      </p:cBhvr>
                                    </p:anim>
                                    <p:anim by="(#ppt_w*0.50)" calcmode="lin" valueType="num">
                                      <p:cBhvr>
                                        <p:cTn id="25" dur="500" decel="50000" autoRev="1" fill="hold">
                                          <p:stCondLst>
                                            <p:cond delay="0"/>
                                          </p:stCondLst>
                                        </p:cTn>
                                        <p:tgtEl>
                                          <p:spTgt spid="19"/>
                                        </p:tgtEl>
                                        <p:attrNameLst>
                                          <p:attrName>ppt_x</p:attrName>
                                        </p:attrNameLst>
                                      </p:cBhvr>
                                    </p:anim>
                                    <p:anim from="(-#ppt_h/2)" to="(#ppt_y)" calcmode="lin" valueType="num">
                                      <p:cBhvr>
                                        <p:cTn id="26" dur="1000" fill="hold">
                                          <p:stCondLst>
                                            <p:cond delay="0"/>
                                          </p:stCondLst>
                                        </p:cTn>
                                        <p:tgtEl>
                                          <p:spTgt spid="19"/>
                                        </p:tgtEl>
                                        <p:attrNameLst>
                                          <p:attrName>ppt_y</p:attrName>
                                        </p:attrNameLst>
                                      </p:cBhvr>
                                    </p:anim>
                                    <p:animRot by="21600000">
                                      <p:cBhvr>
                                        <p:cTn id="27" dur="1000" fill="hold">
                                          <p:stCondLst>
                                            <p:cond delay="0"/>
                                          </p:stCondLst>
                                        </p:cTn>
                                        <p:tgtEl>
                                          <p:spTgt spid="19"/>
                                        </p:tgtEl>
                                        <p:attrNameLst>
                                          <p:attrName>r</p:attrName>
                                        </p:attrNameLst>
                                      </p:cBhvr>
                                    </p:animRot>
                                  </p:childTnLst>
                                </p:cTn>
                              </p:par>
                            </p:childTnLst>
                          </p:cTn>
                        </p:par>
                        <p:par>
                          <p:cTn id="28" fill="hold">
                            <p:stCondLst>
                              <p:cond delay="3800"/>
                            </p:stCondLst>
                            <p:childTnLst>
                              <p:par>
                                <p:cTn id="29" presetID="53" presetClass="entr" presetSubtype="16"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ppt_w</p:attrName>
                                        </p:attrNameLst>
                                      </p:cBhvr>
                                      <p:tavLst>
                                        <p:tav tm="0">
                                          <p:val>
                                            <p:fltVal val="0"/>
                                          </p:val>
                                        </p:tav>
                                        <p:tav tm="100000">
                                          <p:val>
                                            <p:strVal val="#ppt_w"/>
                                          </p:val>
                                        </p:tav>
                                      </p:tavLst>
                                    </p:anim>
                                    <p:anim calcmode="lin" valueType="num">
                                      <p:cBhvr>
                                        <p:cTn id="32" dur="500" fill="hold"/>
                                        <p:tgtEl>
                                          <p:spTgt spid="20"/>
                                        </p:tgtEl>
                                        <p:attrNameLst>
                                          <p:attrName>ppt_h</p:attrName>
                                        </p:attrNameLst>
                                      </p:cBhvr>
                                      <p:tavLst>
                                        <p:tav tm="0">
                                          <p:val>
                                            <p:fltVal val="0"/>
                                          </p:val>
                                        </p:tav>
                                        <p:tav tm="100000">
                                          <p:val>
                                            <p:strVal val="#ppt_h"/>
                                          </p:val>
                                        </p:tav>
                                      </p:tavLst>
                                    </p:anim>
                                    <p:animEffect transition="in" filter="fade">
                                      <p:cBhvr>
                                        <p:cTn id="33" dur="500"/>
                                        <p:tgtEl>
                                          <p:spTgt spid="20"/>
                                        </p:tgtEl>
                                      </p:cBhvr>
                                    </p:animEffect>
                                  </p:childTnLst>
                                </p:cTn>
                              </p:par>
                            </p:childTnLst>
                          </p:cTn>
                        </p:par>
                        <p:par>
                          <p:cTn id="34" fill="hold">
                            <p:stCondLst>
                              <p:cond delay="4300"/>
                            </p:stCondLst>
                            <p:childTnLst>
                              <p:par>
                                <p:cTn id="35" presetID="53" presetClass="entr" presetSubtype="16"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500" fill="hold"/>
                                        <p:tgtEl>
                                          <p:spTgt spid="22"/>
                                        </p:tgtEl>
                                        <p:attrNameLst>
                                          <p:attrName>ppt_w</p:attrName>
                                        </p:attrNameLst>
                                      </p:cBhvr>
                                      <p:tavLst>
                                        <p:tav tm="0">
                                          <p:val>
                                            <p:fltVal val="0"/>
                                          </p:val>
                                        </p:tav>
                                        <p:tav tm="100000">
                                          <p:val>
                                            <p:strVal val="#ppt_w"/>
                                          </p:val>
                                        </p:tav>
                                      </p:tavLst>
                                    </p:anim>
                                    <p:anim calcmode="lin" valueType="num">
                                      <p:cBhvr>
                                        <p:cTn id="38" dur="500" fill="hold"/>
                                        <p:tgtEl>
                                          <p:spTgt spid="22"/>
                                        </p:tgtEl>
                                        <p:attrNameLst>
                                          <p:attrName>ppt_h</p:attrName>
                                        </p:attrNameLst>
                                      </p:cBhvr>
                                      <p:tavLst>
                                        <p:tav tm="0">
                                          <p:val>
                                            <p:fltVal val="0"/>
                                          </p:val>
                                        </p:tav>
                                        <p:tav tm="100000">
                                          <p:val>
                                            <p:strVal val="#ppt_h"/>
                                          </p:val>
                                        </p:tav>
                                      </p:tavLst>
                                    </p:anim>
                                    <p:animEffect transition="in" filter="fade">
                                      <p:cBhvr>
                                        <p:cTn id="39" dur="500"/>
                                        <p:tgtEl>
                                          <p:spTgt spid="22"/>
                                        </p:tgtEl>
                                      </p:cBhvr>
                                    </p:animEffect>
                                  </p:childTnLst>
                                </p:cTn>
                              </p:par>
                            </p:childTnLst>
                          </p:cTn>
                        </p:par>
                        <p:par>
                          <p:cTn id="40" fill="hold">
                            <p:stCondLst>
                              <p:cond delay="4800"/>
                            </p:stCondLst>
                            <p:childTnLst>
                              <p:par>
                                <p:cTn id="41" presetID="53" presetClass="entr" presetSubtype="16"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p:cTn id="43" dur="500" fill="hold"/>
                                        <p:tgtEl>
                                          <p:spTgt spid="24"/>
                                        </p:tgtEl>
                                        <p:attrNameLst>
                                          <p:attrName>ppt_w</p:attrName>
                                        </p:attrNameLst>
                                      </p:cBhvr>
                                      <p:tavLst>
                                        <p:tav tm="0">
                                          <p:val>
                                            <p:fltVal val="0"/>
                                          </p:val>
                                        </p:tav>
                                        <p:tav tm="100000">
                                          <p:val>
                                            <p:strVal val="#ppt_w"/>
                                          </p:val>
                                        </p:tav>
                                      </p:tavLst>
                                    </p:anim>
                                    <p:anim calcmode="lin" valueType="num">
                                      <p:cBhvr>
                                        <p:cTn id="44" dur="500" fill="hold"/>
                                        <p:tgtEl>
                                          <p:spTgt spid="24"/>
                                        </p:tgtEl>
                                        <p:attrNameLst>
                                          <p:attrName>ppt_h</p:attrName>
                                        </p:attrNameLst>
                                      </p:cBhvr>
                                      <p:tavLst>
                                        <p:tav tm="0">
                                          <p:val>
                                            <p:fltVal val="0"/>
                                          </p:val>
                                        </p:tav>
                                        <p:tav tm="100000">
                                          <p:val>
                                            <p:strVal val="#ppt_h"/>
                                          </p:val>
                                        </p:tav>
                                      </p:tavLst>
                                    </p:anim>
                                    <p:animEffect transition="in" filter="fade">
                                      <p:cBhvr>
                                        <p:cTn id="45" dur="500"/>
                                        <p:tgtEl>
                                          <p:spTgt spid="24"/>
                                        </p:tgtEl>
                                      </p:cBhvr>
                                    </p:animEffect>
                                  </p:childTnLst>
                                </p:cTn>
                              </p:par>
                            </p:childTnLst>
                          </p:cTn>
                        </p:par>
                        <p:par>
                          <p:cTn id="46" fill="hold">
                            <p:stCondLst>
                              <p:cond delay="5300"/>
                            </p:stCondLst>
                            <p:childTnLst>
                              <p:par>
                                <p:cTn id="47" presetID="53" presetClass="entr" presetSubtype="16"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p:cTn id="49" dur="500" fill="hold"/>
                                        <p:tgtEl>
                                          <p:spTgt spid="26"/>
                                        </p:tgtEl>
                                        <p:attrNameLst>
                                          <p:attrName>ppt_w</p:attrName>
                                        </p:attrNameLst>
                                      </p:cBhvr>
                                      <p:tavLst>
                                        <p:tav tm="0">
                                          <p:val>
                                            <p:fltVal val="0"/>
                                          </p:val>
                                        </p:tav>
                                        <p:tav tm="100000">
                                          <p:val>
                                            <p:strVal val="#ppt_w"/>
                                          </p:val>
                                        </p:tav>
                                      </p:tavLst>
                                    </p:anim>
                                    <p:anim calcmode="lin" valueType="num">
                                      <p:cBhvr>
                                        <p:cTn id="50" dur="500" fill="hold"/>
                                        <p:tgtEl>
                                          <p:spTgt spid="26"/>
                                        </p:tgtEl>
                                        <p:attrNameLst>
                                          <p:attrName>ppt_h</p:attrName>
                                        </p:attrNameLst>
                                      </p:cBhvr>
                                      <p:tavLst>
                                        <p:tav tm="0">
                                          <p:val>
                                            <p:fltVal val="0"/>
                                          </p:val>
                                        </p:tav>
                                        <p:tav tm="100000">
                                          <p:val>
                                            <p:strVal val="#ppt_h"/>
                                          </p:val>
                                        </p:tav>
                                      </p:tavLst>
                                    </p:anim>
                                    <p:animEffect transition="in" filter="fade">
                                      <p:cBhvr>
                                        <p:cTn id="51" dur="500"/>
                                        <p:tgtEl>
                                          <p:spTgt spid="26"/>
                                        </p:tgtEl>
                                      </p:cBhvr>
                                    </p:animEffect>
                                  </p:childTnLst>
                                </p:cTn>
                              </p:par>
                            </p:childTnLst>
                          </p:cTn>
                        </p:par>
                        <p:par>
                          <p:cTn id="52" fill="hold">
                            <p:stCondLst>
                              <p:cond delay="5800"/>
                            </p:stCondLst>
                            <p:childTnLst>
                              <p:par>
                                <p:cTn id="53" presetID="22" presetClass="entr" presetSubtype="4" fill="hold" grpId="0" nodeType="after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wipe(down)">
                                      <p:cBhvr>
                                        <p:cTn id="55" dur="500"/>
                                        <p:tgtEl>
                                          <p:spTgt spid="28"/>
                                        </p:tgtEl>
                                      </p:cBhvr>
                                    </p:animEffect>
                                  </p:childTnLst>
                                </p:cTn>
                              </p:par>
                            </p:childTnLst>
                          </p:cTn>
                        </p:par>
                        <p:par>
                          <p:cTn id="56" fill="hold">
                            <p:stCondLst>
                              <p:cond delay="6300"/>
                            </p:stCondLst>
                            <p:childTnLst>
                              <p:par>
                                <p:cTn id="57" presetID="22" presetClass="entr" presetSubtype="4" fill="hold" grpId="0" nodeType="after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down)">
                                      <p:cBhvr>
                                        <p:cTn id="59" dur="500"/>
                                        <p:tgtEl>
                                          <p:spTgt spid="29"/>
                                        </p:tgtEl>
                                      </p:cBhvr>
                                    </p:animEffect>
                                  </p:childTnLst>
                                </p:cTn>
                              </p:par>
                            </p:childTnLst>
                          </p:cTn>
                        </p:par>
                        <p:par>
                          <p:cTn id="60" fill="hold">
                            <p:stCondLst>
                              <p:cond delay="6800"/>
                            </p:stCondLst>
                            <p:childTnLst>
                              <p:par>
                                <p:cTn id="61" presetID="22" presetClass="entr" presetSubtype="4" fill="hold" grpId="0" nodeType="after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wipe(down)">
                                      <p:cBhvr>
                                        <p:cTn id="63" dur="500"/>
                                        <p:tgtEl>
                                          <p:spTgt spid="30"/>
                                        </p:tgtEl>
                                      </p:cBhvr>
                                    </p:animEffect>
                                  </p:childTnLst>
                                </p:cTn>
                              </p:par>
                            </p:childTnLst>
                          </p:cTn>
                        </p:par>
                        <p:par>
                          <p:cTn id="64" fill="hold">
                            <p:stCondLst>
                              <p:cond delay="7300"/>
                            </p:stCondLst>
                            <p:childTnLst>
                              <p:par>
                                <p:cTn id="65" presetID="22" presetClass="entr" presetSubtype="4" fill="hold" grpId="0" nodeType="after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wipe(down)">
                                      <p:cBhvr>
                                        <p:cTn id="67" dur="500"/>
                                        <p:tgtEl>
                                          <p:spTgt spid="31"/>
                                        </p:tgtEl>
                                      </p:cBhvr>
                                    </p:animEffect>
                                  </p:childTnLst>
                                </p:cTn>
                              </p:par>
                            </p:childTnLst>
                          </p:cTn>
                        </p:par>
                        <p:par>
                          <p:cTn id="68" fill="hold">
                            <p:stCondLst>
                              <p:cond delay="7800"/>
                            </p:stCondLst>
                            <p:childTnLst>
                              <p:par>
                                <p:cTn id="69" presetID="53" presetClass="entr" presetSubtype="16" fill="hold" grpId="0" nodeType="afterEffect">
                                  <p:stCondLst>
                                    <p:cond delay="0"/>
                                  </p:stCondLst>
                                  <p:childTnLst>
                                    <p:set>
                                      <p:cBhvr>
                                        <p:cTn id="70" dur="1" fill="hold">
                                          <p:stCondLst>
                                            <p:cond delay="0"/>
                                          </p:stCondLst>
                                        </p:cTn>
                                        <p:tgtEl>
                                          <p:spTgt spid="21"/>
                                        </p:tgtEl>
                                        <p:attrNameLst>
                                          <p:attrName>style.visibility</p:attrName>
                                        </p:attrNameLst>
                                      </p:cBhvr>
                                      <p:to>
                                        <p:strVal val="visible"/>
                                      </p:to>
                                    </p:set>
                                    <p:anim calcmode="lin" valueType="num">
                                      <p:cBhvr>
                                        <p:cTn id="71" dur="500" fill="hold"/>
                                        <p:tgtEl>
                                          <p:spTgt spid="21"/>
                                        </p:tgtEl>
                                        <p:attrNameLst>
                                          <p:attrName>ppt_w</p:attrName>
                                        </p:attrNameLst>
                                      </p:cBhvr>
                                      <p:tavLst>
                                        <p:tav tm="0">
                                          <p:val>
                                            <p:fltVal val="0"/>
                                          </p:val>
                                        </p:tav>
                                        <p:tav tm="100000">
                                          <p:val>
                                            <p:strVal val="#ppt_w"/>
                                          </p:val>
                                        </p:tav>
                                      </p:tavLst>
                                    </p:anim>
                                    <p:anim calcmode="lin" valueType="num">
                                      <p:cBhvr>
                                        <p:cTn id="72" dur="500" fill="hold"/>
                                        <p:tgtEl>
                                          <p:spTgt spid="21"/>
                                        </p:tgtEl>
                                        <p:attrNameLst>
                                          <p:attrName>ppt_h</p:attrName>
                                        </p:attrNameLst>
                                      </p:cBhvr>
                                      <p:tavLst>
                                        <p:tav tm="0">
                                          <p:val>
                                            <p:fltVal val="0"/>
                                          </p:val>
                                        </p:tav>
                                        <p:tav tm="100000">
                                          <p:val>
                                            <p:strVal val="#ppt_h"/>
                                          </p:val>
                                        </p:tav>
                                      </p:tavLst>
                                    </p:anim>
                                    <p:animEffect transition="in" filter="fade">
                                      <p:cBhvr>
                                        <p:cTn id="73" dur="500"/>
                                        <p:tgtEl>
                                          <p:spTgt spid="21"/>
                                        </p:tgtEl>
                                      </p:cBhvr>
                                    </p:animEffect>
                                  </p:childTnLst>
                                </p:cTn>
                              </p:par>
                            </p:childTnLst>
                          </p:cTn>
                        </p:par>
                        <p:par>
                          <p:cTn id="74" fill="hold">
                            <p:stCondLst>
                              <p:cond delay="8300"/>
                            </p:stCondLst>
                            <p:childTnLst>
                              <p:par>
                                <p:cTn id="75" presetID="22" presetClass="entr" presetSubtype="4" fill="hold" grpId="0" nodeType="after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wipe(down)">
                                      <p:cBhvr>
                                        <p:cTn id="7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animBg="1"/>
      <p:bldP spid="22" grpId="0" animBg="1"/>
      <p:bldP spid="24" grpId="0" animBg="1"/>
      <p:bldP spid="26" grpId="0" animBg="1"/>
      <p:bldP spid="17" grpId="0" animBg="1"/>
      <p:bldP spid="16" grpId="0" animBg="1"/>
      <p:bldP spid="28" grpId="0" animBg="1"/>
      <p:bldP spid="29" grpId="0" animBg="1"/>
      <p:bldP spid="30" grpId="0" animBg="1"/>
      <p:bldP spid="31" grpId="0" animBg="1"/>
      <p:bldP spid="21" grpId="0" animBg="1"/>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latin typeface="Arial" panose="020B0604020202020204" pitchFamily="34" charset="0"/>
                <a:ea typeface="微软雅黑" panose="020B0503020204020204" pitchFamily="34" charset="-122"/>
                <a:sym typeface="Arial" panose="020B0604020202020204" pitchFamily="34" charset="0"/>
              </a:rPr>
              <a:t>研究背景（意义）</a:t>
            </a:r>
            <a:endParaRPr lang="zh-CN" altLang="en-US" dirty="0"/>
          </a:p>
        </p:txBody>
      </p:sp>
      <p:sp>
        <p:nvSpPr>
          <p:cNvPr id="3" name="内容占位符 2"/>
          <p:cNvSpPr>
            <a:spLocks noGrp="1"/>
          </p:cNvSpPr>
          <p:nvPr>
            <p:ph idx="1"/>
          </p:nvPr>
        </p:nvSpPr>
        <p:spPr/>
        <p:txBody>
          <a:bodyPr>
            <a:normAutofit fontScale="85000" lnSpcReduction="10000"/>
          </a:bodyPr>
          <a:lstStyle/>
          <a:p>
            <a:pPr>
              <a:lnSpc>
                <a:spcPct val="110000"/>
              </a:lnSpc>
            </a:pPr>
            <a:r>
              <a:rPr lang="zh-CN" altLang="en-US" dirty="0">
                <a:effectLst/>
                <a:latin typeface="Arial" panose="020B0604020202020204" pitchFamily="34" charset="0"/>
              </a:rPr>
              <a:t>自动文本摘要</a:t>
            </a:r>
            <a:r>
              <a:rPr lang="zh-CN" altLang="en-US" dirty="0">
                <a:solidFill>
                  <a:schemeClr val="accent3"/>
                </a:solidFill>
                <a:effectLst/>
                <a:latin typeface="Arial" panose="020B0604020202020204" pitchFamily="34" charset="0"/>
              </a:rPr>
              <a:t>在各种自然语言处理</a:t>
            </a:r>
            <a:r>
              <a:rPr lang="en-US" altLang="zh-CN" dirty="0">
                <a:solidFill>
                  <a:schemeClr val="accent3"/>
                </a:solidFill>
                <a:effectLst/>
                <a:latin typeface="Arial" panose="020B0604020202020204" pitchFamily="34" charset="0"/>
              </a:rPr>
              <a:t>(NLP)</a:t>
            </a:r>
            <a:r>
              <a:rPr lang="zh-CN" altLang="en-US" dirty="0">
                <a:solidFill>
                  <a:schemeClr val="accent3"/>
                </a:solidFill>
                <a:effectLst/>
                <a:latin typeface="Arial" panose="020B0604020202020204" pitchFamily="34" charset="0"/>
              </a:rPr>
              <a:t>应用中发挥着重要作用</a:t>
            </a:r>
            <a:r>
              <a:rPr lang="zh-CN" altLang="en-US" dirty="0">
                <a:effectLst/>
                <a:latin typeface="Arial" panose="020B0604020202020204" pitchFamily="34" charset="0"/>
              </a:rPr>
              <a:t>，如新闻标题生成和提要流摘要。生成信息丰富且具有代表性的自然语言摘要能够保留源文章的主要思想，是很有意义的。</a:t>
            </a:r>
            <a:endParaRPr lang="en-US" altLang="zh-CN" dirty="0">
              <a:effectLst/>
              <a:latin typeface="Arial" panose="020B0604020202020204" pitchFamily="34" charset="0"/>
            </a:endParaRPr>
          </a:p>
          <a:p>
            <a:pPr>
              <a:lnSpc>
                <a:spcPct val="110000"/>
              </a:lnSpc>
            </a:pPr>
            <a:r>
              <a:rPr lang="zh-CN" altLang="en-US" dirty="0">
                <a:effectLst/>
                <a:latin typeface="Arial" panose="020B0604020202020204" pitchFamily="34" charset="0"/>
              </a:rPr>
              <a:t>自动摘要技术有两种类型，即</a:t>
            </a:r>
            <a:r>
              <a:rPr lang="zh-CN" altLang="en-US" dirty="0">
                <a:solidFill>
                  <a:schemeClr val="accent3"/>
                </a:solidFill>
                <a:effectLst/>
                <a:latin typeface="Arial" panose="020B0604020202020204" pitchFamily="34" charset="0"/>
              </a:rPr>
              <a:t>提取和抽象</a:t>
            </a:r>
            <a:r>
              <a:rPr lang="zh-CN" altLang="en-US" dirty="0">
                <a:effectLst/>
                <a:latin typeface="Arial" panose="020B0604020202020204" pitchFamily="34" charset="0"/>
              </a:rPr>
              <a:t>（</a:t>
            </a:r>
            <a:r>
              <a:rPr lang="en-US" altLang="zh-CN" dirty="0">
                <a:solidFill>
                  <a:schemeClr val="accent3"/>
                </a:solidFill>
                <a:effectLst/>
                <a:latin typeface="Arial" panose="020B0604020202020204" pitchFamily="34" charset="0"/>
              </a:rPr>
              <a:t>extraction and abstraction</a:t>
            </a:r>
            <a:r>
              <a:rPr lang="zh-CN" altLang="en-US" dirty="0">
                <a:effectLst/>
                <a:latin typeface="Arial" panose="020B0604020202020204" pitchFamily="34" charset="0"/>
              </a:rPr>
              <a:t>）。前者是将文中关键词提取并逐字拼接，后者是根据文中中心思想生成语法正确、人类可读的新句子。</a:t>
            </a:r>
            <a:endParaRPr lang="en-US" altLang="zh-CN" dirty="0">
              <a:effectLst/>
              <a:latin typeface="Arial" panose="020B0604020202020204" pitchFamily="34" charset="0"/>
            </a:endParaRPr>
          </a:p>
          <a:p>
            <a:pPr>
              <a:lnSpc>
                <a:spcPct val="110000"/>
              </a:lnSpc>
            </a:pPr>
            <a:r>
              <a:rPr lang="zh-CN" altLang="en-US" dirty="0">
                <a:effectLst/>
                <a:latin typeface="Arial" panose="020B0604020202020204" pitchFamily="34" charset="0"/>
              </a:rPr>
              <a:t>近年来，深度神经网络模型（如自注意力机制、</a:t>
            </a:r>
            <a:r>
              <a:rPr lang="en-US" altLang="zh-CN" dirty="0">
                <a:effectLst/>
                <a:latin typeface="Arial" panose="020B0604020202020204" pitchFamily="34" charset="0"/>
              </a:rPr>
              <a:t>RNN</a:t>
            </a:r>
            <a:r>
              <a:rPr lang="zh-CN" altLang="en-US" dirty="0">
                <a:effectLst/>
                <a:latin typeface="Arial" panose="020B0604020202020204" pitchFamily="34" charset="0"/>
              </a:rPr>
              <a:t>）已广泛应用于自然语言处理任务，如机器翻译。但是</a:t>
            </a:r>
            <a:r>
              <a:rPr lang="en-US" altLang="zh-CN" dirty="0">
                <a:effectLst/>
                <a:latin typeface="Arial" panose="020B0604020202020204" pitchFamily="34" charset="0"/>
              </a:rPr>
              <a:t>RNN</a:t>
            </a:r>
            <a:r>
              <a:rPr lang="zh-CN" altLang="en-US" dirty="0">
                <a:effectLst/>
                <a:latin typeface="Arial" panose="020B0604020202020204" pitchFamily="34" charset="0"/>
              </a:rPr>
              <a:t>对时间序列的依赖阻碍了并行性。</a:t>
            </a:r>
            <a:endParaRPr lang="en-US" altLang="zh-CN" dirty="0">
              <a:effectLst/>
              <a:latin typeface="Arial" panose="020B0604020202020204" pitchFamily="34" charset="0"/>
            </a:endParaRPr>
          </a:p>
          <a:p>
            <a:pPr>
              <a:lnSpc>
                <a:spcPct val="110000"/>
              </a:lnSpc>
            </a:pPr>
            <a:r>
              <a:rPr lang="zh-CN" altLang="en-US" dirty="0">
                <a:effectLst/>
                <a:latin typeface="Arial" panose="020B0604020202020204" pitchFamily="34" charset="0"/>
              </a:rPr>
              <a:t>主要的模型是基于</a:t>
            </a:r>
            <a:r>
              <a:rPr lang="en-US" altLang="zh-CN" dirty="0">
                <a:effectLst/>
                <a:latin typeface="Arial" panose="020B0604020202020204" pitchFamily="34" charset="0"/>
              </a:rPr>
              <a:t>RNN</a:t>
            </a:r>
            <a:r>
              <a:rPr lang="zh-CN" altLang="en-US" dirty="0">
                <a:effectLst/>
                <a:latin typeface="Arial" panose="020B0604020202020204" pitchFamily="34" charset="0"/>
              </a:rPr>
              <a:t>，其中</a:t>
            </a:r>
            <a:r>
              <a:rPr lang="zh-CN" altLang="en-US" dirty="0">
                <a:solidFill>
                  <a:schemeClr val="accent3"/>
                </a:solidFill>
                <a:effectLst/>
                <a:latin typeface="Arial" panose="020B0604020202020204" pitchFamily="34" charset="0"/>
              </a:rPr>
              <a:t>编码器和解码器使用长短期记忆</a:t>
            </a:r>
            <a:r>
              <a:rPr lang="en-US" altLang="zh-CN" dirty="0">
                <a:solidFill>
                  <a:schemeClr val="accent3"/>
                </a:solidFill>
                <a:effectLst/>
                <a:latin typeface="Arial" panose="020B0604020202020204" pitchFamily="34" charset="0"/>
              </a:rPr>
              <a:t>(LSTM) </a:t>
            </a:r>
            <a:r>
              <a:rPr lang="zh-CN" altLang="en-US" dirty="0">
                <a:solidFill>
                  <a:schemeClr val="accent3"/>
                </a:solidFill>
                <a:effectLst/>
                <a:latin typeface="Arial" panose="020B0604020202020204" pitchFamily="34" charset="0"/>
              </a:rPr>
              <a:t>或门控循环单元</a:t>
            </a:r>
            <a:r>
              <a:rPr lang="en-US" altLang="zh-CN" dirty="0">
                <a:solidFill>
                  <a:schemeClr val="accent3"/>
                </a:solidFill>
                <a:effectLst/>
                <a:latin typeface="Arial" panose="020B0604020202020204" pitchFamily="34" charset="0"/>
              </a:rPr>
              <a:t>(GRU)</a:t>
            </a:r>
            <a:r>
              <a:rPr lang="zh-CN" altLang="en-US" dirty="0">
                <a:effectLst/>
                <a:latin typeface="Arial" panose="020B0604020202020204" pitchFamily="34" charset="0"/>
              </a:rPr>
              <a:t>。然而，很少有方法探索卷积结构在摘要任务中的性能。</a:t>
            </a:r>
            <a:endParaRPr lang="zh-CN" altLang="en-US" dirty="0"/>
          </a:p>
          <a:p>
            <a:pPr>
              <a:lnSpc>
                <a:spcPct val="110000"/>
              </a:lnSpc>
            </a:pPr>
            <a:endParaRPr lang="zh-CN" altLang="en-US" dirty="0"/>
          </a:p>
        </p:txBody>
      </p:sp>
    </p:spTree>
    <p:extLst>
      <p:ext uri="{BB962C8B-B14F-4D97-AF65-F5344CB8AC3E}">
        <p14:creationId xmlns:p14="http://schemas.microsoft.com/office/powerpoint/2010/main" val="1331109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latin typeface="Arial" panose="020B0604020202020204" pitchFamily="34" charset="0"/>
                <a:ea typeface="微软雅黑" panose="020B0503020204020204" pitchFamily="34" charset="-122"/>
                <a:sym typeface="Arial" panose="020B0604020202020204" pitchFamily="34" charset="0"/>
              </a:rPr>
              <a:t>研究背景（意义）</a:t>
            </a:r>
            <a:endParaRPr lang="zh-CN" altLang="en-US" dirty="0"/>
          </a:p>
        </p:txBody>
      </p:sp>
      <p:sp>
        <p:nvSpPr>
          <p:cNvPr id="3" name="内容占位符 2"/>
          <p:cNvSpPr>
            <a:spLocks noGrp="1"/>
          </p:cNvSpPr>
          <p:nvPr>
            <p:ph idx="1"/>
          </p:nvPr>
        </p:nvSpPr>
        <p:spPr/>
        <p:txBody>
          <a:bodyPr>
            <a:normAutofit fontScale="85000" lnSpcReduction="20000"/>
          </a:bodyPr>
          <a:lstStyle/>
          <a:p>
            <a:pPr>
              <a:lnSpc>
                <a:spcPct val="110000"/>
              </a:lnSpc>
            </a:pPr>
            <a:r>
              <a:rPr lang="zh-CN" altLang="en-US" dirty="0">
                <a:effectLst/>
                <a:latin typeface="Arial" panose="020B0604020202020204" pitchFamily="34" charset="0"/>
              </a:rPr>
              <a:t>与</a:t>
            </a:r>
            <a:r>
              <a:rPr lang="en-US" altLang="zh-CN" dirty="0">
                <a:effectLst/>
                <a:latin typeface="Arial" panose="020B0604020202020204" pitchFamily="34" charset="0"/>
              </a:rPr>
              <a:t>RNN</a:t>
            </a:r>
            <a:r>
              <a:rPr lang="zh-CN" altLang="en-US" dirty="0">
                <a:effectLst/>
                <a:latin typeface="Arial" panose="020B0604020202020204" pitchFamily="34" charset="0"/>
              </a:rPr>
              <a:t>相比，卷积神经网络</a:t>
            </a:r>
            <a:r>
              <a:rPr lang="en-US" altLang="zh-CN" dirty="0">
                <a:effectLst/>
                <a:latin typeface="Arial" panose="020B0604020202020204" pitchFamily="34" charset="0"/>
              </a:rPr>
              <a:t>(CNNs)</a:t>
            </a:r>
            <a:r>
              <a:rPr lang="zh-CN" altLang="en-US" dirty="0">
                <a:effectLst/>
                <a:latin typeface="Arial" panose="020B0604020202020204" pitchFamily="34" charset="0"/>
              </a:rPr>
              <a:t>具有几个优势，包括</a:t>
            </a:r>
            <a:r>
              <a:rPr lang="zh-CN" altLang="en-US" dirty="0">
                <a:solidFill>
                  <a:schemeClr val="accent3"/>
                </a:solidFill>
                <a:effectLst/>
                <a:latin typeface="Arial" panose="020B0604020202020204" pitchFamily="34" charset="0"/>
              </a:rPr>
              <a:t>利用并行计算进行高效训练</a:t>
            </a:r>
            <a:r>
              <a:rPr lang="zh-CN" altLang="en-US" dirty="0">
                <a:effectLst/>
                <a:latin typeface="Arial" panose="020B0604020202020204" pitchFamily="34" charset="0"/>
              </a:rPr>
              <a:t>，以及由于</a:t>
            </a:r>
            <a:r>
              <a:rPr lang="zh-CN" altLang="en-US" dirty="0">
                <a:solidFill>
                  <a:schemeClr val="accent3"/>
                </a:solidFill>
                <a:effectLst/>
                <a:latin typeface="Arial" panose="020B0604020202020204" pitchFamily="34" charset="0"/>
              </a:rPr>
              <a:t>非线性较少而缓解梯度消失问题</a:t>
            </a:r>
            <a:r>
              <a:rPr lang="zh-CN" altLang="en-US" dirty="0">
                <a:effectLst/>
                <a:latin typeface="Arial" panose="020B0604020202020204" pitchFamily="34" charset="0"/>
              </a:rPr>
              <a:t>。</a:t>
            </a:r>
            <a:endParaRPr lang="en-US" altLang="zh-CN" dirty="0">
              <a:effectLst/>
              <a:latin typeface="Arial" panose="020B0604020202020204" pitchFamily="34" charset="0"/>
            </a:endParaRPr>
          </a:p>
          <a:p>
            <a:pPr>
              <a:lnSpc>
                <a:spcPct val="110000"/>
              </a:lnSpc>
            </a:pPr>
            <a:r>
              <a:rPr lang="zh-CN" altLang="en-US" dirty="0">
                <a:effectLst/>
                <a:latin typeface="Arial" panose="020B0604020202020204" pitchFamily="34" charset="0"/>
              </a:rPr>
              <a:t>值得注意的是，最近提出的</a:t>
            </a:r>
            <a:r>
              <a:rPr lang="zh-CN" altLang="en-US" dirty="0">
                <a:solidFill>
                  <a:schemeClr val="accent3"/>
                </a:solidFill>
                <a:effectLst/>
                <a:latin typeface="Arial" panose="020B0604020202020204" pitchFamily="34" charset="0"/>
              </a:rPr>
              <a:t>门控卷积网络</a:t>
            </a:r>
            <a:r>
              <a:rPr lang="zh-CN" altLang="en-US" dirty="0">
                <a:effectLst/>
                <a:latin typeface="Arial" panose="020B0604020202020204" pitchFamily="34" charset="0"/>
              </a:rPr>
              <a:t>在语言建模和机器翻译任务方面超越了最先进的基于</a:t>
            </a:r>
            <a:r>
              <a:rPr lang="en-US" altLang="zh-CN" dirty="0">
                <a:effectLst/>
                <a:latin typeface="Arial" panose="020B0604020202020204" pitchFamily="34" charset="0"/>
              </a:rPr>
              <a:t>RNN</a:t>
            </a:r>
            <a:r>
              <a:rPr lang="zh-CN" altLang="en-US" dirty="0">
                <a:effectLst/>
                <a:latin typeface="Arial" panose="020B0604020202020204" pitchFamily="34" charset="0"/>
              </a:rPr>
              <a:t>的模型。</a:t>
            </a:r>
            <a:endParaRPr lang="en-US" altLang="zh-CN" dirty="0">
              <a:effectLst/>
              <a:latin typeface="Arial" panose="020B0604020202020204" pitchFamily="34" charset="0"/>
            </a:endParaRPr>
          </a:p>
          <a:p>
            <a:pPr>
              <a:lnSpc>
                <a:spcPct val="110000"/>
              </a:lnSpc>
            </a:pPr>
            <a:r>
              <a:rPr lang="en-US" altLang="zh-CN" dirty="0">
                <a:effectLst/>
                <a:latin typeface="Arial" panose="020B0604020202020204" pitchFamily="34" charset="0"/>
              </a:rPr>
              <a:t>ConvS2S</a:t>
            </a:r>
            <a:r>
              <a:rPr lang="zh-CN" altLang="en-US" dirty="0">
                <a:effectLst/>
                <a:latin typeface="Arial" panose="020B0604020202020204" pitchFamily="34" charset="0"/>
              </a:rPr>
              <a:t>模型也基于抽象摘要进行了评估，但存在一些</a:t>
            </a:r>
            <a:r>
              <a:rPr lang="zh-CN" altLang="en-US" dirty="0">
                <a:solidFill>
                  <a:schemeClr val="accent3"/>
                </a:solidFill>
                <a:effectLst/>
                <a:latin typeface="Arial" panose="020B0604020202020204" pitchFamily="34" charset="0"/>
              </a:rPr>
              <a:t>局限性</a:t>
            </a:r>
            <a:r>
              <a:rPr lang="zh-CN" altLang="en-US" dirty="0">
                <a:effectLst/>
                <a:latin typeface="Arial" panose="020B0604020202020204" pitchFamily="34" charset="0"/>
              </a:rPr>
              <a:t>：</a:t>
            </a:r>
            <a:endParaRPr lang="en-US" altLang="zh-CN" dirty="0">
              <a:effectLst/>
              <a:latin typeface="Arial" panose="020B0604020202020204" pitchFamily="34" charset="0"/>
            </a:endParaRPr>
          </a:p>
          <a:p>
            <a:pPr lvl="1">
              <a:lnSpc>
                <a:spcPct val="110000"/>
              </a:lnSpc>
            </a:pPr>
            <a:r>
              <a:rPr lang="zh-CN" altLang="en-US" dirty="0">
                <a:effectLst/>
                <a:latin typeface="Arial" panose="020B0604020202020204" pitchFamily="34" charset="0"/>
              </a:rPr>
              <a:t>通过最小化最大似然损失来训练模型，这种</a:t>
            </a:r>
            <a:r>
              <a:rPr lang="zh-CN" altLang="en-US" dirty="0">
                <a:solidFill>
                  <a:schemeClr val="accent3"/>
                </a:solidFill>
                <a:effectLst/>
                <a:latin typeface="Arial" panose="020B0604020202020204" pitchFamily="34" charset="0"/>
              </a:rPr>
              <a:t>最大似然损失有时会与摘要的质量和从整个句子评估的度量不一致</a:t>
            </a:r>
            <a:r>
              <a:rPr lang="zh-CN" altLang="en-US" dirty="0">
                <a:effectLst/>
                <a:latin typeface="Arial" panose="020B0604020202020204" pitchFamily="34" charset="0"/>
              </a:rPr>
              <a:t>，例如</a:t>
            </a:r>
            <a:r>
              <a:rPr lang="en-US" altLang="zh-CN" dirty="0">
                <a:effectLst/>
                <a:latin typeface="Arial" panose="020B0604020202020204" pitchFamily="34" charset="0"/>
              </a:rPr>
              <a:t>ROUGE</a:t>
            </a:r>
          </a:p>
          <a:p>
            <a:pPr lvl="1">
              <a:lnSpc>
                <a:spcPct val="110000"/>
              </a:lnSpc>
            </a:pPr>
            <a:r>
              <a:rPr lang="zh-CN" altLang="en-US" dirty="0">
                <a:effectLst/>
                <a:latin typeface="Arial" panose="020B0604020202020204" pitchFamily="34" charset="0"/>
              </a:rPr>
              <a:t>此外，由于仅将模型暴露给训练数据分布，而不是其自身</a:t>
            </a:r>
            <a:r>
              <a:rPr lang="zh-CN" altLang="en-US" dirty="0">
                <a:latin typeface="Arial" panose="020B0604020202020204" pitchFamily="34" charset="0"/>
              </a:rPr>
              <a:t>的预测，所以会</a:t>
            </a:r>
            <a:r>
              <a:rPr lang="zh-CN" altLang="en-US" dirty="0">
                <a:solidFill>
                  <a:schemeClr val="accent3"/>
                </a:solidFill>
                <a:latin typeface="Arial" panose="020B0604020202020204" pitchFamily="34" charset="0"/>
              </a:rPr>
              <a:t>暴露偏差</a:t>
            </a:r>
            <a:r>
              <a:rPr lang="zh-CN" altLang="en-US" dirty="0">
                <a:effectLst/>
                <a:latin typeface="Arial" panose="020B0604020202020204" pitchFamily="34" charset="0"/>
              </a:rPr>
              <a:t>。</a:t>
            </a:r>
            <a:endParaRPr lang="en-US" altLang="zh-CN" dirty="0">
              <a:effectLst/>
              <a:latin typeface="Arial" panose="020B0604020202020204" pitchFamily="34" charset="0"/>
            </a:endParaRPr>
          </a:p>
          <a:p>
            <a:pPr lvl="1">
              <a:lnSpc>
                <a:spcPct val="110000"/>
              </a:lnSpc>
            </a:pPr>
            <a:r>
              <a:rPr lang="zh-CN" altLang="en-US" dirty="0">
                <a:effectLst/>
                <a:latin typeface="Arial" panose="020B0604020202020204" pitchFamily="34" charset="0"/>
              </a:rPr>
              <a:t>更重要的是，</a:t>
            </a:r>
            <a:r>
              <a:rPr lang="en-US" altLang="zh-CN" dirty="0">
                <a:solidFill>
                  <a:schemeClr val="accent3"/>
                </a:solidFill>
                <a:effectLst/>
                <a:latin typeface="Arial" panose="020B0604020202020204" pitchFamily="34" charset="0"/>
              </a:rPr>
              <a:t>ConvS2S</a:t>
            </a:r>
            <a:r>
              <a:rPr lang="zh-CN" altLang="en-US" dirty="0">
                <a:solidFill>
                  <a:schemeClr val="accent3"/>
                </a:solidFill>
                <a:effectLst/>
                <a:latin typeface="Arial" panose="020B0604020202020204" pitchFamily="34" charset="0"/>
              </a:rPr>
              <a:t>模型仅利用单词级对齐</a:t>
            </a:r>
            <a:r>
              <a:rPr lang="zh-CN" altLang="en-US" dirty="0">
                <a:effectLst/>
                <a:latin typeface="Arial" panose="020B0604020202020204" pitchFamily="34" charset="0"/>
              </a:rPr>
              <a:t>，这可能不足以进行摘要，而且容易产生</a:t>
            </a:r>
            <a:r>
              <a:rPr lang="zh-CN" altLang="en-US" dirty="0">
                <a:solidFill>
                  <a:schemeClr val="accent3"/>
                </a:solidFill>
                <a:effectLst/>
                <a:latin typeface="Arial" panose="020B0604020202020204" pitchFamily="34" charset="0"/>
              </a:rPr>
              <a:t>不连贯</a:t>
            </a:r>
            <a:r>
              <a:rPr lang="zh-CN" altLang="en-US" dirty="0">
                <a:effectLst/>
                <a:latin typeface="Arial" panose="020B0604020202020204" pitchFamily="34" charset="0"/>
              </a:rPr>
              <a:t>的一般化摘要。</a:t>
            </a:r>
            <a:endParaRPr lang="en-US" altLang="zh-CN" dirty="0">
              <a:effectLst/>
              <a:latin typeface="Arial" panose="020B0604020202020204" pitchFamily="34" charset="0"/>
            </a:endParaRPr>
          </a:p>
          <a:p>
            <a:pPr>
              <a:lnSpc>
                <a:spcPct val="110000"/>
              </a:lnSpc>
            </a:pPr>
            <a:r>
              <a:rPr lang="zh-CN" altLang="en-US" dirty="0">
                <a:effectLst/>
                <a:latin typeface="Arial" panose="020B0604020202020204" pitchFamily="34" charset="0"/>
              </a:rPr>
              <a:t>因此，文中提出卷积序列对序列方法，该方法结合了</a:t>
            </a:r>
            <a:r>
              <a:rPr lang="zh-CN" altLang="en-US" dirty="0">
                <a:solidFill>
                  <a:schemeClr val="accent3"/>
                </a:solidFill>
                <a:effectLst/>
                <a:latin typeface="Arial" panose="020B0604020202020204" pitchFamily="34" charset="0"/>
              </a:rPr>
              <a:t>主题感知信息</a:t>
            </a:r>
            <a:r>
              <a:rPr lang="zh-CN" altLang="en-US" dirty="0">
                <a:effectLst/>
                <a:latin typeface="Arial" panose="020B0604020202020204" pitchFamily="34" charset="0"/>
              </a:rPr>
              <a:t>、</a:t>
            </a:r>
            <a:r>
              <a:rPr lang="zh-CN" altLang="en-US" dirty="0">
                <a:solidFill>
                  <a:schemeClr val="accent3"/>
                </a:solidFill>
                <a:effectLst/>
                <a:latin typeface="Arial" panose="020B0604020202020204" pitchFamily="34" charset="0"/>
              </a:rPr>
              <a:t>注意力机制</a:t>
            </a:r>
            <a:r>
              <a:rPr lang="zh-CN" altLang="en-US" dirty="0">
                <a:effectLst/>
                <a:latin typeface="Arial" panose="020B0604020202020204" pitchFamily="34" charset="0"/>
              </a:rPr>
              <a:t>、</a:t>
            </a:r>
            <a:r>
              <a:rPr lang="zh-CN" altLang="en-US" dirty="0">
                <a:solidFill>
                  <a:schemeClr val="accent3"/>
                </a:solidFill>
                <a:effectLst/>
                <a:latin typeface="Arial" panose="020B0604020202020204" pitchFamily="34" charset="0"/>
              </a:rPr>
              <a:t>强化训练</a:t>
            </a:r>
            <a:r>
              <a:rPr lang="zh-CN" altLang="en-US" dirty="0">
                <a:effectLst/>
                <a:latin typeface="Arial" panose="020B0604020202020204" pitchFamily="34" charset="0"/>
              </a:rPr>
              <a:t>、</a:t>
            </a:r>
            <a:r>
              <a:rPr lang="zh-CN" altLang="en-US" dirty="0">
                <a:solidFill>
                  <a:schemeClr val="accent3"/>
                </a:solidFill>
                <a:effectLst/>
                <a:latin typeface="Arial" panose="020B0604020202020204" pitchFamily="34" charset="0"/>
              </a:rPr>
              <a:t>卷积神经网络</a:t>
            </a:r>
            <a:r>
              <a:rPr lang="zh-CN" altLang="en-US" dirty="0">
                <a:effectLst/>
                <a:latin typeface="Arial" panose="020B0604020202020204" pitchFamily="34" charset="0"/>
              </a:rPr>
              <a:t>。</a:t>
            </a:r>
            <a:endParaRPr lang="en-US" altLang="zh-CN" dirty="0">
              <a:effectLst/>
              <a:latin typeface="Arial" panose="020B0604020202020204" pitchFamily="34" charset="0"/>
            </a:endParaRPr>
          </a:p>
        </p:txBody>
      </p:sp>
    </p:spTree>
    <p:extLst>
      <p:ext uri="{BB962C8B-B14F-4D97-AF65-F5344CB8AC3E}">
        <p14:creationId xmlns:p14="http://schemas.microsoft.com/office/powerpoint/2010/main" val="1518106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latin typeface="Arial" panose="020B0604020202020204" pitchFamily="34" charset="0"/>
                <a:ea typeface="微软雅黑" panose="020B0503020204020204" pitchFamily="34" charset="-122"/>
                <a:sym typeface="Arial" panose="020B0604020202020204" pitchFamily="34" charset="0"/>
              </a:rPr>
              <a:t>问题描述</a:t>
            </a:r>
            <a:endParaRPr lang="zh-CN" altLang="en-US" dirty="0"/>
          </a:p>
        </p:txBody>
      </p:sp>
      <p:sp>
        <p:nvSpPr>
          <p:cNvPr id="3" name="内容占位符 2"/>
          <p:cNvSpPr>
            <a:spLocks noGrp="1"/>
          </p:cNvSpPr>
          <p:nvPr>
            <p:ph idx="1"/>
          </p:nvPr>
        </p:nvSpPr>
        <p:spPr/>
        <p:txBody>
          <a:bodyPr/>
          <a:lstStyle/>
          <a:p>
            <a:r>
              <a:rPr lang="zh-CN" altLang="en-US" dirty="0">
                <a:effectLst/>
                <a:latin typeface="Arial" panose="020B0604020202020204" pitchFamily="34" charset="0"/>
              </a:rPr>
              <a:t>文本自动摘要的关键挑战是</a:t>
            </a:r>
            <a:r>
              <a:rPr lang="zh-CN" altLang="en-US" dirty="0">
                <a:solidFill>
                  <a:schemeClr val="accent3"/>
                </a:solidFill>
                <a:effectLst/>
                <a:latin typeface="Arial" panose="020B0604020202020204" pitchFamily="34" charset="0"/>
              </a:rPr>
              <a:t>正确评价和选择重要信息、有效过滤冗余内容、正确聚合相关片段和使摘要具有可读性</a:t>
            </a:r>
            <a:r>
              <a:rPr lang="zh-CN" altLang="en-US" dirty="0">
                <a:effectLst/>
                <a:latin typeface="Arial" panose="020B0604020202020204" pitchFamily="34" charset="0"/>
              </a:rPr>
              <a:t>。</a:t>
            </a:r>
            <a:endParaRPr lang="en-US" altLang="zh-CN" dirty="0">
              <a:effectLst/>
              <a:latin typeface="Arial" panose="020B0604020202020204" pitchFamily="34" charset="0"/>
            </a:endParaRPr>
          </a:p>
          <a:p>
            <a:r>
              <a:rPr lang="zh-CN" altLang="en-US" dirty="0">
                <a:effectLst/>
                <a:latin typeface="Arial" panose="020B0604020202020204" pitchFamily="34" charset="0"/>
              </a:rPr>
              <a:t>与其他自然语言处理任务相比，自动摘要有其自身的困难。例如，不像机器翻译任务，输入和输出序列通常有相似的长度，</a:t>
            </a:r>
            <a:r>
              <a:rPr lang="zh-CN" altLang="en-US" dirty="0">
                <a:solidFill>
                  <a:schemeClr val="accent3"/>
                </a:solidFill>
                <a:effectLst/>
                <a:latin typeface="Arial" panose="020B0604020202020204" pitchFamily="34" charset="0"/>
              </a:rPr>
              <a:t>摘要任务更可能有输入和输出序列严重不平衡</a:t>
            </a:r>
            <a:r>
              <a:rPr lang="zh-CN" altLang="en-US" dirty="0">
                <a:effectLst/>
                <a:latin typeface="Arial" panose="020B0604020202020204" pitchFamily="34" charset="0"/>
              </a:rPr>
              <a:t>。</a:t>
            </a:r>
            <a:endParaRPr lang="zh-CN" altLang="en-US" dirty="0"/>
          </a:p>
        </p:txBody>
      </p:sp>
    </p:spTree>
    <p:extLst>
      <p:ext uri="{BB962C8B-B14F-4D97-AF65-F5344CB8AC3E}">
        <p14:creationId xmlns:p14="http://schemas.microsoft.com/office/powerpoint/2010/main" val="3457609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latin typeface="Arial" panose="020B0604020202020204" pitchFamily="34" charset="0"/>
                <a:ea typeface="微软雅黑" panose="020B0503020204020204" pitchFamily="34" charset="-122"/>
                <a:sym typeface="Arial" panose="020B0604020202020204" pitchFamily="34" charset="0"/>
              </a:rPr>
              <a:t>解决方案</a:t>
            </a:r>
            <a:endParaRPr lang="zh-CN" altLang="en-US" dirty="0"/>
          </a:p>
        </p:txBody>
      </p:sp>
      <p:sp>
        <p:nvSpPr>
          <p:cNvPr id="3" name="内容占位符 2"/>
          <p:cNvSpPr>
            <a:spLocks noGrp="1"/>
          </p:cNvSpPr>
          <p:nvPr>
            <p:ph idx="1"/>
          </p:nvPr>
        </p:nvSpPr>
        <p:spPr/>
        <p:txBody>
          <a:bodyPr>
            <a:normAutofit fontScale="92500" lnSpcReduction="10000"/>
          </a:bodyPr>
          <a:lstStyle/>
          <a:p>
            <a:pPr>
              <a:lnSpc>
                <a:spcPct val="110000"/>
              </a:lnSpc>
            </a:pPr>
            <a:r>
              <a:rPr lang="zh-CN" altLang="en-US" dirty="0">
                <a:effectLst/>
                <a:latin typeface="Arial" panose="020B0604020202020204" pitchFamily="34" charset="0"/>
              </a:rPr>
              <a:t>文中提出了一种</a:t>
            </a:r>
            <a:r>
              <a:rPr lang="zh-CN" altLang="en-US" dirty="0">
                <a:solidFill>
                  <a:schemeClr val="accent3"/>
                </a:solidFill>
                <a:effectLst/>
                <a:latin typeface="Arial" panose="020B0604020202020204" pitchFamily="34" charset="0"/>
              </a:rPr>
              <a:t>联合注意</a:t>
            </a:r>
            <a:r>
              <a:rPr lang="zh-CN" altLang="en-US" dirty="0">
                <a:latin typeface="Arial" panose="020B0604020202020204" pitchFamily="34" charset="0"/>
              </a:rPr>
              <a:t>（</a:t>
            </a:r>
            <a:r>
              <a:rPr lang="en-US" altLang="zh-CN" dirty="0">
                <a:solidFill>
                  <a:schemeClr val="accent3"/>
                </a:solidFill>
                <a:latin typeface="Arial" panose="020B0604020202020204" pitchFamily="34" charset="0"/>
              </a:rPr>
              <a:t>joint attention</a:t>
            </a:r>
            <a:r>
              <a:rPr lang="zh-CN" altLang="en-US" dirty="0">
                <a:latin typeface="Arial" panose="020B0604020202020204" pitchFamily="34" charset="0"/>
              </a:rPr>
              <a:t>）</a:t>
            </a:r>
            <a:r>
              <a:rPr lang="zh-CN" altLang="en-US" dirty="0">
                <a:effectLst/>
                <a:latin typeface="Arial" panose="020B0604020202020204" pitchFamily="34" charset="0"/>
              </a:rPr>
              <a:t>和</a:t>
            </a:r>
            <a:r>
              <a:rPr lang="zh-CN" altLang="en-US" dirty="0">
                <a:solidFill>
                  <a:schemeClr val="accent3"/>
                </a:solidFill>
                <a:effectLst/>
                <a:latin typeface="Arial" panose="020B0604020202020204" pitchFamily="34" charset="0"/>
              </a:rPr>
              <a:t>有偏概率生成机制</a:t>
            </a:r>
            <a:r>
              <a:rPr lang="zh-CN" altLang="en-US" dirty="0">
                <a:latin typeface="Arial" panose="020B0604020202020204" pitchFamily="34" charset="0"/>
              </a:rPr>
              <a:t>（</a:t>
            </a:r>
            <a:r>
              <a:rPr lang="en-US" altLang="zh-CN" dirty="0">
                <a:solidFill>
                  <a:schemeClr val="accent3"/>
                </a:solidFill>
                <a:latin typeface="Arial" panose="020B0604020202020204" pitchFamily="34" charset="0"/>
              </a:rPr>
              <a:t>biased probability generation mechanism</a:t>
            </a:r>
            <a:r>
              <a:rPr lang="zh-CN" altLang="en-US" dirty="0">
                <a:latin typeface="Arial" panose="020B0604020202020204" pitchFamily="34" charset="0"/>
              </a:rPr>
              <a:t>） </a:t>
            </a:r>
            <a:r>
              <a:rPr lang="zh-CN" altLang="en-US" dirty="0">
                <a:effectLst/>
                <a:latin typeface="Arial" panose="020B0604020202020204" pitchFamily="34" charset="0"/>
              </a:rPr>
              <a:t>，将主题信息整合到自动摘要模型中，该机制引入上下文信息，帮助模型生成具有</a:t>
            </a:r>
            <a:r>
              <a:rPr lang="zh-CN" altLang="en-US" dirty="0">
                <a:latin typeface="Arial" panose="020B0604020202020204" pitchFamily="34" charset="0"/>
              </a:rPr>
              <a:t>更多</a:t>
            </a:r>
            <a:r>
              <a:rPr lang="zh-CN" altLang="en-US" dirty="0">
                <a:solidFill>
                  <a:schemeClr val="accent3"/>
                </a:solidFill>
                <a:effectLst/>
                <a:latin typeface="Arial" panose="020B0604020202020204" pitchFamily="34" charset="0"/>
              </a:rPr>
              <a:t>多样性</a:t>
            </a:r>
            <a:r>
              <a:rPr lang="zh-CN" altLang="en-US" dirty="0">
                <a:effectLst/>
                <a:latin typeface="Arial" panose="020B0604020202020204" pitchFamily="34" charset="0"/>
              </a:rPr>
              <a:t>、</a:t>
            </a:r>
            <a:r>
              <a:rPr lang="zh-CN" altLang="en-US" dirty="0">
                <a:solidFill>
                  <a:schemeClr val="accent3"/>
                </a:solidFill>
                <a:latin typeface="Arial" panose="020B0604020202020204" pitchFamily="34" charset="0"/>
              </a:rPr>
              <a:t>信息量</a:t>
            </a:r>
            <a:r>
              <a:rPr lang="zh-CN" altLang="en-US" dirty="0">
                <a:effectLst/>
                <a:latin typeface="Arial" panose="020B0604020202020204" pitchFamily="34" charset="0"/>
              </a:rPr>
              <a:t>和</a:t>
            </a:r>
            <a:r>
              <a:rPr lang="zh-CN" altLang="en-US" dirty="0">
                <a:solidFill>
                  <a:schemeClr val="accent3"/>
                </a:solidFill>
                <a:effectLst/>
                <a:latin typeface="Arial" panose="020B0604020202020204" pitchFamily="34" charset="0"/>
              </a:rPr>
              <a:t>连贯性</a:t>
            </a:r>
            <a:r>
              <a:rPr lang="zh-CN" altLang="en-US" dirty="0">
                <a:effectLst/>
                <a:latin typeface="Arial" panose="020B0604020202020204" pitchFamily="34" charset="0"/>
              </a:rPr>
              <a:t>的摘要。</a:t>
            </a:r>
            <a:endParaRPr lang="en-US" altLang="zh-CN" dirty="0">
              <a:effectLst/>
              <a:latin typeface="Arial" panose="020B0604020202020204" pitchFamily="34" charset="0"/>
            </a:endParaRPr>
          </a:p>
          <a:p>
            <a:pPr>
              <a:lnSpc>
                <a:spcPct val="110000"/>
              </a:lnSpc>
            </a:pPr>
            <a:r>
              <a:rPr lang="zh-CN" altLang="en-US" dirty="0">
                <a:effectLst/>
                <a:latin typeface="Arial" panose="020B0604020202020204" pitchFamily="34" charset="0"/>
              </a:rPr>
              <a:t>利用</a:t>
            </a:r>
            <a:r>
              <a:rPr lang="en-US" altLang="zh-CN" dirty="0">
                <a:effectLst/>
                <a:latin typeface="Arial" panose="020B0604020202020204" pitchFamily="34" charset="0"/>
              </a:rPr>
              <a:t>ConvS2S</a:t>
            </a:r>
            <a:r>
              <a:rPr lang="zh-CN" altLang="en-US" dirty="0">
                <a:effectLst/>
                <a:latin typeface="Arial" panose="020B0604020202020204" pitchFamily="34" charset="0"/>
              </a:rPr>
              <a:t>中的</a:t>
            </a:r>
            <a:r>
              <a:rPr lang="zh-CN" altLang="en-US" dirty="0">
                <a:solidFill>
                  <a:schemeClr val="accent3"/>
                </a:solidFill>
                <a:effectLst/>
                <a:latin typeface="Arial" panose="020B0604020202020204" pitchFamily="34" charset="0"/>
              </a:rPr>
              <a:t>自临界序列训练</a:t>
            </a:r>
            <a:r>
              <a:rPr lang="zh-CN" altLang="en-US" dirty="0">
                <a:effectLst/>
                <a:latin typeface="Arial" panose="020B0604020202020204" pitchFamily="34" charset="0"/>
              </a:rPr>
              <a:t>（</a:t>
            </a:r>
            <a:r>
              <a:rPr lang="en-US" altLang="zh-CN" dirty="0">
                <a:solidFill>
                  <a:schemeClr val="accent3"/>
                </a:solidFill>
                <a:effectLst/>
                <a:latin typeface="Arial" panose="020B0604020202020204" pitchFamily="34" charset="0"/>
              </a:rPr>
              <a:t>self-critical sequence training</a:t>
            </a:r>
            <a:r>
              <a:rPr lang="zh-CN" altLang="en-US" dirty="0">
                <a:effectLst/>
                <a:latin typeface="Arial" panose="020B0604020202020204" pitchFamily="34" charset="0"/>
              </a:rPr>
              <a:t>）（</a:t>
            </a:r>
            <a:r>
              <a:rPr lang="en-US" altLang="zh-CN" dirty="0">
                <a:effectLst/>
                <a:latin typeface="Arial" panose="020B0604020202020204" pitchFamily="34" charset="0"/>
              </a:rPr>
              <a:t>SCST</a:t>
            </a:r>
            <a:r>
              <a:rPr lang="zh-CN" altLang="en-US" dirty="0">
                <a:effectLst/>
                <a:latin typeface="Arial" panose="020B0604020202020204" pitchFamily="34" charset="0"/>
              </a:rPr>
              <a:t>）技术直接对不可微摘要度量</a:t>
            </a:r>
            <a:r>
              <a:rPr lang="en-US" altLang="zh-CN" dirty="0">
                <a:effectLst/>
                <a:latin typeface="Arial" panose="020B0604020202020204" pitchFamily="34" charset="0"/>
              </a:rPr>
              <a:t>ROUGE</a:t>
            </a:r>
            <a:r>
              <a:rPr lang="zh-CN" altLang="en-US" dirty="0">
                <a:effectLst/>
                <a:latin typeface="Arial" panose="020B0604020202020204" pitchFamily="34" charset="0"/>
              </a:rPr>
              <a:t>进行优化，这也弥补了暴露偏差问题。</a:t>
            </a:r>
            <a:endParaRPr lang="en-US" altLang="zh-CN" dirty="0">
              <a:effectLst/>
              <a:latin typeface="Arial" panose="020B0604020202020204" pitchFamily="34" charset="0"/>
            </a:endParaRPr>
          </a:p>
          <a:p>
            <a:pPr>
              <a:lnSpc>
                <a:spcPct val="110000"/>
              </a:lnSpc>
            </a:pPr>
            <a:r>
              <a:rPr lang="zh-CN" altLang="en-US" dirty="0"/>
              <a:t>在三个基准数据集上的大量实验结果表明，通过充分利用</a:t>
            </a:r>
            <a:r>
              <a:rPr lang="zh-CN" altLang="en-US" dirty="0">
                <a:solidFill>
                  <a:schemeClr val="accent3"/>
                </a:solidFill>
              </a:rPr>
              <a:t>主题嵌入</a:t>
            </a:r>
            <a:r>
              <a:rPr lang="zh-CN" altLang="en-US" dirty="0"/>
              <a:t>（</a:t>
            </a:r>
            <a:r>
              <a:rPr lang="en-US" altLang="zh-CN" dirty="0">
                <a:solidFill>
                  <a:schemeClr val="accent3"/>
                </a:solidFill>
                <a:effectLst/>
                <a:latin typeface="Arial" panose="020B0604020202020204" pitchFamily="34" charset="0"/>
              </a:rPr>
              <a:t>topic embedding</a:t>
            </a:r>
            <a:r>
              <a:rPr lang="zh-CN" altLang="en-US" dirty="0"/>
              <a:t>）和</a:t>
            </a:r>
            <a:r>
              <a:rPr lang="en-US" altLang="zh-CN" dirty="0">
                <a:solidFill>
                  <a:schemeClr val="accent3"/>
                </a:solidFill>
              </a:rPr>
              <a:t>SCST</a:t>
            </a:r>
            <a:r>
              <a:rPr lang="zh-CN" altLang="en-US" dirty="0">
                <a:solidFill>
                  <a:schemeClr val="accent3"/>
                </a:solidFill>
              </a:rPr>
              <a:t>增强</a:t>
            </a:r>
            <a:r>
              <a:rPr lang="zh-CN" altLang="en-US" dirty="0"/>
              <a:t>的</a:t>
            </a:r>
            <a:r>
              <a:rPr lang="en-US" altLang="zh-CN" dirty="0"/>
              <a:t>ConvS2S</a:t>
            </a:r>
            <a:r>
              <a:rPr lang="zh-CN" altLang="en-US" dirty="0"/>
              <a:t>体系结构的强大功能，提出的模型产生了较高的摘要准确性，提高了现有的方法。</a:t>
            </a:r>
          </a:p>
        </p:txBody>
      </p:sp>
    </p:spTree>
    <p:extLst>
      <p:ext uri="{BB962C8B-B14F-4D97-AF65-F5344CB8AC3E}">
        <p14:creationId xmlns:p14="http://schemas.microsoft.com/office/powerpoint/2010/main" val="1415382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latin typeface="Arial" panose="020B0604020202020204" pitchFamily="34" charset="0"/>
                <a:ea typeface="微软雅黑" panose="020B0503020204020204" pitchFamily="34" charset="-122"/>
                <a:sym typeface="Arial" panose="020B0604020202020204" pitchFamily="34" charset="0"/>
              </a:rPr>
              <a:t>解决方案</a:t>
            </a:r>
            <a:r>
              <a:rPr lang="en-US" altLang="zh-CN" sz="4400" dirty="0">
                <a:latin typeface="Arial" panose="020B0604020202020204" pitchFamily="34" charset="0"/>
                <a:ea typeface="微软雅黑" panose="020B0503020204020204" pitchFamily="34" charset="-122"/>
                <a:sym typeface="Arial" panose="020B0604020202020204" pitchFamily="34" charset="0"/>
              </a:rPr>
              <a:t>-</a:t>
            </a:r>
            <a:r>
              <a:rPr lang="zh-CN" altLang="en-US" sz="4400" dirty="0">
                <a:latin typeface="Arial" panose="020B0604020202020204" pitchFamily="34" charset="0"/>
                <a:ea typeface="微软雅黑" panose="020B0503020204020204" pitchFamily="34" charset="-122"/>
                <a:sym typeface="Arial" panose="020B0604020202020204" pitchFamily="34" charset="0"/>
              </a:rPr>
              <a:t>模型介绍</a:t>
            </a:r>
            <a:endParaRPr lang="zh-CN" altLang="en-US" dirty="0"/>
          </a:p>
        </p:txBody>
      </p:sp>
      <p:sp>
        <p:nvSpPr>
          <p:cNvPr id="3" name="内容占位符 2"/>
          <p:cNvSpPr>
            <a:spLocks noGrp="1"/>
          </p:cNvSpPr>
          <p:nvPr>
            <p:ph idx="1"/>
          </p:nvPr>
        </p:nvSpPr>
        <p:spPr>
          <a:xfrm>
            <a:off x="838200" y="1825625"/>
            <a:ext cx="6427124" cy="4351338"/>
          </a:xfrm>
        </p:spPr>
        <p:txBody>
          <a:bodyPr/>
          <a:lstStyle/>
          <a:p>
            <a:r>
              <a:rPr lang="zh-CN" altLang="en-US" dirty="0">
                <a:effectLst/>
                <a:latin typeface="Arial" panose="020B0604020202020204" pitchFamily="34" charset="0"/>
              </a:rPr>
              <a:t>提出的</a:t>
            </a:r>
            <a:r>
              <a:rPr lang="zh-CN" altLang="en-US" dirty="0">
                <a:solidFill>
                  <a:schemeClr val="accent3"/>
                </a:solidFill>
                <a:effectLst/>
                <a:latin typeface="Arial" panose="020B0604020202020204" pitchFamily="34" charset="0"/>
              </a:rPr>
              <a:t>增强的主题感知卷积序列到序列模型</a:t>
            </a:r>
            <a:r>
              <a:rPr lang="zh-CN" altLang="en-US" dirty="0">
                <a:latin typeface="Arial" panose="020B0604020202020204" pitchFamily="34" charset="0"/>
              </a:rPr>
              <a:t>（</a:t>
            </a:r>
            <a:r>
              <a:rPr lang="en-US" altLang="zh-CN" dirty="0">
                <a:solidFill>
                  <a:schemeClr val="accent3"/>
                </a:solidFill>
                <a:latin typeface="Arial" panose="020B0604020202020204" pitchFamily="34" charset="0"/>
              </a:rPr>
              <a:t>Reinforced Topic-Aware Convolutional Sequence-to-Sequence model</a:t>
            </a:r>
            <a:r>
              <a:rPr lang="zh-CN" altLang="en-US" dirty="0">
                <a:latin typeface="Arial" panose="020B0604020202020204" pitchFamily="34" charset="0"/>
              </a:rPr>
              <a:t>），</a:t>
            </a:r>
            <a:r>
              <a:rPr lang="zh-CN" altLang="en-US" dirty="0">
                <a:effectLst/>
                <a:latin typeface="Arial" panose="020B0604020202020204" pitchFamily="34" charset="0"/>
              </a:rPr>
              <a:t>该模型包括</a:t>
            </a:r>
            <a:endParaRPr lang="en-US" altLang="zh-CN" dirty="0">
              <a:effectLst/>
              <a:latin typeface="Arial" panose="020B0604020202020204" pitchFamily="34" charset="0"/>
            </a:endParaRPr>
          </a:p>
          <a:p>
            <a:pPr lvl="1"/>
            <a:r>
              <a:rPr lang="zh-CN" altLang="en-US" dirty="0">
                <a:latin typeface="Arial" panose="020B0604020202020204" pitchFamily="34" charset="0"/>
              </a:rPr>
              <a:t>①</a:t>
            </a:r>
            <a:r>
              <a:rPr lang="zh-CN" altLang="en-US" dirty="0">
                <a:solidFill>
                  <a:schemeClr val="accent3"/>
                </a:solidFill>
                <a:effectLst/>
                <a:latin typeface="Arial" panose="020B0604020202020204" pitchFamily="34" charset="0"/>
              </a:rPr>
              <a:t>一个包含输入词和主题的卷积体系结构</a:t>
            </a:r>
            <a:endParaRPr lang="en-US" altLang="zh-CN" dirty="0">
              <a:effectLst/>
              <a:latin typeface="Arial" panose="020B0604020202020204" pitchFamily="34" charset="0"/>
            </a:endParaRPr>
          </a:p>
          <a:p>
            <a:pPr lvl="1"/>
            <a:r>
              <a:rPr lang="zh-CN" altLang="en-US" dirty="0">
                <a:latin typeface="Arial" panose="020B0604020202020204" pitchFamily="34" charset="0"/>
              </a:rPr>
              <a:t>②</a:t>
            </a:r>
            <a:r>
              <a:rPr lang="zh-CN" altLang="en-US" dirty="0">
                <a:solidFill>
                  <a:schemeClr val="accent3"/>
                </a:solidFill>
                <a:effectLst/>
                <a:latin typeface="Arial" panose="020B0604020202020204" pitchFamily="34" charset="0"/>
              </a:rPr>
              <a:t>一个联合多步注意机制</a:t>
            </a:r>
            <a:endParaRPr lang="en-US" altLang="zh-CN" dirty="0">
              <a:effectLst/>
              <a:latin typeface="Arial" panose="020B0604020202020204" pitchFamily="34" charset="0"/>
            </a:endParaRPr>
          </a:p>
          <a:p>
            <a:pPr lvl="1"/>
            <a:r>
              <a:rPr lang="zh-CN" altLang="en-US" dirty="0">
                <a:latin typeface="Arial" panose="020B0604020202020204" pitchFamily="34" charset="0"/>
              </a:rPr>
              <a:t>③</a:t>
            </a:r>
            <a:r>
              <a:rPr lang="zh-CN" altLang="en-US" dirty="0">
                <a:solidFill>
                  <a:schemeClr val="accent3"/>
                </a:solidFill>
                <a:effectLst/>
                <a:latin typeface="Arial" panose="020B0604020202020204" pitchFamily="34" charset="0"/>
              </a:rPr>
              <a:t>一个有偏差的生成结构</a:t>
            </a:r>
            <a:endParaRPr lang="en-US" altLang="zh-CN" dirty="0">
              <a:effectLst/>
              <a:latin typeface="Arial" panose="020B0604020202020204" pitchFamily="34" charset="0"/>
            </a:endParaRPr>
          </a:p>
          <a:p>
            <a:pPr lvl="1"/>
            <a:r>
              <a:rPr lang="zh-CN" altLang="en-US" dirty="0">
                <a:latin typeface="Arial" panose="020B0604020202020204" pitchFamily="34" charset="0"/>
              </a:rPr>
              <a:t>④</a:t>
            </a:r>
            <a:r>
              <a:rPr lang="zh-CN" altLang="en-US" dirty="0">
                <a:solidFill>
                  <a:schemeClr val="accent3"/>
                </a:solidFill>
                <a:effectLst/>
                <a:latin typeface="Arial" panose="020B0604020202020204" pitchFamily="34" charset="0"/>
              </a:rPr>
              <a:t>一个强化学习过程</a:t>
            </a:r>
            <a:endParaRPr lang="zh-CN" altLang="en-US" dirty="0"/>
          </a:p>
        </p:txBody>
      </p:sp>
      <p:pic>
        <p:nvPicPr>
          <p:cNvPr id="5" name="图片 4">
            <a:extLst>
              <a:ext uri="{FF2B5EF4-FFF2-40B4-BE49-F238E27FC236}">
                <a16:creationId xmlns:a16="http://schemas.microsoft.com/office/drawing/2014/main" id="{B564D86C-9B2E-4675-A384-AFD48A604232}"/>
              </a:ext>
            </a:extLst>
          </p:cNvPr>
          <p:cNvPicPr>
            <a:picLocks noChangeAspect="1"/>
          </p:cNvPicPr>
          <p:nvPr/>
        </p:nvPicPr>
        <p:blipFill>
          <a:blip r:embed="rId2"/>
          <a:stretch>
            <a:fillRect/>
          </a:stretch>
        </p:blipFill>
        <p:spPr>
          <a:xfrm>
            <a:off x="7243848" y="277178"/>
            <a:ext cx="4948151" cy="6406256"/>
          </a:xfrm>
          <a:prstGeom prst="rect">
            <a:avLst/>
          </a:prstGeom>
        </p:spPr>
      </p:pic>
    </p:spTree>
    <p:extLst>
      <p:ext uri="{BB962C8B-B14F-4D97-AF65-F5344CB8AC3E}">
        <p14:creationId xmlns:p14="http://schemas.microsoft.com/office/powerpoint/2010/main" val="1496171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latin typeface="Arial" panose="020B0604020202020204" pitchFamily="34" charset="0"/>
                <a:ea typeface="微软雅黑" panose="020B0503020204020204" pitchFamily="34" charset="-122"/>
                <a:sym typeface="Arial" panose="020B0604020202020204" pitchFamily="34" charset="0"/>
              </a:rPr>
              <a:t>解决方案</a:t>
            </a:r>
            <a:r>
              <a:rPr lang="en-US" altLang="zh-CN" sz="4400" dirty="0">
                <a:latin typeface="Arial" panose="020B0604020202020204" pitchFamily="34" charset="0"/>
                <a:ea typeface="微软雅黑" panose="020B0503020204020204" pitchFamily="34" charset="-122"/>
                <a:sym typeface="Arial" panose="020B0604020202020204" pitchFamily="34" charset="0"/>
              </a:rPr>
              <a:t>-</a:t>
            </a:r>
            <a:r>
              <a:rPr lang="zh-CN" altLang="en-US" sz="4400" dirty="0">
                <a:latin typeface="Arial" panose="020B0604020202020204" pitchFamily="34" charset="0"/>
                <a:ea typeface="微软雅黑" panose="020B0503020204020204" pitchFamily="34" charset="-122"/>
                <a:sym typeface="Arial" panose="020B0604020202020204" pitchFamily="34" charset="0"/>
              </a:rPr>
              <a:t>模型介绍</a:t>
            </a:r>
            <a:endParaRPr lang="zh-CN" altLang="en-US" dirty="0"/>
          </a:p>
        </p:txBody>
      </p:sp>
      <p:sp>
        <p:nvSpPr>
          <p:cNvPr id="3" name="内容占位符 2"/>
          <p:cNvSpPr>
            <a:spLocks noGrp="1"/>
          </p:cNvSpPr>
          <p:nvPr>
            <p:ph idx="1"/>
          </p:nvPr>
        </p:nvSpPr>
        <p:spPr>
          <a:xfrm>
            <a:off x="838200" y="1825625"/>
            <a:ext cx="7142018" cy="4351338"/>
          </a:xfrm>
        </p:spPr>
        <p:txBody>
          <a:bodyPr>
            <a:normAutofit fontScale="77500" lnSpcReduction="20000"/>
          </a:bodyPr>
          <a:lstStyle/>
          <a:p>
            <a:pPr>
              <a:lnSpc>
                <a:spcPct val="110000"/>
              </a:lnSpc>
            </a:pPr>
            <a:r>
              <a:rPr lang="en-US" altLang="zh-CN" dirty="0"/>
              <a:t>ConvS2S</a:t>
            </a:r>
            <a:r>
              <a:rPr lang="zh-CN" altLang="en-US" dirty="0"/>
              <a:t>架构</a:t>
            </a:r>
            <a:endParaRPr lang="en-US" altLang="zh-CN" dirty="0"/>
          </a:p>
          <a:p>
            <a:pPr lvl="1">
              <a:lnSpc>
                <a:spcPct val="110000"/>
              </a:lnSpc>
            </a:pPr>
            <a:r>
              <a:rPr lang="zh-CN" altLang="en-US" dirty="0"/>
              <a:t>位置嵌入：</a:t>
            </a:r>
            <a:r>
              <a:rPr lang="pl-PL" altLang="zh-CN" dirty="0">
                <a:effectLst/>
                <a:latin typeface="Arial" panose="020B0604020202020204" pitchFamily="34" charset="0"/>
              </a:rPr>
              <a:t>e = (w1+p1, . . . , wm+pm)</a:t>
            </a:r>
            <a:r>
              <a:rPr lang="zh-CN" altLang="en-US" dirty="0">
                <a:effectLst/>
                <a:latin typeface="Arial" panose="020B0604020202020204" pitchFamily="34" charset="0"/>
              </a:rPr>
              <a:t>，</a:t>
            </a:r>
            <a:r>
              <a:rPr lang="en-US" altLang="zh-CN" dirty="0">
                <a:effectLst/>
                <a:latin typeface="Arial" panose="020B0604020202020204" pitchFamily="34" charset="0"/>
              </a:rPr>
              <a:t>W</a:t>
            </a:r>
            <a:r>
              <a:rPr lang="zh-CN" altLang="en-US" dirty="0">
                <a:effectLst/>
                <a:latin typeface="Arial" panose="020B0604020202020204" pitchFamily="34" charset="0"/>
              </a:rPr>
              <a:t>是输入</a:t>
            </a:r>
            <a:r>
              <a:rPr lang="en-US" altLang="zh-CN" dirty="0">
                <a:effectLst/>
                <a:latin typeface="Arial" panose="020B0604020202020204" pitchFamily="34" charset="0"/>
              </a:rPr>
              <a:t>x</a:t>
            </a:r>
            <a:r>
              <a:rPr lang="zh-CN" altLang="en-US" dirty="0">
                <a:effectLst/>
                <a:latin typeface="Arial" panose="020B0604020202020204" pitchFamily="34" charset="0"/>
              </a:rPr>
              <a:t>的映射的分布空间。</a:t>
            </a:r>
            <a:endParaRPr lang="en-US" altLang="zh-CN" dirty="0"/>
          </a:p>
          <a:p>
            <a:pPr lvl="1">
              <a:lnSpc>
                <a:spcPct val="110000"/>
              </a:lnSpc>
            </a:pPr>
            <a:r>
              <a:rPr lang="zh-CN" altLang="en-US" dirty="0"/>
              <a:t>卷积层</a:t>
            </a:r>
            <a:endParaRPr lang="en-US" altLang="zh-CN" dirty="0"/>
          </a:p>
          <a:p>
            <a:pPr lvl="1">
              <a:lnSpc>
                <a:spcPct val="110000"/>
              </a:lnSpc>
            </a:pPr>
            <a:r>
              <a:rPr lang="zh-CN" altLang="en-US" dirty="0"/>
              <a:t>多步注意</a:t>
            </a:r>
            <a:endParaRPr lang="en-US" altLang="zh-CN" dirty="0"/>
          </a:p>
          <a:p>
            <a:pPr>
              <a:lnSpc>
                <a:spcPct val="110000"/>
              </a:lnSpc>
            </a:pPr>
            <a:r>
              <a:rPr lang="zh-CN" altLang="en-US" dirty="0"/>
              <a:t>主题感知注意机制</a:t>
            </a:r>
            <a:endParaRPr lang="en-US" altLang="zh-CN" dirty="0"/>
          </a:p>
          <a:p>
            <a:pPr lvl="1">
              <a:lnSpc>
                <a:spcPct val="110000"/>
              </a:lnSpc>
            </a:pPr>
            <a:r>
              <a:rPr lang="zh-CN" altLang="en-US" dirty="0"/>
              <a:t>主题嵌入：</a:t>
            </a:r>
            <a:r>
              <a:rPr lang="pt-BR" altLang="zh-CN" dirty="0"/>
              <a:t>r = (r1, . . . , rm) </a:t>
            </a:r>
            <a:r>
              <a:rPr lang="zh-CN" altLang="en-US" dirty="0"/>
              <a:t>，</a:t>
            </a:r>
            <a:r>
              <a:rPr lang="pt-BR" altLang="zh-CN" dirty="0"/>
              <a:t> s = (s1, . . . , sn).</a:t>
            </a:r>
            <a:endParaRPr lang="en-US" altLang="zh-CN" dirty="0"/>
          </a:p>
          <a:p>
            <a:pPr lvl="1">
              <a:lnSpc>
                <a:spcPct val="110000"/>
              </a:lnSpc>
            </a:pPr>
            <a:r>
              <a:rPr lang="zh-CN" altLang="en-US" dirty="0"/>
              <a:t>共同注意</a:t>
            </a:r>
            <a:endParaRPr lang="en-US" altLang="zh-CN" dirty="0"/>
          </a:p>
          <a:p>
            <a:pPr lvl="1">
              <a:lnSpc>
                <a:spcPct val="110000"/>
              </a:lnSpc>
            </a:pPr>
            <a:r>
              <a:rPr lang="zh-CN" altLang="en-US" dirty="0"/>
              <a:t>有偏概率生成：</a:t>
            </a:r>
            <a:r>
              <a:rPr lang="zh-CN" altLang="en-US" dirty="0">
                <a:effectLst/>
                <a:latin typeface="Arial" panose="020B0604020202020204" pitchFamily="34" charset="0"/>
              </a:rPr>
              <a:t>引入主题偏向可以在一定程度上降低搜索空间的复杂性，因为更容易直接生成重要的词。</a:t>
            </a:r>
            <a:endParaRPr lang="en-US" altLang="zh-CN" dirty="0"/>
          </a:p>
          <a:p>
            <a:pPr>
              <a:lnSpc>
                <a:spcPct val="110000"/>
              </a:lnSpc>
            </a:pPr>
            <a:r>
              <a:rPr lang="zh-CN" altLang="en-US" dirty="0"/>
              <a:t>强化学习</a:t>
            </a:r>
            <a:endParaRPr lang="en-US" altLang="zh-CN" dirty="0"/>
          </a:p>
          <a:p>
            <a:pPr lvl="1">
              <a:lnSpc>
                <a:spcPct val="110000"/>
              </a:lnSpc>
            </a:pPr>
            <a:r>
              <a:rPr lang="en-US" altLang="zh-CN" dirty="0">
                <a:effectLst/>
                <a:latin typeface="Arial" panose="020B0604020202020204" pitchFamily="34" charset="0"/>
              </a:rPr>
              <a:t>SCST</a:t>
            </a:r>
            <a:r>
              <a:rPr lang="zh-CN" altLang="en-US" dirty="0">
                <a:effectLst/>
                <a:latin typeface="Arial" panose="020B0604020202020204" pitchFamily="34" charset="0"/>
              </a:rPr>
              <a:t>暴露了模型的分布和鼓励它产生序列输出ˆ</a:t>
            </a:r>
            <a:r>
              <a:rPr lang="en-US" altLang="zh-CN" dirty="0">
                <a:effectLst/>
                <a:latin typeface="Arial" panose="020B0604020202020204" pitchFamily="34" charset="0"/>
              </a:rPr>
              <a:t>y</a:t>
            </a:r>
            <a:r>
              <a:rPr lang="zh-CN" altLang="en-US" dirty="0">
                <a:effectLst/>
                <a:latin typeface="Arial" panose="020B0604020202020204" pitchFamily="34" charset="0"/>
              </a:rPr>
              <a:t>的</a:t>
            </a:r>
            <a:r>
              <a:rPr lang="en-US" altLang="zh-CN" dirty="0">
                <a:effectLst/>
                <a:latin typeface="Arial" panose="020B0604020202020204" pitchFamily="34" charset="0"/>
              </a:rPr>
              <a:t>ROUGE</a:t>
            </a:r>
            <a:r>
              <a:rPr lang="zh-CN" altLang="en-US" dirty="0">
                <a:effectLst/>
                <a:latin typeface="Arial" panose="020B0604020202020204" pitchFamily="34" charset="0"/>
              </a:rPr>
              <a:t>得分高</a:t>
            </a:r>
            <a:r>
              <a:rPr lang="en-US" altLang="zh-CN" dirty="0">
                <a:effectLst/>
                <a:latin typeface="Arial" panose="020B0604020202020204" pitchFamily="34" charset="0"/>
              </a:rPr>
              <a:t>,</a:t>
            </a:r>
            <a:r>
              <a:rPr lang="zh-CN" altLang="en-US" dirty="0">
                <a:effectLst/>
                <a:latin typeface="Arial" panose="020B0604020202020204" pitchFamily="34" charset="0"/>
              </a:rPr>
              <a:t>避免接触偏差问题</a:t>
            </a:r>
            <a:r>
              <a:rPr lang="en-US" altLang="zh-CN" dirty="0">
                <a:effectLst/>
                <a:latin typeface="Arial" panose="020B0604020202020204" pitchFamily="34" charset="0"/>
              </a:rPr>
              <a:t>,</a:t>
            </a:r>
            <a:r>
              <a:rPr lang="zh-CN" altLang="en-US" dirty="0">
                <a:effectLst/>
                <a:latin typeface="Arial" panose="020B0604020202020204" pitchFamily="34" charset="0"/>
              </a:rPr>
              <a:t>从而提高测试性能</a:t>
            </a:r>
            <a:endParaRPr lang="zh-CN" altLang="en-US" dirty="0"/>
          </a:p>
        </p:txBody>
      </p:sp>
      <p:pic>
        <p:nvPicPr>
          <p:cNvPr id="12" name="图片 11">
            <a:extLst>
              <a:ext uri="{FF2B5EF4-FFF2-40B4-BE49-F238E27FC236}">
                <a16:creationId xmlns:a16="http://schemas.microsoft.com/office/drawing/2014/main" id="{23C9EA37-4564-4CCD-871F-06141D110949}"/>
              </a:ext>
            </a:extLst>
          </p:cNvPr>
          <p:cNvPicPr>
            <a:picLocks noChangeAspect="1"/>
          </p:cNvPicPr>
          <p:nvPr/>
        </p:nvPicPr>
        <p:blipFill>
          <a:blip r:embed="rId2"/>
          <a:stretch>
            <a:fillRect/>
          </a:stretch>
        </p:blipFill>
        <p:spPr>
          <a:xfrm>
            <a:off x="6705495" y="2659558"/>
            <a:ext cx="2332928" cy="1341736"/>
          </a:xfrm>
          <a:prstGeom prst="rect">
            <a:avLst/>
          </a:prstGeom>
          <a:ln>
            <a:noFill/>
          </a:ln>
          <a:effectLst>
            <a:outerShdw blurRad="190500" algn="tl" rotWithShape="0">
              <a:srgbClr val="000000">
                <a:alpha val="70000"/>
              </a:srgbClr>
            </a:outerShdw>
          </a:effectLst>
        </p:spPr>
      </p:pic>
      <p:pic>
        <p:nvPicPr>
          <p:cNvPr id="14" name="图片 13">
            <a:extLst>
              <a:ext uri="{FF2B5EF4-FFF2-40B4-BE49-F238E27FC236}">
                <a16:creationId xmlns:a16="http://schemas.microsoft.com/office/drawing/2014/main" id="{0F85B2EF-5DA5-4C2B-82F2-0867C1BC737A}"/>
              </a:ext>
            </a:extLst>
          </p:cNvPr>
          <p:cNvPicPr>
            <a:picLocks noChangeAspect="1"/>
          </p:cNvPicPr>
          <p:nvPr/>
        </p:nvPicPr>
        <p:blipFill>
          <a:blip r:embed="rId3"/>
          <a:stretch>
            <a:fillRect/>
          </a:stretch>
        </p:blipFill>
        <p:spPr>
          <a:xfrm>
            <a:off x="3299935" y="2659558"/>
            <a:ext cx="2990850" cy="590550"/>
          </a:xfrm>
          <a:prstGeom prst="rect">
            <a:avLst/>
          </a:prstGeom>
          <a:ln>
            <a:noFill/>
          </a:ln>
          <a:effectLst>
            <a:outerShdw blurRad="190500" algn="tl" rotWithShape="0">
              <a:srgbClr val="000000">
                <a:alpha val="70000"/>
              </a:srgbClr>
            </a:outerShdw>
          </a:effectLst>
        </p:spPr>
      </p:pic>
      <p:pic>
        <p:nvPicPr>
          <p:cNvPr id="16" name="图片 15">
            <a:extLst>
              <a:ext uri="{FF2B5EF4-FFF2-40B4-BE49-F238E27FC236}">
                <a16:creationId xmlns:a16="http://schemas.microsoft.com/office/drawing/2014/main" id="{51139780-FB4E-41F4-BF43-F000222E1552}"/>
              </a:ext>
            </a:extLst>
          </p:cNvPr>
          <p:cNvPicPr>
            <a:picLocks noChangeAspect="1"/>
          </p:cNvPicPr>
          <p:nvPr/>
        </p:nvPicPr>
        <p:blipFill>
          <a:blip r:embed="rId4"/>
          <a:stretch>
            <a:fillRect/>
          </a:stretch>
        </p:blipFill>
        <p:spPr>
          <a:xfrm>
            <a:off x="9434942" y="2659558"/>
            <a:ext cx="2740432" cy="1341736"/>
          </a:xfrm>
          <a:prstGeom prst="rect">
            <a:avLst/>
          </a:prstGeom>
          <a:ln>
            <a:noFill/>
          </a:ln>
          <a:effectLst>
            <a:outerShdw blurRad="190500" algn="tl" rotWithShape="0">
              <a:srgbClr val="000000">
                <a:alpha val="70000"/>
              </a:srgbClr>
            </a:outerShdw>
          </a:effectLst>
        </p:spPr>
      </p:pic>
      <p:pic>
        <p:nvPicPr>
          <p:cNvPr id="18" name="图片 17">
            <a:extLst>
              <a:ext uri="{FF2B5EF4-FFF2-40B4-BE49-F238E27FC236}">
                <a16:creationId xmlns:a16="http://schemas.microsoft.com/office/drawing/2014/main" id="{E0F210AC-5E99-45EB-B747-DE0F854B9602}"/>
              </a:ext>
            </a:extLst>
          </p:cNvPr>
          <p:cNvPicPr>
            <a:picLocks noChangeAspect="1"/>
          </p:cNvPicPr>
          <p:nvPr/>
        </p:nvPicPr>
        <p:blipFill>
          <a:blip r:embed="rId5"/>
          <a:stretch>
            <a:fillRect/>
          </a:stretch>
        </p:blipFill>
        <p:spPr>
          <a:xfrm>
            <a:off x="7733482" y="4521608"/>
            <a:ext cx="4441892" cy="1341735"/>
          </a:xfrm>
          <a:prstGeom prst="rect">
            <a:avLst/>
          </a:prstGeom>
          <a:ln>
            <a:noFill/>
          </a:ln>
          <a:effectLst>
            <a:outerShdw blurRad="190500" algn="tl" rotWithShape="0">
              <a:srgbClr val="000000">
                <a:alpha val="70000"/>
              </a:srgbClr>
            </a:outerShdw>
          </a:effectLst>
        </p:spPr>
      </p:pic>
      <p:pic>
        <p:nvPicPr>
          <p:cNvPr id="20" name="图片 19">
            <a:extLst>
              <a:ext uri="{FF2B5EF4-FFF2-40B4-BE49-F238E27FC236}">
                <a16:creationId xmlns:a16="http://schemas.microsoft.com/office/drawing/2014/main" id="{415E6EA8-84ED-4C67-A43C-6217AA7B5DCD}"/>
              </a:ext>
            </a:extLst>
          </p:cNvPr>
          <p:cNvPicPr>
            <a:picLocks noChangeAspect="1"/>
          </p:cNvPicPr>
          <p:nvPr/>
        </p:nvPicPr>
        <p:blipFill>
          <a:blip r:embed="rId6"/>
          <a:stretch>
            <a:fillRect/>
          </a:stretch>
        </p:blipFill>
        <p:spPr>
          <a:xfrm>
            <a:off x="8496843" y="6018415"/>
            <a:ext cx="3678532" cy="82296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522586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实验分析</a:t>
            </a:r>
            <a:r>
              <a:rPr lang="en-US" altLang="zh-CN" dirty="0"/>
              <a:t>-</a:t>
            </a:r>
            <a:r>
              <a:rPr lang="en-US" altLang="zh-CN" dirty="0" err="1"/>
              <a:t>Gigaword</a:t>
            </a:r>
            <a:r>
              <a:rPr lang="en-US" altLang="zh-CN" dirty="0"/>
              <a:t> </a:t>
            </a:r>
            <a:r>
              <a:rPr lang="zh-CN" altLang="en-US" dirty="0"/>
              <a:t>语料库</a:t>
            </a:r>
          </a:p>
        </p:txBody>
      </p:sp>
      <p:sp>
        <p:nvSpPr>
          <p:cNvPr id="3" name="内容占位符 2"/>
          <p:cNvSpPr>
            <a:spLocks noGrp="1"/>
          </p:cNvSpPr>
          <p:nvPr>
            <p:ph idx="1"/>
          </p:nvPr>
        </p:nvSpPr>
        <p:spPr>
          <a:xfrm>
            <a:off x="838200" y="1825625"/>
            <a:ext cx="3559233" cy="4848224"/>
          </a:xfrm>
        </p:spPr>
        <p:txBody>
          <a:bodyPr>
            <a:normAutofit fontScale="70000" lnSpcReduction="20000"/>
          </a:bodyPr>
          <a:lstStyle/>
          <a:p>
            <a:pPr>
              <a:lnSpc>
                <a:spcPct val="120000"/>
              </a:lnSpc>
            </a:pPr>
            <a:r>
              <a:rPr lang="zh-CN" altLang="en-US" dirty="0"/>
              <a:t>表</a:t>
            </a:r>
            <a:r>
              <a:rPr lang="en-US" altLang="zh-CN" dirty="0"/>
              <a:t>2</a:t>
            </a:r>
            <a:r>
              <a:rPr lang="zh-CN" altLang="en-US" dirty="0"/>
              <a:t>，表</a:t>
            </a:r>
            <a:r>
              <a:rPr lang="en-US" altLang="zh-CN" dirty="0"/>
              <a:t>3</a:t>
            </a:r>
            <a:r>
              <a:rPr lang="zh-CN" altLang="en-US" dirty="0"/>
              <a:t>：</a:t>
            </a:r>
            <a:endParaRPr lang="en-US" altLang="zh-CN" dirty="0"/>
          </a:p>
          <a:p>
            <a:pPr lvl="1">
              <a:lnSpc>
                <a:spcPct val="120000"/>
              </a:lnSpc>
            </a:pPr>
            <a:r>
              <a:rPr lang="zh-CN" altLang="en-US" dirty="0"/>
              <a:t>不同方法对比</a:t>
            </a:r>
            <a:r>
              <a:rPr lang="en-US" altLang="zh-CN" dirty="0"/>
              <a:t>RG-1, RG-2, RG-L</a:t>
            </a:r>
            <a:r>
              <a:rPr lang="zh-CN" altLang="en-US" dirty="0"/>
              <a:t>指标，实验表明，强化训练</a:t>
            </a:r>
            <a:r>
              <a:rPr lang="en-US" altLang="zh-CN" dirty="0"/>
              <a:t>-</a:t>
            </a:r>
            <a:r>
              <a:rPr lang="zh-CN" altLang="en-US" dirty="0"/>
              <a:t>感知主题</a:t>
            </a:r>
            <a:r>
              <a:rPr lang="en-US" altLang="zh-CN" dirty="0"/>
              <a:t>-</a:t>
            </a:r>
            <a:r>
              <a:rPr lang="zh-CN" altLang="en-US" dirty="0"/>
              <a:t>卷积序列对序列（</a:t>
            </a:r>
            <a:r>
              <a:rPr lang="en-US" altLang="zh-CN" dirty="0"/>
              <a:t> </a:t>
            </a:r>
            <a:r>
              <a:rPr lang="en-US" altLang="zh-CN" dirty="0">
                <a:solidFill>
                  <a:schemeClr val="accent3"/>
                </a:solidFill>
              </a:rPr>
              <a:t>Reinforced-Topic-ConvS2S</a:t>
            </a:r>
            <a:r>
              <a:rPr lang="en-US" altLang="zh-CN" dirty="0"/>
              <a:t> </a:t>
            </a:r>
            <a:r>
              <a:rPr lang="zh-CN" altLang="en-US" dirty="0"/>
              <a:t>）的</a:t>
            </a:r>
            <a:r>
              <a:rPr lang="zh-CN" altLang="en-US" dirty="0">
                <a:solidFill>
                  <a:schemeClr val="accent3"/>
                </a:solidFill>
              </a:rPr>
              <a:t>方法效果最好</a:t>
            </a:r>
            <a:r>
              <a:rPr lang="zh-CN" altLang="en-US" dirty="0"/>
              <a:t>。</a:t>
            </a:r>
            <a:endParaRPr lang="en-US" altLang="zh-CN" dirty="0"/>
          </a:p>
          <a:p>
            <a:pPr>
              <a:lnSpc>
                <a:spcPct val="120000"/>
              </a:lnSpc>
            </a:pPr>
            <a:r>
              <a:rPr lang="zh-CN" altLang="en-US" dirty="0"/>
              <a:t>表</a:t>
            </a:r>
            <a:r>
              <a:rPr lang="en-US" altLang="zh-CN" dirty="0"/>
              <a:t>4</a:t>
            </a:r>
            <a:r>
              <a:rPr lang="zh-CN" altLang="en-US" dirty="0"/>
              <a:t>：</a:t>
            </a:r>
            <a:endParaRPr lang="en-US" altLang="zh-CN" dirty="0"/>
          </a:p>
          <a:p>
            <a:pPr lvl="1">
              <a:lnSpc>
                <a:spcPct val="120000"/>
              </a:lnSpc>
            </a:pPr>
            <a:r>
              <a:rPr lang="zh-CN" altLang="en-US" dirty="0"/>
              <a:t>强化训练</a:t>
            </a:r>
            <a:r>
              <a:rPr lang="en-US" altLang="zh-CN" dirty="0"/>
              <a:t>-</a:t>
            </a:r>
            <a:r>
              <a:rPr lang="zh-CN" altLang="en-US" dirty="0"/>
              <a:t>卷积序列对序列（</a:t>
            </a:r>
            <a:r>
              <a:rPr lang="en-US" altLang="zh-CN" dirty="0"/>
              <a:t> Reinforced-ConvS2S </a:t>
            </a:r>
            <a:r>
              <a:rPr lang="zh-CN" altLang="en-US" dirty="0"/>
              <a:t>）</a:t>
            </a:r>
            <a:r>
              <a:rPr lang="en-US" altLang="zh-CN" dirty="0"/>
              <a:t>vs</a:t>
            </a:r>
            <a:r>
              <a:rPr lang="zh-CN" altLang="en-US" dirty="0"/>
              <a:t>强化训练</a:t>
            </a:r>
            <a:r>
              <a:rPr lang="en-US" altLang="zh-CN" dirty="0"/>
              <a:t>-</a:t>
            </a:r>
            <a:r>
              <a:rPr lang="zh-CN" altLang="en-US" dirty="0"/>
              <a:t>感知主题</a:t>
            </a:r>
            <a:r>
              <a:rPr lang="en-US" altLang="zh-CN" dirty="0"/>
              <a:t>-</a:t>
            </a:r>
            <a:r>
              <a:rPr lang="zh-CN" altLang="en-US" dirty="0"/>
              <a:t>卷积序列对序列（</a:t>
            </a:r>
            <a:r>
              <a:rPr lang="en-US" altLang="zh-CN" dirty="0"/>
              <a:t> Reinforced-Topic-ConvS2S </a:t>
            </a:r>
            <a:r>
              <a:rPr lang="zh-CN" altLang="en-US" dirty="0"/>
              <a:t>），表明，</a:t>
            </a:r>
            <a:r>
              <a:rPr lang="zh-CN" altLang="en-US" dirty="0">
                <a:solidFill>
                  <a:schemeClr val="accent3"/>
                </a:solidFill>
                <a:effectLst/>
                <a:latin typeface="Arial" panose="020B0604020202020204" pitchFamily="34" charset="0"/>
              </a:rPr>
              <a:t>利用预先训练的主题模型进行联合学习，可以提供更深刻的信息，提高摘要的多样性和可读性</a:t>
            </a:r>
            <a:r>
              <a:rPr lang="zh-CN" altLang="en-US" dirty="0">
                <a:effectLst/>
                <a:latin typeface="Arial" panose="020B0604020202020204" pitchFamily="34" charset="0"/>
              </a:rPr>
              <a:t>。</a:t>
            </a:r>
            <a:endParaRPr lang="zh-CN" altLang="en-US" dirty="0"/>
          </a:p>
        </p:txBody>
      </p:sp>
      <p:pic>
        <p:nvPicPr>
          <p:cNvPr id="7" name="图片 6">
            <a:extLst>
              <a:ext uri="{FF2B5EF4-FFF2-40B4-BE49-F238E27FC236}">
                <a16:creationId xmlns:a16="http://schemas.microsoft.com/office/drawing/2014/main" id="{6F71C51B-A006-417C-8C1B-38E10EAB79E6}"/>
              </a:ext>
            </a:extLst>
          </p:cNvPr>
          <p:cNvPicPr>
            <a:picLocks noChangeAspect="1"/>
          </p:cNvPicPr>
          <p:nvPr/>
        </p:nvPicPr>
        <p:blipFill>
          <a:blip r:embed="rId2"/>
          <a:stretch>
            <a:fillRect/>
          </a:stretch>
        </p:blipFill>
        <p:spPr>
          <a:xfrm>
            <a:off x="4499184" y="2294313"/>
            <a:ext cx="7692816" cy="4563687"/>
          </a:xfrm>
          <a:prstGeom prst="rect">
            <a:avLst/>
          </a:prstGeom>
        </p:spPr>
      </p:pic>
    </p:spTree>
    <p:extLst>
      <p:ext uri="{BB962C8B-B14F-4D97-AF65-F5344CB8AC3E}">
        <p14:creationId xmlns:p14="http://schemas.microsoft.com/office/powerpoint/2010/main" val="10239602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3"/>
</p:tagLst>
</file>

<file path=ppt/tags/tag1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3"/>
</p:tagLst>
</file>

<file path=ppt/tags/tag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heme/theme1.xml><?xml version="1.0" encoding="utf-8"?>
<a:theme xmlns:a="http://schemas.openxmlformats.org/drawingml/2006/main" name="Office 主题​​">
  <a:themeElements>
    <a:clrScheme name="Office">
      <a:dk1>
        <a:srgbClr val="000000"/>
      </a:dk1>
      <a:lt1>
        <a:srgbClr val="FFFFFF"/>
      </a:lt1>
      <a:dk2>
        <a:srgbClr val="768395"/>
      </a:dk2>
      <a:lt2>
        <a:srgbClr val="F0F0F0"/>
      </a:lt2>
      <a:accent1>
        <a:srgbClr val="C80E00"/>
      </a:accent1>
      <a:accent2>
        <a:srgbClr val="FE9600"/>
      </a:accent2>
      <a:accent3>
        <a:srgbClr val="0578C9"/>
      </a:accent3>
      <a:accent4>
        <a:srgbClr val="FF7100"/>
      </a:accent4>
      <a:accent5>
        <a:srgbClr val="FE9D00"/>
      </a:accent5>
      <a:accent6>
        <a:srgbClr val="D93700"/>
      </a:accent6>
      <a:hlink>
        <a:srgbClr val="4472C4"/>
      </a:hlink>
      <a:folHlink>
        <a:srgbClr val="BFBFBF"/>
      </a:folHlink>
    </a:clrScheme>
    <a:fontScheme name="雅黑A">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C80E00"/>
    </a:accent1>
    <a:accent2>
      <a:srgbClr val="FE9600"/>
    </a:accent2>
    <a:accent3>
      <a:srgbClr val="0578C9"/>
    </a:accent3>
    <a:accent4>
      <a:srgbClr val="FF7100"/>
    </a:accent4>
    <a:accent5>
      <a:srgbClr val="FE9D00"/>
    </a:accent5>
    <a:accent6>
      <a:srgbClr val="D93700"/>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C80E00"/>
    </a:accent1>
    <a:accent2>
      <a:srgbClr val="FE9600"/>
    </a:accent2>
    <a:accent3>
      <a:srgbClr val="0578C9"/>
    </a:accent3>
    <a:accent4>
      <a:srgbClr val="FF7100"/>
    </a:accent4>
    <a:accent5>
      <a:srgbClr val="FE9D00"/>
    </a:accent5>
    <a:accent6>
      <a:srgbClr val="D93700"/>
    </a:accent6>
    <a:hlink>
      <a:srgbClr val="4472C4"/>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68395"/>
    </a:dk2>
    <a:lt2>
      <a:srgbClr val="F0F0F0"/>
    </a:lt2>
    <a:accent1>
      <a:srgbClr val="C80E00"/>
    </a:accent1>
    <a:accent2>
      <a:srgbClr val="FE9600"/>
    </a:accent2>
    <a:accent3>
      <a:srgbClr val="0578C9"/>
    </a:accent3>
    <a:accent4>
      <a:srgbClr val="FF7100"/>
    </a:accent4>
    <a:accent5>
      <a:srgbClr val="FE9D00"/>
    </a:accent5>
    <a:accent6>
      <a:srgbClr val="D93700"/>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1076</TotalTime>
  <Words>1298</Words>
  <Application>Microsoft Office PowerPoint</Application>
  <PresentationFormat>宽屏</PresentationFormat>
  <Paragraphs>73</Paragraphs>
  <Slides>13</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等线</vt:lpstr>
      <vt:lpstr>Arial</vt:lpstr>
      <vt:lpstr>Calibri</vt:lpstr>
      <vt:lpstr>Impact</vt:lpstr>
      <vt:lpstr>Office 主题​​</vt:lpstr>
      <vt:lpstr>PowerPoint 演示文稿</vt:lpstr>
      <vt:lpstr>PowerPoint 演示文稿</vt:lpstr>
      <vt:lpstr>研究背景（意义）</vt:lpstr>
      <vt:lpstr>研究背景（意义）</vt:lpstr>
      <vt:lpstr>问题描述</vt:lpstr>
      <vt:lpstr>解决方案</vt:lpstr>
      <vt:lpstr>解决方案-模型介绍</vt:lpstr>
      <vt:lpstr>解决方案-模型介绍</vt:lpstr>
      <vt:lpstr>实验分析-Gigaword 语料库</vt:lpstr>
      <vt:lpstr>实验分析-DUC-2004 数据集</vt:lpstr>
      <vt:lpstr>实验分析-LCSTS 数据集</vt:lpstr>
      <vt:lpstr>总结展望</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WJT</dc:creator>
  <cp:lastModifiedBy>蒲 尧</cp:lastModifiedBy>
  <cp:revision>42</cp:revision>
  <dcterms:created xsi:type="dcterms:W3CDTF">2018-08-12T03:36:57Z</dcterms:created>
  <dcterms:modified xsi:type="dcterms:W3CDTF">2021-05-08T06:59:13Z</dcterms:modified>
</cp:coreProperties>
</file>