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2" r:id="rId4"/>
    <p:sldId id="263" r:id="rId5"/>
    <p:sldId id="264" r:id="rId6"/>
    <p:sldId id="269" r:id="rId7"/>
    <p:sldId id="270" r:id="rId8"/>
    <p:sldId id="271" r:id="rId9"/>
    <p:sldId id="266" r:id="rId10"/>
    <p:sldId id="273" r:id="rId11"/>
    <p:sldId id="272" r:id="rId12"/>
    <p:sldId id="268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5.jpeg"/><Relationship Id="rId2" Type="http://schemas.openxmlformats.org/officeDocument/2006/relationships/tags" Target="../tags/tag1.xml"/><Relationship Id="rId16" Type="http://schemas.openxmlformats.org/officeDocument/2006/relationships/image" Target="../media/image4.jpe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自适应递归神经网络</a:t>
              </a:r>
              <a:endParaRPr lang="en-US" altLang="zh-CN" sz="40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用于目标相关的推特情感分类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AC9753E-7F4C-4646-AD3B-DF3935241B46}"/>
              </a:ext>
            </a:extLst>
          </p:cNvPr>
          <p:cNvSpPr txBox="1"/>
          <p:nvPr/>
        </p:nvSpPr>
        <p:spPr>
          <a:xfrm>
            <a:off x="10558219" y="645467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汇报人：蒲 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D4307A-09EB-41FB-A4F0-FF07B73A1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3429000"/>
            <a:ext cx="9829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-1</a:t>
            </a:r>
            <a:r>
              <a:rPr lang="zh-CN" altLang="en-US" dirty="0"/>
              <a:t>不同方法对比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861858" cy="45751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-w/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的性能优于上述基线。结果表明，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组合功能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自适应选择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有助于提高结果。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提供了更强大的组合能力，使递归神经模型实现了更好的语义组合。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-w/E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是上述方法中性能最好的。它的宏观平均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得分比独立目标的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svm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-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indep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方法提高了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5.3%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。它采用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依赖类型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作为二进制特征，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自适应地选择组合函数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结果表明，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句法标记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有助于引导模型向目标传播词语的情感。虽然依赖结果也不够精确，但组合选择可以从数据中自动学习。因此，在解析结果的不精确性方面，</a:t>
            </a:r>
            <a:r>
              <a:rPr lang="en-US" altLang="zh-CN" b="1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AdaRNN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比手工创建的规则更健壮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-comb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添加单</a:t>
            </a:r>
            <a:r>
              <a:rPr lang="en-US" altLang="zh-CN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gram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和双</a:t>
            </a:r>
            <a:r>
              <a:rPr lang="en-US" altLang="zh-CN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gram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特性</a:t>
            </a:r>
            <a:r>
              <a:rPr lang="en-US" altLang="zh-CN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目标无关</a:t>
            </a:r>
            <a:r>
              <a:rPr lang="en-US" altLang="zh-CN" b="1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后，性能变得更好。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291AE4-0B42-4F52-8389-1AA9A26C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23" y="1676400"/>
            <a:ext cx="48196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参数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β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取值对比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60622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作者比较了式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(3)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中定义的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的不同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β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。不同的参数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β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导致不同的成分选择方案。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从图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3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中可以看出：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β = 2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时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-w/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oE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-w/E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精度最高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，二者的趋势相似。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具体来说，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β = 0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在组合函数上得到一个均匀的分布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，这无助于提高性能。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β→∞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导致最大概率选择算法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，即只使用具有最大概率的组合函数。这种选择方案使优化不稳定。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β = 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的性能相近，优于其他设置。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结果表明，自适应选择方法是一种很好的组合建模方法。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超参数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在均匀选择和最大选择之间进行了权衡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。它调整了这两种观点的影响。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7413DD-977A-4F69-95B2-A0E4CCCD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338" y="1754332"/>
            <a:ext cx="46291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9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本文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提出了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自适应递归神经网络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AdaRNN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用于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目标相关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Twitter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情感分类。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采用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多种合成函数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，并根据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上下文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语言标签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自适应地选择它们。对于给定的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tweet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，作者首先为感兴趣的目标转换它的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依赖树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。接下来，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学习如何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自适应地将单词的情感传播到目标节点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通过使用不同的成分使情感传播对语言和语义范畴都敏感。实验结果表明，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改进了基准方法，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无需手工制作规则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7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946513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42441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1370406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191630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4645618" y="3016060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4645618" y="3840490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MH_Entry_1">
            <a:extLst>
              <a:ext uri="{FF2B5EF4-FFF2-40B4-BE49-F238E27FC236}">
                <a16:creationId xmlns:a16="http://schemas.microsoft.com/office/drawing/2014/main" id="{0FDD2C31-24FD-4E84-8878-5D103C975A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73598" y="1358030"/>
            <a:ext cx="5280064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</a:p>
        </p:txBody>
      </p:sp>
      <p:sp>
        <p:nvSpPr>
          <p:cNvPr id="29" name="MH_Entry_2">
            <a:extLst>
              <a:ext uri="{FF2B5EF4-FFF2-40B4-BE49-F238E27FC236}">
                <a16:creationId xmlns:a16="http://schemas.microsoft.com/office/drawing/2014/main" id="{C9C81304-FDCB-4A47-B827-833E0D86396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73597" y="2182461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</a:p>
        </p:txBody>
      </p:sp>
      <p:sp>
        <p:nvSpPr>
          <p:cNvPr id="30" name="MH_Entry_3">
            <a:extLst>
              <a:ext uri="{FF2B5EF4-FFF2-40B4-BE49-F238E27FC236}">
                <a16:creationId xmlns:a16="http://schemas.microsoft.com/office/drawing/2014/main" id="{2F209B10-BA0F-40CD-85F6-C59FE4BF4EC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73597" y="3006891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</a:p>
        </p:txBody>
      </p:sp>
      <p:sp>
        <p:nvSpPr>
          <p:cNvPr id="31" name="MH_Entry_4">
            <a:extLst>
              <a:ext uri="{FF2B5EF4-FFF2-40B4-BE49-F238E27FC236}">
                <a16:creationId xmlns:a16="http://schemas.microsoft.com/office/drawing/2014/main" id="{8358B3B1-3079-4216-92F1-AB9EEB3FBAD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73597" y="3831320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实验分析</a:t>
            </a:r>
          </a:p>
        </p:txBody>
      </p:sp>
      <p:sp>
        <p:nvSpPr>
          <p:cNvPr id="21" name="MH_Number_3">
            <a:extLst>
              <a:ext uri="{FF2B5EF4-FFF2-40B4-BE49-F238E27FC236}">
                <a16:creationId xmlns:a16="http://schemas.microsoft.com/office/drawing/2014/main" id="{B7D24CF7-433F-42D8-90D3-562AC6F8FA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48388" y="464812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3">
            <a:extLst>
              <a:ext uri="{FF2B5EF4-FFF2-40B4-BE49-F238E27FC236}">
                <a16:creationId xmlns:a16="http://schemas.microsoft.com/office/drawing/2014/main" id="{EEDD1211-DFED-42D3-8D0F-45D7367182C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476367" y="4638959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8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3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4" grpId="0" animBg="1"/>
      <p:bldP spid="26" grpId="0" animBg="1"/>
      <p:bldP spid="17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研究背景（意义）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Twitter</a:t>
            </a:r>
            <a:r>
              <a:rPr lang="zh-CN" altLang="en-US" dirty="0"/>
              <a:t>成为最流行的社交网站之一，它允许用户阅读和发布最多</a:t>
            </a:r>
            <a:r>
              <a:rPr lang="en-US" altLang="zh-CN" dirty="0"/>
              <a:t>140</a:t>
            </a:r>
            <a:r>
              <a:rPr lang="zh-CN" altLang="en-US" dirty="0"/>
              <a:t>个字符的信息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/>
              <a:t>tweets)</a:t>
            </a:r>
            <a:r>
              <a:rPr lang="zh-CN" altLang="en-US" dirty="0"/>
              <a:t>。在各种各样的话题中，人们在</a:t>
            </a:r>
            <a:r>
              <a:rPr lang="en-US" altLang="zh-CN" dirty="0"/>
              <a:t>Twitter</a:t>
            </a:r>
            <a:r>
              <a:rPr lang="zh-CN" altLang="en-US" dirty="0"/>
              <a:t>上倾向于表达他们对品牌，名人，产品和公共事件的看法。因此，</a:t>
            </a:r>
            <a:r>
              <a:rPr lang="zh-CN" altLang="en-US" dirty="0">
                <a:solidFill>
                  <a:schemeClr val="accent3"/>
                </a:solidFill>
              </a:rPr>
              <a:t>在</a:t>
            </a:r>
            <a:r>
              <a:rPr lang="en-US" altLang="zh-CN" dirty="0">
                <a:solidFill>
                  <a:schemeClr val="accent3"/>
                </a:solidFill>
              </a:rPr>
              <a:t>Twitter</a:t>
            </a:r>
            <a:r>
              <a:rPr lang="zh-CN" altLang="en-US" dirty="0">
                <a:solidFill>
                  <a:schemeClr val="accent3"/>
                </a:solidFill>
              </a:rPr>
              <a:t>上评估人群的情绪引起了很大的关注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人们可能在一条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tweet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中提到几个实体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或目标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，这影响了大多数现有方法的可用性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。例如，“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@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鲍尔默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:windows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手机比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ios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好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!”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有三个目标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(@ballmer, Windows phone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ios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。用户分别对他们表达了中立、积极和消极的情绪。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如果目标信息被忽略，则很难获得指定目标的正确情感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作者提出了一个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根据语境和句法结构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学习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向目标传播词汇情感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的框架。作者在递归神经网络中采用了一种新的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自适应多成分层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，命名为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(Dong et al.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2014)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。它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由多个组合函数组成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，我们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将自适应情绪传播建模为这些组合函数上的学习分布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157065" cy="4351338"/>
          </a:xfrm>
        </p:spPr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用什么网络构建情感分类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——RNN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如何为目标构建递归结构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Algorithm 1 Convert Dependency Tree</a:t>
            </a:r>
            <a:endParaRPr lang="en-US" altLang="zh-CN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如何选择复合函数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en-US" altLang="zh-CN" dirty="0" err="1">
                <a:latin typeface="Arial" panose="020B0604020202020204" pitchFamily="34" charset="0"/>
              </a:rPr>
              <a:t>AdaRNN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-RNN</a:t>
            </a:r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情感分类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23908" cy="4351338"/>
              </a:xfrm>
            </p:spPr>
            <p:txBody>
              <a:bodyPr/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其中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vl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、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vr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为其左右子向量</a:t>
                </a:r>
                <a:r>
                  <a:rPr lang="en-US" altLang="zh-CN" i="1" dirty="0">
                    <a:latin typeface="Arial" panose="020B0604020202020204" pitchFamily="34" charset="0"/>
                  </a:rPr>
                  <a:t>v∈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Arial" panose="020B0604020202020204" pitchFamily="34" charset="0"/>
                          </a:rPr>
                          <m:t>R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g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为复合函数，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f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为非线性函数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(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tanh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、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sigmoid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、</a:t>
                </a:r>
                <a:r>
                  <a:rPr lang="en-US" altLang="zh-CN" dirty="0" err="1">
                    <a:effectLst/>
                    <a:latin typeface="Arial" panose="020B0604020202020204" pitchFamily="34" charset="0"/>
                  </a:rPr>
                  <a:t>softsign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等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)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i="1" dirty="0">
                    <a:effectLst/>
                    <a:latin typeface="Arial" panose="020B0604020202020204" pitchFamily="34" charset="0"/>
                  </a:rPr>
                  <a:t>W∈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Arial" panose="020B0604020202020204" pitchFamily="34" charset="0"/>
                          </a:rPr>
                          <m:t>R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×2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为复合矩阵，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b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为偏置向量。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v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的维数与其子向量相同，并在下一步中递归地使用它。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y</a:t>
                </a:r>
                <a:r>
                  <a:rPr lang="zh-CN" altLang="en-US" dirty="0">
                    <a:latin typeface="Arial" panose="020B0604020202020204" pitchFamily="34" charset="0"/>
                  </a:rPr>
                  <a:t>是预测分布，</a:t>
                </a:r>
                <a:r>
                  <a:rPr lang="en-US" altLang="zh-CN" i="1" dirty="0">
                    <a:effectLst/>
                    <a:latin typeface="Arial" panose="020B0604020202020204" pitchFamily="34" charset="0"/>
                  </a:rPr>
                  <a:t> U∈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Arial" panose="020B0604020202020204" pitchFamily="34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是分类矩阵，</a:t>
                </a:r>
                <a:r>
                  <a:rPr lang="en-US" altLang="zh-CN" dirty="0">
                    <a:latin typeface="Arial" panose="020B0604020202020204" pitchFamily="34" charset="0"/>
                  </a:rPr>
                  <a:t>v</a:t>
                </a:r>
                <a:r>
                  <a:rPr lang="zh-CN" altLang="en-US" dirty="0">
                    <a:latin typeface="Arial" panose="020B0604020202020204" pitchFamily="34" charset="0"/>
                  </a:rPr>
                  <a:t>是节点的向量表示。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23908" cy="4351338"/>
              </a:xfrm>
              <a:blipFill>
                <a:blip r:embed="rId2"/>
                <a:stretch>
                  <a:fillRect l="-1736" t="-2521" r="-7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F6A18D-CDC4-42D7-B497-5EA758F4704F}"/>
              </a:ext>
            </a:extLst>
          </p:cNvPr>
          <p:cNvGrpSpPr/>
          <p:nvPr/>
        </p:nvGrpSpPr>
        <p:grpSpPr>
          <a:xfrm>
            <a:off x="7162108" y="365126"/>
            <a:ext cx="5029892" cy="5029991"/>
            <a:chOff x="7162108" y="365126"/>
            <a:chExt cx="5029892" cy="502999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0F2B629-9C5E-4D56-BD27-EFB7FB18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2108" y="365126"/>
              <a:ext cx="5029892" cy="310594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16E2649-ADF0-4500-9BED-B790FC738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4866" y="3629819"/>
              <a:ext cx="4524375" cy="7429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83FF6D3-6C09-425F-B327-38357A48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57891" y="5090317"/>
              <a:ext cx="1838325" cy="3048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EAD0C77-1B9C-468F-9397-BD8E9015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86516" y="4531518"/>
              <a:ext cx="981075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1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-Build Recursive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28113" cy="4351338"/>
          </a:xfrm>
        </p:spPr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使用两条规则来确定组合的顺序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(1)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首先组合依赖树中头部为目标的单词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，然后组合其余相连的单词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;</a:t>
            </a:r>
          </a:p>
          <a:p>
            <a:pPr lvl="1"/>
            <a:r>
              <a:rPr lang="en-US" altLang="zh-CN" dirty="0">
                <a:effectLst/>
                <a:latin typeface="Arial" panose="020B0604020202020204" pitchFamily="34" charset="0"/>
              </a:rPr>
              <a:t>(2)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如果第一条规则不能确定顺序，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则连接的单词按其在句子中的位置从右到左排序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5EAEB2-759F-456A-9764-D94FF4A3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796" y="1825625"/>
            <a:ext cx="4657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0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44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AdaRNN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22273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的基本思想是使用多个合成函数，根据语言标签和组合向量自适应地选择它们。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该模型通过使用不同的构成函数来学习传播词语的情感。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effectLst/>
                <a:latin typeface="Arial" panose="020B0604020202020204" pitchFamily="34" charset="0"/>
              </a:rPr>
              <a:t>对于目标，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组合的顺序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依赖类型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是不同的。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AdaRNN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自适应地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选择合成函数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g1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…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gC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，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依赖于子向量和语言类型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。从而决定了如何将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话语的情感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传播给</a:t>
            </a:r>
            <a:r>
              <a:rPr lang="zh-CN" altLang="en-US" dirty="0">
                <a:latin typeface="Arial" panose="020B0604020202020204" pitchFamily="34" charset="0"/>
              </a:rPr>
              <a:t>目标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26C4AE-F4AF-4B78-970B-CAEA9905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981" y="454238"/>
            <a:ext cx="3708583" cy="1862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9723EF-DE3A-4725-AEAA-A90CEF823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29" y="3008561"/>
            <a:ext cx="5743488" cy="30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4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</a:t>
            </a:r>
            <a:r>
              <a:rPr lang="en-US" altLang="zh-CN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-Model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22273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对于每个训练实例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,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我们将目标函数定义为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其中</a:t>
            </a:r>
            <a:r>
              <a:rPr lang="en-US" altLang="zh-CN" dirty="0" err="1">
                <a:latin typeface="Arial" panose="020B0604020202020204" pitchFamily="34" charset="0"/>
              </a:rPr>
              <a:t>tk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</a:rPr>
              <a:t>one-hot</a:t>
            </a:r>
            <a:r>
              <a:rPr lang="zh-CN" altLang="en-US" dirty="0">
                <a:latin typeface="Arial" panose="020B0604020202020204" pitchFamily="34" charset="0"/>
              </a:rPr>
              <a:t>，只有标签是第</a:t>
            </a:r>
            <a:r>
              <a:rPr lang="en-US" altLang="zh-CN" dirty="0">
                <a:latin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</a:rPr>
              <a:t>类</a:t>
            </a:r>
            <a:r>
              <a:rPr lang="en-US" altLang="zh-CN" dirty="0" err="1">
                <a:latin typeface="Arial" panose="020B0604020202020204" pitchFamily="34" charset="0"/>
              </a:rPr>
              <a:t>tk</a:t>
            </a:r>
            <a:r>
              <a:rPr lang="zh-CN" altLang="en-US" dirty="0">
                <a:latin typeface="Arial" panose="020B0604020202020204" pitchFamily="34" charset="0"/>
              </a:rPr>
              <a:t>才是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使用了</a:t>
            </a:r>
            <a:r>
              <a:rPr lang="en-US" altLang="zh-CN" dirty="0">
                <a:latin typeface="Arial" panose="020B0604020202020204" pitchFamily="34" charset="0"/>
              </a:rPr>
              <a:t>L2</a:t>
            </a:r>
            <a:r>
              <a:rPr lang="zh-CN" altLang="en-US" dirty="0">
                <a:latin typeface="Arial" panose="020B0604020202020204" pitchFamily="34" charset="0"/>
              </a:rPr>
              <a:t>正则化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18EFA5-8D68-42F3-9C42-4C48C85E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825625"/>
            <a:ext cx="457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实验分析</a:t>
            </a:r>
            <a:r>
              <a:rPr lang="en-US" altLang="zh-CN" dirty="0"/>
              <a:t>-1</a:t>
            </a:r>
            <a:r>
              <a:rPr lang="zh-CN" altLang="en-US" dirty="0"/>
              <a:t>不同方法对比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</a:rPr>
              <a:t>SVM-dep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SVM-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indep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性能提高。这表明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目标相关的特征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有助于改善结果。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effectLst/>
                <a:latin typeface="Arial" panose="020B0604020202020204" pitchFamily="34" charset="0"/>
              </a:rPr>
              <a:t>然而，准确性和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f1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分数并没有显著提高。这是由于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用于提取目标相关特征的规则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(Jiang et al.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2011)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不匹配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造成的。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ffectLst/>
                <a:latin typeface="Arial" panose="020B0604020202020204" pitchFamily="34" charset="0"/>
              </a:rPr>
              <a:t>SVM-conn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的结果表明，使用</a:t>
            </a:r>
            <a:r>
              <a:rPr lang="zh-CN" alt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具有目标路径的单词作为词袋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特征效果不佳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</a:rPr>
              <a:t>RNN</a:t>
            </a:r>
            <a:r>
              <a:rPr lang="zh-CN" altLang="en-US" dirty="0">
                <a:latin typeface="Arial" panose="020B0604020202020204" pitchFamily="34" charset="0"/>
              </a:rPr>
              <a:t>与上面效果大差不差。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291AE4-0B42-4F52-8389-1AA9A26C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23" y="1676400"/>
            <a:ext cx="48196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0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1070</Words>
  <Application>Microsoft Office PowerPoint</Application>
  <PresentationFormat>宽屏</PresentationFormat>
  <Paragraphs>58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Cambria Math</vt:lpstr>
      <vt:lpstr>Impact</vt:lpstr>
      <vt:lpstr>Office 主题​​</vt:lpstr>
      <vt:lpstr>PowerPoint 演示文稿</vt:lpstr>
      <vt:lpstr>PowerPoint 演示文稿</vt:lpstr>
      <vt:lpstr>研究背景（意义）</vt:lpstr>
      <vt:lpstr>问题描述</vt:lpstr>
      <vt:lpstr>解决方案-RNN情感分类</vt:lpstr>
      <vt:lpstr>解决方案-Build Recursive Structure</vt:lpstr>
      <vt:lpstr>解决方案-AdaRNN</vt:lpstr>
      <vt:lpstr>解决方案-Model Training</vt:lpstr>
      <vt:lpstr>实验分析-1不同方法对比</vt:lpstr>
      <vt:lpstr>实验分析-1不同方法对比</vt:lpstr>
      <vt:lpstr>实验分析-2参数β取值对比</vt:lpstr>
      <vt:lpstr>总结展望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蒲 尧</cp:lastModifiedBy>
  <cp:revision>36</cp:revision>
  <dcterms:created xsi:type="dcterms:W3CDTF">2018-08-12T03:36:57Z</dcterms:created>
  <dcterms:modified xsi:type="dcterms:W3CDTF">2021-05-08T16:18:15Z</dcterms:modified>
</cp:coreProperties>
</file>