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1" r:id="rId3"/>
    <p:sldId id="262" r:id="rId4"/>
    <p:sldId id="263" r:id="rId5"/>
    <p:sldId id="264" r:id="rId6"/>
    <p:sldId id="269" r:id="rId7"/>
    <p:sldId id="266" r:id="rId8"/>
    <p:sldId id="271" r:id="rId9"/>
    <p:sldId id="270" r:id="rId10"/>
    <p:sldId id="272" r:id="rId11"/>
    <p:sldId id="268" r:id="rId12"/>
    <p:sldId id="25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2021/5/10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36238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B80C25AB-01CB-44EF-B684-5AB310DE0BC5}" type="datetimeFigureOut">
              <a:rPr lang="zh-CN" altLang="en-US" smtClean="0"/>
              <a:pPr/>
              <a:t>2021/5/10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B0403A9-6F57-44BB-8D80-D390D4D80500}" type="slidenum">
              <a:rPr lang="zh-CN" altLang="en-US" smtClean="0"/>
              <a:pPr/>
              <a:t>‹#›</a:t>
            </a:fld>
            <a:endParaRPr lang="zh-CN" altLang="en-US"/>
          </a:p>
        </p:txBody>
      </p:sp>
    </p:spTree>
    <p:extLst>
      <p:ext uri="{BB962C8B-B14F-4D97-AF65-F5344CB8AC3E}">
        <p14:creationId xmlns:p14="http://schemas.microsoft.com/office/powerpoint/2010/main" val="210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2021/5/10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image" Target="../media/image2.png"/><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image" Target="../media/image5.jpeg"/><Relationship Id="rId2" Type="http://schemas.openxmlformats.org/officeDocument/2006/relationships/tags" Target="../tags/tag1.xml"/><Relationship Id="rId16" Type="http://schemas.openxmlformats.org/officeDocument/2006/relationships/image" Target="../media/image4.jpeg"/><Relationship Id="rId1" Type="http://schemas.openxmlformats.org/officeDocument/2006/relationships/themeOverride" Target="../theme/themeOverride2.x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notesSlide" Target="../notesSlides/notesSlide2.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p:nvPr/>
        </p:nvGrpSpPr>
        <p:grpSpPr>
          <a:xfrm>
            <a:off x="137196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rPr>
                <a:t>用于句子分类的卷积神经网络</a:t>
              </a: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3" name="文本框 2">
            <a:extLst>
              <a:ext uri="{FF2B5EF4-FFF2-40B4-BE49-F238E27FC236}">
                <a16:creationId xmlns:a16="http://schemas.microsoft.com/office/drawing/2014/main" id="{1AC9753E-7F4C-4646-AD3B-DF3935241B46}"/>
              </a:ext>
            </a:extLst>
          </p:cNvPr>
          <p:cNvSpPr txBox="1"/>
          <p:nvPr/>
        </p:nvSpPr>
        <p:spPr>
          <a:xfrm>
            <a:off x="9682162" y="5754953"/>
            <a:ext cx="1633781" cy="369332"/>
          </a:xfrm>
          <a:prstGeom prst="rect">
            <a:avLst/>
          </a:prstGeom>
          <a:noFill/>
        </p:spPr>
        <p:txBody>
          <a:bodyPr wrap="none" rtlCol="0">
            <a:spAutoFit/>
          </a:bodyPr>
          <a:lstStyle/>
          <a:p>
            <a:r>
              <a:rPr lang="zh-CN" altLang="en-US" b="1" dirty="0"/>
              <a:t>汇报人：蒲 尧</a:t>
            </a:r>
          </a:p>
        </p:txBody>
      </p:sp>
      <p:pic>
        <p:nvPicPr>
          <p:cNvPr id="5" name="图片 4">
            <a:extLst>
              <a:ext uri="{FF2B5EF4-FFF2-40B4-BE49-F238E27FC236}">
                <a16:creationId xmlns:a16="http://schemas.microsoft.com/office/drawing/2014/main" id="{3C83E468-076E-4F62-BE17-248A5CE7007D}"/>
              </a:ext>
            </a:extLst>
          </p:cNvPr>
          <p:cNvPicPr>
            <a:picLocks noChangeAspect="1"/>
          </p:cNvPicPr>
          <p:nvPr/>
        </p:nvPicPr>
        <p:blipFill>
          <a:blip r:embed="rId5"/>
          <a:stretch>
            <a:fillRect/>
          </a:stretch>
        </p:blipFill>
        <p:spPr>
          <a:xfrm>
            <a:off x="2441777" y="3767035"/>
            <a:ext cx="7458075" cy="1809750"/>
          </a:xfrm>
          <a:prstGeom prst="rect">
            <a:avLst/>
          </a:prstGeom>
        </p:spPr>
      </p:pic>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进一步的探索</a:t>
            </a:r>
            <a:endParaRPr lang="en-US" altLang="zh-CN" dirty="0"/>
          </a:p>
          <a:p>
            <a:pPr lvl="1">
              <a:lnSpc>
                <a:spcPct val="120000"/>
              </a:lnSpc>
            </a:pPr>
            <a:r>
              <a:rPr lang="en-US" altLang="zh-CN" dirty="0" err="1">
                <a:effectLst/>
                <a:latin typeface="Arial" panose="020B0604020202020204" pitchFamily="34" charset="0"/>
              </a:rPr>
              <a:t>Kalchbrenner</a:t>
            </a:r>
            <a:r>
              <a:rPr lang="zh-CN" altLang="en-US" dirty="0">
                <a:effectLst/>
                <a:latin typeface="Arial" panose="020B0604020202020204" pitchFamily="34" charset="0"/>
              </a:rPr>
              <a:t>等人</a:t>
            </a:r>
            <a:r>
              <a:rPr lang="en-US" altLang="zh-CN" dirty="0">
                <a:effectLst/>
                <a:latin typeface="Arial" panose="020B0604020202020204" pitchFamily="34" charset="0"/>
              </a:rPr>
              <a:t>(2014)</a:t>
            </a:r>
            <a:r>
              <a:rPr lang="zh-CN" altLang="en-US" dirty="0">
                <a:effectLst/>
                <a:latin typeface="Arial" panose="020B0604020202020204" pitchFamily="34" charset="0"/>
              </a:rPr>
              <a:t>报道了更糟糕的结果。例如，在</a:t>
            </a:r>
            <a:r>
              <a:rPr lang="en-US" altLang="zh-CN" dirty="0">
                <a:effectLst/>
                <a:latin typeface="Arial" panose="020B0604020202020204" pitchFamily="34" charset="0"/>
              </a:rPr>
              <a:t>SST-1</a:t>
            </a:r>
            <a:r>
              <a:rPr lang="zh-CN" altLang="en-US" dirty="0">
                <a:effectLst/>
                <a:latin typeface="Arial" panose="020B0604020202020204" pitchFamily="34" charset="0"/>
              </a:rPr>
              <a:t>数据集上，使用随机初始化词的</a:t>
            </a:r>
            <a:r>
              <a:rPr lang="en-US" altLang="zh-CN" dirty="0">
                <a:effectLst/>
                <a:latin typeface="Arial" panose="020B0604020202020204" pitchFamily="34" charset="0"/>
              </a:rPr>
              <a:t>Max-TDNN (Time Delay Neural Network)</a:t>
            </a:r>
            <a:r>
              <a:rPr lang="zh-CN" altLang="en-US" dirty="0">
                <a:effectLst/>
                <a:latin typeface="Arial" panose="020B0604020202020204" pitchFamily="34" charset="0"/>
              </a:rPr>
              <a:t>得到</a:t>
            </a:r>
            <a:r>
              <a:rPr lang="en-US" altLang="zh-CN" dirty="0">
                <a:effectLst/>
                <a:latin typeface="Arial" panose="020B0604020202020204" pitchFamily="34" charset="0"/>
              </a:rPr>
              <a:t>37.4%</a:t>
            </a:r>
            <a:r>
              <a:rPr lang="zh-CN" altLang="en-US" dirty="0">
                <a:effectLst/>
                <a:latin typeface="Arial" panose="020B0604020202020204" pitchFamily="34" charset="0"/>
              </a:rPr>
              <a:t>，而作者的模型得到</a:t>
            </a:r>
            <a:r>
              <a:rPr lang="en-US" altLang="zh-CN" dirty="0">
                <a:effectLst/>
                <a:latin typeface="Arial" panose="020B0604020202020204" pitchFamily="34" charset="0"/>
              </a:rPr>
              <a:t>45.0%</a:t>
            </a:r>
            <a:r>
              <a:rPr lang="zh-CN" altLang="en-US" dirty="0">
                <a:effectLst/>
                <a:latin typeface="Arial" panose="020B0604020202020204" pitchFamily="34" charset="0"/>
              </a:rPr>
              <a:t>。作者将这种差异归因于他们的</a:t>
            </a:r>
            <a:r>
              <a:rPr lang="en-US" altLang="zh-CN" dirty="0">
                <a:effectLst/>
                <a:latin typeface="Arial" panose="020B0604020202020204" pitchFamily="34" charset="0"/>
              </a:rPr>
              <a:t>CNN</a:t>
            </a:r>
            <a:r>
              <a:rPr lang="zh-CN" altLang="en-US" dirty="0">
                <a:effectLst/>
                <a:latin typeface="Arial" panose="020B0604020202020204" pitchFamily="34" charset="0"/>
              </a:rPr>
              <a:t>有更多的容量</a:t>
            </a:r>
            <a:r>
              <a:rPr lang="en-US" altLang="zh-CN" dirty="0">
                <a:effectLst/>
                <a:latin typeface="Arial" panose="020B0604020202020204" pitchFamily="34" charset="0"/>
              </a:rPr>
              <a:t>(</a:t>
            </a:r>
            <a:r>
              <a:rPr lang="zh-CN" altLang="en-US" dirty="0">
                <a:solidFill>
                  <a:schemeClr val="accent3"/>
                </a:solidFill>
                <a:effectLst/>
                <a:latin typeface="Arial" panose="020B0604020202020204" pitchFamily="34" charset="0"/>
              </a:rPr>
              <a:t>多重过滤宽度和特征地图</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en-US" altLang="zh-CN" dirty="0">
              <a:latin typeface="Arial" panose="020B0604020202020204" pitchFamily="34" charset="0"/>
            </a:endParaRPr>
          </a:p>
          <a:p>
            <a:pPr lvl="1">
              <a:lnSpc>
                <a:spcPct val="120000"/>
              </a:lnSpc>
            </a:pPr>
            <a:r>
              <a:rPr lang="en-US" altLang="zh-CN" dirty="0">
                <a:solidFill>
                  <a:schemeClr val="accent3"/>
                </a:solidFill>
                <a:effectLst/>
                <a:latin typeface="Arial" panose="020B0604020202020204" pitchFamily="34" charset="0"/>
              </a:rPr>
              <a:t>Dropout</a:t>
            </a:r>
            <a:r>
              <a:rPr lang="zh-CN" altLang="en-US" dirty="0">
                <a:solidFill>
                  <a:schemeClr val="accent3"/>
                </a:solidFill>
                <a:effectLst/>
                <a:latin typeface="Arial" panose="020B0604020202020204" pitchFamily="34" charset="0"/>
              </a:rPr>
              <a:t>被证明是一个很好的正则器，它可以使用一个比必要的更大的网络</a:t>
            </a:r>
            <a:r>
              <a:rPr lang="zh-CN" altLang="en-US" dirty="0">
                <a:effectLst/>
                <a:latin typeface="Arial" panose="020B0604020202020204" pitchFamily="34" charset="0"/>
              </a:rPr>
              <a:t>，让</a:t>
            </a:r>
            <a:r>
              <a:rPr lang="en-US" altLang="zh-CN" dirty="0">
                <a:effectLst/>
                <a:latin typeface="Arial" panose="020B0604020202020204" pitchFamily="34" charset="0"/>
              </a:rPr>
              <a:t>Dropout</a:t>
            </a:r>
            <a:r>
              <a:rPr lang="zh-CN" altLang="en-US" dirty="0">
                <a:effectLst/>
                <a:latin typeface="Arial" panose="020B0604020202020204" pitchFamily="34" charset="0"/>
              </a:rPr>
              <a:t>来正则它。</a:t>
            </a:r>
            <a:r>
              <a:rPr lang="en-US" altLang="zh-CN" dirty="0">
                <a:effectLst/>
                <a:latin typeface="Arial" panose="020B0604020202020204" pitchFamily="34" charset="0"/>
              </a:rPr>
              <a:t>Dropout</a:t>
            </a:r>
            <a:r>
              <a:rPr lang="zh-CN" altLang="en-US" dirty="0">
                <a:effectLst/>
                <a:latin typeface="Arial" panose="020B0604020202020204" pitchFamily="34" charset="0"/>
              </a:rPr>
              <a:t>持续增加了</a:t>
            </a:r>
            <a:r>
              <a:rPr lang="en-US" altLang="zh-CN" dirty="0">
                <a:effectLst/>
                <a:latin typeface="Arial" panose="020B0604020202020204" pitchFamily="34" charset="0"/>
              </a:rPr>
              <a:t>2%-4%</a:t>
            </a:r>
            <a:r>
              <a:rPr lang="zh-CN" altLang="en-US" dirty="0">
                <a:effectLst/>
                <a:latin typeface="Arial" panose="020B0604020202020204" pitchFamily="34" charset="0"/>
              </a:rPr>
              <a:t>的性能。</a:t>
            </a:r>
            <a:endParaRPr lang="en-US" altLang="zh-CN" dirty="0">
              <a:effectLst/>
              <a:latin typeface="Arial" panose="020B0604020202020204" pitchFamily="34" charset="0"/>
            </a:endParaRPr>
          </a:p>
          <a:p>
            <a:pPr lvl="1">
              <a:lnSpc>
                <a:spcPct val="120000"/>
              </a:lnSpc>
            </a:pPr>
            <a:r>
              <a:rPr lang="zh-CN" altLang="en-US" dirty="0">
                <a:effectLst/>
                <a:latin typeface="Arial" panose="020B0604020202020204" pitchFamily="34" charset="0"/>
              </a:rPr>
              <a:t>当对</a:t>
            </a:r>
            <a:r>
              <a:rPr lang="zh-CN" altLang="en-US" dirty="0">
                <a:solidFill>
                  <a:schemeClr val="accent3"/>
                </a:solidFill>
                <a:effectLst/>
                <a:latin typeface="Arial" panose="020B0604020202020204" pitchFamily="34" charset="0"/>
              </a:rPr>
              <a:t>非</a:t>
            </a:r>
            <a:r>
              <a:rPr lang="en-US" altLang="zh-CN" dirty="0">
                <a:solidFill>
                  <a:schemeClr val="accent3"/>
                </a:solidFill>
                <a:effectLst/>
                <a:latin typeface="Arial" panose="020B0604020202020204" pitchFamily="34" charset="0"/>
              </a:rPr>
              <a:t>word2vec</a:t>
            </a:r>
            <a:r>
              <a:rPr lang="zh-CN" altLang="en-US" dirty="0">
                <a:solidFill>
                  <a:schemeClr val="accent3"/>
                </a:solidFill>
                <a:effectLst/>
                <a:latin typeface="Arial" panose="020B0604020202020204" pitchFamily="34" charset="0"/>
              </a:rPr>
              <a:t>中的单词进行随机初始化时，我们通过从</a:t>
            </a:r>
            <a:r>
              <a:rPr lang="en-US" altLang="zh-CN" dirty="0">
                <a:solidFill>
                  <a:schemeClr val="accent3"/>
                </a:solidFill>
                <a:effectLst/>
                <a:latin typeface="Arial" panose="020B0604020202020204" pitchFamily="34" charset="0"/>
              </a:rPr>
              <a:t>U[−a, a]</a:t>
            </a:r>
            <a:r>
              <a:rPr lang="zh-CN" altLang="en-US" dirty="0">
                <a:solidFill>
                  <a:schemeClr val="accent3"/>
                </a:solidFill>
                <a:effectLst/>
                <a:latin typeface="Arial" panose="020B0604020202020204" pitchFamily="34" charset="0"/>
              </a:rPr>
              <a:t>中抽取每个维度的样本，得到了轻微的改进</a:t>
            </a:r>
            <a:r>
              <a:rPr lang="zh-CN" altLang="en-US" dirty="0">
                <a:effectLst/>
                <a:latin typeface="Arial" panose="020B0604020202020204" pitchFamily="34" charset="0"/>
              </a:rPr>
              <a:t>，其中选取了</a:t>
            </a:r>
            <a:r>
              <a:rPr lang="en-US" altLang="zh-CN" dirty="0">
                <a:effectLst/>
                <a:latin typeface="Arial" panose="020B0604020202020204" pitchFamily="34" charset="0"/>
              </a:rPr>
              <a:t>a</a:t>
            </a:r>
            <a:r>
              <a:rPr lang="zh-CN" altLang="en-US" dirty="0">
                <a:effectLst/>
                <a:latin typeface="Arial" panose="020B0604020202020204" pitchFamily="34" charset="0"/>
              </a:rPr>
              <a:t>，使得随机初始化的向量与预先训练的向量具有相同的方差。</a:t>
            </a:r>
            <a:r>
              <a:rPr lang="zh-CN" altLang="en-US" dirty="0">
                <a:solidFill>
                  <a:schemeClr val="accent3"/>
                </a:solidFill>
                <a:effectLst/>
                <a:latin typeface="Arial" panose="020B0604020202020204" pitchFamily="34" charset="0"/>
              </a:rPr>
              <a:t>如果在初始化过程中使用更复杂的方法来反映预先训练过的向量的分布</a:t>
            </a:r>
            <a:r>
              <a:rPr lang="zh-CN" altLang="en-US" dirty="0">
                <a:effectLst/>
                <a:latin typeface="Arial" panose="020B0604020202020204" pitchFamily="34" charset="0"/>
              </a:rPr>
              <a:t>，是否会得到进一步的改进？</a:t>
            </a:r>
            <a:endParaRPr lang="en-US" altLang="zh-CN" dirty="0">
              <a:effectLst/>
              <a:latin typeface="Arial" panose="020B0604020202020204" pitchFamily="34" charset="0"/>
            </a:endParaRPr>
          </a:p>
          <a:p>
            <a:pPr lvl="1">
              <a:lnSpc>
                <a:spcPct val="120000"/>
              </a:lnSpc>
            </a:pPr>
            <a:r>
              <a:rPr lang="zh-CN" altLang="en-US" dirty="0">
                <a:effectLst/>
                <a:latin typeface="Arial" panose="020B0604020202020204" pitchFamily="34" charset="0"/>
              </a:rPr>
              <a:t>作者简单地</a:t>
            </a:r>
            <a:r>
              <a:rPr lang="zh-CN" altLang="en-US" dirty="0">
                <a:solidFill>
                  <a:schemeClr val="accent3"/>
                </a:solidFill>
                <a:effectLst/>
                <a:latin typeface="Arial" panose="020B0604020202020204" pitchFamily="34" charset="0"/>
              </a:rPr>
              <a:t>实验了另一组由</a:t>
            </a:r>
            <a:r>
              <a:rPr lang="en-US" altLang="zh-CN" dirty="0" err="1">
                <a:solidFill>
                  <a:schemeClr val="accent3"/>
                </a:solidFill>
                <a:effectLst/>
                <a:latin typeface="Arial" panose="020B0604020202020204" pitchFamily="34" charset="0"/>
              </a:rPr>
              <a:t>Collobert</a:t>
            </a:r>
            <a:r>
              <a:rPr lang="zh-CN" altLang="en-US" dirty="0">
                <a:solidFill>
                  <a:schemeClr val="accent3"/>
                </a:solidFill>
                <a:effectLst/>
                <a:latin typeface="Arial" panose="020B0604020202020204" pitchFamily="34" charset="0"/>
              </a:rPr>
              <a:t>等人</a:t>
            </a:r>
            <a:r>
              <a:rPr lang="en-US" altLang="zh-CN" dirty="0">
                <a:solidFill>
                  <a:schemeClr val="accent3"/>
                </a:solidFill>
                <a:effectLst/>
                <a:latin typeface="Arial" panose="020B0604020202020204" pitchFamily="34" charset="0"/>
              </a:rPr>
              <a:t>(2011)</a:t>
            </a:r>
            <a:r>
              <a:rPr lang="zh-CN" altLang="en-US" dirty="0">
                <a:solidFill>
                  <a:schemeClr val="accent3"/>
                </a:solidFill>
                <a:effectLst/>
                <a:latin typeface="Arial" panose="020B0604020202020204" pitchFamily="34" charset="0"/>
              </a:rPr>
              <a:t>在维基百科上训练过的公开可用的词向量</a:t>
            </a:r>
            <a:r>
              <a:rPr lang="zh-CN" altLang="en-US" dirty="0">
                <a:effectLst/>
                <a:latin typeface="Arial" panose="020B0604020202020204" pitchFamily="34" charset="0"/>
              </a:rPr>
              <a:t>，发现</a:t>
            </a:r>
            <a:r>
              <a:rPr lang="en-US" altLang="zh-CN" dirty="0">
                <a:effectLst/>
                <a:latin typeface="Arial" panose="020B0604020202020204" pitchFamily="34" charset="0"/>
              </a:rPr>
              <a:t>word2vec</a:t>
            </a:r>
            <a:r>
              <a:rPr lang="zh-CN" altLang="en-US" dirty="0">
                <a:effectLst/>
                <a:latin typeface="Arial" panose="020B0604020202020204" pitchFamily="34" charset="0"/>
              </a:rPr>
              <a:t>的表现要出色得多。目前尚不清楚这是由于</a:t>
            </a:r>
            <a:r>
              <a:rPr lang="en-US" altLang="zh-CN" dirty="0" err="1">
                <a:effectLst/>
                <a:latin typeface="Arial" panose="020B0604020202020204" pitchFamily="34" charset="0"/>
              </a:rPr>
              <a:t>Mikolov</a:t>
            </a:r>
            <a:r>
              <a:rPr lang="zh-CN" altLang="en-US" dirty="0">
                <a:effectLst/>
                <a:latin typeface="Arial" panose="020B0604020202020204" pitchFamily="34" charset="0"/>
              </a:rPr>
              <a:t>等人</a:t>
            </a:r>
            <a:r>
              <a:rPr lang="en-US" altLang="zh-CN" dirty="0">
                <a:effectLst/>
                <a:latin typeface="Arial" panose="020B0604020202020204" pitchFamily="34" charset="0"/>
              </a:rPr>
              <a:t>(2013)</a:t>
            </a:r>
            <a:r>
              <a:rPr lang="zh-CN" altLang="en-US" dirty="0">
                <a:effectLst/>
                <a:latin typeface="Arial" panose="020B0604020202020204" pitchFamily="34" charset="0"/>
              </a:rPr>
              <a:t>的</a:t>
            </a:r>
            <a:r>
              <a:rPr lang="zh-CN" altLang="en-US" dirty="0">
                <a:solidFill>
                  <a:schemeClr val="accent3"/>
                </a:solidFill>
                <a:effectLst/>
                <a:latin typeface="Arial" panose="020B0604020202020204" pitchFamily="34" charset="0"/>
              </a:rPr>
              <a:t>架构</a:t>
            </a:r>
            <a:r>
              <a:rPr lang="zh-CN" altLang="en-US" dirty="0">
                <a:effectLst/>
                <a:latin typeface="Arial" panose="020B0604020202020204" pitchFamily="34" charset="0"/>
              </a:rPr>
              <a:t>还是</a:t>
            </a:r>
            <a:r>
              <a:rPr lang="en-US" altLang="zh-CN" dirty="0">
                <a:solidFill>
                  <a:schemeClr val="accent3"/>
                </a:solidFill>
                <a:effectLst/>
                <a:latin typeface="Arial" panose="020B0604020202020204" pitchFamily="34" charset="0"/>
              </a:rPr>
              <a:t>1000</a:t>
            </a:r>
            <a:r>
              <a:rPr lang="zh-CN" altLang="en-US" dirty="0">
                <a:solidFill>
                  <a:schemeClr val="accent3"/>
                </a:solidFill>
                <a:effectLst/>
                <a:latin typeface="Arial" panose="020B0604020202020204" pitchFamily="34" charset="0"/>
              </a:rPr>
              <a:t>亿词谷歌新闻数据集</a:t>
            </a:r>
            <a:r>
              <a:rPr lang="zh-CN" altLang="en-US" dirty="0">
                <a:effectLst/>
                <a:latin typeface="Arial" panose="020B0604020202020204" pitchFamily="34" charset="0"/>
              </a:rPr>
              <a:t>造成的。</a:t>
            </a:r>
            <a:endParaRPr lang="en-US" altLang="zh-CN" dirty="0">
              <a:effectLst/>
              <a:latin typeface="Arial" panose="020B0604020202020204" pitchFamily="34" charset="0"/>
            </a:endParaRPr>
          </a:p>
          <a:p>
            <a:pPr lvl="1">
              <a:lnSpc>
                <a:spcPct val="120000"/>
              </a:lnSpc>
            </a:pPr>
            <a:r>
              <a:rPr lang="en-US" altLang="zh-CN" dirty="0" err="1">
                <a:effectLst/>
                <a:latin typeface="Arial" panose="020B0604020202020204" pitchFamily="34" charset="0"/>
              </a:rPr>
              <a:t>Adadelta</a:t>
            </a:r>
            <a:r>
              <a:rPr lang="en-US" altLang="zh-CN" dirty="0">
                <a:effectLst/>
                <a:latin typeface="Arial" panose="020B0604020202020204" pitchFamily="34" charset="0"/>
              </a:rPr>
              <a:t> (</a:t>
            </a:r>
            <a:r>
              <a:rPr lang="en-US" altLang="zh-CN" dirty="0" err="1">
                <a:effectLst/>
                <a:latin typeface="Arial" panose="020B0604020202020204" pitchFamily="34" charset="0"/>
              </a:rPr>
              <a:t>Zeiler</a:t>
            </a:r>
            <a:r>
              <a:rPr lang="en-US" altLang="zh-CN" dirty="0">
                <a:effectLst/>
                <a:latin typeface="Arial" panose="020B0604020202020204" pitchFamily="34" charset="0"/>
              </a:rPr>
              <a:t>, 2012)</a:t>
            </a:r>
            <a:r>
              <a:rPr lang="zh-CN" altLang="en-US" dirty="0">
                <a:effectLst/>
                <a:latin typeface="Arial" panose="020B0604020202020204" pitchFamily="34" charset="0"/>
              </a:rPr>
              <a:t>给出了与</a:t>
            </a:r>
            <a:r>
              <a:rPr lang="en-US" altLang="zh-CN" dirty="0" err="1">
                <a:effectLst/>
                <a:latin typeface="Arial" panose="020B0604020202020204" pitchFamily="34" charset="0"/>
              </a:rPr>
              <a:t>Adagrad</a:t>
            </a:r>
            <a:r>
              <a:rPr lang="en-US" altLang="zh-CN" dirty="0">
                <a:effectLst/>
                <a:latin typeface="Arial" panose="020B0604020202020204" pitchFamily="34" charset="0"/>
              </a:rPr>
              <a:t> (</a:t>
            </a:r>
            <a:r>
              <a:rPr lang="en-US" altLang="zh-CN" dirty="0" err="1">
                <a:effectLst/>
                <a:latin typeface="Arial" panose="020B0604020202020204" pitchFamily="34" charset="0"/>
              </a:rPr>
              <a:t>Duchi</a:t>
            </a:r>
            <a:r>
              <a:rPr lang="en-US" altLang="zh-CN" dirty="0">
                <a:effectLst/>
                <a:latin typeface="Arial" panose="020B0604020202020204" pitchFamily="34" charset="0"/>
              </a:rPr>
              <a:t> et al.</a:t>
            </a:r>
            <a:r>
              <a:rPr lang="zh-CN" altLang="en-US" dirty="0">
                <a:effectLst/>
                <a:latin typeface="Arial" panose="020B0604020202020204" pitchFamily="34" charset="0"/>
              </a:rPr>
              <a:t>， </a:t>
            </a:r>
            <a:r>
              <a:rPr lang="en-US" altLang="zh-CN" dirty="0">
                <a:effectLst/>
                <a:latin typeface="Arial" panose="020B0604020202020204" pitchFamily="34" charset="0"/>
              </a:rPr>
              <a:t>2011)</a:t>
            </a:r>
            <a:r>
              <a:rPr lang="zh-CN" altLang="en-US" dirty="0">
                <a:solidFill>
                  <a:schemeClr val="accent3"/>
                </a:solidFill>
                <a:effectLst/>
                <a:latin typeface="Arial" panose="020B0604020202020204" pitchFamily="34" charset="0"/>
              </a:rPr>
              <a:t>类似的结果，但需要更少的迭代</a:t>
            </a:r>
            <a:r>
              <a:rPr lang="zh-CN" altLang="en-US" dirty="0">
                <a:effectLst/>
                <a:latin typeface="Arial" panose="020B0604020202020204" pitchFamily="34" charset="0"/>
              </a:rPr>
              <a:t>，有待进一步研究。</a:t>
            </a:r>
            <a:endParaRPr lang="zh-CN" altLang="en-US" dirty="0"/>
          </a:p>
        </p:txBody>
      </p:sp>
    </p:spTree>
    <p:extLst>
      <p:ext uri="{BB962C8B-B14F-4D97-AF65-F5344CB8AC3E}">
        <p14:creationId xmlns:p14="http://schemas.microsoft.com/office/powerpoint/2010/main" val="236777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总结展望</a:t>
            </a:r>
          </a:p>
        </p:txBody>
      </p:sp>
      <p:sp>
        <p:nvSpPr>
          <p:cNvPr id="3" name="内容占位符 2"/>
          <p:cNvSpPr>
            <a:spLocks noGrp="1"/>
          </p:cNvSpPr>
          <p:nvPr>
            <p:ph idx="1"/>
          </p:nvPr>
        </p:nvSpPr>
        <p:spPr/>
        <p:txBody>
          <a:bodyPr/>
          <a:lstStyle/>
          <a:p>
            <a:r>
              <a:rPr lang="zh-CN" altLang="en-US" dirty="0">
                <a:effectLst/>
                <a:latin typeface="Arial" panose="020B0604020202020204" pitchFamily="34" charset="0"/>
              </a:rPr>
              <a:t>总结</a:t>
            </a:r>
            <a:endParaRPr lang="en-US" altLang="zh-CN" dirty="0">
              <a:effectLst/>
              <a:latin typeface="Arial" panose="020B0604020202020204" pitchFamily="34" charset="0"/>
            </a:endParaRPr>
          </a:p>
          <a:p>
            <a:pPr lvl="1"/>
            <a:r>
              <a:rPr lang="zh-CN" altLang="en-US" dirty="0">
                <a:effectLst/>
                <a:latin typeface="Arial" panose="020B0604020202020204" pitchFamily="34" charset="0"/>
              </a:rPr>
              <a:t>在本文中，作者描述了一系列</a:t>
            </a:r>
            <a:r>
              <a:rPr lang="zh-CN" altLang="en-US" dirty="0">
                <a:solidFill>
                  <a:schemeClr val="accent3"/>
                </a:solidFill>
                <a:effectLst/>
                <a:latin typeface="Arial" panose="020B0604020202020204" pitchFamily="34" charset="0"/>
              </a:rPr>
              <a:t>基于</a:t>
            </a:r>
            <a:r>
              <a:rPr lang="en-US" altLang="zh-CN" dirty="0">
                <a:solidFill>
                  <a:schemeClr val="accent3"/>
                </a:solidFill>
                <a:effectLst/>
                <a:latin typeface="Arial" panose="020B0604020202020204" pitchFamily="34" charset="0"/>
              </a:rPr>
              <a:t>word2vec</a:t>
            </a:r>
            <a:r>
              <a:rPr lang="zh-CN" altLang="en-US" dirty="0">
                <a:solidFill>
                  <a:schemeClr val="accent3"/>
                </a:solidFill>
                <a:effectLst/>
                <a:latin typeface="Arial" panose="020B0604020202020204" pitchFamily="34" charset="0"/>
              </a:rPr>
              <a:t>的卷积神经网络</a:t>
            </a:r>
            <a:r>
              <a:rPr lang="zh-CN" altLang="en-US" dirty="0">
                <a:effectLst/>
                <a:latin typeface="Arial" panose="020B0604020202020204" pitchFamily="34" charset="0"/>
              </a:rPr>
              <a:t>实验。尽管</a:t>
            </a:r>
            <a:r>
              <a:rPr lang="zh-CN" altLang="en-US" dirty="0">
                <a:solidFill>
                  <a:schemeClr val="accent3"/>
                </a:solidFill>
                <a:effectLst/>
                <a:latin typeface="Arial" panose="020B0604020202020204" pitchFamily="34" charset="0"/>
              </a:rPr>
              <a:t>超参数的微调很少</a:t>
            </a:r>
            <a:r>
              <a:rPr lang="zh-CN" altLang="en-US" dirty="0">
                <a:effectLst/>
                <a:latin typeface="Arial" panose="020B0604020202020204" pitchFamily="34" charset="0"/>
              </a:rPr>
              <a:t>，一个简单的只有一</a:t>
            </a:r>
            <a:r>
              <a:rPr lang="zh-CN" altLang="en-US" dirty="0">
                <a:latin typeface="Arial" panose="020B0604020202020204" pitchFamily="34" charset="0"/>
              </a:rPr>
              <a:t>层卷积的</a:t>
            </a:r>
            <a:r>
              <a:rPr lang="en-US" altLang="zh-CN" dirty="0">
                <a:latin typeface="Arial" panose="020B0604020202020204" pitchFamily="34" charset="0"/>
              </a:rPr>
              <a:t>CNN</a:t>
            </a:r>
            <a:r>
              <a:rPr lang="zh-CN" altLang="en-US" dirty="0">
                <a:effectLst/>
                <a:latin typeface="Arial" panose="020B0604020202020204" pitchFamily="34" charset="0"/>
              </a:rPr>
              <a:t>表现得非常好。</a:t>
            </a:r>
            <a:endParaRPr lang="en-US" altLang="zh-CN" dirty="0">
              <a:effectLst/>
              <a:latin typeface="Arial" panose="020B0604020202020204" pitchFamily="34" charset="0"/>
            </a:endParaRPr>
          </a:p>
          <a:p>
            <a:pPr lvl="1"/>
            <a:r>
              <a:rPr lang="zh-CN" altLang="en-US" dirty="0">
                <a:effectLst/>
                <a:latin typeface="Arial" panose="020B0604020202020204" pitchFamily="34" charset="0"/>
              </a:rPr>
              <a:t>作者的结果进一步证明，</a:t>
            </a:r>
            <a:r>
              <a:rPr lang="zh-CN" altLang="en-US" dirty="0">
                <a:solidFill>
                  <a:schemeClr val="accent3"/>
                </a:solidFill>
                <a:effectLst/>
                <a:latin typeface="Arial" panose="020B0604020202020204" pitchFamily="34" charset="0"/>
              </a:rPr>
              <a:t>无监督的词向量预处理训练</a:t>
            </a:r>
            <a:r>
              <a:rPr lang="zh-CN" altLang="en-US" dirty="0">
                <a:latin typeface="Arial" panose="020B0604020202020204" pitchFamily="34" charset="0"/>
              </a:rPr>
              <a:t>是深度学习对于处理自然语言问题的</a:t>
            </a:r>
            <a:r>
              <a:rPr lang="zh-CN" altLang="en-US" dirty="0">
                <a:effectLst/>
                <a:latin typeface="Arial" panose="020B0604020202020204" pitchFamily="34" charset="0"/>
              </a:rPr>
              <a:t>重要组成部分。</a:t>
            </a:r>
            <a:endParaRPr lang="en-US" altLang="zh-CN" dirty="0">
              <a:effectLst/>
              <a:latin typeface="Arial" panose="020B0604020202020204" pitchFamily="34" charset="0"/>
            </a:endParaRPr>
          </a:p>
          <a:p>
            <a:pPr lvl="1"/>
            <a:r>
              <a:rPr lang="zh-CN" altLang="en-US" dirty="0">
                <a:latin typeface="Arial" panose="020B0604020202020204" pitchFamily="34" charset="0"/>
              </a:rPr>
              <a:t>作者主要运用了下面方法模型：</a:t>
            </a:r>
            <a:r>
              <a:rPr lang="zh-CN" altLang="en-US" dirty="0">
                <a:solidFill>
                  <a:schemeClr val="accent3"/>
                </a:solidFill>
                <a:latin typeface="Arial" panose="020B0604020202020204" pitchFamily="34" charset="0"/>
              </a:rPr>
              <a:t>预训练词向量</a:t>
            </a:r>
            <a:r>
              <a:rPr lang="zh-CN" altLang="en-US" dirty="0">
                <a:latin typeface="Arial" panose="020B0604020202020204" pitchFamily="34" charset="0"/>
              </a:rPr>
              <a:t>，</a:t>
            </a:r>
            <a:r>
              <a:rPr lang="zh-CN" altLang="en-US" dirty="0">
                <a:solidFill>
                  <a:schemeClr val="accent3"/>
                </a:solidFill>
                <a:latin typeface="Arial" panose="020B0604020202020204" pitchFamily="34" charset="0"/>
              </a:rPr>
              <a:t>微调的词向量</a:t>
            </a:r>
            <a:r>
              <a:rPr lang="zh-CN" altLang="en-US" dirty="0">
                <a:latin typeface="Arial" panose="020B0604020202020204" pitchFamily="34" charset="0"/>
              </a:rPr>
              <a:t>，</a:t>
            </a:r>
            <a:r>
              <a:rPr lang="en-US" altLang="zh-CN" dirty="0">
                <a:solidFill>
                  <a:schemeClr val="accent3"/>
                </a:solidFill>
                <a:latin typeface="Arial" panose="020B0604020202020204" pitchFamily="34" charset="0"/>
              </a:rPr>
              <a:t>Dropout</a:t>
            </a:r>
            <a:r>
              <a:rPr lang="zh-CN" altLang="en-US" dirty="0">
                <a:solidFill>
                  <a:schemeClr val="accent3"/>
                </a:solidFill>
                <a:latin typeface="Arial" panose="020B0604020202020204" pitchFamily="34" charset="0"/>
              </a:rPr>
              <a:t>正则化</a:t>
            </a:r>
            <a:r>
              <a:rPr lang="zh-CN" altLang="en-US" dirty="0">
                <a:latin typeface="Arial" panose="020B0604020202020204" pitchFamily="34" charset="0"/>
              </a:rPr>
              <a:t>，</a:t>
            </a:r>
            <a:r>
              <a:rPr lang="zh-CN" altLang="en-US" dirty="0">
                <a:solidFill>
                  <a:schemeClr val="accent3"/>
                </a:solidFill>
                <a:latin typeface="Arial" panose="020B0604020202020204" pitchFamily="34" charset="0"/>
              </a:rPr>
              <a:t>卷积神经网络</a:t>
            </a:r>
            <a:r>
              <a:rPr lang="zh-CN" altLang="en-US" dirty="0">
                <a:latin typeface="Arial" panose="020B0604020202020204" pitchFamily="34" charset="0"/>
              </a:rPr>
              <a:t>，</a:t>
            </a:r>
            <a:r>
              <a:rPr lang="zh-CN" altLang="en-US" dirty="0">
                <a:solidFill>
                  <a:schemeClr val="accent3"/>
                </a:solidFill>
                <a:latin typeface="Arial" panose="020B0604020202020204" pitchFamily="34" charset="0"/>
              </a:rPr>
              <a:t>多通道数据</a:t>
            </a:r>
            <a:r>
              <a:rPr lang="zh-CN" altLang="en-US" dirty="0">
                <a:latin typeface="Arial" panose="020B0604020202020204" pitchFamily="34" charset="0"/>
              </a:rPr>
              <a:t>，</a:t>
            </a:r>
            <a:r>
              <a:rPr lang="zh-CN" altLang="en-US" dirty="0">
                <a:solidFill>
                  <a:schemeClr val="accent3"/>
                </a:solidFill>
                <a:latin typeface="Arial" panose="020B0604020202020204" pitchFamily="34" charset="0"/>
              </a:rPr>
              <a:t>基于任务的调参</a:t>
            </a:r>
            <a:r>
              <a:rPr lang="zh-CN" altLang="en-US" dirty="0">
                <a:latin typeface="Arial" panose="020B0604020202020204" pitchFamily="34" charset="0"/>
              </a:rPr>
              <a:t>。</a:t>
            </a:r>
            <a:endParaRPr lang="zh-CN" altLang="en-US" dirty="0">
              <a:effectLst/>
              <a:latin typeface="Arial" panose="020B0604020202020204" pitchFamily="34" charset="0"/>
            </a:endParaRPr>
          </a:p>
          <a:p>
            <a:r>
              <a:rPr lang="zh-CN" altLang="en-US" dirty="0"/>
              <a:t>展望</a:t>
            </a:r>
            <a:endParaRPr lang="en-US" altLang="zh-CN" dirty="0"/>
          </a:p>
          <a:p>
            <a:pPr lvl="1"/>
            <a:r>
              <a:rPr lang="zh-CN" altLang="en-US" dirty="0"/>
              <a:t>见上页</a:t>
            </a:r>
          </a:p>
        </p:txBody>
      </p:sp>
    </p:spTree>
    <p:extLst>
      <p:ext uri="{BB962C8B-B14F-4D97-AF65-F5344CB8AC3E}">
        <p14:creationId xmlns:p14="http://schemas.microsoft.com/office/powerpoint/2010/main" val="190847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endParaRPr lang="zh-CN" altLang="en-US" dirty="0"/>
          </a:p>
        </p:txBody>
      </p:sp>
      <p:pic>
        <p:nvPicPr>
          <p:cNvPr id="42" name="图片 4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986770" y="2081667"/>
            <a:ext cx="6218459" cy="2694666"/>
          </a:xfrm>
          <a:prstGeom prst="rect">
            <a:avLst/>
          </a:prstGeom>
        </p:spPr>
      </p:pic>
    </p:spTree>
    <p:extLst>
      <p:ext uri="{BB962C8B-B14F-4D97-AF65-F5344CB8AC3E}">
        <p14:creationId xmlns:p14="http://schemas.microsoft.com/office/powerpoint/2010/main" val="173830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2"/>
            </p:custDataLst>
          </p:nvPr>
        </p:nvSpPr>
        <p:spPr>
          <a:xfrm>
            <a:off x="2345020" y="946513"/>
            <a:ext cx="1677832" cy="3597835"/>
          </a:xfrm>
          <a:prstGeom prst="rect">
            <a:avLst/>
          </a:prstGeom>
          <a:noFill/>
        </p:spPr>
        <p:txBody>
          <a:bodyPr vert="eaVert" wrap="square" lIns="0" tIns="0" rIns="0" bIns="0" rtlCol="0" anchor="ctr" anchorCtr="0">
            <a:spAutoFit/>
          </a:bodyPr>
          <a:lstStyle/>
          <a:p>
            <a:pPr algn="ctr" defTabSz="866943" fontAlgn="base">
              <a:spcBef>
                <a:spcPct val="0"/>
              </a:spcBef>
              <a:spcAft>
                <a:spcPct val="0"/>
              </a:spcAft>
            </a:pPr>
            <a:r>
              <a:rPr lang="zh-CN" altLang="en-US" sz="10903"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3"/>
            </p:custDataLst>
          </p:nvPr>
        </p:nvSpPr>
        <p:spPr>
          <a:xfrm rot="5400000">
            <a:off x="592989" y="2424414"/>
            <a:ext cx="3128221" cy="642035"/>
          </a:xfrm>
          <a:prstGeom prst="rect">
            <a:avLst/>
          </a:prstGeom>
          <a:noFill/>
        </p:spPr>
        <p:txBody>
          <a:bodyPr wrap="square" lIns="0" tIns="0" rIns="0" bIns="0">
            <a:spAutoFit/>
          </a:bodyPr>
          <a:lstStyle/>
          <a:p>
            <a:pPr algn="ctr" defTabSz="866943" fontAlgn="base">
              <a:spcBef>
                <a:spcPct val="0"/>
              </a:spcBef>
              <a:spcAft>
                <a:spcPct val="0"/>
              </a:spcAft>
              <a:defRPr/>
            </a:pPr>
            <a:r>
              <a:rPr lang="en-US" altLang="zh-CN"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4"/>
            </p:custDataLst>
          </p:nvPr>
        </p:nvSpPr>
        <p:spPr>
          <a:xfrm>
            <a:off x="4645618" y="1370406"/>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2"/>
          <p:cNvSpPr/>
          <p:nvPr>
            <p:custDataLst>
              <p:tags r:id="rId5"/>
            </p:custDataLst>
          </p:nvPr>
        </p:nvSpPr>
        <p:spPr>
          <a:xfrm>
            <a:off x="4645618" y="2191630"/>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Number_3"/>
          <p:cNvSpPr/>
          <p:nvPr>
            <p:custDataLst>
              <p:tags r:id="rId6"/>
            </p:custDataLst>
          </p:nvPr>
        </p:nvSpPr>
        <p:spPr>
          <a:xfrm>
            <a:off x="4645618" y="3016060"/>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6" name="MH_Number_4"/>
          <p:cNvSpPr/>
          <p:nvPr>
            <p:custDataLst>
              <p:tags r:id="rId7"/>
            </p:custDataLst>
          </p:nvPr>
        </p:nvSpPr>
        <p:spPr>
          <a:xfrm>
            <a:off x="4645618" y="3840490"/>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Freeform 7"/>
          <p:cNvSpPr>
            <a:spLocks/>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blipFill dpi="0" rotWithShape="1">
            <a:blip r:embed="rId16"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blipFill dpi="0" rotWithShape="1">
            <a:blip r:embed="rId17"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4" descr="横版组合——透明.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7661174" y="277668"/>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MH_Entry_1">
            <a:extLst>
              <a:ext uri="{FF2B5EF4-FFF2-40B4-BE49-F238E27FC236}">
                <a16:creationId xmlns:a16="http://schemas.microsoft.com/office/drawing/2014/main" id="{0FDD2C31-24FD-4E84-8878-5D103C975A95}"/>
              </a:ext>
            </a:extLst>
          </p:cNvPr>
          <p:cNvSpPr/>
          <p:nvPr>
            <p:custDataLst>
              <p:tags r:id="rId8"/>
            </p:custDataLst>
          </p:nvPr>
        </p:nvSpPr>
        <p:spPr>
          <a:xfrm>
            <a:off x="5473598" y="1358030"/>
            <a:ext cx="5280064"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研究背景（意义）</a:t>
            </a:r>
          </a:p>
        </p:txBody>
      </p:sp>
      <p:sp>
        <p:nvSpPr>
          <p:cNvPr id="29" name="MH_Entry_2">
            <a:extLst>
              <a:ext uri="{FF2B5EF4-FFF2-40B4-BE49-F238E27FC236}">
                <a16:creationId xmlns:a16="http://schemas.microsoft.com/office/drawing/2014/main" id="{C9C81304-FDCB-4A47-B827-833E0D86396A}"/>
              </a:ext>
            </a:extLst>
          </p:cNvPr>
          <p:cNvSpPr/>
          <p:nvPr>
            <p:custDataLst>
              <p:tags r:id="rId9"/>
            </p:custDataLst>
          </p:nvPr>
        </p:nvSpPr>
        <p:spPr>
          <a:xfrm>
            <a:off x="5473597" y="2182461"/>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问题描述</a:t>
            </a:r>
          </a:p>
        </p:txBody>
      </p:sp>
      <p:sp>
        <p:nvSpPr>
          <p:cNvPr id="30" name="MH_Entry_3">
            <a:extLst>
              <a:ext uri="{FF2B5EF4-FFF2-40B4-BE49-F238E27FC236}">
                <a16:creationId xmlns:a16="http://schemas.microsoft.com/office/drawing/2014/main" id="{2F209B10-BA0F-40CD-85F6-C59FE4BF4ECD}"/>
              </a:ext>
            </a:extLst>
          </p:cNvPr>
          <p:cNvSpPr/>
          <p:nvPr>
            <p:custDataLst>
              <p:tags r:id="rId10"/>
            </p:custDataLst>
          </p:nvPr>
        </p:nvSpPr>
        <p:spPr>
          <a:xfrm>
            <a:off x="5473597" y="3006891"/>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解决方案</a:t>
            </a:r>
          </a:p>
        </p:txBody>
      </p:sp>
      <p:sp>
        <p:nvSpPr>
          <p:cNvPr id="31" name="MH_Entry_4">
            <a:extLst>
              <a:ext uri="{FF2B5EF4-FFF2-40B4-BE49-F238E27FC236}">
                <a16:creationId xmlns:a16="http://schemas.microsoft.com/office/drawing/2014/main" id="{8358B3B1-3079-4216-92F1-AB9EEB3FBAD3}"/>
              </a:ext>
            </a:extLst>
          </p:cNvPr>
          <p:cNvSpPr/>
          <p:nvPr>
            <p:custDataLst>
              <p:tags r:id="rId11"/>
            </p:custDataLst>
          </p:nvPr>
        </p:nvSpPr>
        <p:spPr>
          <a:xfrm>
            <a:off x="5473597" y="3831320"/>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实验分析</a:t>
            </a:r>
          </a:p>
        </p:txBody>
      </p:sp>
      <p:sp>
        <p:nvSpPr>
          <p:cNvPr id="21" name="MH_Number_3">
            <a:extLst>
              <a:ext uri="{FF2B5EF4-FFF2-40B4-BE49-F238E27FC236}">
                <a16:creationId xmlns:a16="http://schemas.microsoft.com/office/drawing/2014/main" id="{B7D24CF7-433F-42D8-90D3-562AC6F8FA5B}"/>
              </a:ext>
            </a:extLst>
          </p:cNvPr>
          <p:cNvSpPr/>
          <p:nvPr>
            <p:custDataLst>
              <p:tags r:id="rId12"/>
            </p:custDataLst>
          </p:nvPr>
        </p:nvSpPr>
        <p:spPr>
          <a:xfrm>
            <a:off x="4648388" y="4648128"/>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3">
            <a:extLst>
              <a:ext uri="{FF2B5EF4-FFF2-40B4-BE49-F238E27FC236}">
                <a16:creationId xmlns:a16="http://schemas.microsoft.com/office/drawing/2014/main" id="{EEDD1211-DFED-42D3-8D0F-45D7367182C4}"/>
              </a:ext>
            </a:extLst>
          </p:cNvPr>
          <p:cNvSpPr/>
          <p:nvPr>
            <p:custDataLst>
              <p:tags r:id="rId13"/>
            </p:custDataLst>
          </p:nvPr>
        </p:nvSpPr>
        <p:spPr>
          <a:xfrm>
            <a:off x="5476367" y="4638959"/>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总结展望</a:t>
            </a:r>
          </a:p>
        </p:txBody>
      </p:sp>
    </p:spTree>
    <p:extLst>
      <p:ext uri="{BB962C8B-B14F-4D97-AF65-F5344CB8AC3E}">
        <p14:creationId xmlns:p14="http://schemas.microsoft.com/office/powerpoint/2010/main" val="2551170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ageCurlDoubl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8"/>
                                        </p:tgtEl>
                                        <p:attrNameLst>
                                          <p:attrName>style.visibility</p:attrName>
                                        </p:attrNameLst>
                                      </p:cBhvr>
                                      <p:to>
                                        <p:strVal val="visible"/>
                                      </p:to>
                                    </p:set>
                                    <p:anim by="(-#ppt_w*2)" calcmode="lin" valueType="num">
                                      <p:cBhvr rctx="PPT">
                                        <p:cTn id="17" dur="500" autoRev="1" fill="hold">
                                          <p:stCondLst>
                                            <p:cond delay="0"/>
                                          </p:stCondLst>
                                        </p:cTn>
                                        <p:tgtEl>
                                          <p:spTgt spid="18"/>
                                        </p:tgtEl>
                                        <p:attrNameLst>
                                          <p:attrName>ppt_w</p:attrName>
                                        </p:attrNameLst>
                                      </p:cBhvr>
                                    </p:anim>
                                    <p:anim by="(#ppt_w*0.50)" calcmode="lin" valueType="num">
                                      <p:cBhvr>
                                        <p:cTn id="18" dur="500" decel="50000" autoRev="1" fill="hold">
                                          <p:stCondLst>
                                            <p:cond delay="0"/>
                                          </p:stCondLst>
                                        </p:cTn>
                                        <p:tgtEl>
                                          <p:spTgt spid="18"/>
                                        </p:tgtEl>
                                        <p:attrNameLst>
                                          <p:attrName>ppt_x</p:attrName>
                                        </p:attrNameLst>
                                      </p:cBhvr>
                                    </p:anim>
                                    <p:anim from="(-#ppt_h/2)" to="(#ppt_y)" calcmode="lin" valueType="num">
                                      <p:cBhvr>
                                        <p:cTn id="19" dur="1000" fill="hold">
                                          <p:stCondLst>
                                            <p:cond delay="0"/>
                                          </p:stCondLst>
                                        </p:cTn>
                                        <p:tgtEl>
                                          <p:spTgt spid="18"/>
                                        </p:tgtEl>
                                        <p:attrNameLst>
                                          <p:attrName>ppt_y</p:attrName>
                                        </p:attrNameLst>
                                      </p:cBhvr>
                                    </p:anim>
                                    <p:animRot by="21600000">
                                      <p:cBhvr>
                                        <p:cTn id="20" dur="1000" fill="hold">
                                          <p:stCondLst>
                                            <p:cond delay="0"/>
                                          </p:stCondLst>
                                        </p:cTn>
                                        <p:tgtEl>
                                          <p:spTgt spid="18"/>
                                        </p:tgtEl>
                                        <p:attrNameLst>
                                          <p:attrName>r</p:attrName>
                                        </p:attrNameLst>
                                      </p:cBhvr>
                                    </p:animRot>
                                  </p:childTnLst>
                                </p:cTn>
                              </p:par>
                            </p:childTnLst>
                          </p:cTn>
                        </p:par>
                        <p:par>
                          <p:cTn id="21" fill="hold">
                            <p:stCondLst>
                              <p:cond delay="21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19"/>
                                        </p:tgtEl>
                                        <p:attrNameLst>
                                          <p:attrName>style.visibility</p:attrName>
                                        </p:attrNameLst>
                                      </p:cBhvr>
                                      <p:to>
                                        <p:strVal val="visible"/>
                                      </p:to>
                                    </p:set>
                                    <p:anim by="(-#ppt_w*2)" calcmode="lin" valueType="num">
                                      <p:cBhvr rctx="PPT">
                                        <p:cTn id="24" dur="500" autoRev="1" fill="hold">
                                          <p:stCondLst>
                                            <p:cond delay="0"/>
                                          </p:stCondLst>
                                        </p:cTn>
                                        <p:tgtEl>
                                          <p:spTgt spid="19"/>
                                        </p:tgtEl>
                                        <p:attrNameLst>
                                          <p:attrName>ppt_w</p:attrName>
                                        </p:attrNameLst>
                                      </p:cBhvr>
                                    </p:anim>
                                    <p:anim by="(#ppt_w*0.50)" calcmode="lin" valueType="num">
                                      <p:cBhvr>
                                        <p:cTn id="25" dur="500" decel="50000" autoRev="1" fill="hold">
                                          <p:stCondLst>
                                            <p:cond delay="0"/>
                                          </p:stCondLst>
                                        </p:cTn>
                                        <p:tgtEl>
                                          <p:spTgt spid="19"/>
                                        </p:tgtEl>
                                        <p:attrNameLst>
                                          <p:attrName>ppt_x</p:attrName>
                                        </p:attrNameLst>
                                      </p:cBhvr>
                                    </p:anim>
                                    <p:anim from="(-#ppt_h/2)" to="(#ppt_y)" calcmode="lin" valueType="num">
                                      <p:cBhvr>
                                        <p:cTn id="26" dur="1000" fill="hold">
                                          <p:stCondLst>
                                            <p:cond delay="0"/>
                                          </p:stCondLst>
                                        </p:cTn>
                                        <p:tgtEl>
                                          <p:spTgt spid="19"/>
                                        </p:tgtEl>
                                        <p:attrNameLst>
                                          <p:attrName>ppt_y</p:attrName>
                                        </p:attrNameLst>
                                      </p:cBhvr>
                                    </p:anim>
                                    <p:animRot by="21600000">
                                      <p:cBhvr>
                                        <p:cTn id="27" dur="1000" fill="hold">
                                          <p:stCondLst>
                                            <p:cond delay="0"/>
                                          </p:stCondLst>
                                        </p:cTn>
                                        <p:tgtEl>
                                          <p:spTgt spid="19"/>
                                        </p:tgtEl>
                                        <p:attrNameLst>
                                          <p:attrName>r</p:attrName>
                                        </p:attrNameLst>
                                      </p:cBhvr>
                                    </p:animRot>
                                  </p:childTnLst>
                                </p:cTn>
                              </p:par>
                            </p:childTnLst>
                          </p:cTn>
                        </p:par>
                        <p:par>
                          <p:cTn id="28" fill="hold">
                            <p:stCondLst>
                              <p:cond delay="38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430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4800"/>
                            </p:stCondLst>
                            <p:childTnLst>
                              <p:par>
                                <p:cTn id="41" presetID="53" presetClass="entr" presetSubtype="1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childTnLst>
                          </p:cTn>
                        </p:par>
                        <p:par>
                          <p:cTn id="46" fill="hold">
                            <p:stCondLst>
                              <p:cond delay="53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5800"/>
                            </p:stCondLst>
                            <p:childTnLst>
                              <p:par>
                                <p:cTn id="53" presetID="22" presetClass="entr" presetSubtype="4"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down)">
                                      <p:cBhvr>
                                        <p:cTn id="55" dur="500"/>
                                        <p:tgtEl>
                                          <p:spTgt spid="28"/>
                                        </p:tgtEl>
                                      </p:cBhvr>
                                    </p:animEffect>
                                  </p:childTnLst>
                                </p:cTn>
                              </p:par>
                            </p:childTnLst>
                          </p:cTn>
                        </p:par>
                        <p:par>
                          <p:cTn id="56" fill="hold">
                            <p:stCondLst>
                              <p:cond delay="63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800"/>
                            </p:stCondLst>
                            <p:childTnLst>
                              <p:par>
                                <p:cTn id="61" presetID="22" presetClass="entr" presetSubtype="4"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down)">
                                      <p:cBhvr>
                                        <p:cTn id="63" dur="500"/>
                                        <p:tgtEl>
                                          <p:spTgt spid="30"/>
                                        </p:tgtEl>
                                      </p:cBhvr>
                                    </p:animEffect>
                                  </p:childTnLst>
                                </p:cTn>
                              </p:par>
                            </p:childTnLst>
                          </p:cTn>
                        </p:par>
                        <p:par>
                          <p:cTn id="64" fill="hold">
                            <p:stCondLst>
                              <p:cond delay="7300"/>
                            </p:stCondLst>
                            <p:childTnLst>
                              <p:par>
                                <p:cTn id="65" presetID="22" presetClass="entr" presetSubtype="4"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7800"/>
                            </p:stCondLst>
                            <p:childTnLst>
                              <p:par>
                                <p:cTn id="69" presetID="53" presetClass="entr" presetSubtype="16"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Effect transition="in" filter="fade">
                                      <p:cBhvr>
                                        <p:cTn id="73" dur="500"/>
                                        <p:tgtEl>
                                          <p:spTgt spid="21"/>
                                        </p:tgtEl>
                                      </p:cBhvr>
                                    </p:animEffect>
                                  </p:childTnLst>
                                </p:cTn>
                              </p:par>
                            </p:childTnLst>
                          </p:cTn>
                        </p:par>
                        <p:par>
                          <p:cTn id="74" fill="hold">
                            <p:stCondLst>
                              <p:cond delay="8300"/>
                            </p:stCondLst>
                            <p:childTnLst>
                              <p:par>
                                <p:cTn id="75" presetID="22" presetClass="entr" presetSubtype="4"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2" grpId="0" animBg="1"/>
      <p:bldP spid="24" grpId="0" animBg="1"/>
      <p:bldP spid="26" grpId="0" animBg="1"/>
      <p:bldP spid="17" grpId="0" animBg="1"/>
      <p:bldP spid="16" grpId="0" animBg="1"/>
      <p:bldP spid="28" grpId="0" animBg="1"/>
      <p:bldP spid="29" grpId="0" animBg="1"/>
      <p:bldP spid="30" grpId="0" animBg="1"/>
      <p:bldP spid="31" grpId="0" animBg="1"/>
      <p:bldP spid="21"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研究背景（意义）</a:t>
            </a:r>
            <a:endParaRPr lang="zh-CN" altLang="en-US" dirty="0"/>
          </a:p>
        </p:txBody>
      </p:sp>
      <p:sp>
        <p:nvSpPr>
          <p:cNvPr id="3" name="内容占位符 2"/>
          <p:cNvSpPr>
            <a:spLocks noGrp="1"/>
          </p:cNvSpPr>
          <p:nvPr>
            <p:ph idx="1"/>
          </p:nvPr>
        </p:nvSpPr>
        <p:spPr/>
        <p:txBody>
          <a:bodyPr/>
          <a:lstStyle/>
          <a:p>
            <a:r>
              <a:rPr lang="zh-CN" altLang="en-US" dirty="0">
                <a:effectLst/>
                <a:latin typeface="Arial" panose="020B0604020202020204" pitchFamily="34" charset="0"/>
              </a:rPr>
              <a:t>近年来，</a:t>
            </a:r>
            <a:r>
              <a:rPr lang="zh-CN" altLang="en-US" dirty="0">
                <a:solidFill>
                  <a:schemeClr val="accent3"/>
                </a:solidFill>
                <a:effectLst/>
                <a:latin typeface="Arial" panose="020B0604020202020204" pitchFamily="34" charset="0"/>
              </a:rPr>
              <a:t>深度学习模型</a:t>
            </a:r>
            <a:r>
              <a:rPr lang="zh-CN" altLang="en-US" dirty="0">
                <a:effectLst/>
                <a:latin typeface="Arial" panose="020B0604020202020204" pitchFamily="34" charset="0"/>
              </a:rPr>
              <a:t>在</a:t>
            </a:r>
            <a:r>
              <a:rPr lang="zh-CN" altLang="en-US" dirty="0">
                <a:solidFill>
                  <a:schemeClr val="accent3"/>
                </a:solidFill>
                <a:effectLst/>
                <a:latin typeface="Arial" panose="020B0604020202020204" pitchFamily="34" charset="0"/>
              </a:rPr>
              <a:t>计算机视觉</a:t>
            </a:r>
            <a:r>
              <a:rPr lang="en-US" altLang="zh-CN" dirty="0">
                <a:effectLst/>
                <a:latin typeface="Arial" panose="020B0604020202020204" pitchFamily="34" charset="0"/>
              </a:rPr>
              <a:t>(</a:t>
            </a:r>
            <a:r>
              <a:rPr lang="en-US" altLang="zh-CN" dirty="0" err="1">
                <a:effectLst/>
                <a:latin typeface="Arial" panose="020B0604020202020204" pitchFamily="34" charset="0"/>
              </a:rPr>
              <a:t>Krizhevsky</a:t>
            </a:r>
            <a:r>
              <a:rPr lang="en-US" altLang="zh-CN" dirty="0">
                <a:effectLst/>
                <a:latin typeface="Arial" panose="020B0604020202020204" pitchFamily="34" charset="0"/>
              </a:rPr>
              <a:t> et al.</a:t>
            </a:r>
            <a:r>
              <a:rPr lang="zh-CN" altLang="en-US" dirty="0">
                <a:effectLst/>
                <a:latin typeface="Arial" panose="020B0604020202020204" pitchFamily="34" charset="0"/>
              </a:rPr>
              <a:t>， </a:t>
            </a:r>
            <a:r>
              <a:rPr lang="en-US" altLang="zh-CN" dirty="0">
                <a:effectLst/>
                <a:latin typeface="Arial" panose="020B0604020202020204" pitchFamily="34" charset="0"/>
              </a:rPr>
              <a:t>2012)</a:t>
            </a:r>
            <a:r>
              <a:rPr lang="zh-CN" altLang="en-US" dirty="0">
                <a:effectLst/>
                <a:latin typeface="Arial" panose="020B0604020202020204" pitchFamily="34" charset="0"/>
              </a:rPr>
              <a:t>和语音识别</a:t>
            </a:r>
            <a:r>
              <a:rPr lang="en-US" altLang="zh-CN" dirty="0">
                <a:effectLst/>
                <a:latin typeface="Arial" panose="020B0604020202020204" pitchFamily="34" charset="0"/>
              </a:rPr>
              <a:t>(Graves et al.</a:t>
            </a:r>
            <a:r>
              <a:rPr lang="zh-CN" altLang="en-US" dirty="0">
                <a:effectLst/>
                <a:latin typeface="Arial" panose="020B0604020202020204" pitchFamily="34" charset="0"/>
              </a:rPr>
              <a:t>， </a:t>
            </a:r>
            <a:r>
              <a:rPr lang="en-US" altLang="zh-CN" dirty="0">
                <a:effectLst/>
                <a:latin typeface="Arial" panose="020B0604020202020204" pitchFamily="34" charset="0"/>
              </a:rPr>
              <a:t>2013)</a:t>
            </a:r>
            <a:r>
              <a:rPr lang="zh-CN" altLang="en-US" dirty="0">
                <a:effectLst/>
                <a:latin typeface="Arial" panose="020B0604020202020204" pitchFamily="34" charset="0"/>
              </a:rPr>
              <a:t>方面取得了显著的成果。</a:t>
            </a:r>
            <a:endParaRPr lang="en-US" altLang="zh-CN" dirty="0">
              <a:effectLst/>
              <a:latin typeface="Arial" panose="020B0604020202020204" pitchFamily="34" charset="0"/>
            </a:endParaRPr>
          </a:p>
          <a:p>
            <a:r>
              <a:rPr lang="zh-CN" altLang="en-US" dirty="0">
                <a:effectLst/>
                <a:latin typeface="Arial" panose="020B0604020202020204" pitchFamily="34" charset="0"/>
              </a:rPr>
              <a:t>在</a:t>
            </a:r>
            <a:r>
              <a:rPr lang="zh-CN" altLang="en-US" dirty="0">
                <a:solidFill>
                  <a:schemeClr val="accent3"/>
                </a:solidFill>
                <a:effectLst/>
                <a:latin typeface="Arial" panose="020B0604020202020204" pitchFamily="34" charset="0"/>
              </a:rPr>
              <a:t>自然语言处理</a:t>
            </a:r>
            <a:r>
              <a:rPr lang="zh-CN" altLang="en-US" dirty="0">
                <a:effectLst/>
                <a:latin typeface="Arial" panose="020B0604020202020204" pitchFamily="34" charset="0"/>
              </a:rPr>
              <a:t>中，深度学习方法的大部分工作都涉及通过</a:t>
            </a:r>
            <a:r>
              <a:rPr lang="zh-CN" altLang="en-US" dirty="0">
                <a:solidFill>
                  <a:schemeClr val="accent3"/>
                </a:solidFill>
                <a:effectLst/>
                <a:latin typeface="Arial" panose="020B0604020202020204" pitchFamily="34" charset="0"/>
              </a:rPr>
              <a:t>神经语言模型</a:t>
            </a:r>
            <a:r>
              <a:rPr lang="zh-CN" altLang="en-US" dirty="0">
                <a:effectLst/>
                <a:latin typeface="Arial" panose="020B0604020202020204" pitchFamily="34" charset="0"/>
              </a:rPr>
              <a:t>学习</a:t>
            </a:r>
            <a:r>
              <a:rPr lang="zh-CN" altLang="en-US" dirty="0">
                <a:solidFill>
                  <a:schemeClr val="accent3"/>
                </a:solidFill>
                <a:effectLst/>
                <a:latin typeface="Arial" panose="020B0604020202020204" pitchFamily="34" charset="0"/>
              </a:rPr>
              <a:t>单词向量表示</a:t>
            </a:r>
            <a:r>
              <a:rPr lang="en-US" altLang="zh-CN" dirty="0">
                <a:effectLst/>
                <a:latin typeface="Arial" panose="020B0604020202020204" pitchFamily="34" charset="0"/>
              </a:rPr>
              <a:t>(</a:t>
            </a:r>
            <a:r>
              <a:rPr lang="en-US" altLang="zh-CN" dirty="0" err="1">
                <a:effectLst/>
                <a:latin typeface="Arial" panose="020B0604020202020204" pitchFamily="34" charset="0"/>
              </a:rPr>
              <a:t>Bengio</a:t>
            </a:r>
            <a:r>
              <a:rPr lang="en-US" altLang="zh-CN" dirty="0">
                <a:effectLst/>
                <a:latin typeface="Arial" panose="020B0604020202020204" pitchFamily="34" charset="0"/>
              </a:rPr>
              <a:t> et al.</a:t>
            </a:r>
            <a:r>
              <a:rPr lang="zh-CN" altLang="en-US" dirty="0">
                <a:effectLst/>
                <a:latin typeface="Arial" panose="020B0604020202020204" pitchFamily="34" charset="0"/>
              </a:rPr>
              <a:t>， </a:t>
            </a:r>
            <a:r>
              <a:rPr lang="en-US" altLang="zh-CN" dirty="0">
                <a:effectLst/>
                <a:latin typeface="Arial" panose="020B0604020202020204" pitchFamily="34" charset="0"/>
              </a:rPr>
              <a:t>2003;Yih et al.</a:t>
            </a:r>
            <a:r>
              <a:rPr lang="zh-CN" altLang="en-US" dirty="0">
                <a:effectLst/>
                <a:latin typeface="Arial" panose="020B0604020202020204" pitchFamily="34" charset="0"/>
              </a:rPr>
              <a:t>， </a:t>
            </a:r>
            <a:r>
              <a:rPr lang="en-US" altLang="zh-CN" dirty="0">
                <a:effectLst/>
                <a:latin typeface="Arial" panose="020B0604020202020204" pitchFamily="34" charset="0"/>
              </a:rPr>
              <a:t>2011;Mikolov et al.</a:t>
            </a:r>
            <a:r>
              <a:rPr lang="zh-CN" altLang="en-US" dirty="0">
                <a:effectLst/>
                <a:latin typeface="Arial" panose="020B0604020202020204" pitchFamily="34" charset="0"/>
              </a:rPr>
              <a:t>， </a:t>
            </a:r>
            <a:r>
              <a:rPr lang="en-US" altLang="zh-CN" dirty="0">
                <a:effectLst/>
                <a:latin typeface="Arial" panose="020B0604020202020204" pitchFamily="34" charset="0"/>
              </a:rPr>
              <a:t>2013)</a:t>
            </a:r>
            <a:r>
              <a:rPr lang="zh-CN" altLang="en-US" dirty="0">
                <a:effectLst/>
                <a:latin typeface="Arial" panose="020B0604020202020204" pitchFamily="34" charset="0"/>
              </a:rPr>
              <a:t>，并对学习到的</a:t>
            </a:r>
            <a:r>
              <a:rPr lang="zh-CN" altLang="en-US" dirty="0">
                <a:solidFill>
                  <a:schemeClr val="accent3"/>
                </a:solidFill>
                <a:effectLst/>
                <a:latin typeface="Arial" panose="020B0604020202020204" pitchFamily="34" charset="0"/>
              </a:rPr>
              <a:t>词向量进行合成</a:t>
            </a:r>
            <a:r>
              <a:rPr lang="zh-CN" altLang="en-US" dirty="0">
                <a:effectLst/>
                <a:latin typeface="Arial" panose="020B0604020202020204" pitchFamily="34" charset="0"/>
              </a:rPr>
              <a:t>，用于分类</a:t>
            </a:r>
            <a:r>
              <a:rPr lang="en-US" altLang="zh-CN" dirty="0">
                <a:effectLst/>
                <a:latin typeface="Arial" panose="020B0604020202020204" pitchFamily="34" charset="0"/>
              </a:rPr>
              <a:t>(</a:t>
            </a:r>
            <a:r>
              <a:rPr lang="en-US" altLang="zh-CN" dirty="0" err="1">
                <a:effectLst/>
                <a:latin typeface="Arial" panose="020B0604020202020204" pitchFamily="34" charset="0"/>
              </a:rPr>
              <a:t>Collobert</a:t>
            </a:r>
            <a:r>
              <a:rPr lang="en-US" altLang="zh-CN" dirty="0">
                <a:effectLst/>
                <a:latin typeface="Arial" panose="020B0604020202020204" pitchFamily="34" charset="0"/>
              </a:rPr>
              <a:t> et al.</a:t>
            </a:r>
            <a:r>
              <a:rPr lang="zh-CN" altLang="en-US" dirty="0">
                <a:effectLst/>
                <a:latin typeface="Arial" panose="020B0604020202020204" pitchFamily="34" charset="0"/>
              </a:rPr>
              <a:t>， </a:t>
            </a:r>
            <a:r>
              <a:rPr lang="en-US" altLang="zh-CN" dirty="0">
                <a:effectLst/>
                <a:latin typeface="Arial" panose="020B0604020202020204" pitchFamily="34" charset="0"/>
              </a:rPr>
              <a:t>2011)</a:t>
            </a:r>
            <a:r>
              <a:rPr lang="zh-CN" altLang="en-US" dirty="0">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133110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问题描述</a:t>
            </a:r>
            <a:endParaRPr lang="zh-CN" altLang="en-US" dirty="0"/>
          </a:p>
        </p:txBody>
      </p:sp>
      <p:sp>
        <p:nvSpPr>
          <p:cNvPr id="3" name="内容占位符 2"/>
          <p:cNvSpPr>
            <a:spLocks noGrp="1"/>
          </p:cNvSpPr>
          <p:nvPr>
            <p:ph idx="1"/>
          </p:nvPr>
        </p:nvSpPr>
        <p:spPr/>
        <p:txBody>
          <a:bodyPr/>
          <a:lstStyle/>
          <a:p>
            <a:r>
              <a:rPr lang="zh-CN" altLang="en-US" dirty="0"/>
              <a:t>如何将</a:t>
            </a:r>
            <a:r>
              <a:rPr lang="zh-CN" altLang="en-US" dirty="0">
                <a:solidFill>
                  <a:schemeClr val="accent3"/>
                </a:solidFill>
              </a:rPr>
              <a:t>深度学习</a:t>
            </a:r>
            <a:r>
              <a:rPr lang="zh-CN" altLang="en-US" dirty="0"/>
              <a:t>应用到</a:t>
            </a:r>
            <a:r>
              <a:rPr lang="zh-CN" altLang="en-US" dirty="0">
                <a:solidFill>
                  <a:schemeClr val="accent3"/>
                </a:solidFill>
              </a:rPr>
              <a:t>多种自然语言处理任务</a:t>
            </a:r>
            <a:r>
              <a:rPr lang="zh-CN" altLang="en-US" dirty="0"/>
              <a:t>中？</a:t>
            </a:r>
            <a:endParaRPr lang="en-US" altLang="zh-CN" dirty="0"/>
          </a:p>
          <a:p>
            <a:r>
              <a:rPr lang="zh-CN" altLang="en-US" dirty="0"/>
              <a:t>如何调整</a:t>
            </a:r>
            <a:r>
              <a:rPr lang="zh-CN" altLang="en-US" dirty="0">
                <a:solidFill>
                  <a:schemeClr val="accent3"/>
                </a:solidFill>
              </a:rPr>
              <a:t>以往的</a:t>
            </a:r>
            <a:r>
              <a:rPr lang="zh-CN" altLang="en-US" dirty="0"/>
              <a:t>设计好特征提取器结构，只是训练提取器参数的模型？</a:t>
            </a:r>
          </a:p>
        </p:txBody>
      </p:sp>
    </p:spTree>
    <p:extLst>
      <p:ext uri="{BB962C8B-B14F-4D97-AF65-F5344CB8AC3E}">
        <p14:creationId xmlns:p14="http://schemas.microsoft.com/office/powerpoint/2010/main" val="345760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endParaRPr lang="zh-CN" altLang="en-US" dirty="0"/>
          </a:p>
        </p:txBody>
      </p:sp>
      <p:sp>
        <p:nvSpPr>
          <p:cNvPr id="3" name="内容占位符 2"/>
          <p:cNvSpPr>
            <a:spLocks noGrp="1"/>
          </p:cNvSpPr>
          <p:nvPr>
            <p:ph idx="1"/>
          </p:nvPr>
        </p:nvSpPr>
        <p:spPr/>
        <p:txBody>
          <a:bodyPr/>
          <a:lstStyle/>
          <a:p>
            <a:r>
              <a:rPr lang="zh-CN" altLang="en-US" dirty="0">
                <a:effectLst/>
                <a:latin typeface="Arial" panose="020B0604020202020204" pitchFamily="34" charset="0"/>
              </a:rPr>
              <a:t>在本研究中，作者</a:t>
            </a:r>
            <a:r>
              <a:rPr lang="zh-CN" altLang="en-US" dirty="0">
                <a:solidFill>
                  <a:schemeClr val="accent3"/>
                </a:solidFill>
                <a:effectLst/>
                <a:latin typeface="Arial" panose="020B0604020202020204" pitchFamily="34" charset="0"/>
              </a:rPr>
              <a:t>在无监督神经语言模型得到的词向量</a:t>
            </a:r>
            <a:r>
              <a:rPr lang="zh-CN" altLang="en-US" dirty="0">
                <a:effectLst/>
                <a:latin typeface="Arial" panose="020B0604020202020204" pitchFamily="34" charset="0"/>
              </a:rPr>
              <a:t>上建立了</a:t>
            </a:r>
            <a:r>
              <a:rPr lang="zh-CN" altLang="en-US" dirty="0">
                <a:solidFill>
                  <a:schemeClr val="accent3"/>
                </a:solidFill>
                <a:effectLst/>
                <a:latin typeface="Arial" panose="020B0604020202020204" pitchFamily="34" charset="0"/>
              </a:rPr>
              <a:t>一层卷积</a:t>
            </a:r>
            <a:r>
              <a:rPr lang="zh-CN" altLang="en-US" dirty="0">
                <a:effectLst/>
                <a:latin typeface="Arial" panose="020B0604020202020204" pitchFamily="34" charset="0"/>
              </a:rPr>
              <a:t>。这些向量由</a:t>
            </a:r>
            <a:r>
              <a:rPr lang="en-US" altLang="zh-CN" dirty="0" err="1">
                <a:effectLst/>
                <a:latin typeface="Arial" panose="020B0604020202020204" pitchFamily="34" charset="0"/>
              </a:rPr>
              <a:t>Mikolov</a:t>
            </a:r>
            <a:r>
              <a:rPr lang="zh-CN" altLang="en-US" dirty="0">
                <a:effectLst/>
                <a:latin typeface="Arial" panose="020B0604020202020204" pitchFamily="34" charset="0"/>
              </a:rPr>
              <a:t>等人</a:t>
            </a:r>
            <a:r>
              <a:rPr lang="en-US" altLang="zh-CN" dirty="0">
                <a:effectLst/>
                <a:latin typeface="Arial" panose="020B0604020202020204" pitchFamily="34" charset="0"/>
              </a:rPr>
              <a:t>(2013)</a:t>
            </a:r>
            <a:r>
              <a:rPr lang="zh-CN" altLang="en-US" dirty="0">
                <a:effectLst/>
                <a:latin typeface="Arial" panose="020B0604020202020204" pitchFamily="34" charset="0"/>
              </a:rPr>
              <a:t>对谷歌</a:t>
            </a:r>
            <a:r>
              <a:rPr lang="en-US" altLang="zh-CN" dirty="0">
                <a:effectLst/>
                <a:latin typeface="Arial" panose="020B0604020202020204" pitchFamily="34" charset="0"/>
              </a:rPr>
              <a:t>News</a:t>
            </a:r>
            <a:r>
              <a:rPr lang="zh-CN" altLang="en-US" dirty="0">
                <a:effectLst/>
                <a:latin typeface="Arial" panose="020B0604020202020204" pitchFamily="34" charset="0"/>
              </a:rPr>
              <a:t>的</a:t>
            </a:r>
            <a:r>
              <a:rPr lang="en-US" altLang="zh-CN" dirty="0">
                <a:effectLst/>
                <a:latin typeface="Arial" panose="020B0604020202020204" pitchFamily="34" charset="0"/>
              </a:rPr>
              <a:t>1000</a:t>
            </a:r>
            <a:r>
              <a:rPr lang="zh-CN" altLang="en-US" dirty="0">
                <a:effectLst/>
                <a:latin typeface="Arial" panose="020B0604020202020204" pitchFamily="34" charset="0"/>
              </a:rPr>
              <a:t>亿个单词进行训练，并且是公开可用的。</a:t>
            </a:r>
            <a:endParaRPr lang="en-US" altLang="zh-CN" dirty="0">
              <a:effectLst/>
              <a:latin typeface="Arial" panose="020B0604020202020204" pitchFamily="34" charset="0"/>
            </a:endParaRPr>
          </a:p>
          <a:p>
            <a:r>
              <a:rPr lang="zh-CN" altLang="en-US" dirty="0">
                <a:solidFill>
                  <a:schemeClr val="accent3"/>
                </a:solidFill>
                <a:latin typeface="Arial" panose="020B0604020202020204" pitchFamily="34" charset="0"/>
              </a:rPr>
              <a:t>保持上述词向量不变</a:t>
            </a:r>
            <a:r>
              <a:rPr lang="zh-CN" altLang="en-US" dirty="0">
                <a:latin typeface="Arial" panose="020B0604020202020204" pitchFamily="34" charset="0"/>
              </a:rPr>
              <a:t>，</a:t>
            </a:r>
            <a:r>
              <a:rPr lang="zh-CN" altLang="en-US" dirty="0">
                <a:solidFill>
                  <a:schemeClr val="accent3"/>
                </a:solidFill>
                <a:latin typeface="Arial" panose="020B0604020202020204" pitchFamily="34" charset="0"/>
              </a:rPr>
              <a:t>只调节一些超参数</a:t>
            </a:r>
            <a:r>
              <a:rPr lang="zh-CN" altLang="en-US" dirty="0">
                <a:latin typeface="Arial" panose="020B0604020202020204" pitchFamily="34" charset="0"/>
              </a:rPr>
              <a:t>，大多数任务效果较好</a:t>
            </a:r>
            <a:endParaRPr lang="zh-CN" altLang="en-US" dirty="0">
              <a:effectLst/>
              <a:latin typeface="Arial" panose="020B0604020202020204" pitchFamily="34" charset="0"/>
            </a:endParaRPr>
          </a:p>
          <a:p>
            <a:r>
              <a:rPr lang="zh-CN" altLang="en-US" dirty="0">
                <a:effectLst/>
                <a:latin typeface="Arial" panose="020B0604020202020204" pitchFamily="34" charset="0"/>
              </a:rPr>
              <a:t>通过</a:t>
            </a:r>
            <a:r>
              <a:rPr lang="zh-CN" altLang="en-US" dirty="0">
                <a:solidFill>
                  <a:schemeClr val="accent3"/>
                </a:solidFill>
                <a:effectLst/>
                <a:latin typeface="Arial" panose="020B0604020202020204" pitchFamily="34" charset="0"/>
              </a:rPr>
              <a:t>微调学习特定于任务的向量</a:t>
            </a:r>
            <a:r>
              <a:rPr lang="zh-CN" altLang="en-US" dirty="0">
                <a:effectLst/>
                <a:latin typeface="Arial" panose="020B0604020202020204" pitchFamily="34" charset="0"/>
              </a:rPr>
              <a:t>可以得到进一步的改进。</a:t>
            </a:r>
            <a:endParaRPr lang="zh-CN" altLang="en-US" dirty="0"/>
          </a:p>
        </p:txBody>
      </p:sp>
    </p:spTree>
    <p:extLst>
      <p:ext uri="{BB962C8B-B14F-4D97-AF65-F5344CB8AC3E}">
        <p14:creationId xmlns:p14="http://schemas.microsoft.com/office/powerpoint/2010/main" val="149617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sz="4400" dirty="0">
                <a:latin typeface="Arial" panose="020B0604020202020204" pitchFamily="34" charset="0"/>
                <a:ea typeface="微软雅黑" panose="020B0503020204020204" pitchFamily="34" charset="-122"/>
                <a:sym typeface="Arial" panose="020B0604020202020204" pitchFamily="34" charset="0"/>
              </a:rPr>
              <a:t>-Model</a:t>
            </a:r>
            <a:endParaRPr lang="zh-CN" altLang="en-US" dirty="0"/>
          </a:p>
        </p:txBody>
      </p:sp>
      <p:sp>
        <p:nvSpPr>
          <p:cNvPr id="3" name="内容占位符 2"/>
          <p:cNvSpPr>
            <a:spLocks noGrp="1"/>
          </p:cNvSpPr>
          <p:nvPr>
            <p:ph idx="1"/>
          </p:nvPr>
        </p:nvSpPr>
        <p:spPr>
          <a:xfrm>
            <a:off x="838200" y="1825625"/>
            <a:ext cx="3426055" cy="4351338"/>
          </a:xfrm>
        </p:spPr>
        <p:txBody>
          <a:bodyPr>
            <a:normAutofit fontScale="62500" lnSpcReduction="20000"/>
          </a:bodyPr>
          <a:lstStyle/>
          <a:p>
            <a:pPr>
              <a:lnSpc>
                <a:spcPct val="120000"/>
              </a:lnSpc>
            </a:pPr>
            <a:r>
              <a:rPr lang="en-US" altLang="zh-CN" dirty="0"/>
              <a:t>2</a:t>
            </a:r>
            <a:r>
              <a:rPr lang="zh-CN" altLang="en-US" dirty="0"/>
              <a:t>通道（</a:t>
            </a:r>
            <a:r>
              <a:rPr lang="en-US" altLang="zh-CN" dirty="0"/>
              <a:t>1</a:t>
            </a:r>
            <a:r>
              <a:rPr lang="zh-CN" altLang="en-US" dirty="0"/>
              <a:t>个静态；</a:t>
            </a:r>
            <a:r>
              <a:rPr lang="en-US" altLang="zh-CN" dirty="0"/>
              <a:t>1</a:t>
            </a:r>
            <a:r>
              <a:rPr lang="zh-CN" altLang="en-US" dirty="0"/>
              <a:t>个通过反向传播调节），</a:t>
            </a:r>
            <a:r>
              <a:rPr lang="en-US" altLang="zh-CN" dirty="0"/>
              <a:t>n</a:t>
            </a:r>
            <a:r>
              <a:rPr lang="zh-CN" altLang="en-US" dirty="0"/>
              <a:t>个单词的</a:t>
            </a:r>
            <a:r>
              <a:rPr lang="en-US" altLang="zh-CN" dirty="0"/>
              <a:t>k</a:t>
            </a:r>
            <a:r>
              <a:rPr lang="zh-CN" altLang="en-US" dirty="0"/>
              <a:t>维单词向量拼接成输入层</a:t>
            </a:r>
            <a:endParaRPr lang="en-US" altLang="zh-CN" dirty="0"/>
          </a:p>
          <a:p>
            <a:pPr>
              <a:lnSpc>
                <a:spcPct val="120000"/>
              </a:lnSpc>
            </a:pPr>
            <a:r>
              <a:rPr lang="zh-CN" altLang="en-US" dirty="0"/>
              <a:t>卷积核</a:t>
            </a:r>
            <a:r>
              <a:rPr lang="en-US" altLang="zh-CN" dirty="0" err="1"/>
              <a:t>hxk</a:t>
            </a:r>
            <a:r>
              <a:rPr lang="zh-CN" altLang="en-US" dirty="0"/>
              <a:t>，一次处理长度</a:t>
            </a:r>
            <a:r>
              <a:rPr lang="en-US" altLang="zh-CN" dirty="0"/>
              <a:t>h</a:t>
            </a:r>
            <a:r>
              <a:rPr lang="zh-CN" altLang="en-US" dirty="0"/>
              <a:t>个单词</a:t>
            </a:r>
            <a:r>
              <a:rPr lang="en-US" altLang="zh-CN" dirty="0"/>
              <a:t>i:i+h-1</a:t>
            </a:r>
            <a:r>
              <a:rPr lang="zh-CN" altLang="en-US" dirty="0"/>
              <a:t>，句子被分成如下</a:t>
            </a:r>
            <a:r>
              <a:rPr lang="en-US" altLang="zh-CN" dirty="0"/>
              <a:t>n-h+1</a:t>
            </a:r>
            <a:r>
              <a:rPr lang="zh-CN" altLang="en-US" dirty="0"/>
              <a:t>个窗口：</a:t>
            </a:r>
            <a:r>
              <a:rPr lang="pt-BR" altLang="zh-CN" dirty="0"/>
              <a:t> {x_(1:h),x _( 2:h+1), . . . ,x _( n−h+1:n)} </a:t>
            </a:r>
            <a:r>
              <a:rPr lang="zh-CN" altLang="en-US" dirty="0"/>
              <a:t>，最终生成特征图</a:t>
            </a:r>
            <a:r>
              <a:rPr lang="en-US" altLang="zh-CN" dirty="0"/>
              <a:t>c=[c1,c2,…,c_(n-h+1)]</a:t>
            </a:r>
          </a:p>
          <a:p>
            <a:pPr>
              <a:lnSpc>
                <a:spcPct val="120000"/>
              </a:lnSpc>
            </a:pPr>
            <a:r>
              <a:rPr lang="zh-CN" altLang="en-US" dirty="0"/>
              <a:t>最大池化生成</a:t>
            </a:r>
            <a:r>
              <a:rPr lang="en-US" altLang="zh-CN" dirty="0"/>
              <a:t>1</a:t>
            </a:r>
            <a:r>
              <a:rPr lang="zh-CN" altLang="en-US" dirty="0"/>
              <a:t>个</a:t>
            </a:r>
            <a:r>
              <a:rPr lang="en-US" altLang="zh-CN" dirty="0"/>
              <a:t>n-h+1</a:t>
            </a:r>
            <a:r>
              <a:rPr lang="zh-CN" altLang="en-US" dirty="0"/>
              <a:t>维向量</a:t>
            </a:r>
            <a:endParaRPr lang="en-US" altLang="zh-CN" dirty="0"/>
          </a:p>
          <a:p>
            <a:pPr>
              <a:lnSpc>
                <a:spcPct val="120000"/>
              </a:lnSpc>
            </a:pPr>
            <a:r>
              <a:rPr lang="en-US" altLang="zh-CN" dirty="0"/>
              <a:t>Dropout</a:t>
            </a:r>
            <a:r>
              <a:rPr lang="zh-CN" altLang="en-US" dirty="0"/>
              <a:t>（采用算式</a:t>
            </a:r>
            <a:r>
              <a:rPr lang="en-US" altLang="zh-CN" dirty="0"/>
              <a:t>5</a:t>
            </a:r>
            <a:r>
              <a:rPr lang="zh-CN" altLang="en-US" dirty="0"/>
              <a:t>）</a:t>
            </a:r>
            <a:r>
              <a:rPr lang="en-US" altLang="zh-CN" dirty="0"/>
              <a:t> &amp; SoftMax </a:t>
            </a:r>
            <a:r>
              <a:rPr lang="zh-CN" altLang="en-US" dirty="0"/>
              <a:t>全连接生成输出层</a:t>
            </a:r>
          </a:p>
        </p:txBody>
      </p:sp>
      <p:pic>
        <p:nvPicPr>
          <p:cNvPr id="9" name="图片 8">
            <a:extLst>
              <a:ext uri="{FF2B5EF4-FFF2-40B4-BE49-F238E27FC236}">
                <a16:creationId xmlns:a16="http://schemas.microsoft.com/office/drawing/2014/main" id="{E5E642BA-E72F-4510-86BC-0551B34FC05A}"/>
              </a:ext>
            </a:extLst>
          </p:cNvPr>
          <p:cNvPicPr>
            <a:picLocks noChangeAspect="1"/>
          </p:cNvPicPr>
          <p:nvPr/>
        </p:nvPicPr>
        <p:blipFill>
          <a:blip r:embed="rId2"/>
          <a:stretch>
            <a:fillRect/>
          </a:stretch>
        </p:blipFill>
        <p:spPr>
          <a:xfrm>
            <a:off x="4838700" y="1719263"/>
            <a:ext cx="7353300" cy="4457700"/>
          </a:xfrm>
          <a:prstGeom prst="rect">
            <a:avLst/>
          </a:prstGeom>
        </p:spPr>
      </p:pic>
    </p:spTree>
    <p:extLst>
      <p:ext uri="{BB962C8B-B14F-4D97-AF65-F5344CB8AC3E}">
        <p14:creationId xmlns:p14="http://schemas.microsoft.com/office/powerpoint/2010/main" val="175906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p>
        </p:txBody>
      </p:sp>
      <p:sp>
        <p:nvSpPr>
          <p:cNvPr id="3" name="内容占位符 2"/>
          <p:cNvSpPr>
            <a:spLocks noGrp="1"/>
          </p:cNvSpPr>
          <p:nvPr>
            <p:ph idx="1"/>
          </p:nvPr>
        </p:nvSpPr>
        <p:spPr/>
        <p:txBody>
          <a:bodyPr/>
          <a:lstStyle/>
          <a:p>
            <a:r>
              <a:rPr lang="zh-CN" altLang="en-US" dirty="0"/>
              <a:t>实验数据集</a:t>
            </a:r>
            <a:endParaRPr lang="en-US" altLang="zh-CN" dirty="0"/>
          </a:p>
          <a:p>
            <a:r>
              <a:rPr lang="zh-CN" altLang="en-US" dirty="0"/>
              <a:t>不同</a:t>
            </a:r>
            <a:r>
              <a:rPr lang="en-US" altLang="zh-CN" dirty="0"/>
              <a:t>Model</a:t>
            </a:r>
            <a:r>
              <a:rPr lang="zh-CN" altLang="en-US" dirty="0"/>
              <a:t>实验对比</a:t>
            </a:r>
          </a:p>
        </p:txBody>
      </p:sp>
      <p:pic>
        <p:nvPicPr>
          <p:cNvPr id="5" name="图片 4">
            <a:extLst>
              <a:ext uri="{FF2B5EF4-FFF2-40B4-BE49-F238E27FC236}">
                <a16:creationId xmlns:a16="http://schemas.microsoft.com/office/drawing/2014/main" id="{169326AC-7373-4960-8F4A-36693773C0E2}"/>
              </a:ext>
            </a:extLst>
          </p:cNvPr>
          <p:cNvPicPr>
            <a:picLocks noChangeAspect="1"/>
          </p:cNvPicPr>
          <p:nvPr/>
        </p:nvPicPr>
        <p:blipFill>
          <a:blip r:embed="rId2"/>
          <a:stretch>
            <a:fillRect/>
          </a:stretch>
        </p:blipFill>
        <p:spPr>
          <a:xfrm>
            <a:off x="610878" y="3720927"/>
            <a:ext cx="4013263" cy="3137073"/>
          </a:xfrm>
          <a:prstGeom prst="rect">
            <a:avLst/>
          </a:prstGeom>
        </p:spPr>
      </p:pic>
      <p:pic>
        <p:nvPicPr>
          <p:cNvPr id="7" name="图片 6">
            <a:extLst>
              <a:ext uri="{FF2B5EF4-FFF2-40B4-BE49-F238E27FC236}">
                <a16:creationId xmlns:a16="http://schemas.microsoft.com/office/drawing/2014/main" id="{1C5964DE-C93B-4CBF-A7C4-DA2258DB27CE}"/>
              </a:ext>
            </a:extLst>
          </p:cNvPr>
          <p:cNvPicPr>
            <a:picLocks noChangeAspect="1"/>
          </p:cNvPicPr>
          <p:nvPr/>
        </p:nvPicPr>
        <p:blipFill>
          <a:blip r:embed="rId3"/>
          <a:stretch>
            <a:fillRect/>
          </a:stretch>
        </p:blipFill>
        <p:spPr>
          <a:xfrm>
            <a:off x="4624141" y="591616"/>
            <a:ext cx="7567859" cy="6258619"/>
          </a:xfrm>
          <a:prstGeom prst="rect">
            <a:avLst/>
          </a:prstGeom>
        </p:spPr>
      </p:pic>
    </p:spTree>
    <p:extLst>
      <p:ext uri="{BB962C8B-B14F-4D97-AF65-F5344CB8AC3E}">
        <p14:creationId xmlns:p14="http://schemas.microsoft.com/office/powerpoint/2010/main" val="102396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p>
        </p:txBody>
      </p:sp>
      <p:sp>
        <p:nvSpPr>
          <p:cNvPr id="3" name="内容占位符 2"/>
          <p:cNvSpPr>
            <a:spLocks noGrp="1"/>
          </p:cNvSpPr>
          <p:nvPr>
            <p:ph idx="1"/>
          </p:nvPr>
        </p:nvSpPr>
        <p:spPr/>
        <p:txBody>
          <a:bodyPr/>
          <a:lstStyle/>
          <a:p>
            <a:r>
              <a:rPr lang="zh-CN" altLang="en-US" dirty="0"/>
              <a:t>多通道 </a:t>
            </a:r>
            <a:r>
              <a:rPr lang="en-US" altLang="zh-CN" dirty="0"/>
              <a:t>VS </a:t>
            </a:r>
            <a:r>
              <a:rPr lang="zh-CN" altLang="en-US" dirty="0"/>
              <a:t>单通道模型</a:t>
            </a:r>
            <a:endParaRPr lang="en-US" altLang="zh-CN" dirty="0"/>
          </a:p>
          <a:p>
            <a:pPr lvl="1"/>
            <a:r>
              <a:rPr lang="zh-CN" altLang="en-US" dirty="0">
                <a:effectLst/>
                <a:latin typeface="Arial" panose="020B0604020202020204" pitchFamily="34" charset="0"/>
              </a:rPr>
              <a:t>作者最初</a:t>
            </a:r>
            <a:r>
              <a:rPr lang="zh-CN" altLang="en-US" dirty="0">
                <a:solidFill>
                  <a:schemeClr val="accent3"/>
                </a:solidFill>
                <a:effectLst/>
                <a:latin typeface="Arial" panose="020B0604020202020204" pitchFamily="34" charset="0"/>
              </a:rPr>
              <a:t>希望多通道架构可以防止过拟合</a:t>
            </a:r>
            <a:r>
              <a:rPr lang="en-US" altLang="zh-CN" dirty="0">
                <a:effectLst/>
                <a:latin typeface="Arial" panose="020B0604020202020204" pitchFamily="34" charset="0"/>
              </a:rPr>
              <a:t>(</a:t>
            </a:r>
            <a:r>
              <a:rPr lang="zh-CN" altLang="en-US" dirty="0">
                <a:effectLst/>
                <a:latin typeface="Arial" panose="020B0604020202020204" pitchFamily="34" charset="0"/>
              </a:rPr>
              <a:t>通过确保学习到的向量不会偏离原始值太远</a:t>
            </a:r>
            <a:r>
              <a:rPr lang="en-US" altLang="zh-CN" dirty="0">
                <a:effectLst/>
                <a:latin typeface="Arial" panose="020B0604020202020204" pitchFamily="34" charset="0"/>
              </a:rPr>
              <a:t>)</a:t>
            </a:r>
            <a:r>
              <a:rPr lang="zh-CN" altLang="en-US" dirty="0">
                <a:effectLst/>
                <a:latin typeface="Arial" panose="020B0604020202020204" pitchFamily="34" charset="0"/>
              </a:rPr>
              <a:t>，因此比单通道模型工作得更好，特别是在较小的数据集上。</a:t>
            </a:r>
            <a:r>
              <a:rPr lang="zh-CN" altLang="en-US" dirty="0">
                <a:solidFill>
                  <a:schemeClr val="accent3"/>
                </a:solidFill>
                <a:effectLst/>
                <a:latin typeface="Arial" panose="020B0604020202020204" pitchFamily="34" charset="0"/>
              </a:rPr>
              <a:t>然而，结果是混合的，并且进一步规范化微调过程的工作是有必要的</a:t>
            </a:r>
            <a:r>
              <a:rPr lang="zh-CN" altLang="en-US" dirty="0">
                <a:effectLst/>
                <a:latin typeface="Arial" panose="020B0604020202020204" pitchFamily="34" charset="0"/>
              </a:rPr>
              <a:t>。例如，</a:t>
            </a:r>
            <a:r>
              <a:rPr lang="zh-CN" altLang="en-US" dirty="0">
                <a:solidFill>
                  <a:schemeClr val="accent3"/>
                </a:solidFill>
                <a:effectLst/>
                <a:latin typeface="Arial" panose="020B0604020202020204" pitchFamily="34" charset="0"/>
              </a:rPr>
              <a:t>可以不为非静态部分使用额外的通道，而是保持一个通道，但使用允许在训练期间修改额外维度</a:t>
            </a:r>
            <a:r>
              <a:rPr lang="zh-CN" altLang="en-US" dirty="0">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370396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p>
        </p:txBody>
      </p:sp>
      <p:sp>
        <p:nvSpPr>
          <p:cNvPr id="3" name="内容占位符 2"/>
          <p:cNvSpPr>
            <a:spLocks noGrp="1"/>
          </p:cNvSpPr>
          <p:nvPr>
            <p:ph idx="1"/>
          </p:nvPr>
        </p:nvSpPr>
        <p:spPr>
          <a:xfrm>
            <a:off x="838200" y="1825625"/>
            <a:ext cx="5257800" cy="4351338"/>
          </a:xfrm>
        </p:spPr>
        <p:txBody>
          <a:bodyPr>
            <a:normAutofit fontScale="77500" lnSpcReduction="20000"/>
          </a:bodyPr>
          <a:lstStyle/>
          <a:p>
            <a:pPr>
              <a:lnSpc>
                <a:spcPct val="110000"/>
              </a:lnSpc>
            </a:pPr>
            <a:r>
              <a:rPr lang="zh-CN" altLang="en-US" dirty="0"/>
              <a:t>静态 </a:t>
            </a:r>
            <a:r>
              <a:rPr lang="en-US" altLang="zh-CN" dirty="0"/>
              <a:t>VS</a:t>
            </a:r>
            <a:r>
              <a:rPr lang="zh-CN" altLang="en-US" dirty="0"/>
              <a:t> 非静态表示</a:t>
            </a:r>
            <a:endParaRPr lang="en-US" altLang="zh-CN" dirty="0"/>
          </a:p>
          <a:p>
            <a:pPr lvl="1">
              <a:lnSpc>
                <a:spcPct val="110000"/>
              </a:lnSpc>
            </a:pPr>
            <a:r>
              <a:rPr lang="zh-CN" altLang="en-US" dirty="0">
                <a:effectLst/>
                <a:latin typeface="Arial" panose="020B0604020202020204" pitchFamily="34" charset="0"/>
              </a:rPr>
              <a:t>与单通道非静态模型的情况一样，</a:t>
            </a:r>
            <a:r>
              <a:rPr lang="zh-CN" altLang="en-US" dirty="0">
                <a:solidFill>
                  <a:schemeClr val="accent3"/>
                </a:solidFill>
                <a:effectLst/>
                <a:latin typeface="Arial" panose="020B0604020202020204" pitchFamily="34" charset="0"/>
              </a:rPr>
              <a:t>多通道模型能够对非静态通道进行微调，使其更特定于手头的任务</a:t>
            </a:r>
            <a:r>
              <a:rPr lang="zh-CN" altLang="en-US" dirty="0">
                <a:effectLst/>
                <a:latin typeface="Arial" panose="020B0604020202020204" pitchFamily="34" charset="0"/>
              </a:rPr>
              <a:t>。例如，</a:t>
            </a:r>
            <a:r>
              <a:rPr lang="en-US" altLang="zh-CN" dirty="0">
                <a:effectLst/>
                <a:latin typeface="Arial" panose="020B0604020202020204" pitchFamily="34" charset="0"/>
              </a:rPr>
              <a:t>word2vec</a:t>
            </a:r>
            <a:r>
              <a:rPr lang="zh-CN" altLang="en-US" dirty="0">
                <a:effectLst/>
                <a:latin typeface="Arial" panose="020B0604020202020204" pitchFamily="34" charset="0"/>
              </a:rPr>
              <a:t>中的</a:t>
            </a:r>
            <a:r>
              <a:rPr lang="en-US" altLang="zh-CN" dirty="0">
                <a:effectLst/>
                <a:latin typeface="Arial" panose="020B0604020202020204" pitchFamily="34" charset="0"/>
              </a:rPr>
              <a:t>good</a:t>
            </a:r>
            <a:r>
              <a:rPr lang="zh-CN" altLang="en-US" dirty="0">
                <a:effectLst/>
                <a:latin typeface="Arial" panose="020B0604020202020204" pitchFamily="34" charset="0"/>
              </a:rPr>
              <a:t>和</a:t>
            </a:r>
            <a:r>
              <a:rPr lang="en-US" altLang="zh-CN" dirty="0">
                <a:effectLst/>
                <a:latin typeface="Arial" panose="020B0604020202020204" pitchFamily="34" charset="0"/>
              </a:rPr>
              <a:t>bad</a:t>
            </a:r>
            <a:r>
              <a:rPr lang="zh-CN" altLang="en-US" dirty="0">
                <a:effectLst/>
                <a:latin typeface="Arial" panose="020B0604020202020204" pitchFamily="34" charset="0"/>
              </a:rPr>
              <a:t>非常相似，大概是因为它们</a:t>
            </a:r>
            <a:r>
              <a:rPr lang="en-US" altLang="zh-CN" dirty="0">
                <a:effectLst/>
                <a:latin typeface="Arial" panose="020B0604020202020204" pitchFamily="34" charset="0"/>
              </a:rPr>
              <a:t>(</a:t>
            </a:r>
            <a:r>
              <a:rPr lang="zh-CN" altLang="en-US" dirty="0">
                <a:effectLst/>
                <a:latin typeface="Arial" panose="020B0604020202020204" pitchFamily="34" charset="0"/>
              </a:rPr>
              <a:t>几乎</a:t>
            </a:r>
            <a:r>
              <a:rPr lang="en-US" altLang="zh-CN" dirty="0">
                <a:effectLst/>
                <a:latin typeface="Arial" panose="020B0604020202020204" pitchFamily="34" charset="0"/>
              </a:rPr>
              <a:t>)</a:t>
            </a:r>
            <a:r>
              <a:rPr lang="zh-CN" altLang="en-US" dirty="0">
                <a:effectLst/>
                <a:latin typeface="Arial" panose="020B0604020202020204" pitchFamily="34" charset="0"/>
              </a:rPr>
              <a:t>在语法上是等价的。但是对于在</a:t>
            </a:r>
            <a:r>
              <a:rPr lang="en-US" altLang="zh-CN" dirty="0">
                <a:effectLst/>
                <a:latin typeface="Arial" panose="020B0604020202020204" pitchFamily="34" charset="0"/>
              </a:rPr>
              <a:t>SST-2</a:t>
            </a:r>
            <a:r>
              <a:rPr lang="zh-CN" altLang="en-US" dirty="0">
                <a:effectLst/>
                <a:latin typeface="Arial" panose="020B0604020202020204" pitchFamily="34" charset="0"/>
              </a:rPr>
              <a:t>数据集上进行了微调的非静态通道中的向量来说，情况就不一样了</a:t>
            </a:r>
            <a:r>
              <a:rPr lang="en-US" altLang="zh-CN" dirty="0">
                <a:effectLst/>
                <a:latin typeface="Arial" panose="020B0604020202020204" pitchFamily="34" charset="0"/>
              </a:rPr>
              <a:t>(</a:t>
            </a:r>
            <a:r>
              <a:rPr lang="zh-CN" altLang="en-US" dirty="0">
                <a:effectLst/>
                <a:latin typeface="Arial" panose="020B0604020202020204" pitchFamily="34" charset="0"/>
              </a:rPr>
              <a:t>表</a:t>
            </a:r>
            <a:r>
              <a:rPr lang="en-US" altLang="zh-CN" dirty="0">
                <a:effectLst/>
                <a:latin typeface="Arial" panose="020B0604020202020204" pitchFamily="34" charset="0"/>
              </a:rPr>
              <a:t>3)</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lnSpc>
                <a:spcPct val="110000"/>
              </a:lnSpc>
            </a:pPr>
            <a:r>
              <a:rPr lang="zh-CN" altLang="en-US" dirty="0">
                <a:effectLst/>
                <a:latin typeface="Arial" panose="020B0604020202020204" pitchFamily="34" charset="0"/>
              </a:rPr>
              <a:t>对于表达情感来说，</a:t>
            </a:r>
            <a:r>
              <a:rPr lang="en-US" altLang="zh-CN" dirty="0">
                <a:effectLst/>
                <a:latin typeface="Arial" panose="020B0604020202020204" pitchFamily="34" charset="0"/>
              </a:rPr>
              <a:t>good</a:t>
            </a:r>
            <a:r>
              <a:rPr lang="zh-CN" altLang="en-US" dirty="0">
                <a:effectLst/>
                <a:latin typeface="Arial" panose="020B0604020202020204" pitchFamily="34" charset="0"/>
              </a:rPr>
              <a:t>更接近于</a:t>
            </a:r>
            <a:r>
              <a:rPr lang="en-US" altLang="zh-CN" dirty="0">
                <a:effectLst/>
                <a:latin typeface="Arial" panose="020B0604020202020204" pitchFamily="34" charset="0"/>
              </a:rPr>
              <a:t>nice</a:t>
            </a:r>
            <a:r>
              <a:rPr lang="zh-CN" altLang="en-US" dirty="0">
                <a:effectLst/>
                <a:latin typeface="Arial" panose="020B0604020202020204" pitchFamily="34" charset="0"/>
              </a:rPr>
              <a:t>，而不是</a:t>
            </a:r>
            <a:r>
              <a:rPr lang="en-US" altLang="zh-CN" dirty="0">
                <a:effectLst/>
                <a:latin typeface="Arial" panose="020B0604020202020204" pitchFamily="34" charset="0"/>
              </a:rPr>
              <a:t>great</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这确实反映在学习的向量中</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lnSpc>
                <a:spcPct val="110000"/>
              </a:lnSpc>
            </a:pPr>
            <a:r>
              <a:rPr lang="zh-CN" altLang="en-US" dirty="0">
                <a:effectLst/>
                <a:latin typeface="Arial" panose="020B0604020202020204" pitchFamily="34" charset="0"/>
              </a:rPr>
              <a:t>对于</a:t>
            </a:r>
            <a:r>
              <a:rPr lang="en-US" altLang="zh-CN" dirty="0">
                <a:effectLst/>
                <a:latin typeface="Arial" panose="020B0604020202020204" pitchFamily="34" charset="0"/>
              </a:rPr>
              <a:t>(</a:t>
            </a:r>
            <a:r>
              <a:rPr lang="zh-CN" altLang="en-US" dirty="0">
                <a:effectLst/>
                <a:latin typeface="Arial" panose="020B0604020202020204" pitchFamily="34" charset="0"/>
              </a:rPr>
              <a:t>随机初始化</a:t>
            </a:r>
            <a:r>
              <a:rPr lang="en-US" altLang="zh-CN" dirty="0">
                <a:effectLst/>
                <a:latin typeface="Arial" panose="020B0604020202020204" pitchFamily="34" charset="0"/>
              </a:rPr>
              <a:t>)</a:t>
            </a:r>
            <a:r>
              <a:rPr lang="zh-CN" altLang="en-US" dirty="0">
                <a:effectLst/>
                <a:latin typeface="Arial" panose="020B0604020202020204" pitchFamily="34" charset="0"/>
              </a:rPr>
              <a:t>不在预先训练向量集合中的标记，</a:t>
            </a:r>
            <a:r>
              <a:rPr lang="zh-CN" altLang="en-US" dirty="0">
                <a:solidFill>
                  <a:schemeClr val="accent3"/>
                </a:solidFill>
                <a:effectLst/>
                <a:latin typeface="Arial" panose="020B0604020202020204" pitchFamily="34" charset="0"/>
              </a:rPr>
              <a:t>微调允许它们学习更有意义的表示</a:t>
            </a:r>
            <a:r>
              <a:rPr lang="zh-CN" altLang="en-US" dirty="0">
                <a:effectLst/>
                <a:latin typeface="Arial" panose="020B0604020202020204" pitchFamily="34" charset="0"/>
              </a:rPr>
              <a:t>：网络学习到感叹号与感情表达相关，逗号是连接词</a:t>
            </a:r>
            <a:r>
              <a:rPr lang="en-US" altLang="zh-CN" dirty="0">
                <a:effectLst/>
                <a:latin typeface="Arial" panose="020B0604020202020204" pitchFamily="34" charset="0"/>
              </a:rPr>
              <a:t>(</a:t>
            </a:r>
            <a:r>
              <a:rPr lang="zh-CN" altLang="en-US" dirty="0">
                <a:effectLst/>
                <a:latin typeface="Arial" panose="020B0604020202020204" pitchFamily="34" charset="0"/>
              </a:rPr>
              <a:t>表</a:t>
            </a:r>
            <a:r>
              <a:rPr lang="en-US" altLang="zh-CN" dirty="0">
                <a:effectLst/>
                <a:latin typeface="Arial" panose="020B0604020202020204" pitchFamily="34" charset="0"/>
              </a:rPr>
              <a:t>3)</a:t>
            </a:r>
            <a:r>
              <a:rPr lang="zh-CN" altLang="en-US" dirty="0">
                <a:effectLst/>
                <a:latin typeface="Arial" panose="020B0604020202020204" pitchFamily="34" charset="0"/>
              </a:rPr>
              <a:t>。</a:t>
            </a:r>
            <a:endParaRPr lang="zh-CN" altLang="en-US" dirty="0"/>
          </a:p>
        </p:txBody>
      </p:sp>
      <p:pic>
        <p:nvPicPr>
          <p:cNvPr id="5" name="图片 4">
            <a:extLst>
              <a:ext uri="{FF2B5EF4-FFF2-40B4-BE49-F238E27FC236}">
                <a16:creationId xmlns:a16="http://schemas.microsoft.com/office/drawing/2014/main" id="{17A9D150-BBDF-42D9-B986-9C724D125C61}"/>
              </a:ext>
            </a:extLst>
          </p:cNvPr>
          <p:cNvPicPr>
            <a:picLocks noChangeAspect="1"/>
          </p:cNvPicPr>
          <p:nvPr/>
        </p:nvPicPr>
        <p:blipFill>
          <a:blip r:embed="rId2"/>
          <a:stretch>
            <a:fillRect/>
          </a:stretch>
        </p:blipFill>
        <p:spPr>
          <a:xfrm>
            <a:off x="7431293" y="0"/>
            <a:ext cx="4395232" cy="6858000"/>
          </a:xfrm>
          <a:prstGeom prst="rect">
            <a:avLst/>
          </a:prstGeom>
        </p:spPr>
      </p:pic>
    </p:spTree>
    <p:extLst>
      <p:ext uri="{BB962C8B-B14F-4D97-AF65-F5344CB8AC3E}">
        <p14:creationId xmlns:p14="http://schemas.microsoft.com/office/powerpoint/2010/main" val="3738536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509</TotalTime>
  <Words>1029</Words>
  <Application>Microsoft Office PowerPoint</Application>
  <PresentationFormat>宽屏</PresentationFormat>
  <Paragraphs>56</Paragraphs>
  <Slides>12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Arial</vt:lpstr>
      <vt:lpstr>Calibri</vt:lpstr>
      <vt:lpstr>Impact</vt:lpstr>
      <vt:lpstr>Office 主题​​</vt:lpstr>
      <vt:lpstr>PowerPoint 演示文稿</vt:lpstr>
      <vt:lpstr>PowerPoint 演示文稿</vt:lpstr>
      <vt:lpstr>研究背景（意义）</vt:lpstr>
      <vt:lpstr>问题描述</vt:lpstr>
      <vt:lpstr>解决方案</vt:lpstr>
      <vt:lpstr>解决方案-Model</vt:lpstr>
      <vt:lpstr>实验分析</vt:lpstr>
      <vt:lpstr>实验分析</vt:lpstr>
      <vt:lpstr>实验分析</vt:lpstr>
      <vt:lpstr>实验分析</vt:lpstr>
      <vt:lpstr>总结展望</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蒲 尧</cp:lastModifiedBy>
  <cp:revision>33</cp:revision>
  <dcterms:created xsi:type="dcterms:W3CDTF">2018-08-12T03:36:57Z</dcterms:created>
  <dcterms:modified xsi:type="dcterms:W3CDTF">2021-05-10T09:21:31Z</dcterms:modified>
</cp:coreProperties>
</file>