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1" r:id="rId3"/>
    <p:sldId id="262" r:id="rId4"/>
    <p:sldId id="269" r:id="rId5"/>
    <p:sldId id="263" r:id="rId6"/>
    <p:sldId id="264" r:id="rId7"/>
    <p:sldId id="270" r:id="rId8"/>
    <p:sldId id="274" r:id="rId9"/>
    <p:sldId id="266" r:id="rId10"/>
    <p:sldId id="277" r:id="rId11"/>
    <p:sldId id="279" r:id="rId12"/>
    <p:sldId id="276" r:id="rId13"/>
    <p:sldId id="278" r:id="rId14"/>
    <p:sldId id="268" r:id="rId15"/>
    <p:sldId id="25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4A336-C69E-4714-9C77-EDF27533E981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E4B67-FCD3-4532-BCA6-DE877EA7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4085-1836-4067-BF05-EE1CEA907A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23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7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6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80C25AB-01CB-44EF-B684-5AB310DE0BC5}" type="datetimeFigureOut">
              <a:rPr lang="zh-CN" altLang="en-US" smtClean="0"/>
              <a:pPr/>
              <a:t>2021/5/11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B0403A9-6F57-44BB-8D80-D390D4D805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图片 7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47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51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9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3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2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0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10CD-CE84-4E2B-BABD-39448864A424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image" Target="../media/image2.png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image" Target="../media/image5.jpeg"/><Relationship Id="rId2" Type="http://schemas.openxmlformats.org/officeDocument/2006/relationships/tags" Target="../tags/tag1.xml"/><Relationship Id="rId16" Type="http://schemas.openxmlformats.org/officeDocument/2006/relationships/image" Target="../media/image4.jpeg"/><Relationship Id="rId1" Type="http://schemas.openxmlformats.org/officeDocument/2006/relationships/themeOverride" Target="../theme/themeOverride2.x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383" y="476672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1371960" y="1544925"/>
            <a:ext cx="9424226" cy="2145538"/>
            <a:chOff x="1371960" y="1544925"/>
            <a:chExt cx="9424226" cy="2145538"/>
          </a:xfrm>
        </p:grpSpPr>
        <p:sp>
          <p:nvSpPr>
            <p:cNvPr id="2" name="矩形 1"/>
            <p:cNvSpPr/>
            <p:nvPr/>
          </p:nvSpPr>
          <p:spPr>
            <a:xfrm>
              <a:off x="1524000" y="1703583"/>
              <a:ext cx="9144000" cy="1812995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</a:rPr>
                <a:t>快速区域卷积神经网络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371960" y="1544925"/>
              <a:ext cx="9424226" cy="2145538"/>
              <a:chOff x="1371960" y="1544925"/>
              <a:chExt cx="9424226" cy="214553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371960" y="1544925"/>
                <a:ext cx="3500927" cy="803557"/>
                <a:chOff x="1500147" y="1472851"/>
                <a:chExt cx="3500927" cy="803557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 flipV="1">
                  <a:off x="1500147" y="1472851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1500147" y="1481396"/>
                  <a:ext cx="0" cy="795012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>
                <a:off x="7295259" y="2691925"/>
                <a:ext cx="3500927" cy="998538"/>
                <a:chOff x="7167073" y="2709017"/>
                <a:chExt cx="3500927" cy="998538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 flipV="1">
                  <a:off x="7167073" y="3690464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flipV="1">
                  <a:off x="10668000" y="2709017"/>
                  <a:ext cx="0" cy="981447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AC9753E-7F4C-4646-AD3B-DF3935241B46}"/>
              </a:ext>
            </a:extLst>
          </p:cNvPr>
          <p:cNvSpPr txBox="1"/>
          <p:nvPr/>
        </p:nvSpPr>
        <p:spPr>
          <a:xfrm>
            <a:off x="9682162" y="575495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汇报人：蒲 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F03F3B-9648-4E4C-A441-652359ACC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6437" y="3658145"/>
            <a:ext cx="82391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8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实验分析</a:t>
            </a:r>
            <a:r>
              <a:rPr lang="en-US" altLang="zh-CN" dirty="0"/>
              <a:t>-</a:t>
            </a:r>
            <a:r>
              <a:rPr lang="zh-CN" altLang="en-US" dirty="0"/>
              <a:t>主要结果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34125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训练测试速度对比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Fast R-CNN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3"/>
                </a:solidFill>
              </a:rPr>
              <a:t>训练测试速率明显高于</a:t>
            </a:r>
            <a:r>
              <a:rPr lang="en-US" altLang="zh-CN" dirty="0"/>
              <a:t>R-CNN</a:t>
            </a:r>
            <a:r>
              <a:rPr lang="zh-CN" altLang="en-US" dirty="0"/>
              <a:t>，</a:t>
            </a:r>
            <a:r>
              <a:rPr lang="en-US" altLang="zh-CN" dirty="0" err="1"/>
              <a:t>SPPnet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采用了</a:t>
            </a:r>
            <a:r>
              <a:rPr lang="en-US" altLang="zh-CN" dirty="0"/>
              <a:t>SVD</a:t>
            </a:r>
            <a:r>
              <a:rPr lang="zh-CN" altLang="en-US" dirty="0"/>
              <a:t>，</a:t>
            </a:r>
            <a:r>
              <a:rPr lang="en-US" altLang="zh-CN" dirty="0" err="1">
                <a:solidFill>
                  <a:schemeClr val="accent3"/>
                </a:solidFill>
              </a:rPr>
              <a:t>mAP</a:t>
            </a:r>
            <a:r>
              <a:rPr lang="zh-CN" altLang="en-US" dirty="0">
                <a:solidFill>
                  <a:schemeClr val="accent3"/>
                </a:solidFill>
              </a:rPr>
              <a:t>稍有下降，但加速更加明显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截断奇异值分解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如果是一个普通的分类网络，那么全连接层的计算应该远不及卷积层的计算，但是针对</a:t>
            </a:r>
            <a:r>
              <a:rPr lang="en-US" altLang="zh-CN" dirty="0"/>
              <a:t>object detection</a:t>
            </a:r>
            <a:r>
              <a:rPr lang="zh-CN" altLang="en-US" dirty="0"/>
              <a:t>，</a:t>
            </a:r>
            <a:r>
              <a:rPr lang="en-US" altLang="zh-CN" dirty="0"/>
              <a:t>Fast RCNN</a:t>
            </a:r>
            <a:r>
              <a:rPr lang="zh-CN" altLang="en-US" dirty="0"/>
              <a:t>在</a:t>
            </a:r>
            <a:r>
              <a:rPr lang="en-US" altLang="zh-CN" dirty="0"/>
              <a:t>ROI pooling</a:t>
            </a:r>
            <a:r>
              <a:rPr lang="zh-CN" altLang="en-US" dirty="0"/>
              <a:t>后每个</a:t>
            </a:r>
            <a:r>
              <a:rPr lang="en-US" altLang="zh-CN" dirty="0"/>
              <a:t>region proposal</a:t>
            </a:r>
            <a:r>
              <a:rPr lang="zh-CN" altLang="en-US" dirty="0"/>
              <a:t>都要经过几个全连接层，这使得全连接层的计算占网络的计算将近一半，如</a:t>
            </a:r>
            <a:r>
              <a:rPr lang="en-US" altLang="zh-CN" dirty="0"/>
              <a:t>Figure2</a:t>
            </a:r>
            <a:r>
              <a:rPr lang="zh-CN" altLang="en-US" dirty="0"/>
              <a:t>，作者</a:t>
            </a:r>
            <a:r>
              <a:rPr lang="zh-CN" altLang="en-US" dirty="0">
                <a:solidFill>
                  <a:schemeClr val="accent3"/>
                </a:solidFill>
              </a:rPr>
              <a:t>采用</a:t>
            </a:r>
            <a:r>
              <a:rPr lang="en-US" altLang="zh-CN" dirty="0">
                <a:solidFill>
                  <a:schemeClr val="accent3"/>
                </a:solidFill>
              </a:rPr>
              <a:t>SVD</a:t>
            </a:r>
            <a:r>
              <a:rPr lang="zh-CN" altLang="en-US" dirty="0">
                <a:solidFill>
                  <a:schemeClr val="accent3"/>
                </a:solidFill>
              </a:rPr>
              <a:t>来简化全连接层的计算</a:t>
            </a:r>
            <a:r>
              <a:rPr lang="zh-CN" altLang="en-US" dirty="0"/>
              <a:t>，</a:t>
            </a:r>
            <a:r>
              <a:rPr lang="en-US" altLang="zh-CN" dirty="0"/>
              <a:t>fc6</a:t>
            </a:r>
            <a:r>
              <a:rPr lang="zh-CN" altLang="en-US" dirty="0"/>
              <a:t>明显用时间少。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38266F-6147-4A61-A6CE-318AF90F3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560" y="3857626"/>
            <a:ext cx="4663440" cy="28635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79DC12-8426-4E3D-81A8-61DBB4D22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560" y="174567"/>
            <a:ext cx="4663440" cy="3566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5063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实验分析</a:t>
            </a:r>
            <a:r>
              <a:rPr lang="en-US" altLang="zh-CN" dirty="0"/>
              <a:t>-</a:t>
            </a:r>
            <a:r>
              <a:rPr lang="zh-CN" altLang="en-US" dirty="0"/>
              <a:t>是否需要每一层都微调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6111239" cy="466724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对于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SPPnet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论文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[11]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中考虑的深度较低的网络，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只对完全连接的层进行微调就足以获得良好的精度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。作者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假设这个结果不适用于非常深的网络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。实验验证了我们的假设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: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通过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RoI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池化层进行训练对于非常深的网是重要的。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这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是否意味着所有的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conv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层应该微调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?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否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在较小的网络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中，作者发现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conv1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是通用的和任务无关的。对于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VGG16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，作者发现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只需要微调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conv3_1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及以上的层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(13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conv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层中的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9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。这个观察结果很实用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ffectLst/>
                <a:latin typeface="Arial" panose="020B0604020202020204" pitchFamily="34" charset="0"/>
              </a:rPr>
              <a:t>(1)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与从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conv3_1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学习相比，从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conv2_1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学习的时间要慢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1.3×(12.5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小时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vs. 9.5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小时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);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ffectLst/>
                <a:latin typeface="Arial" panose="020B0604020202020204" pitchFamily="34" charset="0"/>
              </a:rPr>
              <a:t>(2)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conv1_1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更新超过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GPU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内存。从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conv2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学习时，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mAP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的差异仅为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+0.3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分。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E199D6-C380-4C58-85E3-170CDBFE0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634" y="2362200"/>
            <a:ext cx="4924425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061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实验分析</a:t>
            </a:r>
            <a:r>
              <a:rPr lang="en-US" altLang="zh-CN" dirty="0"/>
              <a:t>-</a:t>
            </a:r>
            <a:r>
              <a:rPr lang="zh-CN" altLang="en-US" dirty="0"/>
              <a:t>设计评估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多任务训练有帮助吗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?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有。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2.</a:t>
            </a:r>
            <a:r>
              <a:rPr lang="zh-CN" altLang="en-US" dirty="0">
                <a:latin typeface="Arial" panose="020B0604020202020204" pitchFamily="34" charset="0"/>
              </a:rPr>
              <a:t>尺度不变性：是蛮力还是策略</a:t>
            </a:r>
            <a:r>
              <a:rPr lang="en-US" altLang="zh-CN" dirty="0">
                <a:latin typeface="Arial" panose="020B0604020202020204" pitchFamily="34" charset="0"/>
              </a:rPr>
              <a:t>? </a:t>
            </a:r>
            <a:r>
              <a:rPr lang="zh-CN" altLang="en-US" dirty="0">
                <a:latin typeface="Arial" panose="020B0604020202020204" pitchFamily="34" charset="0"/>
              </a:rPr>
              <a:t>后者</a:t>
            </a:r>
            <a:r>
              <a:rPr lang="en-US" altLang="zh-CN" dirty="0">
                <a:latin typeface="Arial" panose="020B0604020202020204" pitchFamily="34" charset="0"/>
              </a:rPr>
              <a:t>test rate &amp; </a:t>
            </a:r>
            <a:r>
              <a:rPr lang="en-US" altLang="zh-CN" dirty="0" err="1">
                <a:latin typeface="Arial" panose="020B0604020202020204" pitchFamily="34" charset="0"/>
              </a:rPr>
              <a:t>mAP</a:t>
            </a:r>
            <a:r>
              <a:rPr lang="zh-CN" altLang="en-US" dirty="0">
                <a:latin typeface="Arial" panose="020B0604020202020204" pitchFamily="34" charset="0"/>
              </a:rPr>
              <a:t>更好。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3.</a:t>
            </a:r>
            <a:r>
              <a:rPr lang="zh-CN" altLang="en-US" dirty="0">
                <a:latin typeface="Arial" panose="020B0604020202020204" pitchFamily="34" charset="0"/>
              </a:rPr>
              <a:t>我们需要更多的训练数据吗</a:t>
            </a:r>
            <a:r>
              <a:rPr lang="en-US" altLang="zh-CN" dirty="0">
                <a:latin typeface="Arial" panose="020B0604020202020204" pitchFamily="34" charset="0"/>
              </a:rPr>
              <a:t>? </a:t>
            </a:r>
            <a:r>
              <a:rPr lang="en-US" altLang="zh-CN" dirty="0" err="1">
                <a:latin typeface="Arial" panose="020B0604020202020204" pitchFamily="34" charset="0"/>
              </a:rPr>
              <a:t>mAP</a:t>
            </a:r>
            <a:r>
              <a:rPr lang="zh-CN" altLang="en-US" dirty="0">
                <a:latin typeface="Arial" panose="020B0604020202020204" pitchFamily="34" charset="0"/>
              </a:rPr>
              <a:t>稍有提高。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4D6478-2C4D-40D6-A0AC-7E034962E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958" y="950912"/>
            <a:ext cx="6089042" cy="12588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0B4FA0-77EE-45B8-A1B4-46924A607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5" y="4498571"/>
            <a:ext cx="5114925" cy="2209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375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实验分析</a:t>
            </a:r>
            <a:r>
              <a:rPr lang="en-US" altLang="zh-CN" dirty="0"/>
              <a:t>-</a:t>
            </a:r>
            <a:r>
              <a:rPr lang="zh-CN" altLang="en-US" dirty="0"/>
              <a:t>设计评估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11487" cy="4351338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支持向量机优于</a:t>
            </a:r>
            <a:r>
              <a:rPr lang="en-US" altLang="zh-CN" dirty="0" err="1"/>
              <a:t>softmax</a:t>
            </a:r>
            <a:r>
              <a:rPr lang="zh-CN" altLang="en-US" dirty="0"/>
              <a:t>吗</a:t>
            </a:r>
            <a:r>
              <a:rPr lang="en-US" altLang="zh-CN" dirty="0"/>
              <a:t>? Table8</a:t>
            </a:r>
            <a:r>
              <a:rPr lang="zh-CN" altLang="en-US" dirty="0"/>
              <a:t>下面两行表明</a:t>
            </a:r>
            <a:r>
              <a:rPr lang="en-US" altLang="zh-CN" dirty="0" err="1"/>
              <a:t>Softmax</a:t>
            </a:r>
            <a:r>
              <a:rPr lang="zh-CN" altLang="en-US" dirty="0"/>
              <a:t>略优于</a:t>
            </a:r>
            <a:r>
              <a:rPr lang="en-US" altLang="zh-CN" dirty="0"/>
              <a:t>SVM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提议越多就越好吗</a:t>
            </a:r>
            <a:r>
              <a:rPr lang="en-US" altLang="zh-CN" dirty="0"/>
              <a:t>? </a:t>
            </a:r>
            <a:r>
              <a:rPr lang="zh-CN" altLang="en-US" dirty="0"/>
              <a:t>非也。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作者在</a:t>
            </a:r>
            <a:r>
              <a:rPr lang="en-US" altLang="zh-CN" dirty="0"/>
              <a:t>MS COCO</a:t>
            </a:r>
            <a:r>
              <a:rPr lang="zh-CN" altLang="en-US" dirty="0"/>
              <a:t>数据集进行初步测试并得到结果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07524C-4AD2-4AA7-BD16-EB1253522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716" y="506976"/>
            <a:ext cx="4941994" cy="15462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54313B-E6F9-4E3F-A39A-5F29DA7E5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716" y="2657788"/>
            <a:ext cx="4941994" cy="3310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473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总结展望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effectLst/>
                <a:latin typeface="Arial" panose="020B0604020202020204" pitchFamily="34" charset="0"/>
              </a:rPr>
              <a:t>Fast RCNN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RCNN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众多步骤整合在一起，不仅大大提高了检测速度，也提高了检测准确率。其中，</a:t>
            </a:r>
            <a:r>
              <a:rPr lang="zh-CN" altLang="en-US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对整张图像卷积而不是对每个</a:t>
            </a:r>
            <a:r>
              <a:rPr lang="en-US" altLang="zh-CN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region proposal</a:t>
            </a:r>
            <a:r>
              <a:rPr lang="zh-CN" altLang="en-US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卷积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ROI Pooling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，分类和回归都放在网络一起训练的</a:t>
            </a:r>
            <a:r>
              <a:rPr lang="en-US" altLang="zh-CN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multi-task loss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是算法的三个核心。另外还有</a:t>
            </a:r>
            <a:r>
              <a:rPr lang="en-US" altLang="zh-CN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SVD</a:t>
            </a:r>
            <a:r>
              <a:rPr lang="zh-CN" altLang="en-US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分解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等是加速的小贡献，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数据集的增加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时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mAP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提高的小贡献。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当然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Fast RCNN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的主要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缺点在于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region proposal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的提取使用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selective search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，目标检测时间大多消耗在这上面（提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region proposal 2~3s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，而提特征分类只需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0.32s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），这也是后续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Faster RCNN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的改进方向之一。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475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6770" y="2081667"/>
            <a:ext cx="6218459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0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2"/>
            </p:custDataLst>
          </p:nvPr>
        </p:nvSpPr>
        <p:spPr>
          <a:xfrm>
            <a:off x="2345020" y="946513"/>
            <a:ext cx="1677832" cy="359783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903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3"/>
            </p:custDataLst>
          </p:nvPr>
        </p:nvSpPr>
        <p:spPr>
          <a:xfrm rot="5400000">
            <a:off x="592989" y="2424414"/>
            <a:ext cx="3128221" cy="6420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172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172" b="1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4"/>
            </p:custDataLst>
          </p:nvPr>
        </p:nvSpPr>
        <p:spPr>
          <a:xfrm>
            <a:off x="4645618" y="1370406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5"/>
            </p:custDataLst>
          </p:nvPr>
        </p:nvSpPr>
        <p:spPr>
          <a:xfrm>
            <a:off x="4645618" y="2191630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/>
          <p:nvPr>
            <p:custDataLst>
              <p:tags r:id="rId6"/>
            </p:custDataLst>
          </p:nvPr>
        </p:nvSpPr>
        <p:spPr>
          <a:xfrm>
            <a:off x="4645618" y="3016060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6" name="MH_Number_4"/>
          <p:cNvSpPr/>
          <p:nvPr>
            <p:custDataLst>
              <p:tags r:id="rId7"/>
            </p:custDataLst>
          </p:nvPr>
        </p:nvSpPr>
        <p:spPr>
          <a:xfrm>
            <a:off x="4645618" y="3840490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830059" y="4400495"/>
            <a:ext cx="9361941" cy="2457316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3879825"/>
            <a:ext cx="4992468" cy="2977987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4" descr="横版组合——透明.png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1174" y="277668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MH_Entry_1">
            <a:extLst>
              <a:ext uri="{FF2B5EF4-FFF2-40B4-BE49-F238E27FC236}">
                <a16:creationId xmlns:a16="http://schemas.microsoft.com/office/drawing/2014/main" id="{0FDD2C31-24FD-4E84-8878-5D103C975A9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473598" y="1358030"/>
            <a:ext cx="5280064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研究背景（意义）</a:t>
            </a:r>
          </a:p>
        </p:txBody>
      </p:sp>
      <p:sp>
        <p:nvSpPr>
          <p:cNvPr id="29" name="MH_Entry_2">
            <a:extLst>
              <a:ext uri="{FF2B5EF4-FFF2-40B4-BE49-F238E27FC236}">
                <a16:creationId xmlns:a16="http://schemas.microsoft.com/office/drawing/2014/main" id="{C9C81304-FDCB-4A47-B827-833E0D86396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473597" y="2182461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问题描述</a:t>
            </a:r>
          </a:p>
        </p:txBody>
      </p:sp>
      <p:sp>
        <p:nvSpPr>
          <p:cNvPr id="30" name="MH_Entry_3">
            <a:extLst>
              <a:ext uri="{FF2B5EF4-FFF2-40B4-BE49-F238E27FC236}">
                <a16:creationId xmlns:a16="http://schemas.microsoft.com/office/drawing/2014/main" id="{2F209B10-BA0F-40CD-85F6-C59FE4BF4EC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473597" y="3006891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</a:p>
        </p:txBody>
      </p:sp>
      <p:sp>
        <p:nvSpPr>
          <p:cNvPr id="31" name="MH_Entry_4">
            <a:extLst>
              <a:ext uri="{FF2B5EF4-FFF2-40B4-BE49-F238E27FC236}">
                <a16:creationId xmlns:a16="http://schemas.microsoft.com/office/drawing/2014/main" id="{8358B3B1-3079-4216-92F1-AB9EEB3FBAD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473597" y="3831320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实验分析</a:t>
            </a:r>
          </a:p>
        </p:txBody>
      </p:sp>
      <p:sp>
        <p:nvSpPr>
          <p:cNvPr id="21" name="MH_Number_3">
            <a:extLst>
              <a:ext uri="{FF2B5EF4-FFF2-40B4-BE49-F238E27FC236}">
                <a16:creationId xmlns:a16="http://schemas.microsoft.com/office/drawing/2014/main" id="{B7D24CF7-433F-42D8-90D3-562AC6F8FA5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648388" y="4648128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3">
            <a:extLst>
              <a:ext uri="{FF2B5EF4-FFF2-40B4-BE49-F238E27FC236}">
                <a16:creationId xmlns:a16="http://schemas.microsoft.com/office/drawing/2014/main" id="{EEDD1211-DFED-42D3-8D0F-45D7367182C4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5476367" y="4638959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总结展望</a:t>
            </a:r>
          </a:p>
        </p:txBody>
      </p:sp>
    </p:spTree>
    <p:extLst>
      <p:ext uri="{BB962C8B-B14F-4D97-AF65-F5344CB8AC3E}">
        <p14:creationId xmlns:p14="http://schemas.microsoft.com/office/powerpoint/2010/main" val="2551170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00">
        <p15:prstTrans prst="pageCurlDouble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3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8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3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8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3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2" grpId="0" animBg="1"/>
      <p:bldP spid="24" grpId="0" animBg="1"/>
      <p:bldP spid="26" grpId="0" animBg="1"/>
      <p:bldP spid="17" grpId="0" animBg="1"/>
      <p:bldP spid="16" grpId="0" animBg="1"/>
      <p:bldP spid="28" grpId="0" animBg="1"/>
      <p:bldP spid="29" grpId="0" animBg="1"/>
      <p:bldP spid="30" grpId="0" animBg="1"/>
      <p:bldP spid="31" grpId="0" animBg="1"/>
      <p:bldP spid="21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研究背景（意义）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近年来，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深度卷积神经网络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显著提高了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图像分类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目标检测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的准确性。相对于图像分类，目标检测是一项更具挑战性的任务，需要更复杂的方法来解决。由于这种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复杂性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，目前的方法在多阶段管道的训练模型是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缓慢和不理想的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基于区域卷积网络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(R-CNN)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方法利用深度卷积网络对目标进行分类，获得了良好的目标检测精度。然而，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R-CNN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有明显的缺点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:</a:t>
            </a:r>
            <a:endParaRPr lang="zh-CN" altLang="en-US" dirty="0">
              <a:effectLst/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训练是一个</a:t>
            </a:r>
            <a:r>
              <a:rPr lang="zh-CN" altLang="en-US" dirty="0">
                <a:solidFill>
                  <a:schemeClr val="accent3"/>
                </a:solidFill>
              </a:rPr>
              <a:t>多阶段的流水线</a:t>
            </a:r>
            <a:r>
              <a:rPr lang="zh-CN" altLang="en-US" dirty="0"/>
              <a:t>，即串行运行，分三个阶段一步一步来。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训练的</a:t>
            </a:r>
            <a:r>
              <a:rPr lang="zh-CN" altLang="en-US" dirty="0">
                <a:solidFill>
                  <a:schemeClr val="accent3"/>
                </a:solidFill>
              </a:rPr>
              <a:t>空间和时间成本都很昂贵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accent3"/>
                </a:solidFill>
              </a:rPr>
              <a:t>目标检测很慢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110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研究背景（意义）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由于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SPPnet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更快的提案特征提取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，训练时间也减少了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3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倍。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effectLst/>
                <a:latin typeface="Arial" panose="020B0604020202020204" pitchFamily="34" charset="0"/>
              </a:rPr>
              <a:t>SPPnet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也有明显的缺点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R-CNN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一样，训练是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一个多阶段的管道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，包括提取特征、用对数损耗对网络进行微调、训练支持向量机，最后拟合边界盒回归器。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特性也被写入磁盘，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速度慢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但与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R-CNN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不同的是，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提出的微调算法不能更新在空间金字塔池之前的卷积层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。意料之中的是，这种限制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固定的卷积层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限制了非常深的网络的准确性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12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因为检测需要对目标进行精确定位，所以产生了两个主要的挑战。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首先，必须生成许多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候选对象位置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通常称为“提议”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其次，这些候选对象只提供粗定位，必须进行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细化才能实现精确定位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。这些问题的解决方案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往往会牺牲速度、准确性或简洁性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</a:rPr>
              <a:t>R-CNN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 err="1">
                <a:latin typeface="Arial" panose="020B0604020202020204" pitchFamily="34" charset="0"/>
              </a:rPr>
              <a:t>SPPnet</a:t>
            </a:r>
            <a:r>
              <a:rPr lang="zh-CN" altLang="en-US" dirty="0">
                <a:latin typeface="Arial" panose="020B0604020202020204" pitchFamily="34" charset="0"/>
              </a:rPr>
              <a:t>的缺点如何解决。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60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作者提出了一种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单阶段训练算法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，它采用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联合学习分类对象提案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细化它们的空间位置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快速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RCNN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方法有以下几个优点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: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</a:rPr>
              <a:t>1.</a:t>
            </a:r>
            <a:r>
              <a:rPr lang="zh-CN" altLang="en-US" dirty="0">
                <a:latin typeface="Arial" panose="020B0604020202020204" pitchFamily="34" charset="0"/>
              </a:rPr>
              <a:t>检测质量（</a:t>
            </a:r>
            <a:r>
              <a:rPr lang="en-US" altLang="zh-CN" dirty="0" err="1">
                <a:latin typeface="Arial" panose="020B0604020202020204" pitchFamily="34" charset="0"/>
              </a:rPr>
              <a:t>mAP</a:t>
            </a:r>
            <a:r>
              <a:rPr lang="zh-CN" altLang="en-US" dirty="0">
                <a:latin typeface="Arial" panose="020B0604020202020204" pitchFamily="34" charset="0"/>
              </a:rPr>
              <a:t>）高于</a:t>
            </a:r>
            <a:r>
              <a:rPr lang="en-US" altLang="zh-CN" dirty="0">
                <a:latin typeface="Arial" panose="020B0604020202020204" pitchFamily="34" charset="0"/>
              </a:rPr>
              <a:t>R-CNN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 err="1">
                <a:latin typeface="Arial" panose="020B0604020202020204" pitchFamily="34" charset="0"/>
              </a:rPr>
              <a:t>SPPnet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</a:rPr>
              <a:t>2.</a:t>
            </a:r>
            <a:r>
              <a:rPr lang="zh-CN" altLang="en-US" dirty="0">
                <a:latin typeface="Arial" panose="020B0604020202020204" pitchFamily="34" charset="0"/>
              </a:rPr>
              <a:t>训练时单阶段的，使用多任务损失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</a:rPr>
              <a:t>3.</a:t>
            </a:r>
            <a:r>
              <a:rPr lang="zh-CN" altLang="en-US" dirty="0">
                <a:latin typeface="Arial" panose="020B0604020202020204" pitchFamily="34" charset="0"/>
              </a:rPr>
              <a:t>训练可以更新所有网络层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Arial" panose="020B0604020202020204" pitchFamily="34" charset="0"/>
              </a:rPr>
              <a:t>对于特征缓存无需磁盘存储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17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  <a:r>
              <a:rPr lang="en-US" altLang="zh-CN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-Fast R-CNN</a:t>
            </a:r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结构与训练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515100" cy="49180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将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整个图像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一组目标建议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作为输入。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该网络首先对整个图像进行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若干卷积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(conv)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最大池化层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处理，生成一个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conv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特征图。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然后，针对每个目标提议，一个感兴趣区域池化层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从特征图中提取一个固定长度的特征向量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每个特征向量送入一个序列的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全连接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(fc)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层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最后分支成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两个兄弟输出层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Arial" panose="020B0604020202020204" pitchFamily="34" charset="0"/>
              </a:rPr>
              <a:t>一个经过</a:t>
            </a:r>
            <a:r>
              <a:rPr lang="en-US" altLang="zh-CN" dirty="0" err="1">
                <a:solidFill>
                  <a:schemeClr val="accent3"/>
                </a:solidFill>
                <a:latin typeface="Arial" panose="020B0604020202020204" pitchFamily="34" charset="0"/>
              </a:rPr>
              <a:t>softmax</a:t>
            </a:r>
            <a:r>
              <a:rPr lang="zh-CN" altLang="en-US" dirty="0">
                <a:solidFill>
                  <a:schemeClr val="accent3"/>
                </a:solidFill>
                <a:latin typeface="Arial" panose="020B0604020202020204" pitchFamily="34" charset="0"/>
              </a:rPr>
              <a:t>生成概率估计</a:t>
            </a:r>
            <a:r>
              <a:rPr lang="zh-CN" altLang="en-US" dirty="0">
                <a:latin typeface="Arial" panose="020B0604020202020204" pitchFamily="34" charset="0"/>
              </a:rPr>
              <a:t>用于分类；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Arial" panose="020B0604020202020204" pitchFamily="34" charset="0"/>
              </a:rPr>
              <a:t>一个经过</a:t>
            </a:r>
            <a:r>
              <a:rPr lang="en-US" altLang="zh-CN" dirty="0" err="1">
                <a:solidFill>
                  <a:schemeClr val="accent3"/>
                </a:solidFill>
                <a:latin typeface="Arial" panose="020B0604020202020204" pitchFamily="34" charset="0"/>
              </a:rPr>
              <a:t>bbox</a:t>
            </a:r>
            <a:r>
              <a:rPr lang="zh-CN" altLang="en-US" dirty="0">
                <a:solidFill>
                  <a:schemeClr val="accent3"/>
                </a:solidFill>
                <a:latin typeface="Arial" panose="020B0604020202020204" pitchFamily="34" charset="0"/>
              </a:rPr>
              <a:t>生成每个分类的</a:t>
            </a:r>
            <a:r>
              <a:rPr lang="en-US" altLang="zh-CN" dirty="0">
                <a:solidFill>
                  <a:schemeClr val="accent3"/>
                </a:solidFill>
                <a:latin typeface="Arial" panose="020B0604020202020204" pitchFamily="34" charset="0"/>
              </a:rPr>
              <a:t>4</a:t>
            </a:r>
            <a:r>
              <a:rPr lang="zh-CN" altLang="en-US" dirty="0">
                <a:solidFill>
                  <a:schemeClr val="accent3"/>
                </a:solidFill>
                <a:latin typeface="Arial" panose="020B0604020202020204" pitchFamily="34" charset="0"/>
              </a:rPr>
              <a:t>个参数值</a:t>
            </a:r>
            <a:r>
              <a:rPr lang="zh-CN" altLang="en-US" dirty="0">
                <a:latin typeface="Arial" panose="020B0604020202020204" pitchFamily="34" charset="0"/>
              </a:rPr>
              <a:t>，表示感兴趣框位置大小。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A74969-96FB-407F-8AAC-4FCBD806F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2258219"/>
            <a:ext cx="4838700" cy="3486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89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  <a:r>
              <a:rPr lang="en-US" altLang="zh-CN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-Fast R-CNN</a:t>
            </a:r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结构与训练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1024062" cy="475805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1.RoI</a:t>
            </a:r>
            <a:r>
              <a:rPr lang="zh-CN" altLang="en-US" dirty="0"/>
              <a:t>池化层：</a:t>
            </a:r>
            <a:r>
              <a:rPr lang="en-US" altLang="zh-CN" dirty="0" err="1"/>
              <a:t>RoI</a:t>
            </a:r>
            <a:r>
              <a:rPr lang="zh-CN" altLang="en-US" dirty="0"/>
              <a:t>池化层去掉了</a:t>
            </a:r>
            <a:r>
              <a:rPr lang="en-US" altLang="zh-CN" dirty="0"/>
              <a:t>SPP</a:t>
            </a:r>
            <a:r>
              <a:rPr lang="zh-CN" altLang="en-US" dirty="0"/>
              <a:t>的多尺度池化，直接用</a:t>
            </a:r>
            <a:r>
              <a:rPr lang="en-US" altLang="zh-CN" dirty="0" err="1"/>
              <a:t>MxN</a:t>
            </a:r>
            <a:r>
              <a:rPr lang="zh-CN" altLang="en-US" dirty="0"/>
              <a:t>的网格，将每个候选区域均匀分成</a:t>
            </a:r>
            <a:r>
              <a:rPr lang="en-US" altLang="zh-CN" dirty="0"/>
              <a:t>M×N</a:t>
            </a:r>
            <a:r>
              <a:rPr lang="zh-CN" altLang="en-US" dirty="0"/>
              <a:t>块，对每个块进行</a:t>
            </a:r>
            <a:r>
              <a:rPr lang="en-US" altLang="zh-CN" dirty="0"/>
              <a:t>max pooling</a:t>
            </a:r>
            <a:r>
              <a:rPr lang="zh-CN" altLang="en-US" dirty="0"/>
              <a:t>。从而将特征图上大小不一的候选区域转变为大小统一的特征向量，送入下一层。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初始化预训练网络：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首先，最后一个最大池化层被一个</a:t>
            </a:r>
            <a:r>
              <a:rPr lang="en-US" altLang="zh-CN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RoI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池化层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取代；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第二，网络的最后一个完全连接层和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softmax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经过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1000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路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ImageNet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分类训练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被前面描述的两个兄弟层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(K + 1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类别和特定类别的边界盒回归器上的一个完全连接层和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softmax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取代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第三，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修改网络以获取两个数据输入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：图像列表和这些图像中的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RoIs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列表。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</a:rPr>
              <a:t>3.</a:t>
            </a:r>
            <a:r>
              <a:rPr lang="zh-CN" altLang="en-US" dirty="0">
                <a:latin typeface="Arial" panose="020B0604020202020204" pitchFamily="34" charset="0"/>
              </a:rPr>
              <a:t>检测微调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多任务损失</a:t>
            </a:r>
            <a:endParaRPr lang="en-US" altLang="zh-CN" dirty="0"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小批采样策略</a:t>
            </a:r>
            <a:endParaRPr lang="en-US" altLang="zh-CN" dirty="0"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通过</a:t>
            </a:r>
            <a:r>
              <a:rPr lang="en-US" altLang="zh-CN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RoI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池化层的反向传播</a:t>
            </a:r>
            <a:endParaRPr lang="en-US" altLang="zh-CN" dirty="0"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SGD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超参数</a:t>
            </a:r>
            <a:endParaRPr lang="en-US" altLang="zh-CN" dirty="0"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</a:rPr>
              <a:t>4.</a:t>
            </a:r>
            <a:r>
              <a:rPr lang="zh-CN" altLang="en-US" dirty="0">
                <a:latin typeface="Arial" panose="020B0604020202020204" pitchFamily="34" charset="0"/>
              </a:rPr>
              <a:t>尺度不变性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作者探索了两种实现尺度不变目标检测的方法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:(1)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通过“蛮力”学习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(2)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使用图像金字塔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在蛮力方法中，在训练和测试过程中，每幅图像都按照预先定义的像素大小进行处理。网络必须直接从训练数据中学习尺度不变的目标检测。相比之下，多尺度方法通过图像金字塔为网络提供近似的尺度不变性。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107425B-7B56-4826-95FE-E710A9E04353}"/>
              </a:ext>
            </a:extLst>
          </p:cNvPr>
          <p:cNvGrpSpPr/>
          <p:nvPr/>
        </p:nvGrpSpPr>
        <p:grpSpPr>
          <a:xfrm>
            <a:off x="5820036" y="3854150"/>
            <a:ext cx="4648200" cy="1186655"/>
            <a:chOff x="5662094" y="3854150"/>
            <a:chExt cx="4648200" cy="118665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F727AF3-D5D1-4B63-A8B5-6C22D5DD3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2094" y="3854150"/>
              <a:ext cx="4648200" cy="44767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0D8E0C3-A6A3-4833-B43B-821608A01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2094" y="4402630"/>
              <a:ext cx="3838575" cy="638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779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实验分析</a:t>
            </a:r>
            <a:r>
              <a:rPr lang="en-US" altLang="zh-CN" dirty="0"/>
              <a:t>-</a:t>
            </a:r>
            <a:r>
              <a:rPr lang="zh-CN" altLang="en-US" dirty="0"/>
              <a:t>主要结果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3</a:t>
            </a:r>
            <a:r>
              <a:rPr lang="zh-CN" altLang="en-US" dirty="0"/>
              <a:t>个主要结果：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基于</a:t>
            </a:r>
            <a:r>
              <a:rPr lang="en-US" altLang="zh-CN" dirty="0"/>
              <a:t>VOC07,2010</a:t>
            </a:r>
            <a:r>
              <a:rPr lang="zh-CN" altLang="en-US" dirty="0"/>
              <a:t>和</a:t>
            </a:r>
            <a:r>
              <a:rPr lang="en-US" altLang="zh-CN" dirty="0"/>
              <a:t>2012</a:t>
            </a:r>
            <a:r>
              <a:rPr lang="zh-CN" altLang="en-US" dirty="0"/>
              <a:t>最先进的</a:t>
            </a:r>
            <a:r>
              <a:rPr lang="en-US" altLang="zh-CN" dirty="0" err="1"/>
              <a:t>mAP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相较于</a:t>
            </a:r>
            <a:r>
              <a:rPr lang="en-US" altLang="zh-CN" dirty="0"/>
              <a:t>R-CNN</a:t>
            </a:r>
            <a:r>
              <a:rPr lang="zh-CN" altLang="en-US" dirty="0"/>
              <a:t>和</a:t>
            </a:r>
            <a:r>
              <a:rPr lang="en-US" altLang="zh-CN" dirty="0" err="1"/>
              <a:t>SPPnet</a:t>
            </a:r>
            <a:r>
              <a:rPr lang="zh-CN" altLang="en-US" dirty="0"/>
              <a:t>更快的训练测试速度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基于</a:t>
            </a:r>
            <a:r>
              <a:rPr lang="en-US" altLang="zh-CN" dirty="0"/>
              <a:t>VGG16</a:t>
            </a:r>
            <a:r>
              <a:rPr lang="zh-CN" altLang="en-US" dirty="0"/>
              <a:t>卷积层的微调提高了</a:t>
            </a:r>
            <a:r>
              <a:rPr lang="en-US" altLang="zh-CN" dirty="0" err="1"/>
              <a:t>mAP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VOC2010 &amp; VOC2012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ffectLst/>
                <a:latin typeface="Arial" panose="020B0604020202020204" pitchFamily="34" charset="0"/>
              </a:rPr>
              <a:t>Fast R-CNN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在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VOC12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上获得了最高的结果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mAP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65.7%(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额外数据为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68.4%)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。它也比其他方法快两个数量级，这些方法都是基于“慢”的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R-CNN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管道。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VOC10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上，</a:t>
            </a:r>
            <a:r>
              <a:rPr lang="en-US" altLang="zh-CN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SegDeepM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[25]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mAP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比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Fast R-CNN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高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(67.2% vs 66.1%)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SegDeepM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采用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VOC12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trainval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+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分段注释进行训练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;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它的目的是提高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R-CNN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的准确性，通过使用一个马尔可夫随机场推理从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O2P[1]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语义分割方法的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R-CNN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检测和分割。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Fast R-CNN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可以替换成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SegDeepM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代替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R-CNN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，这可能会得到更好的结果。当使用放大的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07++12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训练集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见表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2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标题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时，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Fast R-CNN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mAP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增加到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68.8%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，超过了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SegDeepM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</a:rPr>
              <a:t>VOC2007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ffectLst/>
                <a:latin typeface="Arial" panose="020B0604020202020204" pitchFamily="34" charset="0"/>
              </a:rPr>
              <a:t>Fast R-CNN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相对于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SPPnet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的改进说明，即使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Fast R-CNN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使用单尺度训练和测试，微调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conv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层提供了一个巨大的改进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mAP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63.1%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到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66.9%)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R-CNN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mAP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66.0%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次要的一点是，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SPPnet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在训练时没有使用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PASCAL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标记为“困难”的例子。删除这些示例将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Fast R-CNN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mAP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提高到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68.1%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DB6E9E-9363-4CE5-BCAB-7531443BD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136634"/>
            <a:ext cx="5050155" cy="32923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39602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80E00"/>
      </a:accent1>
      <a:accent2>
        <a:srgbClr val="FE9600"/>
      </a:accent2>
      <a:accent3>
        <a:srgbClr val="0578C9"/>
      </a:accent3>
      <a:accent4>
        <a:srgbClr val="FF7100"/>
      </a:accent4>
      <a:accent5>
        <a:srgbClr val="FE9D00"/>
      </a:accent5>
      <a:accent6>
        <a:srgbClr val="D93700"/>
      </a:accent6>
      <a:hlink>
        <a:srgbClr val="4472C4"/>
      </a:hlink>
      <a:folHlink>
        <a:srgbClr val="BFBFBF"/>
      </a:folHlink>
    </a:clrScheme>
    <a:fontScheme name="雅黑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1624</Words>
  <Application>Microsoft Office PowerPoint</Application>
  <PresentationFormat>宽屏</PresentationFormat>
  <Paragraphs>94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Arial</vt:lpstr>
      <vt:lpstr>Calibri</vt:lpstr>
      <vt:lpstr>Impact</vt:lpstr>
      <vt:lpstr>Office 主题​​</vt:lpstr>
      <vt:lpstr>PowerPoint 演示文稿</vt:lpstr>
      <vt:lpstr>PowerPoint 演示文稿</vt:lpstr>
      <vt:lpstr>研究背景（意义）</vt:lpstr>
      <vt:lpstr>研究背景（意义）</vt:lpstr>
      <vt:lpstr>问题描述</vt:lpstr>
      <vt:lpstr>解决方案</vt:lpstr>
      <vt:lpstr>解决方案-Fast R-CNN结构与训练</vt:lpstr>
      <vt:lpstr>解决方案-Fast R-CNN结构与训练</vt:lpstr>
      <vt:lpstr>实验分析-主要结果</vt:lpstr>
      <vt:lpstr>实验分析-主要结果</vt:lpstr>
      <vt:lpstr>实验分析-是否需要每一层都微调</vt:lpstr>
      <vt:lpstr>实验分析-设计评估</vt:lpstr>
      <vt:lpstr>实验分析-设计评估</vt:lpstr>
      <vt:lpstr>总结展望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蒲 尧</cp:lastModifiedBy>
  <cp:revision>47</cp:revision>
  <dcterms:created xsi:type="dcterms:W3CDTF">2018-08-12T03:36:57Z</dcterms:created>
  <dcterms:modified xsi:type="dcterms:W3CDTF">2021-05-11T10:06:05Z</dcterms:modified>
</cp:coreProperties>
</file>