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61" r:id="rId3"/>
    <p:sldId id="262" r:id="rId4"/>
    <p:sldId id="263" r:id="rId5"/>
    <p:sldId id="264" r:id="rId6"/>
    <p:sldId id="270" r:id="rId7"/>
    <p:sldId id="279" r:id="rId8"/>
    <p:sldId id="280" r:id="rId9"/>
    <p:sldId id="281" r:id="rId10"/>
    <p:sldId id="278" r:id="rId11"/>
    <p:sldId id="266" r:id="rId12"/>
    <p:sldId id="282" r:id="rId13"/>
    <p:sldId id="283" r:id="rId14"/>
    <p:sldId id="274" r:id="rId15"/>
    <p:sldId id="271" r:id="rId16"/>
    <p:sldId id="272" r:id="rId17"/>
    <p:sldId id="273" r:id="rId18"/>
    <p:sldId id="275" r:id="rId19"/>
    <p:sldId id="276" r:id="rId20"/>
    <p:sldId id="268" r:id="rId21"/>
    <p:sldId id="284" r:id="rId22"/>
    <p:sldId id="285" r:id="rId23"/>
    <p:sldId id="25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E0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showGuides="1">
      <p:cViewPr varScale="1">
        <p:scale>
          <a:sx n="115" d="100"/>
          <a:sy n="115" d="100"/>
        </p:scale>
        <p:origin x="432" y="1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54A336-C69E-4714-9C77-EDF27533E981}" type="datetimeFigureOut">
              <a:rPr lang="zh-CN" altLang="en-US" smtClean="0"/>
              <a:t>2021/5/15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E4B67-FCD3-4532-BCA6-DE877EA71825}" type="slidenum">
              <a:rPr lang="zh-CN" altLang="en-US" smtClean="0"/>
              <a:t>‹#›</a:t>
            </a:fld>
            <a:endParaRPr lang="zh-CN" altLang="en-US"/>
          </a:p>
        </p:txBody>
      </p:sp>
    </p:spTree>
    <p:extLst>
      <p:ext uri="{BB962C8B-B14F-4D97-AF65-F5344CB8AC3E}">
        <p14:creationId xmlns:p14="http://schemas.microsoft.com/office/powerpoint/2010/main" val="249769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814085-1836-4067-BF05-EE1CEA907A8D}" type="slidenum">
              <a:rPr lang="zh-CN" altLang="en-US" smtClean="0"/>
              <a:t>1</a:t>
            </a:fld>
            <a:endParaRPr lang="zh-CN" altLang="en-US"/>
          </a:p>
        </p:txBody>
      </p:sp>
    </p:spTree>
    <p:extLst>
      <p:ext uri="{BB962C8B-B14F-4D97-AF65-F5344CB8AC3E}">
        <p14:creationId xmlns:p14="http://schemas.microsoft.com/office/powerpoint/2010/main" val="276054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927DC7C-EA85-41EA-BE8E-3BC04B9579C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2362388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419247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353690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1936065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B80C25AB-01CB-44EF-B684-5AB310DE0BC5}" type="datetimeFigureOut">
              <a:rPr lang="zh-CN" altLang="en-US" smtClean="0"/>
              <a:pPr/>
              <a:t>2021/5/15</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B0403A9-6F57-44BB-8D80-D390D4D80500}" type="slidenum">
              <a:rPr lang="zh-CN" altLang="en-US" smtClean="0"/>
              <a:pPr/>
              <a:t>‹#›</a:t>
            </a:fld>
            <a:endParaRPr lang="zh-CN" altLang="en-US"/>
          </a:p>
        </p:txBody>
      </p:sp>
    </p:spTree>
    <p:extLst>
      <p:ext uri="{BB962C8B-B14F-4D97-AF65-F5344CB8AC3E}">
        <p14:creationId xmlns:p14="http://schemas.microsoft.com/office/powerpoint/2010/main" val="210258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258888"/>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cxnSp>
        <p:nvCxnSpPr>
          <p:cNvPr id="7" name="直接连接符 6"/>
          <p:cNvCxnSpPr/>
          <p:nvPr userDrawn="1"/>
        </p:nvCxnSpPr>
        <p:spPr>
          <a:xfrm>
            <a:off x="838200" y="1624013"/>
            <a:ext cx="10515600" cy="0"/>
          </a:xfrm>
          <a:prstGeom prst="line">
            <a:avLst/>
          </a:prstGeom>
          <a:ln w="38100">
            <a:gradFill flip="none" rotWithShape="1">
              <a:gsLst>
                <a:gs pos="100000">
                  <a:schemeClr val="accent2">
                    <a:lumMod val="0"/>
                    <a:lumOff val="100000"/>
                  </a:schemeClr>
                </a:gs>
                <a:gs pos="83375">
                  <a:srgbClr val="F5E2E4"/>
                </a:gs>
                <a:gs pos="66750">
                  <a:srgbClr val="EBC4C9"/>
                </a:gs>
                <a:gs pos="45500">
                  <a:srgbClr val="D78992"/>
                </a:gs>
                <a:gs pos="3000">
                  <a:srgbClr val="AE1324"/>
                </a:gs>
              </a:gsLst>
              <a:path path="circle">
                <a:fillToRect t="100000" r="100000"/>
              </a:path>
              <a:tileRect l="-100000" b="-100000"/>
            </a:gradFill>
          </a:ln>
        </p:spPr>
        <p:style>
          <a:lnRef idx="3">
            <a:schemeClr val="accent2"/>
          </a:lnRef>
          <a:fillRef idx="0">
            <a:schemeClr val="accent2"/>
          </a:fillRef>
          <a:effectRef idx="2">
            <a:schemeClr val="accent2"/>
          </a:effectRef>
          <a:fontRef idx="minor">
            <a:schemeClr val="tx1"/>
          </a:fontRef>
        </p:style>
      </p:cxnSp>
      <p:pic>
        <p:nvPicPr>
          <p:cNvPr id="8" name="图片 7"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747855" y="60545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347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258888"/>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E8C10CD-CE84-4E2B-BABD-39448864A424}" type="datetimeFigureOut">
              <a:rPr lang="zh-CN" altLang="en-US" smtClean="0"/>
              <a:t>2021/5/15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EB70648-4C7E-4A21-B8DD-2D1324099071}" type="slidenum">
              <a:rPr lang="zh-CN" altLang="en-US" smtClean="0"/>
              <a:t>‹#›</a:t>
            </a:fld>
            <a:endParaRPr lang="zh-CN" altLang="en-US"/>
          </a:p>
        </p:txBody>
      </p:sp>
      <p:cxnSp>
        <p:nvCxnSpPr>
          <p:cNvPr id="6" name="直接连接符 5"/>
          <p:cNvCxnSpPr/>
          <p:nvPr userDrawn="1"/>
        </p:nvCxnSpPr>
        <p:spPr>
          <a:xfrm>
            <a:off x="838200" y="1624013"/>
            <a:ext cx="10515600" cy="0"/>
          </a:xfrm>
          <a:prstGeom prst="line">
            <a:avLst/>
          </a:prstGeom>
          <a:ln w="38100">
            <a:gradFill flip="none" rotWithShape="1">
              <a:gsLst>
                <a:gs pos="100000">
                  <a:schemeClr val="accent2">
                    <a:lumMod val="0"/>
                    <a:lumOff val="100000"/>
                  </a:schemeClr>
                </a:gs>
                <a:gs pos="83375">
                  <a:srgbClr val="F5E2E4"/>
                </a:gs>
                <a:gs pos="66750">
                  <a:srgbClr val="EBC4C9"/>
                </a:gs>
                <a:gs pos="45500">
                  <a:srgbClr val="D78992"/>
                </a:gs>
                <a:gs pos="3000">
                  <a:srgbClr val="AE1324"/>
                </a:gs>
              </a:gsLst>
              <a:path path="circle">
                <a:fillToRect t="100000" r="100000"/>
              </a:path>
              <a:tileRect l="-100000" b="-100000"/>
            </a:gradFill>
          </a:ln>
        </p:spPr>
        <p:style>
          <a:lnRef idx="3">
            <a:schemeClr val="accent2"/>
          </a:lnRef>
          <a:fillRef idx="0">
            <a:schemeClr val="accent2"/>
          </a:fillRef>
          <a:effectRef idx="2">
            <a:schemeClr val="accent2"/>
          </a:effectRef>
          <a:fontRef idx="minor">
            <a:schemeClr val="tx1"/>
          </a:fontRef>
        </p:style>
      </p:cxnSp>
      <p:pic>
        <p:nvPicPr>
          <p:cNvPr id="7" name="图片 6"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747855" y="60545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5511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E8C10CD-CE84-4E2B-BABD-39448864A424}" type="datetimeFigureOut">
              <a:rPr lang="zh-CN" altLang="en-US" smtClean="0"/>
              <a:t>2021/5/15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739592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E8C10CD-CE84-4E2B-BABD-39448864A424}" type="datetimeFigureOut">
              <a:rPr lang="zh-CN" altLang="en-US" smtClean="0"/>
              <a:t>2021/5/15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287143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E8C10CD-CE84-4E2B-BABD-39448864A424}" type="datetimeFigureOut">
              <a:rPr lang="zh-CN" altLang="en-US" smtClean="0"/>
              <a:t>2021/5/15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42581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8C10CD-CE84-4E2B-BABD-39448864A424}" type="datetimeFigureOut">
              <a:rPr lang="zh-CN" altLang="en-US" smtClean="0"/>
              <a:t>2021/5/15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30431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E8C10CD-CE84-4E2B-BABD-39448864A424}" type="datetimeFigureOut">
              <a:rPr lang="zh-CN" altLang="en-US" smtClean="0"/>
              <a:t>2021/5/15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246692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E8C10CD-CE84-4E2B-BABD-39448864A424}" type="datetimeFigureOut">
              <a:rPr lang="zh-CN" altLang="en-US" smtClean="0"/>
              <a:t>2021/5/15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85440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C10CD-CE84-4E2B-BABD-39448864A424}" type="datetimeFigureOut">
              <a:rPr lang="zh-CN" altLang="en-US" smtClean="0"/>
              <a:t>2021/5/15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70648-4C7E-4A21-B8DD-2D1324099071}" type="slidenum">
              <a:rPr lang="zh-CN" altLang="en-US" smtClean="0"/>
              <a:t>‹#›</a:t>
            </a:fld>
            <a:endParaRPr lang="zh-CN" altLang="en-US"/>
          </a:p>
        </p:txBody>
      </p:sp>
    </p:spTree>
    <p:extLst>
      <p:ext uri="{BB962C8B-B14F-4D97-AF65-F5344CB8AC3E}">
        <p14:creationId xmlns:p14="http://schemas.microsoft.com/office/powerpoint/2010/main" val="1798817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tags" Target="../tags/tag12.xml"/><Relationship Id="rId18" Type="http://schemas.openxmlformats.org/officeDocument/2006/relationships/image" Target="../media/image2.png"/><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tags" Target="../tags/tag11.xml"/><Relationship Id="rId17" Type="http://schemas.openxmlformats.org/officeDocument/2006/relationships/image" Target="../media/image5.jpeg"/><Relationship Id="rId2" Type="http://schemas.openxmlformats.org/officeDocument/2006/relationships/tags" Target="../tags/tag1.xml"/><Relationship Id="rId16" Type="http://schemas.openxmlformats.org/officeDocument/2006/relationships/image" Target="../media/image4.jpeg"/><Relationship Id="rId1" Type="http://schemas.openxmlformats.org/officeDocument/2006/relationships/themeOverride" Target="../theme/themeOverride2.xml"/><Relationship Id="rId6" Type="http://schemas.openxmlformats.org/officeDocument/2006/relationships/tags" Target="../tags/tag5.xml"/><Relationship Id="rId11" Type="http://schemas.openxmlformats.org/officeDocument/2006/relationships/tags" Target="../tags/tag10.xml"/><Relationship Id="rId5" Type="http://schemas.openxmlformats.org/officeDocument/2006/relationships/tags" Target="../tags/tag4.xml"/><Relationship Id="rId15" Type="http://schemas.openxmlformats.org/officeDocument/2006/relationships/notesSlide" Target="../notesSlides/notesSlide2.xml"/><Relationship Id="rId10" Type="http://schemas.openxmlformats.org/officeDocument/2006/relationships/tags" Target="../tags/tag9.xml"/><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4.xml"/><Relationship Id="rId1" Type="http://schemas.openxmlformats.org/officeDocument/2006/relationships/themeOverride" Target="../theme/themeOverride3.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4" descr="横版组合——透明.pn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51383" y="476672"/>
            <a:ext cx="4286912" cy="9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组合 9"/>
          <p:cNvGrpSpPr/>
          <p:nvPr/>
        </p:nvGrpSpPr>
        <p:grpSpPr>
          <a:xfrm>
            <a:off x="1371960" y="1544925"/>
            <a:ext cx="9424226" cy="2145538"/>
            <a:chOff x="1371960" y="1544925"/>
            <a:chExt cx="9424226" cy="2145538"/>
          </a:xfrm>
        </p:grpSpPr>
        <p:sp>
          <p:nvSpPr>
            <p:cNvPr id="2" name="矩形 1"/>
            <p:cNvSpPr/>
            <p:nvPr/>
          </p:nvSpPr>
          <p:spPr>
            <a:xfrm>
              <a:off x="1524000" y="1703583"/>
              <a:ext cx="9144000" cy="1812995"/>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solidFill>
                    <a:schemeClr val="tx1"/>
                  </a:solidFill>
                </a:rPr>
                <a:t>你只需看一次：</a:t>
              </a:r>
              <a:endParaRPr lang="en-US" altLang="zh-CN" sz="4000" b="1" dirty="0">
                <a:solidFill>
                  <a:schemeClr val="tx1"/>
                </a:solidFill>
              </a:endParaRPr>
            </a:p>
            <a:p>
              <a:pPr algn="ctr"/>
              <a:r>
                <a:rPr lang="zh-CN" altLang="en-US" sz="4000" b="1" dirty="0">
                  <a:solidFill>
                    <a:schemeClr val="tx1"/>
                  </a:solidFill>
                </a:rPr>
                <a:t>统一的，实时的目标检测</a:t>
              </a:r>
            </a:p>
          </p:txBody>
        </p:sp>
        <p:grpSp>
          <p:nvGrpSpPr>
            <p:cNvPr id="16" name="组合 15"/>
            <p:cNvGrpSpPr/>
            <p:nvPr/>
          </p:nvGrpSpPr>
          <p:grpSpPr>
            <a:xfrm>
              <a:off x="1371960" y="1544925"/>
              <a:ext cx="9424226" cy="2145538"/>
              <a:chOff x="1371960" y="1544925"/>
              <a:chExt cx="9424226" cy="2145538"/>
            </a:xfrm>
          </p:grpSpPr>
          <p:grpSp>
            <p:nvGrpSpPr>
              <p:cNvPr id="12" name="组合 11"/>
              <p:cNvGrpSpPr/>
              <p:nvPr/>
            </p:nvGrpSpPr>
            <p:grpSpPr>
              <a:xfrm>
                <a:off x="1371960" y="1544925"/>
                <a:ext cx="3500927" cy="803557"/>
                <a:chOff x="1500147" y="1472851"/>
                <a:chExt cx="3500927" cy="803557"/>
              </a:xfrm>
            </p:grpSpPr>
            <p:cxnSp>
              <p:nvCxnSpPr>
                <p:cNvPr id="7" name="直接连接符 6"/>
                <p:cNvCxnSpPr/>
                <p:nvPr/>
              </p:nvCxnSpPr>
              <p:spPr>
                <a:xfrm flipV="1">
                  <a:off x="1500147" y="1472851"/>
                  <a:ext cx="3500927" cy="1709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500147" y="1481396"/>
                  <a:ext cx="0" cy="795012"/>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7295259" y="2691925"/>
                <a:ext cx="3500927" cy="998538"/>
                <a:chOff x="7167073" y="2709017"/>
                <a:chExt cx="3500927" cy="998538"/>
              </a:xfrm>
            </p:grpSpPr>
            <p:cxnSp>
              <p:nvCxnSpPr>
                <p:cNvPr id="9" name="直接连接符 8"/>
                <p:cNvCxnSpPr/>
                <p:nvPr/>
              </p:nvCxnSpPr>
              <p:spPr>
                <a:xfrm flipV="1">
                  <a:off x="7167073" y="3690464"/>
                  <a:ext cx="3500927" cy="1709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0668000" y="2709017"/>
                  <a:ext cx="0" cy="981447"/>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grpSp>
      <p:sp>
        <p:nvSpPr>
          <p:cNvPr id="3" name="文本框 2">
            <a:extLst>
              <a:ext uri="{FF2B5EF4-FFF2-40B4-BE49-F238E27FC236}">
                <a16:creationId xmlns:a16="http://schemas.microsoft.com/office/drawing/2014/main" id="{1AC9753E-7F4C-4646-AD3B-DF3935241B46}"/>
              </a:ext>
            </a:extLst>
          </p:cNvPr>
          <p:cNvSpPr txBox="1"/>
          <p:nvPr/>
        </p:nvSpPr>
        <p:spPr>
          <a:xfrm>
            <a:off x="9682162" y="5754953"/>
            <a:ext cx="1633781" cy="369332"/>
          </a:xfrm>
          <a:prstGeom prst="rect">
            <a:avLst/>
          </a:prstGeom>
          <a:noFill/>
        </p:spPr>
        <p:txBody>
          <a:bodyPr wrap="none" rtlCol="0">
            <a:spAutoFit/>
          </a:bodyPr>
          <a:lstStyle/>
          <a:p>
            <a:r>
              <a:rPr lang="zh-CN" altLang="en-US" b="1" dirty="0"/>
              <a:t>汇报人：蒲 尧</a:t>
            </a:r>
          </a:p>
        </p:txBody>
      </p:sp>
      <p:pic>
        <p:nvPicPr>
          <p:cNvPr id="5" name="图片 4">
            <a:extLst>
              <a:ext uri="{FF2B5EF4-FFF2-40B4-BE49-F238E27FC236}">
                <a16:creationId xmlns:a16="http://schemas.microsoft.com/office/drawing/2014/main" id="{1959CA94-2DCA-4FA3-AB2E-45BB9BAB3CB0}"/>
              </a:ext>
            </a:extLst>
          </p:cNvPr>
          <p:cNvPicPr>
            <a:picLocks noChangeAspect="1"/>
          </p:cNvPicPr>
          <p:nvPr/>
        </p:nvPicPr>
        <p:blipFill>
          <a:blip r:embed="rId5"/>
          <a:stretch>
            <a:fillRect/>
          </a:stretch>
        </p:blipFill>
        <p:spPr>
          <a:xfrm>
            <a:off x="2795587" y="3761163"/>
            <a:ext cx="6600825" cy="2095500"/>
          </a:xfrm>
          <a:prstGeom prst="rect">
            <a:avLst/>
          </a:prstGeom>
        </p:spPr>
      </p:pic>
    </p:spTree>
    <p:extLst>
      <p:ext uri="{BB962C8B-B14F-4D97-AF65-F5344CB8AC3E}">
        <p14:creationId xmlns:p14="http://schemas.microsoft.com/office/powerpoint/2010/main" val="1928088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Arial" panose="020B0604020202020204" pitchFamily="34" charset="0"/>
                <a:ea typeface="微软雅黑" panose="020B0503020204020204" pitchFamily="34" charset="-122"/>
                <a:sym typeface="Arial" panose="020B0604020202020204" pitchFamily="34" charset="0"/>
              </a:rPr>
              <a:t>解决方案</a:t>
            </a:r>
            <a:r>
              <a:rPr lang="en-US" altLang="zh-CN" sz="4400" dirty="0">
                <a:latin typeface="Arial" panose="020B0604020202020204" pitchFamily="34" charset="0"/>
                <a:ea typeface="微软雅黑" panose="020B0503020204020204" pitchFamily="34" charset="-122"/>
                <a:sym typeface="Arial" panose="020B0604020202020204" pitchFamily="34" charset="0"/>
              </a:rPr>
              <a:t>-</a:t>
            </a:r>
            <a:r>
              <a:rPr lang="zh-CN" altLang="en-US" sz="4400" dirty="0">
                <a:latin typeface="Arial" panose="020B0604020202020204" pitchFamily="34" charset="0"/>
                <a:ea typeface="微软雅黑" panose="020B0503020204020204" pitchFamily="34" charset="-122"/>
                <a:sym typeface="Arial" panose="020B0604020202020204" pitchFamily="34" charset="0"/>
              </a:rPr>
              <a:t>模型介绍</a:t>
            </a:r>
            <a:endParaRPr lang="zh-CN" altLang="en-US" dirty="0"/>
          </a:p>
        </p:txBody>
      </p:sp>
      <p:sp>
        <p:nvSpPr>
          <p:cNvPr id="3" name="内容占位符 2"/>
          <p:cNvSpPr>
            <a:spLocks noGrp="1"/>
          </p:cNvSpPr>
          <p:nvPr>
            <p:ph idx="1"/>
          </p:nvPr>
        </p:nvSpPr>
        <p:spPr/>
        <p:txBody>
          <a:bodyPr>
            <a:normAutofit fontScale="85000" lnSpcReduction="10000"/>
          </a:bodyPr>
          <a:lstStyle/>
          <a:p>
            <a:pPr>
              <a:lnSpc>
                <a:spcPct val="110000"/>
              </a:lnSpc>
            </a:pPr>
            <a:r>
              <a:rPr lang="en-US" altLang="zh-CN" dirty="0"/>
              <a:t>4.</a:t>
            </a:r>
            <a:r>
              <a:rPr lang="zh-CN" altLang="en-US" dirty="0"/>
              <a:t>局限</a:t>
            </a:r>
            <a:endParaRPr lang="en-US" altLang="zh-CN" dirty="0"/>
          </a:p>
          <a:p>
            <a:pPr lvl="1">
              <a:lnSpc>
                <a:spcPct val="120000"/>
              </a:lnSpc>
            </a:pPr>
            <a:r>
              <a:rPr lang="zh-CN" altLang="en-US" dirty="0"/>
              <a:t>因为每个 </a:t>
            </a:r>
            <a:r>
              <a:rPr lang="en-US" altLang="zh-CN" dirty="0"/>
              <a:t>grid cell </a:t>
            </a:r>
            <a:r>
              <a:rPr lang="zh-CN" altLang="en-US" dirty="0"/>
              <a:t>中只能预测</a:t>
            </a:r>
            <a:r>
              <a:rPr lang="en-US" altLang="zh-CN" dirty="0"/>
              <a:t>2</a:t>
            </a:r>
            <a:r>
              <a:rPr lang="zh-CN" altLang="en-US" dirty="0"/>
              <a:t>个 </a:t>
            </a:r>
            <a:r>
              <a:rPr lang="en-US" altLang="zh-CN" dirty="0"/>
              <a:t>boxes</a:t>
            </a:r>
            <a:r>
              <a:rPr lang="zh-CN" altLang="en-US" dirty="0"/>
              <a:t>，以及有一个类别。这种</a:t>
            </a:r>
            <a:r>
              <a:rPr lang="zh-CN" altLang="en-US" dirty="0">
                <a:solidFill>
                  <a:schemeClr val="accent3"/>
                </a:solidFill>
              </a:rPr>
              <a:t>太强的空间约束，限制了 </a:t>
            </a:r>
            <a:r>
              <a:rPr lang="en-US" altLang="zh-CN" dirty="0">
                <a:solidFill>
                  <a:schemeClr val="accent3"/>
                </a:solidFill>
              </a:rPr>
              <a:t>YOLO </a:t>
            </a:r>
            <a:r>
              <a:rPr lang="zh-CN" altLang="en-US" dirty="0">
                <a:solidFill>
                  <a:schemeClr val="accent3"/>
                </a:solidFill>
              </a:rPr>
              <a:t>对于相邻物体的检测能力，一旦相邻的物体数量过多，</a:t>
            </a:r>
            <a:r>
              <a:rPr lang="en-US" altLang="zh-CN" dirty="0">
                <a:solidFill>
                  <a:schemeClr val="accent3"/>
                </a:solidFill>
              </a:rPr>
              <a:t>YOLO </a:t>
            </a:r>
            <a:r>
              <a:rPr lang="zh-CN" altLang="en-US" dirty="0">
                <a:solidFill>
                  <a:schemeClr val="accent3"/>
                </a:solidFill>
              </a:rPr>
              <a:t>就检测不好了</a:t>
            </a:r>
            <a:r>
              <a:rPr lang="zh-CN" altLang="en-US" dirty="0"/>
              <a:t>。如对于一群鸟儿，这种相邻数量很多，而且又太小的物体，</a:t>
            </a:r>
            <a:r>
              <a:rPr lang="en-US" altLang="zh-CN" dirty="0"/>
              <a:t>YOLO </a:t>
            </a:r>
            <a:r>
              <a:rPr lang="zh-CN" altLang="en-US" dirty="0"/>
              <a:t>难以进行很好的检测。</a:t>
            </a:r>
            <a:endParaRPr lang="en-US" altLang="zh-CN" dirty="0"/>
          </a:p>
          <a:p>
            <a:pPr lvl="1">
              <a:lnSpc>
                <a:spcPct val="120000"/>
              </a:lnSpc>
            </a:pPr>
            <a:r>
              <a:rPr lang="zh-CN" altLang="en-US" dirty="0"/>
              <a:t>对于图像中，</a:t>
            </a:r>
            <a:r>
              <a:rPr lang="zh-CN" altLang="en-US" dirty="0">
                <a:solidFill>
                  <a:schemeClr val="accent3"/>
                </a:solidFill>
              </a:rPr>
              <a:t>同一类物体出现新的、不常见的长宽比时，</a:t>
            </a:r>
            <a:r>
              <a:rPr lang="en-US" altLang="zh-CN" dirty="0">
                <a:solidFill>
                  <a:schemeClr val="accent3"/>
                </a:solidFill>
              </a:rPr>
              <a:t>YOLO </a:t>
            </a:r>
            <a:r>
              <a:rPr lang="zh-CN" altLang="en-US" dirty="0">
                <a:solidFill>
                  <a:schemeClr val="accent3"/>
                </a:solidFill>
              </a:rPr>
              <a:t>的泛化能力较弱</a:t>
            </a:r>
            <a:r>
              <a:rPr lang="zh-CN" altLang="en-US" dirty="0"/>
              <a:t>。</a:t>
            </a:r>
            <a:endParaRPr lang="en-US" altLang="zh-CN" dirty="0"/>
          </a:p>
          <a:p>
            <a:pPr lvl="1">
              <a:lnSpc>
                <a:spcPct val="120000"/>
              </a:lnSpc>
            </a:pPr>
            <a:r>
              <a:rPr lang="zh-CN" altLang="en-US" dirty="0"/>
              <a:t>最后，</a:t>
            </a:r>
            <a:r>
              <a:rPr lang="en-US" altLang="zh-CN" dirty="0"/>
              <a:t>loss functions </a:t>
            </a:r>
            <a:r>
              <a:rPr lang="zh-CN" altLang="en-US" dirty="0"/>
              <a:t>中对于 </a:t>
            </a:r>
            <a:r>
              <a:rPr lang="en-US" altLang="zh-CN" dirty="0"/>
              <a:t>small bounding boxes</a:t>
            </a:r>
            <a:r>
              <a:rPr lang="zh-CN" altLang="en-US" dirty="0"/>
              <a:t>，以及 </a:t>
            </a:r>
            <a:r>
              <a:rPr lang="en-US" altLang="zh-CN" dirty="0"/>
              <a:t>large bounding boxes </a:t>
            </a:r>
            <a:r>
              <a:rPr lang="zh-CN" altLang="en-US" dirty="0"/>
              <a:t>的误差，均等对待。尽管正如前面提到的，</a:t>
            </a:r>
            <a:r>
              <a:rPr lang="zh-CN" altLang="en-US" dirty="0">
                <a:solidFill>
                  <a:schemeClr val="accent3"/>
                </a:solidFill>
              </a:rPr>
              <a:t>大尺寸 </a:t>
            </a:r>
            <a:r>
              <a:rPr lang="en-US" altLang="zh-CN" dirty="0">
                <a:solidFill>
                  <a:schemeClr val="accent3"/>
                </a:solidFill>
              </a:rPr>
              <a:t>bounding box </a:t>
            </a:r>
            <a:r>
              <a:rPr lang="zh-CN" altLang="en-US" dirty="0">
                <a:solidFill>
                  <a:schemeClr val="accent3"/>
                </a:solidFill>
              </a:rPr>
              <a:t>的 </a:t>
            </a:r>
            <a:r>
              <a:rPr lang="en-US" altLang="zh-CN" dirty="0">
                <a:solidFill>
                  <a:schemeClr val="accent3"/>
                </a:solidFill>
              </a:rPr>
              <a:t>error </a:t>
            </a:r>
            <a:r>
              <a:rPr lang="zh-CN" altLang="en-US" dirty="0">
                <a:solidFill>
                  <a:schemeClr val="accent3"/>
                </a:solidFill>
              </a:rPr>
              <a:t>与小尺寸 </a:t>
            </a:r>
            <a:r>
              <a:rPr lang="en-US" altLang="zh-CN" dirty="0">
                <a:solidFill>
                  <a:schemeClr val="accent3"/>
                </a:solidFill>
              </a:rPr>
              <a:t>bounding box </a:t>
            </a:r>
            <a:r>
              <a:rPr lang="zh-CN" altLang="en-US" dirty="0">
                <a:solidFill>
                  <a:schemeClr val="accent3"/>
                </a:solidFill>
              </a:rPr>
              <a:t>的 </a:t>
            </a:r>
            <a:r>
              <a:rPr lang="en-US" altLang="zh-CN" dirty="0">
                <a:solidFill>
                  <a:schemeClr val="accent3"/>
                </a:solidFill>
              </a:rPr>
              <a:t>error</a:t>
            </a:r>
            <a:r>
              <a:rPr lang="zh-CN" altLang="en-US" dirty="0">
                <a:solidFill>
                  <a:schemeClr val="accent3"/>
                </a:solidFill>
              </a:rPr>
              <a:t>，其影响是不同的</a:t>
            </a:r>
            <a:r>
              <a:rPr lang="zh-CN" altLang="en-US" dirty="0"/>
              <a:t>。即使用了平方根的技巧优化了这个问题，但是这个问题还得得到更好的解决。</a:t>
            </a:r>
            <a:endParaRPr lang="en-US" altLang="zh-CN" dirty="0"/>
          </a:p>
          <a:p>
            <a:pPr lvl="1">
              <a:lnSpc>
                <a:spcPct val="120000"/>
              </a:lnSpc>
            </a:pPr>
            <a:r>
              <a:rPr lang="en-US" altLang="zh-CN" dirty="0">
                <a:solidFill>
                  <a:schemeClr val="accent3"/>
                </a:solidFill>
              </a:rPr>
              <a:t>YOLO </a:t>
            </a:r>
            <a:r>
              <a:rPr lang="zh-CN" altLang="en-US" dirty="0">
                <a:solidFill>
                  <a:schemeClr val="accent3"/>
                </a:solidFill>
              </a:rPr>
              <a:t>中最主要的误差仍是定位不准造成的误差</a:t>
            </a:r>
            <a:r>
              <a:rPr lang="zh-CN" altLang="en-US" dirty="0"/>
              <a:t>。</a:t>
            </a:r>
          </a:p>
        </p:txBody>
      </p:sp>
    </p:spTree>
    <p:extLst>
      <p:ext uri="{BB962C8B-B14F-4D97-AF65-F5344CB8AC3E}">
        <p14:creationId xmlns:p14="http://schemas.microsoft.com/office/powerpoint/2010/main" val="768409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latin typeface="Arial" panose="020B0604020202020204" pitchFamily="34" charset="0"/>
                <a:ea typeface="微软雅黑" panose="020B0503020204020204" pitchFamily="34" charset="-122"/>
                <a:sym typeface="Arial" panose="020B0604020202020204" pitchFamily="34" charset="0"/>
              </a:rPr>
              <a:t>解决方案</a:t>
            </a:r>
            <a:r>
              <a:rPr lang="en-US" altLang="zh-CN" dirty="0"/>
              <a:t>-</a:t>
            </a:r>
            <a:r>
              <a:rPr lang="zh-CN" altLang="en-US" dirty="0"/>
              <a:t>与其它</a:t>
            </a:r>
            <a:r>
              <a:rPr lang="zh-CN" altLang="en-US" dirty="0">
                <a:effectLst/>
                <a:latin typeface="Arial" panose="020B0604020202020204" pitchFamily="34" charset="0"/>
              </a:rPr>
              <a:t>检测系统</a:t>
            </a:r>
            <a:r>
              <a:rPr lang="zh-CN" altLang="en-US" dirty="0"/>
              <a:t>对比</a:t>
            </a:r>
          </a:p>
        </p:txBody>
      </p:sp>
      <p:sp>
        <p:nvSpPr>
          <p:cNvPr id="3" name="内容占位符 2"/>
          <p:cNvSpPr>
            <a:spLocks noGrp="1"/>
          </p:cNvSpPr>
          <p:nvPr>
            <p:ph idx="1"/>
          </p:nvPr>
        </p:nvSpPr>
        <p:spPr>
          <a:xfrm>
            <a:off x="838200" y="1825625"/>
            <a:ext cx="10515600" cy="4667250"/>
          </a:xfrm>
        </p:spPr>
        <p:txBody>
          <a:bodyPr>
            <a:normAutofit fontScale="70000" lnSpcReduction="20000"/>
          </a:bodyPr>
          <a:lstStyle/>
          <a:p>
            <a:pPr>
              <a:lnSpc>
                <a:spcPct val="120000"/>
              </a:lnSpc>
            </a:pPr>
            <a:r>
              <a:rPr lang="zh-CN" altLang="en-US" b="1" dirty="0"/>
              <a:t>①可变形部件模型</a:t>
            </a:r>
            <a:r>
              <a:rPr lang="zh-CN" altLang="en-US" dirty="0"/>
              <a:t>（</a:t>
            </a:r>
            <a:r>
              <a:rPr lang="en-US" altLang="zh-CN" dirty="0"/>
              <a:t>Deformable parts models</a:t>
            </a:r>
            <a:r>
              <a:rPr lang="zh-CN" altLang="en-US" dirty="0"/>
              <a:t>）：</a:t>
            </a:r>
            <a:endParaRPr lang="en-US" altLang="zh-CN" dirty="0"/>
          </a:p>
          <a:p>
            <a:pPr lvl="1">
              <a:lnSpc>
                <a:spcPct val="120000"/>
              </a:lnSpc>
            </a:pPr>
            <a:r>
              <a:rPr lang="zh-CN" altLang="en-US" dirty="0">
                <a:effectLst/>
                <a:latin typeface="Arial" panose="020B0604020202020204" pitchFamily="34" charset="0"/>
              </a:rPr>
              <a:t>可变形零件模型</a:t>
            </a:r>
            <a:r>
              <a:rPr lang="en-US" altLang="zh-CN" dirty="0">
                <a:effectLst/>
                <a:latin typeface="Arial" panose="020B0604020202020204" pitchFamily="34" charset="0"/>
              </a:rPr>
              <a:t>(DPM)</a:t>
            </a:r>
            <a:r>
              <a:rPr lang="zh-CN" altLang="en-US" dirty="0">
                <a:solidFill>
                  <a:schemeClr val="accent3"/>
                </a:solidFill>
                <a:effectLst/>
                <a:latin typeface="Arial" panose="020B0604020202020204" pitchFamily="34" charset="0"/>
              </a:rPr>
              <a:t>使用滑动窗口方法进行目标检测</a:t>
            </a:r>
            <a:r>
              <a:rPr lang="en-US" altLang="zh-CN" dirty="0">
                <a:effectLst/>
                <a:latin typeface="Arial" panose="020B0604020202020204" pitchFamily="34" charset="0"/>
              </a:rPr>
              <a:t>[10]</a:t>
            </a:r>
            <a:r>
              <a:rPr lang="zh-CN" altLang="en-US" dirty="0">
                <a:effectLst/>
                <a:latin typeface="Arial" panose="020B0604020202020204" pitchFamily="34" charset="0"/>
              </a:rPr>
              <a:t>。</a:t>
            </a:r>
            <a:r>
              <a:rPr lang="en-US" altLang="zh-CN" dirty="0">
                <a:effectLst/>
                <a:latin typeface="Arial" panose="020B0604020202020204" pitchFamily="34" charset="0"/>
              </a:rPr>
              <a:t>DPM</a:t>
            </a:r>
            <a:r>
              <a:rPr lang="zh-CN" altLang="en-US" dirty="0">
                <a:effectLst/>
                <a:latin typeface="Arial" panose="020B0604020202020204" pitchFamily="34" charset="0"/>
              </a:rPr>
              <a:t>使用一个不相交的管道来</a:t>
            </a:r>
            <a:r>
              <a:rPr lang="zh-CN" altLang="en-US" dirty="0">
                <a:solidFill>
                  <a:schemeClr val="accent3"/>
                </a:solidFill>
                <a:effectLst/>
                <a:latin typeface="Arial" panose="020B0604020202020204" pitchFamily="34" charset="0"/>
              </a:rPr>
              <a:t>提取静态特征、对区域进行分类、预测高分区域的边界框等</a:t>
            </a:r>
            <a:r>
              <a:rPr lang="zh-CN" altLang="en-US" dirty="0">
                <a:effectLst/>
                <a:latin typeface="Arial" panose="020B0604020202020204" pitchFamily="34" charset="0"/>
              </a:rPr>
              <a:t>。</a:t>
            </a:r>
            <a:endParaRPr lang="en-US" altLang="zh-CN" dirty="0">
              <a:effectLst/>
              <a:latin typeface="Arial" panose="020B0604020202020204" pitchFamily="34" charset="0"/>
            </a:endParaRPr>
          </a:p>
          <a:p>
            <a:pPr lvl="1">
              <a:lnSpc>
                <a:spcPct val="120000"/>
              </a:lnSpc>
            </a:pPr>
            <a:r>
              <a:rPr lang="zh-CN" altLang="en-US" dirty="0">
                <a:effectLst/>
                <a:latin typeface="Arial" panose="020B0604020202020204" pitchFamily="34" charset="0"/>
              </a:rPr>
              <a:t>而本文作者的系统</a:t>
            </a:r>
            <a:r>
              <a:rPr lang="zh-CN" altLang="en-US" dirty="0">
                <a:solidFill>
                  <a:schemeClr val="accent3"/>
                </a:solidFill>
                <a:effectLst/>
                <a:latin typeface="Arial" panose="020B0604020202020204" pitchFamily="34" charset="0"/>
              </a:rPr>
              <a:t>用一个卷积神经网络代替了所有这些不同的部分</a:t>
            </a:r>
            <a:r>
              <a:rPr lang="zh-CN" altLang="en-US" dirty="0">
                <a:effectLst/>
                <a:latin typeface="Arial" panose="020B0604020202020204" pitchFamily="34" charset="0"/>
              </a:rPr>
              <a:t>。</a:t>
            </a:r>
            <a:r>
              <a:rPr lang="zh-CN" altLang="en-US" dirty="0">
                <a:solidFill>
                  <a:schemeClr val="accent3"/>
                </a:solidFill>
                <a:effectLst/>
                <a:latin typeface="Arial" panose="020B0604020202020204" pitchFamily="34" charset="0"/>
              </a:rPr>
              <a:t>该网络可以同时进行特征提取、边界框预测、非最大抑制和上下文推理</a:t>
            </a:r>
            <a:r>
              <a:rPr lang="zh-CN" altLang="en-US" dirty="0">
                <a:effectLst/>
                <a:latin typeface="Arial" panose="020B0604020202020204" pitchFamily="34" charset="0"/>
              </a:rPr>
              <a:t>。该网络不是静态特征，而是在线训练特征，并为检测任务优化它们。该统一架构带来了比</a:t>
            </a:r>
            <a:r>
              <a:rPr lang="en-US" altLang="zh-CN" dirty="0">
                <a:effectLst/>
                <a:latin typeface="Arial" panose="020B0604020202020204" pitchFamily="34" charset="0"/>
              </a:rPr>
              <a:t>DPM</a:t>
            </a:r>
            <a:r>
              <a:rPr lang="zh-CN" altLang="en-US" dirty="0">
                <a:effectLst/>
                <a:latin typeface="Arial" panose="020B0604020202020204" pitchFamily="34" charset="0"/>
              </a:rPr>
              <a:t>更快、更准确的模型。</a:t>
            </a:r>
            <a:endParaRPr lang="en-US" altLang="zh-CN" dirty="0">
              <a:effectLst/>
              <a:latin typeface="Arial" panose="020B0604020202020204" pitchFamily="34" charset="0"/>
            </a:endParaRPr>
          </a:p>
          <a:p>
            <a:pPr>
              <a:lnSpc>
                <a:spcPct val="120000"/>
              </a:lnSpc>
            </a:pPr>
            <a:r>
              <a:rPr lang="zh-CN" altLang="en-US" b="1" dirty="0">
                <a:latin typeface="Arial" panose="020B0604020202020204" pitchFamily="34" charset="0"/>
              </a:rPr>
              <a:t>②区域卷积网络</a:t>
            </a:r>
            <a:r>
              <a:rPr lang="zh-CN" altLang="en-US" dirty="0">
                <a:latin typeface="Arial" panose="020B0604020202020204" pitchFamily="34" charset="0"/>
              </a:rPr>
              <a:t>（</a:t>
            </a:r>
            <a:r>
              <a:rPr lang="en-US" altLang="zh-CN" dirty="0">
                <a:latin typeface="Arial" panose="020B0604020202020204" pitchFamily="34" charset="0"/>
              </a:rPr>
              <a:t>R-CNN</a:t>
            </a:r>
            <a:r>
              <a:rPr lang="zh-CN" altLang="en-US" dirty="0">
                <a:latin typeface="Arial" panose="020B0604020202020204" pitchFamily="34" charset="0"/>
              </a:rPr>
              <a:t>）：</a:t>
            </a:r>
            <a:endParaRPr lang="en-US" altLang="zh-CN" dirty="0">
              <a:latin typeface="Arial" panose="020B0604020202020204" pitchFamily="34" charset="0"/>
            </a:endParaRPr>
          </a:p>
          <a:p>
            <a:pPr lvl="1">
              <a:lnSpc>
                <a:spcPct val="120000"/>
              </a:lnSpc>
            </a:pPr>
            <a:r>
              <a:rPr lang="en-US" altLang="zh-CN" dirty="0">
                <a:latin typeface="Arial" panose="020B0604020202020204" pitchFamily="34" charset="0"/>
              </a:rPr>
              <a:t>R-CNN</a:t>
            </a:r>
            <a:r>
              <a:rPr lang="zh-CN" altLang="en-US" dirty="0">
                <a:latin typeface="Arial" panose="020B0604020202020204" pitchFamily="34" charset="0"/>
              </a:rPr>
              <a:t>及其变体</a:t>
            </a:r>
            <a:r>
              <a:rPr lang="zh-CN" altLang="en-US" dirty="0">
                <a:solidFill>
                  <a:schemeClr val="accent3"/>
                </a:solidFill>
                <a:latin typeface="Arial" panose="020B0604020202020204" pitchFamily="34" charset="0"/>
              </a:rPr>
              <a:t>使用区域建议</a:t>
            </a:r>
            <a:r>
              <a:rPr lang="zh-CN" altLang="en-US" sz="2500" dirty="0">
                <a:latin typeface="Arial" panose="020B0604020202020204" pitchFamily="34" charset="0"/>
              </a:rPr>
              <a:t>而不是滑动窗口来寻找图像中的对象</a:t>
            </a:r>
            <a:r>
              <a:rPr lang="zh-CN" altLang="en-US" dirty="0">
                <a:latin typeface="Arial" panose="020B0604020202020204" pitchFamily="34" charset="0"/>
              </a:rPr>
              <a:t>。</a:t>
            </a:r>
            <a:r>
              <a:rPr lang="zh-CN" altLang="en-US" dirty="0">
                <a:solidFill>
                  <a:schemeClr val="accent3"/>
                </a:solidFill>
                <a:latin typeface="Arial" panose="020B0604020202020204" pitchFamily="34" charset="0"/>
              </a:rPr>
              <a:t>选择搜索</a:t>
            </a:r>
            <a:r>
              <a:rPr lang="en-US" altLang="zh-CN" dirty="0">
                <a:solidFill>
                  <a:schemeClr val="accent3"/>
                </a:solidFill>
                <a:latin typeface="Arial" panose="020B0604020202020204" pitchFamily="34" charset="0"/>
              </a:rPr>
              <a:t>[35]</a:t>
            </a:r>
            <a:r>
              <a:rPr lang="zh-CN" altLang="en-US" dirty="0">
                <a:solidFill>
                  <a:schemeClr val="accent3"/>
                </a:solidFill>
                <a:latin typeface="Arial" panose="020B0604020202020204" pitchFamily="34" charset="0"/>
              </a:rPr>
              <a:t>生成潜在的边界框</a:t>
            </a:r>
            <a:r>
              <a:rPr lang="zh-CN" altLang="en-US" dirty="0">
                <a:latin typeface="Arial" panose="020B0604020202020204" pitchFamily="34" charset="0"/>
              </a:rPr>
              <a:t>，</a:t>
            </a:r>
            <a:r>
              <a:rPr lang="zh-CN" altLang="en-US" dirty="0">
                <a:solidFill>
                  <a:schemeClr val="accent3"/>
                </a:solidFill>
                <a:latin typeface="Arial" panose="020B0604020202020204" pitchFamily="34" charset="0"/>
              </a:rPr>
              <a:t>卷积网络提取特征</a:t>
            </a:r>
            <a:r>
              <a:rPr lang="zh-CN" altLang="en-US" dirty="0">
                <a:latin typeface="Arial" panose="020B0604020202020204" pitchFamily="34" charset="0"/>
              </a:rPr>
              <a:t>，</a:t>
            </a:r>
            <a:r>
              <a:rPr lang="zh-CN" altLang="en-US" dirty="0">
                <a:solidFill>
                  <a:schemeClr val="accent3"/>
                </a:solidFill>
                <a:latin typeface="Arial" panose="020B0604020202020204" pitchFamily="34" charset="0"/>
              </a:rPr>
              <a:t>支持向量机对边界框评分</a:t>
            </a:r>
            <a:r>
              <a:rPr lang="zh-CN" altLang="en-US" dirty="0">
                <a:latin typeface="Arial" panose="020B0604020202020204" pitchFamily="34" charset="0"/>
              </a:rPr>
              <a:t>，</a:t>
            </a:r>
            <a:r>
              <a:rPr lang="zh-CN" altLang="en-US" dirty="0">
                <a:solidFill>
                  <a:schemeClr val="accent3"/>
                </a:solidFill>
                <a:latin typeface="Arial" panose="020B0604020202020204" pitchFamily="34" charset="0"/>
              </a:rPr>
              <a:t>线性模型调整边界框</a:t>
            </a:r>
            <a:r>
              <a:rPr lang="zh-CN" altLang="en-US" dirty="0">
                <a:latin typeface="Arial" panose="020B0604020202020204" pitchFamily="34" charset="0"/>
              </a:rPr>
              <a:t>，</a:t>
            </a:r>
            <a:r>
              <a:rPr lang="zh-CN" altLang="en-US" dirty="0">
                <a:solidFill>
                  <a:schemeClr val="accent3"/>
                </a:solidFill>
                <a:latin typeface="Arial" panose="020B0604020202020204" pitchFamily="34" charset="0"/>
              </a:rPr>
              <a:t>非最大抑制消除重复检测</a:t>
            </a:r>
            <a:r>
              <a:rPr lang="zh-CN" altLang="en-US" dirty="0">
                <a:latin typeface="Arial" panose="020B0604020202020204" pitchFamily="34" charset="0"/>
              </a:rPr>
              <a:t>。这个复杂的管道的每个阶段都必须精确地独立调整，</a:t>
            </a:r>
            <a:r>
              <a:rPr lang="zh-CN" altLang="en-US" dirty="0">
                <a:solidFill>
                  <a:schemeClr val="accent3"/>
                </a:solidFill>
                <a:latin typeface="Arial" panose="020B0604020202020204" pitchFamily="34" charset="0"/>
              </a:rPr>
              <a:t>产生的系统非常缓慢</a:t>
            </a:r>
            <a:r>
              <a:rPr lang="zh-CN" altLang="en-US" dirty="0">
                <a:latin typeface="Arial" panose="020B0604020202020204" pitchFamily="34" charset="0"/>
              </a:rPr>
              <a:t>，在测试时间</a:t>
            </a:r>
            <a:r>
              <a:rPr lang="en-US" altLang="zh-CN" dirty="0">
                <a:latin typeface="Arial" panose="020B0604020202020204" pitchFamily="34" charset="0"/>
              </a:rPr>
              <a:t>[14]</a:t>
            </a:r>
            <a:r>
              <a:rPr lang="zh-CN" altLang="en-US" dirty="0">
                <a:latin typeface="Arial" panose="020B0604020202020204" pitchFamily="34" charset="0"/>
              </a:rPr>
              <a:t>时每张图像需要超过</a:t>
            </a:r>
            <a:r>
              <a:rPr lang="en-US" altLang="zh-CN" dirty="0">
                <a:latin typeface="Arial" panose="020B0604020202020204" pitchFamily="34" charset="0"/>
              </a:rPr>
              <a:t>40</a:t>
            </a:r>
            <a:r>
              <a:rPr lang="zh-CN" altLang="en-US" dirty="0">
                <a:latin typeface="Arial" panose="020B0604020202020204" pitchFamily="34" charset="0"/>
              </a:rPr>
              <a:t>秒。</a:t>
            </a:r>
            <a:endParaRPr lang="en-US" altLang="zh-CN" dirty="0">
              <a:latin typeface="Arial" panose="020B0604020202020204" pitchFamily="34" charset="0"/>
            </a:endParaRPr>
          </a:p>
          <a:p>
            <a:pPr lvl="1">
              <a:lnSpc>
                <a:spcPct val="120000"/>
              </a:lnSpc>
            </a:pPr>
            <a:r>
              <a:rPr lang="en-US" altLang="zh-CN" dirty="0">
                <a:effectLst/>
                <a:latin typeface="Arial" panose="020B0604020202020204" pitchFamily="34" charset="0"/>
              </a:rPr>
              <a:t>YOLO</a:t>
            </a:r>
            <a:r>
              <a:rPr lang="zh-CN" altLang="en-US" dirty="0">
                <a:effectLst/>
                <a:latin typeface="Arial" panose="020B0604020202020204" pitchFamily="34" charset="0"/>
              </a:rPr>
              <a:t>和</a:t>
            </a:r>
            <a:r>
              <a:rPr lang="en-US" altLang="zh-CN" dirty="0">
                <a:effectLst/>
                <a:latin typeface="Arial" panose="020B0604020202020204" pitchFamily="34" charset="0"/>
              </a:rPr>
              <a:t>R-CNN</a:t>
            </a:r>
            <a:r>
              <a:rPr lang="zh-CN" altLang="en-US" dirty="0">
                <a:effectLst/>
                <a:latin typeface="Arial" panose="020B0604020202020204" pitchFamily="34" charset="0"/>
              </a:rPr>
              <a:t>有一些相似之处。</a:t>
            </a:r>
            <a:r>
              <a:rPr lang="zh-CN" altLang="en-US" dirty="0">
                <a:solidFill>
                  <a:schemeClr val="accent3"/>
                </a:solidFill>
                <a:effectLst/>
                <a:latin typeface="Arial" panose="020B0604020202020204" pitchFamily="34" charset="0"/>
              </a:rPr>
              <a:t>每个网格单元提出潜在的边界框</a:t>
            </a:r>
            <a:r>
              <a:rPr lang="zh-CN" altLang="en-US" dirty="0">
                <a:effectLst/>
                <a:latin typeface="Arial" panose="020B0604020202020204" pitchFamily="34" charset="0"/>
              </a:rPr>
              <a:t>，</a:t>
            </a:r>
            <a:r>
              <a:rPr lang="zh-CN" altLang="en-US" dirty="0">
                <a:solidFill>
                  <a:schemeClr val="accent3"/>
                </a:solidFill>
                <a:effectLst/>
                <a:latin typeface="Arial" panose="020B0604020202020204" pitchFamily="34" charset="0"/>
              </a:rPr>
              <a:t>并使用卷积特征对这些框进行评分</a:t>
            </a:r>
            <a:r>
              <a:rPr lang="zh-CN" altLang="en-US" dirty="0">
                <a:effectLst/>
                <a:latin typeface="Arial" panose="020B0604020202020204" pitchFamily="34" charset="0"/>
              </a:rPr>
              <a:t>。然而，该</a:t>
            </a:r>
            <a:r>
              <a:rPr lang="zh-CN" altLang="en-US" dirty="0">
                <a:solidFill>
                  <a:schemeClr val="accent3"/>
                </a:solidFill>
                <a:effectLst/>
                <a:latin typeface="Arial" panose="020B0604020202020204" pitchFamily="34" charset="0"/>
              </a:rPr>
              <a:t>系统在网格单元上设置了空间限制，这有助于减轻对同一对象的多次检测</a:t>
            </a:r>
            <a:r>
              <a:rPr lang="zh-CN" altLang="en-US" dirty="0">
                <a:effectLst/>
                <a:latin typeface="Arial" panose="020B0604020202020204" pitchFamily="34" charset="0"/>
              </a:rPr>
              <a:t>。</a:t>
            </a:r>
            <a:r>
              <a:rPr lang="zh-CN" altLang="en-US" dirty="0">
                <a:solidFill>
                  <a:schemeClr val="accent3"/>
                </a:solidFill>
                <a:effectLst/>
                <a:latin typeface="Arial" panose="020B0604020202020204" pitchFamily="34" charset="0"/>
              </a:rPr>
              <a:t>该系统还提出了更少的边界框，每幅图像只有</a:t>
            </a:r>
            <a:r>
              <a:rPr lang="en-US" altLang="zh-CN" dirty="0">
                <a:solidFill>
                  <a:schemeClr val="accent3"/>
                </a:solidFill>
                <a:effectLst/>
                <a:latin typeface="Arial" panose="020B0604020202020204" pitchFamily="34" charset="0"/>
              </a:rPr>
              <a:t>98</a:t>
            </a:r>
            <a:r>
              <a:rPr lang="zh-CN" altLang="en-US" dirty="0">
                <a:solidFill>
                  <a:schemeClr val="accent3"/>
                </a:solidFill>
                <a:effectLst/>
                <a:latin typeface="Arial" panose="020B0604020202020204" pitchFamily="34" charset="0"/>
              </a:rPr>
              <a:t>个边界框，而选择搜索大约有</a:t>
            </a:r>
            <a:r>
              <a:rPr lang="en-US" altLang="zh-CN" dirty="0">
                <a:solidFill>
                  <a:schemeClr val="accent3"/>
                </a:solidFill>
                <a:effectLst/>
                <a:latin typeface="Arial" panose="020B0604020202020204" pitchFamily="34" charset="0"/>
              </a:rPr>
              <a:t>2000</a:t>
            </a:r>
            <a:r>
              <a:rPr lang="zh-CN" altLang="en-US" dirty="0">
                <a:solidFill>
                  <a:schemeClr val="accent3"/>
                </a:solidFill>
                <a:effectLst/>
                <a:latin typeface="Arial" panose="020B0604020202020204" pitchFamily="34" charset="0"/>
              </a:rPr>
              <a:t>个</a:t>
            </a:r>
            <a:r>
              <a:rPr lang="zh-CN" altLang="en-US" dirty="0">
                <a:effectLst/>
                <a:latin typeface="Arial" panose="020B0604020202020204" pitchFamily="34" charset="0"/>
              </a:rPr>
              <a:t>。最后，该系统</a:t>
            </a:r>
            <a:r>
              <a:rPr lang="zh-CN" altLang="en-US" dirty="0">
                <a:solidFill>
                  <a:schemeClr val="accent3"/>
                </a:solidFill>
                <a:effectLst/>
                <a:latin typeface="Arial" panose="020B0604020202020204" pitchFamily="34" charset="0"/>
              </a:rPr>
              <a:t>将这些单独的组件组合成一个单独的、共同优化的模型</a:t>
            </a:r>
            <a:r>
              <a:rPr lang="zh-CN" altLang="en-US" dirty="0">
                <a:effectLst/>
                <a:latin typeface="Arial" panose="020B0604020202020204" pitchFamily="34" charset="0"/>
              </a:rPr>
              <a:t>。</a:t>
            </a:r>
          </a:p>
          <a:p>
            <a:pPr>
              <a:lnSpc>
                <a:spcPct val="120000"/>
              </a:lnSpc>
            </a:pPr>
            <a:endParaRPr lang="zh-CN" altLang="en-US" dirty="0"/>
          </a:p>
        </p:txBody>
      </p:sp>
    </p:spTree>
    <p:extLst>
      <p:ext uri="{BB962C8B-B14F-4D97-AF65-F5344CB8AC3E}">
        <p14:creationId xmlns:p14="http://schemas.microsoft.com/office/powerpoint/2010/main" val="1023960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latin typeface="Arial" panose="020B0604020202020204" pitchFamily="34" charset="0"/>
                <a:ea typeface="微软雅黑" panose="020B0503020204020204" pitchFamily="34" charset="-122"/>
                <a:sym typeface="Arial" panose="020B0604020202020204" pitchFamily="34" charset="0"/>
              </a:rPr>
              <a:t>解决方案</a:t>
            </a:r>
            <a:r>
              <a:rPr lang="en-US" altLang="zh-CN" dirty="0"/>
              <a:t>-</a:t>
            </a:r>
            <a:r>
              <a:rPr lang="zh-CN" altLang="en-US" dirty="0"/>
              <a:t>与其它</a:t>
            </a:r>
            <a:r>
              <a:rPr lang="zh-CN" altLang="en-US" dirty="0">
                <a:effectLst/>
                <a:latin typeface="Arial" panose="020B0604020202020204" pitchFamily="34" charset="0"/>
              </a:rPr>
              <a:t>检测系统</a:t>
            </a:r>
            <a:r>
              <a:rPr lang="zh-CN" altLang="en-US" dirty="0"/>
              <a:t>对比</a:t>
            </a:r>
          </a:p>
        </p:txBody>
      </p:sp>
      <p:sp>
        <p:nvSpPr>
          <p:cNvPr id="3" name="内容占位符 2"/>
          <p:cNvSpPr>
            <a:spLocks noGrp="1"/>
          </p:cNvSpPr>
          <p:nvPr>
            <p:ph idx="1"/>
          </p:nvPr>
        </p:nvSpPr>
        <p:spPr>
          <a:xfrm>
            <a:off x="838200" y="1825624"/>
            <a:ext cx="10515600" cy="4889211"/>
          </a:xfrm>
        </p:spPr>
        <p:txBody>
          <a:bodyPr>
            <a:normAutofit fontScale="70000" lnSpcReduction="20000"/>
          </a:bodyPr>
          <a:lstStyle/>
          <a:p>
            <a:pPr>
              <a:lnSpc>
                <a:spcPct val="120000"/>
              </a:lnSpc>
            </a:pPr>
            <a:r>
              <a:rPr lang="zh-CN" altLang="en-US" b="1" dirty="0"/>
              <a:t>③其他快速检测器</a:t>
            </a:r>
            <a:r>
              <a:rPr lang="zh-CN" altLang="en-US" dirty="0"/>
              <a:t>：</a:t>
            </a:r>
            <a:endParaRPr lang="en-US" altLang="zh-CN" dirty="0"/>
          </a:p>
          <a:p>
            <a:pPr lvl="1">
              <a:lnSpc>
                <a:spcPct val="120000"/>
              </a:lnSpc>
            </a:pPr>
            <a:r>
              <a:rPr lang="en-US" altLang="zh-CN" dirty="0">
                <a:effectLst/>
                <a:latin typeface="Arial" panose="020B0604020202020204" pitchFamily="34" charset="0"/>
              </a:rPr>
              <a:t>Fast and Faster R-CNN</a:t>
            </a:r>
            <a:r>
              <a:rPr lang="zh-CN" altLang="en-US" dirty="0">
                <a:effectLst/>
                <a:latin typeface="Arial" panose="020B0604020202020204" pitchFamily="34" charset="0"/>
              </a:rPr>
              <a:t>专注于</a:t>
            </a:r>
            <a:r>
              <a:rPr lang="zh-CN" altLang="en-US" dirty="0">
                <a:solidFill>
                  <a:schemeClr val="accent3"/>
                </a:solidFill>
                <a:effectLst/>
                <a:latin typeface="Arial" panose="020B0604020202020204" pitchFamily="34" charset="0"/>
              </a:rPr>
              <a:t>通过共享计算和使用神经网络提出区域</a:t>
            </a:r>
            <a:r>
              <a:rPr lang="zh-CN" altLang="en-US" dirty="0">
                <a:effectLst/>
                <a:latin typeface="Arial" panose="020B0604020202020204" pitchFamily="34" charset="0"/>
              </a:rPr>
              <a:t>而不是选择性搜索</a:t>
            </a:r>
            <a:r>
              <a:rPr lang="en-US" altLang="zh-CN" dirty="0">
                <a:effectLst/>
                <a:latin typeface="Arial" panose="020B0604020202020204" pitchFamily="34" charset="0"/>
              </a:rPr>
              <a:t>[14][28]</a:t>
            </a:r>
            <a:r>
              <a:rPr lang="zh-CN" altLang="en-US" dirty="0">
                <a:effectLst/>
                <a:latin typeface="Arial" panose="020B0604020202020204" pitchFamily="34" charset="0"/>
              </a:rPr>
              <a:t>来加快</a:t>
            </a:r>
            <a:r>
              <a:rPr lang="en-US" altLang="zh-CN" dirty="0">
                <a:effectLst/>
                <a:latin typeface="Arial" panose="020B0604020202020204" pitchFamily="34" charset="0"/>
              </a:rPr>
              <a:t>R-CNN</a:t>
            </a:r>
            <a:r>
              <a:rPr lang="zh-CN" altLang="en-US" dirty="0">
                <a:effectLst/>
                <a:latin typeface="Arial" panose="020B0604020202020204" pitchFamily="34" charset="0"/>
              </a:rPr>
              <a:t>框架。虽然与</a:t>
            </a:r>
            <a:r>
              <a:rPr lang="en-US" altLang="zh-CN" dirty="0">
                <a:effectLst/>
                <a:latin typeface="Arial" panose="020B0604020202020204" pitchFamily="34" charset="0"/>
              </a:rPr>
              <a:t>R-CNN</a:t>
            </a:r>
            <a:r>
              <a:rPr lang="zh-CN" altLang="en-US" dirty="0">
                <a:effectLst/>
                <a:latin typeface="Arial" panose="020B0604020202020204" pitchFamily="34" charset="0"/>
              </a:rPr>
              <a:t>相比，它们在速度和准确性方面都有所提高，但它们的实时性仍然不够。</a:t>
            </a:r>
            <a:endParaRPr lang="en-US" altLang="zh-CN" dirty="0">
              <a:effectLst/>
              <a:latin typeface="Arial" panose="020B0604020202020204" pitchFamily="34" charset="0"/>
            </a:endParaRPr>
          </a:p>
          <a:p>
            <a:pPr lvl="1">
              <a:lnSpc>
                <a:spcPct val="120000"/>
              </a:lnSpc>
            </a:pPr>
            <a:r>
              <a:rPr lang="zh-CN" altLang="en-US" dirty="0">
                <a:effectLst/>
                <a:latin typeface="Arial" panose="020B0604020202020204" pitchFamily="34" charset="0"/>
              </a:rPr>
              <a:t>许多研究工作集中在</a:t>
            </a:r>
            <a:r>
              <a:rPr lang="zh-CN" altLang="en-US" dirty="0">
                <a:solidFill>
                  <a:schemeClr val="accent3"/>
                </a:solidFill>
                <a:effectLst/>
                <a:latin typeface="Arial" panose="020B0604020202020204" pitchFamily="34" charset="0"/>
              </a:rPr>
              <a:t>加快</a:t>
            </a:r>
            <a:r>
              <a:rPr lang="en-US" altLang="zh-CN" dirty="0">
                <a:solidFill>
                  <a:schemeClr val="accent3"/>
                </a:solidFill>
                <a:effectLst/>
                <a:latin typeface="Arial" panose="020B0604020202020204" pitchFamily="34" charset="0"/>
              </a:rPr>
              <a:t>DPM</a:t>
            </a:r>
            <a:r>
              <a:rPr lang="zh-CN" altLang="en-US" dirty="0">
                <a:solidFill>
                  <a:schemeClr val="accent3"/>
                </a:solidFill>
                <a:effectLst/>
                <a:latin typeface="Arial" panose="020B0604020202020204" pitchFamily="34" charset="0"/>
              </a:rPr>
              <a:t>管道</a:t>
            </a:r>
            <a:r>
              <a:rPr lang="en-US" altLang="zh-CN" dirty="0">
                <a:effectLst/>
                <a:latin typeface="Arial" panose="020B0604020202020204" pitchFamily="34" charset="0"/>
              </a:rPr>
              <a:t>[31][38][5]</a:t>
            </a:r>
            <a:r>
              <a:rPr lang="zh-CN" altLang="en-US" dirty="0">
                <a:effectLst/>
                <a:latin typeface="Arial" panose="020B0604020202020204" pitchFamily="34" charset="0"/>
              </a:rPr>
              <a:t>上。它们加速</a:t>
            </a:r>
            <a:r>
              <a:rPr lang="en-US" altLang="zh-CN" dirty="0">
                <a:effectLst/>
                <a:latin typeface="Arial" panose="020B0604020202020204" pitchFamily="34" charset="0"/>
              </a:rPr>
              <a:t>HOG</a:t>
            </a:r>
            <a:r>
              <a:rPr lang="zh-CN" altLang="en-US" dirty="0">
                <a:effectLst/>
                <a:latin typeface="Arial" panose="020B0604020202020204" pitchFamily="34" charset="0"/>
              </a:rPr>
              <a:t>计算，使用级联，</a:t>
            </a:r>
            <a:r>
              <a:rPr lang="zh-CN" altLang="en-US" dirty="0">
                <a:solidFill>
                  <a:schemeClr val="accent3"/>
                </a:solidFill>
                <a:effectLst/>
                <a:latin typeface="Arial" panose="020B0604020202020204" pitchFamily="34" charset="0"/>
              </a:rPr>
              <a:t>并将计算推到</a:t>
            </a:r>
            <a:r>
              <a:rPr lang="en-US" altLang="zh-CN" dirty="0">
                <a:solidFill>
                  <a:schemeClr val="accent3"/>
                </a:solidFill>
                <a:effectLst/>
                <a:latin typeface="Arial" panose="020B0604020202020204" pitchFamily="34" charset="0"/>
              </a:rPr>
              <a:t>GPU</a:t>
            </a:r>
            <a:r>
              <a:rPr lang="zh-CN" altLang="en-US" dirty="0">
                <a:solidFill>
                  <a:schemeClr val="accent3"/>
                </a:solidFill>
                <a:effectLst/>
                <a:latin typeface="Arial" panose="020B0604020202020204" pitchFamily="34" charset="0"/>
              </a:rPr>
              <a:t>上</a:t>
            </a:r>
            <a:r>
              <a:rPr lang="zh-CN" altLang="en-US" dirty="0">
                <a:effectLst/>
                <a:latin typeface="Arial" panose="020B0604020202020204" pitchFamily="34" charset="0"/>
              </a:rPr>
              <a:t>。然而，</a:t>
            </a:r>
            <a:r>
              <a:rPr lang="zh-CN" altLang="en-US" dirty="0">
                <a:solidFill>
                  <a:schemeClr val="accent3"/>
                </a:solidFill>
                <a:effectLst/>
                <a:latin typeface="Arial" panose="020B0604020202020204" pitchFamily="34" charset="0"/>
              </a:rPr>
              <a:t>只有</a:t>
            </a:r>
            <a:r>
              <a:rPr lang="en-US" altLang="zh-CN" dirty="0">
                <a:solidFill>
                  <a:schemeClr val="accent3"/>
                </a:solidFill>
                <a:effectLst/>
                <a:latin typeface="Arial" panose="020B0604020202020204" pitchFamily="34" charset="0"/>
              </a:rPr>
              <a:t>30Hz</a:t>
            </a:r>
            <a:r>
              <a:rPr lang="zh-CN" altLang="en-US" dirty="0">
                <a:solidFill>
                  <a:schemeClr val="accent3"/>
                </a:solidFill>
                <a:effectLst/>
                <a:latin typeface="Arial" panose="020B0604020202020204" pitchFamily="34" charset="0"/>
              </a:rPr>
              <a:t>的</a:t>
            </a:r>
            <a:r>
              <a:rPr lang="en-US" altLang="zh-CN" dirty="0">
                <a:solidFill>
                  <a:schemeClr val="accent3"/>
                </a:solidFill>
                <a:effectLst/>
                <a:latin typeface="Arial" panose="020B0604020202020204" pitchFamily="34" charset="0"/>
              </a:rPr>
              <a:t>DPM[31]</a:t>
            </a:r>
            <a:r>
              <a:rPr lang="zh-CN" altLang="en-US" dirty="0">
                <a:solidFill>
                  <a:schemeClr val="accent3"/>
                </a:solidFill>
                <a:effectLst/>
                <a:latin typeface="Arial" panose="020B0604020202020204" pitchFamily="34" charset="0"/>
              </a:rPr>
              <a:t>可以实时运行</a:t>
            </a:r>
            <a:r>
              <a:rPr lang="zh-CN" altLang="en-US" dirty="0">
                <a:effectLst/>
                <a:latin typeface="Arial" panose="020B0604020202020204" pitchFamily="34" charset="0"/>
              </a:rPr>
              <a:t>。</a:t>
            </a:r>
            <a:endParaRPr lang="en-US" altLang="zh-CN" dirty="0">
              <a:effectLst/>
              <a:latin typeface="Arial" panose="020B0604020202020204" pitchFamily="34" charset="0"/>
            </a:endParaRPr>
          </a:p>
          <a:p>
            <a:pPr lvl="1">
              <a:lnSpc>
                <a:spcPct val="120000"/>
              </a:lnSpc>
            </a:pPr>
            <a:r>
              <a:rPr lang="en-US" altLang="zh-CN" dirty="0">
                <a:effectLst/>
                <a:latin typeface="Arial" panose="020B0604020202020204" pitchFamily="34" charset="0"/>
              </a:rPr>
              <a:t>YOLO</a:t>
            </a:r>
            <a:r>
              <a:rPr lang="zh-CN" altLang="en-US" dirty="0">
                <a:effectLst/>
                <a:latin typeface="Arial" panose="020B0604020202020204" pitchFamily="34" charset="0"/>
              </a:rPr>
              <a:t>没有尝试优化大型检测管道的单个组件，</a:t>
            </a:r>
            <a:r>
              <a:rPr lang="zh-CN" altLang="en-US" dirty="0">
                <a:solidFill>
                  <a:schemeClr val="accent3"/>
                </a:solidFill>
                <a:effectLst/>
                <a:latin typeface="Arial" panose="020B0604020202020204" pitchFamily="34" charset="0"/>
              </a:rPr>
              <a:t>而是完全抛弃了管道</a:t>
            </a:r>
            <a:r>
              <a:rPr lang="zh-CN" altLang="en-US" dirty="0">
                <a:effectLst/>
                <a:latin typeface="Arial" panose="020B0604020202020204" pitchFamily="34" charset="0"/>
              </a:rPr>
              <a:t>，</a:t>
            </a:r>
            <a:r>
              <a:rPr lang="zh-CN" altLang="en-US" dirty="0">
                <a:solidFill>
                  <a:schemeClr val="accent3"/>
                </a:solidFill>
                <a:effectLst/>
                <a:latin typeface="Arial" panose="020B0604020202020204" pitchFamily="34" charset="0"/>
              </a:rPr>
              <a:t>而且通过设计实现速度很快</a:t>
            </a:r>
            <a:r>
              <a:rPr lang="zh-CN" altLang="en-US" dirty="0">
                <a:effectLst/>
                <a:latin typeface="Arial" panose="020B0604020202020204" pitchFamily="34" charset="0"/>
              </a:rPr>
              <a:t>。对于人脸或人等单一类别的检测器可以进行高度优化，因为它们处理更少的变化</a:t>
            </a:r>
            <a:r>
              <a:rPr lang="en-US" altLang="zh-CN" dirty="0">
                <a:effectLst/>
                <a:latin typeface="Arial" panose="020B0604020202020204" pitchFamily="34" charset="0"/>
              </a:rPr>
              <a:t>[37]</a:t>
            </a:r>
            <a:r>
              <a:rPr lang="zh-CN" altLang="en-US" dirty="0">
                <a:effectLst/>
                <a:latin typeface="Arial" panose="020B0604020202020204" pitchFamily="34" charset="0"/>
              </a:rPr>
              <a:t>。</a:t>
            </a:r>
            <a:r>
              <a:rPr lang="en-US" altLang="zh-CN" dirty="0">
                <a:solidFill>
                  <a:schemeClr val="accent3"/>
                </a:solidFill>
                <a:effectLst/>
                <a:latin typeface="Arial" panose="020B0604020202020204" pitchFamily="34" charset="0"/>
              </a:rPr>
              <a:t>YOLO</a:t>
            </a:r>
            <a:r>
              <a:rPr lang="zh-CN" altLang="en-US" dirty="0">
                <a:solidFill>
                  <a:schemeClr val="accent3"/>
                </a:solidFill>
                <a:effectLst/>
                <a:latin typeface="Arial" panose="020B0604020202020204" pitchFamily="34" charset="0"/>
              </a:rPr>
              <a:t>是一种通用检测器，可以同时检测多种对象</a:t>
            </a:r>
            <a:r>
              <a:rPr lang="zh-CN" altLang="en-US" dirty="0">
                <a:effectLst/>
                <a:latin typeface="Arial" panose="020B0604020202020204" pitchFamily="34" charset="0"/>
              </a:rPr>
              <a:t>。</a:t>
            </a:r>
            <a:endParaRPr lang="en-US" altLang="zh-CN" dirty="0">
              <a:effectLst/>
              <a:latin typeface="Arial" panose="020B0604020202020204" pitchFamily="34" charset="0"/>
            </a:endParaRPr>
          </a:p>
          <a:p>
            <a:pPr>
              <a:lnSpc>
                <a:spcPct val="120000"/>
              </a:lnSpc>
            </a:pPr>
            <a:r>
              <a:rPr lang="zh-CN" altLang="en-US" dirty="0">
                <a:latin typeface="Arial" panose="020B0604020202020204" pitchFamily="34" charset="0"/>
              </a:rPr>
              <a:t>④</a:t>
            </a:r>
            <a:r>
              <a:rPr lang="zh-CN" altLang="en-US" b="1" dirty="0">
                <a:latin typeface="Arial" panose="020B0604020202020204" pitchFamily="34" charset="0"/>
              </a:rPr>
              <a:t>深度多盒子（</a:t>
            </a:r>
            <a:r>
              <a:rPr lang="en-US" altLang="zh-CN" b="1" dirty="0">
                <a:latin typeface="Arial" panose="020B0604020202020204" pitchFamily="34" charset="0"/>
              </a:rPr>
              <a:t>Deep </a:t>
            </a:r>
            <a:r>
              <a:rPr lang="en-US" altLang="zh-CN" b="1" dirty="0" err="1">
                <a:latin typeface="Arial" panose="020B0604020202020204" pitchFamily="34" charset="0"/>
              </a:rPr>
              <a:t>MultiBox</a:t>
            </a:r>
            <a:r>
              <a:rPr lang="zh-CN" altLang="en-US" b="1" dirty="0">
                <a:latin typeface="Arial" panose="020B0604020202020204" pitchFamily="34" charset="0"/>
              </a:rPr>
              <a:t>）</a:t>
            </a:r>
            <a:endParaRPr lang="en-US" altLang="zh-CN" dirty="0">
              <a:latin typeface="Arial" panose="020B0604020202020204" pitchFamily="34" charset="0"/>
            </a:endParaRPr>
          </a:p>
          <a:p>
            <a:pPr lvl="1">
              <a:lnSpc>
                <a:spcPct val="120000"/>
              </a:lnSpc>
            </a:pPr>
            <a:r>
              <a:rPr lang="zh-CN" altLang="en-US" dirty="0">
                <a:latin typeface="Arial" panose="020B0604020202020204" pitchFamily="34" charset="0"/>
              </a:rPr>
              <a:t>与</a:t>
            </a:r>
            <a:r>
              <a:rPr lang="en-US" altLang="zh-CN" dirty="0">
                <a:latin typeface="Arial" panose="020B0604020202020204" pitchFamily="34" charset="0"/>
              </a:rPr>
              <a:t>R-CNN</a:t>
            </a:r>
            <a:r>
              <a:rPr lang="zh-CN" altLang="en-US" dirty="0">
                <a:latin typeface="Arial" panose="020B0604020202020204" pitchFamily="34" charset="0"/>
              </a:rPr>
              <a:t>不同，</a:t>
            </a:r>
            <a:r>
              <a:rPr lang="en-US" altLang="zh-CN" dirty="0" err="1">
                <a:latin typeface="Arial" panose="020B0604020202020204" pitchFamily="34" charset="0"/>
              </a:rPr>
              <a:t>Szegedy</a:t>
            </a:r>
            <a:r>
              <a:rPr lang="zh-CN" altLang="en-US" dirty="0">
                <a:latin typeface="Arial" panose="020B0604020202020204" pitchFamily="34" charset="0"/>
              </a:rPr>
              <a:t>等人</a:t>
            </a:r>
            <a:r>
              <a:rPr lang="zh-CN" altLang="en-US" dirty="0">
                <a:solidFill>
                  <a:schemeClr val="accent3"/>
                </a:solidFill>
                <a:latin typeface="Arial" panose="020B0604020202020204" pitchFamily="34" charset="0"/>
              </a:rPr>
              <a:t>训练卷积神经网络来预测感兴趣的区域</a:t>
            </a:r>
            <a:r>
              <a:rPr lang="en-US" altLang="zh-CN" dirty="0">
                <a:latin typeface="Arial" panose="020B0604020202020204" pitchFamily="34" charset="0"/>
              </a:rPr>
              <a:t>[8]</a:t>
            </a:r>
            <a:r>
              <a:rPr lang="zh-CN" altLang="en-US" dirty="0">
                <a:latin typeface="Arial" panose="020B0604020202020204" pitchFamily="34" charset="0"/>
              </a:rPr>
              <a:t>，而不是使用选择性搜索。</a:t>
            </a:r>
            <a:r>
              <a:rPr lang="en-US" altLang="zh-CN" dirty="0" err="1">
                <a:latin typeface="Arial" panose="020B0604020202020204" pitchFamily="34" charset="0"/>
              </a:rPr>
              <a:t>MultiBox</a:t>
            </a:r>
            <a:r>
              <a:rPr lang="zh-CN" altLang="en-US" dirty="0">
                <a:solidFill>
                  <a:schemeClr val="accent3"/>
                </a:solidFill>
                <a:latin typeface="Arial" panose="020B0604020202020204" pitchFamily="34" charset="0"/>
              </a:rPr>
              <a:t>还可以通过用单类预测代替置信预测来进行单目标检测</a:t>
            </a:r>
            <a:r>
              <a:rPr lang="zh-CN" altLang="en-US" dirty="0">
                <a:latin typeface="Arial" panose="020B0604020202020204" pitchFamily="34" charset="0"/>
              </a:rPr>
              <a:t>。</a:t>
            </a:r>
            <a:endParaRPr lang="en-US" altLang="zh-CN" dirty="0">
              <a:latin typeface="Arial" panose="020B0604020202020204" pitchFamily="34" charset="0"/>
            </a:endParaRPr>
          </a:p>
          <a:p>
            <a:pPr lvl="1">
              <a:lnSpc>
                <a:spcPct val="120000"/>
              </a:lnSpc>
            </a:pPr>
            <a:r>
              <a:rPr lang="zh-CN" altLang="en-US" dirty="0">
                <a:latin typeface="Arial" panose="020B0604020202020204" pitchFamily="34" charset="0"/>
              </a:rPr>
              <a:t>然而，</a:t>
            </a:r>
            <a:r>
              <a:rPr lang="en-US" altLang="zh-CN" dirty="0" err="1">
                <a:solidFill>
                  <a:schemeClr val="accent3"/>
                </a:solidFill>
                <a:latin typeface="Arial" panose="020B0604020202020204" pitchFamily="34" charset="0"/>
              </a:rPr>
              <a:t>MultiBox</a:t>
            </a:r>
            <a:r>
              <a:rPr lang="zh-CN" altLang="en-US" dirty="0">
                <a:solidFill>
                  <a:schemeClr val="accent3"/>
                </a:solidFill>
                <a:latin typeface="Arial" panose="020B0604020202020204" pitchFamily="34" charset="0"/>
              </a:rPr>
              <a:t>不能进行一般的目标检测</a:t>
            </a:r>
            <a:r>
              <a:rPr lang="zh-CN" altLang="en-US" dirty="0">
                <a:latin typeface="Arial" panose="020B0604020202020204" pitchFamily="34" charset="0"/>
              </a:rPr>
              <a:t>，仍然是一个更大的检测管道中的一部分，需要进一步的图像补丁分类。</a:t>
            </a:r>
            <a:r>
              <a:rPr lang="en-US" altLang="zh-CN" dirty="0">
                <a:latin typeface="Arial" panose="020B0604020202020204" pitchFamily="34" charset="0"/>
              </a:rPr>
              <a:t>YOLO</a:t>
            </a:r>
            <a:r>
              <a:rPr lang="zh-CN" altLang="en-US" dirty="0">
                <a:latin typeface="Arial" panose="020B0604020202020204" pitchFamily="34" charset="0"/>
              </a:rPr>
              <a:t>和</a:t>
            </a:r>
            <a:r>
              <a:rPr lang="en-US" altLang="zh-CN" dirty="0" err="1">
                <a:latin typeface="Arial" panose="020B0604020202020204" pitchFamily="34" charset="0"/>
              </a:rPr>
              <a:t>MultiBox</a:t>
            </a:r>
            <a:r>
              <a:rPr lang="zh-CN" altLang="en-US" dirty="0">
                <a:latin typeface="Arial" panose="020B0604020202020204" pitchFamily="34" charset="0"/>
              </a:rPr>
              <a:t>都使用卷积网络来预测图像中的边界框。</a:t>
            </a:r>
            <a:endParaRPr lang="en-US" altLang="zh-CN" dirty="0">
              <a:latin typeface="Arial" panose="020B0604020202020204" pitchFamily="34" charset="0"/>
            </a:endParaRPr>
          </a:p>
          <a:p>
            <a:pPr lvl="1">
              <a:lnSpc>
                <a:spcPct val="120000"/>
              </a:lnSpc>
            </a:pPr>
            <a:r>
              <a:rPr lang="zh-CN" altLang="en-US" dirty="0">
                <a:solidFill>
                  <a:schemeClr val="accent3"/>
                </a:solidFill>
                <a:latin typeface="Arial" panose="020B0604020202020204" pitchFamily="34" charset="0"/>
              </a:rPr>
              <a:t>但</a:t>
            </a:r>
            <a:r>
              <a:rPr lang="en-US" altLang="zh-CN" dirty="0">
                <a:solidFill>
                  <a:schemeClr val="accent3"/>
                </a:solidFill>
                <a:latin typeface="Arial" panose="020B0604020202020204" pitchFamily="34" charset="0"/>
              </a:rPr>
              <a:t>YOLO</a:t>
            </a:r>
            <a:r>
              <a:rPr lang="zh-CN" altLang="en-US" dirty="0">
                <a:solidFill>
                  <a:schemeClr val="accent3"/>
                </a:solidFill>
                <a:latin typeface="Arial" panose="020B0604020202020204" pitchFamily="34" charset="0"/>
              </a:rPr>
              <a:t>是一个完整的检测系统</a:t>
            </a:r>
            <a:r>
              <a:rPr lang="zh-CN" altLang="en-US" dirty="0">
                <a:latin typeface="Arial" panose="020B0604020202020204" pitchFamily="34" charset="0"/>
              </a:rPr>
              <a:t>。</a:t>
            </a:r>
            <a:endParaRPr lang="zh-CN" altLang="en-US" dirty="0"/>
          </a:p>
        </p:txBody>
      </p:sp>
    </p:spTree>
    <p:extLst>
      <p:ext uri="{BB962C8B-B14F-4D97-AF65-F5344CB8AC3E}">
        <p14:creationId xmlns:p14="http://schemas.microsoft.com/office/powerpoint/2010/main" val="1348325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latin typeface="Arial" panose="020B0604020202020204" pitchFamily="34" charset="0"/>
                <a:ea typeface="微软雅黑" panose="020B0503020204020204" pitchFamily="34" charset="-122"/>
                <a:sym typeface="Arial" panose="020B0604020202020204" pitchFamily="34" charset="0"/>
              </a:rPr>
              <a:t>解决方案</a:t>
            </a:r>
            <a:r>
              <a:rPr lang="en-US" altLang="zh-CN" dirty="0"/>
              <a:t>-</a:t>
            </a:r>
            <a:r>
              <a:rPr lang="zh-CN" altLang="en-US" dirty="0"/>
              <a:t>与其它</a:t>
            </a:r>
            <a:r>
              <a:rPr lang="zh-CN" altLang="en-US" dirty="0">
                <a:effectLst/>
                <a:latin typeface="Arial" panose="020B0604020202020204" pitchFamily="34" charset="0"/>
              </a:rPr>
              <a:t>检测系统</a:t>
            </a:r>
            <a:r>
              <a:rPr lang="zh-CN" altLang="en-US" dirty="0"/>
              <a:t>对比</a:t>
            </a:r>
          </a:p>
        </p:txBody>
      </p:sp>
      <p:sp>
        <p:nvSpPr>
          <p:cNvPr id="3" name="内容占位符 2"/>
          <p:cNvSpPr>
            <a:spLocks noGrp="1"/>
          </p:cNvSpPr>
          <p:nvPr>
            <p:ph idx="1"/>
          </p:nvPr>
        </p:nvSpPr>
        <p:spPr>
          <a:xfrm>
            <a:off x="838200" y="1825625"/>
            <a:ext cx="10515600" cy="4667250"/>
          </a:xfrm>
        </p:spPr>
        <p:txBody>
          <a:bodyPr>
            <a:normAutofit fontScale="85000" lnSpcReduction="20000"/>
          </a:bodyPr>
          <a:lstStyle/>
          <a:p>
            <a:pPr>
              <a:lnSpc>
                <a:spcPct val="120000"/>
              </a:lnSpc>
            </a:pPr>
            <a:r>
              <a:rPr lang="zh-CN" altLang="en-US" b="1" dirty="0"/>
              <a:t>⑤</a:t>
            </a:r>
            <a:r>
              <a:rPr lang="en-US" altLang="zh-CN" b="1" dirty="0" err="1"/>
              <a:t>OverFeat</a:t>
            </a:r>
            <a:r>
              <a:rPr lang="zh-CN" altLang="en-US" dirty="0"/>
              <a:t>：</a:t>
            </a:r>
            <a:endParaRPr lang="en-US" altLang="zh-CN" dirty="0"/>
          </a:p>
          <a:p>
            <a:pPr lvl="1">
              <a:lnSpc>
                <a:spcPct val="120000"/>
              </a:lnSpc>
            </a:pPr>
            <a:r>
              <a:rPr lang="en-US" altLang="zh-CN" dirty="0" err="1">
                <a:effectLst/>
                <a:latin typeface="Arial" panose="020B0604020202020204" pitchFamily="34" charset="0"/>
              </a:rPr>
              <a:t>Sermanet</a:t>
            </a:r>
            <a:r>
              <a:rPr lang="zh-CN" altLang="en-US" dirty="0">
                <a:effectLst/>
                <a:latin typeface="Arial" panose="020B0604020202020204" pitchFamily="34" charset="0"/>
              </a:rPr>
              <a:t>等人</a:t>
            </a:r>
            <a:r>
              <a:rPr lang="zh-CN" altLang="en-US" dirty="0">
                <a:solidFill>
                  <a:schemeClr val="accent3"/>
                </a:solidFill>
                <a:effectLst/>
                <a:latin typeface="Arial" panose="020B0604020202020204" pitchFamily="34" charset="0"/>
              </a:rPr>
              <a:t>训练一个卷积神经网络进行定位，并对该定位器进行检测</a:t>
            </a:r>
            <a:r>
              <a:rPr lang="en-US" altLang="zh-CN" dirty="0">
                <a:effectLst/>
                <a:latin typeface="Arial" panose="020B0604020202020204" pitchFamily="34" charset="0"/>
              </a:rPr>
              <a:t>[32]</a:t>
            </a:r>
            <a:r>
              <a:rPr lang="zh-CN" altLang="en-US" dirty="0">
                <a:effectLst/>
                <a:latin typeface="Arial" panose="020B0604020202020204" pitchFamily="34" charset="0"/>
              </a:rPr>
              <a:t>。</a:t>
            </a:r>
            <a:r>
              <a:rPr lang="en-US" altLang="zh-CN" dirty="0" err="1">
                <a:effectLst/>
                <a:latin typeface="Arial" panose="020B0604020202020204" pitchFamily="34" charset="0"/>
              </a:rPr>
              <a:t>OverFeat</a:t>
            </a:r>
            <a:r>
              <a:rPr lang="zh-CN" altLang="en-US" dirty="0">
                <a:effectLst/>
                <a:latin typeface="Arial" panose="020B0604020202020204" pitchFamily="34" charset="0"/>
              </a:rPr>
              <a:t>可以有效地进行滑动窗口检测，但它仍然是一个不相交的系统。</a:t>
            </a:r>
            <a:r>
              <a:rPr lang="en-US" altLang="zh-CN" dirty="0" err="1">
                <a:solidFill>
                  <a:schemeClr val="accent3"/>
                </a:solidFill>
                <a:effectLst/>
                <a:latin typeface="Arial" panose="020B0604020202020204" pitchFamily="34" charset="0"/>
              </a:rPr>
              <a:t>OverFeat</a:t>
            </a:r>
            <a:r>
              <a:rPr lang="zh-CN" altLang="en-US" dirty="0">
                <a:solidFill>
                  <a:schemeClr val="accent3"/>
                </a:solidFill>
                <a:effectLst/>
                <a:latin typeface="Arial" panose="020B0604020202020204" pitchFamily="34" charset="0"/>
              </a:rPr>
              <a:t>优化的是定位，而不是检测性能</a:t>
            </a:r>
            <a:r>
              <a:rPr lang="zh-CN" altLang="en-US" dirty="0">
                <a:effectLst/>
                <a:latin typeface="Arial" panose="020B0604020202020204" pitchFamily="34" charset="0"/>
              </a:rPr>
              <a:t>。</a:t>
            </a:r>
            <a:endParaRPr lang="en-US" altLang="zh-CN" dirty="0">
              <a:effectLst/>
              <a:latin typeface="Arial" panose="020B0604020202020204" pitchFamily="34" charset="0"/>
            </a:endParaRPr>
          </a:p>
          <a:p>
            <a:pPr lvl="1">
              <a:lnSpc>
                <a:spcPct val="120000"/>
              </a:lnSpc>
            </a:pPr>
            <a:r>
              <a:rPr lang="zh-CN" altLang="en-US" dirty="0">
                <a:effectLst/>
                <a:latin typeface="Arial" panose="020B0604020202020204" pitchFamily="34" charset="0"/>
              </a:rPr>
              <a:t>与</a:t>
            </a:r>
            <a:r>
              <a:rPr lang="en-US" altLang="zh-CN" dirty="0">
                <a:effectLst/>
                <a:latin typeface="Arial" panose="020B0604020202020204" pitchFamily="34" charset="0"/>
              </a:rPr>
              <a:t>DPM</a:t>
            </a:r>
            <a:r>
              <a:rPr lang="zh-CN" altLang="en-US" dirty="0">
                <a:effectLst/>
                <a:latin typeface="Arial" panose="020B0604020202020204" pitchFamily="34" charset="0"/>
              </a:rPr>
              <a:t>一样，定位器在进行预测时只看到本地信息。</a:t>
            </a:r>
            <a:r>
              <a:rPr lang="en-US" altLang="zh-CN" dirty="0" err="1">
                <a:effectLst/>
                <a:latin typeface="Arial" panose="020B0604020202020204" pitchFamily="34" charset="0"/>
              </a:rPr>
              <a:t>OverFeat</a:t>
            </a:r>
            <a:r>
              <a:rPr lang="zh-CN" altLang="en-US" dirty="0">
                <a:effectLst/>
                <a:latin typeface="Arial" panose="020B0604020202020204" pitchFamily="34" charset="0"/>
              </a:rPr>
              <a:t>无法对全局背景进行推理，因此需要大量的后处理来产生相干探测。</a:t>
            </a:r>
            <a:endParaRPr lang="en-US" altLang="zh-CN" dirty="0">
              <a:effectLst/>
              <a:latin typeface="Arial" panose="020B0604020202020204" pitchFamily="34" charset="0"/>
            </a:endParaRPr>
          </a:p>
          <a:p>
            <a:pPr>
              <a:lnSpc>
                <a:spcPct val="120000"/>
              </a:lnSpc>
            </a:pPr>
            <a:r>
              <a:rPr lang="zh-CN" altLang="en-US" b="1" dirty="0">
                <a:latin typeface="Arial" panose="020B0604020202020204" pitchFamily="34" charset="0"/>
              </a:rPr>
              <a:t>⑥</a:t>
            </a:r>
            <a:r>
              <a:rPr lang="en-US" altLang="zh-CN" b="1" dirty="0" err="1">
                <a:latin typeface="Arial" panose="020B0604020202020204" pitchFamily="34" charset="0"/>
              </a:rPr>
              <a:t>MultiGrasp</a:t>
            </a:r>
            <a:r>
              <a:rPr lang="zh-CN" altLang="en-US" dirty="0">
                <a:latin typeface="Arial" panose="020B0604020202020204" pitchFamily="34" charset="0"/>
              </a:rPr>
              <a:t>：</a:t>
            </a:r>
            <a:endParaRPr lang="en-US" altLang="zh-CN" dirty="0">
              <a:latin typeface="Arial" panose="020B0604020202020204" pitchFamily="34" charset="0"/>
            </a:endParaRPr>
          </a:p>
          <a:p>
            <a:pPr lvl="1">
              <a:lnSpc>
                <a:spcPct val="120000"/>
              </a:lnSpc>
            </a:pPr>
            <a:r>
              <a:rPr lang="zh-CN" altLang="en-US" dirty="0">
                <a:latin typeface="Arial" panose="020B0604020202020204" pitchFamily="34" charset="0"/>
              </a:rPr>
              <a:t>作者的工作在设计上与</a:t>
            </a:r>
            <a:r>
              <a:rPr lang="en-US" altLang="zh-CN" dirty="0">
                <a:latin typeface="Arial" panose="020B0604020202020204" pitchFamily="34" charset="0"/>
              </a:rPr>
              <a:t>Redmon</a:t>
            </a:r>
            <a:r>
              <a:rPr lang="zh-CN" altLang="en-US" dirty="0">
                <a:latin typeface="Arial" panose="020B0604020202020204" pitchFamily="34" charset="0"/>
              </a:rPr>
              <a:t>等人</a:t>
            </a:r>
            <a:r>
              <a:rPr lang="en-US" altLang="zh-CN" dirty="0">
                <a:latin typeface="Arial" panose="020B0604020202020204" pitchFamily="34" charset="0"/>
              </a:rPr>
              <a:t>[27]</a:t>
            </a:r>
            <a:r>
              <a:rPr lang="zh-CN" altLang="en-US" dirty="0">
                <a:latin typeface="Arial" panose="020B0604020202020204" pitchFamily="34" charset="0"/>
              </a:rPr>
              <a:t>的</a:t>
            </a:r>
            <a:r>
              <a:rPr lang="zh-CN" altLang="en-US" dirty="0">
                <a:solidFill>
                  <a:schemeClr val="accent3"/>
                </a:solidFill>
                <a:latin typeface="Arial" panose="020B0604020202020204" pitchFamily="34" charset="0"/>
              </a:rPr>
              <a:t>抓取检测</a:t>
            </a:r>
            <a:r>
              <a:rPr lang="zh-CN" altLang="en-US" dirty="0">
                <a:latin typeface="Arial" panose="020B0604020202020204" pitchFamily="34" charset="0"/>
              </a:rPr>
              <a:t>工作类似。本文的网格方法的</a:t>
            </a:r>
            <a:r>
              <a:rPr lang="zh-CN" altLang="en-US" dirty="0">
                <a:solidFill>
                  <a:schemeClr val="accent3"/>
                </a:solidFill>
                <a:latin typeface="Arial" panose="020B0604020202020204" pitchFamily="34" charset="0"/>
              </a:rPr>
              <a:t>边界盒预测</a:t>
            </a:r>
            <a:r>
              <a:rPr lang="zh-CN" altLang="en-US" dirty="0">
                <a:latin typeface="Arial" panose="020B0604020202020204" pitchFamily="34" charset="0"/>
              </a:rPr>
              <a:t>是</a:t>
            </a:r>
            <a:r>
              <a:rPr lang="zh-CN" altLang="en-US" dirty="0">
                <a:solidFill>
                  <a:schemeClr val="accent3"/>
                </a:solidFill>
                <a:latin typeface="Arial" panose="020B0604020202020204" pitchFamily="34" charset="0"/>
              </a:rPr>
              <a:t>基于</a:t>
            </a:r>
            <a:r>
              <a:rPr lang="en-US" altLang="zh-CN" dirty="0" err="1">
                <a:solidFill>
                  <a:schemeClr val="accent3"/>
                </a:solidFill>
                <a:latin typeface="Arial" panose="020B0604020202020204" pitchFamily="34" charset="0"/>
              </a:rPr>
              <a:t>MultiGrasp</a:t>
            </a:r>
            <a:r>
              <a:rPr lang="zh-CN" altLang="en-US" dirty="0">
                <a:solidFill>
                  <a:schemeClr val="accent3"/>
                </a:solidFill>
                <a:latin typeface="Arial" panose="020B0604020202020204" pitchFamily="34" charset="0"/>
              </a:rPr>
              <a:t>系统回归到抓取</a:t>
            </a:r>
            <a:r>
              <a:rPr lang="zh-CN" altLang="en-US" dirty="0">
                <a:latin typeface="Arial" panose="020B0604020202020204" pitchFamily="34" charset="0"/>
              </a:rPr>
              <a:t>。然而，</a:t>
            </a:r>
            <a:r>
              <a:rPr lang="zh-CN" altLang="en-US" dirty="0">
                <a:solidFill>
                  <a:schemeClr val="accent3"/>
                </a:solidFill>
                <a:latin typeface="Arial" panose="020B0604020202020204" pitchFamily="34" charset="0"/>
              </a:rPr>
              <a:t>抓取检测比对象检测简单得多</a:t>
            </a:r>
            <a:r>
              <a:rPr lang="zh-CN" altLang="en-US" dirty="0">
                <a:latin typeface="Arial" panose="020B0604020202020204" pitchFamily="34" charset="0"/>
              </a:rPr>
              <a:t>。</a:t>
            </a:r>
            <a:endParaRPr lang="en-US" altLang="zh-CN" dirty="0">
              <a:latin typeface="Arial" panose="020B0604020202020204" pitchFamily="34" charset="0"/>
            </a:endParaRPr>
          </a:p>
          <a:p>
            <a:pPr lvl="1">
              <a:lnSpc>
                <a:spcPct val="120000"/>
              </a:lnSpc>
            </a:pPr>
            <a:r>
              <a:rPr lang="zh-CN" altLang="en-US" dirty="0">
                <a:latin typeface="Arial" panose="020B0604020202020204" pitchFamily="34" charset="0"/>
              </a:rPr>
              <a:t>对于</a:t>
            </a:r>
            <a:r>
              <a:rPr lang="zh-CN" altLang="en-US" dirty="0">
                <a:solidFill>
                  <a:schemeClr val="accent3"/>
                </a:solidFill>
                <a:latin typeface="Arial" panose="020B0604020202020204" pitchFamily="34" charset="0"/>
              </a:rPr>
              <a:t>包含一个对象的图像，</a:t>
            </a:r>
            <a:r>
              <a:rPr lang="en-US" altLang="zh-CN" dirty="0" err="1">
                <a:solidFill>
                  <a:schemeClr val="accent3"/>
                </a:solidFill>
                <a:latin typeface="Arial" panose="020B0604020202020204" pitchFamily="34" charset="0"/>
              </a:rPr>
              <a:t>MultiGrasp</a:t>
            </a:r>
            <a:r>
              <a:rPr lang="zh-CN" altLang="en-US" dirty="0">
                <a:solidFill>
                  <a:schemeClr val="accent3"/>
                </a:solidFill>
                <a:latin typeface="Arial" panose="020B0604020202020204" pitchFamily="34" charset="0"/>
              </a:rPr>
              <a:t>只需要预测一个可抓取区域。</a:t>
            </a:r>
            <a:r>
              <a:rPr lang="zh-CN" altLang="en-US" dirty="0">
                <a:latin typeface="Arial" panose="020B0604020202020204" pitchFamily="34" charset="0"/>
              </a:rPr>
              <a:t>它不需要估计物体的大小、位置或边界，也不需要预测物体的类别，</a:t>
            </a:r>
            <a:r>
              <a:rPr lang="zh-CN" altLang="en-US" dirty="0">
                <a:solidFill>
                  <a:schemeClr val="accent3"/>
                </a:solidFill>
                <a:latin typeface="Arial" panose="020B0604020202020204" pitchFamily="34" charset="0"/>
              </a:rPr>
              <a:t>只需要找到一个适合抓取的区域</a:t>
            </a:r>
            <a:r>
              <a:rPr lang="zh-CN" altLang="en-US" dirty="0">
                <a:latin typeface="Arial" panose="020B0604020202020204" pitchFamily="34" charset="0"/>
              </a:rPr>
              <a:t>。</a:t>
            </a:r>
            <a:endParaRPr lang="en-US" altLang="zh-CN" dirty="0">
              <a:latin typeface="Arial" panose="020B0604020202020204" pitchFamily="34" charset="0"/>
            </a:endParaRPr>
          </a:p>
          <a:p>
            <a:pPr lvl="1">
              <a:lnSpc>
                <a:spcPct val="120000"/>
              </a:lnSpc>
            </a:pPr>
            <a:r>
              <a:rPr lang="zh-CN" altLang="en-US" dirty="0">
                <a:latin typeface="Arial" panose="020B0604020202020204" pitchFamily="34" charset="0"/>
              </a:rPr>
              <a:t>对于</a:t>
            </a:r>
            <a:r>
              <a:rPr lang="zh-CN" altLang="en-US" dirty="0">
                <a:solidFill>
                  <a:schemeClr val="accent3"/>
                </a:solidFill>
                <a:latin typeface="Arial" panose="020B0604020202020204" pitchFamily="34" charset="0"/>
              </a:rPr>
              <a:t>一张图像中多个类的多个对象</a:t>
            </a:r>
            <a:r>
              <a:rPr lang="zh-CN" altLang="en-US" dirty="0">
                <a:latin typeface="Arial" panose="020B0604020202020204" pitchFamily="34" charset="0"/>
              </a:rPr>
              <a:t>，</a:t>
            </a:r>
            <a:r>
              <a:rPr lang="en-US" altLang="zh-CN" dirty="0">
                <a:latin typeface="Arial" panose="020B0604020202020204" pitchFamily="34" charset="0"/>
              </a:rPr>
              <a:t>YOLO</a:t>
            </a:r>
            <a:r>
              <a:rPr lang="zh-CN" altLang="en-US" dirty="0">
                <a:latin typeface="Arial" panose="020B0604020202020204" pitchFamily="34" charset="0"/>
              </a:rPr>
              <a:t>预测</a:t>
            </a:r>
            <a:r>
              <a:rPr lang="zh-CN" altLang="en-US" dirty="0">
                <a:solidFill>
                  <a:schemeClr val="accent3"/>
                </a:solidFill>
                <a:latin typeface="Arial" panose="020B0604020202020204" pitchFamily="34" charset="0"/>
              </a:rPr>
              <a:t>边界框和类概率</a:t>
            </a:r>
            <a:r>
              <a:rPr lang="zh-CN" altLang="en-US" dirty="0">
                <a:latin typeface="Arial" panose="020B0604020202020204" pitchFamily="34" charset="0"/>
              </a:rPr>
              <a:t>。</a:t>
            </a:r>
            <a:endParaRPr lang="zh-CN" altLang="en-US" dirty="0">
              <a:effectLst/>
              <a:latin typeface="Arial" panose="020B0604020202020204" pitchFamily="34" charset="0"/>
            </a:endParaRPr>
          </a:p>
          <a:p>
            <a:pPr>
              <a:lnSpc>
                <a:spcPct val="120000"/>
              </a:lnSpc>
            </a:pPr>
            <a:endParaRPr lang="zh-CN" altLang="en-US" dirty="0"/>
          </a:p>
        </p:txBody>
      </p:sp>
    </p:spTree>
    <p:extLst>
      <p:ext uri="{BB962C8B-B14F-4D97-AF65-F5344CB8AC3E}">
        <p14:creationId xmlns:p14="http://schemas.microsoft.com/office/powerpoint/2010/main" val="296484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实验分析</a:t>
            </a:r>
            <a:r>
              <a:rPr lang="en-US" altLang="zh-CN" dirty="0"/>
              <a:t>-1</a:t>
            </a:r>
            <a:r>
              <a:rPr lang="zh-CN" altLang="en-US" dirty="0"/>
              <a:t>与其他实时系统的比较</a:t>
            </a:r>
          </a:p>
        </p:txBody>
      </p:sp>
      <p:sp>
        <p:nvSpPr>
          <p:cNvPr id="3" name="内容占位符 2"/>
          <p:cNvSpPr>
            <a:spLocks noGrp="1"/>
          </p:cNvSpPr>
          <p:nvPr>
            <p:ph idx="1"/>
          </p:nvPr>
        </p:nvSpPr>
        <p:spPr>
          <a:xfrm>
            <a:off x="838200" y="1825625"/>
            <a:ext cx="6429375" cy="4351338"/>
          </a:xfrm>
        </p:spPr>
        <p:txBody>
          <a:bodyPr>
            <a:normAutofit lnSpcReduction="10000"/>
          </a:bodyPr>
          <a:lstStyle/>
          <a:p>
            <a:r>
              <a:rPr lang="zh-CN" altLang="en-US" dirty="0"/>
              <a:t>实时系统</a:t>
            </a:r>
            <a:endParaRPr lang="en-US" altLang="zh-CN" dirty="0"/>
          </a:p>
          <a:p>
            <a:pPr lvl="1"/>
            <a:r>
              <a:rPr lang="en-US" altLang="zh-CN" dirty="0"/>
              <a:t>100Hz</a:t>
            </a:r>
            <a:r>
              <a:rPr lang="zh-CN" altLang="en-US" dirty="0"/>
              <a:t>的</a:t>
            </a:r>
            <a:r>
              <a:rPr lang="en-US" altLang="zh-CN" dirty="0"/>
              <a:t>DPM</a:t>
            </a:r>
            <a:r>
              <a:rPr lang="zh-CN" altLang="en-US" dirty="0"/>
              <a:t>速率较快，但</a:t>
            </a:r>
            <a:r>
              <a:rPr lang="en-US" altLang="zh-CN" dirty="0" err="1"/>
              <a:t>mAP</a:t>
            </a:r>
            <a:r>
              <a:rPr lang="zh-CN" altLang="en-US" dirty="0"/>
              <a:t>太低；</a:t>
            </a:r>
            <a:endParaRPr lang="en-US" altLang="zh-CN" dirty="0"/>
          </a:p>
          <a:p>
            <a:pPr lvl="1"/>
            <a:r>
              <a:rPr lang="en-US" altLang="zh-CN" dirty="0"/>
              <a:t>30Hz</a:t>
            </a:r>
            <a:r>
              <a:rPr lang="zh-CN" altLang="en-US" dirty="0"/>
              <a:t>的</a:t>
            </a:r>
            <a:r>
              <a:rPr lang="en-US" altLang="zh-CN" dirty="0"/>
              <a:t>DPM</a:t>
            </a:r>
            <a:r>
              <a:rPr lang="zh-CN" altLang="en-US" dirty="0"/>
              <a:t>的</a:t>
            </a:r>
            <a:r>
              <a:rPr lang="en-US" altLang="zh-CN" dirty="0" err="1"/>
              <a:t>mAP</a:t>
            </a:r>
            <a:r>
              <a:rPr lang="zh-CN" altLang="en-US" dirty="0"/>
              <a:t>和速率都很低；</a:t>
            </a:r>
            <a:endParaRPr lang="en-US" altLang="zh-CN" dirty="0"/>
          </a:p>
          <a:p>
            <a:pPr lvl="1"/>
            <a:r>
              <a:rPr lang="en-US" altLang="zh-CN" dirty="0"/>
              <a:t>YOLO</a:t>
            </a:r>
            <a:r>
              <a:rPr lang="zh-CN" altLang="en-US" dirty="0"/>
              <a:t>的</a:t>
            </a:r>
            <a:r>
              <a:rPr lang="en-US" altLang="zh-CN" dirty="0" err="1"/>
              <a:t>mAP</a:t>
            </a:r>
            <a:r>
              <a:rPr lang="zh-CN" altLang="en-US" dirty="0"/>
              <a:t>最高但速率不是很快；</a:t>
            </a:r>
            <a:endParaRPr lang="en-US" altLang="zh-CN" dirty="0"/>
          </a:p>
          <a:p>
            <a:pPr lvl="1"/>
            <a:r>
              <a:rPr lang="en-US" altLang="zh-CN" dirty="0" err="1">
                <a:solidFill>
                  <a:schemeClr val="accent3"/>
                </a:solidFill>
              </a:rPr>
              <a:t>FastYOLO</a:t>
            </a:r>
            <a:r>
              <a:rPr lang="zh-CN" altLang="en-US" dirty="0">
                <a:solidFill>
                  <a:schemeClr val="accent3"/>
                </a:solidFill>
              </a:rPr>
              <a:t>综合来说</a:t>
            </a:r>
            <a:r>
              <a:rPr lang="en-US" altLang="zh-CN" dirty="0" err="1">
                <a:solidFill>
                  <a:schemeClr val="accent3"/>
                </a:solidFill>
              </a:rPr>
              <a:t>mAP</a:t>
            </a:r>
            <a:r>
              <a:rPr lang="zh-CN" altLang="en-US" dirty="0">
                <a:solidFill>
                  <a:schemeClr val="accent3"/>
                </a:solidFill>
              </a:rPr>
              <a:t>较高且速度最快</a:t>
            </a:r>
            <a:endParaRPr lang="en-US" altLang="zh-CN" dirty="0">
              <a:solidFill>
                <a:schemeClr val="accent3"/>
              </a:solidFill>
            </a:endParaRPr>
          </a:p>
          <a:p>
            <a:r>
              <a:rPr lang="zh-CN" altLang="en-US" dirty="0"/>
              <a:t>非实时系统</a:t>
            </a:r>
            <a:endParaRPr lang="en-US" altLang="zh-CN" dirty="0"/>
          </a:p>
          <a:p>
            <a:pPr lvl="1"/>
            <a:r>
              <a:rPr lang="en-US" altLang="zh-CN" dirty="0"/>
              <a:t>Faster R-CNN VGG-16, Faster R-CNN, YOLO VGG-16</a:t>
            </a:r>
            <a:r>
              <a:rPr lang="zh-CN" altLang="en-US" dirty="0"/>
              <a:t>的</a:t>
            </a:r>
            <a:r>
              <a:rPr lang="en-US" altLang="zh-CN" dirty="0" err="1"/>
              <a:t>mAP</a:t>
            </a:r>
            <a:r>
              <a:rPr lang="zh-CN" altLang="en-US" dirty="0"/>
              <a:t>排前三</a:t>
            </a:r>
            <a:endParaRPr lang="en-US" altLang="zh-CN" dirty="0"/>
          </a:p>
          <a:p>
            <a:pPr lvl="1"/>
            <a:r>
              <a:rPr lang="en-US" altLang="zh-CN" dirty="0"/>
              <a:t>YOLO VGG-16,</a:t>
            </a:r>
            <a:r>
              <a:rPr lang="zh-CN" altLang="en-US" dirty="0"/>
              <a:t> </a:t>
            </a:r>
            <a:r>
              <a:rPr lang="en-US" altLang="zh-CN" dirty="0"/>
              <a:t>Faster R-CNN ZF, Faster DPM</a:t>
            </a:r>
            <a:r>
              <a:rPr lang="zh-CN" altLang="en-US" dirty="0"/>
              <a:t>的</a:t>
            </a:r>
            <a:r>
              <a:rPr lang="en-US" altLang="zh-CN" dirty="0"/>
              <a:t>FPS</a:t>
            </a:r>
            <a:r>
              <a:rPr lang="zh-CN" altLang="en-US" dirty="0"/>
              <a:t>排前三</a:t>
            </a:r>
            <a:endParaRPr lang="en-US" altLang="zh-CN" dirty="0"/>
          </a:p>
          <a:p>
            <a:pPr lvl="1"/>
            <a:r>
              <a:rPr lang="zh-CN" altLang="en-US" dirty="0">
                <a:solidFill>
                  <a:schemeClr val="accent3"/>
                </a:solidFill>
              </a:rPr>
              <a:t>总的来说，</a:t>
            </a:r>
            <a:r>
              <a:rPr lang="en-US" altLang="zh-CN" dirty="0">
                <a:solidFill>
                  <a:schemeClr val="accent3"/>
                </a:solidFill>
              </a:rPr>
              <a:t>YOLO VGG-16</a:t>
            </a:r>
            <a:r>
              <a:rPr lang="zh-CN" altLang="en-US" dirty="0">
                <a:solidFill>
                  <a:schemeClr val="accent3"/>
                </a:solidFill>
              </a:rPr>
              <a:t>效果较好</a:t>
            </a:r>
            <a:endParaRPr lang="en-US" altLang="zh-CN" dirty="0"/>
          </a:p>
          <a:p>
            <a:endParaRPr lang="zh-CN" altLang="en-US" dirty="0"/>
          </a:p>
        </p:txBody>
      </p:sp>
      <p:pic>
        <p:nvPicPr>
          <p:cNvPr id="5" name="图片 4">
            <a:extLst>
              <a:ext uri="{FF2B5EF4-FFF2-40B4-BE49-F238E27FC236}">
                <a16:creationId xmlns:a16="http://schemas.microsoft.com/office/drawing/2014/main" id="{38B7F290-6280-4045-B235-0A47B0DD57F9}"/>
              </a:ext>
            </a:extLst>
          </p:cNvPr>
          <p:cNvPicPr>
            <a:picLocks noChangeAspect="1"/>
          </p:cNvPicPr>
          <p:nvPr/>
        </p:nvPicPr>
        <p:blipFill>
          <a:blip r:embed="rId2"/>
          <a:stretch>
            <a:fillRect/>
          </a:stretch>
        </p:blipFill>
        <p:spPr>
          <a:xfrm>
            <a:off x="7267575" y="1624014"/>
            <a:ext cx="4924425" cy="4781550"/>
          </a:xfrm>
          <a:prstGeom prst="rect">
            <a:avLst/>
          </a:prstGeom>
        </p:spPr>
      </p:pic>
    </p:spTree>
    <p:extLst>
      <p:ext uri="{BB962C8B-B14F-4D97-AF65-F5344CB8AC3E}">
        <p14:creationId xmlns:p14="http://schemas.microsoft.com/office/powerpoint/2010/main" val="52163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实验分析</a:t>
            </a:r>
            <a:r>
              <a:rPr lang="en-US" altLang="zh-CN" dirty="0"/>
              <a:t>-2VOC 2007</a:t>
            </a:r>
            <a:r>
              <a:rPr lang="zh-CN" altLang="en-US" dirty="0"/>
              <a:t>误差分析</a:t>
            </a:r>
          </a:p>
        </p:txBody>
      </p:sp>
      <p:sp>
        <p:nvSpPr>
          <p:cNvPr id="3" name="内容占位符 2"/>
          <p:cNvSpPr>
            <a:spLocks noGrp="1"/>
          </p:cNvSpPr>
          <p:nvPr>
            <p:ph idx="1"/>
          </p:nvPr>
        </p:nvSpPr>
        <p:spPr>
          <a:xfrm>
            <a:off x="838200" y="1825625"/>
            <a:ext cx="5608782" cy="4351338"/>
          </a:xfrm>
        </p:spPr>
        <p:txBody>
          <a:bodyPr/>
          <a:lstStyle/>
          <a:p>
            <a:r>
              <a:rPr lang="en-US" altLang="zh-CN" dirty="0"/>
              <a:t>YOLO</a:t>
            </a:r>
            <a:r>
              <a:rPr lang="zh-CN" altLang="en-US" dirty="0">
                <a:solidFill>
                  <a:schemeClr val="accent3"/>
                </a:solidFill>
              </a:rPr>
              <a:t>努力正确地本地化对象</a:t>
            </a:r>
            <a:r>
              <a:rPr lang="zh-CN" altLang="en-US" dirty="0"/>
              <a:t>。在</a:t>
            </a:r>
            <a:r>
              <a:rPr lang="en-US" altLang="zh-CN" dirty="0"/>
              <a:t>YOLO</a:t>
            </a:r>
            <a:r>
              <a:rPr lang="zh-CN" altLang="en-US" dirty="0"/>
              <a:t>的错误中，</a:t>
            </a:r>
            <a:r>
              <a:rPr lang="zh-CN" altLang="en-US" dirty="0">
                <a:solidFill>
                  <a:schemeClr val="accent3"/>
                </a:solidFill>
              </a:rPr>
              <a:t>本地化错误比所有其他来源的错误加起来还要多</a:t>
            </a:r>
            <a:r>
              <a:rPr lang="zh-CN" altLang="en-US" dirty="0"/>
              <a:t>。</a:t>
            </a:r>
            <a:endParaRPr lang="en-US" altLang="zh-CN" dirty="0"/>
          </a:p>
          <a:p>
            <a:r>
              <a:rPr lang="zh-CN" altLang="en-US" dirty="0"/>
              <a:t>快速</a:t>
            </a:r>
            <a:r>
              <a:rPr lang="en-US" altLang="zh-CN" dirty="0"/>
              <a:t>R-CNN</a:t>
            </a:r>
            <a:r>
              <a:rPr lang="zh-CN" altLang="en-US" dirty="0"/>
              <a:t>的定位错误少得多，但背景错误多得多。</a:t>
            </a:r>
            <a:r>
              <a:rPr lang="en-US" altLang="zh-CN" dirty="0"/>
              <a:t>13.6%</a:t>
            </a:r>
            <a:r>
              <a:rPr lang="zh-CN" altLang="en-US" dirty="0"/>
              <a:t>的最高探测结果是假阳性，没有任何物体。</a:t>
            </a:r>
            <a:r>
              <a:rPr lang="en-US" altLang="zh-CN" dirty="0">
                <a:solidFill>
                  <a:schemeClr val="accent3"/>
                </a:solidFill>
              </a:rPr>
              <a:t>Fast R-CNN</a:t>
            </a:r>
            <a:r>
              <a:rPr lang="zh-CN" altLang="en-US" dirty="0">
                <a:solidFill>
                  <a:schemeClr val="accent3"/>
                </a:solidFill>
              </a:rPr>
              <a:t>预测背景探测的可能性几乎是</a:t>
            </a:r>
            <a:r>
              <a:rPr lang="en-US" altLang="zh-CN" dirty="0">
                <a:solidFill>
                  <a:schemeClr val="accent3"/>
                </a:solidFill>
              </a:rPr>
              <a:t>YOLO</a:t>
            </a:r>
            <a:r>
              <a:rPr lang="zh-CN" altLang="en-US" dirty="0">
                <a:solidFill>
                  <a:schemeClr val="accent3"/>
                </a:solidFill>
              </a:rPr>
              <a:t>的</a:t>
            </a:r>
            <a:r>
              <a:rPr lang="en-US" altLang="zh-CN" dirty="0">
                <a:solidFill>
                  <a:schemeClr val="accent3"/>
                </a:solidFill>
              </a:rPr>
              <a:t>3</a:t>
            </a:r>
            <a:r>
              <a:rPr lang="zh-CN" altLang="en-US" dirty="0">
                <a:solidFill>
                  <a:schemeClr val="accent3"/>
                </a:solidFill>
              </a:rPr>
              <a:t>倍</a:t>
            </a:r>
            <a:r>
              <a:rPr lang="zh-CN" altLang="en-US" dirty="0"/>
              <a:t>。</a:t>
            </a:r>
          </a:p>
        </p:txBody>
      </p:sp>
      <p:pic>
        <p:nvPicPr>
          <p:cNvPr id="5" name="图片 4">
            <a:extLst>
              <a:ext uri="{FF2B5EF4-FFF2-40B4-BE49-F238E27FC236}">
                <a16:creationId xmlns:a16="http://schemas.microsoft.com/office/drawing/2014/main" id="{5DA8051A-F125-422A-B777-D36F7A657DC1}"/>
              </a:ext>
            </a:extLst>
          </p:cNvPr>
          <p:cNvPicPr>
            <a:picLocks noChangeAspect="1"/>
          </p:cNvPicPr>
          <p:nvPr/>
        </p:nvPicPr>
        <p:blipFill>
          <a:blip r:embed="rId2"/>
          <a:stretch>
            <a:fillRect/>
          </a:stretch>
        </p:blipFill>
        <p:spPr>
          <a:xfrm>
            <a:off x="7410450" y="1314450"/>
            <a:ext cx="4781550" cy="5543550"/>
          </a:xfrm>
          <a:prstGeom prst="rect">
            <a:avLst/>
          </a:prstGeom>
        </p:spPr>
      </p:pic>
    </p:spTree>
    <p:extLst>
      <p:ext uri="{BB962C8B-B14F-4D97-AF65-F5344CB8AC3E}">
        <p14:creationId xmlns:p14="http://schemas.microsoft.com/office/powerpoint/2010/main" val="1107028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实验分析</a:t>
            </a:r>
            <a:r>
              <a:rPr lang="en-US" altLang="zh-CN" dirty="0"/>
              <a:t>-3</a:t>
            </a:r>
            <a:r>
              <a:rPr lang="zh-CN" altLang="en-US" dirty="0"/>
              <a:t>结合</a:t>
            </a:r>
            <a:r>
              <a:rPr lang="en-US" altLang="zh-CN" dirty="0"/>
              <a:t>Fast R-CNN</a:t>
            </a:r>
            <a:r>
              <a:rPr lang="zh-CN" altLang="en-US" dirty="0"/>
              <a:t>和</a:t>
            </a:r>
            <a:r>
              <a:rPr lang="en-US" altLang="zh-CN" dirty="0"/>
              <a:t>YOLO</a:t>
            </a:r>
            <a:endParaRPr lang="zh-CN" altLang="en-US" dirty="0"/>
          </a:p>
        </p:txBody>
      </p:sp>
      <p:sp>
        <p:nvSpPr>
          <p:cNvPr id="3" name="内容占位符 2"/>
          <p:cNvSpPr>
            <a:spLocks noGrp="1"/>
          </p:cNvSpPr>
          <p:nvPr>
            <p:ph idx="1"/>
          </p:nvPr>
        </p:nvSpPr>
        <p:spPr>
          <a:xfrm>
            <a:off x="838199" y="1825625"/>
            <a:ext cx="6135255" cy="4351338"/>
          </a:xfrm>
        </p:spPr>
        <p:txBody>
          <a:bodyPr>
            <a:normAutofit/>
          </a:bodyPr>
          <a:lstStyle/>
          <a:p>
            <a:pPr>
              <a:lnSpc>
                <a:spcPct val="110000"/>
              </a:lnSpc>
            </a:pPr>
            <a:r>
              <a:rPr lang="en-US" altLang="zh-CN" dirty="0"/>
              <a:t>Fast R-CNN</a:t>
            </a:r>
            <a:r>
              <a:rPr lang="zh-CN" altLang="en-US" dirty="0"/>
              <a:t>和</a:t>
            </a:r>
            <a:r>
              <a:rPr lang="en-US" altLang="zh-CN" dirty="0"/>
              <a:t>YOLO</a:t>
            </a:r>
            <a:r>
              <a:rPr lang="zh-CN" altLang="en-US" dirty="0"/>
              <a:t>结合在</a:t>
            </a:r>
            <a:r>
              <a:rPr lang="en-US" altLang="zh-CN" dirty="0"/>
              <a:t>VOC2007</a:t>
            </a:r>
            <a:r>
              <a:rPr lang="zh-CN" altLang="en-US" dirty="0"/>
              <a:t>上</a:t>
            </a:r>
            <a:r>
              <a:rPr lang="en-US" altLang="zh-CN" dirty="0" err="1">
                <a:solidFill>
                  <a:schemeClr val="accent3"/>
                </a:solidFill>
              </a:rPr>
              <a:t>mAP</a:t>
            </a:r>
            <a:r>
              <a:rPr lang="zh-CN" altLang="en-US" dirty="0">
                <a:solidFill>
                  <a:schemeClr val="accent3"/>
                </a:solidFill>
              </a:rPr>
              <a:t>有所提升</a:t>
            </a:r>
            <a:endParaRPr lang="en-US" altLang="zh-CN" dirty="0">
              <a:solidFill>
                <a:schemeClr val="accent3"/>
              </a:solidFill>
            </a:endParaRPr>
          </a:p>
          <a:p>
            <a:pPr>
              <a:lnSpc>
                <a:spcPct val="110000"/>
              </a:lnSpc>
            </a:pPr>
            <a:r>
              <a:rPr lang="en-US" altLang="zh-CN" dirty="0"/>
              <a:t>Fast R-CNN</a:t>
            </a:r>
            <a:r>
              <a:rPr lang="zh-CN" altLang="en-US" dirty="0"/>
              <a:t>和其他</a:t>
            </a:r>
            <a:r>
              <a:rPr lang="en-US" altLang="zh-CN" dirty="0"/>
              <a:t>Fast R-CNN</a:t>
            </a:r>
            <a:r>
              <a:rPr lang="zh-CN" altLang="en-US" dirty="0"/>
              <a:t>结合在</a:t>
            </a:r>
            <a:r>
              <a:rPr lang="en-US" altLang="zh-CN" dirty="0"/>
              <a:t>VOC2007</a:t>
            </a:r>
            <a:r>
              <a:rPr lang="zh-CN" altLang="en-US" dirty="0"/>
              <a:t>数据上</a:t>
            </a:r>
            <a:r>
              <a:rPr lang="en-US" altLang="zh-CN" dirty="0" err="1"/>
              <a:t>mAP</a:t>
            </a:r>
            <a:r>
              <a:rPr lang="zh-CN" altLang="en-US" dirty="0"/>
              <a:t>也有提升，但幅度较小</a:t>
            </a:r>
            <a:endParaRPr lang="zh-CN" altLang="en-US" dirty="0">
              <a:solidFill>
                <a:schemeClr val="accent3"/>
              </a:solidFill>
            </a:endParaRPr>
          </a:p>
        </p:txBody>
      </p:sp>
      <p:pic>
        <p:nvPicPr>
          <p:cNvPr id="5" name="图片 4">
            <a:extLst>
              <a:ext uri="{FF2B5EF4-FFF2-40B4-BE49-F238E27FC236}">
                <a16:creationId xmlns:a16="http://schemas.microsoft.com/office/drawing/2014/main" id="{80C02431-FE69-4D5F-9D42-9BBA5DE1EFB6}"/>
              </a:ext>
            </a:extLst>
          </p:cNvPr>
          <p:cNvPicPr>
            <a:picLocks noChangeAspect="1"/>
          </p:cNvPicPr>
          <p:nvPr/>
        </p:nvPicPr>
        <p:blipFill>
          <a:blip r:embed="rId2"/>
          <a:stretch>
            <a:fillRect/>
          </a:stretch>
        </p:blipFill>
        <p:spPr>
          <a:xfrm>
            <a:off x="7165687" y="1696676"/>
            <a:ext cx="4933950" cy="3057525"/>
          </a:xfrm>
          <a:prstGeom prst="rect">
            <a:avLst/>
          </a:prstGeom>
        </p:spPr>
      </p:pic>
    </p:spTree>
    <p:extLst>
      <p:ext uri="{BB962C8B-B14F-4D97-AF65-F5344CB8AC3E}">
        <p14:creationId xmlns:p14="http://schemas.microsoft.com/office/powerpoint/2010/main" val="4202632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实验分析</a:t>
            </a:r>
            <a:r>
              <a:rPr lang="en-US" altLang="zh-CN" dirty="0"/>
              <a:t>-4VOC 2012</a:t>
            </a:r>
            <a:r>
              <a:rPr lang="zh-CN" altLang="en-US" dirty="0"/>
              <a:t>结果</a:t>
            </a:r>
          </a:p>
        </p:txBody>
      </p:sp>
      <p:sp>
        <p:nvSpPr>
          <p:cNvPr id="3" name="内容占位符 2"/>
          <p:cNvSpPr>
            <a:spLocks noGrp="1"/>
          </p:cNvSpPr>
          <p:nvPr>
            <p:ph idx="1"/>
          </p:nvPr>
        </p:nvSpPr>
        <p:spPr>
          <a:xfrm>
            <a:off x="0" y="1624014"/>
            <a:ext cx="3825154" cy="5233986"/>
          </a:xfrm>
        </p:spPr>
        <p:txBody>
          <a:bodyPr>
            <a:normAutofit fontScale="62500" lnSpcReduction="20000"/>
          </a:bodyPr>
          <a:lstStyle/>
          <a:p>
            <a:pPr>
              <a:lnSpc>
                <a:spcPct val="120000"/>
              </a:lnSpc>
            </a:pPr>
            <a:r>
              <a:rPr lang="zh-CN" altLang="en-US" dirty="0"/>
              <a:t>在</a:t>
            </a:r>
            <a:r>
              <a:rPr lang="en-US" altLang="zh-CN" dirty="0"/>
              <a:t>VOC 2012</a:t>
            </a:r>
            <a:r>
              <a:rPr lang="zh-CN" altLang="en-US" dirty="0"/>
              <a:t>测试集上，</a:t>
            </a:r>
            <a:r>
              <a:rPr lang="en-US" altLang="zh-CN" dirty="0">
                <a:solidFill>
                  <a:schemeClr val="accent3"/>
                </a:solidFill>
              </a:rPr>
              <a:t>YOLO</a:t>
            </a:r>
            <a:r>
              <a:rPr lang="zh-CN" altLang="en-US" dirty="0">
                <a:solidFill>
                  <a:schemeClr val="accent3"/>
                </a:solidFill>
              </a:rPr>
              <a:t>得分</a:t>
            </a:r>
            <a:r>
              <a:rPr lang="en-US" altLang="zh-CN" dirty="0">
                <a:solidFill>
                  <a:schemeClr val="accent3"/>
                </a:solidFill>
              </a:rPr>
              <a:t>57.9% </a:t>
            </a:r>
            <a:r>
              <a:rPr lang="en-US" altLang="zh-CN" dirty="0" err="1">
                <a:solidFill>
                  <a:schemeClr val="accent3"/>
                </a:solidFill>
              </a:rPr>
              <a:t>mAP</a:t>
            </a:r>
            <a:r>
              <a:rPr lang="zh-CN" altLang="en-US" dirty="0">
                <a:solidFill>
                  <a:schemeClr val="accent3"/>
                </a:solidFill>
              </a:rPr>
              <a:t>。这比目前的技术水平要低，更接近使用</a:t>
            </a:r>
            <a:r>
              <a:rPr lang="en-US" altLang="zh-CN" dirty="0">
                <a:solidFill>
                  <a:schemeClr val="accent3"/>
                </a:solidFill>
              </a:rPr>
              <a:t>VGG-16</a:t>
            </a:r>
            <a:r>
              <a:rPr lang="zh-CN" altLang="en-US" dirty="0">
                <a:solidFill>
                  <a:schemeClr val="accent3"/>
                </a:solidFill>
              </a:rPr>
              <a:t>的原始</a:t>
            </a:r>
            <a:r>
              <a:rPr lang="en-US" altLang="zh-CN" dirty="0">
                <a:solidFill>
                  <a:schemeClr val="accent3"/>
                </a:solidFill>
              </a:rPr>
              <a:t>R-CNN</a:t>
            </a:r>
            <a:r>
              <a:rPr lang="zh-CN" altLang="en-US" dirty="0"/>
              <a:t>，见表</a:t>
            </a:r>
            <a:r>
              <a:rPr lang="en-US" altLang="zh-CN" dirty="0"/>
              <a:t>3</a:t>
            </a:r>
            <a:r>
              <a:rPr lang="zh-CN" altLang="en-US" dirty="0"/>
              <a:t>。与最接近的竞争对手相比，</a:t>
            </a:r>
            <a:r>
              <a:rPr lang="zh-CN" altLang="en-US" dirty="0">
                <a:solidFill>
                  <a:schemeClr val="accent3"/>
                </a:solidFill>
              </a:rPr>
              <a:t>该系统很难对付小物体</a:t>
            </a:r>
            <a:r>
              <a:rPr lang="zh-CN" altLang="en-US" dirty="0"/>
              <a:t>。在瓶子、绵羊和电视</a:t>
            </a:r>
            <a:r>
              <a:rPr lang="en-US" altLang="zh-CN" dirty="0"/>
              <a:t>/</a:t>
            </a:r>
            <a:r>
              <a:rPr lang="zh-CN" altLang="en-US" dirty="0"/>
              <a:t>监视器等类别上，</a:t>
            </a:r>
            <a:r>
              <a:rPr lang="en-US" altLang="zh-CN" dirty="0"/>
              <a:t>YOLO</a:t>
            </a:r>
            <a:r>
              <a:rPr lang="zh-CN" altLang="en-US" dirty="0"/>
              <a:t>的得分比</a:t>
            </a:r>
            <a:r>
              <a:rPr lang="en-US" altLang="zh-CN" dirty="0"/>
              <a:t>R-CNN</a:t>
            </a:r>
            <a:r>
              <a:rPr lang="zh-CN" altLang="en-US" dirty="0"/>
              <a:t>或</a:t>
            </a:r>
            <a:r>
              <a:rPr lang="en-US" altLang="zh-CN" dirty="0"/>
              <a:t>Feature Edit</a:t>
            </a:r>
            <a:r>
              <a:rPr lang="zh-CN" altLang="en-US" dirty="0"/>
              <a:t>低</a:t>
            </a:r>
            <a:r>
              <a:rPr lang="en-US" altLang="zh-CN" dirty="0"/>
              <a:t>8-10%</a:t>
            </a:r>
            <a:r>
              <a:rPr lang="zh-CN" altLang="en-US" dirty="0"/>
              <a:t>。然而，在其他类别如猫，训练</a:t>
            </a:r>
            <a:r>
              <a:rPr lang="en-US" altLang="zh-CN" dirty="0"/>
              <a:t>YOLO</a:t>
            </a:r>
            <a:r>
              <a:rPr lang="zh-CN" altLang="en-US" dirty="0"/>
              <a:t>达到更高的表现。</a:t>
            </a:r>
          </a:p>
          <a:p>
            <a:pPr>
              <a:lnSpc>
                <a:spcPct val="120000"/>
              </a:lnSpc>
            </a:pPr>
            <a:r>
              <a:rPr lang="zh-CN" altLang="en-US" dirty="0">
                <a:solidFill>
                  <a:schemeClr val="accent3"/>
                </a:solidFill>
              </a:rPr>
              <a:t>联合的</a:t>
            </a:r>
            <a:r>
              <a:rPr lang="en-US" altLang="zh-CN" dirty="0">
                <a:solidFill>
                  <a:schemeClr val="accent3"/>
                </a:solidFill>
              </a:rPr>
              <a:t>Fast R-CNN + YOLO</a:t>
            </a:r>
            <a:r>
              <a:rPr lang="zh-CN" altLang="en-US" dirty="0">
                <a:solidFill>
                  <a:schemeClr val="accent3"/>
                </a:solidFill>
              </a:rPr>
              <a:t>模型是性能最好的检测方法之一</a:t>
            </a:r>
            <a:r>
              <a:rPr lang="zh-CN" altLang="en-US" dirty="0"/>
              <a:t>。</a:t>
            </a:r>
            <a:r>
              <a:rPr lang="en-US" altLang="zh-CN" dirty="0"/>
              <a:t>Fast R-CNN</a:t>
            </a:r>
            <a:r>
              <a:rPr lang="zh-CN" altLang="en-US" dirty="0"/>
              <a:t>与</a:t>
            </a:r>
            <a:r>
              <a:rPr lang="en-US" altLang="zh-CN" dirty="0"/>
              <a:t>YOLO</a:t>
            </a:r>
            <a:r>
              <a:rPr lang="zh-CN" altLang="en-US" dirty="0"/>
              <a:t>的结合</a:t>
            </a:r>
            <a:r>
              <a:rPr lang="zh-CN" altLang="en-US" dirty="0">
                <a:solidFill>
                  <a:schemeClr val="accent3"/>
                </a:solidFill>
              </a:rPr>
              <a:t>提高了</a:t>
            </a:r>
            <a:r>
              <a:rPr lang="en-US" altLang="zh-CN" dirty="0">
                <a:solidFill>
                  <a:schemeClr val="accent3"/>
                </a:solidFill>
              </a:rPr>
              <a:t>2.3%</a:t>
            </a:r>
            <a:r>
              <a:rPr lang="zh-CN" altLang="en-US" dirty="0"/>
              <a:t>，在公共排行榜上上升了</a:t>
            </a:r>
            <a:r>
              <a:rPr lang="en-US" altLang="zh-CN" dirty="0"/>
              <a:t>5</a:t>
            </a:r>
            <a:r>
              <a:rPr lang="zh-CN" altLang="en-US" dirty="0"/>
              <a:t>个名次，如表</a:t>
            </a:r>
            <a:r>
              <a:rPr lang="en-US" altLang="zh-CN" dirty="0"/>
              <a:t>3</a:t>
            </a:r>
            <a:r>
              <a:rPr lang="zh-CN" altLang="en-US" dirty="0"/>
              <a:t>第</a:t>
            </a:r>
            <a:r>
              <a:rPr lang="en-US" altLang="zh-CN" dirty="0"/>
              <a:t>4</a:t>
            </a:r>
            <a:r>
              <a:rPr lang="zh-CN" altLang="en-US" dirty="0"/>
              <a:t>行所示。</a:t>
            </a:r>
          </a:p>
        </p:txBody>
      </p:sp>
      <p:pic>
        <p:nvPicPr>
          <p:cNvPr id="6" name="图片 5">
            <a:extLst>
              <a:ext uri="{FF2B5EF4-FFF2-40B4-BE49-F238E27FC236}">
                <a16:creationId xmlns:a16="http://schemas.microsoft.com/office/drawing/2014/main" id="{AC835F33-0EAD-47C1-AB7F-59D20C3394D9}"/>
              </a:ext>
            </a:extLst>
          </p:cNvPr>
          <p:cNvPicPr>
            <a:picLocks noChangeAspect="1"/>
          </p:cNvPicPr>
          <p:nvPr/>
        </p:nvPicPr>
        <p:blipFill>
          <a:blip r:embed="rId2"/>
          <a:stretch>
            <a:fillRect/>
          </a:stretch>
        </p:blipFill>
        <p:spPr>
          <a:xfrm>
            <a:off x="3825155" y="2394227"/>
            <a:ext cx="8357610" cy="3701809"/>
          </a:xfrm>
          <a:prstGeom prst="rect">
            <a:avLst/>
          </a:prstGeom>
        </p:spPr>
      </p:pic>
    </p:spTree>
    <p:extLst>
      <p:ext uri="{BB962C8B-B14F-4D97-AF65-F5344CB8AC3E}">
        <p14:creationId xmlns:p14="http://schemas.microsoft.com/office/powerpoint/2010/main" val="2003994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实验分析</a:t>
            </a:r>
            <a:r>
              <a:rPr lang="en-US" altLang="zh-CN" dirty="0"/>
              <a:t>-5</a:t>
            </a:r>
            <a:r>
              <a:rPr lang="zh-CN" altLang="en-US" dirty="0"/>
              <a:t>泛化性</a:t>
            </a:r>
            <a:r>
              <a:rPr lang="en-US" altLang="zh-CN" dirty="0"/>
              <a:t>:</a:t>
            </a:r>
            <a:r>
              <a:rPr lang="zh-CN" altLang="en-US" dirty="0"/>
              <a:t>艺术作品中的人物检测</a:t>
            </a:r>
          </a:p>
        </p:txBody>
      </p:sp>
      <p:sp>
        <p:nvSpPr>
          <p:cNvPr id="3" name="内容占位符 2"/>
          <p:cNvSpPr>
            <a:spLocks noGrp="1"/>
          </p:cNvSpPr>
          <p:nvPr>
            <p:ph idx="1"/>
          </p:nvPr>
        </p:nvSpPr>
        <p:spPr>
          <a:xfrm>
            <a:off x="838200" y="1825625"/>
            <a:ext cx="5257800" cy="4351338"/>
          </a:xfrm>
        </p:spPr>
        <p:txBody>
          <a:bodyPr>
            <a:normAutofit fontScale="62500" lnSpcReduction="20000"/>
          </a:bodyPr>
          <a:lstStyle/>
          <a:p>
            <a:pPr>
              <a:lnSpc>
                <a:spcPct val="110000"/>
              </a:lnSpc>
            </a:pPr>
            <a:r>
              <a:rPr lang="en-US" altLang="zh-CN" dirty="0"/>
              <a:t>R-CNN 2007</a:t>
            </a:r>
            <a:r>
              <a:rPr lang="zh-CN" altLang="en-US" dirty="0"/>
              <a:t>年</a:t>
            </a:r>
            <a:r>
              <a:rPr lang="en-US" altLang="zh-CN" dirty="0"/>
              <a:t>VOC</a:t>
            </a:r>
            <a:r>
              <a:rPr lang="zh-CN" altLang="en-US" dirty="0"/>
              <a:t>的</a:t>
            </a:r>
            <a:r>
              <a:rPr lang="en-US" altLang="zh-CN" dirty="0"/>
              <a:t>AP</a:t>
            </a:r>
            <a:r>
              <a:rPr lang="zh-CN" altLang="en-US" dirty="0"/>
              <a:t>值很高。</a:t>
            </a:r>
            <a:r>
              <a:rPr lang="zh-CN" altLang="en-US" dirty="0">
                <a:solidFill>
                  <a:schemeClr val="accent3"/>
                </a:solidFill>
              </a:rPr>
              <a:t>然而，</a:t>
            </a:r>
            <a:r>
              <a:rPr lang="en-US" altLang="zh-CN" dirty="0">
                <a:solidFill>
                  <a:schemeClr val="accent3"/>
                </a:solidFill>
              </a:rPr>
              <a:t>R-CNN</a:t>
            </a:r>
            <a:r>
              <a:rPr lang="zh-CN" altLang="en-US" dirty="0">
                <a:solidFill>
                  <a:schemeClr val="accent3"/>
                </a:solidFill>
              </a:rPr>
              <a:t>在应用于艺术作品时大幅下降。</a:t>
            </a:r>
            <a:r>
              <a:rPr lang="en-US" altLang="zh-CN" dirty="0"/>
              <a:t>R-CNN</a:t>
            </a:r>
            <a:r>
              <a:rPr lang="zh-CN" altLang="en-US" dirty="0"/>
              <a:t>使用选择性搜索的边界框建议，然而这是调整自然图像。</a:t>
            </a:r>
            <a:r>
              <a:rPr lang="en-US" altLang="zh-CN" dirty="0"/>
              <a:t>R-CNN</a:t>
            </a:r>
            <a:r>
              <a:rPr lang="zh-CN" altLang="en-US" dirty="0"/>
              <a:t>中的分类器步骤只看到很小的区域，需要更好的建议。</a:t>
            </a:r>
          </a:p>
          <a:p>
            <a:pPr>
              <a:lnSpc>
                <a:spcPct val="110000"/>
              </a:lnSpc>
            </a:pPr>
            <a:r>
              <a:rPr lang="en-US" altLang="zh-CN" dirty="0">
                <a:solidFill>
                  <a:schemeClr val="accent3"/>
                </a:solidFill>
              </a:rPr>
              <a:t>DPM</a:t>
            </a:r>
            <a:r>
              <a:rPr lang="zh-CN" altLang="en-US" dirty="0">
                <a:solidFill>
                  <a:schemeClr val="accent3"/>
                </a:solidFill>
              </a:rPr>
              <a:t>在应用于艺术品时能够很好地维护其</a:t>
            </a:r>
            <a:r>
              <a:rPr lang="en-US" altLang="zh-CN" dirty="0">
                <a:solidFill>
                  <a:schemeClr val="accent3"/>
                </a:solidFill>
              </a:rPr>
              <a:t>AP</a:t>
            </a:r>
            <a:r>
              <a:rPr lang="zh-CN" altLang="en-US" dirty="0"/>
              <a:t>。先前的研究认为，</a:t>
            </a:r>
            <a:r>
              <a:rPr lang="en-US" altLang="zh-CN" dirty="0"/>
              <a:t>DPM</a:t>
            </a:r>
            <a:r>
              <a:rPr lang="zh-CN" altLang="en-US" dirty="0"/>
              <a:t>性能良好是</a:t>
            </a:r>
            <a:r>
              <a:rPr lang="zh-CN" altLang="en-US" dirty="0">
                <a:solidFill>
                  <a:schemeClr val="accent3"/>
                </a:solidFill>
              </a:rPr>
              <a:t>因为它对物体的形状和布局有很强的空间模型</a:t>
            </a:r>
            <a:r>
              <a:rPr lang="zh-CN" altLang="en-US" dirty="0"/>
              <a:t>。</a:t>
            </a:r>
          </a:p>
          <a:p>
            <a:pPr>
              <a:lnSpc>
                <a:spcPct val="110000"/>
              </a:lnSpc>
            </a:pPr>
            <a:r>
              <a:rPr lang="en-US" altLang="zh-CN" dirty="0">
                <a:solidFill>
                  <a:schemeClr val="accent3"/>
                </a:solidFill>
              </a:rPr>
              <a:t>YOLO</a:t>
            </a:r>
            <a:r>
              <a:rPr lang="zh-CN" altLang="en-US" dirty="0">
                <a:solidFill>
                  <a:schemeClr val="accent3"/>
                </a:solidFill>
              </a:rPr>
              <a:t>对</a:t>
            </a:r>
            <a:r>
              <a:rPr lang="en-US" altLang="zh-CN" dirty="0">
                <a:solidFill>
                  <a:schemeClr val="accent3"/>
                </a:solidFill>
              </a:rPr>
              <a:t>VOC 2007</a:t>
            </a:r>
            <a:r>
              <a:rPr lang="zh-CN" altLang="en-US" dirty="0">
                <a:solidFill>
                  <a:schemeClr val="accent3"/>
                </a:solidFill>
              </a:rPr>
              <a:t>的降解性能较好</a:t>
            </a:r>
            <a:r>
              <a:rPr lang="zh-CN" altLang="en-US" dirty="0"/>
              <a:t>，应用于原图时，其</a:t>
            </a:r>
            <a:r>
              <a:rPr lang="en-US" altLang="zh-CN" dirty="0"/>
              <a:t>AP</a:t>
            </a:r>
            <a:r>
              <a:rPr lang="zh-CN" altLang="en-US" dirty="0"/>
              <a:t>的降解率低于其他方法。与</a:t>
            </a:r>
            <a:r>
              <a:rPr lang="en-US" altLang="zh-CN" dirty="0"/>
              <a:t>DPM</a:t>
            </a:r>
            <a:r>
              <a:rPr lang="zh-CN" altLang="en-US" dirty="0"/>
              <a:t>一样，</a:t>
            </a:r>
            <a:r>
              <a:rPr lang="en-US" altLang="zh-CN" dirty="0">
                <a:solidFill>
                  <a:schemeClr val="accent3"/>
                </a:solidFill>
              </a:rPr>
              <a:t>YOLO</a:t>
            </a:r>
            <a:r>
              <a:rPr lang="zh-CN" altLang="en-US" dirty="0">
                <a:solidFill>
                  <a:schemeClr val="accent3"/>
                </a:solidFill>
              </a:rPr>
              <a:t>建模对象的大小和形状</a:t>
            </a:r>
            <a:r>
              <a:rPr lang="zh-CN" altLang="en-US" dirty="0"/>
              <a:t>，以及</a:t>
            </a:r>
            <a:r>
              <a:rPr lang="zh-CN" altLang="en-US" dirty="0">
                <a:solidFill>
                  <a:schemeClr val="accent3"/>
                </a:solidFill>
              </a:rPr>
              <a:t>目标之间的关系</a:t>
            </a:r>
            <a:r>
              <a:rPr lang="zh-CN" altLang="en-US" dirty="0"/>
              <a:t>和</a:t>
            </a:r>
            <a:r>
              <a:rPr lang="zh-CN" altLang="en-US" dirty="0">
                <a:solidFill>
                  <a:schemeClr val="accent3"/>
                </a:solidFill>
              </a:rPr>
              <a:t>目标通常出现的位置</a:t>
            </a:r>
            <a:r>
              <a:rPr lang="zh-CN" altLang="en-US" dirty="0"/>
              <a:t>。艺术品和自然图像在像素水平上非常不同，但</a:t>
            </a:r>
            <a:r>
              <a:rPr lang="zh-CN" altLang="en-US" dirty="0">
                <a:solidFill>
                  <a:schemeClr val="accent3"/>
                </a:solidFill>
              </a:rPr>
              <a:t>它们在物体的大小和形状方面是相似的</a:t>
            </a:r>
            <a:r>
              <a:rPr lang="zh-CN" altLang="en-US" dirty="0"/>
              <a:t>，因此</a:t>
            </a:r>
            <a:r>
              <a:rPr lang="en-US" altLang="zh-CN" dirty="0"/>
              <a:t>YOLO</a:t>
            </a:r>
            <a:r>
              <a:rPr lang="zh-CN" altLang="en-US" dirty="0"/>
              <a:t>仍然可以预测好的边界框和检测。</a:t>
            </a:r>
          </a:p>
        </p:txBody>
      </p:sp>
      <p:pic>
        <p:nvPicPr>
          <p:cNvPr id="7" name="图片 6">
            <a:extLst>
              <a:ext uri="{FF2B5EF4-FFF2-40B4-BE49-F238E27FC236}">
                <a16:creationId xmlns:a16="http://schemas.microsoft.com/office/drawing/2014/main" id="{A42046D4-4440-4983-AFBF-F7432747FC8C}"/>
              </a:ext>
            </a:extLst>
          </p:cNvPr>
          <p:cNvPicPr>
            <a:picLocks noChangeAspect="1"/>
          </p:cNvPicPr>
          <p:nvPr/>
        </p:nvPicPr>
        <p:blipFill>
          <a:blip r:embed="rId2"/>
          <a:stretch>
            <a:fillRect/>
          </a:stretch>
        </p:blipFill>
        <p:spPr>
          <a:xfrm>
            <a:off x="6096000" y="2689534"/>
            <a:ext cx="6096000" cy="2623520"/>
          </a:xfrm>
          <a:prstGeom prst="rect">
            <a:avLst/>
          </a:prstGeom>
        </p:spPr>
      </p:pic>
    </p:spTree>
    <p:extLst>
      <p:ext uri="{BB962C8B-B14F-4D97-AF65-F5344CB8AC3E}">
        <p14:creationId xmlns:p14="http://schemas.microsoft.com/office/powerpoint/2010/main" val="2820176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实验分析</a:t>
            </a:r>
            <a:r>
              <a:rPr lang="en-US" altLang="zh-CN" dirty="0"/>
              <a:t>-6</a:t>
            </a:r>
            <a:r>
              <a:rPr lang="zh-CN" altLang="en-US" dirty="0"/>
              <a:t>在野外实时检测</a:t>
            </a:r>
          </a:p>
        </p:txBody>
      </p:sp>
      <p:sp>
        <p:nvSpPr>
          <p:cNvPr id="3" name="内容占位符 2"/>
          <p:cNvSpPr>
            <a:spLocks noGrp="1"/>
          </p:cNvSpPr>
          <p:nvPr>
            <p:ph idx="1"/>
          </p:nvPr>
        </p:nvSpPr>
        <p:spPr>
          <a:xfrm>
            <a:off x="692726" y="2207491"/>
            <a:ext cx="3971637" cy="3805382"/>
          </a:xfrm>
        </p:spPr>
        <p:txBody>
          <a:bodyPr>
            <a:normAutofit fontScale="62500" lnSpcReduction="20000"/>
          </a:bodyPr>
          <a:lstStyle/>
          <a:p>
            <a:pPr>
              <a:lnSpc>
                <a:spcPct val="120000"/>
              </a:lnSpc>
            </a:pPr>
            <a:r>
              <a:rPr lang="en-US" altLang="zh-CN" dirty="0">
                <a:effectLst/>
                <a:latin typeface="Arial" panose="020B0604020202020204" pitchFamily="34" charset="0"/>
              </a:rPr>
              <a:t>YOLO</a:t>
            </a:r>
            <a:r>
              <a:rPr lang="zh-CN" altLang="en-US" dirty="0">
                <a:effectLst/>
                <a:latin typeface="Arial" panose="020B0604020202020204" pitchFamily="34" charset="0"/>
              </a:rPr>
              <a:t>是一种</a:t>
            </a:r>
            <a:r>
              <a:rPr lang="zh-CN" altLang="en-US" dirty="0">
                <a:solidFill>
                  <a:schemeClr val="accent3"/>
                </a:solidFill>
                <a:effectLst/>
                <a:latin typeface="Arial" panose="020B0604020202020204" pitchFamily="34" charset="0"/>
              </a:rPr>
              <a:t>快速、准确的物体检测器</a:t>
            </a:r>
            <a:r>
              <a:rPr lang="zh-CN" altLang="en-US" dirty="0">
                <a:effectLst/>
                <a:latin typeface="Arial" panose="020B0604020202020204" pitchFamily="34" charset="0"/>
              </a:rPr>
              <a:t>，使其成为计算机视觉应用的理想选择。</a:t>
            </a:r>
            <a:endParaRPr lang="en-US" altLang="zh-CN" dirty="0">
              <a:effectLst/>
              <a:latin typeface="Arial" panose="020B0604020202020204" pitchFamily="34" charset="0"/>
            </a:endParaRPr>
          </a:p>
          <a:p>
            <a:pPr>
              <a:lnSpc>
                <a:spcPct val="120000"/>
              </a:lnSpc>
            </a:pPr>
            <a:r>
              <a:rPr lang="zh-CN" altLang="en-US" dirty="0">
                <a:effectLst/>
                <a:latin typeface="Arial" panose="020B0604020202020204" pitchFamily="34" charset="0"/>
              </a:rPr>
              <a:t>作者将</a:t>
            </a:r>
            <a:r>
              <a:rPr lang="en-US" altLang="zh-CN" dirty="0">
                <a:effectLst/>
                <a:latin typeface="Arial" panose="020B0604020202020204" pitchFamily="34" charset="0"/>
              </a:rPr>
              <a:t>YOLO</a:t>
            </a:r>
            <a:r>
              <a:rPr lang="zh-CN" altLang="en-US" dirty="0">
                <a:effectLst/>
                <a:latin typeface="Arial" panose="020B0604020202020204" pitchFamily="34" charset="0"/>
              </a:rPr>
              <a:t>连接到一个网络摄像头，并验证它是否保持了</a:t>
            </a:r>
            <a:r>
              <a:rPr lang="zh-CN" altLang="en-US" dirty="0">
                <a:solidFill>
                  <a:schemeClr val="accent3"/>
                </a:solidFill>
                <a:effectLst/>
                <a:latin typeface="Arial" panose="020B0604020202020204" pitchFamily="34" charset="0"/>
              </a:rPr>
              <a:t>实时性</a:t>
            </a:r>
            <a:r>
              <a:rPr lang="zh-CN" altLang="en-US" dirty="0">
                <a:effectLst/>
                <a:latin typeface="Arial" panose="020B0604020202020204" pitchFamily="34" charset="0"/>
              </a:rPr>
              <a:t>，包括从摄像头获取图像和显示检测结果的时间。</a:t>
            </a:r>
            <a:r>
              <a:rPr lang="zh-CN" altLang="en-US" dirty="0">
                <a:solidFill>
                  <a:schemeClr val="accent3"/>
                </a:solidFill>
                <a:effectLst/>
                <a:latin typeface="Arial" panose="020B0604020202020204" pitchFamily="34" charset="0"/>
              </a:rPr>
              <a:t>生成的系统具有交互性和吸引力</a:t>
            </a:r>
            <a:r>
              <a:rPr lang="zh-CN" altLang="en-US" dirty="0">
                <a:effectLst/>
                <a:latin typeface="Arial" panose="020B0604020202020204" pitchFamily="34" charset="0"/>
              </a:rPr>
              <a:t>。虽然</a:t>
            </a:r>
            <a:r>
              <a:rPr lang="en-US" altLang="zh-CN" dirty="0">
                <a:effectLst/>
                <a:latin typeface="Arial" panose="020B0604020202020204" pitchFamily="34" charset="0"/>
              </a:rPr>
              <a:t>YOLO</a:t>
            </a:r>
            <a:r>
              <a:rPr lang="zh-CN" altLang="en-US" dirty="0">
                <a:effectLst/>
                <a:latin typeface="Arial" panose="020B0604020202020204" pitchFamily="34" charset="0"/>
              </a:rPr>
              <a:t>是单独处理图像的，但当与网络摄像头连接时，它就像一个</a:t>
            </a:r>
            <a:r>
              <a:rPr lang="zh-CN" altLang="en-US" dirty="0">
                <a:solidFill>
                  <a:schemeClr val="accent3"/>
                </a:solidFill>
                <a:effectLst/>
                <a:latin typeface="Arial" panose="020B0604020202020204" pitchFamily="34" charset="0"/>
              </a:rPr>
              <a:t>跟踪系统</a:t>
            </a:r>
            <a:r>
              <a:rPr lang="zh-CN" altLang="en-US" dirty="0">
                <a:effectLst/>
                <a:latin typeface="Arial" panose="020B0604020202020204" pitchFamily="34" charset="0"/>
              </a:rPr>
              <a:t>，</a:t>
            </a:r>
            <a:r>
              <a:rPr lang="zh-CN" altLang="en-US" dirty="0">
                <a:solidFill>
                  <a:schemeClr val="accent3"/>
                </a:solidFill>
                <a:effectLst/>
                <a:latin typeface="Arial" panose="020B0604020202020204" pitchFamily="34" charset="0"/>
              </a:rPr>
              <a:t>在物体四处移动和外观变化时检测它们</a:t>
            </a:r>
            <a:r>
              <a:rPr lang="zh-CN" altLang="en-US" dirty="0">
                <a:effectLst/>
                <a:latin typeface="Arial" panose="020B0604020202020204" pitchFamily="34" charset="0"/>
              </a:rPr>
              <a:t>。</a:t>
            </a:r>
            <a:endParaRPr lang="zh-CN" altLang="en-US" dirty="0"/>
          </a:p>
        </p:txBody>
      </p:sp>
      <p:pic>
        <p:nvPicPr>
          <p:cNvPr id="11" name="图片 10">
            <a:extLst>
              <a:ext uri="{FF2B5EF4-FFF2-40B4-BE49-F238E27FC236}">
                <a16:creationId xmlns:a16="http://schemas.microsoft.com/office/drawing/2014/main" id="{9D349FCF-4A23-454B-9D34-2CB961183270}"/>
              </a:ext>
            </a:extLst>
          </p:cNvPr>
          <p:cNvPicPr>
            <a:picLocks noChangeAspect="1"/>
          </p:cNvPicPr>
          <p:nvPr/>
        </p:nvPicPr>
        <p:blipFill>
          <a:blip r:embed="rId2"/>
          <a:stretch>
            <a:fillRect/>
          </a:stretch>
        </p:blipFill>
        <p:spPr>
          <a:xfrm>
            <a:off x="4751148" y="2207491"/>
            <a:ext cx="7311543" cy="3601099"/>
          </a:xfrm>
          <a:prstGeom prst="rect">
            <a:avLst/>
          </a:prstGeom>
        </p:spPr>
      </p:pic>
    </p:spTree>
    <p:extLst>
      <p:ext uri="{BB962C8B-B14F-4D97-AF65-F5344CB8AC3E}">
        <p14:creationId xmlns:p14="http://schemas.microsoft.com/office/powerpoint/2010/main" val="3566965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Others_1"/>
          <p:cNvSpPr txBox="1"/>
          <p:nvPr>
            <p:custDataLst>
              <p:tags r:id="rId2"/>
            </p:custDataLst>
          </p:nvPr>
        </p:nvSpPr>
        <p:spPr>
          <a:xfrm>
            <a:off x="2345020" y="946513"/>
            <a:ext cx="1677832" cy="3597835"/>
          </a:xfrm>
          <a:prstGeom prst="rect">
            <a:avLst/>
          </a:prstGeom>
          <a:noFill/>
        </p:spPr>
        <p:txBody>
          <a:bodyPr vert="eaVert" wrap="square" lIns="0" tIns="0" rIns="0" bIns="0" rtlCol="0" anchor="ctr" anchorCtr="0">
            <a:spAutoFit/>
          </a:bodyPr>
          <a:lstStyle/>
          <a:p>
            <a:pPr algn="ctr" defTabSz="866943" fontAlgn="base">
              <a:spcBef>
                <a:spcPct val="0"/>
              </a:spcBef>
              <a:spcAft>
                <a:spcPct val="0"/>
              </a:spcAft>
            </a:pPr>
            <a:r>
              <a:rPr lang="zh-CN" altLang="en-US" sz="10903" b="1"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9" name="MH_Others_2"/>
          <p:cNvSpPr txBox="1"/>
          <p:nvPr>
            <p:custDataLst>
              <p:tags r:id="rId3"/>
            </p:custDataLst>
          </p:nvPr>
        </p:nvSpPr>
        <p:spPr>
          <a:xfrm rot="5400000">
            <a:off x="592989" y="2424414"/>
            <a:ext cx="3128221" cy="642035"/>
          </a:xfrm>
          <a:prstGeom prst="rect">
            <a:avLst/>
          </a:prstGeom>
          <a:noFill/>
        </p:spPr>
        <p:txBody>
          <a:bodyPr wrap="square" lIns="0" tIns="0" rIns="0" bIns="0">
            <a:spAutoFit/>
          </a:bodyPr>
          <a:lstStyle/>
          <a:p>
            <a:pPr algn="ctr" defTabSz="866943" fontAlgn="base">
              <a:spcBef>
                <a:spcPct val="0"/>
              </a:spcBef>
              <a:spcAft>
                <a:spcPct val="0"/>
              </a:spcAft>
              <a:defRPr/>
            </a:pPr>
            <a:r>
              <a:rPr lang="en-US" altLang="zh-CN" sz="4172" b="1"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4172" b="1"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Number_1"/>
          <p:cNvSpPr/>
          <p:nvPr>
            <p:custDataLst>
              <p:tags r:id="rId4"/>
            </p:custDataLst>
          </p:nvPr>
        </p:nvSpPr>
        <p:spPr>
          <a:xfrm>
            <a:off x="4645618" y="1370406"/>
            <a:ext cx="540000" cy="540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2" name="MH_Number_2"/>
          <p:cNvSpPr/>
          <p:nvPr>
            <p:custDataLst>
              <p:tags r:id="rId5"/>
            </p:custDataLst>
          </p:nvPr>
        </p:nvSpPr>
        <p:spPr>
          <a:xfrm>
            <a:off x="4645618" y="2191630"/>
            <a:ext cx="540000" cy="54000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4" name="MH_Number_3"/>
          <p:cNvSpPr/>
          <p:nvPr>
            <p:custDataLst>
              <p:tags r:id="rId6"/>
            </p:custDataLst>
          </p:nvPr>
        </p:nvSpPr>
        <p:spPr>
          <a:xfrm>
            <a:off x="4645618" y="3016060"/>
            <a:ext cx="540000" cy="540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6" name="MH_Number_4"/>
          <p:cNvSpPr/>
          <p:nvPr>
            <p:custDataLst>
              <p:tags r:id="rId7"/>
            </p:custDataLst>
          </p:nvPr>
        </p:nvSpPr>
        <p:spPr>
          <a:xfrm>
            <a:off x="4645618" y="3840490"/>
            <a:ext cx="540000" cy="54000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7" name="Freeform 7"/>
          <p:cNvSpPr>
            <a:spLocks/>
          </p:cNvSpPr>
          <p:nvPr/>
        </p:nvSpPr>
        <p:spPr bwMode="auto">
          <a:xfrm>
            <a:off x="2830059" y="4400495"/>
            <a:ext cx="9361941" cy="2457316"/>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blipFill dpi="0" rotWithShape="1">
            <a:blip r:embed="rId16" cstate="screen">
              <a:extLst>
                <a:ext uri="{28A0092B-C50C-407E-A947-70E740481C1C}">
                  <a14:useLocalDpi xmlns:a14="http://schemas.microsoft.com/office/drawing/2010/main"/>
                </a:ext>
              </a:extLst>
            </a:blip>
            <a:srcRect/>
            <a:stretch>
              <a:fillRect/>
            </a:stretch>
          </a:blipFill>
          <a:ln w="0">
            <a:noFill/>
            <a:prstDash val="solid"/>
            <a:round/>
            <a:headEnd/>
            <a:tailEnd/>
          </a:ln>
        </p:spPr>
        <p:txBody>
          <a:bodyPr vert="horz" wrap="square" lIns="121913" tIns="60956" rIns="121913" bIns="60956" numCol="1" anchor="t" anchorCtr="0" compatLnSpc="1">
            <a:prstTxWarp prst="textNoShape">
              <a:avLst/>
            </a:prstTxWarp>
          </a:bodyPr>
          <a:lstStyle/>
          <a:p>
            <a:pPr defTabSz="866943" fontAlgn="base">
              <a:spcBef>
                <a:spcPct val="0"/>
              </a:spcBef>
              <a:spcAft>
                <a:spcPct val="0"/>
              </a:spcAft>
            </a:pPr>
            <a:endParaRPr lang="zh-CN" altLang="en-US" sz="1707">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6"/>
          <p:cNvSpPr>
            <a:spLocks/>
          </p:cNvSpPr>
          <p:nvPr/>
        </p:nvSpPr>
        <p:spPr bwMode="auto">
          <a:xfrm>
            <a:off x="0" y="3879825"/>
            <a:ext cx="4992468" cy="2977987"/>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blipFill dpi="0" rotWithShape="1">
            <a:blip r:embed="rId17" cstate="screen">
              <a:extLst>
                <a:ext uri="{28A0092B-C50C-407E-A947-70E740481C1C}">
                  <a14:useLocalDpi xmlns:a14="http://schemas.microsoft.com/office/drawing/2010/main"/>
                </a:ext>
              </a:extLst>
            </a:blip>
            <a:srcRect/>
            <a:stretch>
              <a:fillRect/>
            </a:stretch>
          </a:blipFill>
          <a:ln w="0">
            <a:noFill/>
            <a:prstDash val="solid"/>
            <a:round/>
            <a:headEnd/>
            <a:tailEnd/>
          </a:ln>
        </p:spPr>
        <p:txBody>
          <a:bodyPr vert="horz" wrap="square" lIns="121913" tIns="60956" rIns="121913" bIns="60956" numCol="1" anchor="t" anchorCtr="0" compatLnSpc="1">
            <a:prstTxWarp prst="textNoShape">
              <a:avLst/>
            </a:prstTxWarp>
          </a:bodyPr>
          <a:lstStyle/>
          <a:p>
            <a:pPr defTabSz="866943" fontAlgn="base">
              <a:spcBef>
                <a:spcPct val="0"/>
              </a:spcBef>
              <a:spcAft>
                <a:spcPct val="0"/>
              </a:spcAft>
            </a:pPr>
            <a:endParaRPr lang="zh-CN" altLang="en-US" sz="1707">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5" name="图片 4" descr="横版组合——透明.png"/>
          <p:cNvPicPr>
            <a:picLocks noChangeAspect="1"/>
          </p:cNvPicPr>
          <p:nvPr/>
        </p:nvPicPr>
        <p:blipFill>
          <a:blip r:embed="rId18" cstate="screen">
            <a:extLst>
              <a:ext uri="{28A0092B-C50C-407E-A947-70E740481C1C}">
                <a14:useLocalDpi xmlns:a14="http://schemas.microsoft.com/office/drawing/2010/main"/>
              </a:ext>
            </a:extLst>
          </a:blip>
          <a:srcRect/>
          <a:stretch>
            <a:fillRect/>
          </a:stretch>
        </p:blipFill>
        <p:spPr bwMode="auto">
          <a:xfrm>
            <a:off x="7661174" y="277668"/>
            <a:ext cx="4286912" cy="9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MH_Entry_1">
            <a:extLst>
              <a:ext uri="{FF2B5EF4-FFF2-40B4-BE49-F238E27FC236}">
                <a16:creationId xmlns:a16="http://schemas.microsoft.com/office/drawing/2014/main" id="{0FDD2C31-24FD-4E84-8878-5D103C975A95}"/>
              </a:ext>
            </a:extLst>
          </p:cNvPr>
          <p:cNvSpPr/>
          <p:nvPr>
            <p:custDataLst>
              <p:tags r:id="rId8"/>
            </p:custDataLst>
          </p:nvPr>
        </p:nvSpPr>
        <p:spPr>
          <a:xfrm>
            <a:off x="5473598" y="1358030"/>
            <a:ext cx="5280064"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研究背景（意义）</a:t>
            </a:r>
          </a:p>
        </p:txBody>
      </p:sp>
      <p:sp>
        <p:nvSpPr>
          <p:cNvPr id="29" name="MH_Entry_2">
            <a:extLst>
              <a:ext uri="{FF2B5EF4-FFF2-40B4-BE49-F238E27FC236}">
                <a16:creationId xmlns:a16="http://schemas.microsoft.com/office/drawing/2014/main" id="{C9C81304-FDCB-4A47-B827-833E0D86396A}"/>
              </a:ext>
            </a:extLst>
          </p:cNvPr>
          <p:cNvSpPr/>
          <p:nvPr>
            <p:custDataLst>
              <p:tags r:id="rId9"/>
            </p:custDataLst>
          </p:nvPr>
        </p:nvSpPr>
        <p:spPr>
          <a:xfrm>
            <a:off x="5473597" y="2182461"/>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问题描述</a:t>
            </a:r>
          </a:p>
        </p:txBody>
      </p:sp>
      <p:sp>
        <p:nvSpPr>
          <p:cNvPr id="30" name="MH_Entry_3">
            <a:extLst>
              <a:ext uri="{FF2B5EF4-FFF2-40B4-BE49-F238E27FC236}">
                <a16:creationId xmlns:a16="http://schemas.microsoft.com/office/drawing/2014/main" id="{2F209B10-BA0F-40CD-85F6-C59FE4BF4ECD}"/>
              </a:ext>
            </a:extLst>
          </p:cNvPr>
          <p:cNvSpPr/>
          <p:nvPr>
            <p:custDataLst>
              <p:tags r:id="rId10"/>
            </p:custDataLst>
          </p:nvPr>
        </p:nvSpPr>
        <p:spPr>
          <a:xfrm>
            <a:off x="5473597" y="3006891"/>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解决方案</a:t>
            </a:r>
          </a:p>
        </p:txBody>
      </p:sp>
      <p:sp>
        <p:nvSpPr>
          <p:cNvPr id="31" name="MH_Entry_4">
            <a:extLst>
              <a:ext uri="{FF2B5EF4-FFF2-40B4-BE49-F238E27FC236}">
                <a16:creationId xmlns:a16="http://schemas.microsoft.com/office/drawing/2014/main" id="{8358B3B1-3079-4216-92F1-AB9EEB3FBAD3}"/>
              </a:ext>
            </a:extLst>
          </p:cNvPr>
          <p:cNvSpPr/>
          <p:nvPr>
            <p:custDataLst>
              <p:tags r:id="rId11"/>
            </p:custDataLst>
          </p:nvPr>
        </p:nvSpPr>
        <p:spPr>
          <a:xfrm>
            <a:off x="5473597" y="3831320"/>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实验分析</a:t>
            </a:r>
          </a:p>
        </p:txBody>
      </p:sp>
      <p:sp>
        <p:nvSpPr>
          <p:cNvPr id="21" name="MH_Number_3">
            <a:extLst>
              <a:ext uri="{FF2B5EF4-FFF2-40B4-BE49-F238E27FC236}">
                <a16:creationId xmlns:a16="http://schemas.microsoft.com/office/drawing/2014/main" id="{B7D24CF7-433F-42D8-90D3-562AC6F8FA5B}"/>
              </a:ext>
            </a:extLst>
          </p:cNvPr>
          <p:cNvSpPr/>
          <p:nvPr>
            <p:custDataLst>
              <p:tags r:id="rId12"/>
            </p:custDataLst>
          </p:nvPr>
        </p:nvSpPr>
        <p:spPr>
          <a:xfrm>
            <a:off x="4648388" y="4648128"/>
            <a:ext cx="540000" cy="540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defTabSz="866943" fontAlgn="base">
              <a:spcBef>
                <a:spcPct val="0"/>
              </a:spcBef>
              <a:spcAft>
                <a:spcPct val="0"/>
              </a:spcAft>
            </a:pPr>
            <a:r>
              <a:rPr lang="en-US" altLang="zh-CN"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rPr>
              <a:t>5</a:t>
            </a:r>
            <a:endParaRPr lang="zh-CN" altLang="en-US" sz="2800" dirty="0">
              <a:solidFill>
                <a:srgbClr val="FFFFFF"/>
              </a:solidFill>
              <a:latin typeface="Impact" panose="020B080603090205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3" name="MH_Entry_3">
            <a:extLst>
              <a:ext uri="{FF2B5EF4-FFF2-40B4-BE49-F238E27FC236}">
                <a16:creationId xmlns:a16="http://schemas.microsoft.com/office/drawing/2014/main" id="{EEDD1211-DFED-42D3-8D0F-45D7367182C4}"/>
              </a:ext>
            </a:extLst>
          </p:cNvPr>
          <p:cNvSpPr/>
          <p:nvPr>
            <p:custDataLst>
              <p:tags r:id="rId13"/>
            </p:custDataLst>
          </p:nvPr>
        </p:nvSpPr>
        <p:spPr>
          <a:xfrm>
            <a:off x="5476367" y="4638959"/>
            <a:ext cx="5280065" cy="50488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866943" fontAlgn="base">
              <a:lnSpc>
                <a:spcPct val="130000"/>
              </a:lnSpc>
              <a:spcBef>
                <a:spcPct val="0"/>
              </a:spcBef>
              <a:spcAft>
                <a:spcPct val="0"/>
              </a:spcAft>
            </a:pPr>
            <a:r>
              <a:rPr lang="zh-CN" altLang="en-US" sz="2800" dirty="0">
                <a:solidFill>
                  <a:srgbClr val="000000">
                    <a:lumMod val="50000"/>
                    <a:lumOff val="50000"/>
                  </a:srgbClr>
                </a:solidFill>
                <a:latin typeface="Arial" panose="020B0604020202020204" pitchFamily="34" charset="0"/>
                <a:ea typeface="微软雅黑" panose="020B0503020204020204" pitchFamily="34" charset="-122"/>
                <a:sym typeface="Arial" panose="020B0604020202020204" pitchFamily="34" charset="0"/>
              </a:rPr>
              <a:t>总结展望</a:t>
            </a:r>
          </a:p>
        </p:txBody>
      </p:sp>
    </p:spTree>
    <p:extLst>
      <p:ext uri="{BB962C8B-B14F-4D97-AF65-F5344CB8AC3E}">
        <p14:creationId xmlns:p14="http://schemas.microsoft.com/office/powerpoint/2010/main" val="2551170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00">
        <p15:prstTrans prst="pageCurlDouble"/>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56" presetClass="entr" presetSubtype="0" fill="hold" grpId="0" nodeType="withEffect">
                                  <p:stCondLst>
                                    <p:cond delay="0"/>
                                  </p:stCondLst>
                                  <p:iterate type="lt">
                                    <p:tmPct val="10000"/>
                                  </p:iterate>
                                  <p:childTnLst>
                                    <p:set>
                                      <p:cBhvr>
                                        <p:cTn id="14" dur="1" fill="hold">
                                          <p:stCondLst>
                                            <p:cond delay="0"/>
                                          </p:stCondLst>
                                        </p:cTn>
                                        <p:tgtEl>
                                          <p:spTgt spid="18"/>
                                        </p:tgtEl>
                                        <p:attrNameLst>
                                          <p:attrName>style.visibility</p:attrName>
                                        </p:attrNameLst>
                                      </p:cBhvr>
                                      <p:to>
                                        <p:strVal val="visible"/>
                                      </p:to>
                                    </p:set>
                                    <p:anim by="(-#ppt_w*2)" calcmode="lin" valueType="num">
                                      <p:cBhvr rctx="PPT">
                                        <p:cTn id="15" dur="500" autoRev="1" fill="hold">
                                          <p:stCondLst>
                                            <p:cond delay="0"/>
                                          </p:stCondLst>
                                        </p:cTn>
                                        <p:tgtEl>
                                          <p:spTgt spid="18"/>
                                        </p:tgtEl>
                                        <p:attrNameLst>
                                          <p:attrName>ppt_w</p:attrName>
                                        </p:attrNameLst>
                                      </p:cBhvr>
                                    </p:anim>
                                    <p:anim by="(#ppt_w*0.50)" calcmode="lin" valueType="num">
                                      <p:cBhvr>
                                        <p:cTn id="16" dur="500" decel="50000" autoRev="1" fill="hold">
                                          <p:stCondLst>
                                            <p:cond delay="0"/>
                                          </p:stCondLst>
                                        </p:cTn>
                                        <p:tgtEl>
                                          <p:spTgt spid="18"/>
                                        </p:tgtEl>
                                        <p:attrNameLst>
                                          <p:attrName>ppt_x</p:attrName>
                                        </p:attrNameLst>
                                      </p:cBhvr>
                                    </p:anim>
                                    <p:anim from="(-#ppt_h/2)" to="(#ppt_y)" calcmode="lin" valueType="num">
                                      <p:cBhvr>
                                        <p:cTn id="17" dur="1000" fill="hold">
                                          <p:stCondLst>
                                            <p:cond delay="0"/>
                                          </p:stCondLst>
                                        </p:cTn>
                                        <p:tgtEl>
                                          <p:spTgt spid="18"/>
                                        </p:tgtEl>
                                        <p:attrNameLst>
                                          <p:attrName>ppt_y</p:attrName>
                                        </p:attrNameLst>
                                      </p:cBhvr>
                                    </p:anim>
                                    <p:animRot by="21600000">
                                      <p:cBhvr>
                                        <p:cTn id="18" dur="1000" fill="hold">
                                          <p:stCondLst>
                                            <p:cond delay="0"/>
                                          </p:stCondLst>
                                        </p:cTn>
                                        <p:tgtEl>
                                          <p:spTgt spid="18"/>
                                        </p:tgtEl>
                                        <p:attrNameLst>
                                          <p:attrName>r</p:attrName>
                                        </p:attrNameLst>
                                      </p:cBhvr>
                                    </p:animRot>
                                  </p:childTnLst>
                                </p:cTn>
                              </p:par>
                              <p:par>
                                <p:cTn id="19" presetID="56" presetClass="entr" presetSubtype="0" fill="hold" grpId="0" nodeType="withEffect">
                                  <p:stCondLst>
                                    <p:cond delay="0"/>
                                  </p:stCondLst>
                                  <p:iterate type="lt">
                                    <p:tmPct val="10000"/>
                                  </p:iterate>
                                  <p:childTnLst>
                                    <p:set>
                                      <p:cBhvr>
                                        <p:cTn id="20" dur="1" fill="hold">
                                          <p:stCondLst>
                                            <p:cond delay="0"/>
                                          </p:stCondLst>
                                        </p:cTn>
                                        <p:tgtEl>
                                          <p:spTgt spid="19"/>
                                        </p:tgtEl>
                                        <p:attrNameLst>
                                          <p:attrName>style.visibility</p:attrName>
                                        </p:attrNameLst>
                                      </p:cBhvr>
                                      <p:to>
                                        <p:strVal val="visible"/>
                                      </p:to>
                                    </p:set>
                                    <p:anim by="(-#ppt_w*2)" calcmode="lin" valueType="num">
                                      <p:cBhvr rctx="PPT">
                                        <p:cTn id="21" dur="500" autoRev="1" fill="hold">
                                          <p:stCondLst>
                                            <p:cond delay="0"/>
                                          </p:stCondLst>
                                        </p:cTn>
                                        <p:tgtEl>
                                          <p:spTgt spid="19"/>
                                        </p:tgtEl>
                                        <p:attrNameLst>
                                          <p:attrName>ppt_w</p:attrName>
                                        </p:attrNameLst>
                                      </p:cBhvr>
                                    </p:anim>
                                    <p:anim by="(#ppt_w*0.50)" calcmode="lin" valueType="num">
                                      <p:cBhvr>
                                        <p:cTn id="22" dur="500" decel="50000" autoRev="1" fill="hold">
                                          <p:stCondLst>
                                            <p:cond delay="0"/>
                                          </p:stCondLst>
                                        </p:cTn>
                                        <p:tgtEl>
                                          <p:spTgt spid="19"/>
                                        </p:tgtEl>
                                        <p:attrNameLst>
                                          <p:attrName>ppt_x</p:attrName>
                                        </p:attrNameLst>
                                      </p:cBhvr>
                                    </p:anim>
                                    <p:anim from="(-#ppt_h/2)" to="(#ppt_y)" calcmode="lin" valueType="num">
                                      <p:cBhvr>
                                        <p:cTn id="23" dur="1000" fill="hold">
                                          <p:stCondLst>
                                            <p:cond delay="0"/>
                                          </p:stCondLst>
                                        </p:cTn>
                                        <p:tgtEl>
                                          <p:spTgt spid="19"/>
                                        </p:tgtEl>
                                        <p:attrNameLst>
                                          <p:attrName>ppt_y</p:attrName>
                                        </p:attrNameLst>
                                      </p:cBhvr>
                                    </p:anim>
                                    <p:animRot by="21600000">
                                      <p:cBhvr>
                                        <p:cTn id="24" dur="1000" fill="hold">
                                          <p:stCondLst>
                                            <p:cond delay="0"/>
                                          </p:stCondLst>
                                        </p:cTn>
                                        <p:tgtEl>
                                          <p:spTgt spid="19"/>
                                        </p:tgtEl>
                                        <p:attrNameLst>
                                          <p:attrName>r</p:attrName>
                                        </p:attrNameLst>
                                      </p:cBhvr>
                                    </p:animRot>
                                  </p:childTnLst>
                                </p:cTn>
                              </p:par>
                            </p:childTnLst>
                          </p:cTn>
                        </p:par>
                        <p:par>
                          <p:cTn id="25" fill="hold">
                            <p:stCondLst>
                              <p:cond delay="1700"/>
                            </p:stCondLst>
                            <p:childTnLst>
                              <p:par>
                                <p:cTn id="26" presetID="53" presetClass="entr" presetSubtype="16"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p:cTn id="28" dur="500" fill="hold"/>
                                        <p:tgtEl>
                                          <p:spTgt spid="20"/>
                                        </p:tgtEl>
                                        <p:attrNameLst>
                                          <p:attrName>ppt_w</p:attrName>
                                        </p:attrNameLst>
                                      </p:cBhvr>
                                      <p:tavLst>
                                        <p:tav tm="0">
                                          <p:val>
                                            <p:fltVal val="0"/>
                                          </p:val>
                                        </p:tav>
                                        <p:tav tm="100000">
                                          <p:val>
                                            <p:strVal val="#ppt_w"/>
                                          </p:val>
                                        </p:tav>
                                      </p:tavLst>
                                    </p:anim>
                                    <p:anim calcmode="lin" valueType="num">
                                      <p:cBhvr>
                                        <p:cTn id="29" dur="500" fill="hold"/>
                                        <p:tgtEl>
                                          <p:spTgt spid="20"/>
                                        </p:tgtEl>
                                        <p:attrNameLst>
                                          <p:attrName>ppt_h</p:attrName>
                                        </p:attrNameLst>
                                      </p:cBhvr>
                                      <p:tavLst>
                                        <p:tav tm="0">
                                          <p:val>
                                            <p:fltVal val="0"/>
                                          </p:val>
                                        </p:tav>
                                        <p:tav tm="100000">
                                          <p:val>
                                            <p:strVal val="#ppt_h"/>
                                          </p:val>
                                        </p:tav>
                                      </p:tavLst>
                                    </p:anim>
                                    <p:animEffect transition="in" filter="fade">
                                      <p:cBhvr>
                                        <p:cTn id="30" dur="500"/>
                                        <p:tgtEl>
                                          <p:spTgt spid="20"/>
                                        </p:tgtEl>
                                      </p:cBhvr>
                                    </p:animEffect>
                                  </p:childTnLst>
                                </p:cTn>
                              </p:par>
                            </p:childTnLst>
                          </p:cTn>
                        </p:par>
                        <p:par>
                          <p:cTn id="31" fill="hold">
                            <p:stCondLst>
                              <p:cond delay="2200"/>
                            </p:stCondLst>
                            <p:childTnLst>
                              <p:par>
                                <p:cTn id="32" presetID="53" presetClass="entr" presetSubtype="16"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p:cTn id="34" dur="500" fill="hold"/>
                                        <p:tgtEl>
                                          <p:spTgt spid="22"/>
                                        </p:tgtEl>
                                        <p:attrNameLst>
                                          <p:attrName>ppt_w</p:attrName>
                                        </p:attrNameLst>
                                      </p:cBhvr>
                                      <p:tavLst>
                                        <p:tav tm="0">
                                          <p:val>
                                            <p:fltVal val="0"/>
                                          </p:val>
                                        </p:tav>
                                        <p:tav tm="100000">
                                          <p:val>
                                            <p:strVal val="#ppt_w"/>
                                          </p:val>
                                        </p:tav>
                                      </p:tavLst>
                                    </p:anim>
                                    <p:anim calcmode="lin" valueType="num">
                                      <p:cBhvr>
                                        <p:cTn id="35" dur="500" fill="hold"/>
                                        <p:tgtEl>
                                          <p:spTgt spid="22"/>
                                        </p:tgtEl>
                                        <p:attrNameLst>
                                          <p:attrName>ppt_h</p:attrName>
                                        </p:attrNameLst>
                                      </p:cBhvr>
                                      <p:tavLst>
                                        <p:tav tm="0">
                                          <p:val>
                                            <p:fltVal val="0"/>
                                          </p:val>
                                        </p:tav>
                                        <p:tav tm="100000">
                                          <p:val>
                                            <p:strVal val="#ppt_h"/>
                                          </p:val>
                                        </p:tav>
                                      </p:tavLst>
                                    </p:anim>
                                    <p:animEffect transition="in" filter="fade">
                                      <p:cBhvr>
                                        <p:cTn id="36" dur="500"/>
                                        <p:tgtEl>
                                          <p:spTgt spid="22"/>
                                        </p:tgtEl>
                                      </p:cBhvr>
                                    </p:animEffect>
                                  </p:childTnLst>
                                </p:cTn>
                              </p:par>
                            </p:childTnLst>
                          </p:cTn>
                        </p:par>
                        <p:par>
                          <p:cTn id="37" fill="hold">
                            <p:stCondLst>
                              <p:cond delay="2700"/>
                            </p:stCondLst>
                            <p:childTnLst>
                              <p:par>
                                <p:cTn id="38" presetID="53" presetClass="entr" presetSubtype="16" fill="hold" grpId="0" nodeType="after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p:cTn id="40" dur="500" fill="hold"/>
                                        <p:tgtEl>
                                          <p:spTgt spid="24"/>
                                        </p:tgtEl>
                                        <p:attrNameLst>
                                          <p:attrName>ppt_w</p:attrName>
                                        </p:attrNameLst>
                                      </p:cBhvr>
                                      <p:tavLst>
                                        <p:tav tm="0">
                                          <p:val>
                                            <p:fltVal val="0"/>
                                          </p:val>
                                        </p:tav>
                                        <p:tav tm="100000">
                                          <p:val>
                                            <p:strVal val="#ppt_w"/>
                                          </p:val>
                                        </p:tav>
                                      </p:tavLst>
                                    </p:anim>
                                    <p:anim calcmode="lin" valueType="num">
                                      <p:cBhvr>
                                        <p:cTn id="41" dur="500" fill="hold"/>
                                        <p:tgtEl>
                                          <p:spTgt spid="24"/>
                                        </p:tgtEl>
                                        <p:attrNameLst>
                                          <p:attrName>ppt_h</p:attrName>
                                        </p:attrNameLst>
                                      </p:cBhvr>
                                      <p:tavLst>
                                        <p:tav tm="0">
                                          <p:val>
                                            <p:fltVal val="0"/>
                                          </p:val>
                                        </p:tav>
                                        <p:tav tm="100000">
                                          <p:val>
                                            <p:strVal val="#ppt_h"/>
                                          </p:val>
                                        </p:tav>
                                      </p:tavLst>
                                    </p:anim>
                                    <p:animEffect transition="in" filter="fade">
                                      <p:cBhvr>
                                        <p:cTn id="42" dur="500"/>
                                        <p:tgtEl>
                                          <p:spTgt spid="24"/>
                                        </p:tgtEl>
                                      </p:cBhvr>
                                    </p:animEffect>
                                  </p:childTnLst>
                                </p:cTn>
                              </p:par>
                            </p:childTnLst>
                          </p:cTn>
                        </p:par>
                        <p:par>
                          <p:cTn id="43" fill="hold">
                            <p:stCondLst>
                              <p:cond delay="3200"/>
                            </p:stCondLst>
                            <p:childTnLst>
                              <p:par>
                                <p:cTn id="44" presetID="53" presetClass="entr" presetSubtype="16"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500" fill="hold"/>
                                        <p:tgtEl>
                                          <p:spTgt spid="26"/>
                                        </p:tgtEl>
                                        <p:attrNameLst>
                                          <p:attrName>ppt_w</p:attrName>
                                        </p:attrNameLst>
                                      </p:cBhvr>
                                      <p:tavLst>
                                        <p:tav tm="0">
                                          <p:val>
                                            <p:fltVal val="0"/>
                                          </p:val>
                                        </p:tav>
                                        <p:tav tm="100000">
                                          <p:val>
                                            <p:strVal val="#ppt_w"/>
                                          </p:val>
                                        </p:tav>
                                      </p:tavLst>
                                    </p:anim>
                                    <p:anim calcmode="lin" valueType="num">
                                      <p:cBhvr>
                                        <p:cTn id="47" dur="500" fill="hold"/>
                                        <p:tgtEl>
                                          <p:spTgt spid="26"/>
                                        </p:tgtEl>
                                        <p:attrNameLst>
                                          <p:attrName>ppt_h</p:attrName>
                                        </p:attrNameLst>
                                      </p:cBhvr>
                                      <p:tavLst>
                                        <p:tav tm="0">
                                          <p:val>
                                            <p:fltVal val="0"/>
                                          </p:val>
                                        </p:tav>
                                        <p:tav tm="100000">
                                          <p:val>
                                            <p:strVal val="#ppt_h"/>
                                          </p:val>
                                        </p:tav>
                                      </p:tavLst>
                                    </p:anim>
                                    <p:animEffect transition="in" filter="fade">
                                      <p:cBhvr>
                                        <p:cTn id="48" dur="500"/>
                                        <p:tgtEl>
                                          <p:spTgt spid="26"/>
                                        </p:tgtEl>
                                      </p:cBhvr>
                                    </p:animEffect>
                                  </p:childTnLst>
                                </p:cTn>
                              </p:par>
                            </p:childTnLst>
                          </p:cTn>
                        </p:par>
                        <p:par>
                          <p:cTn id="49" fill="hold">
                            <p:stCondLst>
                              <p:cond delay="3700"/>
                            </p:stCondLst>
                            <p:childTnLst>
                              <p:par>
                                <p:cTn id="50" presetID="53" presetClass="entr" presetSubtype="16"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p:cTn id="52" dur="500" fill="hold"/>
                                        <p:tgtEl>
                                          <p:spTgt spid="21"/>
                                        </p:tgtEl>
                                        <p:attrNameLst>
                                          <p:attrName>ppt_w</p:attrName>
                                        </p:attrNameLst>
                                      </p:cBhvr>
                                      <p:tavLst>
                                        <p:tav tm="0">
                                          <p:val>
                                            <p:fltVal val="0"/>
                                          </p:val>
                                        </p:tav>
                                        <p:tav tm="100000">
                                          <p:val>
                                            <p:strVal val="#ppt_w"/>
                                          </p:val>
                                        </p:tav>
                                      </p:tavLst>
                                    </p:anim>
                                    <p:anim calcmode="lin" valueType="num">
                                      <p:cBhvr>
                                        <p:cTn id="53" dur="500" fill="hold"/>
                                        <p:tgtEl>
                                          <p:spTgt spid="21"/>
                                        </p:tgtEl>
                                        <p:attrNameLst>
                                          <p:attrName>ppt_h</p:attrName>
                                        </p:attrNameLst>
                                      </p:cBhvr>
                                      <p:tavLst>
                                        <p:tav tm="0">
                                          <p:val>
                                            <p:fltVal val="0"/>
                                          </p:val>
                                        </p:tav>
                                        <p:tav tm="100000">
                                          <p:val>
                                            <p:strVal val="#ppt_h"/>
                                          </p:val>
                                        </p:tav>
                                      </p:tavLst>
                                    </p:anim>
                                    <p:animEffect transition="in" filter="fade">
                                      <p:cBhvr>
                                        <p:cTn id="54" dur="500"/>
                                        <p:tgtEl>
                                          <p:spTgt spid="21"/>
                                        </p:tgtEl>
                                      </p:cBhvr>
                                    </p:animEffect>
                                  </p:childTnLst>
                                </p:cTn>
                              </p:par>
                            </p:childTnLst>
                          </p:cTn>
                        </p:par>
                        <p:par>
                          <p:cTn id="55" fill="hold">
                            <p:stCondLst>
                              <p:cond delay="4200"/>
                            </p:stCondLst>
                            <p:childTnLst>
                              <p:par>
                                <p:cTn id="56" presetID="22" presetClass="entr" presetSubtype="4" fill="hold" grpId="0" nodeType="after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ipe(down)">
                                      <p:cBhvr>
                                        <p:cTn id="58" dur="500"/>
                                        <p:tgtEl>
                                          <p:spTgt spid="28"/>
                                        </p:tgtEl>
                                      </p:cBhvr>
                                    </p:animEffect>
                                  </p:childTnLst>
                                </p:cTn>
                              </p:par>
                            </p:childTnLst>
                          </p:cTn>
                        </p:par>
                        <p:par>
                          <p:cTn id="59" fill="hold">
                            <p:stCondLst>
                              <p:cond delay="4700"/>
                            </p:stCondLst>
                            <p:childTnLst>
                              <p:par>
                                <p:cTn id="60" presetID="22" presetClass="entr" presetSubtype="4" fill="hold" grpId="0" nodeType="after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down)">
                                      <p:cBhvr>
                                        <p:cTn id="62" dur="500"/>
                                        <p:tgtEl>
                                          <p:spTgt spid="29"/>
                                        </p:tgtEl>
                                      </p:cBhvr>
                                    </p:animEffect>
                                  </p:childTnLst>
                                </p:cTn>
                              </p:par>
                            </p:childTnLst>
                          </p:cTn>
                        </p:par>
                        <p:par>
                          <p:cTn id="63" fill="hold">
                            <p:stCondLst>
                              <p:cond delay="5200"/>
                            </p:stCondLst>
                            <p:childTnLst>
                              <p:par>
                                <p:cTn id="64" presetID="22" presetClass="entr" presetSubtype="4" fill="hold" grpId="0" nodeType="after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wipe(down)">
                                      <p:cBhvr>
                                        <p:cTn id="66" dur="500"/>
                                        <p:tgtEl>
                                          <p:spTgt spid="30"/>
                                        </p:tgtEl>
                                      </p:cBhvr>
                                    </p:animEffect>
                                  </p:childTnLst>
                                </p:cTn>
                              </p:par>
                            </p:childTnLst>
                          </p:cTn>
                        </p:par>
                        <p:par>
                          <p:cTn id="67" fill="hold">
                            <p:stCondLst>
                              <p:cond delay="5700"/>
                            </p:stCondLst>
                            <p:childTnLst>
                              <p:par>
                                <p:cTn id="68" presetID="22" presetClass="entr" presetSubtype="4" fill="hold" grpId="0" nodeType="after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wipe(down)">
                                      <p:cBhvr>
                                        <p:cTn id="70" dur="500"/>
                                        <p:tgtEl>
                                          <p:spTgt spid="31"/>
                                        </p:tgtEl>
                                      </p:cBhvr>
                                    </p:animEffect>
                                  </p:childTnLst>
                                </p:cTn>
                              </p:par>
                            </p:childTnLst>
                          </p:cTn>
                        </p:par>
                        <p:par>
                          <p:cTn id="71" fill="hold">
                            <p:stCondLst>
                              <p:cond delay="6200"/>
                            </p:stCondLst>
                            <p:childTnLst>
                              <p:par>
                                <p:cTn id="72" presetID="22" presetClass="entr" presetSubtype="4" fill="hold" grpId="0" nodeType="after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wipe(down)">
                                      <p:cBhvr>
                                        <p:cTn id="7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2" grpId="0" animBg="1"/>
      <p:bldP spid="24" grpId="0" animBg="1"/>
      <p:bldP spid="26" grpId="0" animBg="1"/>
      <p:bldP spid="17" grpId="0" animBg="1"/>
      <p:bldP spid="16" grpId="0" animBg="1"/>
      <p:bldP spid="28" grpId="0" animBg="1"/>
      <p:bldP spid="29" grpId="0" animBg="1"/>
      <p:bldP spid="30" grpId="0" animBg="1"/>
      <p:bldP spid="31" grpId="0" animBg="1"/>
      <p:bldP spid="21" grpId="0" animBg="1"/>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总结展望</a:t>
            </a:r>
          </a:p>
        </p:txBody>
      </p:sp>
      <p:sp>
        <p:nvSpPr>
          <p:cNvPr id="3" name="内容占位符 2"/>
          <p:cNvSpPr>
            <a:spLocks noGrp="1"/>
          </p:cNvSpPr>
          <p:nvPr>
            <p:ph idx="1"/>
          </p:nvPr>
        </p:nvSpPr>
        <p:spPr/>
        <p:txBody>
          <a:bodyPr/>
          <a:lstStyle/>
          <a:p>
            <a:r>
              <a:rPr lang="zh-CN" altLang="en-US" dirty="0">
                <a:latin typeface="Arial" panose="020B0604020202020204" pitchFamily="34" charset="0"/>
              </a:rPr>
              <a:t>本文介绍了一个统一的目标检测模型</a:t>
            </a:r>
            <a:r>
              <a:rPr lang="en-US" altLang="zh-CN" dirty="0">
                <a:latin typeface="Arial" panose="020B0604020202020204" pitchFamily="34" charset="0"/>
              </a:rPr>
              <a:t>YOLO</a:t>
            </a:r>
            <a:r>
              <a:rPr lang="zh-CN" altLang="en-US" dirty="0">
                <a:latin typeface="Arial" panose="020B0604020202020204" pitchFamily="34" charset="0"/>
              </a:rPr>
              <a:t>。作者的模型构造简单，可以直接在全图像上训练。与基于分类器的方法不同，</a:t>
            </a:r>
            <a:r>
              <a:rPr lang="en-US" altLang="zh-CN" dirty="0">
                <a:latin typeface="Arial" panose="020B0604020202020204" pitchFamily="34" charset="0"/>
              </a:rPr>
              <a:t>YOLO</a:t>
            </a:r>
            <a:r>
              <a:rPr lang="zh-CN" altLang="en-US" dirty="0">
                <a:latin typeface="Arial" panose="020B0604020202020204" pitchFamily="34" charset="0"/>
              </a:rPr>
              <a:t>是在与检测性能</a:t>
            </a:r>
            <a:r>
              <a:rPr lang="zh-CN" altLang="en-US" dirty="0">
                <a:solidFill>
                  <a:schemeClr val="accent3"/>
                </a:solidFill>
                <a:latin typeface="Arial" panose="020B0604020202020204" pitchFamily="34" charset="0"/>
              </a:rPr>
              <a:t>直接对应的损失函数上进行训练</a:t>
            </a:r>
            <a:r>
              <a:rPr lang="zh-CN" altLang="en-US" dirty="0">
                <a:latin typeface="Arial" panose="020B0604020202020204" pitchFamily="34" charset="0"/>
              </a:rPr>
              <a:t>，整个</a:t>
            </a:r>
            <a:r>
              <a:rPr lang="zh-CN" altLang="en-US" dirty="0">
                <a:effectLst/>
                <a:latin typeface="Arial" panose="020B0604020202020204" pitchFamily="34" charset="0"/>
              </a:rPr>
              <a:t>模型是</a:t>
            </a:r>
            <a:r>
              <a:rPr lang="zh-CN" altLang="en-US" dirty="0">
                <a:solidFill>
                  <a:schemeClr val="accent3"/>
                </a:solidFill>
                <a:effectLst/>
                <a:latin typeface="Arial" panose="020B0604020202020204" pitchFamily="34" charset="0"/>
              </a:rPr>
              <a:t>联合训练</a:t>
            </a:r>
            <a:r>
              <a:rPr lang="zh-CN" altLang="en-US" dirty="0">
                <a:effectLst/>
                <a:latin typeface="Arial" panose="020B0604020202020204" pitchFamily="34" charset="0"/>
              </a:rPr>
              <a:t>的（边框</a:t>
            </a:r>
            <a:r>
              <a:rPr lang="en-US" altLang="zh-CN" dirty="0" err="1">
                <a:effectLst/>
                <a:latin typeface="Arial" panose="020B0604020202020204" pitchFamily="34" charset="0"/>
              </a:rPr>
              <a:t>xywh</a:t>
            </a:r>
            <a:r>
              <a:rPr lang="en-US" altLang="zh-CN" dirty="0">
                <a:effectLst/>
                <a:latin typeface="Arial" panose="020B0604020202020204" pitchFamily="34" charset="0"/>
              </a:rPr>
              <a:t>+</a:t>
            </a:r>
            <a:r>
              <a:rPr lang="zh-CN" altLang="en-US" dirty="0">
                <a:effectLst/>
                <a:latin typeface="Arial" panose="020B0604020202020204" pitchFamily="34" charset="0"/>
              </a:rPr>
              <a:t>置信度</a:t>
            </a:r>
            <a:r>
              <a:rPr lang="en-US" altLang="zh-CN" dirty="0">
                <a:effectLst/>
                <a:latin typeface="Arial" panose="020B0604020202020204" pitchFamily="34" charset="0"/>
              </a:rPr>
              <a:t>c+</a:t>
            </a:r>
            <a:r>
              <a:rPr lang="zh-CN" altLang="en-US" dirty="0">
                <a:effectLst/>
                <a:latin typeface="Arial" panose="020B0604020202020204" pitchFamily="34" charset="0"/>
              </a:rPr>
              <a:t>分类</a:t>
            </a:r>
            <a:r>
              <a:rPr lang="en-US" altLang="zh-CN" dirty="0">
                <a:effectLst/>
                <a:latin typeface="Arial" panose="020B0604020202020204" pitchFamily="34" charset="0"/>
              </a:rPr>
              <a:t>C</a:t>
            </a:r>
            <a:r>
              <a:rPr lang="zh-CN" altLang="en-US" dirty="0">
                <a:effectLst/>
                <a:latin typeface="Arial" panose="020B0604020202020204" pitchFamily="34" charset="0"/>
              </a:rPr>
              <a:t>）。</a:t>
            </a:r>
            <a:endParaRPr lang="en-US" altLang="zh-CN" dirty="0">
              <a:effectLst/>
              <a:latin typeface="Arial" panose="020B0604020202020204" pitchFamily="34" charset="0"/>
            </a:endParaRPr>
          </a:p>
          <a:p>
            <a:r>
              <a:rPr lang="en-US" altLang="zh-CN" dirty="0">
                <a:effectLst/>
                <a:latin typeface="Arial" panose="020B0604020202020204" pitchFamily="34" charset="0"/>
              </a:rPr>
              <a:t>Fast YOLO</a:t>
            </a:r>
            <a:r>
              <a:rPr lang="zh-CN" altLang="en-US" dirty="0">
                <a:effectLst/>
                <a:latin typeface="Arial" panose="020B0604020202020204" pitchFamily="34" charset="0"/>
              </a:rPr>
              <a:t>是当时文献中</a:t>
            </a:r>
            <a:r>
              <a:rPr lang="zh-CN" altLang="en-US" dirty="0">
                <a:solidFill>
                  <a:schemeClr val="accent3"/>
                </a:solidFill>
                <a:effectLst/>
                <a:latin typeface="Arial" panose="020B0604020202020204" pitchFamily="34" charset="0"/>
              </a:rPr>
              <a:t>最快的通用对象检测器</a:t>
            </a:r>
            <a:r>
              <a:rPr lang="zh-CN" altLang="en-US" dirty="0">
                <a:effectLst/>
                <a:latin typeface="Arial" panose="020B0604020202020204" pitchFamily="34" charset="0"/>
              </a:rPr>
              <a:t>，</a:t>
            </a:r>
            <a:r>
              <a:rPr lang="en-US" altLang="zh-CN" dirty="0">
                <a:solidFill>
                  <a:schemeClr val="accent3"/>
                </a:solidFill>
                <a:effectLst/>
                <a:latin typeface="Arial" panose="020B0604020202020204" pitchFamily="34" charset="0"/>
              </a:rPr>
              <a:t>YOLO</a:t>
            </a:r>
            <a:r>
              <a:rPr lang="zh-CN" altLang="en-US" dirty="0">
                <a:solidFill>
                  <a:schemeClr val="accent3"/>
                </a:solidFill>
                <a:effectLst/>
                <a:latin typeface="Arial" panose="020B0604020202020204" pitchFamily="34" charset="0"/>
              </a:rPr>
              <a:t>推动了实时对象检测的前沿</a:t>
            </a:r>
            <a:r>
              <a:rPr lang="zh-CN" altLang="en-US" dirty="0">
                <a:effectLst/>
                <a:latin typeface="Arial" panose="020B0604020202020204" pitchFamily="34" charset="0"/>
              </a:rPr>
              <a:t>。</a:t>
            </a:r>
            <a:r>
              <a:rPr lang="en-US" altLang="zh-CN" dirty="0">
                <a:effectLst/>
                <a:latin typeface="Arial" panose="020B0604020202020204" pitchFamily="34" charset="0"/>
              </a:rPr>
              <a:t>YOLO</a:t>
            </a:r>
            <a:r>
              <a:rPr lang="zh-CN" altLang="en-US" dirty="0">
                <a:effectLst/>
                <a:latin typeface="Arial" panose="020B0604020202020204" pitchFamily="34" charset="0"/>
              </a:rPr>
              <a:t>还可以很好地推广到新的领域，使其成为依赖于快速、健壮的对象检测的应用程序的理想选择。</a:t>
            </a:r>
            <a:endParaRPr lang="en-US" altLang="zh-CN" dirty="0">
              <a:effectLst/>
              <a:latin typeface="Arial" panose="020B0604020202020204" pitchFamily="34" charset="0"/>
            </a:endParaRPr>
          </a:p>
          <a:p>
            <a:endParaRPr lang="zh-CN" altLang="en-US" dirty="0"/>
          </a:p>
        </p:txBody>
      </p:sp>
    </p:spTree>
    <p:extLst>
      <p:ext uri="{BB962C8B-B14F-4D97-AF65-F5344CB8AC3E}">
        <p14:creationId xmlns:p14="http://schemas.microsoft.com/office/powerpoint/2010/main" val="1908475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总结展望</a:t>
            </a:r>
          </a:p>
        </p:txBody>
      </p:sp>
      <p:sp>
        <p:nvSpPr>
          <p:cNvPr id="3" name="内容占位符 2"/>
          <p:cNvSpPr>
            <a:spLocks noGrp="1"/>
          </p:cNvSpPr>
          <p:nvPr>
            <p:ph idx="1"/>
          </p:nvPr>
        </p:nvSpPr>
        <p:spPr>
          <a:xfrm>
            <a:off x="314326" y="1825624"/>
            <a:ext cx="5483960" cy="4667249"/>
          </a:xfrm>
        </p:spPr>
        <p:txBody>
          <a:bodyPr>
            <a:normAutofit fontScale="47500" lnSpcReduction="20000"/>
          </a:bodyPr>
          <a:lstStyle/>
          <a:p>
            <a:pPr>
              <a:lnSpc>
                <a:spcPct val="120000"/>
              </a:lnSpc>
            </a:pPr>
            <a:r>
              <a:rPr lang="en-US" altLang="zh-CN" b="0" i="0" dirty="0">
                <a:solidFill>
                  <a:srgbClr val="2F2F2F"/>
                </a:solidFill>
                <a:effectLst/>
                <a:latin typeface="微软雅黑" panose="020B0503020204020204" pitchFamily="34" charset="-122"/>
                <a:ea typeface="微软雅黑" panose="020B0503020204020204" pitchFamily="34" charset="-122"/>
              </a:rPr>
              <a:t>BN</a:t>
            </a:r>
            <a:r>
              <a:rPr lang="zh-CN" altLang="en-US" b="0" i="0" dirty="0">
                <a:solidFill>
                  <a:srgbClr val="2F2F2F"/>
                </a:solidFill>
                <a:effectLst/>
                <a:latin typeface="微软雅黑" panose="020B0503020204020204" pitchFamily="34" charset="-122"/>
                <a:ea typeface="微软雅黑" panose="020B0503020204020204" pitchFamily="34" charset="-122"/>
              </a:rPr>
              <a:t>：让网络提高了收敛性，同时还消除了对其他形式的正则化的依赖，模型去</a:t>
            </a:r>
            <a:r>
              <a:rPr lang="en-US" altLang="zh-CN" b="0" i="0" dirty="0">
                <a:solidFill>
                  <a:srgbClr val="2F2F2F"/>
                </a:solidFill>
                <a:effectLst/>
                <a:latin typeface="微软雅黑" panose="020B0503020204020204" pitchFamily="34" charset="-122"/>
                <a:ea typeface="微软雅黑" panose="020B0503020204020204" pitchFamily="34" charset="-122"/>
              </a:rPr>
              <a:t>dropout</a:t>
            </a:r>
            <a:r>
              <a:rPr lang="zh-CN" altLang="en-US" b="0" i="0" dirty="0">
                <a:solidFill>
                  <a:srgbClr val="2F2F2F"/>
                </a:solidFill>
                <a:effectLst/>
                <a:latin typeface="微软雅黑" panose="020B0503020204020204" pitchFamily="34" charset="-122"/>
                <a:ea typeface="微软雅黑" panose="020B0503020204020204" pitchFamily="34" charset="-122"/>
              </a:rPr>
              <a:t>也不会过拟合；</a:t>
            </a:r>
            <a:endParaRPr lang="en-US" altLang="zh-CN" b="0" i="0" dirty="0">
              <a:solidFill>
                <a:srgbClr val="2F2F2F"/>
              </a:solidFill>
              <a:effectLst/>
              <a:latin typeface="微软雅黑" panose="020B0503020204020204" pitchFamily="34" charset="-122"/>
              <a:ea typeface="微软雅黑" panose="020B0503020204020204" pitchFamily="34" charset="-122"/>
            </a:endParaRPr>
          </a:p>
          <a:p>
            <a:pPr>
              <a:lnSpc>
                <a:spcPct val="120000"/>
              </a:lnSpc>
            </a:pPr>
            <a:r>
              <a:rPr lang="en-US" altLang="zh-CN" b="0" i="0" dirty="0" err="1">
                <a:solidFill>
                  <a:srgbClr val="2F2F2F"/>
                </a:solidFill>
                <a:effectLst/>
                <a:latin typeface="微软雅黑" panose="020B0503020204020204" pitchFamily="34" charset="-122"/>
                <a:ea typeface="微软雅黑" panose="020B0503020204020204" pitchFamily="34" charset="-122"/>
              </a:rPr>
              <a:t>HRC</a:t>
            </a:r>
            <a:r>
              <a:rPr lang="zh-CN" altLang="en-US" b="0" i="0" dirty="0">
                <a:solidFill>
                  <a:srgbClr val="2F2F2F"/>
                </a:solidFill>
                <a:effectLst/>
                <a:latin typeface="微软雅黑" panose="020B0503020204020204" pitchFamily="34" charset="-122"/>
                <a:ea typeface="微软雅黑" panose="020B0503020204020204" pitchFamily="34" charset="-122"/>
              </a:rPr>
              <a:t>：分辨率先在</a:t>
            </a:r>
            <a:r>
              <a:rPr lang="en-US" altLang="zh-CN" b="0" i="0" dirty="0">
                <a:solidFill>
                  <a:srgbClr val="2F2F2F"/>
                </a:solidFill>
                <a:effectLst/>
                <a:latin typeface="微软雅黑" panose="020B0503020204020204" pitchFamily="34" charset="-122"/>
                <a:ea typeface="微软雅黑" panose="020B0503020204020204" pitchFamily="34" charset="-122"/>
              </a:rPr>
              <a:t>ImageNet</a:t>
            </a:r>
            <a:r>
              <a:rPr lang="zh-CN" altLang="en-US" b="0" i="0" dirty="0">
                <a:solidFill>
                  <a:srgbClr val="2F2F2F"/>
                </a:solidFill>
                <a:effectLst/>
                <a:latin typeface="微软雅黑" panose="020B0503020204020204" pitchFamily="34" charset="-122"/>
                <a:ea typeface="微软雅黑" panose="020B0503020204020204" pitchFamily="34" charset="-122"/>
              </a:rPr>
              <a:t>上进行</a:t>
            </a:r>
            <a:r>
              <a:rPr lang="en-US" altLang="zh-CN" b="0" i="0" dirty="0">
                <a:solidFill>
                  <a:srgbClr val="2F2F2F"/>
                </a:solidFill>
                <a:effectLst/>
                <a:latin typeface="微软雅黑" panose="020B0503020204020204" pitchFamily="34" charset="-122"/>
                <a:ea typeface="微软雅黑" panose="020B0503020204020204" pitchFamily="34" charset="-122"/>
              </a:rPr>
              <a:t>Fine Tune</a:t>
            </a:r>
            <a:r>
              <a:rPr lang="zh-CN" altLang="en-US" b="0" i="0" dirty="0">
                <a:solidFill>
                  <a:srgbClr val="2F2F2F"/>
                </a:solidFill>
                <a:effectLst/>
                <a:latin typeface="微软雅黑" panose="020B0503020204020204" pitchFamily="34" charset="-122"/>
                <a:ea typeface="微软雅黑" panose="020B0503020204020204" pitchFamily="34" charset="-122"/>
              </a:rPr>
              <a:t>，</a:t>
            </a:r>
            <a:r>
              <a:rPr lang="en-US" altLang="zh-CN" b="0" i="0" dirty="0">
                <a:solidFill>
                  <a:srgbClr val="2F2F2F"/>
                </a:solidFill>
                <a:effectLst/>
                <a:latin typeface="微软雅黑" panose="020B0503020204020204" pitchFamily="34" charset="-122"/>
                <a:ea typeface="微软雅黑" panose="020B0503020204020204" pitchFamily="34" charset="-122"/>
              </a:rPr>
              <a:t>Fine </a:t>
            </a:r>
            <a:r>
              <a:rPr lang="en-US" altLang="zh-CN" b="0" i="0" dirty="0" err="1">
                <a:solidFill>
                  <a:srgbClr val="2F2F2F"/>
                </a:solidFill>
                <a:effectLst/>
                <a:latin typeface="微软雅黑" panose="020B0503020204020204" pitchFamily="34" charset="-122"/>
                <a:ea typeface="微软雅黑" panose="020B0503020204020204" pitchFamily="34" charset="-122"/>
              </a:rPr>
              <a:t>Tune10</a:t>
            </a:r>
            <a:r>
              <a:rPr lang="zh-CN" altLang="en-US" b="0" i="0" dirty="0">
                <a:solidFill>
                  <a:srgbClr val="2F2F2F"/>
                </a:solidFill>
                <a:effectLst/>
                <a:latin typeface="微软雅黑" panose="020B0503020204020204" pitchFamily="34" charset="-122"/>
                <a:ea typeface="微软雅黑" panose="020B0503020204020204" pitchFamily="34" charset="-122"/>
              </a:rPr>
              <a:t>个</a:t>
            </a:r>
            <a:r>
              <a:rPr lang="en-US" altLang="zh-CN" b="0" i="0" dirty="0">
                <a:solidFill>
                  <a:srgbClr val="2F2F2F"/>
                </a:solidFill>
                <a:effectLst/>
                <a:latin typeface="微软雅黑" panose="020B0503020204020204" pitchFamily="34" charset="-122"/>
                <a:ea typeface="微软雅黑" panose="020B0503020204020204" pitchFamily="34" charset="-122"/>
              </a:rPr>
              <a:t>epochs</a:t>
            </a:r>
            <a:r>
              <a:rPr lang="zh-CN" altLang="en-US" b="0" i="0" dirty="0">
                <a:solidFill>
                  <a:srgbClr val="2F2F2F"/>
                </a:solidFill>
                <a:effectLst/>
                <a:latin typeface="微软雅黑" panose="020B0503020204020204" pitchFamily="34" charset="-122"/>
                <a:ea typeface="微软雅黑" panose="020B0503020204020204" pitchFamily="34" charset="-122"/>
              </a:rPr>
              <a:t>，让网络有时间调整他的滤波器，好让其能更好的运行在新分辨率上，还需要调优用于检测的</a:t>
            </a:r>
            <a:r>
              <a:rPr lang="en-US" altLang="zh-CN" b="0" i="0" dirty="0">
                <a:solidFill>
                  <a:srgbClr val="2F2F2F"/>
                </a:solidFill>
                <a:effectLst/>
                <a:latin typeface="微软雅黑" panose="020B0503020204020204" pitchFamily="34" charset="-122"/>
                <a:ea typeface="微软雅黑" panose="020B0503020204020204" pitchFamily="34" charset="-122"/>
              </a:rPr>
              <a:t>Resulting Network</a:t>
            </a:r>
            <a:r>
              <a:rPr lang="zh-CN" altLang="en-US" b="0" i="0" dirty="0">
                <a:solidFill>
                  <a:srgbClr val="2F2F2F"/>
                </a:solidFill>
                <a:effectLst/>
                <a:latin typeface="微软雅黑" panose="020B0503020204020204" pitchFamily="34" charset="-122"/>
                <a:ea typeface="微软雅黑" panose="020B0503020204020204" pitchFamily="34" charset="-122"/>
              </a:rPr>
              <a:t>。最终通过使用高分辨率，</a:t>
            </a:r>
            <a:r>
              <a:rPr lang="en-US" altLang="zh-CN" b="0" i="0" dirty="0" err="1">
                <a:solidFill>
                  <a:srgbClr val="2F2F2F"/>
                </a:solidFill>
                <a:effectLst/>
                <a:latin typeface="微软雅黑" panose="020B0503020204020204" pitchFamily="34" charset="-122"/>
                <a:ea typeface="微软雅黑" panose="020B0503020204020204" pitchFamily="34" charset="-122"/>
              </a:rPr>
              <a:t>mAP</a:t>
            </a:r>
            <a:r>
              <a:rPr lang="zh-CN" altLang="en-US" b="0" i="0" dirty="0">
                <a:solidFill>
                  <a:srgbClr val="2F2F2F"/>
                </a:solidFill>
                <a:effectLst/>
                <a:latin typeface="微软雅黑" panose="020B0503020204020204" pitchFamily="34" charset="-122"/>
                <a:ea typeface="微软雅黑" panose="020B0503020204020204" pitchFamily="34" charset="-122"/>
              </a:rPr>
              <a:t>提升了</a:t>
            </a:r>
            <a:r>
              <a:rPr lang="en-US" altLang="zh-CN" b="0" i="0" dirty="0">
                <a:solidFill>
                  <a:srgbClr val="2F2F2F"/>
                </a:solidFill>
                <a:effectLst/>
                <a:latin typeface="微软雅黑" panose="020B0503020204020204" pitchFamily="34" charset="-122"/>
                <a:ea typeface="微软雅黑" panose="020B0503020204020204" pitchFamily="34" charset="-122"/>
              </a:rPr>
              <a:t>4%</a:t>
            </a:r>
            <a:r>
              <a:rPr lang="zh-CN" altLang="en-US" b="0" i="0" dirty="0">
                <a:solidFill>
                  <a:srgbClr val="2F2F2F"/>
                </a:solidFill>
                <a:effectLst/>
                <a:latin typeface="微软雅黑" panose="020B0503020204020204" pitchFamily="34" charset="-122"/>
                <a:ea typeface="微软雅黑" panose="020B0503020204020204" pitchFamily="34" charset="-122"/>
              </a:rPr>
              <a:t>。</a:t>
            </a:r>
            <a:endParaRPr lang="en-US" altLang="zh-CN" b="0" i="0" dirty="0">
              <a:solidFill>
                <a:srgbClr val="2F2F2F"/>
              </a:solidFill>
              <a:effectLst/>
              <a:latin typeface="微软雅黑" panose="020B0503020204020204" pitchFamily="34" charset="-122"/>
              <a:ea typeface="微软雅黑" panose="020B0503020204020204" pitchFamily="34" charset="-122"/>
            </a:endParaRPr>
          </a:p>
          <a:p>
            <a:pPr>
              <a:lnSpc>
                <a:spcPct val="120000"/>
              </a:lnSpc>
            </a:pPr>
            <a:r>
              <a:rPr lang="en-US" altLang="zh-CN" dirty="0" err="1">
                <a:solidFill>
                  <a:srgbClr val="2F2F2F"/>
                </a:solidFill>
                <a:latin typeface="微软雅黑" panose="020B0503020204020204" pitchFamily="34" charset="-122"/>
                <a:ea typeface="微软雅黑" panose="020B0503020204020204" pitchFamily="34" charset="-122"/>
              </a:rPr>
              <a:t>CWAB</a:t>
            </a:r>
            <a:r>
              <a:rPr lang="zh-CN" altLang="en-US" dirty="0">
                <a:solidFill>
                  <a:srgbClr val="2F2F2F"/>
                </a:solidFill>
                <a:latin typeface="微软雅黑" panose="020B0503020204020204" pitchFamily="34" charset="-122"/>
                <a:ea typeface="微软雅黑" panose="020B0503020204020204" pitchFamily="34" charset="-122"/>
              </a:rPr>
              <a:t>：</a:t>
            </a:r>
            <a:r>
              <a:rPr lang="zh-CN" altLang="en-US" b="0" i="0" dirty="0">
                <a:solidFill>
                  <a:srgbClr val="2F2F2F"/>
                </a:solidFill>
                <a:effectLst/>
                <a:latin typeface="微软雅黑" panose="020B0503020204020204" pitchFamily="34" charset="-122"/>
                <a:ea typeface="微软雅黑" panose="020B0503020204020204" pitchFamily="34" charset="-122"/>
              </a:rPr>
              <a:t>作者发现通过预测偏移量而不是坐标值能够简化问题，让神经网络学习起来更容易。</a:t>
            </a:r>
            <a:endParaRPr lang="en-US" altLang="zh-CN" b="0" i="0" dirty="0">
              <a:solidFill>
                <a:srgbClr val="2F2F2F"/>
              </a:solidFill>
              <a:effectLst/>
              <a:latin typeface="微软雅黑" panose="020B0503020204020204" pitchFamily="34" charset="-122"/>
              <a:ea typeface="微软雅黑" panose="020B0503020204020204" pitchFamily="34" charset="-122"/>
            </a:endParaRPr>
          </a:p>
          <a:p>
            <a:pPr>
              <a:lnSpc>
                <a:spcPct val="120000"/>
              </a:lnSpc>
            </a:pPr>
            <a:r>
              <a:rPr lang="en-US" altLang="zh-CN" b="0" i="0" dirty="0">
                <a:solidFill>
                  <a:srgbClr val="2F2F2F"/>
                </a:solidFill>
                <a:effectLst/>
                <a:latin typeface="微软雅黑" panose="020B0503020204020204" pitchFamily="34" charset="-122"/>
                <a:ea typeface="微软雅黑" panose="020B0503020204020204" pitchFamily="34" charset="-122"/>
              </a:rPr>
              <a:t>Dimension clusters</a:t>
            </a:r>
            <a:r>
              <a:rPr lang="zh-CN" altLang="en-US" b="0" i="0" dirty="0">
                <a:solidFill>
                  <a:srgbClr val="2F2F2F"/>
                </a:solidFill>
                <a:effectLst/>
                <a:latin typeface="微软雅黑" panose="020B0503020204020204" pitchFamily="34" charset="-122"/>
                <a:ea typeface="微软雅黑" panose="020B0503020204020204" pitchFamily="34" charset="-122"/>
              </a:rPr>
              <a:t>和</a:t>
            </a:r>
            <a:r>
              <a:rPr lang="en-US" altLang="zh-CN" b="0" i="0" dirty="0">
                <a:solidFill>
                  <a:srgbClr val="2F2F2F"/>
                </a:solidFill>
                <a:effectLst/>
                <a:latin typeface="微软雅黑" panose="020B0503020204020204" pitchFamily="34" charset="-122"/>
                <a:ea typeface="微软雅黑" panose="020B0503020204020204" pitchFamily="34" charset="-122"/>
              </a:rPr>
              <a:t>Direct location prediction</a:t>
            </a:r>
            <a:r>
              <a:rPr lang="zh-CN" altLang="en-US" b="0" i="0" dirty="0">
                <a:solidFill>
                  <a:srgbClr val="2F2F2F"/>
                </a:solidFill>
                <a:effectLst/>
                <a:latin typeface="微软雅黑" panose="020B0503020204020204" pitchFamily="34" charset="-122"/>
                <a:ea typeface="微软雅黑" panose="020B0503020204020204" pitchFamily="34" charset="-122"/>
              </a:rPr>
              <a:t>，</a:t>
            </a:r>
            <a:r>
              <a:rPr lang="en-US" altLang="zh-CN" b="0" i="0" dirty="0">
                <a:solidFill>
                  <a:srgbClr val="2F2F2F"/>
                </a:solidFill>
                <a:effectLst/>
                <a:latin typeface="微软雅黑" panose="020B0503020204020204" pitchFamily="34" charset="-122"/>
                <a:ea typeface="微软雅黑" panose="020B0503020204020204" pitchFamily="34" charset="-122"/>
              </a:rPr>
              <a:t>improves YOLO by almost 5% over the version with anchor boxes.</a:t>
            </a:r>
          </a:p>
          <a:p>
            <a:pPr>
              <a:lnSpc>
                <a:spcPct val="120000"/>
              </a:lnSpc>
            </a:pPr>
            <a:r>
              <a:rPr lang="en-US" altLang="zh-CN" b="0" i="0" dirty="0">
                <a:solidFill>
                  <a:srgbClr val="2F2F2F"/>
                </a:solidFill>
                <a:effectLst/>
                <a:latin typeface="微软雅黑" panose="020B0503020204020204" pitchFamily="34" charset="-122"/>
                <a:ea typeface="微软雅黑" panose="020B0503020204020204" pitchFamily="34" charset="-122"/>
              </a:rPr>
              <a:t>YOLO 9000 </a:t>
            </a:r>
            <a:r>
              <a:rPr lang="zh-CN" altLang="en-US" b="0" i="0" dirty="0">
                <a:solidFill>
                  <a:srgbClr val="2F2F2F"/>
                </a:solidFill>
                <a:effectLst/>
                <a:latin typeface="微软雅黑" panose="020B0503020204020204" pitchFamily="34" charset="-122"/>
                <a:ea typeface="微软雅黑" panose="020B0503020204020204" pitchFamily="34" charset="-122"/>
              </a:rPr>
              <a:t>的网络结构允许实时地检测超过</a:t>
            </a:r>
            <a:r>
              <a:rPr lang="en-US" altLang="zh-CN" b="0" i="0" dirty="0">
                <a:solidFill>
                  <a:srgbClr val="2F2F2F"/>
                </a:solidFill>
                <a:effectLst/>
                <a:latin typeface="微软雅黑" panose="020B0503020204020204" pitchFamily="34" charset="-122"/>
                <a:ea typeface="微软雅黑" panose="020B0503020204020204" pitchFamily="34" charset="-122"/>
              </a:rPr>
              <a:t>9000</a:t>
            </a:r>
            <a:r>
              <a:rPr lang="zh-CN" altLang="en-US" b="0" i="0" dirty="0">
                <a:solidFill>
                  <a:srgbClr val="2F2F2F"/>
                </a:solidFill>
                <a:effectLst/>
                <a:latin typeface="微软雅黑" panose="020B0503020204020204" pitchFamily="34" charset="-122"/>
                <a:ea typeface="微软雅黑" panose="020B0503020204020204" pitchFamily="34" charset="-122"/>
              </a:rPr>
              <a:t>种物体分类，这归功于它能同时优化检测与分类功能。使用</a:t>
            </a:r>
            <a:r>
              <a:rPr lang="en-US" altLang="zh-CN" b="0" i="0" dirty="0" err="1">
                <a:solidFill>
                  <a:schemeClr val="accent3"/>
                </a:solidFill>
                <a:effectLst/>
                <a:latin typeface="微软雅黑" panose="020B0503020204020204" pitchFamily="34" charset="-122"/>
                <a:ea typeface="微软雅黑" panose="020B0503020204020204" pitchFamily="34" charset="-122"/>
              </a:rPr>
              <a:t>WordTree</a:t>
            </a:r>
            <a:r>
              <a:rPr lang="zh-CN" altLang="en-US" b="0" i="0" dirty="0">
                <a:solidFill>
                  <a:srgbClr val="2F2F2F"/>
                </a:solidFill>
                <a:effectLst/>
                <a:latin typeface="微软雅黑" panose="020B0503020204020204" pitchFamily="34" charset="-122"/>
                <a:ea typeface="微软雅黑" panose="020B0503020204020204" pitchFamily="34" charset="-122"/>
              </a:rPr>
              <a:t>来混合来自不同的资源的训练数据，并使用</a:t>
            </a:r>
            <a:r>
              <a:rPr lang="zh-CN" altLang="en-US" b="0" i="0" dirty="0">
                <a:solidFill>
                  <a:schemeClr val="accent3"/>
                </a:solidFill>
                <a:effectLst/>
                <a:latin typeface="微软雅黑" panose="020B0503020204020204" pitchFamily="34" charset="-122"/>
                <a:ea typeface="微软雅黑" panose="020B0503020204020204" pitchFamily="34" charset="-122"/>
              </a:rPr>
              <a:t>联合优化技术</a:t>
            </a:r>
            <a:r>
              <a:rPr lang="zh-CN" altLang="en-US" b="0" i="0" dirty="0">
                <a:solidFill>
                  <a:srgbClr val="2F2F2F"/>
                </a:solidFill>
                <a:effectLst/>
                <a:latin typeface="微软雅黑" panose="020B0503020204020204" pitchFamily="34" charset="-122"/>
                <a:ea typeface="微软雅黑" panose="020B0503020204020204" pitchFamily="34" charset="-122"/>
              </a:rPr>
              <a:t>同时在</a:t>
            </a:r>
            <a:r>
              <a:rPr lang="en-US" altLang="zh-CN" b="0" i="0" dirty="0">
                <a:solidFill>
                  <a:srgbClr val="2F2F2F"/>
                </a:solidFill>
                <a:effectLst/>
                <a:latin typeface="微软雅黑" panose="020B0503020204020204" pitchFamily="34" charset="-122"/>
                <a:ea typeface="微软雅黑" panose="020B0503020204020204" pitchFamily="34" charset="-122"/>
              </a:rPr>
              <a:t>ImageNet</a:t>
            </a:r>
            <a:r>
              <a:rPr lang="zh-CN" altLang="en-US" b="0" i="0" dirty="0">
                <a:solidFill>
                  <a:srgbClr val="2F2F2F"/>
                </a:solidFill>
                <a:effectLst/>
                <a:latin typeface="微软雅黑" panose="020B0503020204020204" pitchFamily="34" charset="-122"/>
                <a:ea typeface="微软雅黑" panose="020B0503020204020204" pitchFamily="34" charset="-122"/>
              </a:rPr>
              <a:t>和</a:t>
            </a:r>
            <a:r>
              <a:rPr lang="en-US" altLang="zh-CN" b="0" i="0" dirty="0">
                <a:solidFill>
                  <a:srgbClr val="2F2F2F"/>
                </a:solidFill>
                <a:effectLst/>
                <a:latin typeface="微软雅黑" panose="020B0503020204020204" pitchFamily="34" charset="-122"/>
                <a:ea typeface="微软雅黑" panose="020B0503020204020204" pitchFamily="34" charset="-122"/>
              </a:rPr>
              <a:t>COCO</a:t>
            </a:r>
            <a:r>
              <a:rPr lang="zh-CN" altLang="en-US" b="0" i="0" dirty="0">
                <a:solidFill>
                  <a:srgbClr val="2F2F2F"/>
                </a:solidFill>
                <a:effectLst/>
                <a:latin typeface="微软雅黑" panose="020B0503020204020204" pitchFamily="34" charset="-122"/>
                <a:ea typeface="微软雅黑" panose="020B0503020204020204" pitchFamily="34" charset="-122"/>
              </a:rPr>
              <a:t>数据集上进行训练，</a:t>
            </a:r>
            <a:r>
              <a:rPr lang="en-US" altLang="zh-CN" b="0" i="0" dirty="0" err="1">
                <a:solidFill>
                  <a:srgbClr val="2F2F2F"/>
                </a:solidFill>
                <a:effectLst/>
                <a:latin typeface="微软雅黑" panose="020B0503020204020204" pitchFamily="34" charset="-122"/>
                <a:ea typeface="微软雅黑" panose="020B0503020204020204" pitchFamily="34" charset="-122"/>
              </a:rPr>
              <a:t>YOLO9000</a:t>
            </a:r>
            <a:r>
              <a:rPr lang="zh-CN" altLang="en-US" b="0" i="0" dirty="0">
                <a:solidFill>
                  <a:srgbClr val="2F2F2F"/>
                </a:solidFill>
                <a:effectLst/>
                <a:latin typeface="微软雅黑" panose="020B0503020204020204" pitchFamily="34" charset="-122"/>
                <a:ea typeface="微软雅黑" panose="020B0503020204020204" pitchFamily="34" charset="-122"/>
              </a:rPr>
              <a:t>进一步缩小了监测数据集与识别数据集之间的大小代沟。</a:t>
            </a:r>
            <a:endParaRPr lang="en-US" altLang="zh-CN" b="0" i="0" dirty="0">
              <a:solidFill>
                <a:srgbClr val="2F2F2F"/>
              </a:solidFill>
              <a:effectLst/>
              <a:latin typeface="微软雅黑" panose="020B0503020204020204" pitchFamily="34" charset="-122"/>
              <a:ea typeface="微软雅黑" panose="020B0503020204020204" pitchFamily="34" charset="-122"/>
            </a:endParaRPr>
          </a:p>
          <a:p>
            <a:pPr>
              <a:lnSpc>
                <a:spcPct val="120000"/>
              </a:lnSpc>
            </a:pPr>
            <a:r>
              <a:rPr lang="zh-CN" altLang="en-US" b="0" i="0" dirty="0">
                <a:solidFill>
                  <a:srgbClr val="2F2F2F"/>
                </a:solidFill>
                <a:effectLst/>
                <a:latin typeface="微软雅黑" panose="020B0503020204020204" pitchFamily="34" charset="-122"/>
                <a:ea typeface="微软雅黑" panose="020B0503020204020204" pitchFamily="34" charset="-122"/>
              </a:rPr>
              <a:t>使用联合训练法，</a:t>
            </a:r>
            <a:r>
              <a:rPr lang="en-US" altLang="zh-CN" b="0" i="0" dirty="0" err="1">
                <a:solidFill>
                  <a:srgbClr val="2F2F2F"/>
                </a:solidFill>
                <a:effectLst/>
                <a:latin typeface="微软雅黑" panose="020B0503020204020204" pitchFamily="34" charset="-122"/>
                <a:ea typeface="微软雅黑" panose="020B0503020204020204" pitchFamily="34" charset="-122"/>
              </a:rPr>
              <a:t>YOLO9000</a:t>
            </a:r>
            <a:r>
              <a:rPr lang="zh-CN" altLang="en-US" b="0" i="0" dirty="0">
                <a:solidFill>
                  <a:srgbClr val="2F2F2F"/>
                </a:solidFill>
                <a:effectLst/>
                <a:latin typeface="微软雅黑" panose="020B0503020204020204" pitchFamily="34" charset="-122"/>
                <a:ea typeface="微软雅黑" panose="020B0503020204020204" pitchFamily="34" charset="-122"/>
              </a:rPr>
              <a:t>使用</a:t>
            </a:r>
            <a:r>
              <a:rPr lang="en-US" altLang="zh-CN" b="0" i="0" dirty="0">
                <a:solidFill>
                  <a:srgbClr val="2F2F2F"/>
                </a:solidFill>
                <a:effectLst/>
                <a:latin typeface="微软雅黑" panose="020B0503020204020204" pitchFamily="34" charset="-122"/>
                <a:ea typeface="微软雅黑" panose="020B0503020204020204" pitchFamily="34" charset="-122"/>
              </a:rPr>
              <a:t>COCO</a:t>
            </a:r>
            <a:r>
              <a:rPr lang="zh-CN" altLang="en-US" b="0" i="0" dirty="0">
                <a:solidFill>
                  <a:srgbClr val="2F2F2F"/>
                </a:solidFill>
                <a:effectLst/>
                <a:latin typeface="微软雅黑" panose="020B0503020204020204" pitchFamily="34" charset="-122"/>
                <a:ea typeface="微软雅黑" panose="020B0503020204020204" pitchFamily="34" charset="-122"/>
              </a:rPr>
              <a:t>检测数据集学习检测图片中的物体的位置，使用</a:t>
            </a:r>
            <a:r>
              <a:rPr lang="en-US" altLang="zh-CN" b="0" i="0" dirty="0">
                <a:solidFill>
                  <a:srgbClr val="2F2F2F"/>
                </a:solidFill>
                <a:effectLst/>
                <a:latin typeface="微软雅黑" panose="020B0503020204020204" pitchFamily="34" charset="-122"/>
                <a:ea typeface="微软雅黑" panose="020B0503020204020204" pitchFamily="34" charset="-122"/>
              </a:rPr>
              <a:t>ImageNet</a:t>
            </a:r>
            <a:r>
              <a:rPr lang="zh-CN" altLang="en-US" b="0" i="0" dirty="0">
                <a:solidFill>
                  <a:srgbClr val="2F2F2F"/>
                </a:solidFill>
                <a:effectLst/>
                <a:latin typeface="微软雅黑" panose="020B0503020204020204" pitchFamily="34" charset="-122"/>
                <a:ea typeface="微软雅黑" panose="020B0503020204020204" pitchFamily="34" charset="-122"/>
              </a:rPr>
              <a:t>分类数据集学习如何从大量的类别中进行分类。</a:t>
            </a:r>
            <a:endParaRPr lang="en-US" altLang="zh-CN" b="0" i="0" dirty="0">
              <a:solidFill>
                <a:srgbClr val="2F2F2F"/>
              </a:solidFill>
              <a:effectLst/>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80D21D85-505E-430E-AE90-CD04680A1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285" y="0"/>
            <a:ext cx="6393715" cy="2471117"/>
          </a:xfrm>
          <a:prstGeom prst="rect">
            <a:avLst/>
          </a:prstGeom>
        </p:spPr>
      </p:pic>
      <p:sp>
        <p:nvSpPr>
          <p:cNvPr id="12" name="Rectangle 1">
            <a:extLst>
              <a:ext uri="{FF2B5EF4-FFF2-40B4-BE49-F238E27FC236}">
                <a16:creationId xmlns:a16="http://schemas.microsoft.com/office/drawing/2014/main" id="{3F988F4F-31AC-4E12-BE9B-7F8BCDD44221}"/>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7" name="图片 16">
            <a:extLst>
              <a:ext uri="{FF2B5EF4-FFF2-40B4-BE49-F238E27FC236}">
                <a16:creationId xmlns:a16="http://schemas.microsoft.com/office/drawing/2014/main" id="{F77BAFB8-C0F2-49A1-8832-B2C798F0EF3F}"/>
              </a:ext>
            </a:extLst>
          </p:cNvPr>
          <p:cNvPicPr>
            <a:picLocks noChangeAspect="1"/>
          </p:cNvPicPr>
          <p:nvPr/>
        </p:nvPicPr>
        <p:blipFill>
          <a:blip r:embed="rId3"/>
          <a:stretch>
            <a:fillRect/>
          </a:stretch>
        </p:blipFill>
        <p:spPr>
          <a:xfrm>
            <a:off x="6261131" y="2726573"/>
            <a:ext cx="5418556" cy="3549535"/>
          </a:xfrm>
          <a:prstGeom prst="rect">
            <a:avLst/>
          </a:prstGeom>
        </p:spPr>
      </p:pic>
    </p:spTree>
    <p:extLst>
      <p:ext uri="{BB962C8B-B14F-4D97-AF65-F5344CB8AC3E}">
        <p14:creationId xmlns:p14="http://schemas.microsoft.com/office/powerpoint/2010/main" val="3962259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总结展望</a:t>
            </a:r>
          </a:p>
        </p:txBody>
      </p:sp>
      <p:sp>
        <p:nvSpPr>
          <p:cNvPr id="3" name="内容占位符 2"/>
          <p:cNvSpPr>
            <a:spLocks noGrp="1"/>
          </p:cNvSpPr>
          <p:nvPr>
            <p:ph idx="1"/>
          </p:nvPr>
        </p:nvSpPr>
        <p:spPr>
          <a:xfrm>
            <a:off x="983864" y="1868005"/>
            <a:ext cx="5406891" cy="4305040"/>
          </a:xfrm>
        </p:spPr>
        <p:txBody>
          <a:bodyPr>
            <a:normAutofit fontScale="85000" lnSpcReduction="1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2800" b="0" i="0" u="none" strike="noStrike" cap="none" normalizeH="0" baseline="0" dirty="0" err="1">
                <a:ln>
                  <a:noFill/>
                </a:ln>
                <a:solidFill>
                  <a:srgbClr val="2F2F2F"/>
                </a:solidFill>
                <a:effectLst/>
                <a:latin typeface="微软雅黑" panose="020B0503020204020204" pitchFamily="34" charset="-122"/>
                <a:ea typeface="微软雅黑" panose="020B0503020204020204" pitchFamily="34" charset="-122"/>
              </a:rPr>
              <a:t>YOLOv3</a:t>
            </a:r>
            <a:r>
              <a:rPr kumimoji="0" lang="zh-CN" altLang="en-US" sz="2800" b="0" i="0" u="none" strike="noStrike" cap="none" normalizeH="0" baseline="0" dirty="0">
                <a:ln>
                  <a:noFill/>
                </a:ln>
                <a:solidFill>
                  <a:srgbClr val="2F2F2F"/>
                </a:solidFill>
                <a:effectLst/>
                <a:latin typeface="微软雅黑" panose="020B0503020204020204" pitchFamily="34" charset="-122"/>
                <a:ea typeface="微软雅黑" panose="020B0503020204020204" pitchFamily="34" charset="-122"/>
              </a:rPr>
              <a:t>改进之处：</a:t>
            </a:r>
            <a:endParaRPr kumimoji="0" lang="en-US" altLang="zh-CN" sz="2800" b="0" i="0" u="none" strike="noStrike" cap="none" normalizeH="0" baseline="0" dirty="0">
              <a:ln>
                <a:noFill/>
              </a:ln>
              <a:solidFill>
                <a:srgbClr val="2F2F2F"/>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dirty="0">
              <a:solidFill>
                <a:srgbClr val="2F2F2F"/>
              </a:solidFill>
              <a:latin typeface="微软雅黑" panose="020B0503020204020204" pitchFamily="34" charset="-122"/>
              <a:ea typeface="微软雅黑" panose="020B0503020204020204" pitchFamily="34" charset="-122"/>
            </a:endParaRPr>
          </a:p>
          <a:p>
            <a:pPr marL="0" indent="0" eaLnBrk="0" fontAlgn="base" hangingPunct="0">
              <a:lnSpc>
                <a:spcPct val="100000"/>
              </a:lnSpc>
              <a:spcBef>
                <a:spcPct val="0"/>
              </a:spcBef>
              <a:spcAft>
                <a:spcPct val="0"/>
              </a:spcAft>
              <a:buFontTx/>
              <a:buChar char="•"/>
            </a:pPr>
            <a:r>
              <a:rPr kumimoji="0" lang="zh-CN" altLang="zh-CN" b="0" i="0" u="none" strike="noStrike" cap="none" normalizeH="0" baseline="0" dirty="0">
                <a:ln>
                  <a:noFill/>
                </a:ln>
                <a:solidFill>
                  <a:srgbClr val="2F2F2F"/>
                </a:solidFill>
                <a:effectLst/>
                <a:latin typeface="微软雅黑" panose="020B0503020204020204" pitchFamily="34" charset="-122"/>
                <a:ea typeface="微软雅黑" panose="020B0503020204020204" pitchFamily="34" charset="-122"/>
              </a:rPr>
              <a:t>1.多尺度预测 （类FPN）</a:t>
            </a:r>
          </a:p>
          <a:p>
            <a:pPr marL="0" indent="0" eaLnBrk="0" fontAlgn="base" hangingPunct="0">
              <a:lnSpc>
                <a:spcPct val="100000"/>
              </a:lnSpc>
              <a:spcBef>
                <a:spcPct val="0"/>
              </a:spcBef>
              <a:spcAft>
                <a:spcPct val="0"/>
              </a:spcAft>
              <a:buFontTx/>
              <a:buChar char="•"/>
            </a:pPr>
            <a:r>
              <a:rPr kumimoji="0" lang="zh-CN" altLang="zh-CN" b="0" i="0" u="none" strike="noStrike" cap="none" normalizeH="0" baseline="0" dirty="0">
                <a:ln>
                  <a:noFill/>
                </a:ln>
                <a:solidFill>
                  <a:srgbClr val="2F2F2F"/>
                </a:solidFill>
                <a:effectLst/>
                <a:latin typeface="微软雅黑" panose="020B0503020204020204" pitchFamily="34" charset="-122"/>
                <a:ea typeface="微软雅黑" panose="020B0503020204020204" pitchFamily="34" charset="-122"/>
              </a:rPr>
              <a:t>2.更好的基础分类网络（类ResNet）和分类器 darknet-53</a:t>
            </a:r>
            <a:endParaRPr kumimoji="0" lang="en-US" altLang="zh-CN" b="0" i="0" u="none" strike="noStrike" cap="none" normalizeH="0" baseline="0" dirty="0">
              <a:ln>
                <a:noFill/>
              </a:ln>
              <a:solidFill>
                <a:srgbClr val="2F2F2F"/>
              </a:solidFill>
              <a:effectLst/>
              <a:latin typeface="微软雅黑" panose="020B0503020204020204" pitchFamily="34" charset="-122"/>
              <a:ea typeface="微软雅黑" panose="020B0503020204020204" pitchFamily="34" charset="-122"/>
            </a:endParaRPr>
          </a:p>
          <a:p>
            <a:pPr marL="0" indent="0" eaLnBrk="0" fontAlgn="base" hangingPunct="0">
              <a:lnSpc>
                <a:spcPct val="100000"/>
              </a:lnSpc>
              <a:spcBef>
                <a:spcPct val="0"/>
              </a:spcBef>
              <a:spcAft>
                <a:spcPct val="0"/>
              </a:spcAft>
              <a:buFontTx/>
              <a:buChar char="•"/>
            </a:pPr>
            <a:r>
              <a:rPr kumimoji="0" lang="zh-CN" altLang="zh-CN" b="0" i="0" u="none" strike="noStrike" cap="none" normalizeH="0" baseline="0" dirty="0">
                <a:ln>
                  <a:noFill/>
                </a:ln>
                <a:solidFill>
                  <a:srgbClr val="2F2F2F"/>
                </a:solidFill>
                <a:effectLst/>
                <a:latin typeface="微软雅黑" panose="020B0503020204020204" pitchFamily="34" charset="-122"/>
                <a:ea typeface="微软雅黑" panose="020B0503020204020204" pitchFamily="34" charset="-122"/>
              </a:rPr>
              <a:t>3.分类器-类别预测：</a:t>
            </a:r>
            <a:endParaRPr lang="en-US" altLang="zh-CN" dirty="0">
              <a:solidFill>
                <a:srgbClr val="2F2F2F"/>
              </a:solidFill>
              <a:latin typeface="微软雅黑" panose="020B0503020204020204" pitchFamily="34" charset="-122"/>
              <a:ea typeface="微软雅黑" panose="020B0503020204020204" pitchFamily="34" charset="-122"/>
            </a:endParaRPr>
          </a:p>
          <a:p>
            <a:pPr marL="457200" lvl="1" indent="0" eaLnBrk="0" fontAlgn="base" hangingPunct="0">
              <a:lnSpc>
                <a:spcPct val="100000"/>
              </a:lnSpc>
              <a:spcBef>
                <a:spcPct val="0"/>
              </a:spcBef>
              <a:spcAft>
                <a:spcPct val="0"/>
              </a:spcAft>
              <a:buFontTx/>
              <a:buChar char="•"/>
            </a:pPr>
            <a:r>
              <a:rPr kumimoji="0" lang="zh-CN" altLang="zh-CN" b="0" i="0" u="none" strike="noStrike" cap="none" normalizeH="0" baseline="0" dirty="0">
                <a:ln>
                  <a:noFill/>
                </a:ln>
                <a:solidFill>
                  <a:srgbClr val="2F2F2F"/>
                </a:solidFill>
                <a:effectLst/>
                <a:latin typeface="微软雅黑" panose="020B0503020204020204" pitchFamily="34" charset="-122"/>
                <a:ea typeface="微软雅黑" panose="020B0503020204020204" pitchFamily="34" charset="-122"/>
              </a:rPr>
              <a:t>YOLOv3不使用Softmax对每个框进行分类，主要考虑因素有两个：</a:t>
            </a:r>
            <a:endParaRPr kumimoji="0" lang="en-US" altLang="zh-CN" b="0" i="0" u="none" strike="noStrike" cap="none" normalizeH="0" baseline="0" dirty="0">
              <a:ln>
                <a:noFill/>
              </a:ln>
              <a:solidFill>
                <a:srgbClr val="2F2F2F"/>
              </a:solidFill>
              <a:effectLst/>
              <a:latin typeface="微软雅黑" panose="020B0503020204020204" pitchFamily="34" charset="-122"/>
              <a:ea typeface="微软雅黑" panose="020B0503020204020204" pitchFamily="34" charset="-122"/>
            </a:endParaRPr>
          </a:p>
          <a:p>
            <a:pPr marL="914400" lvl="2" indent="0" eaLnBrk="0" fontAlgn="base" hangingPunct="0">
              <a:lnSpc>
                <a:spcPct val="100000"/>
              </a:lnSpc>
              <a:spcBef>
                <a:spcPct val="0"/>
              </a:spcBef>
              <a:spcAft>
                <a:spcPct val="0"/>
              </a:spcAft>
              <a:buFontTx/>
              <a:buChar char="•"/>
            </a:pPr>
            <a:r>
              <a:rPr kumimoji="0" lang="zh-CN" altLang="zh-CN" b="0" i="0" u="none" strike="noStrike" cap="none" normalizeH="0" baseline="0" dirty="0">
                <a:ln>
                  <a:noFill/>
                </a:ln>
                <a:solidFill>
                  <a:srgbClr val="2F2F2F"/>
                </a:solidFill>
                <a:effectLst/>
                <a:latin typeface="微软雅黑" panose="020B0503020204020204" pitchFamily="34" charset="-122"/>
                <a:ea typeface="微软雅黑" panose="020B0503020204020204" pitchFamily="34" charset="-122"/>
              </a:rPr>
              <a:t>a.Softmax使得每个框分配一个类别（score最大的一个），而对于</a:t>
            </a:r>
            <a:r>
              <a:rPr lang="en-US" altLang="zh-CN" dirty="0" err="1">
                <a:solidFill>
                  <a:srgbClr val="2F2F2F"/>
                </a:solidFill>
                <a:latin typeface="微软雅黑" panose="020B0503020204020204" pitchFamily="34" charset="-122"/>
                <a:ea typeface="微软雅黑" panose="020B0503020204020204" pitchFamily="34" charset="-122"/>
              </a:rPr>
              <a:t>OpenImages</a:t>
            </a:r>
            <a:r>
              <a:rPr kumimoji="0" lang="zh-CN" altLang="zh-CN" b="0" i="0" u="none" strike="noStrike" cap="none" normalizeH="0" baseline="0" dirty="0">
                <a:ln>
                  <a:noFill/>
                </a:ln>
                <a:solidFill>
                  <a:srgbClr val="2F2F2F"/>
                </a:solidFill>
                <a:effectLst/>
                <a:latin typeface="微软雅黑" panose="020B0503020204020204" pitchFamily="34" charset="-122"/>
                <a:ea typeface="微软雅黑" panose="020B0503020204020204" pitchFamily="34" charset="-122"/>
              </a:rPr>
              <a:t>这种数据集，目标可能有重叠的类别标签，因此Softmax不适用于多标签分类</a:t>
            </a:r>
            <a:r>
              <a:rPr kumimoji="0" lang="zh-CN" altLang="en-US" b="0" i="0" u="none" strike="noStrike" cap="none" normalizeH="0" baseline="0" dirty="0">
                <a:ln>
                  <a:noFill/>
                </a:ln>
                <a:solidFill>
                  <a:srgbClr val="2F2F2F"/>
                </a:solidFill>
                <a:effectLst/>
                <a:latin typeface="微软雅黑" panose="020B0503020204020204" pitchFamily="34" charset="-122"/>
                <a:ea typeface="微软雅黑" panose="020B0503020204020204" pitchFamily="34" charset="-122"/>
              </a:rPr>
              <a:t>。</a:t>
            </a:r>
            <a:endParaRPr kumimoji="0" lang="en-US" altLang="zh-CN" b="0" i="0" u="none" strike="noStrike" cap="none" normalizeH="0" baseline="0" dirty="0">
              <a:ln>
                <a:noFill/>
              </a:ln>
              <a:solidFill>
                <a:srgbClr val="2F2F2F"/>
              </a:solidFill>
              <a:effectLst/>
              <a:latin typeface="微软雅黑" panose="020B0503020204020204" pitchFamily="34" charset="-122"/>
              <a:ea typeface="微软雅黑" panose="020B0503020204020204" pitchFamily="34" charset="-122"/>
            </a:endParaRPr>
          </a:p>
          <a:p>
            <a:pPr marL="914400" lvl="2" indent="0" eaLnBrk="0" fontAlgn="base" hangingPunct="0">
              <a:lnSpc>
                <a:spcPct val="100000"/>
              </a:lnSpc>
              <a:spcBef>
                <a:spcPct val="0"/>
              </a:spcBef>
              <a:spcAft>
                <a:spcPct val="0"/>
              </a:spcAft>
              <a:buFontTx/>
              <a:buChar char="•"/>
            </a:pPr>
            <a:r>
              <a:rPr kumimoji="0" lang="zh-CN" altLang="zh-CN" b="0" i="0" u="none" strike="noStrike" cap="none" normalizeH="0" baseline="0" dirty="0">
                <a:ln>
                  <a:noFill/>
                </a:ln>
                <a:solidFill>
                  <a:srgbClr val="2F2F2F"/>
                </a:solidFill>
                <a:effectLst/>
                <a:latin typeface="微软雅黑" panose="020B0503020204020204" pitchFamily="34" charset="-122"/>
                <a:ea typeface="微软雅黑" panose="020B0503020204020204" pitchFamily="34" charset="-122"/>
              </a:rPr>
              <a:t>b.Softmax可被独立的多个logistic分类器替代，且准确率不会下降。</a:t>
            </a:r>
            <a:endParaRPr kumimoji="0" lang="en-US" altLang="zh-CN" b="0" i="0" u="none" strike="noStrike" cap="none" normalizeH="0" baseline="0" dirty="0">
              <a:ln>
                <a:noFill/>
              </a:ln>
              <a:solidFill>
                <a:srgbClr val="2F2F2F"/>
              </a:solidFill>
              <a:effectLst/>
              <a:latin typeface="微软雅黑" panose="020B0503020204020204" pitchFamily="34" charset="-122"/>
              <a:ea typeface="微软雅黑" panose="020B0503020204020204" pitchFamily="34" charset="-122"/>
            </a:endParaRPr>
          </a:p>
          <a:p>
            <a:pPr marL="457200" lvl="1" indent="0" eaLnBrk="0" fontAlgn="base" hangingPunct="0">
              <a:lnSpc>
                <a:spcPct val="100000"/>
              </a:lnSpc>
              <a:spcBef>
                <a:spcPct val="0"/>
              </a:spcBef>
              <a:spcAft>
                <a:spcPct val="0"/>
              </a:spcAft>
              <a:buFontTx/>
              <a:buChar char="•"/>
            </a:pPr>
            <a:r>
              <a:rPr kumimoji="0" lang="zh-CN" altLang="zh-CN" b="0" i="0" u="none" strike="noStrike" cap="none" normalizeH="0" baseline="0" dirty="0">
                <a:ln>
                  <a:noFill/>
                </a:ln>
                <a:solidFill>
                  <a:srgbClr val="2F2F2F"/>
                </a:solidFill>
                <a:effectLst/>
                <a:latin typeface="微软雅黑" panose="020B0503020204020204" pitchFamily="34" charset="-122"/>
                <a:ea typeface="微软雅黑" panose="020B0503020204020204" pitchFamily="34" charset="-122"/>
              </a:rPr>
              <a:t>分类损失采用binary cross-entropy loss.</a:t>
            </a:r>
          </a:p>
        </p:txBody>
      </p:sp>
      <p:sp>
        <p:nvSpPr>
          <p:cNvPr id="12" name="Rectangle 1">
            <a:extLst>
              <a:ext uri="{FF2B5EF4-FFF2-40B4-BE49-F238E27FC236}">
                <a16:creationId xmlns:a16="http://schemas.microsoft.com/office/drawing/2014/main" id="{3F988F4F-31AC-4E12-BE9B-7F8BCDD44221}"/>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 name="内容占位符 2">
            <a:extLst>
              <a:ext uri="{FF2B5EF4-FFF2-40B4-BE49-F238E27FC236}">
                <a16:creationId xmlns:a16="http://schemas.microsoft.com/office/drawing/2014/main" id="{E3E388A9-A6DF-4D1D-B4B1-E20C8D08AA76}"/>
              </a:ext>
            </a:extLst>
          </p:cNvPr>
          <p:cNvSpPr txBox="1">
            <a:spLocks/>
          </p:cNvSpPr>
          <p:nvPr/>
        </p:nvSpPr>
        <p:spPr>
          <a:xfrm>
            <a:off x="6393717" y="2705101"/>
            <a:ext cx="5369658" cy="29051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zh-CN" sz="2800" b="0" i="0" u="none" strike="noStrike" cap="none" normalizeH="0" baseline="0" dirty="0">
              <a:ln>
                <a:noFill/>
              </a:ln>
              <a:solidFill>
                <a:srgbClr val="2F2F2F"/>
              </a:solidFill>
              <a:effectLst/>
              <a:latin typeface="微软雅黑" panose="020B0503020204020204" pitchFamily="34" charset="-122"/>
              <a:ea typeface="微软雅黑" panose="020B0503020204020204" pitchFamily="34" charset="-122"/>
            </a:endParaRPr>
          </a:p>
        </p:txBody>
      </p:sp>
      <p:pic>
        <p:nvPicPr>
          <p:cNvPr id="2050" name="Picture 2">
            <a:extLst>
              <a:ext uri="{FF2B5EF4-FFF2-40B4-BE49-F238E27FC236}">
                <a16:creationId xmlns:a16="http://schemas.microsoft.com/office/drawing/2014/main" id="{4134AE80-C866-40FD-8732-F07CFAF587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7793" y="2321894"/>
            <a:ext cx="5762646" cy="3397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568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文本占位符 4"/>
          <p:cNvSpPr>
            <a:spLocks noGrp="1"/>
          </p:cNvSpPr>
          <p:nvPr>
            <p:ph type="body" idx="1"/>
          </p:nvPr>
        </p:nvSpPr>
        <p:spPr/>
        <p:txBody>
          <a:bodyPr/>
          <a:lstStyle/>
          <a:p>
            <a:endParaRPr lang="zh-CN" altLang="en-US" dirty="0"/>
          </a:p>
        </p:txBody>
      </p:sp>
      <p:pic>
        <p:nvPicPr>
          <p:cNvPr id="42" name="图片 41"/>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986770" y="2081667"/>
            <a:ext cx="6218459" cy="2694666"/>
          </a:xfrm>
          <a:prstGeom prst="rect">
            <a:avLst/>
          </a:prstGeom>
        </p:spPr>
      </p:pic>
    </p:spTree>
    <p:extLst>
      <p:ext uri="{BB962C8B-B14F-4D97-AF65-F5344CB8AC3E}">
        <p14:creationId xmlns:p14="http://schemas.microsoft.com/office/powerpoint/2010/main" val="1738309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Arial" panose="020B0604020202020204" pitchFamily="34" charset="0"/>
                <a:ea typeface="微软雅黑" panose="020B0503020204020204" pitchFamily="34" charset="-122"/>
                <a:sym typeface="Arial" panose="020B0604020202020204" pitchFamily="34" charset="0"/>
              </a:rPr>
              <a:t>研究背景（意义）</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10000"/>
              </a:lnSpc>
            </a:pPr>
            <a:r>
              <a:rPr lang="zh-CN" altLang="en-US" dirty="0">
                <a:solidFill>
                  <a:schemeClr val="accent3"/>
                </a:solidFill>
                <a:effectLst/>
                <a:latin typeface="Arial" panose="020B0604020202020204" pitchFamily="34" charset="0"/>
              </a:rPr>
              <a:t>目标检测是计算机视觉中的一个核心问题</a:t>
            </a:r>
            <a:r>
              <a:rPr lang="zh-CN" altLang="en-US" dirty="0">
                <a:effectLst/>
                <a:latin typeface="Arial" panose="020B0604020202020204" pitchFamily="34" charset="0"/>
              </a:rPr>
              <a:t>。</a:t>
            </a:r>
            <a:endParaRPr lang="en-US" altLang="zh-CN" dirty="0">
              <a:effectLst/>
              <a:latin typeface="Arial" panose="020B0604020202020204" pitchFamily="34" charset="0"/>
            </a:endParaRPr>
          </a:p>
          <a:p>
            <a:pPr>
              <a:lnSpc>
                <a:spcPct val="110000"/>
              </a:lnSpc>
            </a:pPr>
            <a:r>
              <a:rPr lang="zh-CN" altLang="en-US" dirty="0">
                <a:effectLst/>
                <a:latin typeface="Arial" panose="020B0604020202020204" pitchFamily="34" charset="0"/>
              </a:rPr>
              <a:t>检测管道通常首先从输入图像中提取一组鲁棒特征</a:t>
            </a:r>
            <a:r>
              <a:rPr lang="en-US" altLang="zh-CN" dirty="0">
                <a:effectLst/>
                <a:latin typeface="Arial" panose="020B0604020202020204" pitchFamily="34" charset="0"/>
              </a:rPr>
              <a:t>(</a:t>
            </a:r>
            <a:r>
              <a:rPr lang="en-US" altLang="zh-CN" dirty="0" err="1">
                <a:effectLst/>
                <a:latin typeface="Arial" panose="020B0604020202020204" pitchFamily="34" charset="0"/>
              </a:rPr>
              <a:t>Haar</a:t>
            </a:r>
            <a:r>
              <a:rPr lang="en-US" altLang="zh-CN" dirty="0">
                <a:effectLst/>
                <a:latin typeface="Arial" panose="020B0604020202020204" pitchFamily="34" charset="0"/>
              </a:rPr>
              <a:t> </a:t>
            </a:r>
            <a:r>
              <a:rPr lang="zh-CN" altLang="en-US" dirty="0">
                <a:effectLst/>
                <a:latin typeface="Arial" panose="020B0604020202020204" pitchFamily="34" charset="0"/>
              </a:rPr>
              <a:t>， </a:t>
            </a:r>
            <a:r>
              <a:rPr lang="en-US" altLang="zh-CN" dirty="0">
                <a:effectLst/>
                <a:latin typeface="Arial" panose="020B0604020202020204" pitchFamily="34" charset="0"/>
              </a:rPr>
              <a:t>SIFT </a:t>
            </a:r>
            <a:r>
              <a:rPr lang="zh-CN" altLang="en-US" dirty="0">
                <a:effectLst/>
                <a:latin typeface="Arial" panose="020B0604020202020204" pitchFamily="34" charset="0"/>
              </a:rPr>
              <a:t>，</a:t>
            </a:r>
            <a:r>
              <a:rPr lang="en-US" altLang="zh-CN" dirty="0">
                <a:effectLst/>
                <a:latin typeface="Arial" panose="020B0604020202020204" pitchFamily="34" charset="0"/>
              </a:rPr>
              <a:t>HOG</a:t>
            </a:r>
            <a:r>
              <a:rPr lang="zh-CN" altLang="en-US" dirty="0">
                <a:effectLst/>
                <a:latin typeface="Arial" panose="020B0604020202020204" pitchFamily="34" charset="0"/>
              </a:rPr>
              <a:t>，卷积特征</a:t>
            </a:r>
            <a:r>
              <a:rPr lang="en-US" altLang="zh-CN" dirty="0">
                <a:effectLst/>
                <a:latin typeface="Arial" panose="020B0604020202020204" pitchFamily="34" charset="0"/>
              </a:rPr>
              <a:t>)</a:t>
            </a:r>
            <a:r>
              <a:rPr lang="zh-CN" altLang="en-US" dirty="0">
                <a:effectLst/>
                <a:latin typeface="Arial" panose="020B0604020202020204" pitchFamily="34" charset="0"/>
              </a:rPr>
              <a:t>。然后，使用分类器</a:t>
            </a:r>
            <a:r>
              <a:rPr lang="en-US" altLang="zh-CN" dirty="0">
                <a:effectLst/>
                <a:latin typeface="Arial" panose="020B0604020202020204" pitchFamily="34" charset="0"/>
              </a:rPr>
              <a:t>[36,21,13,10]</a:t>
            </a:r>
            <a:r>
              <a:rPr lang="zh-CN" altLang="en-US" dirty="0">
                <a:effectLst/>
                <a:latin typeface="Arial" panose="020B0604020202020204" pitchFamily="34" charset="0"/>
              </a:rPr>
              <a:t>或定位器</a:t>
            </a:r>
            <a:r>
              <a:rPr lang="en-US" altLang="zh-CN" dirty="0">
                <a:effectLst/>
                <a:latin typeface="Arial" panose="020B0604020202020204" pitchFamily="34" charset="0"/>
              </a:rPr>
              <a:t>[1,32]</a:t>
            </a:r>
            <a:r>
              <a:rPr lang="zh-CN" altLang="en-US" dirty="0">
                <a:effectLst/>
                <a:latin typeface="Arial" panose="020B0604020202020204" pitchFamily="34" charset="0"/>
              </a:rPr>
              <a:t>在特征空间中识别目标。这些分类器或定位器要么</a:t>
            </a:r>
            <a:r>
              <a:rPr lang="zh-CN" altLang="en-US" dirty="0">
                <a:solidFill>
                  <a:schemeClr val="accent3"/>
                </a:solidFill>
                <a:effectLst/>
                <a:latin typeface="Arial" panose="020B0604020202020204" pitchFamily="34" charset="0"/>
              </a:rPr>
              <a:t>在整个图像上以滑动窗口的方式运行</a:t>
            </a:r>
            <a:r>
              <a:rPr lang="zh-CN" altLang="en-US" dirty="0">
                <a:effectLst/>
                <a:latin typeface="Arial" panose="020B0604020202020204" pitchFamily="34" charset="0"/>
              </a:rPr>
              <a:t>，要么</a:t>
            </a:r>
            <a:r>
              <a:rPr lang="zh-CN" altLang="en-US" dirty="0">
                <a:solidFill>
                  <a:schemeClr val="accent3"/>
                </a:solidFill>
                <a:effectLst/>
                <a:latin typeface="Arial" panose="020B0604020202020204" pitchFamily="34" charset="0"/>
              </a:rPr>
              <a:t>在图像中的某些区域子集上运行</a:t>
            </a:r>
            <a:r>
              <a:rPr lang="zh-CN" altLang="en-US" dirty="0">
                <a:effectLst/>
                <a:latin typeface="Arial" panose="020B0604020202020204" pitchFamily="34" charset="0"/>
              </a:rPr>
              <a:t>。</a:t>
            </a:r>
            <a:endParaRPr lang="en-US" altLang="zh-CN" dirty="0">
              <a:effectLst/>
              <a:latin typeface="Arial" panose="020B0604020202020204" pitchFamily="34" charset="0"/>
            </a:endParaRPr>
          </a:p>
          <a:p>
            <a:pPr>
              <a:lnSpc>
                <a:spcPct val="110000"/>
              </a:lnSpc>
            </a:pPr>
            <a:r>
              <a:rPr lang="zh-CN" altLang="en-US" dirty="0">
                <a:latin typeface="Arial" panose="020B0604020202020204" pitchFamily="34" charset="0"/>
              </a:rPr>
              <a:t>有以下模型：可变形的部件模型（</a:t>
            </a:r>
            <a:r>
              <a:rPr lang="en-US" altLang="zh-CN" dirty="0">
                <a:latin typeface="Arial" panose="020B0604020202020204" pitchFamily="34" charset="0"/>
              </a:rPr>
              <a:t>Deformable parts models</a:t>
            </a:r>
            <a:r>
              <a:rPr lang="zh-CN" altLang="en-US" dirty="0">
                <a:latin typeface="Arial" panose="020B0604020202020204" pitchFamily="34" charset="0"/>
              </a:rPr>
              <a:t>（</a:t>
            </a:r>
            <a:r>
              <a:rPr lang="en-US" altLang="zh-CN" dirty="0">
                <a:latin typeface="Arial" panose="020B0604020202020204" pitchFamily="34" charset="0"/>
              </a:rPr>
              <a:t>DPM</a:t>
            </a:r>
            <a:r>
              <a:rPr lang="zh-CN" altLang="en-US" dirty="0">
                <a:latin typeface="Arial" panose="020B0604020202020204" pitchFamily="34" charset="0"/>
              </a:rPr>
              <a:t>）），区域卷积网络（</a:t>
            </a:r>
            <a:r>
              <a:rPr lang="en-US" altLang="zh-CN" dirty="0">
                <a:latin typeface="Arial" panose="020B0604020202020204" pitchFamily="34" charset="0"/>
              </a:rPr>
              <a:t>R-CNN</a:t>
            </a:r>
            <a:r>
              <a:rPr lang="zh-CN" altLang="en-US" dirty="0">
                <a:latin typeface="Arial" panose="020B0604020202020204" pitchFamily="34" charset="0"/>
              </a:rPr>
              <a:t>），其他快速检测器，</a:t>
            </a:r>
            <a:r>
              <a:rPr lang="en-US" altLang="zh-CN" dirty="0">
                <a:latin typeface="Arial" panose="020B0604020202020204" pitchFamily="34" charset="0"/>
              </a:rPr>
              <a:t>Deep </a:t>
            </a:r>
            <a:r>
              <a:rPr lang="en-US" altLang="zh-CN" dirty="0" err="1">
                <a:latin typeface="Arial" panose="020B0604020202020204" pitchFamily="34" charset="0"/>
              </a:rPr>
              <a:t>MultiBox</a:t>
            </a:r>
            <a:r>
              <a:rPr lang="zh-CN" altLang="en-US" dirty="0">
                <a:latin typeface="Arial" panose="020B0604020202020204" pitchFamily="34" charset="0"/>
              </a:rPr>
              <a:t>，</a:t>
            </a:r>
            <a:r>
              <a:rPr lang="en-US" altLang="zh-CN" dirty="0" err="1">
                <a:latin typeface="Arial" panose="020B0604020202020204" pitchFamily="34" charset="0"/>
              </a:rPr>
              <a:t>OverFeat</a:t>
            </a:r>
            <a:r>
              <a:rPr lang="zh-CN" altLang="en-US" dirty="0">
                <a:latin typeface="Arial" panose="020B0604020202020204" pitchFamily="34" charset="0"/>
              </a:rPr>
              <a:t>，</a:t>
            </a:r>
            <a:r>
              <a:rPr lang="en-US" altLang="zh-CN" dirty="0" err="1">
                <a:latin typeface="Arial" panose="020B0604020202020204" pitchFamily="34" charset="0"/>
              </a:rPr>
              <a:t>MultiGrasp</a:t>
            </a:r>
            <a:r>
              <a:rPr lang="zh-CN" altLang="en-US" dirty="0">
                <a:latin typeface="Arial" panose="020B0604020202020204" pitchFamily="34" charset="0"/>
              </a:rPr>
              <a:t>。</a:t>
            </a:r>
            <a:endParaRPr lang="en-US" altLang="zh-CN" dirty="0">
              <a:latin typeface="Arial" panose="020B0604020202020204" pitchFamily="34" charset="0"/>
            </a:endParaRPr>
          </a:p>
          <a:p>
            <a:pPr>
              <a:lnSpc>
                <a:spcPct val="110000"/>
              </a:lnSpc>
            </a:pPr>
            <a:r>
              <a:rPr lang="zh-CN" altLang="en-US" dirty="0"/>
              <a:t>虽然上述有些模型的</a:t>
            </a:r>
            <a:r>
              <a:rPr lang="en-US" altLang="zh-CN" dirty="0" err="1"/>
              <a:t>mAP</a:t>
            </a:r>
            <a:r>
              <a:rPr lang="zh-CN" altLang="en-US" dirty="0"/>
              <a:t>达到了较高水平，</a:t>
            </a:r>
            <a:r>
              <a:rPr lang="zh-CN" altLang="en-US" dirty="0">
                <a:solidFill>
                  <a:schemeClr val="accent3"/>
                </a:solidFill>
              </a:rPr>
              <a:t>但是速度较慢</a:t>
            </a:r>
            <a:r>
              <a:rPr lang="zh-CN" altLang="en-US" dirty="0"/>
              <a:t>。</a:t>
            </a:r>
          </a:p>
        </p:txBody>
      </p:sp>
    </p:spTree>
    <p:extLst>
      <p:ext uri="{BB962C8B-B14F-4D97-AF65-F5344CB8AC3E}">
        <p14:creationId xmlns:p14="http://schemas.microsoft.com/office/powerpoint/2010/main" val="133110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Arial" panose="020B0604020202020204" pitchFamily="34" charset="0"/>
                <a:ea typeface="微软雅黑" panose="020B0503020204020204" pitchFamily="34" charset="-122"/>
                <a:sym typeface="Arial" panose="020B0604020202020204" pitchFamily="34" charset="0"/>
              </a:rPr>
              <a:t>问题描述</a:t>
            </a:r>
            <a:endParaRPr lang="zh-CN" altLang="en-US" dirty="0"/>
          </a:p>
        </p:txBody>
      </p:sp>
      <p:sp>
        <p:nvSpPr>
          <p:cNvPr id="3" name="内容占位符 2"/>
          <p:cNvSpPr>
            <a:spLocks noGrp="1"/>
          </p:cNvSpPr>
          <p:nvPr>
            <p:ph idx="1"/>
          </p:nvPr>
        </p:nvSpPr>
        <p:spPr/>
        <p:txBody>
          <a:bodyPr/>
          <a:lstStyle/>
          <a:p>
            <a:r>
              <a:rPr lang="zh-CN" altLang="en-US" dirty="0"/>
              <a:t>如何改进现有方法，进行快速、实时、端对端、高</a:t>
            </a:r>
            <a:r>
              <a:rPr lang="en-US" altLang="zh-CN" dirty="0" err="1"/>
              <a:t>mAP</a:t>
            </a:r>
            <a:r>
              <a:rPr lang="zh-CN" altLang="en-US" dirty="0"/>
              <a:t>的目标检测？</a:t>
            </a:r>
          </a:p>
        </p:txBody>
      </p:sp>
    </p:spTree>
    <p:extLst>
      <p:ext uri="{BB962C8B-B14F-4D97-AF65-F5344CB8AC3E}">
        <p14:creationId xmlns:p14="http://schemas.microsoft.com/office/powerpoint/2010/main" val="3457609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Arial" panose="020B0604020202020204" pitchFamily="34" charset="0"/>
                <a:ea typeface="微软雅黑" panose="020B0503020204020204" pitchFamily="34" charset="-122"/>
                <a:sym typeface="Arial" panose="020B0604020202020204" pitchFamily="34" charset="0"/>
              </a:rPr>
              <a:t>解决方案</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10000"/>
              </a:lnSpc>
            </a:pPr>
            <a:r>
              <a:rPr lang="zh-CN" altLang="en-US" dirty="0">
                <a:effectLst/>
                <a:latin typeface="Arial" panose="020B0604020202020204" pitchFamily="34" charset="0"/>
              </a:rPr>
              <a:t>本文提出了一种新的目标检测方法</a:t>
            </a:r>
            <a:r>
              <a:rPr lang="en-US" altLang="zh-CN" dirty="0">
                <a:effectLst/>
                <a:latin typeface="Arial" panose="020B0604020202020204" pitchFamily="34" charset="0"/>
              </a:rPr>
              <a:t>YOLO</a:t>
            </a:r>
            <a:r>
              <a:rPr lang="zh-CN" altLang="en-US" dirty="0">
                <a:effectLst/>
                <a:latin typeface="Arial" panose="020B0604020202020204" pitchFamily="34" charset="0"/>
              </a:rPr>
              <a:t>。</a:t>
            </a:r>
            <a:r>
              <a:rPr lang="zh-CN" altLang="en-US" dirty="0">
                <a:solidFill>
                  <a:schemeClr val="accent3"/>
                </a:solidFill>
                <a:effectLst/>
                <a:latin typeface="Arial" panose="020B0604020202020204" pitchFamily="34" charset="0"/>
              </a:rPr>
              <a:t>先前的目标检测工作</a:t>
            </a:r>
            <a:r>
              <a:rPr lang="zh-CN" altLang="en-US" b="1" dirty="0">
                <a:solidFill>
                  <a:schemeClr val="accent3"/>
                </a:solidFill>
                <a:effectLst/>
                <a:latin typeface="Arial" panose="020B0604020202020204" pitchFamily="34" charset="0"/>
              </a:rPr>
              <a:t>先提出建议框</a:t>
            </a:r>
            <a:r>
              <a:rPr lang="zh-CN" altLang="en-US" dirty="0">
                <a:solidFill>
                  <a:schemeClr val="accent3"/>
                </a:solidFill>
                <a:effectLst/>
                <a:latin typeface="Arial" panose="020B0604020202020204" pitchFamily="34" charset="0"/>
              </a:rPr>
              <a:t>，再</a:t>
            </a:r>
            <a:r>
              <a:rPr lang="zh-CN" altLang="en-US" b="1" dirty="0">
                <a:solidFill>
                  <a:schemeClr val="accent3"/>
                </a:solidFill>
                <a:effectLst/>
                <a:latin typeface="Arial" panose="020B0604020202020204" pitchFamily="34" charset="0"/>
              </a:rPr>
              <a:t>使分类器重新进行检测</a:t>
            </a:r>
            <a:r>
              <a:rPr lang="zh-CN" altLang="en-US" dirty="0">
                <a:effectLst/>
                <a:latin typeface="Arial" panose="020B0604020202020204" pitchFamily="34" charset="0"/>
              </a:rPr>
              <a:t>。相反，本文</a:t>
            </a:r>
            <a:r>
              <a:rPr lang="zh-CN" altLang="en-US" b="1" dirty="0">
                <a:solidFill>
                  <a:schemeClr val="accent3"/>
                </a:solidFill>
                <a:effectLst/>
                <a:latin typeface="Arial" panose="020B0604020202020204" pitchFamily="34" charset="0"/>
              </a:rPr>
              <a:t>将对象检测作为一个回归问题</a:t>
            </a:r>
            <a:r>
              <a:rPr lang="zh-CN" altLang="en-US" dirty="0">
                <a:effectLst/>
                <a:latin typeface="Arial" panose="020B0604020202020204" pitchFamily="34" charset="0"/>
              </a:rPr>
              <a:t>，即同时计算</a:t>
            </a:r>
            <a:r>
              <a:rPr lang="zh-CN" altLang="en-US" b="1" dirty="0">
                <a:solidFill>
                  <a:schemeClr val="accent3"/>
                </a:solidFill>
                <a:effectLst/>
                <a:latin typeface="Arial" panose="020B0604020202020204" pitchFamily="34" charset="0"/>
              </a:rPr>
              <a:t>空间分离的边界框</a:t>
            </a:r>
            <a:r>
              <a:rPr lang="zh-CN" altLang="en-US" dirty="0">
                <a:effectLst/>
                <a:latin typeface="Arial" panose="020B0604020202020204" pitchFamily="34" charset="0"/>
              </a:rPr>
              <a:t>和</a:t>
            </a:r>
            <a:r>
              <a:rPr lang="zh-CN" altLang="en-US" b="1" dirty="0">
                <a:solidFill>
                  <a:schemeClr val="accent3"/>
                </a:solidFill>
                <a:effectLst/>
                <a:latin typeface="Arial" panose="020B0604020202020204" pitchFamily="34" charset="0"/>
              </a:rPr>
              <a:t>相关的类概率</a:t>
            </a:r>
            <a:r>
              <a:rPr lang="zh-CN" altLang="en-US" dirty="0">
                <a:effectLst/>
                <a:latin typeface="Arial" panose="020B0604020202020204" pitchFamily="34" charset="0"/>
              </a:rPr>
              <a:t>。一个单一的神经网络预测边界盒和类概率直接从完整的图像在一次评估。由于整个检测管道是一个单一的网络，它可以</a:t>
            </a:r>
            <a:r>
              <a:rPr lang="zh-CN" altLang="en-US" b="1" dirty="0">
                <a:solidFill>
                  <a:schemeClr val="accent3"/>
                </a:solidFill>
                <a:effectLst/>
                <a:latin typeface="Arial" panose="020B0604020202020204" pitchFamily="34" charset="0"/>
              </a:rPr>
              <a:t>端到端</a:t>
            </a:r>
            <a:r>
              <a:rPr lang="zh-CN" altLang="en-US" dirty="0">
                <a:effectLst/>
                <a:latin typeface="Arial" panose="020B0604020202020204" pitchFamily="34" charset="0"/>
              </a:rPr>
              <a:t>直接对检测性能进行优化。</a:t>
            </a:r>
            <a:endParaRPr lang="en-US" altLang="zh-CN" dirty="0">
              <a:effectLst/>
              <a:latin typeface="Arial" panose="020B0604020202020204" pitchFamily="34" charset="0"/>
            </a:endParaRPr>
          </a:p>
          <a:p>
            <a:pPr>
              <a:lnSpc>
                <a:spcPct val="110000"/>
              </a:lnSpc>
            </a:pPr>
            <a:r>
              <a:rPr lang="en-US" altLang="zh-CN" b="1" dirty="0">
                <a:solidFill>
                  <a:schemeClr val="accent3"/>
                </a:solidFill>
                <a:effectLst/>
                <a:latin typeface="Arial" panose="020B0604020202020204" pitchFamily="34" charset="0"/>
              </a:rPr>
              <a:t>YOLO</a:t>
            </a:r>
            <a:r>
              <a:rPr lang="zh-CN" altLang="en-US" b="1" dirty="0">
                <a:solidFill>
                  <a:schemeClr val="accent3"/>
                </a:solidFill>
                <a:effectLst/>
                <a:latin typeface="Arial" panose="020B0604020202020204" pitchFamily="34" charset="0"/>
              </a:rPr>
              <a:t>统一架构非常快</a:t>
            </a:r>
            <a:r>
              <a:rPr lang="zh-CN" altLang="en-US" dirty="0">
                <a:effectLst/>
                <a:latin typeface="Arial" panose="020B0604020202020204" pitchFamily="34" charset="0"/>
              </a:rPr>
              <a:t>。基本</a:t>
            </a:r>
            <a:r>
              <a:rPr lang="en-US" altLang="zh-CN" dirty="0">
                <a:effectLst/>
                <a:latin typeface="Arial" panose="020B0604020202020204" pitchFamily="34" charset="0"/>
              </a:rPr>
              <a:t>YOLO</a:t>
            </a:r>
            <a:r>
              <a:rPr lang="zh-CN" altLang="en-US" dirty="0">
                <a:effectLst/>
                <a:latin typeface="Arial" panose="020B0604020202020204" pitchFamily="34" charset="0"/>
              </a:rPr>
              <a:t>模型以每秒</a:t>
            </a:r>
            <a:r>
              <a:rPr lang="en-US" altLang="zh-CN" dirty="0">
                <a:effectLst/>
                <a:latin typeface="Arial" panose="020B0604020202020204" pitchFamily="34" charset="0"/>
              </a:rPr>
              <a:t>45</a:t>
            </a:r>
            <a:r>
              <a:rPr lang="zh-CN" altLang="en-US" dirty="0">
                <a:effectLst/>
                <a:latin typeface="Arial" panose="020B0604020202020204" pitchFamily="34" charset="0"/>
              </a:rPr>
              <a:t>帧的速度实时处理图像。一个更小的网络，</a:t>
            </a:r>
            <a:r>
              <a:rPr lang="en-US" altLang="zh-CN" dirty="0">
                <a:effectLst/>
                <a:latin typeface="Arial" panose="020B0604020202020204" pitchFamily="34" charset="0"/>
              </a:rPr>
              <a:t>Fast YOLO</a:t>
            </a:r>
            <a:r>
              <a:rPr lang="zh-CN" altLang="en-US" dirty="0">
                <a:effectLst/>
                <a:latin typeface="Arial" panose="020B0604020202020204" pitchFamily="34" charset="0"/>
              </a:rPr>
              <a:t>，处理速度惊人的</a:t>
            </a:r>
            <a:r>
              <a:rPr lang="en-US" altLang="zh-CN" dirty="0">
                <a:effectLst/>
                <a:latin typeface="Arial" panose="020B0604020202020204" pitchFamily="34" charset="0"/>
              </a:rPr>
              <a:t>155</a:t>
            </a:r>
            <a:r>
              <a:rPr lang="zh-CN" altLang="en-US" dirty="0">
                <a:effectLst/>
                <a:latin typeface="Arial" panose="020B0604020202020204" pitchFamily="34" charset="0"/>
              </a:rPr>
              <a:t>帧每秒，同时仍然实现了</a:t>
            </a:r>
            <a:r>
              <a:rPr lang="zh-CN" altLang="en-US" dirty="0">
                <a:solidFill>
                  <a:schemeClr val="accent3"/>
                </a:solidFill>
                <a:effectLst/>
                <a:latin typeface="Arial" panose="020B0604020202020204" pitchFamily="34" charset="0"/>
              </a:rPr>
              <a:t>两倍于其他实时探测器的</a:t>
            </a:r>
            <a:r>
              <a:rPr lang="en-US" altLang="zh-CN" dirty="0" err="1">
                <a:solidFill>
                  <a:schemeClr val="accent3"/>
                </a:solidFill>
                <a:effectLst/>
                <a:latin typeface="Arial" panose="020B0604020202020204" pitchFamily="34" charset="0"/>
              </a:rPr>
              <a:t>mAP</a:t>
            </a:r>
            <a:r>
              <a:rPr lang="zh-CN" altLang="en-US" dirty="0">
                <a:effectLst/>
                <a:latin typeface="Arial" panose="020B0604020202020204" pitchFamily="34" charset="0"/>
              </a:rPr>
              <a:t>。与最先进的检测系统相比，</a:t>
            </a:r>
            <a:r>
              <a:rPr lang="en-US" altLang="zh-CN" dirty="0">
                <a:effectLst/>
                <a:latin typeface="Arial" panose="020B0604020202020204" pitchFamily="34" charset="0"/>
              </a:rPr>
              <a:t>YOLO</a:t>
            </a:r>
            <a:r>
              <a:rPr lang="zh-CN" altLang="en-US" dirty="0">
                <a:effectLst/>
                <a:latin typeface="Arial" panose="020B0604020202020204" pitchFamily="34" charset="0"/>
              </a:rPr>
              <a:t>的</a:t>
            </a:r>
            <a:r>
              <a:rPr lang="zh-CN" altLang="en-US" dirty="0">
                <a:solidFill>
                  <a:schemeClr val="accent3"/>
                </a:solidFill>
                <a:effectLst/>
                <a:latin typeface="Arial" panose="020B0604020202020204" pitchFamily="34" charset="0"/>
              </a:rPr>
              <a:t>定位误差更大</a:t>
            </a:r>
            <a:r>
              <a:rPr lang="zh-CN" altLang="en-US" dirty="0">
                <a:effectLst/>
                <a:latin typeface="Arial" panose="020B0604020202020204" pitchFamily="34" charset="0"/>
              </a:rPr>
              <a:t>，但</a:t>
            </a:r>
            <a:r>
              <a:rPr lang="zh-CN" altLang="en-US" dirty="0">
                <a:solidFill>
                  <a:schemeClr val="accent3"/>
                </a:solidFill>
                <a:effectLst/>
                <a:latin typeface="Arial" panose="020B0604020202020204" pitchFamily="34" charset="0"/>
              </a:rPr>
              <a:t>预测背景误报的可能性更小</a:t>
            </a:r>
            <a:r>
              <a:rPr lang="zh-CN" altLang="en-US" dirty="0">
                <a:effectLst/>
                <a:latin typeface="Arial" panose="020B0604020202020204" pitchFamily="34" charset="0"/>
              </a:rPr>
              <a:t>。</a:t>
            </a:r>
            <a:endParaRPr lang="zh-CN" altLang="en-US" dirty="0"/>
          </a:p>
        </p:txBody>
      </p:sp>
    </p:spTree>
    <p:extLst>
      <p:ext uri="{BB962C8B-B14F-4D97-AF65-F5344CB8AC3E}">
        <p14:creationId xmlns:p14="http://schemas.microsoft.com/office/powerpoint/2010/main" val="1496171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Arial" panose="020B0604020202020204" pitchFamily="34" charset="0"/>
                <a:ea typeface="微软雅黑" panose="020B0503020204020204" pitchFamily="34" charset="-122"/>
                <a:sym typeface="Arial" panose="020B0604020202020204" pitchFamily="34" charset="0"/>
              </a:rPr>
              <a:t>解决方案</a:t>
            </a:r>
            <a:r>
              <a:rPr lang="en-US" altLang="zh-CN" sz="4400" dirty="0">
                <a:latin typeface="Arial" panose="020B0604020202020204" pitchFamily="34" charset="0"/>
                <a:ea typeface="微软雅黑" panose="020B0503020204020204" pitchFamily="34" charset="-122"/>
                <a:sym typeface="Arial" panose="020B0604020202020204" pitchFamily="34" charset="0"/>
              </a:rPr>
              <a:t>-</a:t>
            </a:r>
            <a:r>
              <a:rPr lang="zh-CN" altLang="en-US" sz="4400" dirty="0">
                <a:latin typeface="Arial" panose="020B0604020202020204" pitchFamily="34" charset="0"/>
                <a:ea typeface="微软雅黑" panose="020B0503020204020204" pitchFamily="34" charset="-122"/>
                <a:sym typeface="Arial" panose="020B0604020202020204" pitchFamily="34" charset="0"/>
              </a:rPr>
              <a:t>模型介绍</a:t>
            </a:r>
            <a:endParaRPr lang="zh-CN" altLang="en-US" dirty="0"/>
          </a:p>
        </p:txBody>
      </p:sp>
      <p:sp>
        <p:nvSpPr>
          <p:cNvPr id="3" name="内容占位符 2"/>
          <p:cNvSpPr>
            <a:spLocks noGrp="1"/>
          </p:cNvSpPr>
          <p:nvPr>
            <p:ph idx="1"/>
          </p:nvPr>
        </p:nvSpPr>
        <p:spPr>
          <a:xfrm>
            <a:off x="838200" y="1825625"/>
            <a:ext cx="5257800" cy="4351338"/>
          </a:xfrm>
        </p:spPr>
        <p:txBody>
          <a:bodyPr>
            <a:normAutofit/>
          </a:bodyPr>
          <a:lstStyle/>
          <a:p>
            <a:pPr>
              <a:lnSpc>
                <a:spcPct val="110000"/>
              </a:lnSpc>
            </a:pPr>
            <a:r>
              <a:rPr lang="en-US" altLang="zh-CN" dirty="0"/>
              <a:t>1.</a:t>
            </a:r>
            <a:r>
              <a:rPr lang="zh-CN" altLang="en-US" dirty="0"/>
              <a:t>网络设计</a:t>
            </a:r>
            <a:endParaRPr lang="en-US" altLang="zh-CN" dirty="0"/>
          </a:p>
          <a:p>
            <a:pPr lvl="1">
              <a:lnSpc>
                <a:spcPct val="110000"/>
              </a:lnSpc>
            </a:pPr>
            <a:r>
              <a:rPr lang="zh-CN" altLang="en-US" dirty="0">
                <a:effectLst/>
                <a:latin typeface="Arial" panose="020B0604020202020204" pitchFamily="34" charset="0"/>
              </a:rPr>
              <a:t>网络架构是受</a:t>
            </a:r>
            <a:r>
              <a:rPr lang="en-US" altLang="zh-CN" dirty="0" err="1">
                <a:effectLst/>
                <a:latin typeface="Arial" panose="020B0604020202020204" pitchFamily="34" charset="0"/>
              </a:rPr>
              <a:t>GoogLeNet</a:t>
            </a:r>
            <a:r>
              <a:rPr lang="zh-CN" altLang="en-US" dirty="0">
                <a:effectLst/>
                <a:latin typeface="Arial" panose="020B0604020202020204" pitchFamily="34" charset="0"/>
              </a:rPr>
              <a:t>图像分类模型</a:t>
            </a:r>
            <a:r>
              <a:rPr lang="en-US" altLang="zh-CN" dirty="0">
                <a:effectLst/>
                <a:latin typeface="Arial" panose="020B0604020202020204" pitchFamily="34" charset="0"/>
              </a:rPr>
              <a:t>[34]</a:t>
            </a:r>
            <a:r>
              <a:rPr lang="zh-CN" altLang="en-US" dirty="0">
                <a:effectLst/>
                <a:latin typeface="Arial" panose="020B0604020202020204" pitchFamily="34" charset="0"/>
              </a:rPr>
              <a:t>的启发。该网络有</a:t>
            </a:r>
            <a:r>
              <a:rPr lang="en-US" altLang="zh-CN" dirty="0">
                <a:solidFill>
                  <a:schemeClr val="accent3"/>
                </a:solidFill>
                <a:effectLst/>
                <a:latin typeface="Arial" panose="020B0604020202020204" pitchFamily="34" charset="0"/>
              </a:rPr>
              <a:t>24</a:t>
            </a:r>
            <a:r>
              <a:rPr lang="zh-CN" altLang="en-US" dirty="0">
                <a:solidFill>
                  <a:schemeClr val="accent3"/>
                </a:solidFill>
                <a:effectLst/>
                <a:latin typeface="Arial" panose="020B0604020202020204" pitchFamily="34" charset="0"/>
              </a:rPr>
              <a:t>个卷积层</a:t>
            </a:r>
            <a:r>
              <a:rPr lang="zh-CN" altLang="en-US" dirty="0">
                <a:effectLst/>
                <a:latin typeface="Arial" panose="020B0604020202020204" pitchFamily="34" charset="0"/>
              </a:rPr>
              <a:t>，然后是</a:t>
            </a:r>
            <a:r>
              <a:rPr lang="en-US" altLang="zh-CN" dirty="0">
                <a:solidFill>
                  <a:schemeClr val="accent3"/>
                </a:solidFill>
                <a:effectLst/>
                <a:latin typeface="Arial" panose="020B0604020202020204" pitchFamily="34" charset="0"/>
              </a:rPr>
              <a:t>2</a:t>
            </a:r>
            <a:r>
              <a:rPr lang="zh-CN" altLang="en-US" dirty="0">
                <a:solidFill>
                  <a:schemeClr val="accent3"/>
                </a:solidFill>
                <a:effectLst/>
                <a:latin typeface="Arial" panose="020B0604020202020204" pitchFamily="34" charset="0"/>
              </a:rPr>
              <a:t>个全连接层</a:t>
            </a:r>
            <a:r>
              <a:rPr lang="zh-CN" altLang="en-US" dirty="0">
                <a:effectLst/>
                <a:latin typeface="Arial" panose="020B0604020202020204" pitchFamily="34" charset="0"/>
              </a:rPr>
              <a:t>。与</a:t>
            </a:r>
            <a:r>
              <a:rPr lang="en-US" altLang="zh-CN" dirty="0" err="1">
                <a:effectLst/>
                <a:latin typeface="Arial" panose="020B0604020202020204" pitchFamily="34" charset="0"/>
              </a:rPr>
              <a:t>GoogLeNet</a:t>
            </a:r>
            <a:r>
              <a:rPr lang="zh-CN" altLang="en-US" dirty="0">
                <a:effectLst/>
                <a:latin typeface="Arial" panose="020B0604020202020204" pitchFamily="34" charset="0"/>
              </a:rPr>
              <a:t>使用的初始模块不同，作者简单地</a:t>
            </a:r>
            <a:r>
              <a:rPr lang="zh-CN" altLang="en-US" dirty="0">
                <a:solidFill>
                  <a:schemeClr val="accent3"/>
                </a:solidFill>
                <a:effectLst/>
                <a:latin typeface="Arial" panose="020B0604020202020204" pitchFamily="34" charset="0"/>
              </a:rPr>
              <a:t>使用</a:t>
            </a:r>
            <a:r>
              <a:rPr lang="en-US" altLang="zh-CN" dirty="0">
                <a:solidFill>
                  <a:schemeClr val="accent3"/>
                </a:solidFill>
                <a:effectLst/>
                <a:latin typeface="Arial" panose="020B0604020202020204" pitchFamily="34" charset="0"/>
              </a:rPr>
              <a:t>1×1</a:t>
            </a:r>
            <a:r>
              <a:rPr lang="zh-CN" altLang="en-US" dirty="0">
                <a:solidFill>
                  <a:schemeClr val="accent3"/>
                </a:solidFill>
                <a:effectLst/>
                <a:latin typeface="Arial" panose="020B0604020202020204" pitchFamily="34" charset="0"/>
              </a:rPr>
              <a:t>简化层，然后是</a:t>
            </a:r>
            <a:r>
              <a:rPr lang="en-US" altLang="zh-CN" dirty="0">
                <a:solidFill>
                  <a:schemeClr val="accent3"/>
                </a:solidFill>
                <a:effectLst/>
                <a:latin typeface="Arial" panose="020B0604020202020204" pitchFamily="34" charset="0"/>
              </a:rPr>
              <a:t>3×3</a:t>
            </a:r>
            <a:r>
              <a:rPr lang="zh-CN" altLang="en-US" dirty="0">
                <a:solidFill>
                  <a:schemeClr val="accent3"/>
                </a:solidFill>
                <a:effectLst/>
                <a:latin typeface="Arial" panose="020B0604020202020204" pitchFamily="34" charset="0"/>
              </a:rPr>
              <a:t>卷积层</a:t>
            </a:r>
            <a:r>
              <a:rPr lang="zh-CN" altLang="en-US" dirty="0">
                <a:effectLst/>
                <a:latin typeface="Arial" panose="020B0604020202020204" pitchFamily="34" charset="0"/>
              </a:rPr>
              <a:t>，类似于</a:t>
            </a:r>
            <a:r>
              <a:rPr lang="en-US" altLang="zh-CN" dirty="0">
                <a:effectLst/>
                <a:latin typeface="Arial" panose="020B0604020202020204" pitchFamily="34" charset="0"/>
              </a:rPr>
              <a:t>Lin</a:t>
            </a:r>
            <a:r>
              <a:rPr lang="zh-CN" altLang="en-US" dirty="0">
                <a:effectLst/>
                <a:latin typeface="Arial" panose="020B0604020202020204" pitchFamily="34" charset="0"/>
              </a:rPr>
              <a:t>等人的</a:t>
            </a:r>
            <a:r>
              <a:rPr lang="en-US" altLang="zh-CN" dirty="0">
                <a:effectLst/>
                <a:latin typeface="Arial" panose="020B0604020202020204" pitchFamily="34" charset="0"/>
              </a:rPr>
              <a:t>[22]</a:t>
            </a:r>
            <a:r>
              <a:rPr lang="zh-CN" altLang="en-US" dirty="0">
                <a:effectLst/>
                <a:latin typeface="Arial" panose="020B0604020202020204" pitchFamily="34" charset="0"/>
              </a:rPr>
              <a:t>。</a:t>
            </a:r>
            <a:endParaRPr lang="en-US" altLang="zh-CN" dirty="0">
              <a:effectLst/>
              <a:latin typeface="Arial" panose="020B0604020202020204" pitchFamily="34" charset="0"/>
            </a:endParaRPr>
          </a:p>
          <a:p>
            <a:pPr lvl="1">
              <a:lnSpc>
                <a:spcPct val="110000"/>
              </a:lnSpc>
            </a:pPr>
            <a:r>
              <a:rPr lang="zh-CN" altLang="en-US" dirty="0"/>
              <a:t>该网络的最终输出是预测的</a:t>
            </a:r>
            <a:r>
              <a:rPr lang="en-US" altLang="zh-CN" dirty="0"/>
              <a:t>7 × 7 × 30</a:t>
            </a:r>
            <a:r>
              <a:rPr lang="zh-CN" altLang="en-US" dirty="0"/>
              <a:t>张量。</a:t>
            </a:r>
            <a:r>
              <a:rPr lang="en-US" altLang="zh-CN" dirty="0"/>
              <a:t>S=7,B=2,C=20</a:t>
            </a:r>
            <a:r>
              <a:rPr lang="zh-CN" altLang="en-US" dirty="0"/>
              <a:t>。</a:t>
            </a:r>
            <a:endParaRPr lang="en-US" altLang="zh-CN" dirty="0"/>
          </a:p>
        </p:txBody>
      </p:sp>
      <p:pic>
        <p:nvPicPr>
          <p:cNvPr id="5" name="图片 4">
            <a:extLst>
              <a:ext uri="{FF2B5EF4-FFF2-40B4-BE49-F238E27FC236}">
                <a16:creationId xmlns:a16="http://schemas.microsoft.com/office/drawing/2014/main" id="{EB1C1FB0-A24C-4908-B171-DA16BA8E3627}"/>
              </a:ext>
            </a:extLst>
          </p:cNvPr>
          <p:cNvPicPr>
            <a:picLocks noChangeAspect="1"/>
          </p:cNvPicPr>
          <p:nvPr/>
        </p:nvPicPr>
        <p:blipFill>
          <a:blip r:embed="rId2"/>
          <a:stretch>
            <a:fillRect/>
          </a:stretch>
        </p:blipFill>
        <p:spPr>
          <a:xfrm>
            <a:off x="8735786" y="0"/>
            <a:ext cx="3456214" cy="3282736"/>
          </a:xfrm>
          <a:prstGeom prst="rect">
            <a:avLst/>
          </a:prstGeom>
        </p:spPr>
      </p:pic>
      <p:pic>
        <p:nvPicPr>
          <p:cNvPr id="7" name="图片 6">
            <a:extLst>
              <a:ext uri="{FF2B5EF4-FFF2-40B4-BE49-F238E27FC236}">
                <a16:creationId xmlns:a16="http://schemas.microsoft.com/office/drawing/2014/main" id="{6D537794-A178-4038-930E-DEE22ACB006A}"/>
              </a:ext>
            </a:extLst>
          </p:cNvPr>
          <p:cNvPicPr>
            <a:picLocks noChangeAspect="1"/>
          </p:cNvPicPr>
          <p:nvPr/>
        </p:nvPicPr>
        <p:blipFill>
          <a:blip r:embed="rId3"/>
          <a:stretch>
            <a:fillRect/>
          </a:stretch>
        </p:blipFill>
        <p:spPr>
          <a:xfrm>
            <a:off x="5999281" y="3890990"/>
            <a:ext cx="6192719" cy="2601884"/>
          </a:xfrm>
          <a:prstGeom prst="rect">
            <a:avLst/>
          </a:prstGeom>
        </p:spPr>
      </p:pic>
    </p:spTree>
    <p:extLst>
      <p:ext uri="{BB962C8B-B14F-4D97-AF65-F5344CB8AC3E}">
        <p14:creationId xmlns:p14="http://schemas.microsoft.com/office/powerpoint/2010/main" val="198475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Arial" panose="020B0604020202020204" pitchFamily="34" charset="0"/>
                <a:ea typeface="微软雅黑" panose="020B0503020204020204" pitchFamily="34" charset="-122"/>
                <a:sym typeface="Arial" panose="020B0604020202020204" pitchFamily="34" charset="0"/>
              </a:rPr>
              <a:t>解决方案</a:t>
            </a:r>
            <a:r>
              <a:rPr lang="en-US" altLang="zh-CN" sz="4400" dirty="0">
                <a:latin typeface="Arial" panose="020B0604020202020204" pitchFamily="34" charset="0"/>
                <a:ea typeface="微软雅黑" panose="020B0503020204020204" pitchFamily="34" charset="-122"/>
                <a:sym typeface="Arial" panose="020B0604020202020204" pitchFamily="34" charset="0"/>
              </a:rPr>
              <a:t>-</a:t>
            </a:r>
            <a:r>
              <a:rPr lang="zh-CN" altLang="en-US" sz="4400" dirty="0">
                <a:latin typeface="Arial" panose="020B0604020202020204" pitchFamily="34" charset="0"/>
                <a:ea typeface="微软雅黑" panose="020B0503020204020204" pitchFamily="34" charset="-122"/>
                <a:sym typeface="Arial" panose="020B0604020202020204" pitchFamily="34" charset="0"/>
              </a:rPr>
              <a:t>模型介绍</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110000"/>
              </a:lnSpc>
            </a:pPr>
            <a:r>
              <a:rPr lang="en-US" altLang="zh-CN" dirty="0"/>
              <a:t>2.</a:t>
            </a:r>
            <a:r>
              <a:rPr lang="zh-CN" altLang="en-US" dirty="0"/>
              <a:t>训练</a:t>
            </a:r>
            <a:endParaRPr lang="en-US" altLang="zh-CN" dirty="0"/>
          </a:p>
          <a:p>
            <a:pPr>
              <a:lnSpc>
                <a:spcPct val="110000"/>
              </a:lnSpc>
            </a:pPr>
            <a:r>
              <a:rPr lang="zh-CN" altLang="en-US" dirty="0"/>
              <a:t>作者在</a:t>
            </a:r>
            <a:r>
              <a:rPr lang="en-US" altLang="zh-CN" dirty="0"/>
              <a:t>ImageNet 1000</a:t>
            </a:r>
            <a:r>
              <a:rPr lang="zh-CN" altLang="en-US" dirty="0"/>
              <a:t>级比赛数据集</a:t>
            </a:r>
            <a:r>
              <a:rPr lang="en-US" altLang="zh-CN" dirty="0"/>
              <a:t>[30]</a:t>
            </a:r>
            <a:r>
              <a:rPr lang="zh-CN" altLang="en-US" dirty="0"/>
              <a:t>上预训练该卷积层。为了进行预训练，</a:t>
            </a:r>
            <a:r>
              <a:rPr lang="zh-CN" altLang="en-US" dirty="0">
                <a:solidFill>
                  <a:schemeClr val="accent3"/>
                </a:solidFill>
              </a:rPr>
              <a:t>作者使用图</a:t>
            </a:r>
            <a:r>
              <a:rPr lang="en-US" altLang="zh-CN" dirty="0">
                <a:solidFill>
                  <a:schemeClr val="accent3"/>
                </a:solidFill>
              </a:rPr>
              <a:t>3</a:t>
            </a:r>
            <a:r>
              <a:rPr lang="zh-CN" altLang="en-US" dirty="0">
                <a:solidFill>
                  <a:schemeClr val="accent3"/>
                </a:solidFill>
              </a:rPr>
              <a:t>中的前</a:t>
            </a:r>
            <a:r>
              <a:rPr lang="en-US" altLang="zh-CN" dirty="0">
                <a:solidFill>
                  <a:schemeClr val="accent3"/>
                </a:solidFill>
              </a:rPr>
              <a:t>20</a:t>
            </a:r>
            <a:r>
              <a:rPr lang="zh-CN" altLang="en-US" dirty="0">
                <a:solidFill>
                  <a:schemeClr val="accent3"/>
                </a:solidFill>
              </a:rPr>
              <a:t>个卷积层，然后是</a:t>
            </a:r>
            <a:r>
              <a:rPr lang="en-US" altLang="zh-CN" dirty="0">
                <a:solidFill>
                  <a:schemeClr val="accent3"/>
                </a:solidFill>
              </a:rPr>
              <a:t>1</a:t>
            </a:r>
            <a:r>
              <a:rPr lang="zh-CN" altLang="en-US" dirty="0">
                <a:solidFill>
                  <a:schemeClr val="accent3"/>
                </a:solidFill>
              </a:rPr>
              <a:t>个平均池化层和</a:t>
            </a:r>
            <a:r>
              <a:rPr lang="en-US" altLang="zh-CN" dirty="0">
                <a:solidFill>
                  <a:schemeClr val="accent3"/>
                </a:solidFill>
              </a:rPr>
              <a:t>1</a:t>
            </a:r>
            <a:r>
              <a:rPr lang="zh-CN" altLang="en-US" dirty="0">
                <a:solidFill>
                  <a:schemeClr val="accent3"/>
                </a:solidFill>
              </a:rPr>
              <a:t>个完全连接层</a:t>
            </a:r>
            <a:r>
              <a:rPr lang="zh-CN" altLang="en-US" dirty="0"/>
              <a:t>。作者对这个网络进行了大约一周的训练，并在</a:t>
            </a:r>
            <a:r>
              <a:rPr lang="en-US" altLang="zh-CN" dirty="0"/>
              <a:t>ImageNet 2012</a:t>
            </a:r>
            <a:r>
              <a:rPr lang="zh-CN" altLang="en-US" dirty="0"/>
              <a:t>验证集上实现了</a:t>
            </a:r>
            <a:r>
              <a:rPr lang="en-US" altLang="zh-CN" dirty="0"/>
              <a:t>88%</a:t>
            </a:r>
            <a:r>
              <a:rPr lang="zh-CN" altLang="en-US" dirty="0"/>
              <a:t>的单一作物前</a:t>
            </a:r>
            <a:r>
              <a:rPr lang="en-US" altLang="zh-CN" dirty="0"/>
              <a:t>5</a:t>
            </a:r>
            <a:r>
              <a:rPr lang="zh-CN" altLang="en-US" dirty="0"/>
              <a:t>名的精度，这与</a:t>
            </a:r>
            <a:r>
              <a:rPr lang="en-US" altLang="zh-CN" dirty="0"/>
              <a:t>Caffe</a:t>
            </a:r>
            <a:r>
              <a:rPr lang="zh-CN" altLang="en-US" dirty="0"/>
              <a:t>的</a:t>
            </a:r>
            <a:r>
              <a:rPr lang="en-US" altLang="zh-CN" dirty="0"/>
              <a:t>Model Zoo[24]</a:t>
            </a:r>
            <a:r>
              <a:rPr lang="zh-CN" altLang="en-US" dirty="0"/>
              <a:t>中的</a:t>
            </a:r>
            <a:r>
              <a:rPr lang="en-US" altLang="zh-CN" dirty="0" err="1"/>
              <a:t>GoogLeNet</a:t>
            </a:r>
            <a:r>
              <a:rPr lang="zh-CN" altLang="en-US" dirty="0"/>
              <a:t>模型相当。作者使用暗网框架进行所有的训练和推理</a:t>
            </a:r>
            <a:r>
              <a:rPr lang="en-US" altLang="zh-CN" dirty="0"/>
              <a:t>[26]</a:t>
            </a:r>
            <a:r>
              <a:rPr lang="zh-CN" altLang="en-US" dirty="0"/>
              <a:t>。</a:t>
            </a:r>
            <a:endParaRPr lang="en-US" altLang="zh-CN" dirty="0"/>
          </a:p>
          <a:p>
            <a:pPr>
              <a:lnSpc>
                <a:spcPct val="110000"/>
              </a:lnSpc>
            </a:pPr>
            <a:r>
              <a:rPr lang="en-US" altLang="zh-CN" dirty="0">
                <a:effectLst/>
                <a:latin typeface="Arial" panose="020B0604020202020204" pitchFamily="34" charset="0"/>
              </a:rPr>
              <a:t>Ren</a:t>
            </a:r>
            <a:r>
              <a:rPr lang="zh-CN" altLang="en-US" dirty="0">
                <a:effectLst/>
                <a:latin typeface="Arial" panose="020B0604020202020204" pitchFamily="34" charset="0"/>
              </a:rPr>
              <a:t>等人的研究表明，在预先训练的网络中</a:t>
            </a:r>
            <a:r>
              <a:rPr lang="zh-CN" altLang="en-US" dirty="0">
                <a:solidFill>
                  <a:schemeClr val="accent3"/>
                </a:solidFill>
                <a:effectLst/>
                <a:latin typeface="Arial" panose="020B0604020202020204" pitchFamily="34" charset="0"/>
              </a:rPr>
              <a:t>同时添加卷积层和连接层可以提高性能</a:t>
            </a:r>
            <a:r>
              <a:rPr lang="en-US" altLang="zh-CN" dirty="0">
                <a:effectLst/>
                <a:latin typeface="Arial" panose="020B0604020202020204" pitchFamily="34" charset="0"/>
              </a:rPr>
              <a:t>[29]</a:t>
            </a:r>
            <a:r>
              <a:rPr lang="zh-CN" altLang="en-US" dirty="0">
                <a:effectLst/>
                <a:latin typeface="Arial" panose="020B0604020202020204" pitchFamily="34" charset="0"/>
              </a:rPr>
              <a:t>。根据他们的例子，作者</a:t>
            </a:r>
            <a:r>
              <a:rPr lang="zh-CN" altLang="en-US" dirty="0">
                <a:solidFill>
                  <a:schemeClr val="accent3"/>
                </a:solidFill>
                <a:effectLst/>
                <a:latin typeface="Arial" panose="020B0604020202020204" pitchFamily="34" charset="0"/>
              </a:rPr>
              <a:t>添加了</a:t>
            </a:r>
            <a:r>
              <a:rPr lang="en-US" altLang="zh-CN" dirty="0">
                <a:solidFill>
                  <a:schemeClr val="accent3"/>
                </a:solidFill>
                <a:effectLst/>
                <a:latin typeface="Arial" panose="020B0604020202020204" pitchFamily="34" charset="0"/>
              </a:rPr>
              <a:t>4</a:t>
            </a:r>
            <a:r>
              <a:rPr lang="zh-CN" altLang="en-US" dirty="0">
                <a:solidFill>
                  <a:schemeClr val="accent3"/>
                </a:solidFill>
                <a:effectLst/>
                <a:latin typeface="Arial" panose="020B0604020202020204" pitchFamily="34" charset="0"/>
              </a:rPr>
              <a:t>个卷积层和</a:t>
            </a:r>
            <a:r>
              <a:rPr lang="en-US" altLang="zh-CN" dirty="0">
                <a:solidFill>
                  <a:schemeClr val="accent3"/>
                </a:solidFill>
                <a:effectLst/>
                <a:latin typeface="Arial" panose="020B0604020202020204" pitchFamily="34" charset="0"/>
              </a:rPr>
              <a:t>2</a:t>
            </a:r>
            <a:r>
              <a:rPr lang="zh-CN" altLang="en-US" dirty="0">
                <a:solidFill>
                  <a:schemeClr val="accent3"/>
                </a:solidFill>
                <a:effectLst/>
                <a:latin typeface="Arial" panose="020B0604020202020204" pitchFamily="34" charset="0"/>
              </a:rPr>
              <a:t>个权值随机初始化的全连接层</a:t>
            </a:r>
            <a:r>
              <a:rPr lang="zh-CN" altLang="en-US" dirty="0">
                <a:effectLst/>
                <a:latin typeface="Arial" panose="020B0604020202020204" pitchFamily="34" charset="0"/>
              </a:rPr>
              <a:t>。</a:t>
            </a:r>
            <a:r>
              <a:rPr lang="zh-CN" altLang="en-US" dirty="0">
                <a:solidFill>
                  <a:schemeClr val="accent3"/>
                </a:solidFill>
                <a:effectLst/>
                <a:latin typeface="Arial" panose="020B0604020202020204" pitchFamily="34" charset="0"/>
              </a:rPr>
              <a:t>检测往往需要细粒度的视觉信息</a:t>
            </a:r>
            <a:r>
              <a:rPr lang="zh-CN" altLang="en-US" dirty="0">
                <a:effectLst/>
                <a:latin typeface="Arial" panose="020B0604020202020204" pitchFamily="34" charset="0"/>
              </a:rPr>
              <a:t>，因此作者将网络的</a:t>
            </a:r>
            <a:r>
              <a:rPr lang="zh-CN" altLang="en-US" dirty="0">
                <a:solidFill>
                  <a:schemeClr val="accent3"/>
                </a:solidFill>
                <a:effectLst/>
                <a:latin typeface="Arial" panose="020B0604020202020204" pitchFamily="34" charset="0"/>
              </a:rPr>
              <a:t>输入分辨率从</a:t>
            </a:r>
            <a:r>
              <a:rPr lang="en-US" altLang="zh-CN" dirty="0">
                <a:solidFill>
                  <a:schemeClr val="accent3"/>
                </a:solidFill>
                <a:effectLst/>
                <a:latin typeface="Arial" panose="020B0604020202020204" pitchFamily="34" charset="0"/>
              </a:rPr>
              <a:t>224 × 224</a:t>
            </a:r>
            <a:r>
              <a:rPr lang="zh-CN" altLang="en-US" dirty="0">
                <a:solidFill>
                  <a:schemeClr val="accent3"/>
                </a:solidFill>
                <a:effectLst/>
                <a:latin typeface="Arial" panose="020B0604020202020204" pitchFamily="34" charset="0"/>
              </a:rPr>
              <a:t>提高到</a:t>
            </a:r>
            <a:r>
              <a:rPr lang="en-US" altLang="zh-CN" dirty="0">
                <a:solidFill>
                  <a:schemeClr val="accent3"/>
                </a:solidFill>
                <a:effectLst/>
                <a:latin typeface="Arial" panose="020B0604020202020204" pitchFamily="34" charset="0"/>
              </a:rPr>
              <a:t>448 × 448</a:t>
            </a:r>
            <a:r>
              <a:rPr lang="zh-CN" altLang="en-US" dirty="0">
                <a:effectLst/>
                <a:latin typeface="Arial" panose="020B0604020202020204" pitchFamily="34" charset="0"/>
              </a:rPr>
              <a:t>。</a:t>
            </a:r>
            <a:endParaRPr lang="en-US" altLang="zh-CN" dirty="0">
              <a:effectLst/>
              <a:latin typeface="Arial" panose="020B0604020202020204" pitchFamily="34" charset="0"/>
            </a:endParaRPr>
          </a:p>
          <a:p>
            <a:pPr>
              <a:lnSpc>
                <a:spcPct val="110000"/>
              </a:lnSpc>
            </a:pPr>
            <a:r>
              <a:rPr lang="zh-CN" altLang="en-US" dirty="0">
                <a:effectLst/>
                <a:latin typeface="Arial" panose="020B0604020202020204" pitchFamily="34" charset="0"/>
              </a:rPr>
              <a:t>最后一层</a:t>
            </a:r>
            <a:r>
              <a:rPr lang="zh-CN" altLang="en-US" dirty="0">
                <a:solidFill>
                  <a:schemeClr val="accent3"/>
                </a:solidFill>
                <a:effectLst/>
                <a:latin typeface="Arial" panose="020B0604020202020204" pitchFamily="34" charset="0"/>
              </a:rPr>
              <a:t>预测类概率</a:t>
            </a:r>
            <a:r>
              <a:rPr lang="zh-CN" altLang="en-US" dirty="0">
                <a:effectLst/>
                <a:latin typeface="Arial" panose="020B0604020202020204" pitchFamily="34" charset="0"/>
              </a:rPr>
              <a:t>和</a:t>
            </a:r>
            <a:r>
              <a:rPr lang="zh-CN" altLang="en-US" dirty="0">
                <a:solidFill>
                  <a:schemeClr val="accent3"/>
                </a:solidFill>
                <a:effectLst/>
                <a:latin typeface="Arial" panose="020B0604020202020204" pitchFamily="34" charset="0"/>
              </a:rPr>
              <a:t>边界盒坐标</a:t>
            </a:r>
            <a:r>
              <a:rPr lang="zh-CN" altLang="en-US" dirty="0">
                <a:effectLst/>
                <a:latin typeface="Arial" panose="020B0604020202020204" pitchFamily="34" charset="0"/>
              </a:rPr>
              <a:t>。作者通过图像的宽度和高度</a:t>
            </a:r>
            <a:r>
              <a:rPr lang="zh-CN" altLang="en-US" dirty="0">
                <a:solidFill>
                  <a:schemeClr val="accent3"/>
                </a:solidFill>
                <a:effectLst/>
                <a:latin typeface="Arial" panose="020B0604020202020204" pitchFamily="34" charset="0"/>
              </a:rPr>
              <a:t>规范化</a:t>
            </a:r>
            <a:r>
              <a:rPr lang="zh-CN" altLang="en-US" dirty="0">
                <a:effectLst/>
                <a:latin typeface="Arial" panose="020B0604020202020204" pitchFamily="34" charset="0"/>
              </a:rPr>
              <a:t>边框的宽度和高度，使它们落在</a:t>
            </a:r>
            <a:r>
              <a:rPr lang="en-US" altLang="zh-CN" dirty="0">
                <a:effectLst/>
                <a:latin typeface="Arial" panose="020B0604020202020204" pitchFamily="34" charset="0"/>
              </a:rPr>
              <a:t>0</a:t>
            </a:r>
            <a:r>
              <a:rPr lang="zh-CN" altLang="en-US" dirty="0">
                <a:effectLst/>
                <a:latin typeface="Arial" panose="020B0604020202020204" pitchFamily="34" charset="0"/>
              </a:rPr>
              <a:t>和</a:t>
            </a:r>
            <a:r>
              <a:rPr lang="en-US" altLang="zh-CN" dirty="0">
                <a:effectLst/>
                <a:latin typeface="Arial" panose="020B0604020202020204" pitchFamily="34" charset="0"/>
              </a:rPr>
              <a:t>1</a:t>
            </a:r>
            <a:r>
              <a:rPr lang="zh-CN" altLang="en-US" dirty="0">
                <a:effectLst/>
                <a:latin typeface="Arial" panose="020B0604020202020204" pitchFamily="34" charset="0"/>
              </a:rPr>
              <a:t>之间。作者将边界框的</a:t>
            </a:r>
            <a:r>
              <a:rPr lang="en-US" altLang="zh-CN" dirty="0">
                <a:effectLst/>
                <a:latin typeface="Arial" panose="020B0604020202020204" pitchFamily="34" charset="0"/>
              </a:rPr>
              <a:t>x</a:t>
            </a:r>
            <a:r>
              <a:rPr lang="zh-CN" altLang="en-US" dirty="0">
                <a:effectLst/>
                <a:latin typeface="Arial" panose="020B0604020202020204" pitchFamily="34" charset="0"/>
              </a:rPr>
              <a:t>和</a:t>
            </a:r>
            <a:r>
              <a:rPr lang="en-US" altLang="zh-CN" dirty="0">
                <a:effectLst/>
                <a:latin typeface="Arial" panose="020B0604020202020204" pitchFamily="34" charset="0"/>
              </a:rPr>
              <a:t>y</a:t>
            </a:r>
            <a:r>
              <a:rPr lang="zh-CN" altLang="en-US" dirty="0">
                <a:effectLst/>
                <a:latin typeface="Arial" panose="020B0604020202020204" pitchFamily="34" charset="0"/>
              </a:rPr>
              <a:t>坐标</a:t>
            </a:r>
            <a:r>
              <a:rPr lang="zh-CN" altLang="en-US" dirty="0">
                <a:solidFill>
                  <a:schemeClr val="accent3"/>
                </a:solidFill>
                <a:effectLst/>
                <a:latin typeface="Arial" panose="020B0604020202020204" pitchFamily="34" charset="0"/>
              </a:rPr>
              <a:t>参数化为特定网格单元位置的偏移量</a:t>
            </a:r>
            <a:r>
              <a:rPr lang="zh-CN" altLang="en-US" dirty="0">
                <a:effectLst/>
                <a:latin typeface="Arial" panose="020B0604020202020204" pitchFamily="34" charset="0"/>
              </a:rPr>
              <a:t>，因此它们的边界也在</a:t>
            </a:r>
            <a:r>
              <a:rPr lang="en-US" altLang="zh-CN" dirty="0">
                <a:effectLst/>
                <a:latin typeface="Arial" panose="020B0604020202020204" pitchFamily="34" charset="0"/>
              </a:rPr>
              <a:t>0</a:t>
            </a:r>
            <a:r>
              <a:rPr lang="zh-CN" altLang="en-US" dirty="0">
                <a:effectLst/>
                <a:latin typeface="Arial" panose="020B0604020202020204" pitchFamily="34" charset="0"/>
              </a:rPr>
              <a:t>和</a:t>
            </a:r>
            <a:r>
              <a:rPr lang="en-US" altLang="zh-CN" dirty="0">
                <a:effectLst/>
                <a:latin typeface="Arial" panose="020B0604020202020204" pitchFamily="34" charset="0"/>
              </a:rPr>
              <a:t>1</a:t>
            </a:r>
            <a:r>
              <a:rPr lang="zh-CN" altLang="en-US" dirty="0">
                <a:effectLst/>
                <a:latin typeface="Arial" panose="020B0604020202020204" pitchFamily="34" charset="0"/>
              </a:rPr>
              <a:t>之间。</a:t>
            </a:r>
            <a:endParaRPr lang="en-US" altLang="zh-CN" dirty="0">
              <a:effectLst/>
              <a:latin typeface="Arial" panose="020B0604020202020204" pitchFamily="34" charset="0"/>
            </a:endParaRPr>
          </a:p>
          <a:p>
            <a:pPr>
              <a:lnSpc>
                <a:spcPct val="110000"/>
              </a:lnSpc>
            </a:pPr>
            <a:r>
              <a:rPr lang="zh-CN" altLang="en-US" dirty="0">
                <a:latin typeface="Arial" panose="020B0604020202020204" pitchFamily="34" charset="0"/>
              </a:rPr>
              <a:t>作者在</a:t>
            </a:r>
            <a:r>
              <a:rPr lang="zh-CN" altLang="en-US" dirty="0">
                <a:solidFill>
                  <a:schemeClr val="accent3"/>
                </a:solidFill>
                <a:latin typeface="Arial" panose="020B0604020202020204" pitchFamily="34" charset="0"/>
              </a:rPr>
              <a:t>最终层</a:t>
            </a:r>
            <a:r>
              <a:rPr lang="zh-CN" altLang="en-US" dirty="0">
                <a:latin typeface="Arial" panose="020B0604020202020204" pitchFamily="34" charset="0"/>
              </a:rPr>
              <a:t>使用</a:t>
            </a:r>
            <a:r>
              <a:rPr lang="zh-CN" altLang="en-US" dirty="0">
                <a:effectLst/>
                <a:latin typeface="Arial" panose="020B0604020202020204" pitchFamily="34" charset="0"/>
              </a:rPr>
              <a:t>一个</a:t>
            </a:r>
            <a:r>
              <a:rPr lang="zh-CN" altLang="en-US" dirty="0">
                <a:solidFill>
                  <a:schemeClr val="accent3"/>
                </a:solidFill>
                <a:effectLst/>
                <a:latin typeface="Arial" panose="020B0604020202020204" pitchFamily="34" charset="0"/>
              </a:rPr>
              <a:t>线性激活函数</a:t>
            </a:r>
            <a:r>
              <a:rPr lang="zh-CN" altLang="en-US" dirty="0">
                <a:latin typeface="Arial" panose="020B0604020202020204" pitchFamily="34" charset="0"/>
              </a:rPr>
              <a:t>，</a:t>
            </a:r>
            <a:r>
              <a:rPr lang="zh-CN" altLang="en-US" dirty="0">
                <a:effectLst/>
                <a:latin typeface="Arial" panose="020B0604020202020204" pitchFamily="34" charset="0"/>
              </a:rPr>
              <a:t>所有</a:t>
            </a:r>
            <a:r>
              <a:rPr lang="zh-CN" altLang="en-US" dirty="0">
                <a:solidFill>
                  <a:schemeClr val="accent3"/>
                </a:solidFill>
                <a:effectLst/>
                <a:latin typeface="Arial" panose="020B0604020202020204" pitchFamily="34" charset="0"/>
              </a:rPr>
              <a:t>其他层</a:t>
            </a:r>
            <a:r>
              <a:rPr lang="zh-CN" altLang="en-US" dirty="0">
                <a:effectLst/>
                <a:latin typeface="Arial" panose="020B0604020202020204" pitchFamily="34" charset="0"/>
              </a:rPr>
              <a:t>使用以下</a:t>
            </a:r>
            <a:r>
              <a:rPr lang="zh-CN" altLang="en-US" dirty="0">
                <a:solidFill>
                  <a:schemeClr val="accent3"/>
                </a:solidFill>
                <a:effectLst/>
                <a:latin typeface="Arial" panose="020B0604020202020204" pitchFamily="34" charset="0"/>
              </a:rPr>
              <a:t>泄漏纠正线性激活</a:t>
            </a:r>
            <a:r>
              <a:rPr lang="en-US" altLang="zh-CN" dirty="0">
                <a:effectLst/>
                <a:latin typeface="Arial" panose="020B0604020202020204" pitchFamily="34" charset="0"/>
              </a:rPr>
              <a:t>:</a:t>
            </a:r>
            <a:endParaRPr lang="en-US" altLang="zh-CN" dirty="0"/>
          </a:p>
        </p:txBody>
      </p:sp>
      <p:pic>
        <p:nvPicPr>
          <p:cNvPr id="5" name="图片 4">
            <a:extLst>
              <a:ext uri="{FF2B5EF4-FFF2-40B4-BE49-F238E27FC236}">
                <a16:creationId xmlns:a16="http://schemas.microsoft.com/office/drawing/2014/main" id="{FECC26E8-9B8F-446A-8936-86A043944299}"/>
              </a:ext>
            </a:extLst>
          </p:cNvPr>
          <p:cNvPicPr>
            <a:picLocks noChangeAspect="1"/>
          </p:cNvPicPr>
          <p:nvPr/>
        </p:nvPicPr>
        <p:blipFill>
          <a:blip r:embed="rId2"/>
          <a:stretch>
            <a:fillRect/>
          </a:stretch>
        </p:blipFill>
        <p:spPr>
          <a:xfrm>
            <a:off x="9905551" y="5561214"/>
            <a:ext cx="2106852" cy="440575"/>
          </a:xfrm>
          <a:prstGeom prst="rect">
            <a:avLst/>
          </a:prstGeom>
        </p:spPr>
      </p:pic>
    </p:spTree>
    <p:extLst>
      <p:ext uri="{BB962C8B-B14F-4D97-AF65-F5344CB8AC3E}">
        <p14:creationId xmlns:p14="http://schemas.microsoft.com/office/powerpoint/2010/main" val="2077464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Arial" panose="020B0604020202020204" pitchFamily="34" charset="0"/>
                <a:ea typeface="微软雅黑" panose="020B0503020204020204" pitchFamily="34" charset="-122"/>
                <a:sym typeface="Arial" panose="020B0604020202020204" pitchFamily="34" charset="0"/>
              </a:rPr>
              <a:t>解决方案</a:t>
            </a:r>
            <a:r>
              <a:rPr lang="en-US" altLang="zh-CN" sz="4400" dirty="0">
                <a:latin typeface="Arial" panose="020B0604020202020204" pitchFamily="34" charset="0"/>
                <a:ea typeface="微软雅黑" panose="020B0503020204020204" pitchFamily="34" charset="-122"/>
                <a:sym typeface="Arial" panose="020B0604020202020204" pitchFamily="34" charset="0"/>
              </a:rPr>
              <a:t>-</a:t>
            </a:r>
            <a:r>
              <a:rPr lang="zh-CN" altLang="en-US" sz="4400" dirty="0">
                <a:latin typeface="Arial" panose="020B0604020202020204" pitchFamily="34" charset="0"/>
                <a:ea typeface="微软雅黑" panose="020B0503020204020204" pitchFamily="34" charset="-122"/>
                <a:sym typeface="Arial" panose="020B0604020202020204" pitchFamily="34" charset="0"/>
              </a:rPr>
              <a:t>模型介绍</a:t>
            </a:r>
            <a:endParaRPr lang="zh-CN" altLang="en-US" dirty="0"/>
          </a:p>
        </p:txBody>
      </p:sp>
      <p:sp>
        <p:nvSpPr>
          <p:cNvPr id="3" name="内容占位符 2"/>
          <p:cNvSpPr>
            <a:spLocks noGrp="1"/>
          </p:cNvSpPr>
          <p:nvPr>
            <p:ph idx="1"/>
          </p:nvPr>
        </p:nvSpPr>
        <p:spPr>
          <a:xfrm>
            <a:off x="838200" y="1825625"/>
            <a:ext cx="4490258" cy="4351338"/>
          </a:xfrm>
        </p:spPr>
        <p:txBody>
          <a:bodyPr>
            <a:normAutofit/>
          </a:bodyPr>
          <a:lstStyle/>
          <a:p>
            <a:pPr>
              <a:lnSpc>
                <a:spcPct val="110000"/>
              </a:lnSpc>
            </a:pPr>
            <a:r>
              <a:rPr lang="en-US" altLang="zh-CN" dirty="0"/>
              <a:t>2.</a:t>
            </a:r>
            <a:r>
              <a:rPr lang="zh-CN" altLang="en-US" dirty="0"/>
              <a:t>训练</a:t>
            </a:r>
            <a:endParaRPr lang="en-US" altLang="zh-CN" dirty="0"/>
          </a:p>
          <a:p>
            <a:pPr lvl="1">
              <a:lnSpc>
                <a:spcPct val="110000"/>
              </a:lnSpc>
            </a:pPr>
            <a:r>
              <a:rPr lang="zh-CN" altLang="en-US" dirty="0">
                <a:effectLst/>
                <a:latin typeface="Arial" panose="020B0604020202020204" pitchFamily="34" charset="0"/>
              </a:rPr>
              <a:t>为了弥补定位误差，作者</a:t>
            </a:r>
            <a:r>
              <a:rPr lang="zh-CN" altLang="en-US" dirty="0">
                <a:solidFill>
                  <a:schemeClr val="accent3"/>
                </a:solidFill>
                <a:effectLst/>
                <a:latin typeface="Arial" panose="020B0604020202020204" pitchFamily="34" charset="0"/>
              </a:rPr>
              <a:t>增加了包含盒坐标预测的损失</a:t>
            </a:r>
            <a:r>
              <a:rPr lang="zh-CN" altLang="en-US" dirty="0">
                <a:effectLst/>
                <a:latin typeface="Arial" panose="020B0604020202020204" pitchFamily="34" charset="0"/>
              </a:rPr>
              <a:t>，</a:t>
            </a:r>
            <a:r>
              <a:rPr lang="zh-CN" altLang="en-US" dirty="0">
                <a:solidFill>
                  <a:schemeClr val="accent3"/>
                </a:solidFill>
                <a:effectLst/>
                <a:latin typeface="Arial" panose="020B0604020202020204" pitchFamily="34" charset="0"/>
              </a:rPr>
              <a:t>并减少了不包含对象的盒的置信度预测的损失</a:t>
            </a:r>
            <a:r>
              <a:rPr lang="zh-CN" altLang="en-US" dirty="0">
                <a:effectLst/>
                <a:latin typeface="Arial" panose="020B0604020202020204" pitchFamily="34" charset="0"/>
              </a:rPr>
              <a:t>。作者使用了两个参数，</a:t>
            </a:r>
            <a:r>
              <a:rPr lang="en-US" altLang="zh-CN" dirty="0" err="1">
                <a:effectLst/>
                <a:latin typeface="Arial" panose="020B0604020202020204" pitchFamily="34" charset="0"/>
              </a:rPr>
              <a:t>λ_coord</a:t>
            </a:r>
            <a:r>
              <a:rPr lang="zh-CN" altLang="en-US" dirty="0">
                <a:effectLst/>
                <a:latin typeface="Arial" panose="020B0604020202020204" pitchFamily="34" charset="0"/>
              </a:rPr>
              <a:t>和</a:t>
            </a:r>
            <a:r>
              <a:rPr lang="en-US" altLang="zh-CN" dirty="0" err="1">
                <a:effectLst/>
                <a:latin typeface="Arial" panose="020B0604020202020204" pitchFamily="34" charset="0"/>
              </a:rPr>
              <a:t>λ_noobjt</a:t>
            </a:r>
            <a:r>
              <a:rPr lang="zh-CN" altLang="en-US" dirty="0">
                <a:effectLst/>
                <a:latin typeface="Arial" panose="020B0604020202020204" pitchFamily="34" charset="0"/>
              </a:rPr>
              <a:t>。作者设置</a:t>
            </a:r>
            <a:r>
              <a:rPr lang="en-US" altLang="zh-CN" dirty="0" err="1">
                <a:effectLst/>
                <a:latin typeface="Arial" panose="020B0604020202020204" pitchFamily="34" charset="0"/>
              </a:rPr>
              <a:t>λ_coord</a:t>
            </a:r>
            <a:r>
              <a:rPr lang="en-US" altLang="zh-CN" dirty="0">
                <a:effectLst/>
                <a:latin typeface="Arial" panose="020B0604020202020204" pitchFamily="34" charset="0"/>
              </a:rPr>
              <a:t>= 5</a:t>
            </a:r>
            <a:r>
              <a:rPr lang="zh-CN" altLang="en-US" dirty="0">
                <a:effectLst/>
                <a:latin typeface="Arial" panose="020B0604020202020204" pitchFamily="34" charset="0"/>
              </a:rPr>
              <a:t>和</a:t>
            </a:r>
            <a:r>
              <a:rPr lang="en-US" altLang="zh-CN" dirty="0" err="1">
                <a:effectLst/>
                <a:latin typeface="Arial" panose="020B0604020202020204" pitchFamily="34" charset="0"/>
              </a:rPr>
              <a:t>λ_noobj</a:t>
            </a:r>
            <a:r>
              <a:rPr lang="en-US" altLang="zh-CN" dirty="0">
                <a:effectLst/>
                <a:latin typeface="Arial" panose="020B0604020202020204" pitchFamily="34" charset="0"/>
              </a:rPr>
              <a:t>= .5</a:t>
            </a:r>
            <a:r>
              <a:rPr lang="zh-CN" altLang="en-US" dirty="0">
                <a:effectLst/>
                <a:latin typeface="Arial" panose="020B0604020202020204" pitchFamily="34" charset="0"/>
              </a:rPr>
              <a:t>。</a:t>
            </a:r>
            <a:endParaRPr lang="en-US" altLang="zh-CN" dirty="0">
              <a:effectLst/>
              <a:latin typeface="Arial" panose="020B0604020202020204" pitchFamily="34" charset="0"/>
            </a:endParaRPr>
          </a:p>
          <a:p>
            <a:pPr lvl="1">
              <a:lnSpc>
                <a:spcPct val="110000"/>
              </a:lnSpc>
            </a:pPr>
            <a:r>
              <a:rPr lang="en-US" altLang="zh-CN" dirty="0">
                <a:latin typeface="Arial" panose="020B0604020202020204" pitchFamily="34" charset="0"/>
              </a:rPr>
              <a:t>YOLO</a:t>
            </a:r>
            <a:r>
              <a:rPr lang="zh-CN" altLang="en-US" dirty="0">
                <a:latin typeface="Arial" panose="020B0604020202020204" pitchFamily="34" charset="0"/>
              </a:rPr>
              <a:t>损失函数如右：</a:t>
            </a:r>
            <a:endParaRPr lang="en-US" altLang="zh-CN" dirty="0"/>
          </a:p>
        </p:txBody>
      </p:sp>
      <p:pic>
        <p:nvPicPr>
          <p:cNvPr id="5" name="图片 4">
            <a:extLst>
              <a:ext uri="{FF2B5EF4-FFF2-40B4-BE49-F238E27FC236}">
                <a16:creationId xmlns:a16="http://schemas.microsoft.com/office/drawing/2014/main" id="{3728248F-9076-4DF7-96DA-B52F133A51F8}"/>
              </a:ext>
            </a:extLst>
          </p:cNvPr>
          <p:cNvPicPr>
            <a:picLocks noChangeAspect="1"/>
          </p:cNvPicPr>
          <p:nvPr/>
        </p:nvPicPr>
        <p:blipFill>
          <a:blip r:embed="rId2"/>
          <a:stretch>
            <a:fillRect/>
          </a:stretch>
        </p:blipFill>
        <p:spPr>
          <a:xfrm>
            <a:off x="5625310" y="3081752"/>
            <a:ext cx="6566690" cy="3703704"/>
          </a:xfrm>
          <a:prstGeom prst="rect">
            <a:avLst/>
          </a:prstGeom>
        </p:spPr>
      </p:pic>
      <p:pic>
        <p:nvPicPr>
          <p:cNvPr id="7" name="图片 6">
            <a:extLst>
              <a:ext uri="{FF2B5EF4-FFF2-40B4-BE49-F238E27FC236}">
                <a16:creationId xmlns:a16="http://schemas.microsoft.com/office/drawing/2014/main" id="{2B2EBA69-1BC3-4F15-A095-7C5E7268F304}"/>
              </a:ext>
            </a:extLst>
          </p:cNvPr>
          <p:cNvPicPr>
            <a:picLocks noChangeAspect="1"/>
          </p:cNvPicPr>
          <p:nvPr/>
        </p:nvPicPr>
        <p:blipFill>
          <a:blip r:embed="rId3"/>
          <a:stretch>
            <a:fillRect/>
          </a:stretch>
        </p:blipFill>
        <p:spPr>
          <a:xfrm>
            <a:off x="4890298" y="1825624"/>
            <a:ext cx="7250377" cy="601691"/>
          </a:xfrm>
          <a:prstGeom prst="rect">
            <a:avLst/>
          </a:prstGeom>
        </p:spPr>
      </p:pic>
    </p:spTree>
    <p:extLst>
      <p:ext uri="{BB962C8B-B14F-4D97-AF65-F5344CB8AC3E}">
        <p14:creationId xmlns:p14="http://schemas.microsoft.com/office/powerpoint/2010/main" val="1998824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Arial" panose="020B0604020202020204" pitchFamily="34" charset="0"/>
                <a:ea typeface="微软雅黑" panose="020B0503020204020204" pitchFamily="34" charset="-122"/>
                <a:sym typeface="Arial" panose="020B0604020202020204" pitchFamily="34" charset="0"/>
              </a:rPr>
              <a:t>解决方案</a:t>
            </a:r>
            <a:r>
              <a:rPr lang="en-US" altLang="zh-CN" sz="4400" dirty="0">
                <a:latin typeface="Arial" panose="020B0604020202020204" pitchFamily="34" charset="0"/>
                <a:ea typeface="微软雅黑" panose="020B0503020204020204" pitchFamily="34" charset="-122"/>
                <a:sym typeface="Arial" panose="020B0604020202020204" pitchFamily="34" charset="0"/>
              </a:rPr>
              <a:t>-</a:t>
            </a:r>
            <a:r>
              <a:rPr lang="zh-CN" altLang="en-US" sz="4400" dirty="0">
                <a:latin typeface="Arial" panose="020B0604020202020204" pitchFamily="34" charset="0"/>
                <a:ea typeface="微软雅黑" panose="020B0503020204020204" pitchFamily="34" charset="-122"/>
                <a:sym typeface="Arial" panose="020B0604020202020204" pitchFamily="34" charset="0"/>
              </a:rPr>
              <a:t>模型介绍</a:t>
            </a:r>
            <a:endParaRPr lang="zh-CN" altLang="en-US" dirty="0"/>
          </a:p>
        </p:txBody>
      </p:sp>
      <p:sp>
        <p:nvSpPr>
          <p:cNvPr id="3" name="内容占位符 2"/>
          <p:cNvSpPr>
            <a:spLocks noGrp="1"/>
          </p:cNvSpPr>
          <p:nvPr>
            <p:ph idx="1"/>
          </p:nvPr>
        </p:nvSpPr>
        <p:spPr/>
        <p:txBody>
          <a:bodyPr>
            <a:normAutofit/>
          </a:bodyPr>
          <a:lstStyle/>
          <a:p>
            <a:pPr>
              <a:lnSpc>
                <a:spcPct val="110000"/>
              </a:lnSpc>
            </a:pPr>
            <a:r>
              <a:rPr lang="en-US" altLang="zh-CN" dirty="0"/>
              <a:t>3.</a:t>
            </a:r>
            <a:r>
              <a:rPr lang="zh-CN" altLang="en-US" dirty="0"/>
              <a:t>推理</a:t>
            </a:r>
            <a:endParaRPr lang="en-US" altLang="zh-CN" dirty="0"/>
          </a:p>
          <a:p>
            <a:pPr lvl="1">
              <a:lnSpc>
                <a:spcPct val="110000"/>
              </a:lnSpc>
            </a:pPr>
            <a:r>
              <a:rPr lang="zh-CN" altLang="en-US" dirty="0">
                <a:effectLst/>
                <a:latin typeface="Arial" panose="020B0604020202020204" pitchFamily="34" charset="0"/>
              </a:rPr>
              <a:t>就像在训练中，对于</a:t>
            </a:r>
            <a:r>
              <a:rPr lang="zh-CN" altLang="en-US" dirty="0">
                <a:solidFill>
                  <a:schemeClr val="accent3"/>
                </a:solidFill>
                <a:latin typeface="Arial" panose="020B0604020202020204" pitchFamily="34" charset="0"/>
              </a:rPr>
              <a:t>测试图像，预测检测只需</a:t>
            </a:r>
            <a:r>
              <a:rPr lang="zh-CN" altLang="en-US" dirty="0">
                <a:solidFill>
                  <a:schemeClr val="accent3"/>
                </a:solidFill>
                <a:effectLst/>
                <a:latin typeface="Arial" panose="020B0604020202020204" pitchFamily="34" charset="0"/>
              </a:rPr>
              <a:t>要一个网络评估</a:t>
            </a:r>
            <a:r>
              <a:rPr lang="zh-CN" altLang="en-US" dirty="0">
                <a:effectLst/>
                <a:latin typeface="Arial" panose="020B0604020202020204" pitchFamily="34" charset="0"/>
              </a:rPr>
              <a:t>。在</a:t>
            </a:r>
            <a:r>
              <a:rPr lang="en-US" altLang="zh-CN" dirty="0">
                <a:effectLst/>
                <a:latin typeface="Arial" panose="020B0604020202020204" pitchFamily="34" charset="0"/>
              </a:rPr>
              <a:t>PASCAL VOC</a:t>
            </a:r>
            <a:r>
              <a:rPr lang="zh-CN" altLang="en-US" dirty="0">
                <a:effectLst/>
                <a:latin typeface="Arial" panose="020B0604020202020204" pitchFamily="34" charset="0"/>
              </a:rPr>
              <a:t>上，该网络预测每个图像的</a:t>
            </a:r>
            <a:r>
              <a:rPr lang="en-US" altLang="zh-CN" dirty="0">
                <a:solidFill>
                  <a:schemeClr val="accent3"/>
                </a:solidFill>
                <a:effectLst/>
                <a:latin typeface="Arial" panose="020B0604020202020204" pitchFamily="34" charset="0"/>
              </a:rPr>
              <a:t>98</a:t>
            </a:r>
            <a:r>
              <a:rPr lang="en-US" altLang="zh-CN" dirty="0">
                <a:latin typeface="Arial" panose="020B0604020202020204" pitchFamily="34" charset="0"/>
              </a:rPr>
              <a:t>(7x7x2)</a:t>
            </a:r>
            <a:r>
              <a:rPr lang="zh-CN" altLang="en-US" dirty="0">
                <a:solidFill>
                  <a:schemeClr val="accent3"/>
                </a:solidFill>
                <a:effectLst/>
                <a:latin typeface="Arial" panose="020B0604020202020204" pitchFamily="34" charset="0"/>
              </a:rPr>
              <a:t>个边界框</a:t>
            </a:r>
            <a:r>
              <a:rPr lang="zh-CN" altLang="en-US" dirty="0">
                <a:effectLst/>
                <a:latin typeface="Arial" panose="020B0604020202020204" pitchFamily="34" charset="0"/>
              </a:rPr>
              <a:t>和</a:t>
            </a:r>
            <a:r>
              <a:rPr lang="zh-CN" altLang="en-US" dirty="0">
                <a:solidFill>
                  <a:schemeClr val="accent3"/>
                </a:solidFill>
                <a:effectLst/>
                <a:latin typeface="Arial" panose="020B0604020202020204" pitchFamily="34" charset="0"/>
              </a:rPr>
              <a:t>每个框的类概率</a:t>
            </a:r>
            <a:r>
              <a:rPr lang="zh-CN" altLang="en-US" dirty="0">
                <a:effectLst/>
                <a:latin typeface="Arial" panose="020B0604020202020204" pitchFamily="34" charset="0"/>
              </a:rPr>
              <a:t>。</a:t>
            </a:r>
            <a:r>
              <a:rPr lang="zh-CN" altLang="en-US" dirty="0">
                <a:solidFill>
                  <a:schemeClr val="accent3"/>
                </a:solidFill>
                <a:effectLst/>
                <a:latin typeface="Arial" panose="020B0604020202020204" pitchFamily="34" charset="0"/>
              </a:rPr>
              <a:t>与基于分类器的方法不同，</a:t>
            </a:r>
            <a:r>
              <a:rPr lang="en-US" altLang="zh-CN" dirty="0">
                <a:solidFill>
                  <a:schemeClr val="accent3"/>
                </a:solidFill>
                <a:effectLst/>
                <a:latin typeface="Arial" panose="020B0604020202020204" pitchFamily="34" charset="0"/>
              </a:rPr>
              <a:t>YOLO</a:t>
            </a:r>
            <a:r>
              <a:rPr lang="zh-CN" altLang="en-US" dirty="0">
                <a:solidFill>
                  <a:schemeClr val="accent3"/>
                </a:solidFill>
                <a:effectLst/>
                <a:latin typeface="Arial" panose="020B0604020202020204" pitchFamily="34" charset="0"/>
              </a:rPr>
              <a:t>在测试时非常快，因为它只需要单个网络评估</a:t>
            </a:r>
            <a:r>
              <a:rPr lang="zh-CN" altLang="en-US" dirty="0">
                <a:effectLst/>
                <a:latin typeface="Arial" panose="020B0604020202020204" pitchFamily="34" charset="0"/>
              </a:rPr>
              <a:t>。</a:t>
            </a:r>
            <a:endParaRPr lang="en-US" altLang="zh-CN" dirty="0">
              <a:effectLst/>
              <a:latin typeface="Arial" panose="020B0604020202020204" pitchFamily="34" charset="0"/>
            </a:endParaRPr>
          </a:p>
          <a:p>
            <a:pPr lvl="1">
              <a:lnSpc>
                <a:spcPct val="110000"/>
              </a:lnSpc>
            </a:pPr>
            <a:r>
              <a:rPr lang="zh-CN" altLang="en-US" dirty="0">
                <a:effectLst/>
                <a:latin typeface="Arial" panose="020B0604020202020204" pitchFamily="34" charset="0"/>
              </a:rPr>
              <a:t>通常情况下，对象归属于哪个网格单元是很清楚的，并且网络只对每个对象预测一个框。然而，一些较大的物体或靠近多个单元边界的物体可以被多个单元很好地定位。</a:t>
            </a:r>
            <a:r>
              <a:rPr lang="zh-CN" altLang="en-US" dirty="0">
                <a:solidFill>
                  <a:schemeClr val="accent3"/>
                </a:solidFill>
                <a:effectLst/>
                <a:latin typeface="Arial" panose="020B0604020202020204" pitchFamily="34" charset="0"/>
              </a:rPr>
              <a:t>非最大抑制（</a:t>
            </a:r>
            <a:r>
              <a:rPr lang="en-US" altLang="zh-CN" dirty="0">
                <a:effectLst/>
                <a:latin typeface="Arial" panose="020B0604020202020204" pitchFamily="34" charset="0"/>
              </a:rPr>
              <a:t>non-maximal suppression </a:t>
            </a:r>
            <a:r>
              <a:rPr lang="zh-CN" altLang="en-US" dirty="0">
                <a:solidFill>
                  <a:schemeClr val="accent3"/>
                </a:solidFill>
                <a:effectLst/>
                <a:latin typeface="Arial" panose="020B0604020202020204" pitchFamily="34" charset="0"/>
              </a:rPr>
              <a:t>）可用于修复这些多重检测</a:t>
            </a:r>
            <a:r>
              <a:rPr lang="zh-CN" altLang="en-US" dirty="0">
                <a:effectLst/>
                <a:latin typeface="Arial" panose="020B0604020202020204" pitchFamily="34" charset="0"/>
              </a:rPr>
              <a:t>。虽然非最大抑制并不像</a:t>
            </a:r>
            <a:r>
              <a:rPr lang="en-US" altLang="zh-CN" dirty="0">
                <a:effectLst/>
                <a:latin typeface="Arial" panose="020B0604020202020204" pitchFamily="34" charset="0"/>
              </a:rPr>
              <a:t>R-CNN</a:t>
            </a:r>
            <a:r>
              <a:rPr lang="zh-CN" altLang="en-US" dirty="0">
                <a:effectLst/>
                <a:latin typeface="Arial" panose="020B0604020202020204" pitchFamily="34" charset="0"/>
              </a:rPr>
              <a:t>或</a:t>
            </a:r>
            <a:r>
              <a:rPr lang="en-US" altLang="zh-CN" dirty="0">
                <a:effectLst/>
                <a:latin typeface="Arial" panose="020B0604020202020204" pitchFamily="34" charset="0"/>
              </a:rPr>
              <a:t>DPM</a:t>
            </a:r>
            <a:r>
              <a:rPr lang="zh-CN" altLang="en-US" dirty="0">
                <a:effectLst/>
                <a:latin typeface="Arial" panose="020B0604020202020204" pitchFamily="34" charset="0"/>
              </a:rPr>
              <a:t>那样对性能至关重要，但非最大抑制增加了</a:t>
            </a:r>
            <a:r>
              <a:rPr lang="en-US" altLang="zh-CN" dirty="0">
                <a:effectLst/>
                <a:latin typeface="Arial" panose="020B0604020202020204" pitchFamily="34" charset="0"/>
              </a:rPr>
              <a:t>23%</a:t>
            </a:r>
            <a:r>
              <a:rPr lang="zh-CN" altLang="en-US" dirty="0">
                <a:effectLst/>
                <a:latin typeface="Arial" panose="020B0604020202020204" pitchFamily="34" charset="0"/>
              </a:rPr>
              <a:t>的</a:t>
            </a:r>
            <a:r>
              <a:rPr lang="en-US" altLang="zh-CN" dirty="0" err="1">
                <a:effectLst/>
                <a:latin typeface="Arial" panose="020B0604020202020204" pitchFamily="34" charset="0"/>
              </a:rPr>
              <a:t>mAP</a:t>
            </a:r>
            <a:r>
              <a:rPr lang="zh-CN" altLang="en-US" dirty="0">
                <a:effectLst/>
                <a:latin typeface="Arial" panose="020B0604020202020204" pitchFamily="34" charset="0"/>
              </a:rPr>
              <a:t>。</a:t>
            </a:r>
            <a:endParaRPr lang="en-US" altLang="zh-CN" dirty="0"/>
          </a:p>
        </p:txBody>
      </p:sp>
    </p:spTree>
    <p:extLst>
      <p:ext uri="{BB962C8B-B14F-4D97-AF65-F5344CB8AC3E}">
        <p14:creationId xmlns:p14="http://schemas.microsoft.com/office/powerpoint/2010/main" val="38515738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fontScheme name="雅黑A">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C80E00"/>
    </a:accent1>
    <a:accent2>
      <a:srgbClr val="FE9600"/>
    </a:accent2>
    <a:accent3>
      <a:srgbClr val="0578C9"/>
    </a:accent3>
    <a:accent4>
      <a:srgbClr val="FF7100"/>
    </a:accent4>
    <a:accent5>
      <a:srgbClr val="FE9D00"/>
    </a:accent5>
    <a:accent6>
      <a:srgbClr val="D93700"/>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1335</TotalTime>
  <Words>3073</Words>
  <Application>Microsoft Office PowerPoint</Application>
  <PresentationFormat>宽屏</PresentationFormat>
  <Paragraphs>121</Paragraphs>
  <Slides>23</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等线</vt:lpstr>
      <vt:lpstr>微软雅黑</vt:lpstr>
      <vt:lpstr>Arial</vt:lpstr>
      <vt:lpstr>Calibri</vt:lpstr>
      <vt:lpstr>Impact</vt:lpstr>
      <vt:lpstr>Office 主题​​</vt:lpstr>
      <vt:lpstr>PowerPoint 演示文稿</vt:lpstr>
      <vt:lpstr>PowerPoint 演示文稿</vt:lpstr>
      <vt:lpstr>研究背景（意义）</vt:lpstr>
      <vt:lpstr>问题描述</vt:lpstr>
      <vt:lpstr>解决方案</vt:lpstr>
      <vt:lpstr>解决方案-模型介绍</vt:lpstr>
      <vt:lpstr>解决方案-模型介绍</vt:lpstr>
      <vt:lpstr>解决方案-模型介绍</vt:lpstr>
      <vt:lpstr>解决方案-模型介绍</vt:lpstr>
      <vt:lpstr>解决方案-模型介绍</vt:lpstr>
      <vt:lpstr>解决方案-与其它检测系统对比</vt:lpstr>
      <vt:lpstr>解决方案-与其它检测系统对比</vt:lpstr>
      <vt:lpstr>解决方案-与其它检测系统对比</vt:lpstr>
      <vt:lpstr>实验分析-1与其他实时系统的比较</vt:lpstr>
      <vt:lpstr>实验分析-2VOC 2007误差分析</vt:lpstr>
      <vt:lpstr>实验分析-3结合Fast R-CNN和YOLO</vt:lpstr>
      <vt:lpstr>实验分析-4VOC 2012结果</vt:lpstr>
      <vt:lpstr>实验分析-5泛化性:艺术作品中的人物检测</vt:lpstr>
      <vt:lpstr>实验分析-6在野外实时检测</vt:lpstr>
      <vt:lpstr>总结展望</vt:lpstr>
      <vt:lpstr>总结展望</vt:lpstr>
      <vt:lpstr>总结展望</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WJT</dc:creator>
  <cp:lastModifiedBy>蒲 尧</cp:lastModifiedBy>
  <cp:revision>64</cp:revision>
  <dcterms:created xsi:type="dcterms:W3CDTF">2018-08-12T03:36:57Z</dcterms:created>
  <dcterms:modified xsi:type="dcterms:W3CDTF">2021-05-15T07:49:44Z</dcterms:modified>
</cp:coreProperties>
</file>