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2" r:id="rId4"/>
    <p:sldId id="263" r:id="rId5"/>
    <p:sldId id="264" r:id="rId6"/>
    <p:sldId id="269" r:id="rId7"/>
    <p:sldId id="273" r:id="rId8"/>
    <p:sldId id="275" r:id="rId9"/>
    <p:sldId id="274" r:id="rId10"/>
    <p:sldId id="266" r:id="rId11"/>
    <p:sldId id="276" r:id="rId12"/>
    <p:sldId id="272" r:id="rId13"/>
    <p:sldId id="268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5.jpeg"/><Relationship Id="rId2" Type="http://schemas.openxmlformats.org/officeDocument/2006/relationships/tags" Target="../tags/tag1.xml"/><Relationship Id="rId16" Type="http://schemas.openxmlformats.org/officeDocument/2006/relationships/image" Target="../media/image4.jpe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YOLOv3</a:t>
              </a:r>
              <a:r>
                <a:rPr lang="zh-CN" altLang="en-US" sz="4000" b="1" dirty="0">
                  <a:solidFill>
                    <a:schemeClr val="tx1"/>
                  </a:solidFill>
                </a:rPr>
                <a:t>：一个渐进的改进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9682162" y="575495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6E576-5607-4665-BC24-9FD3EA028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2" y="3935566"/>
            <a:ext cx="5514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YOLOv3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非常好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!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见表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。就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COCOs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怪异的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平均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AP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指标而言，它与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SSD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变体相当，但速度快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不过，在这个指标上，它仍然落后于其他模型，比如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RetinaNet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然而，</a:t>
            </a:r>
            <a:r>
              <a:rPr lang="zh-CN" altLang="en-US" dirty="0">
                <a:latin typeface="Arial" panose="020B0604020202020204" pitchFamily="34" charset="0"/>
              </a:rPr>
              <a:t>当作者看到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IOU= .5(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或图表中的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AP50) </a:t>
            </a:r>
            <a:r>
              <a:rPr lang="en-US" altLang="zh-CN" dirty="0" err="1">
                <a:latin typeface="Arial" panose="020B0604020202020204" pitchFamily="34" charset="0"/>
              </a:rPr>
              <a:t>mAP</a:t>
            </a:r>
            <a:r>
              <a:rPr lang="zh-CN" altLang="en-US" dirty="0">
                <a:latin typeface="Arial" panose="020B0604020202020204" pitchFamily="34" charset="0"/>
              </a:rPr>
              <a:t>的“旧”检测指标时，</a:t>
            </a:r>
            <a:r>
              <a:rPr lang="en-US" altLang="zh-CN" dirty="0">
                <a:latin typeface="Arial" panose="020B0604020202020204" pitchFamily="34" charset="0"/>
              </a:rPr>
              <a:t>YOLOv3</a:t>
            </a:r>
            <a:r>
              <a:rPr lang="zh-CN" altLang="en-US" dirty="0">
                <a:latin typeface="Arial" panose="020B0604020202020204" pitchFamily="34" charset="0"/>
              </a:rPr>
              <a:t>非常强大。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它几乎与</a:t>
            </a:r>
            <a:r>
              <a:rPr lang="en-US" altLang="zh-CN" dirty="0" err="1">
                <a:solidFill>
                  <a:schemeClr val="accent3"/>
                </a:solidFill>
                <a:latin typeface="Arial" panose="020B0604020202020204" pitchFamily="34" charset="0"/>
              </a:rPr>
              <a:t>RetinaNet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相当，远高于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SSD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的变体</a:t>
            </a:r>
            <a:r>
              <a:rPr lang="zh-CN" altLang="en-US" dirty="0">
                <a:latin typeface="Arial" panose="020B0604020202020204" pitchFamily="34" charset="0"/>
              </a:rPr>
              <a:t>。这表明</a:t>
            </a:r>
            <a:r>
              <a:rPr lang="en-US" altLang="zh-CN" dirty="0">
                <a:latin typeface="Arial" panose="020B0604020202020204" pitchFamily="34" charset="0"/>
              </a:rPr>
              <a:t>YOLOv3</a:t>
            </a:r>
            <a:r>
              <a:rPr lang="zh-CN" altLang="en-US" dirty="0">
                <a:latin typeface="Arial" panose="020B0604020202020204" pitchFamily="34" charset="0"/>
              </a:rPr>
              <a:t>是一个非常强大的探测器，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擅长为物体制造像样的盒子</a:t>
            </a:r>
            <a:r>
              <a:rPr lang="zh-CN" altLang="en-US" dirty="0">
                <a:latin typeface="Arial" panose="020B0604020202020204" pitchFamily="34" charset="0"/>
              </a:rPr>
              <a:t>。然而，当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IOU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阈值增加时，性能会显著下降，这表明</a:t>
            </a:r>
            <a:r>
              <a:rPr lang="en-US" altLang="zh-CN" dirty="0">
                <a:solidFill>
                  <a:schemeClr val="accent3"/>
                </a:solidFill>
                <a:latin typeface="Arial" panose="020B0604020202020204" pitchFamily="34" charset="0"/>
              </a:rPr>
              <a:t>YOLOv3</a:t>
            </a: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很难使盒子与对象完美对齐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在过去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YOLO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与小物体斗争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。然而，现在作者看到了这种趋势的逆转。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通过新的多尺度预测，作者发现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YOLOv3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具有相对较高的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APs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性能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。但是，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它在中等大小和较大大小的对象上的性能相对较差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。要弄清这件事的真相还需要更多的调查。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当作者在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AP50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度量上绘制精度与速度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见图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时，作者发现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YOLOv3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比其他检测系统有显著的优势。也就是说，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它更快更好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B4F857-3081-45CC-AF5E-C96491A8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A4D3B3-1971-479D-AA1A-EFD87671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03" y="74817"/>
            <a:ext cx="8848571" cy="3006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304AF8-7947-4E67-B867-9A591C1C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77" y="3150524"/>
            <a:ext cx="5340132" cy="36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7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尝试过但没有成功的事情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锚框</a:t>
            </a:r>
            <a:r>
              <a:rPr lang="en-US" altLang="zh-CN" b="1" dirty="0">
                <a:solidFill>
                  <a:schemeClr val="accent3"/>
                </a:solidFill>
              </a:rPr>
              <a:t>x, y</a:t>
            </a:r>
            <a:r>
              <a:rPr lang="zh-CN" altLang="en-US" b="1" dirty="0">
                <a:solidFill>
                  <a:schemeClr val="accent3"/>
                </a:solidFill>
              </a:rPr>
              <a:t>偏移预测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作者尝试使用常规锚框预测机制，即使用线性激活将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偏移量预测为框宽或框高的倍数。作者发现这个公式降低了模型的稳定性，并不能很好地工作。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线性的</a:t>
            </a:r>
            <a:r>
              <a:rPr lang="en-US" altLang="zh-CN" b="1" dirty="0">
                <a:solidFill>
                  <a:schemeClr val="accent3"/>
                </a:solidFill>
              </a:rPr>
              <a:t>x, y</a:t>
            </a:r>
            <a:r>
              <a:rPr lang="zh-CN" altLang="en-US" b="1" dirty="0">
                <a:solidFill>
                  <a:schemeClr val="accent3"/>
                </a:solidFill>
              </a:rPr>
              <a:t>预测，而不是逻辑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作者尝试用线性激活来直接预测</a:t>
            </a:r>
            <a:r>
              <a:rPr lang="en-US" altLang="zh-CN" dirty="0"/>
              <a:t>x, y</a:t>
            </a:r>
            <a:r>
              <a:rPr lang="zh-CN" altLang="en-US" dirty="0"/>
              <a:t>偏移量，而不是逻辑激活。这导致了</a:t>
            </a:r>
            <a:r>
              <a:rPr lang="en-US" altLang="zh-CN" dirty="0" err="1"/>
              <a:t>mAP</a:t>
            </a:r>
            <a:r>
              <a:rPr lang="zh-CN" altLang="en-US" dirty="0"/>
              <a:t>的点数下降</a:t>
            </a:r>
            <a:r>
              <a:rPr lang="en-US" altLang="zh-CN" dirty="0"/>
              <a:t>Q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3"/>
                </a:solidFill>
              </a:rPr>
              <a:t>Focal</a:t>
            </a:r>
            <a:r>
              <a:rPr lang="zh-CN" altLang="en-US" b="1" dirty="0">
                <a:solidFill>
                  <a:schemeClr val="accent3"/>
                </a:solidFill>
              </a:rPr>
              <a:t>损失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作者试着用</a:t>
            </a:r>
            <a:r>
              <a:rPr lang="en-US" altLang="zh-CN" dirty="0"/>
              <a:t>Focal</a:t>
            </a:r>
            <a:r>
              <a:rPr lang="zh-CN" altLang="en-US" dirty="0"/>
              <a:t>损失。它让作者的地图下降了</a:t>
            </a:r>
            <a:r>
              <a:rPr lang="en-US" altLang="zh-CN" dirty="0"/>
              <a:t>2</a:t>
            </a:r>
            <a:r>
              <a:rPr lang="zh-CN" altLang="en-US" dirty="0"/>
              <a:t>个点。</a:t>
            </a:r>
            <a:r>
              <a:rPr lang="en-US" altLang="zh-CN" dirty="0"/>
              <a:t>YOLOv3</a:t>
            </a:r>
            <a:r>
              <a:rPr lang="zh-CN" altLang="en-US" dirty="0"/>
              <a:t>可能已经对</a:t>
            </a:r>
            <a:r>
              <a:rPr lang="en-US" altLang="zh-CN" dirty="0"/>
              <a:t>Focal</a:t>
            </a:r>
            <a:r>
              <a:rPr lang="zh-CN" altLang="en-US" dirty="0"/>
              <a:t>损失试图解决的问题具有鲁棒性，因为它有单独的客观预测和条件类预测。因此，对于大多数例子来说，类别预测没有损失</a:t>
            </a:r>
            <a:r>
              <a:rPr lang="en-US" altLang="zh-CN" dirty="0"/>
              <a:t>?</a:t>
            </a:r>
            <a:r>
              <a:rPr lang="zh-CN" altLang="en-US" dirty="0"/>
              <a:t>还是什么</a:t>
            </a:r>
            <a:r>
              <a:rPr lang="en-US" altLang="zh-CN" dirty="0"/>
              <a:t>?</a:t>
            </a:r>
            <a:r>
              <a:rPr lang="zh-CN" altLang="en-US" dirty="0"/>
              <a:t>作者不能完全确定。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双重</a:t>
            </a:r>
            <a:r>
              <a:rPr lang="en-US" altLang="zh-CN" b="1" dirty="0">
                <a:solidFill>
                  <a:schemeClr val="accent3"/>
                </a:solidFill>
              </a:rPr>
              <a:t>IOU</a:t>
            </a:r>
            <a:r>
              <a:rPr lang="zh-CN" altLang="en-US" b="1" dirty="0">
                <a:solidFill>
                  <a:schemeClr val="accent3"/>
                </a:solidFill>
              </a:rPr>
              <a:t>阈值和真理分配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更快的</a:t>
            </a:r>
            <a:r>
              <a:rPr lang="en-US" altLang="zh-CN" dirty="0"/>
              <a:t>RCNN</a:t>
            </a:r>
            <a:r>
              <a:rPr lang="zh-CN" altLang="en-US" dirty="0"/>
              <a:t>在训练中使用两个</a:t>
            </a:r>
            <a:r>
              <a:rPr lang="en-US" altLang="zh-CN" dirty="0"/>
              <a:t>IOU</a:t>
            </a:r>
            <a:r>
              <a:rPr lang="zh-CN" altLang="en-US" dirty="0"/>
              <a:t>阈值。如果一个预测与基础真理重叠。</a:t>
            </a:r>
            <a:r>
              <a:rPr lang="en-US" altLang="zh-CN" dirty="0"/>
              <a:t>7</a:t>
            </a:r>
            <a:r>
              <a:rPr lang="zh-CN" altLang="en-US" dirty="0"/>
              <a:t>，则作为一个肯定的例子，即</a:t>
            </a:r>
            <a:r>
              <a:rPr lang="en-US" altLang="zh-CN" dirty="0"/>
              <a:t>[.3−.7]</a:t>
            </a:r>
            <a:r>
              <a:rPr lang="zh-CN" altLang="en-US" dirty="0"/>
              <a:t>它被忽略，小于</a:t>
            </a:r>
            <a:r>
              <a:rPr lang="en-US" altLang="zh-CN" dirty="0"/>
              <a:t>.3</a:t>
            </a:r>
            <a:r>
              <a:rPr lang="zh-CN" altLang="en-US" dirty="0"/>
              <a:t>对于所有</a:t>
            </a:r>
            <a:r>
              <a:rPr lang="en-US" altLang="zh-CN" dirty="0"/>
              <a:t>ground truth</a:t>
            </a:r>
            <a:r>
              <a:rPr lang="zh-CN" altLang="en-US" dirty="0"/>
              <a:t>物体它是一个负面的例子。作者尝试了类似的策略，但没有得到好的结果。</a:t>
            </a:r>
          </a:p>
        </p:txBody>
      </p:sp>
    </p:spTree>
    <p:extLst>
      <p:ext uri="{BB962C8B-B14F-4D97-AF65-F5344CB8AC3E}">
        <p14:creationId xmlns:p14="http://schemas.microsoft.com/office/powerpoint/2010/main" val="273874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YOLOv3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chemeClr val="accent3"/>
                </a:solidFill>
              </a:rPr>
              <a:t>很好的探测器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chemeClr val="accent3"/>
                </a:solidFill>
              </a:rPr>
              <a:t>它又快又准</a:t>
            </a:r>
            <a:r>
              <a:rPr lang="zh-CN" altLang="en-US" dirty="0"/>
              <a:t>。在</a:t>
            </a:r>
            <a:r>
              <a:rPr lang="en-US" altLang="zh-CN" dirty="0"/>
              <a:t>COCO</a:t>
            </a:r>
            <a:r>
              <a:rPr lang="zh-CN" altLang="en-US" dirty="0"/>
              <a:t>的平均</a:t>
            </a:r>
            <a:r>
              <a:rPr lang="en-US" altLang="zh-CN" dirty="0"/>
              <a:t>AP</a:t>
            </a:r>
            <a:r>
              <a:rPr lang="zh-CN" altLang="en-US" dirty="0"/>
              <a:t>在</a:t>
            </a:r>
            <a:r>
              <a:rPr lang="en-US" altLang="zh-CN" dirty="0"/>
              <a:t>.5</a:t>
            </a:r>
            <a:r>
              <a:rPr lang="zh-CN" altLang="en-US" dirty="0"/>
              <a:t>和</a:t>
            </a:r>
            <a:r>
              <a:rPr lang="en-US" altLang="zh-CN" dirty="0"/>
              <a:t>.95</a:t>
            </a:r>
            <a:r>
              <a:rPr lang="zh-CN" altLang="en-US" dirty="0"/>
              <a:t>之间的</a:t>
            </a:r>
            <a:r>
              <a:rPr lang="en-US" altLang="zh-CN" dirty="0"/>
              <a:t>IOU</a:t>
            </a:r>
            <a:r>
              <a:rPr lang="zh-CN" altLang="en-US" dirty="0"/>
              <a:t>指标上就不那么好了。但这在旧的</a:t>
            </a:r>
            <a:r>
              <a:rPr lang="en-US" altLang="zh-CN" dirty="0"/>
              <a:t>.5IOU</a:t>
            </a:r>
            <a:r>
              <a:rPr lang="zh-CN" altLang="en-US" dirty="0"/>
              <a:t>检测指标上是很好的。</a:t>
            </a:r>
            <a:endParaRPr lang="en-US" altLang="zh-CN" dirty="0"/>
          </a:p>
          <a:p>
            <a:r>
              <a:rPr lang="zh-CN" altLang="en-US" dirty="0"/>
              <a:t>作者很希望大多数使用计算机视觉的人只是</a:t>
            </a:r>
            <a:r>
              <a:rPr lang="zh-CN" altLang="en-US" dirty="0">
                <a:solidFill>
                  <a:schemeClr val="accent3"/>
                </a:solidFill>
              </a:rPr>
              <a:t>用它做一些快乐的、有益的事情</a:t>
            </a:r>
            <a:r>
              <a:rPr lang="zh-CN" altLang="en-US" dirty="0"/>
              <a:t>，比如在国家公园里数斑马的数量</a:t>
            </a:r>
            <a:r>
              <a:rPr lang="en-US" altLang="zh-CN" dirty="0"/>
              <a:t>[13]</a:t>
            </a:r>
            <a:r>
              <a:rPr lang="zh-CN" altLang="en-US" dirty="0"/>
              <a:t>，或者在他们的房子里跟踪他们的猫</a:t>
            </a:r>
            <a:r>
              <a:rPr lang="en-US" altLang="zh-CN" dirty="0"/>
              <a:t>[19]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“但是计算机视觉已经被用于可疑的用途，作为研究人员，我们至少有责任考虑我们的工作可能造成的危害，并想办法减轻它。我们欠世界太多了。”</a:t>
            </a:r>
          </a:p>
        </p:txBody>
      </p:sp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370406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19163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301606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84049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1358030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218246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300689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831320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实验分析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64812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638959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现存的目标检测网络</a:t>
            </a:r>
            <a:r>
              <a:rPr lang="en-US" altLang="zh-CN" dirty="0"/>
              <a:t>SSD</a:t>
            </a:r>
            <a:r>
              <a:rPr lang="zh-CN" altLang="en-US" dirty="0"/>
              <a:t>，</a:t>
            </a:r>
            <a:r>
              <a:rPr lang="en-US" altLang="zh-CN" dirty="0" err="1"/>
              <a:t>RetinaNet</a:t>
            </a:r>
            <a:r>
              <a:rPr lang="zh-CN" altLang="en-US" dirty="0"/>
              <a:t>等已经达到了不错的</a:t>
            </a:r>
            <a:r>
              <a:rPr lang="en-US" altLang="zh-CN" dirty="0" err="1"/>
              <a:t>mAP</a:t>
            </a:r>
            <a:r>
              <a:rPr lang="zh-CN" altLang="en-US" dirty="0"/>
              <a:t>，但是运行时间较长。</a:t>
            </a:r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如何改进现有的目标检测方法，提高</a:t>
            </a:r>
            <a:r>
              <a:rPr lang="en-US" altLang="zh-CN" dirty="0" err="1"/>
              <a:t>mAP</a:t>
            </a:r>
            <a:r>
              <a:rPr lang="zh-CN" altLang="en-US" dirty="0"/>
              <a:t>，或者提高速度？</a:t>
            </a:r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YOLOv3</a:t>
            </a:r>
            <a:r>
              <a:rPr lang="zh-CN" altLang="en-US" dirty="0"/>
              <a:t>借鉴现存方法，经过改造，时间明显减少，但是</a:t>
            </a:r>
            <a:r>
              <a:rPr lang="en-US" altLang="zh-CN" dirty="0" err="1"/>
              <a:t>mAP</a:t>
            </a:r>
            <a:r>
              <a:rPr lang="zh-CN" altLang="en-US" dirty="0"/>
              <a:t>基本相当。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48F3FA-1236-4D74-9611-493CECA8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1519"/>
            <a:ext cx="5305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-YOLOv3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边界框预测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YOLO9000</a:t>
            </a:r>
            <a:r>
              <a:rPr lang="zh-CN" altLang="en-US" dirty="0"/>
              <a:t>之后，作者的系统使用维度集群作为锚框</a:t>
            </a:r>
            <a:r>
              <a:rPr lang="en-US" altLang="zh-CN" dirty="0"/>
              <a:t>[15]</a:t>
            </a:r>
            <a:r>
              <a:rPr lang="zh-CN" altLang="en-US" dirty="0"/>
              <a:t>来预测边界框。网络为每个边界框预测</a:t>
            </a:r>
            <a:r>
              <a:rPr lang="en-US" altLang="zh-CN" dirty="0"/>
              <a:t>4</a:t>
            </a:r>
            <a:r>
              <a:rPr lang="zh-CN" altLang="en-US" dirty="0"/>
              <a:t>个坐标，</a:t>
            </a:r>
            <a:r>
              <a:rPr lang="en-US" altLang="zh-CN" dirty="0" err="1"/>
              <a:t>tx</a:t>
            </a:r>
            <a:r>
              <a:rPr lang="en-US" altLang="zh-CN" dirty="0"/>
              <a:t>, ty, </a:t>
            </a:r>
            <a:r>
              <a:rPr lang="en-US" altLang="zh-CN" dirty="0" err="1"/>
              <a:t>tw</a:t>
            </a:r>
            <a:r>
              <a:rPr lang="en-US" altLang="zh-CN" dirty="0"/>
              <a:t>, </a:t>
            </a:r>
            <a:r>
              <a:rPr lang="en-US" altLang="zh-CN" dirty="0" err="1"/>
              <a:t>th</a:t>
            </a:r>
            <a:r>
              <a:rPr lang="zh-CN" altLang="en-US" dirty="0"/>
              <a:t>。如果单元格与图像左上角的偏移量为</a:t>
            </a:r>
            <a:r>
              <a:rPr lang="en-US" altLang="zh-CN" dirty="0"/>
              <a:t>(cx, cy)</a:t>
            </a:r>
            <a:r>
              <a:rPr lang="zh-CN" altLang="en-US" dirty="0"/>
              <a:t>，并且之前的边界框宽度和高度为</a:t>
            </a:r>
            <a:r>
              <a:rPr lang="en-US" altLang="zh-CN" dirty="0"/>
              <a:t>pw, </a:t>
            </a:r>
            <a:r>
              <a:rPr lang="en-US" altLang="zh-CN" dirty="0" err="1"/>
              <a:t>ph</a:t>
            </a:r>
            <a:r>
              <a:rPr lang="zh-CN" altLang="en-US" dirty="0"/>
              <a:t>，则预测对应于</a:t>
            </a:r>
            <a:r>
              <a:rPr lang="en-US" altLang="zh-CN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bx= </a:t>
            </a:r>
            <a:r>
              <a:rPr lang="el-GR" altLang="zh-CN" dirty="0"/>
              <a:t>σ(</a:t>
            </a:r>
            <a:r>
              <a:rPr lang="en-US" altLang="zh-CN" dirty="0" err="1"/>
              <a:t>tx</a:t>
            </a:r>
            <a:r>
              <a:rPr lang="en-US" altLang="zh-CN" dirty="0"/>
              <a:t>) + cx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by= </a:t>
            </a:r>
            <a:r>
              <a:rPr lang="el-GR" altLang="zh-CN" dirty="0"/>
              <a:t>σ(</a:t>
            </a:r>
            <a:r>
              <a:rPr lang="en-US" altLang="zh-CN" dirty="0"/>
              <a:t>ty) + cy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bw</a:t>
            </a:r>
            <a:r>
              <a:rPr lang="en-US" altLang="zh-CN" dirty="0"/>
              <a:t>= </a:t>
            </a:r>
            <a:r>
              <a:rPr lang="en-US" altLang="zh-CN" dirty="0" err="1"/>
              <a:t>pw•e^tw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bh</a:t>
            </a:r>
            <a:r>
              <a:rPr lang="en-US" altLang="zh-CN" dirty="0"/>
              <a:t>= </a:t>
            </a:r>
            <a:r>
              <a:rPr lang="en-US" altLang="zh-CN" dirty="0" err="1"/>
              <a:t>ph</a:t>
            </a:r>
            <a:r>
              <a:rPr lang="en-US" altLang="zh-CN" dirty="0"/>
              <a:t> •e^ </a:t>
            </a:r>
            <a:r>
              <a:rPr lang="en-US" altLang="zh-CN" dirty="0" err="1"/>
              <a:t>th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类别预测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多标签分类预测边界框可能包含的类（因为有时标签是重叠的，比如人和女人）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未用</a:t>
            </a:r>
            <a:r>
              <a:rPr lang="en-US" altLang="zh-CN" dirty="0" err="1"/>
              <a:t>softmax</a:t>
            </a:r>
            <a:r>
              <a:rPr lang="zh-CN" altLang="en-US" dirty="0"/>
              <a:t>，而是使用独立的逻辑分类器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训练过程中使用二元交叉熵损失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22FEF-2C34-4CDB-9BCD-4073EE90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311" y="2067719"/>
            <a:ext cx="3929024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-YOLOv3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跨尺度预测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YOLOv3</a:t>
            </a:r>
            <a:r>
              <a:rPr lang="zh-CN" altLang="en-US" dirty="0"/>
              <a:t>预测了</a:t>
            </a:r>
            <a:r>
              <a:rPr lang="en-US" altLang="zh-CN" dirty="0"/>
              <a:t>3</a:t>
            </a:r>
            <a:r>
              <a:rPr lang="zh-CN" altLang="en-US" dirty="0"/>
              <a:t>种不同尺度的盒子。作者的系统使用与金字塔网络</a:t>
            </a:r>
            <a:r>
              <a:rPr lang="en-US" altLang="zh-CN" dirty="0"/>
              <a:t>[8]</a:t>
            </a:r>
            <a:r>
              <a:rPr lang="zh-CN" altLang="en-US" dirty="0"/>
              <a:t>相似的概念从这些尺度中提取特征。从作者的基本特征提取器中，作者添加了几个卷积层。最后一个预测是</a:t>
            </a:r>
            <a:r>
              <a:rPr lang="en-US" altLang="zh-CN" dirty="0"/>
              <a:t>3-d</a:t>
            </a:r>
            <a:r>
              <a:rPr lang="zh-CN" altLang="en-US" dirty="0"/>
              <a:t>张量编码的</a:t>
            </a:r>
            <a:r>
              <a:rPr lang="zh-CN" altLang="en-US" dirty="0">
                <a:solidFill>
                  <a:schemeClr val="accent3"/>
                </a:solidFill>
              </a:rPr>
              <a:t>边界框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3"/>
                </a:solidFill>
              </a:rPr>
              <a:t>物体性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3"/>
                </a:solidFill>
              </a:rPr>
              <a:t>类</a:t>
            </a:r>
            <a:r>
              <a:rPr lang="zh-CN" altLang="en-US" dirty="0"/>
              <a:t>预测。在用</a:t>
            </a:r>
            <a:r>
              <a:rPr lang="en-US" altLang="zh-CN" dirty="0"/>
              <a:t>COCO[10]</a:t>
            </a:r>
            <a:r>
              <a:rPr lang="zh-CN" altLang="en-US" dirty="0"/>
              <a:t>进行的实验中，作者在每个尺度上预测</a:t>
            </a:r>
            <a:r>
              <a:rPr lang="en-US" altLang="zh-CN" dirty="0"/>
              <a:t>3</a:t>
            </a:r>
            <a:r>
              <a:rPr lang="zh-CN" altLang="en-US" dirty="0"/>
              <a:t>个盒子，因此对于</a:t>
            </a:r>
            <a:r>
              <a:rPr lang="en-US" altLang="zh-CN" dirty="0">
                <a:solidFill>
                  <a:schemeClr val="accent3"/>
                </a:solidFill>
              </a:rPr>
              <a:t>4</a:t>
            </a:r>
            <a:r>
              <a:rPr lang="zh-CN" altLang="en-US" dirty="0">
                <a:solidFill>
                  <a:schemeClr val="accent3"/>
                </a:solidFill>
              </a:rPr>
              <a:t>个边界框偏移量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3"/>
                </a:solidFill>
              </a:rPr>
              <a:t>1</a:t>
            </a:r>
            <a:r>
              <a:rPr lang="zh-CN" altLang="en-US" dirty="0">
                <a:solidFill>
                  <a:schemeClr val="accent3"/>
                </a:solidFill>
              </a:rPr>
              <a:t>个客观性预测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3"/>
                </a:solidFill>
              </a:rPr>
              <a:t>80</a:t>
            </a:r>
            <a:r>
              <a:rPr lang="zh-CN" altLang="en-US" dirty="0">
                <a:solidFill>
                  <a:schemeClr val="accent3"/>
                </a:solidFill>
              </a:rPr>
              <a:t>个类预测</a:t>
            </a:r>
            <a:r>
              <a:rPr lang="zh-CN" altLang="en-US" dirty="0"/>
              <a:t>，张量是</a:t>
            </a:r>
            <a:r>
              <a:rPr lang="en-US" altLang="zh-CN" dirty="0">
                <a:solidFill>
                  <a:schemeClr val="accent3"/>
                </a:solidFill>
              </a:rPr>
              <a:t>N ×N ×[3∗(4 + 1 + 80)]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接下来，作者</a:t>
            </a:r>
            <a:r>
              <a:rPr lang="zh-CN" altLang="en-US" dirty="0">
                <a:solidFill>
                  <a:schemeClr val="accent3"/>
                </a:solidFill>
              </a:rPr>
              <a:t>从之前的</a:t>
            </a:r>
            <a:r>
              <a:rPr lang="en-US" altLang="zh-CN" dirty="0">
                <a:solidFill>
                  <a:schemeClr val="accent3"/>
                </a:solidFill>
              </a:rPr>
              <a:t>2</a:t>
            </a:r>
            <a:r>
              <a:rPr lang="zh-CN" altLang="en-US" dirty="0">
                <a:solidFill>
                  <a:schemeClr val="accent3"/>
                </a:solidFill>
              </a:rPr>
              <a:t>个图层中提取特征图</a:t>
            </a:r>
            <a:r>
              <a:rPr lang="zh-CN" altLang="en-US" dirty="0"/>
              <a:t>，并将其</a:t>
            </a:r>
            <a:r>
              <a:rPr lang="zh-CN" altLang="en-US" dirty="0">
                <a:solidFill>
                  <a:schemeClr val="accent3"/>
                </a:solidFill>
              </a:rPr>
              <a:t>向上采样</a:t>
            </a:r>
            <a:r>
              <a:rPr lang="en-US" altLang="zh-CN" dirty="0">
                <a:solidFill>
                  <a:schemeClr val="accent3"/>
                </a:solidFill>
              </a:rPr>
              <a:t>2</a:t>
            </a:r>
            <a:r>
              <a:rPr lang="zh-CN" altLang="en-US" dirty="0">
                <a:solidFill>
                  <a:schemeClr val="accent3"/>
                </a:solidFill>
              </a:rPr>
              <a:t>倍</a:t>
            </a:r>
            <a:r>
              <a:rPr lang="zh-CN" altLang="en-US" dirty="0"/>
              <a:t>。作者还</a:t>
            </a:r>
            <a:r>
              <a:rPr lang="zh-CN" altLang="en-US" dirty="0">
                <a:solidFill>
                  <a:schemeClr val="accent3"/>
                </a:solidFill>
              </a:rPr>
              <a:t>从早期的网络中获取一个特征映射</a:t>
            </a:r>
            <a:r>
              <a:rPr lang="zh-CN" altLang="en-US" dirty="0"/>
              <a:t>，并使用连接将其</a:t>
            </a:r>
            <a:r>
              <a:rPr lang="zh-CN" altLang="en-US" dirty="0">
                <a:solidFill>
                  <a:schemeClr val="accent3"/>
                </a:solidFill>
              </a:rPr>
              <a:t>与作者的上采样特征合并</a:t>
            </a:r>
            <a:r>
              <a:rPr lang="zh-CN" altLang="en-US" dirty="0"/>
              <a:t>。该方法允许作者从上采样特征中获得</a:t>
            </a:r>
            <a:r>
              <a:rPr lang="zh-CN" altLang="en-US" dirty="0">
                <a:solidFill>
                  <a:schemeClr val="accent3"/>
                </a:solidFill>
              </a:rPr>
              <a:t>更有意义的语义信息</a:t>
            </a:r>
            <a:r>
              <a:rPr lang="zh-CN" altLang="en-US" dirty="0"/>
              <a:t>，并从早期特征映射中</a:t>
            </a:r>
            <a:r>
              <a:rPr lang="zh-CN" altLang="en-US" dirty="0">
                <a:solidFill>
                  <a:schemeClr val="accent3"/>
                </a:solidFill>
              </a:rPr>
              <a:t>获得更细粒度的信息</a:t>
            </a:r>
            <a:r>
              <a:rPr lang="zh-CN" altLang="en-US" dirty="0"/>
              <a:t>。然后作者添加更多的卷积层来处理这个组合的特征图，并最终预测一个相似的张量，尽管现在是两倍大。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作者仍然使用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k-means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聚类来确定边界框先验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。作者只是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随意选择了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个集群和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个尺度然后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在不同尺度上均匀地划分集群。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2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-YOLOv3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247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特征提取器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作者使用一种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新的网络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进行特征提取。作者的新网络是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YOLOv2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Darknet-19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中使用的网络和新的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残差网络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之间的混合方法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。作者的网络使用连续的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3×3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1×1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卷积层，但现在也有一些快捷连接，而且明显更大了。作者叫它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Darknet-53 !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这个新网络比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Darknet19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更强大，但仍然比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ResNet-101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ResNet-152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更高效。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96C01-EB02-4657-A9E6-9AB3C9DD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95" y="0"/>
            <a:ext cx="3152705" cy="46209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D6F4F2-3052-44C1-9B41-4FECA6D2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4789345"/>
            <a:ext cx="5086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8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-YOLOv3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训练</a:t>
            </a:r>
            <a:endParaRPr lang="en-US" altLang="zh-CN" dirty="0"/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</a:rPr>
              <a:t>作者仍然训练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全图像，没有硬的负面挖掘或任何东西。作者使用多尺度训练，大量数据增强，批量归一化，所有标准的东西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。作者使用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Darknet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神经网络框架对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[14]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数据进行训练和测试。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502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1273</Words>
  <Application>Microsoft Office PowerPoint</Application>
  <PresentationFormat>宽屏</PresentationFormat>
  <Paragraphs>64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Impact</vt:lpstr>
      <vt:lpstr>Office 主题​​</vt:lpstr>
      <vt:lpstr>PowerPoint 演示文稿</vt:lpstr>
      <vt:lpstr>PowerPoint 演示文稿</vt:lpstr>
      <vt:lpstr>研究背景（意义）</vt:lpstr>
      <vt:lpstr>问题描述</vt:lpstr>
      <vt:lpstr>解决方案</vt:lpstr>
      <vt:lpstr>解决方案-YOLOv3介绍</vt:lpstr>
      <vt:lpstr>解决方案-YOLOv3介绍</vt:lpstr>
      <vt:lpstr>解决方案-YOLOv3介绍</vt:lpstr>
      <vt:lpstr>解决方案-YOLOv3介绍</vt:lpstr>
      <vt:lpstr>实验分析</vt:lpstr>
      <vt:lpstr>实验分析</vt:lpstr>
      <vt:lpstr>实验分析-尝试过但没有成功的事情</vt:lpstr>
      <vt:lpstr>总结展望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35</cp:revision>
  <dcterms:created xsi:type="dcterms:W3CDTF">2018-08-12T03:36:57Z</dcterms:created>
  <dcterms:modified xsi:type="dcterms:W3CDTF">2021-05-15T07:49:34Z</dcterms:modified>
</cp:coreProperties>
</file>