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1" r:id="rId3"/>
    <p:sldId id="262" r:id="rId4"/>
    <p:sldId id="263" r:id="rId5"/>
    <p:sldId id="264" r:id="rId6"/>
    <p:sldId id="270" r:id="rId7"/>
    <p:sldId id="266" r:id="rId8"/>
    <p:sldId id="280" r:id="rId9"/>
    <p:sldId id="268" r:id="rId10"/>
    <p:sldId id="271" r:id="rId11"/>
    <p:sldId id="272" r:id="rId12"/>
    <p:sldId id="273" r:id="rId13"/>
    <p:sldId id="274" r:id="rId14"/>
    <p:sldId id="282" r:id="rId15"/>
    <p:sldId id="275" r:id="rId16"/>
    <p:sldId id="276" r:id="rId17"/>
    <p:sldId id="269" r:id="rId18"/>
    <p:sldId id="281" r:id="rId19"/>
    <p:sldId id="25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2021/5/14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3.jpe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notesSlide" Target="../notesSlides/notesSlide2.xml"/><Relationship Id="rId2" Type="http://schemas.openxmlformats.org/officeDocument/2006/relationships/tags" Target="../tags/tag1.xml"/><Relationship Id="rId16" Type="http://schemas.openxmlformats.org/officeDocument/2006/relationships/slideLayout" Target="../slideLayouts/slideLayout7.xml"/><Relationship Id="rId20" Type="http://schemas.openxmlformats.org/officeDocument/2006/relationships/image" Target="../media/image2.pn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tags" Target="../tags/tag14.xml"/><Relationship Id="rId10" Type="http://schemas.openxmlformats.org/officeDocument/2006/relationships/tags" Target="../tags/tag9.xml"/><Relationship Id="rId19" Type="http://schemas.openxmlformats.org/officeDocument/2006/relationships/image" Target="../media/image4.jpeg"/><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实验二 猫狗分类</a:t>
              </a: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a:extLst>
              <a:ext uri="{FF2B5EF4-FFF2-40B4-BE49-F238E27FC236}">
                <a16:creationId xmlns:a16="http://schemas.microsoft.com/office/drawing/2014/main" id="{1AC9753E-7F4C-4646-AD3B-DF3935241B46}"/>
              </a:ext>
            </a:extLst>
          </p:cNvPr>
          <p:cNvSpPr txBox="1"/>
          <p:nvPr/>
        </p:nvSpPr>
        <p:spPr>
          <a:xfrm>
            <a:off x="9682162" y="5754953"/>
            <a:ext cx="1633781" cy="369332"/>
          </a:xfrm>
          <a:prstGeom prst="rect">
            <a:avLst/>
          </a:prstGeom>
          <a:noFill/>
        </p:spPr>
        <p:txBody>
          <a:bodyPr wrap="none" rtlCol="0">
            <a:spAutoFit/>
          </a:bodyPr>
          <a:lstStyle/>
          <a:p>
            <a:r>
              <a:rPr lang="zh-CN" altLang="en-US" b="1" dirty="0"/>
              <a:t>汇报人：蒲 尧</a:t>
            </a:r>
          </a:p>
        </p:txBody>
      </p:sp>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sp>
        <p:nvSpPr>
          <p:cNvPr id="4" name="内容占位符 3">
            <a:extLst>
              <a:ext uri="{FF2B5EF4-FFF2-40B4-BE49-F238E27FC236}">
                <a16:creationId xmlns:a16="http://schemas.microsoft.com/office/drawing/2014/main" id="{592782EF-B992-4CF1-903A-2050E2713EEB}"/>
              </a:ext>
            </a:extLst>
          </p:cNvPr>
          <p:cNvSpPr>
            <a:spLocks noGrp="1"/>
          </p:cNvSpPr>
          <p:nvPr>
            <p:ph idx="1"/>
          </p:nvPr>
        </p:nvSpPr>
        <p:spPr/>
        <p:txBody>
          <a:bodyPr/>
          <a:lstStyle/>
          <a:p>
            <a:pPr indent="306070" algn="just">
              <a:lnSpc>
                <a:spcPct val="150000"/>
              </a:lnSpc>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数据准备</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l">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首先要将自己的数据集划分为训练集和验证集，根据资源情况可以自行调整训练集和验证集大小。</a:t>
            </a: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首先定义图像的预处理操作，在这里可以使用更多图像增强方法以提升模型的性能，根据自己的实际情况进行设置。</a:t>
            </a:r>
          </a:p>
          <a:p>
            <a:pPr indent="304800" algn="l">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自带的</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ImageFolder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进行数据读取，使用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DataLoader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进行数据导入。</a:t>
            </a:r>
          </a:p>
          <a:p>
            <a:endParaRPr lang="zh-CN" altLang="en-US" dirty="0"/>
          </a:p>
        </p:txBody>
      </p:sp>
    </p:spTree>
    <p:extLst>
      <p:ext uri="{BB962C8B-B14F-4D97-AF65-F5344CB8AC3E}">
        <p14:creationId xmlns:p14="http://schemas.microsoft.com/office/powerpoint/2010/main" val="94178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pic>
        <p:nvPicPr>
          <p:cNvPr id="6" name="内容占位符 5">
            <a:extLst>
              <a:ext uri="{FF2B5EF4-FFF2-40B4-BE49-F238E27FC236}">
                <a16:creationId xmlns:a16="http://schemas.microsoft.com/office/drawing/2014/main" id="{897CC5AB-3D11-4D3B-ADFF-26C1710AAD08}"/>
              </a:ext>
            </a:extLst>
          </p:cNvPr>
          <p:cNvPicPr>
            <a:picLocks noGrp="1" noChangeAspect="1"/>
          </p:cNvPicPr>
          <p:nvPr>
            <p:ph idx="1"/>
          </p:nvPr>
        </p:nvPicPr>
        <p:blipFill>
          <a:blip r:embed="rId2"/>
          <a:stretch>
            <a:fillRect/>
          </a:stretch>
        </p:blipFill>
        <p:spPr>
          <a:xfrm>
            <a:off x="3523185" y="1825625"/>
            <a:ext cx="5145629" cy="4351338"/>
          </a:xfrm>
        </p:spPr>
      </p:pic>
    </p:spTree>
    <p:extLst>
      <p:ext uri="{BB962C8B-B14F-4D97-AF65-F5344CB8AC3E}">
        <p14:creationId xmlns:p14="http://schemas.microsoft.com/office/powerpoint/2010/main" val="138972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sp>
        <p:nvSpPr>
          <p:cNvPr id="4" name="内容占位符 3">
            <a:extLst>
              <a:ext uri="{FF2B5EF4-FFF2-40B4-BE49-F238E27FC236}">
                <a16:creationId xmlns:a16="http://schemas.microsoft.com/office/drawing/2014/main" id="{68786C08-B8B2-45EB-9C54-257A90C1BDC0}"/>
              </a:ext>
            </a:extLst>
          </p:cNvPr>
          <p:cNvSpPr>
            <a:spLocks noGrp="1"/>
          </p:cNvSpPr>
          <p:nvPr>
            <p:ph idx="1"/>
          </p:nvPr>
        </p:nvSpPr>
        <p:spPr/>
        <p:txBody>
          <a:bodyPr/>
          <a:lstStyle/>
          <a:p>
            <a:pPr indent="306070" algn="just">
              <a:lnSpc>
                <a:spcPct val="150000"/>
              </a:lnSpc>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模型定义</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l">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模型构建时，需要创建一个继承自</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nn.Module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的类，在这个类的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中定义网络结构，在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forward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中定义前向传播过程。</a:t>
            </a:r>
          </a:p>
          <a:p>
            <a:pPr indent="304800" algn="l">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示例中定义了一个仅仅由两层卷积层和池化层构成的网络结构。在实验中大家可以自己定义更加复杂的网络结构以取得更好的效果。</a:t>
            </a: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本人采用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VGG16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网络，但是对最后的全连接层输出进行了更改，将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改为了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，因为类别数为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初始化模型，定义优化器为</a:t>
            </a:r>
            <a:r>
              <a:rPr lang="en-US" altLang="zh-CN" sz="18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Adam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、损失函数为交叉熵损失。</a:t>
            </a:r>
          </a:p>
          <a:p>
            <a:endParaRPr lang="zh-CN" altLang="en-US" dirty="0"/>
          </a:p>
        </p:txBody>
      </p:sp>
    </p:spTree>
    <p:extLst>
      <p:ext uri="{BB962C8B-B14F-4D97-AF65-F5344CB8AC3E}">
        <p14:creationId xmlns:p14="http://schemas.microsoft.com/office/powerpoint/2010/main" val="332637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pic>
        <p:nvPicPr>
          <p:cNvPr id="8" name="内容占位符 7">
            <a:extLst>
              <a:ext uri="{FF2B5EF4-FFF2-40B4-BE49-F238E27FC236}">
                <a16:creationId xmlns:a16="http://schemas.microsoft.com/office/drawing/2014/main" id="{FFE58C33-DF76-45B9-B1BE-9F94134802E4}"/>
              </a:ext>
            </a:extLst>
          </p:cNvPr>
          <p:cNvPicPr>
            <a:picLocks noGrp="1" noChangeAspect="1"/>
          </p:cNvPicPr>
          <p:nvPr>
            <p:ph idx="1"/>
          </p:nvPr>
        </p:nvPicPr>
        <p:blipFill>
          <a:blip r:embed="rId2"/>
          <a:stretch>
            <a:fillRect/>
          </a:stretch>
        </p:blipFill>
        <p:spPr>
          <a:xfrm>
            <a:off x="838200" y="1808999"/>
            <a:ext cx="4299448" cy="4351338"/>
          </a:xfrm>
        </p:spPr>
      </p:pic>
      <p:pic>
        <p:nvPicPr>
          <p:cNvPr id="10" name="图片 9">
            <a:extLst>
              <a:ext uri="{FF2B5EF4-FFF2-40B4-BE49-F238E27FC236}">
                <a16:creationId xmlns:a16="http://schemas.microsoft.com/office/drawing/2014/main" id="{9710597D-D071-46C5-A74C-BD547F567AD3}"/>
              </a:ext>
            </a:extLst>
          </p:cNvPr>
          <p:cNvPicPr>
            <a:picLocks noChangeAspect="1"/>
          </p:cNvPicPr>
          <p:nvPr/>
        </p:nvPicPr>
        <p:blipFill>
          <a:blip r:embed="rId3"/>
          <a:stretch>
            <a:fillRect/>
          </a:stretch>
        </p:blipFill>
        <p:spPr>
          <a:xfrm>
            <a:off x="5724525" y="1808999"/>
            <a:ext cx="5629275" cy="4638675"/>
          </a:xfrm>
          <a:prstGeom prst="rect">
            <a:avLst/>
          </a:prstGeom>
        </p:spPr>
      </p:pic>
    </p:spTree>
    <p:extLst>
      <p:ext uri="{BB962C8B-B14F-4D97-AF65-F5344CB8AC3E}">
        <p14:creationId xmlns:p14="http://schemas.microsoft.com/office/powerpoint/2010/main" val="374650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pic>
        <p:nvPicPr>
          <p:cNvPr id="5" name="内容占位符 4">
            <a:extLst>
              <a:ext uri="{FF2B5EF4-FFF2-40B4-BE49-F238E27FC236}">
                <a16:creationId xmlns:a16="http://schemas.microsoft.com/office/drawing/2014/main" id="{8A4A564E-5DEC-4A5C-9B39-39D7D67F775F}"/>
              </a:ext>
            </a:extLst>
          </p:cNvPr>
          <p:cNvPicPr>
            <a:picLocks noGrp="1" noChangeAspect="1"/>
          </p:cNvPicPr>
          <p:nvPr>
            <p:ph idx="1"/>
          </p:nvPr>
        </p:nvPicPr>
        <p:blipFill>
          <a:blip r:embed="rId2"/>
          <a:stretch>
            <a:fillRect/>
          </a:stretch>
        </p:blipFill>
        <p:spPr>
          <a:xfrm>
            <a:off x="3440870" y="1825625"/>
            <a:ext cx="5310260" cy="4351338"/>
          </a:xfrm>
        </p:spPr>
      </p:pic>
    </p:spTree>
    <p:extLst>
      <p:ext uri="{BB962C8B-B14F-4D97-AF65-F5344CB8AC3E}">
        <p14:creationId xmlns:p14="http://schemas.microsoft.com/office/powerpoint/2010/main" val="92452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sp>
        <p:nvSpPr>
          <p:cNvPr id="4" name="内容占位符 3">
            <a:extLst>
              <a:ext uri="{FF2B5EF4-FFF2-40B4-BE49-F238E27FC236}">
                <a16:creationId xmlns:a16="http://schemas.microsoft.com/office/drawing/2014/main" id="{82848644-96D9-4360-9E12-1581862B5A6C}"/>
              </a:ext>
            </a:extLst>
          </p:cNvPr>
          <p:cNvSpPr>
            <a:spLocks noGrp="1"/>
          </p:cNvSpPr>
          <p:nvPr>
            <p:ph idx="1"/>
          </p:nvPr>
        </p:nvSpPr>
        <p:spPr/>
        <p:txBody>
          <a:bodyPr/>
          <a:lstStyle/>
          <a:p>
            <a:pPr indent="306070" algn="just">
              <a:lnSpc>
                <a:spcPct val="150000"/>
              </a:lnSpc>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模型训练和测试</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训练和测试写在一块，但是会根据训练还是测试进而误差反传和不传。最后都会输出损失和准确率。</a:t>
            </a:r>
          </a:p>
          <a:p>
            <a:endParaRPr lang="zh-CN" altLang="en-US" dirty="0"/>
          </a:p>
        </p:txBody>
      </p:sp>
    </p:spTree>
    <p:extLst>
      <p:ext uri="{BB962C8B-B14F-4D97-AF65-F5344CB8AC3E}">
        <p14:creationId xmlns:p14="http://schemas.microsoft.com/office/powerpoint/2010/main" val="256744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pic>
        <p:nvPicPr>
          <p:cNvPr id="7" name="内容占位符 6">
            <a:extLst>
              <a:ext uri="{FF2B5EF4-FFF2-40B4-BE49-F238E27FC236}">
                <a16:creationId xmlns:a16="http://schemas.microsoft.com/office/drawing/2014/main" id="{72EB87A3-EDA6-4570-9781-A6DA87D47797}"/>
              </a:ext>
            </a:extLst>
          </p:cNvPr>
          <p:cNvPicPr>
            <a:picLocks noGrp="1" noChangeAspect="1"/>
          </p:cNvPicPr>
          <p:nvPr>
            <p:ph idx="1"/>
          </p:nvPr>
        </p:nvPicPr>
        <p:blipFill>
          <a:blip r:embed="rId2"/>
          <a:stretch>
            <a:fillRect/>
          </a:stretch>
        </p:blipFill>
        <p:spPr>
          <a:xfrm>
            <a:off x="3815542" y="31028"/>
            <a:ext cx="3940233" cy="6859928"/>
          </a:xfrm>
        </p:spPr>
      </p:pic>
    </p:spTree>
    <p:extLst>
      <p:ext uri="{BB962C8B-B14F-4D97-AF65-F5344CB8AC3E}">
        <p14:creationId xmlns:p14="http://schemas.microsoft.com/office/powerpoint/2010/main" val="362053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pic>
        <p:nvPicPr>
          <p:cNvPr id="6" name="内容占位符 5">
            <a:extLst>
              <a:ext uri="{FF2B5EF4-FFF2-40B4-BE49-F238E27FC236}">
                <a16:creationId xmlns:a16="http://schemas.microsoft.com/office/drawing/2014/main" id="{2DA22BE0-99CB-49A2-8825-0DE4F0D5633A}"/>
              </a:ext>
            </a:extLst>
          </p:cNvPr>
          <p:cNvPicPr>
            <a:picLocks noGrp="1" noChangeAspect="1"/>
          </p:cNvPicPr>
          <p:nvPr>
            <p:ph idx="1"/>
          </p:nvPr>
        </p:nvPicPr>
        <p:blipFill>
          <a:blip r:embed="rId2"/>
          <a:stretch>
            <a:fillRect/>
          </a:stretch>
        </p:blipFill>
        <p:spPr>
          <a:xfrm>
            <a:off x="0" y="1791177"/>
            <a:ext cx="3909539" cy="5063720"/>
          </a:xfrm>
        </p:spPr>
      </p:pic>
      <p:pic>
        <p:nvPicPr>
          <p:cNvPr id="9" name="图片 8">
            <a:extLst>
              <a:ext uri="{FF2B5EF4-FFF2-40B4-BE49-F238E27FC236}">
                <a16:creationId xmlns:a16="http://schemas.microsoft.com/office/drawing/2014/main" id="{3C7BE4D0-4865-459B-A249-6D6BDF9E9D26}"/>
              </a:ext>
            </a:extLst>
          </p:cNvPr>
          <p:cNvPicPr>
            <a:picLocks noChangeAspect="1"/>
          </p:cNvPicPr>
          <p:nvPr/>
        </p:nvPicPr>
        <p:blipFill>
          <a:blip r:embed="rId3"/>
          <a:stretch>
            <a:fillRect/>
          </a:stretch>
        </p:blipFill>
        <p:spPr>
          <a:xfrm>
            <a:off x="3935259" y="1791177"/>
            <a:ext cx="4321481" cy="5066823"/>
          </a:xfrm>
          <a:prstGeom prst="rect">
            <a:avLst/>
          </a:prstGeom>
        </p:spPr>
      </p:pic>
      <p:pic>
        <p:nvPicPr>
          <p:cNvPr id="11" name="图片 10">
            <a:extLst>
              <a:ext uri="{FF2B5EF4-FFF2-40B4-BE49-F238E27FC236}">
                <a16:creationId xmlns:a16="http://schemas.microsoft.com/office/drawing/2014/main" id="{0B23049C-FF81-4002-BA69-9A9EA9DCDCF5}"/>
              </a:ext>
            </a:extLst>
          </p:cNvPr>
          <p:cNvPicPr>
            <a:picLocks noChangeAspect="1"/>
          </p:cNvPicPr>
          <p:nvPr/>
        </p:nvPicPr>
        <p:blipFill>
          <a:blip r:embed="rId4"/>
          <a:stretch>
            <a:fillRect/>
          </a:stretch>
        </p:blipFill>
        <p:spPr>
          <a:xfrm>
            <a:off x="8282460" y="4617023"/>
            <a:ext cx="3909539" cy="2237874"/>
          </a:xfrm>
          <a:prstGeom prst="rect">
            <a:avLst/>
          </a:prstGeom>
        </p:spPr>
      </p:pic>
    </p:spTree>
    <p:extLst>
      <p:ext uri="{BB962C8B-B14F-4D97-AF65-F5344CB8AC3E}">
        <p14:creationId xmlns:p14="http://schemas.microsoft.com/office/powerpoint/2010/main" val="302992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a:t>
            </a:r>
          </a:p>
        </p:txBody>
      </p:sp>
      <p:sp>
        <p:nvSpPr>
          <p:cNvPr id="4" name="内容占位符 3">
            <a:extLst>
              <a:ext uri="{FF2B5EF4-FFF2-40B4-BE49-F238E27FC236}">
                <a16:creationId xmlns:a16="http://schemas.microsoft.com/office/drawing/2014/main" id="{A769567B-93E6-4CDA-8170-585DC19294B2}"/>
              </a:ext>
            </a:extLst>
          </p:cNvPr>
          <p:cNvSpPr>
            <a:spLocks noGrp="1"/>
          </p:cNvSpPr>
          <p:nvPr>
            <p:ph idx="1"/>
          </p:nvPr>
        </p:nvSpPr>
        <p:spPr/>
        <p:txBody>
          <a:bodyPr/>
          <a:lstStyle/>
          <a:p>
            <a:r>
              <a:rPr lang="zh-CN" altLang="en-US" dirty="0"/>
              <a:t>从中可以看到，</a:t>
            </a:r>
            <a:r>
              <a:rPr lang="en-US" altLang="zh-CN" dirty="0" err="1"/>
              <a:t>Epoch1</a:t>
            </a:r>
            <a:r>
              <a:rPr lang="en-US" altLang="zh-CN" dirty="0"/>
              <a:t>/5</a:t>
            </a:r>
            <a:r>
              <a:rPr lang="zh-CN" altLang="en-US" dirty="0"/>
              <a:t>时，训练准确率从开始的</a:t>
            </a:r>
            <a:r>
              <a:rPr lang="en-US" altLang="zh-CN" dirty="0"/>
              <a:t>58.0%</a:t>
            </a:r>
            <a:r>
              <a:rPr lang="zh-CN" altLang="en-US" dirty="0"/>
              <a:t>随数据量增多上升到</a:t>
            </a:r>
            <a:r>
              <a:rPr lang="en-US" altLang="zh-CN" dirty="0"/>
              <a:t>88.8%</a:t>
            </a:r>
            <a:r>
              <a:rPr lang="zh-CN" altLang="en-US" dirty="0"/>
              <a:t>。到</a:t>
            </a:r>
            <a:r>
              <a:rPr lang="en-US" altLang="zh-CN" dirty="0" err="1"/>
              <a:t>Epoch2</a:t>
            </a:r>
            <a:r>
              <a:rPr lang="en-US" altLang="zh-CN" dirty="0"/>
              <a:t>/5</a:t>
            </a:r>
            <a:r>
              <a:rPr lang="zh-CN" altLang="en-US" dirty="0"/>
              <a:t>测试准确率最高，而后</a:t>
            </a:r>
            <a:r>
              <a:rPr lang="en-US" altLang="zh-CN" dirty="0"/>
              <a:t>Epoch</a:t>
            </a:r>
            <a:r>
              <a:rPr lang="zh-CN" altLang="en-US" dirty="0"/>
              <a:t>下降，或许是后续训练过拟合的缘故。但基本上测试集准确率能达到</a:t>
            </a:r>
            <a:r>
              <a:rPr lang="en-US" altLang="zh-CN" dirty="0"/>
              <a:t>91%</a:t>
            </a:r>
            <a:r>
              <a:rPr lang="zh-CN" altLang="en-US" dirty="0"/>
              <a:t>以上。本实验还有待更大数据量的训练。</a:t>
            </a:r>
          </a:p>
        </p:txBody>
      </p:sp>
    </p:spTree>
    <p:extLst>
      <p:ext uri="{BB962C8B-B14F-4D97-AF65-F5344CB8AC3E}">
        <p14:creationId xmlns:p14="http://schemas.microsoft.com/office/powerpoint/2010/main" val="190750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92123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2"/>
          <p:cNvSpPr/>
          <p:nvPr>
            <p:custDataLst>
              <p:tags r:id="rId5"/>
            </p:custDataLst>
          </p:nvPr>
        </p:nvSpPr>
        <p:spPr>
          <a:xfrm>
            <a:off x="4645618" y="174245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Number_3"/>
          <p:cNvSpPr/>
          <p:nvPr>
            <p:custDataLst>
              <p:tags r:id="rId6"/>
            </p:custDataLst>
          </p:nvPr>
        </p:nvSpPr>
        <p:spPr>
          <a:xfrm>
            <a:off x="4645618" y="2566884"/>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6" name="MH_Number_4"/>
          <p:cNvSpPr/>
          <p:nvPr>
            <p:custDataLst>
              <p:tags r:id="rId7"/>
            </p:custDataLst>
          </p:nvPr>
        </p:nvSpPr>
        <p:spPr>
          <a:xfrm>
            <a:off x="4645618" y="339131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8"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9"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MH_Entry_1">
            <a:extLst>
              <a:ext uri="{FF2B5EF4-FFF2-40B4-BE49-F238E27FC236}">
                <a16:creationId xmlns:a16="http://schemas.microsoft.com/office/drawing/2014/main" id="{0FDD2C31-24FD-4E84-8878-5D103C975A95}"/>
              </a:ext>
            </a:extLst>
          </p:cNvPr>
          <p:cNvSpPr/>
          <p:nvPr>
            <p:custDataLst>
              <p:tags r:id="rId8"/>
            </p:custDataLst>
          </p:nvPr>
        </p:nvSpPr>
        <p:spPr>
          <a:xfrm>
            <a:off x="5473598" y="908854"/>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实验目的</a:t>
            </a:r>
          </a:p>
        </p:txBody>
      </p:sp>
      <p:sp>
        <p:nvSpPr>
          <p:cNvPr id="29" name="MH_Entry_2">
            <a:extLst>
              <a:ext uri="{FF2B5EF4-FFF2-40B4-BE49-F238E27FC236}">
                <a16:creationId xmlns:a16="http://schemas.microsoft.com/office/drawing/2014/main" id="{C9C81304-FDCB-4A47-B827-833E0D86396A}"/>
              </a:ext>
            </a:extLst>
          </p:cNvPr>
          <p:cNvSpPr/>
          <p:nvPr>
            <p:custDataLst>
              <p:tags r:id="rId9"/>
            </p:custDataLst>
          </p:nvPr>
        </p:nvSpPr>
        <p:spPr>
          <a:xfrm>
            <a:off x="5473597" y="173328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实验要求</a:t>
            </a:r>
          </a:p>
        </p:txBody>
      </p:sp>
      <p:sp>
        <p:nvSpPr>
          <p:cNvPr id="30" name="MH_Entry_3">
            <a:extLst>
              <a:ext uri="{FF2B5EF4-FFF2-40B4-BE49-F238E27FC236}">
                <a16:creationId xmlns:a16="http://schemas.microsoft.com/office/drawing/2014/main" id="{2F209B10-BA0F-40CD-85F6-C59FE4BF4ECD}"/>
              </a:ext>
            </a:extLst>
          </p:cNvPr>
          <p:cNvSpPr/>
          <p:nvPr>
            <p:custDataLst>
              <p:tags r:id="rId10"/>
            </p:custDataLst>
          </p:nvPr>
        </p:nvSpPr>
        <p:spPr>
          <a:xfrm>
            <a:off x="5473597" y="255771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实验原理</a:t>
            </a:r>
          </a:p>
        </p:txBody>
      </p:sp>
      <p:sp>
        <p:nvSpPr>
          <p:cNvPr id="31" name="MH_Entry_4">
            <a:extLst>
              <a:ext uri="{FF2B5EF4-FFF2-40B4-BE49-F238E27FC236}">
                <a16:creationId xmlns:a16="http://schemas.microsoft.com/office/drawing/2014/main" id="{8358B3B1-3079-4216-92F1-AB9EEB3FBAD3}"/>
              </a:ext>
            </a:extLst>
          </p:cNvPr>
          <p:cNvSpPr/>
          <p:nvPr>
            <p:custDataLst>
              <p:tags r:id="rId11"/>
            </p:custDataLst>
          </p:nvPr>
        </p:nvSpPr>
        <p:spPr>
          <a:xfrm>
            <a:off x="5473597" y="338214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实验工具</a:t>
            </a:r>
          </a:p>
        </p:txBody>
      </p:sp>
      <p:sp>
        <p:nvSpPr>
          <p:cNvPr id="21" name="MH_Number_3">
            <a:extLst>
              <a:ext uri="{FF2B5EF4-FFF2-40B4-BE49-F238E27FC236}">
                <a16:creationId xmlns:a16="http://schemas.microsoft.com/office/drawing/2014/main" id="{B7D24CF7-433F-42D8-90D3-562AC6F8FA5B}"/>
              </a:ext>
            </a:extLst>
          </p:cNvPr>
          <p:cNvSpPr/>
          <p:nvPr>
            <p:custDataLst>
              <p:tags r:id="rId12"/>
            </p:custDataLst>
          </p:nvPr>
        </p:nvSpPr>
        <p:spPr>
          <a:xfrm>
            <a:off x="4648388" y="419895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3">
            <a:extLst>
              <a:ext uri="{FF2B5EF4-FFF2-40B4-BE49-F238E27FC236}">
                <a16:creationId xmlns:a16="http://schemas.microsoft.com/office/drawing/2014/main" id="{EEDD1211-DFED-42D3-8D0F-45D7367182C4}"/>
              </a:ext>
            </a:extLst>
          </p:cNvPr>
          <p:cNvSpPr/>
          <p:nvPr>
            <p:custDataLst>
              <p:tags r:id="rId13"/>
            </p:custDataLst>
          </p:nvPr>
        </p:nvSpPr>
        <p:spPr>
          <a:xfrm>
            <a:off x="5476367" y="418978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实验步骤</a:t>
            </a:r>
          </a:p>
        </p:txBody>
      </p:sp>
      <p:sp>
        <p:nvSpPr>
          <p:cNvPr id="25" name="MH_Number_4">
            <a:extLst>
              <a:ext uri="{FF2B5EF4-FFF2-40B4-BE49-F238E27FC236}">
                <a16:creationId xmlns:a16="http://schemas.microsoft.com/office/drawing/2014/main" id="{8E01593B-E102-4FF6-B774-A1BDD3DCC498}"/>
              </a:ext>
            </a:extLst>
          </p:cNvPr>
          <p:cNvSpPr/>
          <p:nvPr>
            <p:custDataLst>
              <p:tags r:id="rId14"/>
            </p:custDataLst>
          </p:nvPr>
        </p:nvSpPr>
        <p:spPr>
          <a:xfrm>
            <a:off x="4645618" y="503379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a:extLst>
              <a:ext uri="{FF2B5EF4-FFF2-40B4-BE49-F238E27FC236}">
                <a16:creationId xmlns:a16="http://schemas.microsoft.com/office/drawing/2014/main" id="{C702E187-6F92-431E-95C4-A336E3392BB0}"/>
              </a:ext>
            </a:extLst>
          </p:cNvPr>
          <p:cNvSpPr/>
          <p:nvPr>
            <p:custDataLst>
              <p:tags r:id="rId15"/>
            </p:custDataLst>
          </p:nvPr>
        </p:nvSpPr>
        <p:spPr>
          <a:xfrm>
            <a:off x="5473597" y="502462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实验结果</a:t>
            </a:r>
          </a:p>
        </p:txBody>
      </p:sp>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ageCurlDoubl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19"/>
                                        </p:tgtEl>
                                        <p:attrNameLst>
                                          <p:attrName>style.visibility</p:attrName>
                                        </p:attrNameLst>
                                      </p:cBhvr>
                                      <p:to>
                                        <p:strVal val="visible"/>
                                      </p:to>
                                    </p:set>
                                    <p:anim by="(-#ppt_w*2)" calcmode="lin" valueType="num">
                                      <p:cBhvr rctx="PPT">
                                        <p:cTn id="21" dur="500" autoRev="1" fill="hold">
                                          <p:stCondLst>
                                            <p:cond delay="0"/>
                                          </p:stCondLst>
                                        </p:cTn>
                                        <p:tgtEl>
                                          <p:spTgt spid="19"/>
                                        </p:tgtEl>
                                        <p:attrNameLst>
                                          <p:attrName>ppt_w</p:attrName>
                                        </p:attrNameLst>
                                      </p:cBhvr>
                                    </p:anim>
                                    <p:anim by="(#ppt_w*0.50)" calcmode="lin" valueType="num">
                                      <p:cBhvr>
                                        <p:cTn id="22" dur="500" decel="50000" autoRev="1" fill="hold">
                                          <p:stCondLst>
                                            <p:cond delay="0"/>
                                          </p:stCondLst>
                                        </p:cTn>
                                        <p:tgtEl>
                                          <p:spTgt spid="19"/>
                                        </p:tgtEl>
                                        <p:attrNameLst>
                                          <p:attrName>ppt_x</p:attrName>
                                        </p:attrNameLst>
                                      </p:cBhvr>
                                    </p:anim>
                                    <p:anim from="(-#ppt_h/2)" to="(#ppt_y)" calcmode="lin" valueType="num">
                                      <p:cBhvr>
                                        <p:cTn id="23" dur="1000" fill="hold">
                                          <p:stCondLst>
                                            <p:cond delay="0"/>
                                          </p:stCondLst>
                                        </p:cTn>
                                        <p:tgtEl>
                                          <p:spTgt spid="19"/>
                                        </p:tgtEl>
                                        <p:attrNameLst>
                                          <p:attrName>ppt_y</p:attrName>
                                        </p:attrNameLst>
                                      </p:cBhvr>
                                    </p:anim>
                                    <p:animRot by="21600000">
                                      <p:cBhvr>
                                        <p:cTn id="24" dur="1000" fill="hold">
                                          <p:stCondLst>
                                            <p:cond delay="0"/>
                                          </p:stCondLst>
                                        </p:cTn>
                                        <p:tgtEl>
                                          <p:spTgt spid="19"/>
                                        </p:tgtEl>
                                        <p:attrNameLst>
                                          <p:attrName>r</p:attrName>
                                        </p:attrNameLst>
                                      </p:cBhvr>
                                    </p:animRot>
                                  </p:childTnLst>
                                </p:cTn>
                              </p:par>
                            </p:childTnLst>
                          </p:cTn>
                        </p:par>
                        <p:par>
                          <p:cTn id="25" fill="hold">
                            <p:stCondLst>
                              <p:cond delay="1700"/>
                            </p:stCondLst>
                            <p:childTnLst>
                              <p:par>
                                <p:cTn id="26" presetID="53" presetClass="entr" presetSubtype="16"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par>
                          <p:cTn id="31" fill="hold">
                            <p:stCondLst>
                              <p:cond delay="2200"/>
                            </p:stCondLst>
                            <p:childTnLst>
                              <p:par>
                                <p:cTn id="32" presetID="53" presetClass="entr" presetSubtype="1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par>
                          <p:cTn id="37" fill="hold">
                            <p:stCondLst>
                              <p:cond delay="2700"/>
                            </p:stCondLst>
                            <p:childTnLst>
                              <p:par>
                                <p:cTn id="38" presetID="53" presetClass="entr" presetSubtype="16"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childTnLst>
                          </p:cTn>
                        </p:par>
                        <p:par>
                          <p:cTn id="43" fill="hold">
                            <p:stCondLst>
                              <p:cond delay="32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7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4200"/>
                            </p:stCondLst>
                            <p:childTnLst>
                              <p:par>
                                <p:cTn id="56" presetID="53" presetClass="entr" presetSubtype="16"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700"/>
                            </p:stCondLst>
                            <p:childTnLst>
                              <p:par>
                                <p:cTn id="62" presetID="22" presetClass="entr" presetSubtype="4"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childTnLst>
                          </p:cTn>
                        </p:par>
                        <p:par>
                          <p:cTn id="65" fill="hold">
                            <p:stCondLst>
                              <p:cond delay="5200"/>
                            </p:stCondLst>
                            <p:childTnLst>
                              <p:par>
                                <p:cTn id="66" presetID="2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childTnLst>
                          </p:cTn>
                        </p:par>
                        <p:par>
                          <p:cTn id="69" fill="hold">
                            <p:stCondLst>
                              <p:cond delay="5700"/>
                            </p:stCondLst>
                            <p:childTnLst>
                              <p:par>
                                <p:cTn id="70" presetID="22" presetClass="entr" presetSubtype="4"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childTnLst>
                          </p:cTn>
                        </p:par>
                        <p:par>
                          <p:cTn id="73" fill="hold">
                            <p:stCondLst>
                              <p:cond delay="6200"/>
                            </p:stCondLst>
                            <p:childTnLst>
                              <p:par>
                                <p:cTn id="74" presetID="22" presetClass="entr" presetSubtype="4"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par>
                          <p:cTn id="77" fill="hold">
                            <p:stCondLst>
                              <p:cond delay="6700"/>
                            </p:stCondLst>
                            <p:childTnLst>
                              <p:par>
                                <p:cTn id="78" presetID="22" presetClass="entr" presetSubtype="4"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childTnLst>
                          </p:cTn>
                        </p:par>
                        <p:par>
                          <p:cTn id="81" fill="hold">
                            <p:stCondLst>
                              <p:cond delay="7200"/>
                            </p:stCondLst>
                            <p:childTnLst>
                              <p:par>
                                <p:cTn id="82" presetID="22" presetClass="entr" presetSubtype="4"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down)">
                                      <p:cBhvr>
                                        <p:cTn id="8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2" grpId="0" animBg="1"/>
      <p:bldP spid="24" grpId="0" animBg="1"/>
      <p:bldP spid="26" grpId="0" animBg="1"/>
      <p:bldP spid="17" grpId="0" animBg="1"/>
      <p:bldP spid="16" grpId="0" animBg="1"/>
      <p:bldP spid="28" grpId="0" animBg="1"/>
      <p:bldP spid="29" grpId="0" animBg="1"/>
      <p:bldP spid="30" grpId="0" animBg="1"/>
      <p:bldP spid="31" grpId="0" animBg="1"/>
      <p:bldP spid="21" grpId="0" animBg="1"/>
      <p:bldP spid="23" grpId="0" animBg="1"/>
      <p:bldP spid="25"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实验目的</a:t>
            </a:r>
            <a:endParaRPr lang="zh-CN" altLang="en-US" dirty="0"/>
          </a:p>
        </p:txBody>
      </p:sp>
      <p:sp>
        <p:nvSpPr>
          <p:cNvPr id="11" name="内容占位符 10">
            <a:extLst>
              <a:ext uri="{FF2B5EF4-FFF2-40B4-BE49-F238E27FC236}">
                <a16:creationId xmlns:a16="http://schemas.microsoft.com/office/drawing/2014/main" id="{AF03F566-F92C-4B2A-9F6A-D78A5FD00BB6}"/>
              </a:ext>
            </a:extLst>
          </p:cNvPr>
          <p:cNvSpPr>
            <a:spLocks noGrp="1"/>
          </p:cNvSpPr>
          <p:nvPr>
            <p:ph idx="1"/>
          </p:nvPr>
        </p:nvSpPr>
        <p:spPr/>
        <p:txBody>
          <a:bodyPr/>
          <a:lstStyle/>
          <a:p>
            <a:r>
              <a:rPr lang="en-US" altLang="zh-CN" dirty="0"/>
              <a:t>1.</a:t>
            </a:r>
            <a:r>
              <a:rPr lang="zh-CN" altLang="en-US" dirty="0"/>
              <a:t>进一步理解和掌握卷积神经网络中卷积层、卷积步长、卷积核、池化层、池化核等概念。</a:t>
            </a:r>
          </a:p>
          <a:p>
            <a:r>
              <a:rPr lang="en-US" altLang="zh-CN" dirty="0"/>
              <a:t>2.</a:t>
            </a:r>
            <a:r>
              <a:rPr lang="zh-CN" altLang="en-US" dirty="0"/>
              <a:t>进一步掌握使用深度学习框架进行图像分类任务的具体流程：如读取数据、构造网络、训练和测试模型等等。</a:t>
            </a:r>
          </a:p>
        </p:txBody>
      </p:sp>
    </p:spTree>
    <p:extLst>
      <p:ext uri="{BB962C8B-B14F-4D97-AF65-F5344CB8AC3E}">
        <p14:creationId xmlns:p14="http://schemas.microsoft.com/office/powerpoint/2010/main" val="13311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实验要求</a:t>
            </a:r>
            <a:endParaRPr lang="zh-CN" altLang="en-US" dirty="0"/>
          </a:p>
        </p:txBody>
      </p:sp>
      <p:sp>
        <p:nvSpPr>
          <p:cNvPr id="11" name="内容占位符 10">
            <a:extLst>
              <a:ext uri="{FF2B5EF4-FFF2-40B4-BE49-F238E27FC236}">
                <a16:creationId xmlns:a16="http://schemas.microsoft.com/office/drawing/2014/main" id="{CE4BA586-3649-483A-887F-B2795D058659}"/>
              </a:ext>
            </a:extLst>
          </p:cNvPr>
          <p:cNvSpPr>
            <a:spLocks noGrp="1"/>
          </p:cNvSpPr>
          <p:nvPr>
            <p:ph idx="1"/>
          </p:nvPr>
        </p:nvSpPr>
        <p:spPr/>
        <p:txBody>
          <a:bodyPr>
            <a:normAutofit fontScale="77500" lnSpcReduction="20000"/>
          </a:bodyPr>
          <a:lstStyle/>
          <a:p>
            <a:pPr>
              <a:lnSpc>
                <a:spcPct val="120000"/>
              </a:lnSpc>
            </a:pPr>
            <a:r>
              <a:rPr lang="en-US" altLang="zh-CN" dirty="0"/>
              <a:t>1.</a:t>
            </a:r>
            <a:r>
              <a:rPr lang="zh-CN" altLang="en-US" dirty="0"/>
              <a:t>基于</a:t>
            </a:r>
            <a:r>
              <a:rPr lang="en-US" altLang="zh-CN" dirty="0"/>
              <a:t>Python</a:t>
            </a:r>
            <a:r>
              <a:rPr lang="zh-CN" altLang="en-US" dirty="0"/>
              <a:t>语言和任意一种深度学习框架（实验指导书中使用</a:t>
            </a:r>
            <a:r>
              <a:rPr lang="en-US" altLang="zh-CN" dirty="0" err="1"/>
              <a:t>Pytorch</a:t>
            </a:r>
            <a:r>
              <a:rPr lang="zh-CN" altLang="en-US" dirty="0"/>
              <a:t>框架进行介绍），从零开始一步步完成数据读取、网络构建、模型训练和模型测试等过程，最终实现一个可以进行猫狗图像分类的分类器。</a:t>
            </a:r>
          </a:p>
          <a:p>
            <a:pPr>
              <a:lnSpc>
                <a:spcPct val="120000"/>
              </a:lnSpc>
            </a:pPr>
            <a:r>
              <a:rPr lang="en-US" altLang="zh-CN" dirty="0"/>
              <a:t>2.</a:t>
            </a:r>
            <a:r>
              <a:rPr lang="zh-CN" altLang="en-US" dirty="0"/>
              <a:t>考虑到同学们机器性能的差异，该实验不强制要求使用</a:t>
            </a:r>
            <a:r>
              <a:rPr lang="en-US" altLang="zh-CN" dirty="0"/>
              <a:t>Kaggle</a:t>
            </a:r>
            <a:r>
              <a:rPr lang="zh-CN" altLang="en-US" dirty="0"/>
              <a:t>猫狗竞赛的原始数据集，大家可以根据自己的实际情况将原始数据集中训练集里的猫狗图像人为重新划分训练集和测试集。原则上要求人为划分的数据集中，训练集图像总数不少于</a:t>
            </a:r>
            <a:r>
              <a:rPr lang="en-US" altLang="zh-CN" dirty="0"/>
              <a:t>2000</a:t>
            </a:r>
            <a:r>
              <a:rPr lang="zh-CN" altLang="en-US" dirty="0"/>
              <a:t>张，测试集图像总数不少于大于</a:t>
            </a:r>
            <a:r>
              <a:rPr lang="en-US" altLang="zh-CN" dirty="0"/>
              <a:t>500</a:t>
            </a:r>
            <a:r>
              <a:rPr lang="zh-CN" altLang="en-US" dirty="0"/>
              <a:t>，最终模型的准确率要求不低于</a:t>
            </a:r>
            <a:r>
              <a:rPr lang="en-US" altLang="zh-CN" dirty="0"/>
              <a:t>75%</a:t>
            </a:r>
            <a:r>
              <a:rPr lang="zh-CN" altLang="en-US" dirty="0"/>
              <a:t>。鼓励在机器性能满足条件的情况下，使用大的数据集提高猫狗分类的准确率。本人采用训练数据集中的</a:t>
            </a:r>
            <a:r>
              <a:rPr lang="en-US" altLang="zh-CN" dirty="0" err="1"/>
              <a:t>1000cat+1000dog</a:t>
            </a:r>
            <a:r>
              <a:rPr lang="zh-CN" altLang="en-US" dirty="0"/>
              <a:t>训练，训练数据集中不同的</a:t>
            </a:r>
            <a:r>
              <a:rPr lang="en-US" altLang="zh-CN" dirty="0" err="1"/>
              <a:t>500cat+500dog</a:t>
            </a:r>
            <a:r>
              <a:rPr lang="zh-CN" altLang="en-US" dirty="0"/>
              <a:t>测试。训练集分类准确率可达到</a:t>
            </a:r>
            <a:r>
              <a:rPr lang="en-US" altLang="zh-CN" dirty="0"/>
              <a:t>97%</a:t>
            </a:r>
            <a:r>
              <a:rPr lang="zh-CN" altLang="en-US" dirty="0"/>
              <a:t>左右，测试集可达到</a:t>
            </a:r>
            <a:r>
              <a:rPr lang="en-US" altLang="zh-CN" dirty="0"/>
              <a:t>91%</a:t>
            </a:r>
            <a:r>
              <a:rPr lang="zh-CN" altLang="en-US" dirty="0"/>
              <a:t>以上。</a:t>
            </a:r>
          </a:p>
          <a:p>
            <a:pPr>
              <a:lnSpc>
                <a:spcPct val="120000"/>
              </a:lnSpc>
            </a:pPr>
            <a:r>
              <a:rPr lang="en-US" altLang="zh-CN" dirty="0"/>
              <a:t>3.</a:t>
            </a:r>
            <a:r>
              <a:rPr lang="zh-CN" altLang="en-US" dirty="0"/>
              <a:t>按规定时间在课程网站提交实验报告、代码以及</a:t>
            </a:r>
            <a:r>
              <a:rPr lang="en-US" altLang="zh-CN" dirty="0"/>
              <a:t>PPT</a:t>
            </a:r>
            <a:r>
              <a:rPr lang="zh-CN" altLang="en-US" dirty="0"/>
              <a:t>。</a:t>
            </a:r>
          </a:p>
        </p:txBody>
      </p:sp>
    </p:spTree>
    <p:extLst>
      <p:ext uri="{BB962C8B-B14F-4D97-AF65-F5344CB8AC3E}">
        <p14:creationId xmlns:p14="http://schemas.microsoft.com/office/powerpoint/2010/main" val="345760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实验原理</a:t>
            </a:r>
            <a:endParaRPr lang="zh-CN" altLang="en-US" dirty="0"/>
          </a:p>
        </p:txBody>
      </p:sp>
      <p:pic>
        <p:nvPicPr>
          <p:cNvPr id="7" name="内容占位符 6">
            <a:extLst>
              <a:ext uri="{FF2B5EF4-FFF2-40B4-BE49-F238E27FC236}">
                <a16:creationId xmlns:a16="http://schemas.microsoft.com/office/drawing/2014/main" id="{68F6549C-FAF9-4963-A407-1B0D9AFCF31C}"/>
              </a:ext>
            </a:extLst>
          </p:cNvPr>
          <p:cNvPicPr>
            <a:picLocks noGrp="1" noChangeAspect="1"/>
          </p:cNvPicPr>
          <p:nvPr>
            <p:ph idx="1"/>
          </p:nvPr>
        </p:nvPicPr>
        <p:blipFill>
          <a:blip r:embed="rId2"/>
          <a:stretch>
            <a:fillRect/>
          </a:stretch>
        </p:blipFill>
        <p:spPr>
          <a:xfrm>
            <a:off x="3500173" y="1825625"/>
            <a:ext cx="5191653" cy="4351338"/>
          </a:xfrm>
        </p:spPr>
      </p:pic>
    </p:spTree>
    <p:extLst>
      <p:ext uri="{BB962C8B-B14F-4D97-AF65-F5344CB8AC3E}">
        <p14:creationId xmlns:p14="http://schemas.microsoft.com/office/powerpoint/2010/main" val="149617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实验原理</a:t>
            </a:r>
            <a:endParaRPr lang="zh-CN" altLang="en-US" dirty="0"/>
          </a:p>
        </p:txBody>
      </p:sp>
      <p:pic>
        <p:nvPicPr>
          <p:cNvPr id="5" name="内容占位符 4">
            <a:extLst>
              <a:ext uri="{FF2B5EF4-FFF2-40B4-BE49-F238E27FC236}">
                <a16:creationId xmlns:a16="http://schemas.microsoft.com/office/drawing/2014/main" id="{B7C46CD3-19CC-48FC-8E0C-24B53A4B37CB}"/>
              </a:ext>
            </a:extLst>
          </p:cNvPr>
          <p:cNvPicPr>
            <a:picLocks noGrp="1" noChangeAspect="1"/>
          </p:cNvPicPr>
          <p:nvPr>
            <p:ph idx="1"/>
          </p:nvPr>
        </p:nvPicPr>
        <p:blipFill>
          <a:blip r:embed="rId2"/>
          <a:stretch>
            <a:fillRect/>
          </a:stretch>
        </p:blipFill>
        <p:spPr>
          <a:xfrm>
            <a:off x="3709782" y="1825625"/>
            <a:ext cx="4772435" cy="4351338"/>
          </a:xfrm>
        </p:spPr>
      </p:pic>
    </p:spTree>
    <p:extLst>
      <p:ext uri="{BB962C8B-B14F-4D97-AF65-F5344CB8AC3E}">
        <p14:creationId xmlns:p14="http://schemas.microsoft.com/office/powerpoint/2010/main" val="133472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实验工具</a:t>
            </a:r>
          </a:p>
        </p:txBody>
      </p:sp>
      <p:pic>
        <p:nvPicPr>
          <p:cNvPr id="5" name="内容占位符 4">
            <a:extLst>
              <a:ext uri="{FF2B5EF4-FFF2-40B4-BE49-F238E27FC236}">
                <a16:creationId xmlns:a16="http://schemas.microsoft.com/office/drawing/2014/main" id="{A14CBBCE-235E-41FA-9101-99588C6CC051}"/>
              </a:ext>
            </a:extLst>
          </p:cNvPr>
          <p:cNvPicPr>
            <a:picLocks noGrp="1" noChangeAspect="1"/>
          </p:cNvPicPr>
          <p:nvPr>
            <p:ph idx="1"/>
          </p:nvPr>
        </p:nvPicPr>
        <p:blipFill>
          <a:blip r:embed="rId2"/>
          <a:stretch>
            <a:fillRect/>
          </a:stretch>
        </p:blipFill>
        <p:spPr>
          <a:xfrm>
            <a:off x="838200" y="1841667"/>
            <a:ext cx="4526854" cy="4351338"/>
          </a:xfrm>
        </p:spPr>
      </p:pic>
      <p:pic>
        <p:nvPicPr>
          <p:cNvPr id="7" name="图片 6">
            <a:extLst>
              <a:ext uri="{FF2B5EF4-FFF2-40B4-BE49-F238E27FC236}">
                <a16:creationId xmlns:a16="http://schemas.microsoft.com/office/drawing/2014/main" id="{657731DA-10E4-4E07-969C-B3C604D256D7}"/>
              </a:ext>
            </a:extLst>
          </p:cNvPr>
          <p:cNvPicPr>
            <a:picLocks noChangeAspect="1"/>
          </p:cNvPicPr>
          <p:nvPr/>
        </p:nvPicPr>
        <p:blipFill>
          <a:blip r:embed="rId3"/>
          <a:stretch>
            <a:fillRect/>
          </a:stretch>
        </p:blipFill>
        <p:spPr>
          <a:xfrm>
            <a:off x="6489532" y="1240798"/>
            <a:ext cx="5276850" cy="5553075"/>
          </a:xfrm>
          <a:prstGeom prst="rect">
            <a:avLst/>
          </a:prstGeom>
        </p:spPr>
      </p:pic>
    </p:spTree>
    <p:extLst>
      <p:ext uri="{BB962C8B-B14F-4D97-AF65-F5344CB8AC3E}">
        <p14:creationId xmlns:p14="http://schemas.microsoft.com/office/powerpoint/2010/main" val="10239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实验工具</a:t>
            </a:r>
          </a:p>
        </p:txBody>
      </p:sp>
      <p:sp>
        <p:nvSpPr>
          <p:cNvPr id="4" name="内容占位符 3">
            <a:extLst>
              <a:ext uri="{FF2B5EF4-FFF2-40B4-BE49-F238E27FC236}">
                <a16:creationId xmlns:a16="http://schemas.microsoft.com/office/drawing/2014/main" id="{204D9C86-00B3-4BE6-B529-75B952E8BB11}"/>
              </a:ext>
            </a:extLst>
          </p:cNvPr>
          <p:cNvSpPr>
            <a:spLocks noGrp="1"/>
          </p:cNvSpPr>
          <p:nvPr>
            <p:ph idx="1"/>
          </p:nvPr>
        </p:nvSpPr>
        <p:spPr/>
        <p:txBody>
          <a:bodyPr/>
          <a:lstStyle/>
          <a:p>
            <a:r>
              <a:rPr lang="en-US" altLang="zh-CN" dirty="0" err="1"/>
              <a:t>2.Pytorch</a:t>
            </a:r>
            <a:r>
              <a:rPr lang="zh-CN" altLang="en-US" dirty="0"/>
              <a:t>深度学习框架</a:t>
            </a:r>
          </a:p>
          <a:p>
            <a:r>
              <a:rPr lang="en-US" altLang="zh-CN" dirty="0" err="1"/>
              <a:t>PyTorch</a:t>
            </a:r>
            <a:r>
              <a:rPr lang="zh-CN" altLang="en-US" dirty="0"/>
              <a:t>是一个开源的</a:t>
            </a:r>
            <a:r>
              <a:rPr lang="en-US" altLang="zh-CN" dirty="0"/>
              <a:t>Python</a:t>
            </a:r>
            <a:r>
              <a:rPr lang="zh-CN" altLang="en-US" dirty="0"/>
              <a:t>机器学习库，由</a:t>
            </a:r>
            <a:r>
              <a:rPr lang="en-US" altLang="zh-CN" dirty="0"/>
              <a:t>Facebook</a:t>
            </a:r>
            <a:r>
              <a:rPr lang="zh-CN" altLang="en-US" dirty="0"/>
              <a:t>人工智能研究院（</a:t>
            </a:r>
            <a:r>
              <a:rPr lang="en-US" altLang="zh-CN" dirty="0"/>
              <a:t>FAIR</a:t>
            </a:r>
            <a:r>
              <a:rPr lang="zh-CN" altLang="en-US" dirty="0"/>
              <a:t>）于</a:t>
            </a:r>
            <a:r>
              <a:rPr lang="en-US" altLang="zh-CN" dirty="0"/>
              <a:t>2017</a:t>
            </a:r>
            <a:r>
              <a:rPr lang="zh-CN" altLang="en-US" dirty="0"/>
              <a:t>年</a:t>
            </a:r>
            <a:r>
              <a:rPr lang="en-US" altLang="zh-CN" dirty="0"/>
              <a:t>1</a:t>
            </a:r>
            <a:r>
              <a:rPr lang="zh-CN" altLang="en-US" dirty="0"/>
              <a:t>月基于</a:t>
            </a:r>
            <a:r>
              <a:rPr lang="en-US" altLang="zh-CN" dirty="0"/>
              <a:t>Torch</a:t>
            </a:r>
            <a:r>
              <a:rPr lang="zh-CN" altLang="en-US" dirty="0"/>
              <a:t>推出。它是一个基于</a:t>
            </a:r>
            <a:r>
              <a:rPr lang="en-US" altLang="zh-CN" dirty="0"/>
              <a:t>Python</a:t>
            </a:r>
            <a:r>
              <a:rPr lang="zh-CN" altLang="en-US" dirty="0"/>
              <a:t>的可续计算包，提供两个高级功能：（</a:t>
            </a:r>
            <a:r>
              <a:rPr lang="en-US" altLang="zh-CN" dirty="0"/>
              <a:t>1</a:t>
            </a:r>
            <a:r>
              <a:rPr lang="zh-CN" altLang="en-US" dirty="0"/>
              <a:t>）具有强大的</a:t>
            </a:r>
            <a:r>
              <a:rPr lang="en-US" altLang="zh-CN" dirty="0"/>
              <a:t>GPU</a:t>
            </a:r>
            <a:r>
              <a:rPr lang="zh-CN" altLang="en-US" dirty="0"/>
              <a:t>加速的张量计算（如</a:t>
            </a:r>
            <a:r>
              <a:rPr lang="en-US" altLang="zh-CN" dirty="0"/>
              <a:t>NumPy</a:t>
            </a:r>
            <a:r>
              <a:rPr lang="zh-CN" altLang="en-US" dirty="0"/>
              <a:t>）；（</a:t>
            </a:r>
            <a:r>
              <a:rPr lang="en-US" altLang="zh-CN" dirty="0"/>
              <a:t>2</a:t>
            </a:r>
            <a:r>
              <a:rPr lang="zh-CN" altLang="en-US" dirty="0"/>
              <a:t>）包含自动求导系统的深度神经网络。同学们可以自行查找资料进行一步一步学习。</a:t>
            </a:r>
          </a:p>
          <a:p>
            <a:endParaRPr lang="zh-CN" altLang="en-US" dirty="0"/>
          </a:p>
        </p:txBody>
      </p:sp>
    </p:spTree>
    <p:extLst>
      <p:ext uri="{BB962C8B-B14F-4D97-AF65-F5344CB8AC3E}">
        <p14:creationId xmlns:p14="http://schemas.microsoft.com/office/powerpoint/2010/main" val="386969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p>
        </p:txBody>
      </p:sp>
      <p:sp>
        <p:nvSpPr>
          <p:cNvPr id="3" name="内容占位符 2"/>
          <p:cNvSpPr>
            <a:spLocks noGrp="1"/>
          </p:cNvSpPr>
          <p:nvPr>
            <p:ph idx="1"/>
          </p:nvPr>
        </p:nvSpPr>
        <p:spPr/>
        <p:txBody>
          <a:bodyPr/>
          <a:lstStyle/>
          <a:p>
            <a:r>
              <a:rPr lang="zh-CN" altLang="en-US" dirty="0"/>
              <a:t>对猫狗照片识别分类的卷积神经网络模型可以自行设计，本实验指导书给出的方法是自定义简单的卷积网络结构以实现猫狗图像分类。</a:t>
            </a:r>
          </a:p>
          <a:p>
            <a:r>
              <a:rPr lang="zh-CN" altLang="en-US" dirty="0"/>
              <a:t>实验可简单地划分为</a:t>
            </a:r>
            <a:r>
              <a:rPr lang="zh-CN" altLang="en-US" dirty="0">
                <a:solidFill>
                  <a:srgbClr val="FF0000"/>
                </a:solidFill>
              </a:rPr>
              <a:t>数据准备、模型定义、模型训练和测试</a:t>
            </a:r>
            <a:r>
              <a:rPr lang="zh-CN" altLang="en-US" dirty="0"/>
              <a:t>三个步骤。</a:t>
            </a:r>
          </a:p>
        </p:txBody>
      </p:sp>
    </p:spTree>
    <p:extLst>
      <p:ext uri="{BB962C8B-B14F-4D97-AF65-F5344CB8AC3E}">
        <p14:creationId xmlns:p14="http://schemas.microsoft.com/office/powerpoint/2010/main" val="1908475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255</TotalTime>
  <Words>770</Words>
  <Application>Microsoft Office PowerPoint</Application>
  <PresentationFormat>宽屏</PresentationFormat>
  <Paragraphs>55</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Arial</vt:lpstr>
      <vt:lpstr>Calibri</vt:lpstr>
      <vt:lpstr>Courier New</vt:lpstr>
      <vt:lpstr>Impact</vt:lpstr>
      <vt:lpstr>Times New Roman</vt:lpstr>
      <vt:lpstr>Office 主题​​</vt:lpstr>
      <vt:lpstr>PowerPoint 演示文稿</vt:lpstr>
      <vt:lpstr>PowerPoint 演示文稿</vt:lpstr>
      <vt:lpstr>实验目的</vt:lpstr>
      <vt:lpstr>实验要求</vt:lpstr>
      <vt:lpstr>实验原理</vt:lpstr>
      <vt:lpstr>实验原理</vt:lpstr>
      <vt:lpstr>实验工具</vt:lpstr>
      <vt:lpstr>实验工具</vt:lpstr>
      <vt:lpstr>实验步骤</vt:lpstr>
      <vt:lpstr>实验步骤</vt:lpstr>
      <vt:lpstr>实验步骤</vt:lpstr>
      <vt:lpstr>实验步骤</vt:lpstr>
      <vt:lpstr>实验步骤</vt:lpstr>
      <vt:lpstr>实验步骤</vt:lpstr>
      <vt:lpstr>实验步骤</vt:lpstr>
      <vt:lpstr>实验步骤</vt:lpstr>
      <vt:lpstr>实验结果</vt:lpstr>
      <vt:lpstr>实验结果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蒲 尧</cp:lastModifiedBy>
  <cp:revision>28</cp:revision>
  <dcterms:created xsi:type="dcterms:W3CDTF">2018-08-12T03:36:57Z</dcterms:created>
  <dcterms:modified xsi:type="dcterms:W3CDTF">2021-05-14T12:13:33Z</dcterms:modified>
</cp:coreProperties>
</file>