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61" r:id="rId3"/>
    <p:sldId id="262" r:id="rId4"/>
    <p:sldId id="263" r:id="rId5"/>
    <p:sldId id="264" r:id="rId6"/>
    <p:sldId id="270" r:id="rId7"/>
    <p:sldId id="283" r:id="rId8"/>
    <p:sldId id="266" r:id="rId9"/>
    <p:sldId id="268" r:id="rId10"/>
    <p:sldId id="284" r:id="rId11"/>
    <p:sldId id="285" r:id="rId12"/>
    <p:sldId id="286" r:id="rId13"/>
    <p:sldId id="287" r:id="rId14"/>
    <p:sldId id="288" r:id="rId15"/>
    <p:sldId id="289" r:id="rId16"/>
    <p:sldId id="269" r:id="rId17"/>
    <p:sldId id="281" r:id="rId18"/>
    <p:sldId id="25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E0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55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4A336-C69E-4714-9C77-EDF27533E981}" type="datetimeFigureOut">
              <a:rPr lang="zh-CN" altLang="en-US" smtClean="0"/>
              <a:t>2021/5/22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7E4B67-FCD3-4532-BCA6-DE877EA71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69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14085-1836-4067-BF05-EE1CEA907A8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54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927DC7C-EA85-41EA-BE8E-3BC04B9579C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6238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2021/5/22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47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2021/5/22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90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2021/5/22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065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80C25AB-01CB-44EF-B684-5AB310DE0BC5}" type="datetimeFigureOut">
              <a:rPr lang="zh-CN" altLang="en-US" smtClean="0"/>
              <a:pPr/>
              <a:t>2021/5/22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B0403A9-6F57-44BB-8D80-D390D4D805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58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88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2021/5/22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838200" y="1624013"/>
            <a:ext cx="10515600" cy="0"/>
          </a:xfrm>
          <a:prstGeom prst="line">
            <a:avLst/>
          </a:prstGeom>
          <a:ln w="38100">
            <a:gradFill flip="none" rotWithShape="1">
              <a:gsLst>
                <a:gs pos="100000">
                  <a:schemeClr val="accent2">
                    <a:lumMod val="0"/>
                    <a:lumOff val="100000"/>
                  </a:schemeClr>
                </a:gs>
                <a:gs pos="83375">
                  <a:srgbClr val="F5E2E4"/>
                </a:gs>
                <a:gs pos="66750">
                  <a:srgbClr val="EBC4C9"/>
                </a:gs>
                <a:gs pos="45500">
                  <a:srgbClr val="D78992"/>
                </a:gs>
                <a:gs pos="3000">
                  <a:srgbClr val="AE1324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图片 7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47855" y="60545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3472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88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2021/5/22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838200" y="1624013"/>
            <a:ext cx="10515600" cy="0"/>
          </a:xfrm>
          <a:prstGeom prst="line">
            <a:avLst/>
          </a:prstGeom>
          <a:ln w="38100">
            <a:gradFill flip="none" rotWithShape="1">
              <a:gsLst>
                <a:gs pos="100000">
                  <a:schemeClr val="accent2">
                    <a:lumMod val="0"/>
                    <a:lumOff val="100000"/>
                  </a:schemeClr>
                </a:gs>
                <a:gs pos="83375">
                  <a:srgbClr val="F5E2E4"/>
                </a:gs>
                <a:gs pos="66750">
                  <a:srgbClr val="EBC4C9"/>
                </a:gs>
                <a:gs pos="45500">
                  <a:srgbClr val="D78992"/>
                </a:gs>
                <a:gs pos="3000">
                  <a:srgbClr val="AE1324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图片 6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47855" y="60545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5511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2021/5/22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59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2021/5/22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433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2021/5/22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1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2021/5/22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1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2021/5/22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922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2021/5/22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40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C10CD-CE84-4E2B-BABD-39448864A424}" type="datetimeFigureOut">
              <a:rPr lang="zh-CN" altLang="en-US" smtClean="0"/>
              <a:t>2021/5/22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817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13" Type="http://schemas.openxmlformats.org/officeDocument/2006/relationships/tags" Target="../tags/tag12.xml"/><Relationship Id="rId18" Type="http://schemas.openxmlformats.org/officeDocument/2006/relationships/image" Target="../media/image3.jpeg"/><Relationship Id="rId3" Type="http://schemas.openxmlformats.org/officeDocument/2006/relationships/tags" Target="../tags/tag2.xml"/><Relationship Id="rId7" Type="http://schemas.openxmlformats.org/officeDocument/2006/relationships/tags" Target="../tags/tag6.xml"/><Relationship Id="rId12" Type="http://schemas.openxmlformats.org/officeDocument/2006/relationships/tags" Target="../tags/tag11.xml"/><Relationship Id="rId17" Type="http://schemas.openxmlformats.org/officeDocument/2006/relationships/notesSlide" Target="../notesSlides/notesSlide2.xml"/><Relationship Id="rId2" Type="http://schemas.openxmlformats.org/officeDocument/2006/relationships/tags" Target="../tags/tag1.xml"/><Relationship Id="rId16" Type="http://schemas.openxmlformats.org/officeDocument/2006/relationships/slideLayout" Target="../slideLayouts/slideLayout7.xml"/><Relationship Id="rId20" Type="http://schemas.openxmlformats.org/officeDocument/2006/relationships/image" Target="../media/image2.png"/><Relationship Id="rId1" Type="http://schemas.openxmlformats.org/officeDocument/2006/relationships/themeOverride" Target="../theme/themeOverride2.xml"/><Relationship Id="rId6" Type="http://schemas.openxmlformats.org/officeDocument/2006/relationships/tags" Target="../tags/tag5.xml"/><Relationship Id="rId11" Type="http://schemas.openxmlformats.org/officeDocument/2006/relationships/tags" Target="../tags/tag10.xml"/><Relationship Id="rId5" Type="http://schemas.openxmlformats.org/officeDocument/2006/relationships/tags" Target="../tags/tag4.xml"/><Relationship Id="rId15" Type="http://schemas.openxmlformats.org/officeDocument/2006/relationships/tags" Target="../tags/tag14.xml"/><Relationship Id="rId10" Type="http://schemas.openxmlformats.org/officeDocument/2006/relationships/tags" Target="../tags/tag9.xml"/><Relationship Id="rId19" Type="http://schemas.openxmlformats.org/officeDocument/2006/relationships/image" Target="../media/image4.jpeg"/><Relationship Id="rId4" Type="http://schemas.openxmlformats.org/officeDocument/2006/relationships/tags" Target="../tags/tag3.xml"/><Relationship Id="rId9" Type="http://schemas.openxmlformats.org/officeDocument/2006/relationships/tags" Target="../tags/tag8.xml"/><Relationship Id="rId14" Type="http://schemas.openxmlformats.org/officeDocument/2006/relationships/tags" Target="../tags/tag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4" descr="横版组合——透明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1383" y="476672"/>
            <a:ext cx="4286912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组合 9"/>
          <p:cNvGrpSpPr/>
          <p:nvPr/>
        </p:nvGrpSpPr>
        <p:grpSpPr>
          <a:xfrm>
            <a:off x="1371960" y="1544925"/>
            <a:ext cx="9424226" cy="2145538"/>
            <a:chOff x="1371960" y="1544925"/>
            <a:chExt cx="9424226" cy="2145538"/>
          </a:xfrm>
        </p:grpSpPr>
        <p:sp>
          <p:nvSpPr>
            <p:cNvPr id="2" name="矩形 1"/>
            <p:cNvSpPr/>
            <p:nvPr/>
          </p:nvSpPr>
          <p:spPr>
            <a:xfrm>
              <a:off x="1524000" y="1703583"/>
              <a:ext cx="9144000" cy="1812995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0" b="1" dirty="0">
                  <a:solidFill>
                    <a:schemeClr val="tx1"/>
                  </a:solidFill>
                </a:rPr>
                <a:t>实验四 电影中文评论情感分类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371960" y="1544925"/>
              <a:ext cx="9424226" cy="2145538"/>
              <a:chOff x="1371960" y="1544925"/>
              <a:chExt cx="9424226" cy="2145538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1371960" y="1544925"/>
                <a:ext cx="3500927" cy="803557"/>
                <a:chOff x="1500147" y="1472851"/>
                <a:chExt cx="3500927" cy="803557"/>
              </a:xfrm>
            </p:grpSpPr>
            <p:cxnSp>
              <p:nvCxnSpPr>
                <p:cNvPr id="7" name="直接连接符 6"/>
                <p:cNvCxnSpPr/>
                <p:nvPr/>
              </p:nvCxnSpPr>
              <p:spPr>
                <a:xfrm flipV="1">
                  <a:off x="1500147" y="1472851"/>
                  <a:ext cx="3500927" cy="17091"/>
                </a:xfrm>
                <a:prstGeom prst="line">
                  <a:avLst/>
                </a:prstGeom>
                <a:ln w="1905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/>
                <p:cNvCxnSpPr/>
                <p:nvPr/>
              </p:nvCxnSpPr>
              <p:spPr>
                <a:xfrm>
                  <a:off x="1500147" y="1481396"/>
                  <a:ext cx="0" cy="795012"/>
                </a:xfrm>
                <a:prstGeom prst="line">
                  <a:avLst/>
                </a:prstGeom>
                <a:ln w="1905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组合 14"/>
              <p:cNvGrpSpPr/>
              <p:nvPr/>
            </p:nvGrpSpPr>
            <p:grpSpPr>
              <a:xfrm>
                <a:off x="7295259" y="2691925"/>
                <a:ext cx="3500927" cy="998538"/>
                <a:chOff x="7167073" y="2709017"/>
                <a:chExt cx="3500927" cy="998538"/>
              </a:xfrm>
            </p:grpSpPr>
            <p:cxnSp>
              <p:nvCxnSpPr>
                <p:cNvPr id="9" name="直接连接符 8"/>
                <p:cNvCxnSpPr/>
                <p:nvPr/>
              </p:nvCxnSpPr>
              <p:spPr>
                <a:xfrm flipV="1">
                  <a:off x="7167073" y="3690464"/>
                  <a:ext cx="3500927" cy="17091"/>
                </a:xfrm>
                <a:prstGeom prst="line">
                  <a:avLst/>
                </a:prstGeom>
                <a:ln w="1905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/>
                <p:cNvCxnSpPr/>
                <p:nvPr/>
              </p:nvCxnSpPr>
              <p:spPr>
                <a:xfrm flipV="1">
                  <a:off x="10668000" y="2709017"/>
                  <a:ext cx="0" cy="981447"/>
                </a:xfrm>
                <a:prstGeom prst="line">
                  <a:avLst/>
                </a:prstGeom>
                <a:ln w="1905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1AC9753E-7F4C-4646-AD3B-DF3935241B46}"/>
              </a:ext>
            </a:extLst>
          </p:cNvPr>
          <p:cNvSpPr txBox="1"/>
          <p:nvPr/>
        </p:nvSpPr>
        <p:spPr>
          <a:xfrm>
            <a:off x="9682162" y="5754953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汇报人：蒲 尧</a:t>
            </a:r>
          </a:p>
        </p:txBody>
      </p:sp>
    </p:spTree>
    <p:extLst>
      <p:ext uri="{BB962C8B-B14F-4D97-AF65-F5344CB8AC3E}">
        <p14:creationId xmlns:p14="http://schemas.microsoft.com/office/powerpoint/2010/main" val="1928088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实验步骤与方法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FB231B6-FFD3-4103-9B64-384E958F5C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8167" y="40367"/>
            <a:ext cx="5155666" cy="6817633"/>
          </a:xfrm>
        </p:spPr>
      </p:pic>
    </p:spTree>
    <p:extLst>
      <p:ext uri="{BB962C8B-B14F-4D97-AF65-F5344CB8AC3E}">
        <p14:creationId xmlns:p14="http://schemas.microsoft.com/office/powerpoint/2010/main" val="1953993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实验步骤与方法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F091A36-300B-4218-9D98-D0537651CD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458" y="1742497"/>
            <a:ext cx="4906892" cy="5015749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4E8C8A5-0A89-4920-AE00-CF0C275EE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931" y="1802562"/>
            <a:ext cx="540067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494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实验步骤与方法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E5787EF-67F2-42B3-86DD-3B3BF58897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17312"/>
            <a:ext cx="3931540" cy="3423802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879191D-BEF0-4E48-9D03-CEEADB27B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540" y="0"/>
            <a:ext cx="4328919" cy="6858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951C12E-9C83-4CF6-A52E-8209B6368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655" y="1695796"/>
            <a:ext cx="3898344" cy="424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787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实验步骤与方法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6462B36-0FD6-402B-9E9F-AB5D795A65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427418"/>
            <a:ext cx="5562600" cy="304800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4D4DA0D-7E92-4C6D-A67E-8DE03FB4A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497" y="0"/>
            <a:ext cx="51727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01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实验步骤与方法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26F7D0F-BD7D-4B0B-9537-1839600415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2643446"/>
            <a:ext cx="3909344" cy="3641581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167846E-3452-4E1F-83BE-B25870CE1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345" y="1030778"/>
            <a:ext cx="4552273" cy="582722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3E4E928-7A68-4730-A73E-38054D445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5005" y="3657082"/>
            <a:ext cx="3936994" cy="320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080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实验步骤与方法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5CE874C-3BF3-4F12-8E6A-F5E26C33E3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90" y="158648"/>
            <a:ext cx="4320196" cy="2691871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81249A9-6B1C-494E-A79D-BE7206679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924" y="2850519"/>
            <a:ext cx="10413076" cy="400748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78C71F4-8200-4F41-A8A3-5E2216C23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8699" y="1995228"/>
            <a:ext cx="543877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640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7653D3B-6864-49E2-B6E2-CDE0254C93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8525" y="3201194"/>
            <a:ext cx="5314950" cy="1600200"/>
          </a:xfrm>
        </p:spPr>
      </p:pic>
    </p:spTree>
    <p:extLst>
      <p:ext uri="{BB962C8B-B14F-4D97-AF65-F5344CB8AC3E}">
        <p14:creationId xmlns:p14="http://schemas.microsoft.com/office/powerpoint/2010/main" val="3029922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69567B-93E6-4CDA-8170-585DC1929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从中可以看到，实验的准确率，精度，召回率，</a:t>
            </a:r>
            <a:r>
              <a:rPr lang="en-US" altLang="zh-CN" dirty="0" err="1"/>
              <a:t>F1</a:t>
            </a:r>
            <a:r>
              <a:rPr lang="zh-CN" altLang="en-US" dirty="0"/>
              <a:t>分数，混淆矩阵指标分别达到了：</a:t>
            </a:r>
            <a:endParaRPr lang="en-US" altLang="zh-CN" dirty="0"/>
          </a:p>
          <a:p>
            <a:r>
              <a:rPr lang="en-US" altLang="zh-CN" dirty="0"/>
              <a:t>86.18% </a:t>
            </a:r>
          </a:p>
          <a:p>
            <a:r>
              <a:rPr lang="en-US" altLang="zh-CN" dirty="0"/>
              <a:t>0.8626373626373627 </a:t>
            </a:r>
          </a:p>
          <a:p>
            <a:r>
              <a:rPr lang="en-US" altLang="zh-CN" dirty="0"/>
              <a:t>0.8579234972677595 </a:t>
            </a:r>
          </a:p>
          <a:p>
            <a:r>
              <a:rPr lang="en-US" altLang="zh-CN" dirty="0"/>
              <a:t>0.8602739726027399 </a:t>
            </a:r>
          </a:p>
          <a:p>
            <a:r>
              <a:rPr lang="en-US" altLang="zh-CN" dirty="0"/>
              <a:t>[[157.0, 26.0], [25.0, 161.0]]</a:t>
            </a:r>
          </a:p>
          <a:p>
            <a:r>
              <a:rPr lang="zh-CN" altLang="en-US" dirty="0"/>
              <a:t>效果还是不错，达到了老师的要求</a:t>
            </a:r>
            <a:r>
              <a:rPr lang="en-US" altLang="zh-CN" dirty="0"/>
              <a:t>83%</a:t>
            </a:r>
            <a:r>
              <a:rPr lang="zh-CN" altLang="en-US"/>
              <a:t>以上。加入更加复杂的网络性能或许会有提升。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7507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6770" y="2081667"/>
            <a:ext cx="6218459" cy="269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309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Others_1"/>
          <p:cNvSpPr txBox="1"/>
          <p:nvPr>
            <p:custDataLst>
              <p:tags r:id="rId2"/>
            </p:custDataLst>
          </p:nvPr>
        </p:nvSpPr>
        <p:spPr>
          <a:xfrm>
            <a:off x="2345020" y="946513"/>
            <a:ext cx="1677832" cy="359783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903" b="1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</a:p>
        </p:txBody>
      </p:sp>
      <p:sp>
        <p:nvSpPr>
          <p:cNvPr id="19" name="MH_Others_2"/>
          <p:cNvSpPr txBox="1"/>
          <p:nvPr>
            <p:custDataLst>
              <p:tags r:id="rId3"/>
            </p:custDataLst>
          </p:nvPr>
        </p:nvSpPr>
        <p:spPr>
          <a:xfrm rot="5400000">
            <a:off x="592989" y="2424414"/>
            <a:ext cx="3128221" cy="64203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172" b="1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4172" b="1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MH_Number_1"/>
          <p:cNvSpPr/>
          <p:nvPr>
            <p:custDataLst>
              <p:tags r:id="rId4"/>
            </p:custDataLst>
          </p:nvPr>
        </p:nvSpPr>
        <p:spPr>
          <a:xfrm>
            <a:off x="4645618" y="921230"/>
            <a:ext cx="540000" cy="540000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8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2" name="MH_Number_2"/>
          <p:cNvSpPr/>
          <p:nvPr>
            <p:custDataLst>
              <p:tags r:id="rId5"/>
            </p:custDataLst>
          </p:nvPr>
        </p:nvSpPr>
        <p:spPr>
          <a:xfrm>
            <a:off x="4645618" y="1742454"/>
            <a:ext cx="540000" cy="540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8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4" name="MH_Number_3"/>
          <p:cNvSpPr/>
          <p:nvPr>
            <p:custDataLst>
              <p:tags r:id="rId6"/>
            </p:custDataLst>
          </p:nvPr>
        </p:nvSpPr>
        <p:spPr>
          <a:xfrm>
            <a:off x="4645618" y="2566884"/>
            <a:ext cx="540000" cy="540000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lang="zh-CN" altLang="en-US" sz="28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6" name="MH_Number_4"/>
          <p:cNvSpPr/>
          <p:nvPr>
            <p:custDataLst>
              <p:tags r:id="rId7"/>
            </p:custDataLst>
          </p:nvPr>
        </p:nvSpPr>
        <p:spPr>
          <a:xfrm>
            <a:off x="4645618" y="3391314"/>
            <a:ext cx="540000" cy="540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4</a:t>
            </a:r>
            <a:endParaRPr lang="zh-CN" altLang="en-US" sz="28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7" name="Freeform 7"/>
          <p:cNvSpPr>
            <a:spLocks/>
          </p:cNvSpPr>
          <p:nvPr/>
        </p:nvSpPr>
        <p:spPr bwMode="auto">
          <a:xfrm>
            <a:off x="2830059" y="4400495"/>
            <a:ext cx="9361941" cy="2457316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blipFill dpi="0" rotWithShape="1">
            <a:blip r:embed="rId1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pPr defTabSz="866943" fontAlgn="base">
              <a:spcBef>
                <a:spcPct val="0"/>
              </a:spcBef>
              <a:spcAft>
                <a:spcPct val="0"/>
              </a:spcAft>
            </a:pPr>
            <a:endParaRPr lang="zh-CN" altLang="en-US" sz="1707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Freeform 6"/>
          <p:cNvSpPr>
            <a:spLocks/>
          </p:cNvSpPr>
          <p:nvPr/>
        </p:nvSpPr>
        <p:spPr bwMode="auto">
          <a:xfrm>
            <a:off x="0" y="3879825"/>
            <a:ext cx="4992468" cy="2977987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pPr defTabSz="866943" fontAlgn="base">
              <a:spcBef>
                <a:spcPct val="0"/>
              </a:spcBef>
              <a:spcAft>
                <a:spcPct val="0"/>
              </a:spcAft>
            </a:pPr>
            <a:endParaRPr lang="zh-CN" altLang="en-US" sz="1707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5" name="图片 4" descr="横版组合——透明.png"/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1174" y="277668"/>
            <a:ext cx="4286912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MH_Entry_1">
            <a:extLst>
              <a:ext uri="{FF2B5EF4-FFF2-40B4-BE49-F238E27FC236}">
                <a16:creationId xmlns:a16="http://schemas.microsoft.com/office/drawing/2014/main" id="{0FDD2C31-24FD-4E84-8878-5D103C975A95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5473598" y="908854"/>
            <a:ext cx="5280064" cy="50488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866943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实验目的</a:t>
            </a:r>
          </a:p>
        </p:txBody>
      </p:sp>
      <p:sp>
        <p:nvSpPr>
          <p:cNvPr id="29" name="MH_Entry_2">
            <a:extLst>
              <a:ext uri="{FF2B5EF4-FFF2-40B4-BE49-F238E27FC236}">
                <a16:creationId xmlns:a16="http://schemas.microsoft.com/office/drawing/2014/main" id="{C9C81304-FDCB-4A47-B827-833E0D86396A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5473597" y="1733285"/>
            <a:ext cx="5280065" cy="50488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866943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实验要求</a:t>
            </a:r>
          </a:p>
        </p:txBody>
      </p:sp>
      <p:sp>
        <p:nvSpPr>
          <p:cNvPr id="30" name="MH_Entry_3">
            <a:extLst>
              <a:ext uri="{FF2B5EF4-FFF2-40B4-BE49-F238E27FC236}">
                <a16:creationId xmlns:a16="http://schemas.microsoft.com/office/drawing/2014/main" id="{2F209B10-BA0F-40CD-85F6-C59FE4BF4ECD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5473597" y="2557715"/>
            <a:ext cx="5280065" cy="50488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866943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实验原理</a:t>
            </a:r>
          </a:p>
        </p:txBody>
      </p:sp>
      <p:sp>
        <p:nvSpPr>
          <p:cNvPr id="31" name="MH_Entry_4">
            <a:extLst>
              <a:ext uri="{FF2B5EF4-FFF2-40B4-BE49-F238E27FC236}">
                <a16:creationId xmlns:a16="http://schemas.microsoft.com/office/drawing/2014/main" id="{8358B3B1-3079-4216-92F1-AB9EEB3FBAD3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5473597" y="3382144"/>
            <a:ext cx="5280065" cy="50488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866943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实验工具</a:t>
            </a:r>
          </a:p>
        </p:txBody>
      </p:sp>
      <p:sp>
        <p:nvSpPr>
          <p:cNvPr id="21" name="MH_Number_3">
            <a:extLst>
              <a:ext uri="{FF2B5EF4-FFF2-40B4-BE49-F238E27FC236}">
                <a16:creationId xmlns:a16="http://schemas.microsoft.com/office/drawing/2014/main" id="{B7D24CF7-433F-42D8-90D3-562AC6F8FA5B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4648388" y="4198952"/>
            <a:ext cx="540000" cy="540000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5</a:t>
            </a:r>
            <a:endParaRPr lang="zh-CN" altLang="en-US" sz="28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3" name="MH_Entry_3">
            <a:extLst>
              <a:ext uri="{FF2B5EF4-FFF2-40B4-BE49-F238E27FC236}">
                <a16:creationId xmlns:a16="http://schemas.microsoft.com/office/drawing/2014/main" id="{EEDD1211-DFED-42D3-8D0F-45D7367182C4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5476367" y="4189783"/>
            <a:ext cx="5280065" cy="50488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866943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实验步骤</a:t>
            </a:r>
          </a:p>
        </p:txBody>
      </p:sp>
      <p:sp>
        <p:nvSpPr>
          <p:cNvPr id="25" name="MH_Number_4">
            <a:extLst>
              <a:ext uri="{FF2B5EF4-FFF2-40B4-BE49-F238E27FC236}">
                <a16:creationId xmlns:a16="http://schemas.microsoft.com/office/drawing/2014/main" id="{8E01593B-E102-4FF6-B774-A1BDD3DCC498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4645618" y="5033794"/>
            <a:ext cx="540000" cy="540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6</a:t>
            </a:r>
            <a:endParaRPr lang="zh-CN" altLang="en-US" sz="28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7" name="MH_Entry_4">
            <a:extLst>
              <a:ext uri="{FF2B5EF4-FFF2-40B4-BE49-F238E27FC236}">
                <a16:creationId xmlns:a16="http://schemas.microsoft.com/office/drawing/2014/main" id="{C702E187-6F92-431E-95C4-A336E3392BB0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5473597" y="5024624"/>
            <a:ext cx="5280065" cy="50488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866943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实验结果</a:t>
            </a:r>
          </a:p>
        </p:txBody>
      </p:sp>
    </p:spTree>
    <p:extLst>
      <p:ext uri="{BB962C8B-B14F-4D97-AF65-F5344CB8AC3E}">
        <p14:creationId xmlns:p14="http://schemas.microsoft.com/office/powerpoint/2010/main" val="25511703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00">
        <p15:prstTrans prst="pageCurlDouble"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2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7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2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7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20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7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20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70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20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  <p:bldP spid="22" grpId="0" animBg="1"/>
      <p:bldP spid="24" grpId="0" animBg="1"/>
      <p:bldP spid="26" grpId="0" animBg="1"/>
      <p:bldP spid="17" grpId="0" animBg="1"/>
      <p:bldP spid="16" grpId="0" animBg="1"/>
      <p:bldP spid="28" grpId="0" animBg="1"/>
      <p:bldP spid="29" grpId="0" animBg="1"/>
      <p:bldP spid="30" grpId="0" animBg="1"/>
      <p:bldP spid="31" grpId="0" animBg="1"/>
      <p:bldP spid="21" grpId="0" animBg="1"/>
      <p:bldP spid="23" grpId="0" animBg="1"/>
      <p:bldP spid="25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实验目的</a:t>
            </a:r>
            <a:endParaRPr lang="zh-CN" altLang="en-US" dirty="0"/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AF03F566-F92C-4B2A-9F6A-D78A5FD00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	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进一步加深对卷积神经网络基本原理的理解。</a:t>
            </a:r>
          </a:p>
          <a:p>
            <a:pPr algn="just">
              <a:lnSpc>
                <a:spcPct val="150000"/>
              </a:lnSpc>
            </a:pP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	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掌握卷积神经网络处理文本的各项技术。</a:t>
            </a:r>
          </a:p>
          <a:p>
            <a:pPr algn="just">
              <a:lnSpc>
                <a:spcPct val="150000"/>
              </a:lnSpc>
            </a:pP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	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掌握文本分类模型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Text-CNN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的架构和原理。</a:t>
            </a:r>
          </a:p>
        </p:txBody>
      </p:sp>
    </p:spTree>
    <p:extLst>
      <p:ext uri="{BB962C8B-B14F-4D97-AF65-F5344CB8AC3E}">
        <p14:creationId xmlns:p14="http://schemas.microsoft.com/office/powerpoint/2010/main" val="1331109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实验要求</a:t>
            </a:r>
            <a:endParaRPr lang="zh-CN" altLang="en-US" dirty="0"/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CE4BA586-3649-483A-887F-B2795D058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	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任选一个深度学习框架建立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Text-CNN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模型（本实验指导书以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TensorFlow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为例）。</a:t>
            </a:r>
          </a:p>
          <a:p>
            <a:pPr algn="just">
              <a:lnSpc>
                <a:spcPct val="150000"/>
              </a:lnSpc>
            </a:pP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	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实现对中文电影评论的情感分类，实现测试准确率在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83%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以上。</a:t>
            </a:r>
          </a:p>
          <a:p>
            <a:pPr algn="just">
              <a:lnSpc>
                <a:spcPct val="150000"/>
              </a:lnSpc>
            </a:pP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	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也可采用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LSTM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实现，实现测试准确率高于卷积神经网络。</a:t>
            </a:r>
          </a:p>
          <a:p>
            <a:pPr algn="just">
              <a:lnSpc>
                <a:spcPct val="150000"/>
              </a:lnSpc>
            </a:pP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	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按规定时间在课程网站提交实验报告、代码以及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PPT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57609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实验原理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08D7583C-452D-4E6B-AA11-B1C3F8BC4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0489" y="1764632"/>
            <a:ext cx="6591022" cy="3992531"/>
          </a:xfrm>
        </p:spPr>
      </p:pic>
    </p:spTree>
    <p:extLst>
      <p:ext uri="{BB962C8B-B14F-4D97-AF65-F5344CB8AC3E}">
        <p14:creationId xmlns:p14="http://schemas.microsoft.com/office/powerpoint/2010/main" val="1496171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实验原理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7D0D90-1215-4DA5-A83F-79F2F602C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indent="266700" algn="just">
              <a:lnSpc>
                <a:spcPct val="150000"/>
              </a:lnSpc>
            </a:pP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如图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中所示，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Text-CNN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的词嵌入层（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Word embedding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）使用二维矩阵来表示长文本。词嵌入将输入文本的每个词语通过空间映射，将独热表示（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One-Hot Representation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）转换成分布式表示（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Distributed Representation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），进而可以使用低维的词向量来表示每一个词语。经过词嵌入，每个单词具有相同长度的词向量表示。将各个词语的向量表示连起来便可以得到二维矩阵。得到词向量的方式有多种，常用的是</a:t>
            </a:r>
            <a:r>
              <a:rPr lang="en-US" altLang="zh-CN" sz="2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Word2vec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方法。若使用预训练好的词向量，在训练模型的时候可以选择更新或不更新词向量，分别对应嵌入层状态为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Non-static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Static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4727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实验原理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845D68-3269-4163-AA1E-427265D1F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indent="266700" algn="just">
              <a:lnSpc>
                <a:spcPct val="150000"/>
              </a:lnSpc>
            </a:pP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Text-CNN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的卷积层是主要部分，卷积核的宽度等于词向量的维度，经卷积后可以提取文本的特征向量。与在图像领域应用类似，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Text-CNN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可以设置多个卷积核以提取文本的多层特征，长度为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的卷积核可以提取文本中的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N-gram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特征。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Text-CNN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的池化层一般采取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Max-over-time pooling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，输出最大值，从而判断词嵌入中是否含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N-gram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Text-CNN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的全连接层采用了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Dropout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算法防止过拟合，并使用</a:t>
            </a:r>
            <a:r>
              <a:rPr lang="en-US" altLang="zh-CN" sz="2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Softmax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函数输出各个类别的概率。</a:t>
            </a:r>
          </a:p>
          <a:p>
            <a:pPr indent="266700" algn="just">
              <a:lnSpc>
                <a:spcPct val="150000"/>
              </a:lnSpc>
            </a:pP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算法具体原理可阅读：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Kim Y .2014--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《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Convolutional Neural Networks for Sentence Classification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》一文。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9708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实验所用数据集及工具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A56C6D-9F4E-4229-8980-380EF194A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	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主要工具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 3.6.9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PyTorch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1.4.0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-1.16.6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gensim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-4.0.1 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GPU Tesla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V100-SXM2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	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数据集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1)	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训练集。包含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19998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条中文电影评论，其中正负向评论各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9999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条。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2)	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验证集。包含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5629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条中文电影评论，其中正负向评论各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2812,2817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条。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3)	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测试集。包含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369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条中文电影评论，其中正负向评论各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187,182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条。</a:t>
            </a:r>
          </a:p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4)	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预训练词向量。中文维基百科词向量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word2vec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wiki_word2vec_50.bin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23960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实验步骤与方法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3BB8E0B2-48BB-464F-B1FA-1F0F4F2E8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0298" y="1982307"/>
            <a:ext cx="8011404" cy="2893386"/>
          </a:xfrm>
        </p:spPr>
      </p:pic>
    </p:spTree>
    <p:extLst>
      <p:ext uri="{BB962C8B-B14F-4D97-AF65-F5344CB8AC3E}">
        <p14:creationId xmlns:p14="http://schemas.microsoft.com/office/powerpoint/2010/main" val="19084756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C80E00"/>
      </a:accent1>
      <a:accent2>
        <a:srgbClr val="FE9600"/>
      </a:accent2>
      <a:accent3>
        <a:srgbClr val="0578C9"/>
      </a:accent3>
      <a:accent4>
        <a:srgbClr val="FF7100"/>
      </a:accent4>
      <a:accent5>
        <a:srgbClr val="FE9D00"/>
      </a:accent5>
      <a:accent6>
        <a:srgbClr val="D93700"/>
      </a:accent6>
      <a:hlink>
        <a:srgbClr val="4472C4"/>
      </a:hlink>
      <a:folHlink>
        <a:srgbClr val="BFBFBF"/>
      </a:folHlink>
    </a:clrScheme>
    <a:fontScheme name="雅黑A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C80E00"/>
    </a:accent1>
    <a:accent2>
      <a:srgbClr val="FE9600"/>
    </a:accent2>
    <a:accent3>
      <a:srgbClr val="0578C9"/>
    </a:accent3>
    <a:accent4>
      <a:srgbClr val="FF7100"/>
    </a:accent4>
    <a:accent5>
      <a:srgbClr val="FE9D00"/>
    </a:accent5>
    <a:accent6>
      <a:srgbClr val="D93700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C80E00"/>
    </a:accent1>
    <a:accent2>
      <a:srgbClr val="FE9600"/>
    </a:accent2>
    <a:accent3>
      <a:srgbClr val="0578C9"/>
    </a:accent3>
    <a:accent4>
      <a:srgbClr val="FF7100"/>
    </a:accent4>
    <a:accent5>
      <a:srgbClr val="FE9D00"/>
    </a:accent5>
    <a:accent6>
      <a:srgbClr val="D93700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C80E00"/>
    </a:accent1>
    <a:accent2>
      <a:srgbClr val="FE9600"/>
    </a:accent2>
    <a:accent3>
      <a:srgbClr val="0578C9"/>
    </a:accent3>
    <a:accent4>
      <a:srgbClr val="FF7100"/>
    </a:accent4>
    <a:accent5>
      <a:srgbClr val="FE9D00"/>
    </a:accent5>
    <a:accent6>
      <a:srgbClr val="D93700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640</Words>
  <Application>Microsoft Office PowerPoint</Application>
  <PresentationFormat>宽屏</PresentationFormat>
  <Paragraphs>59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等线</vt:lpstr>
      <vt:lpstr>Arial</vt:lpstr>
      <vt:lpstr>Calibri</vt:lpstr>
      <vt:lpstr>Impact</vt:lpstr>
      <vt:lpstr>Times New Roman</vt:lpstr>
      <vt:lpstr>Office 主题​​</vt:lpstr>
      <vt:lpstr>PowerPoint 演示文稿</vt:lpstr>
      <vt:lpstr>PowerPoint 演示文稿</vt:lpstr>
      <vt:lpstr>实验目的</vt:lpstr>
      <vt:lpstr>实验要求</vt:lpstr>
      <vt:lpstr>实验原理</vt:lpstr>
      <vt:lpstr>实验原理</vt:lpstr>
      <vt:lpstr>实验原理</vt:lpstr>
      <vt:lpstr>实验所用数据集及工具</vt:lpstr>
      <vt:lpstr>实验步骤与方法</vt:lpstr>
      <vt:lpstr>实验步骤与方法</vt:lpstr>
      <vt:lpstr>实验步骤与方法</vt:lpstr>
      <vt:lpstr>实验步骤与方法</vt:lpstr>
      <vt:lpstr>实验步骤与方法</vt:lpstr>
      <vt:lpstr>实验步骤与方法</vt:lpstr>
      <vt:lpstr>实验步骤与方法</vt:lpstr>
      <vt:lpstr>实验结果</vt:lpstr>
      <vt:lpstr>实验结果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蒲 尧</cp:lastModifiedBy>
  <cp:revision>37</cp:revision>
  <dcterms:created xsi:type="dcterms:W3CDTF">2018-08-12T03:36:57Z</dcterms:created>
  <dcterms:modified xsi:type="dcterms:W3CDTF">2021-05-21T19:40:57Z</dcterms:modified>
</cp:coreProperties>
</file>