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8" roundtripDataSignature="AMtx7mjNETZj+lx0k8yFdZdgchI5QEOM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87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cd1c022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g6cd1c022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/>
          <p:nvPr/>
        </p:nvSpPr>
        <p:spPr>
          <a:xfrm rot="-5400000">
            <a:off x="8483930" y="4823835"/>
            <a:ext cx="876455" cy="594583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7200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RTOS</a:t>
            </a:r>
            <a:endParaRPr sz="2000" b="1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103" name="Google Shape;103;p1"/>
          <p:cNvSpPr txBox="1"/>
          <p:nvPr/>
        </p:nvSpPr>
        <p:spPr>
          <a:xfrm rot="-5400000">
            <a:off x="8351987" y="2494260"/>
            <a:ext cx="1140344" cy="594583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7200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b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</a:t>
            </a:r>
            <a:endParaRPr sz="2000" b="1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104" name="Google Shape;104;p1"/>
          <p:cNvSpPr txBox="1"/>
          <p:nvPr/>
        </p:nvSpPr>
        <p:spPr>
          <a:xfrm rot="-5400000">
            <a:off x="8483933" y="3725020"/>
            <a:ext cx="876452" cy="594583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7200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Middle-</a:t>
            </a:r>
            <a:b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ware</a:t>
            </a:r>
            <a:endParaRPr sz="20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Freeform 119"/>
          <p:cNvSpPr/>
          <p:nvPr/>
        </p:nvSpPr>
        <p:spPr>
          <a:xfrm>
            <a:off x="4169269" y="4108697"/>
            <a:ext cx="733299" cy="198417"/>
          </a:xfrm>
          <a:custGeom>
            <a:avLst/>
            <a:gdLst>
              <a:gd name="connsiteX0" fmla="*/ 0 w 1089660"/>
              <a:gd name="connsiteY0" fmla="*/ 101558 h 194715"/>
              <a:gd name="connsiteX1" fmla="*/ 327660 w 1089660"/>
              <a:gd name="connsiteY1" fmla="*/ 2498 h 194715"/>
              <a:gd name="connsiteX2" fmla="*/ 693420 w 1089660"/>
              <a:gd name="connsiteY2" fmla="*/ 192998 h 194715"/>
              <a:gd name="connsiteX3" fmla="*/ 1089660 w 1089660"/>
              <a:gd name="connsiteY3" fmla="*/ 101558 h 194715"/>
              <a:gd name="connsiteX4" fmla="*/ 1089660 w 1089660"/>
              <a:gd name="connsiteY4" fmla="*/ 101558 h 194715"/>
              <a:gd name="connsiteX5" fmla="*/ 1089660 w 1089660"/>
              <a:gd name="connsiteY5" fmla="*/ 101558 h 194715"/>
              <a:gd name="connsiteX0" fmla="*/ 0 w 1089660"/>
              <a:gd name="connsiteY0" fmla="*/ 70227 h 162487"/>
              <a:gd name="connsiteX1" fmla="*/ 313195 w 1089660"/>
              <a:gd name="connsiteY1" fmla="*/ 4504 h 162487"/>
              <a:gd name="connsiteX2" fmla="*/ 693420 w 1089660"/>
              <a:gd name="connsiteY2" fmla="*/ 161667 h 162487"/>
              <a:gd name="connsiteX3" fmla="*/ 1089660 w 1089660"/>
              <a:gd name="connsiteY3" fmla="*/ 70227 h 162487"/>
              <a:gd name="connsiteX4" fmla="*/ 1089660 w 1089660"/>
              <a:gd name="connsiteY4" fmla="*/ 70227 h 162487"/>
              <a:gd name="connsiteX5" fmla="*/ 1089660 w 1089660"/>
              <a:gd name="connsiteY5" fmla="*/ 70227 h 162487"/>
              <a:gd name="connsiteX0" fmla="*/ 0 w 1089660"/>
              <a:gd name="connsiteY0" fmla="*/ 70838 h 172678"/>
              <a:gd name="connsiteX1" fmla="*/ 313195 w 1089660"/>
              <a:gd name="connsiteY1" fmla="*/ 5115 h 172678"/>
              <a:gd name="connsiteX2" fmla="*/ 715116 w 1089660"/>
              <a:gd name="connsiteY2" fmla="*/ 171803 h 172678"/>
              <a:gd name="connsiteX3" fmla="*/ 1089660 w 1089660"/>
              <a:gd name="connsiteY3" fmla="*/ 70838 h 172678"/>
              <a:gd name="connsiteX4" fmla="*/ 1089660 w 1089660"/>
              <a:gd name="connsiteY4" fmla="*/ 70838 h 172678"/>
              <a:gd name="connsiteX5" fmla="*/ 1089660 w 1089660"/>
              <a:gd name="connsiteY5" fmla="*/ 70838 h 17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9660" h="172678">
                <a:moveTo>
                  <a:pt x="0" y="70838"/>
                </a:moveTo>
                <a:cubicBezTo>
                  <a:pt x="106045" y="13688"/>
                  <a:pt x="194009" y="-11712"/>
                  <a:pt x="313195" y="5115"/>
                </a:cubicBezTo>
                <a:cubicBezTo>
                  <a:pt x="432381" y="21942"/>
                  <a:pt x="585705" y="160849"/>
                  <a:pt x="715116" y="171803"/>
                </a:cubicBezTo>
                <a:cubicBezTo>
                  <a:pt x="844527" y="182757"/>
                  <a:pt x="1027236" y="87666"/>
                  <a:pt x="1089660" y="70838"/>
                </a:cubicBezTo>
                <a:lnTo>
                  <a:pt x="1089660" y="70838"/>
                </a:lnTo>
                <a:lnTo>
                  <a:pt x="1089660" y="70838"/>
                </a:lnTo>
              </a:path>
            </a:pathLst>
          </a:custGeom>
          <a:noFill/>
          <a:ln w="28575" cap="flat" cmpd="sng" algn="ctr">
            <a:solidFill>
              <a:srgbClr val="000000"/>
            </a:solidFill>
            <a:prstDash val="sysDash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Tx/>
              <a:buFontTx/>
              <a:buNone/>
              <a:defRPr/>
            </a:pPr>
            <a:endParaRPr lang="en-US" sz="24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A7E4AC6-D8B6-4618-852A-ED30B3CBBDC5}"/>
              </a:ext>
            </a:extLst>
          </p:cNvPr>
          <p:cNvSpPr/>
          <p:nvPr/>
        </p:nvSpPr>
        <p:spPr>
          <a:xfrm>
            <a:off x="4906823" y="4682901"/>
            <a:ext cx="3640217" cy="876454"/>
          </a:xfrm>
          <a:prstGeom prst="rect">
            <a:avLst/>
          </a:prstGeom>
          <a:solidFill>
            <a:srgbClr val="438CC6"/>
          </a:solidFill>
          <a:ln w="19050" cap="flat" cmpd="sng" algn="ctr">
            <a:solidFill>
              <a:srgbClr val="324D7A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0488">
              <a:buClrTx/>
              <a:buFontTx/>
              <a:buNone/>
              <a:defRPr/>
            </a:pPr>
            <a:r>
              <a:rPr lang="en-US" kern="0" dirty="0">
                <a:solidFill>
                  <a:prstClr val="white"/>
                </a:solidFill>
                <a:latin typeface="Calibri" panose="020F0502020204030204"/>
              </a:rPr>
              <a:t> </a:t>
            </a:r>
            <a:br>
              <a:rPr lang="en-US" kern="0" dirty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kern="0" dirty="0">
                <a:solidFill>
                  <a:prstClr val="white"/>
                </a:solidFill>
                <a:latin typeface="Calibri" panose="020F0502020204030204"/>
              </a:rPr>
              <a:t> Zephyr, </a:t>
            </a:r>
            <a:r>
              <a:rPr lang="en-US" kern="0" dirty="0" err="1">
                <a:solidFill>
                  <a:prstClr val="white"/>
                </a:solidFill>
                <a:latin typeface="Calibri" panose="020F0502020204030204"/>
              </a:rPr>
              <a:t>FreeRTOS</a:t>
            </a:r>
            <a:r>
              <a:rPr lang="en-US" kern="0" dirty="0">
                <a:solidFill>
                  <a:prstClr val="white"/>
                </a:solidFill>
                <a:latin typeface="Calibri" panose="020F0502020204030204"/>
              </a:rPr>
              <a:t>, </a:t>
            </a:r>
            <a:r>
              <a:rPr lang="en-US" kern="0" dirty="0" err="1">
                <a:solidFill>
                  <a:prstClr val="white"/>
                </a:solidFill>
                <a:latin typeface="Calibri" panose="020F0502020204030204"/>
              </a:rPr>
              <a:t>NuttX</a:t>
            </a:r>
            <a:endParaRPr lang="en-US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FB42C7E3-28CC-4426-948E-9C4CE7BE27A1}"/>
              </a:ext>
            </a:extLst>
          </p:cNvPr>
          <p:cNvSpPr/>
          <p:nvPr/>
        </p:nvSpPr>
        <p:spPr>
          <a:xfrm>
            <a:off x="7642159" y="5044942"/>
            <a:ext cx="811333" cy="434344"/>
          </a:xfrm>
          <a:prstGeom prst="rect">
            <a:avLst/>
          </a:prstGeom>
          <a:solidFill>
            <a:srgbClr val="324D7A"/>
          </a:solidFill>
          <a:ln w="19050" cap="flat" cmpd="sng" algn="ctr">
            <a:solidFill>
              <a:srgbClr val="1F314F"/>
            </a:solidFill>
            <a:prstDash val="solid"/>
            <a:miter lim="800000"/>
          </a:ln>
          <a:effectLst/>
        </p:spPr>
        <p:txBody>
          <a:bodyPr wrap="non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1100" kern="0" dirty="0" smtClean="0">
                <a:solidFill>
                  <a:prstClr val="white"/>
                </a:solidFill>
                <a:latin typeface="Calibri" panose="020F0502020204030204"/>
              </a:rPr>
              <a:t>Additional</a:t>
            </a:r>
            <a:br>
              <a:rPr lang="en-US" sz="1100" kern="0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sz="1100" kern="0" dirty="0" smtClean="0">
                <a:solidFill>
                  <a:prstClr val="white"/>
                </a:solidFill>
                <a:latin typeface="Calibri" panose="020F0502020204030204"/>
              </a:rPr>
              <a:t>drivers, …</a:t>
            </a:r>
            <a:endParaRPr lang="en-US" sz="1100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1AAE08D4-F722-4386-B2CD-86730DB7CF1B}"/>
              </a:ext>
            </a:extLst>
          </p:cNvPr>
          <p:cNvSpPr/>
          <p:nvPr/>
        </p:nvSpPr>
        <p:spPr>
          <a:xfrm>
            <a:off x="4906823" y="4682901"/>
            <a:ext cx="1911547" cy="26888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kern="0" dirty="0" smtClean="0">
                <a:solidFill>
                  <a:prstClr val="white"/>
                </a:solidFill>
                <a:latin typeface="Calibri" panose="020F0502020204030204"/>
              </a:rPr>
              <a:t>POSIX</a:t>
            </a:r>
            <a:endParaRPr lang="en-US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E6882ED3-6F9D-441B-92B3-B9CB4E3A27F0}"/>
              </a:ext>
            </a:extLst>
          </p:cNvPr>
          <p:cNvSpPr/>
          <p:nvPr/>
        </p:nvSpPr>
        <p:spPr>
          <a:xfrm>
            <a:off x="4906823" y="3922780"/>
            <a:ext cx="3640217" cy="537759"/>
          </a:xfrm>
          <a:prstGeom prst="rect">
            <a:avLst/>
          </a:prstGeom>
          <a:solidFill>
            <a:srgbClr val="324D7A"/>
          </a:solidFill>
          <a:ln w="19050" cap="flat" cmpd="sng" algn="ctr">
            <a:solidFill>
              <a:srgbClr val="1F314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kern="0" dirty="0">
                <a:solidFill>
                  <a:prstClr val="white"/>
                </a:solidFill>
                <a:latin typeface="Calibri" panose="020F0502020204030204"/>
              </a:rPr>
              <a:t>Micro XRCE-DDS Client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43814742-EAFD-498E-A7B9-3AE25386FA4C}"/>
              </a:ext>
            </a:extLst>
          </p:cNvPr>
          <p:cNvSpPr/>
          <p:nvPr/>
        </p:nvSpPr>
        <p:spPr>
          <a:xfrm>
            <a:off x="4906823" y="2823966"/>
            <a:ext cx="3640217" cy="537759"/>
          </a:xfrm>
          <a:prstGeom prst="rect">
            <a:avLst/>
          </a:prstGeom>
          <a:solidFill>
            <a:srgbClr val="438CC6"/>
          </a:solidFill>
          <a:ln w="19050" cap="flat" cmpd="sng" algn="ctr">
            <a:solidFill>
              <a:srgbClr val="324D7A"/>
            </a:solidFill>
            <a:prstDash val="solid"/>
            <a:miter lim="800000"/>
          </a:ln>
          <a:effectLst/>
        </p:spPr>
        <p:txBody>
          <a:bodyPr wrap="none" lIns="72000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b="1" kern="0" dirty="0" smtClean="0">
                <a:solidFill>
                  <a:prstClr val="white"/>
                </a:solidFill>
                <a:latin typeface="Calibri" panose="020F0502020204030204"/>
              </a:rPr>
              <a:t>C API</a:t>
            </a:r>
            <a:r>
              <a:rPr lang="en-US" kern="0" dirty="0" smtClean="0">
                <a:solidFill>
                  <a:prstClr val="white"/>
                </a:solidFill>
                <a:latin typeface="Calibri" panose="020F0502020204030204"/>
              </a:rPr>
              <a:t/>
            </a:r>
            <a:br>
              <a:rPr lang="en-US" kern="0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kern="0" dirty="0" smtClean="0">
                <a:solidFill>
                  <a:prstClr val="white"/>
                </a:solidFill>
                <a:latin typeface="Calibri" panose="020F0502020204030204"/>
              </a:rPr>
              <a:t>ROS Client Support Lib </a:t>
            </a:r>
            <a:r>
              <a:rPr lang="en-US" kern="0" dirty="0">
                <a:solidFill>
                  <a:prstClr val="white"/>
                </a:solidFill>
                <a:latin typeface="Calibri" panose="020F0502020204030204"/>
              </a:rPr>
              <a:t>(</a:t>
            </a:r>
            <a:r>
              <a:rPr lang="en-US" kern="0" dirty="0" err="1">
                <a:solidFill>
                  <a:prstClr val="white"/>
                </a:solidFill>
                <a:latin typeface="Calibri" panose="020F0502020204030204"/>
              </a:rPr>
              <a:t>rcl</a:t>
            </a:r>
            <a:r>
              <a:rPr lang="en-US" kern="0" dirty="0">
                <a:solidFill>
                  <a:prstClr val="white"/>
                </a:solidFill>
                <a:latin typeface="Calibri" panose="020F0502020204030204"/>
              </a:rPr>
              <a:t>)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2178F51-028C-4184-9F8B-01114BBC2DFE}"/>
              </a:ext>
            </a:extLst>
          </p:cNvPr>
          <p:cNvSpPr/>
          <p:nvPr/>
        </p:nvSpPr>
        <p:spPr>
          <a:xfrm>
            <a:off x="3289290" y="2221380"/>
            <a:ext cx="709842" cy="3337975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90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vert="horz" wrap="none" bIns="36000" rtlCol="0" anchor="b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ROS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stack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 a</a:t>
            </a:r>
            <a:b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normal</a:t>
            </a:r>
            <a:b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3FC8B1B-4F7C-4CC0-AEA7-71B140296DB4}"/>
              </a:ext>
            </a:extLst>
          </p:cNvPr>
          <p:cNvSpPr/>
          <p:nvPr/>
        </p:nvSpPr>
        <p:spPr>
          <a:xfrm rot="16200000">
            <a:off x="7586477" y="3484196"/>
            <a:ext cx="4595048" cy="537759"/>
          </a:xfrm>
          <a:prstGeom prst="rect">
            <a:avLst/>
          </a:prstGeom>
          <a:solidFill>
            <a:srgbClr val="324D7A"/>
          </a:solidFill>
          <a:ln w="28575" cap="flat" cmpd="sng" algn="ctr">
            <a:solidFill>
              <a:srgbClr val="1F314F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kern="0" dirty="0">
                <a:solidFill>
                  <a:prstClr val="white"/>
                </a:solidFill>
                <a:latin typeface="Calibri" panose="020F0502020204030204"/>
              </a:rPr>
              <a:t>Benchmarking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8C637CA-E15F-4BDE-A708-CE02ABFED94B}"/>
              </a:ext>
            </a:extLst>
          </p:cNvPr>
          <p:cNvSpPr/>
          <p:nvPr/>
        </p:nvSpPr>
        <p:spPr>
          <a:xfrm>
            <a:off x="3289290" y="1455551"/>
            <a:ext cx="1075519" cy="537759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90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wrap="non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</a:t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component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3814742-EAFD-498E-A7B9-3AE25386FA4C}"/>
              </a:ext>
            </a:extLst>
          </p:cNvPr>
          <p:cNvSpPr/>
          <p:nvPr/>
        </p:nvSpPr>
        <p:spPr>
          <a:xfrm>
            <a:off x="4906823" y="3584086"/>
            <a:ext cx="3640217" cy="268880"/>
          </a:xfrm>
          <a:prstGeom prst="rect">
            <a:avLst/>
          </a:prstGeom>
          <a:solidFill>
            <a:srgbClr val="438CC6"/>
          </a:solidFill>
          <a:ln w="19050" cap="flat" cmpd="sng" algn="ctr">
            <a:solidFill>
              <a:srgbClr val="324D7A"/>
            </a:solidFill>
            <a:prstDash val="solid"/>
            <a:miter lim="800000"/>
          </a:ln>
          <a:effectLst/>
        </p:spPr>
        <p:txBody>
          <a:bodyPr wrap="none" lIns="0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kern="0" dirty="0">
                <a:solidFill>
                  <a:prstClr val="white"/>
                </a:solidFill>
                <a:latin typeface="Calibri" panose="020F0502020204030204"/>
              </a:rPr>
              <a:t>ROS Middleware Interface (</a:t>
            </a:r>
            <a:r>
              <a:rPr lang="en-US" kern="0" dirty="0" err="1">
                <a:solidFill>
                  <a:prstClr val="white"/>
                </a:solidFill>
                <a:latin typeface="Calibri" panose="020F0502020204030204"/>
              </a:rPr>
              <a:t>rmw</a:t>
            </a:r>
            <a:r>
              <a:rPr lang="en-US" kern="0" dirty="0">
                <a:solidFill>
                  <a:prstClr val="white"/>
                </a:solidFill>
                <a:latin typeface="Calibri" panose="020F0502020204030204"/>
              </a:rPr>
              <a:t>)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AAE08D4-F722-4386-B2CD-86730DB7CF1B}"/>
              </a:ext>
            </a:extLst>
          </p:cNvPr>
          <p:cNvSpPr/>
          <p:nvPr/>
        </p:nvSpPr>
        <p:spPr>
          <a:xfrm>
            <a:off x="4906823" y="3431539"/>
            <a:ext cx="3640217" cy="82732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</p:spPr>
        <p:txBody>
          <a:bodyPr wrap="none" lIns="0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Tx/>
              <a:buFontTx/>
              <a:buNone/>
              <a:defRPr/>
            </a:pPr>
            <a:endParaRPr lang="en-US" sz="800" kern="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1AAE08D4-F722-4386-B2CD-86730DB7CF1B}"/>
              </a:ext>
            </a:extLst>
          </p:cNvPr>
          <p:cNvSpPr/>
          <p:nvPr/>
        </p:nvSpPr>
        <p:spPr>
          <a:xfrm>
            <a:off x="4906823" y="2063365"/>
            <a:ext cx="3640217" cy="82732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</p:spPr>
        <p:txBody>
          <a:bodyPr wrap="none" lIns="0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Tx/>
              <a:buFontTx/>
              <a:buNone/>
              <a:defRPr/>
            </a:pPr>
            <a:endParaRPr lang="en-US" sz="800" kern="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1AAE08D4-F722-4386-B2CD-86730DB7CF1B}"/>
              </a:ext>
            </a:extLst>
          </p:cNvPr>
          <p:cNvSpPr/>
          <p:nvPr/>
        </p:nvSpPr>
        <p:spPr>
          <a:xfrm>
            <a:off x="4906823" y="5629169"/>
            <a:ext cx="3640217" cy="82732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</p:spPr>
        <p:txBody>
          <a:bodyPr wrap="none" lIns="0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Tx/>
              <a:buFontTx/>
              <a:buNone/>
              <a:defRPr/>
            </a:pPr>
            <a:endParaRPr lang="en-US" sz="800" kern="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AAE08D4-F722-4386-B2CD-86730DB7CF1B}"/>
              </a:ext>
            </a:extLst>
          </p:cNvPr>
          <p:cNvSpPr/>
          <p:nvPr/>
        </p:nvSpPr>
        <p:spPr>
          <a:xfrm>
            <a:off x="4906823" y="4530354"/>
            <a:ext cx="3640217" cy="82732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</p:spPr>
        <p:txBody>
          <a:bodyPr wrap="none" lIns="0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Tx/>
              <a:buFontTx/>
              <a:buNone/>
              <a:defRPr/>
            </a:pPr>
            <a:endParaRPr lang="en-US" sz="800" kern="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1AAE08D4-F722-4386-B2CD-86730DB7CF1B}"/>
              </a:ext>
            </a:extLst>
          </p:cNvPr>
          <p:cNvSpPr/>
          <p:nvPr/>
        </p:nvSpPr>
        <p:spPr>
          <a:xfrm>
            <a:off x="6818370" y="4682901"/>
            <a:ext cx="1728669" cy="268880"/>
          </a:xfrm>
          <a:prstGeom prst="rect">
            <a:avLst/>
          </a:prstGeom>
          <a:solidFill>
            <a:srgbClr val="324D7A"/>
          </a:solidFill>
          <a:ln w="19050" cap="flat" cmpd="sng" algn="ctr">
            <a:solidFill>
              <a:srgbClr val="1F314F"/>
            </a:solidFill>
            <a:prstDash val="solid"/>
            <a:miter lim="800000"/>
          </a:ln>
          <a:effectLst/>
        </p:spPr>
        <p:txBody>
          <a:bodyPr wrap="non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1100" kern="0" dirty="0" smtClean="0">
                <a:solidFill>
                  <a:prstClr val="white"/>
                </a:solidFill>
                <a:latin typeface="Calibri" panose="020F0502020204030204"/>
              </a:rPr>
              <a:t>+ Additional abstractions</a:t>
            </a:r>
            <a:endParaRPr lang="en-US" sz="1100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35" name="Straight Connector 134"/>
          <p:cNvCxnSpPr/>
          <p:nvPr/>
        </p:nvCxnSpPr>
        <p:spPr>
          <a:xfrm flipH="1">
            <a:off x="4913514" y="4951121"/>
            <a:ext cx="1874294" cy="0"/>
          </a:xfrm>
          <a:prstGeom prst="line">
            <a:avLst/>
          </a:prstGeom>
          <a:solidFill>
            <a:srgbClr val="0E78C5">
              <a:lumMod val="60000"/>
              <a:lumOff val="40000"/>
            </a:srgbClr>
          </a:solidFill>
          <a:ln w="19050" cap="flat" cmpd="sng" algn="ctr">
            <a:solidFill>
              <a:srgbClr val="1F314F"/>
            </a:solidFill>
            <a:prstDash val="sysDot"/>
            <a:miter lim="800000"/>
          </a:ln>
          <a:effectLst/>
        </p:spPr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7A06EC4-A794-4103-8F67-DF3DD33340F0}"/>
              </a:ext>
            </a:extLst>
          </p:cNvPr>
          <p:cNvSpPr/>
          <p:nvPr/>
        </p:nvSpPr>
        <p:spPr>
          <a:xfrm>
            <a:off x="7791634" y="2906698"/>
            <a:ext cx="661731" cy="372295"/>
          </a:xfrm>
          <a:prstGeom prst="rect">
            <a:avLst/>
          </a:prstGeom>
          <a:solidFill>
            <a:srgbClr val="324D7A"/>
          </a:solidFill>
          <a:ln w="19050" cap="flat" cmpd="sng" algn="ctr">
            <a:solidFill>
              <a:srgbClr val="1F314F"/>
            </a:solidFill>
            <a:prstDash val="solid"/>
            <a:miter lim="800000"/>
          </a:ln>
          <a:effectLst/>
        </p:spPr>
        <p:txBody>
          <a:bodyPr wrap="non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1100" kern="0" dirty="0" smtClean="0">
                <a:solidFill>
                  <a:prstClr val="white"/>
                </a:solidFill>
                <a:latin typeface="Calibri" panose="020F0502020204030204"/>
              </a:rPr>
              <a:t>Predictable</a:t>
            </a:r>
            <a:br>
              <a:rPr lang="en-US" sz="1100" kern="0" dirty="0" smtClean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sz="1100" kern="0" dirty="0" smtClean="0">
                <a:solidFill>
                  <a:prstClr val="white"/>
                </a:solidFill>
                <a:latin typeface="Calibri" panose="020F0502020204030204"/>
              </a:rPr>
              <a:t>execution</a:t>
            </a:r>
            <a:endParaRPr lang="en-US" sz="1100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036F706-440E-4331-86C8-24346D7D4BD7}"/>
              </a:ext>
            </a:extLst>
          </p:cNvPr>
          <p:cNvSpPr/>
          <p:nvPr/>
        </p:nvSpPr>
        <p:spPr>
          <a:xfrm>
            <a:off x="6073146" y="2221380"/>
            <a:ext cx="2473893" cy="537759"/>
          </a:xfrm>
          <a:prstGeom prst="rect">
            <a:avLst/>
          </a:prstGeom>
          <a:solidFill>
            <a:srgbClr val="438CC6"/>
          </a:solidFill>
          <a:ln w="19050" cap="flat" cmpd="sng" algn="ctr">
            <a:solidFill>
              <a:srgbClr val="324D7A"/>
            </a:solidFill>
            <a:prstDash val="solid"/>
            <a:miter lim="800000"/>
          </a:ln>
          <a:effectLst/>
        </p:spPr>
        <p:txBody>
          <a:bodyPr wrap="none" lIns="72000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Tx/>
              <a:buNone/>
            </a:pPr>
            <a:r>
              <a:rPr lang="en-US" b="1" kern="0" dirty="0">
                <a:solidFill>
                  <a:prstClr val="white"/>
                </a:solidFill>
                <a:latin typeface="Calibri" panose="020F0502020204030204"/>
              </a:rPr>
              <a:t>C++ API</a:t>
            </a:r>
            <a:r>
              <a:rPr lang="en-US" kern="0" dirty="0">
                <a:solidFill>
                  <a:prstClr val="white"/>
                </a:solidFill>
                <a:latin typeface="Calibri" panose="020F0502020204030204"/>
              </a:rPr>
              <a:t/>
            </a:r>
            <a:br>
              <a:rPr lang="en-US" kern="0" dirty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kern="0" dirty="0">
                <a:solidFill>
                  <a:prstClr val="white"/>
                </a:solidFill>
                <a:latin typeface="Calibri" panose="020F0502020204030204"/>
              </a:rPr>
              <a:t>(</a:t>
            </a:r>
            <a:r>
              <a:rPr lang="en-US" kern="0" dirty="0" err="1">
                <a:solidFill>
                  <a:prstClr val="white"/>
                </a:solidFill>
                <a:latin typeface="Calibri" panose="020F0502020204030204"/>
              </a:rPr>
              <a:t>rclcpp</a:t>
            </a:r>
            <a:r>
              <a:rPr lang="en-US" kern="0" dirty="0">
                <a:solidFill>
                  <a:prstClr val="white"/>
                </a:solidFill>
                <a:latin typeface="Calibri" panose="020F0502020204030204"/>
              </a:rPr>
              <a:t>)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F3FF6FA8-BE1D-467A-BE04-8FFD8DA52E69}"/>
              </a:ext>
            </a:extLst>
          </p:cNvPr>
          <p:cNvSpPr/>
          <p:nvPr/>
        </p:nvSpPr>
        <p:spPr>
          <a:xfrm>
            <a:off x="3289290" y="5781717"/>
            <a:ext cx="709842" cy="26888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90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9" name="TextBox 72">
            <a:extLst>
              <a:ext uri="{FF2B5EF4-FFF2-40B4-BE49-F238E27FC236}">
                <a16:creationId xmlns:a16="http://schemas.microsoft.com/office/drawing/2014/main" id="{17915CCF-6F0D-4EFC-AD45-B648779CF69C}"/>
              </a:ext>
            </a:extLst>
          </p:cNvPr>
          <p:cNvSpPr txBox="1"/>
          <p:nvPr/>
        </p:nvSpPr>
        <p:spPr>
          <a:xfrm>
            <a:off x="4374186" y="1551689"/>
            <a:ext cx="529730" cy="461665"/>
          </a:xfrm>
          <a:prstGeom prst="rect">
            <a:avLst/>
          </a:prstGeom>
          <a:solidFill>
            <a:scrgbClr r="0" g="0" b="0">
              <a:alpha val="0"/>
            </a:scrgb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Tx/>
              <a:buNone/>
            </a:pPr>
            <a:r>
              <a:rPr lang="en-US" sz="2400" dirty="0">
                <a:solidFill>
                  <a:prstClr val="white">
                    <a:lumMod val="65000"/>
                  </a:prstClr>
                </a:solidFill>
                <a:latin typeface="Calibri" panose="020F0502020204030204"/>
              </a:rPr>
              <a:t>…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68C637CA-E15F-4BDE-A708-CE02ABFED94B}"/>
              </a:ext>
            </a:extLst>
          </p:cNvPr>
          <p:cNvSpPr/>
          <p:nvPr/>
        </p:nvSpPr>
        <p:spPr>
          <a:xfrm>
            <a:off x="6073146" y="1455551"/>
            <a:ext cx="1075519" cy="537759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90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wrap="non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</a:t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component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2178F51-028C-4184-9F8B-01114BBC2DFE}"/>
              </a:ext>
            </a:extLst>
          </p:cNvPr>
          <p:cNvSpPr/>
          <p:nvPr/>
        </p:nvSpPr>
        <p:spPr>
          <a:xfrm>
            <a:off x="3464214" y="3922780"/>
            <a:ext cx="703224" cy="537759"/>
          </a:xfrm>
          <a:prstGeom prst="rect">
            <a:avLst/>
          </a:prstGeom>
          <a:solidFill>
            <a:srgbClr val="324D7A"/>
          </a:solidFill>
          <a:ln w="19050" cap="flat" cmpd="sng" algn="ctr">
            <a:solidFill>
              <a:srgbClr val="1F314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kern="0" dirty="0">
                <a:solidFill>
                  <a:prstClr val="white"/>
                </a:solidFill>
                <a:latin typeface="Calibri" panose="020F0502020204030204"/>
              </a:rPr>
              <a:t>ROS 2</a:t>
            </a:r>
          </a:p>
          <a:p>
            <a:pPr algn="ctr">
              <a:buClrTx/>
              <a:buFontTx/>
              <a:buNone/>
            </a:pPr>
            <a:r>
              <a:rPr lang="en-US" kern="0" dirty="0">
                <a:solidFill>
                  <a:prstClr val="white"/>
                </a:solidFill>
                <a:latin typeface="Calibri" panose="020F0502020204030204"/>
              </a:rPr>
              <a:t>Agent</a:t>
            </a:r>
          </a:p>
        </p:txBody>
      </p:sp>
      <p:sp>
        <p:nvSpPr>
          <p:cNvPr id="142" name="TextBox 78"/>
          <p:cNvSpPr txBox="1"/>
          <p:nvPr/>
        </p:nvSpPr>
        <p:spPr>
          <a:xfrm>
            <a:off x="4137419" y="4257950"/>
            <a:ext cx="78739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Tx/>
              <a:buNone/>
            </a:pPr>
            <a:r>
              <a:rPr lang="en-US" sz="1100" dirty="0" smtClean="0">
                <a:solidFill>
                  <a:srgbClr val="000000"/>
                </a:solidFill>
                <a:latin typeface="Calibri" panose="020F0502020204030204"/>
              </a:rPr>
              <a:t>Ethernet,</a:t>
            </a:r>
            <a:br>
              <a:rPr lang="en-US" sz="1100" dirty="0" smtClean="0">
                <a:solidFill>
                  <a:srgbClr val="000000"/>
                </a:solidFill>
                <a:latin typeface="Calibri" panose="020F0502020204030204"/>
              </a:rPr>
            </a:br>
            <a:r>
              <a:rPr lang="en-US" sz="1100" dirty="0" smtClean="0">
                <a:solidFill>
                  <a:srgbClr val="000000"/>
                </a:solidFill>
                <a:latin typeface="Calibri" panose="020F0502020204030204"/>
              </a:rPr>
              <a:t>Bluetooth,</a:t>
            </a:r>
            <a:br>
              <a:rPr lang="en-US" sz="1100" dirty="0" smtClean="0">
                <a:solidFill>
                  <a:srgbClr val="000000"/>
                </a:solidFill>
                <a:latin typeface="Calibri" panose="020F0502020204030204"/>
              </a:rPr>
            </a:br>
            <a:r>
              <a:rPr lang="en-US" sz="1100" dirty="0" smtClean="0">
                <a:solidFill>
                  <a:srgbClr val="000000"/>
                </a:solidFill>
                <a:latin typeface="Calibri" panose="020F0502020204030204"/>
              </a:rPr>
              <a:t>Serial</a:t>
            </a:r>
            <a:endParaRPr lang="en-US" sz="1100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8C637CA-E15F-4BDE-A708-CE02ABFED94B}"/>
              </a:ext>
            </a:extLst>
          </p:cNvPr>
          <p:cNvSpPr/>
          <p:nvPr/>
        </p:nvSpPr>
        <p:spPr>
          <a:xfrm>
            <a:off x="4906823" y="1455551"/>
            <a:ext cx="1075519" cy="537759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90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wrap="non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</a:t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component</a:t>
            </a:r>
          </a:p>
        </p:txBody>
      </p:sp>
      <p:sp>
        <p:nvSpPr>
          <p:cNvPr id="144" name="TextBox 81">
            <a:extLst>
              <a:ext uri="{FF2B5EF4-FFF2-40B4-BE49-F238E27FC236}">
                <a16:creationId xmlns:a16="http://schemas.microsoft.com/office/drawing/2014/main" id="{17915CCF-6F0D-4EFC-AD45-B648779CF69C}"/>
              </a:ext>
            </a:extLst>
          </p:cNvPr>
          <p:cNvSpPr txBox="1"/>
          <p:nvPr/>
        </p:nvSpPr>
        <p:spPr>
          <a:xfrm>
            <a:off x="7152975" y="1551689"/>
            <a:ext cx="529730" cy="461665"/>
          </a:xfrm>
          <a:prstGeom prst="rect">
            <a:avLst/>
          </a:prstGeom>
          <a:solidFill>
            <a:scrgbClr r="0" g="0" b="0">
              <a:alpha val="0"/>
            </a:scrgb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Tx/>
              <a:buNone/>
            </a:pPr>
            <a:r>
              <a:rPr lang="en-US" sz="2400" dirty="0">
                <a:solidFill>
                  <a:prstClr val="white">
                    <a:lumMod val="65000"/>
                  </a:prstClr>
                </a:solidFill>
                <a:latin typeface="Calibri" panose="020F0502020204030204"/>
              </a:rPr>
              <a:t>…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7844580-9613-44A2-B61D-85F8FEF78C5C}"/>
              </a:ext>
            </a:extLst>
          </p:cNvPr>
          <p:cNvSpPr/>
          <p:nvPr/>
        </p:nvSpPr>
        <p:spPr>
          <a:xfrm>
            <a:off x="7791634" y="2304112"/>
            <a:ext cx="661858" cy="372295"/>
          </a:xfrm>
          <a:prstGeom prst="rect">
            <a:avLst/>
          </a:prstGeom>
          <a:solidFill>
            <a:srgbClr val="324D7A"/>
          </a:solidFill>
          <a:ln w="19050" cap="flat" cmpd="sng" algn="ctr">
            <a:solidFill>
              <a:srgbClr val="1F314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1100" kern="0" dirty="0">
                <a:solidFill>
                  <a:prstClr val="white"/>
                </a:solidFill>
                <a:latin typeface="Calibri" panose="020F0502020204030204"/>
              </a:rPr>
              <a:t>Embedded transform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C1A990AF-7589-4F79-A243-C61573776F09}"/>
              </a:ext>
            </a:extLst>
          </p:cNvPr>
          <p:cNvSpPr/>
          <p:nvPr/>
        </p:nvSpPr>
        <p:spPr>
          <a:xfrm>
            <a:off x="7040042" y="2304112"/>
            <a:ext cx="661858" cy="372295"/>
          </a:xfrm>
          <a:prstGeom prst="rect">
            <a:avLst/>
          </a:prstGeom>
          <a:solidFill>
            <a:srgbClr val="324D7A"/>
          </a:solidFill>
          <a:ln w="19050" cap="flat" cmpd="sng" algn="ctr">
            <a:solidFill>
              <a:srgbClr val="1F314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1100" kern="0" dirty="0">
                <a:solidFill>
                  <a:prstClr val="white"/>
                </a:solidFill>
                <a:latin typeface="Calibri" panose="020F0502020204030204"/>
              </a:rPr>
              <a:t>System</a:t>
            </a:r>
            <a:br>
              <a:rPr lang="en-US" sz="1100" kern="0" dirty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sz="1100" kern="0" dirty="0">
                <a:solidFill>
                  <a:prstClr val="white"/>
                </a:solidFill>
                <a:latin typeface="Calibri" panose="020F0502020204030204"/>
              </a:rPr>
              <a:t>modes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3FF6FA8-BE1D-467A-BE04-8FFD8DA52E69}"/>
              </a:ext>
            </a:extLst>
          </p:cNvPr>
          <p:cNvSpPr/>
          <p:nvPr/>
        </p:nvSpPr>
        <p:spPr>
          <a:xfrm>
            <a:off x="4906823" y="5781717"/>
            <a:ext cx="3640217" cy="26888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90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microcontroller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cd1c02217_0_0"/>
          <p:cNvSpPr/>
          <p:nvPr/>
        </p:nvSpPr>
        <p:spPr>
          <a:xfrm>
            <a:off x="4273075" y="6366575"/>
            <a:ext cx="4530000" cy="46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800"/>
              <a:t>Legend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6cd1c02217_0_0"/>
          <p:cNvSpPr/>
          <p:nvPr/>
        </p:nvSpPr>
        <p:spPr>
          <a:xfrm>
            <a:off x="2169675" y="967300"/>
            <a:ext cx="7998300" cy="2038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Library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6cd1c02217_0_0"/>
          <p:cNvSpPr/>
          <p:nvPr/>
        </p:nvSpPr>
        <p:spPr>
          <a:xfrm>
            <a:off x="2973625" y="1021907"/>
            <a:ext cx="7128900" cy="1919400"/>
          </a:xfrm>
          <a:prstGeom prst="corner">
            <a:avLst>
              <a:gd name="adj1" fmla="val 26552"/>
              <a:gd name="adj2" fmla="val 267408"/>
            </a:avLst>
          </a:prstGeom>
          <a:solidFill>
            <a:schemeClr val="accent2"/>
          </a:solidFill>
          <a:ln w="19050" cap="flat" cmpd="sng">
            <a:solidFill>
              <a:srgbClr val="888888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6cd1c02217_0_0"/>
          <p:cNvSpPr/>
          <p:nvPr/>
        </p:nvSpPr>
        <p:spPr>
          <a:xfrm>
            <a:off x="4446138" y="1076225"/>
            <a:ext cx="3518400" cy="1327800"/>
          </a:xfrm>
          <a:prstGeom prst="rect">
            <a:avLst/>
          </a:prstGeom>
          <a:solidFill>
            <a:srgbClr val="0E78C5"/>
          </a:solidFill>
          <a:ln w="19050" cap="flat" cmpd="sng">
            <a:solidFill>
              <a:srgbClr val="0A5A93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micro-ROS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extensions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(rclc)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6cd1c02217_0_0"/>
          <p:cNvSpPr/>
          <p:nvPr/>
        </p:nvSpPr>
        <p:spPr>
          <a:xfrm>
            <a:off x="8209125" y="1021875"/>
            <a:ext cx="1901400" cy="13278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rgbClr val="888888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372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C++ API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(rclcpp)</a:t>
            </a: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6cd1c02217_0_0"/>
          <p:cNvSpPr/>
          <p:nvPr/>
        </p:nvSpPr>
        <p:spPr>
          <a:xfrm>
            <a:off x="9066950" y="1173025"/>
            <a:ext cx="932400" cy="468000"/>
          </a:xfrm>
          <a:prstGeom prst="rect">
            <a:avLst/>
          </a:prstGeom>
          <a:solidFill>
            <a:srgbClr val="0E78C5"/>
          </a:solidFill>
          <a:ln w="19050" cap="flat" cmpd="sng">
            <a:solidFill>
              <a:srgbClr val="0A5A93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System</a:t>
            </a:r>
            <a:endParaRPr sz="1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modes</a:t>
            </a:r>
            <a:endParaRPr sz="1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6cd1c02217_0_0"/>
          <p:cNvSpPr/>
          <p:nvPr/>
        </p:nvSpPr>
        <p:spPr>
          <a:xfrm>
            <a:off x="9066938" y="1766863"/>
            <a:ext cx="932400" cy="468000"/>
          </a:xfrm>
          <a:prstGeom prst="rect">
            <a:avLst/>
          </a:prstGeom>
          <a:solidFill>
            <a:srgbClr val="0E78C5"/>
          </a:solidFill>
          <a:ln w="19050" cap="flat" cmpd="sng">
            <a:solidFill>
              <a:srgbClr val="0A5A93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Embedded transform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6cd1c02217_0_0"/>
          <p:cNvSpPr/>
          <p:nvPr/>
        </p:nvSpPr>
        <p:spPr>
          <a:xfrm>
            <a:off x="5407775" y="1232200"/>
            <a:ext cx="780300" cy="468000"/>
          </a:xfrm>
          <a:prstGeom prst="rect">
            <a:avLst/>
          </a:prstGeom>
          <a:solidFill>
            <a:srgbClr val="0E78C5"/>
          </a:solidFill>
          <a:ln w="19050" cap="flat" cmpd="sng">
            <a:solidFill>
              <a:srgbClr val="0A5A93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Predictable</a:t>
            </a:r>
            <a:br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execution</a:t>
            </a:r>
            <a:endParaRPr sz="1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6cd1c02217_0_0"/>
          <p:cNvSpPr/>
          <p:nvPr/>
        </p:nvSpPr>
        <p:spPr>
          <a:xfrm>
            <a:off x="6244102" y="1232200"/>
            <a:ext cx="780300" cy="468000"/>
          </a:xfrm>
          <a:prstGeom prst="rect">
            <a:avLst/>
          </a:prstGeom>
          <a:solidFill>
            <a:srgbClr val="0E78C5"/>
          </a:solidFill>
          <a:ln w="19050" cap="flat" cmpd="sng">
            <a:solidFill>
              <a:srgbClr val="0A5A93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Parameters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6cd1c02217_0_0"/>
          <p:cNvSpPr/>
          <p:nvPr/>
        </p:nvSpPr>
        <p:spPr>
          <a:xfrm>
            <a:off x="7080450" y="1232200"/>
            <a:ext cx="780300" cy="468000"/>
          </a:xfrm>
          <a:prstGeom prst="rect">
            <a:avLst/>
          </a:prstGeom>
          <a:solidFill>
            <a:srgbClr val="0E78C5"/>
          </a:solidFill>
          <a:ln w="19050" cap="flat" cmpd="sng">
            <a:solidFill>
              <a:srgbClr val="0A5A93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Graph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6cd1c02217_0_0"/>
          <p:cNvSpPr/>
          <p:nvPr/>
        </p:nvSpPr>
        <p:spPr>
          <a:xfrm>
            <a:off x="5407775" y="1821200"/>
            <a:ext cx="780300" cy="468000"/>
          </a:xfrm>
          <a:prstGeom prst="rect">
            <a:avLst/>
          </a:prstGeom>
          <a:solidFill>
            <a:srgbClr val="0E78C5"/>
          </a:solidFill>
          <a:ln w="19050" cap="flat" cmpd="sng">
            <a:solidFill>
              <a:srgbClr val="0A5A93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Timers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6cd1c02217_0_0"/>
          <p:cNvSpPr/>
          <p:nvPr/>
        </p:nvSpPr>
        <p:spPr>
          <a:xfrm>
            <a:off x="2169675" y="3063900"/>
            <a:ext cx="7998300" cy="93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Middle-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6cd1c02217_0_0"/>
          <p:cNvSpPr/>
          <p:nvPr/>
        </p:nvSpPr>
        <p:spPr>
          <a:xfrm>
            <a:off x="2965350" y="3580875"/>
            <a:ext cx="7137000" cy="381000"/>
          </a:xfrm>
          <a:prstGeom prst="rect">
            <a:avLst/>
          </a:prstGeom>
          <a:solidFill>
            <a:srgbClr val="0E78C5"/>
          </a:solidFill>
          <a:ln w="19050" cap="flat" cmpd="sng">
            <a:solidFill>
              <a:srgbClr val="0A5A93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Micro XRCE-DDS Middleware</a:t>
            </a: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6cd1c02217_0_0"/>
          <p:cNvSpPr/>
          <p:nvPr/>
        </p:nvSpPr>
        <p:spPr>
          <a:xfrm>
            <a:off x="2965350" y="3108875"/>
            <a:ext cx="7137000" cy="3810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rgbClr val="888888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ROS Middleware Interface (rmw)</a:t>
            </a:r>
            <a:endParaRPr sz="14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6cd1c02217_0_0"/>
          <p:cNvSpPr/>
          <p:nvPr/>
        </p:nvSpPr>
        <p:spPr>
          <a:xfrm>
            <a:off x="2169600" y="4038238"/>
            <a:ext cx="7998300" cy="14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RTOS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4" name="Google Shape;174;g6cd1c02217_0_0"/>
          <p:cNvGrpSpPr/>
          <p:nvPr/>
        </p:nvGrpSpPr>
        <p:grpSpPr>
          <a:xfrm>
            <a:off x="3558275" y="4197225"/>
            <a:ext cx="2629800" cy="1121100"/>
            <a:chOff x="3074325" y="4215488"/>
            <a:chExt cx="2629800" cy="1121100"/>
          </a:xfrm>
        </p:grpSpPr>
        <p:sp>
          <p:nvSpPr>
            <p:cNvPr id="175" name="Google Shape;175;g6cd1c02217_0_0"/>
            <p:cNvSpPr/>
            <p:nvPr/>
          </p:nvSpPr>
          <p:spPr>
            <a:xfrm>
              <a:off x="3074325" y="4215488"/>
              <a:ext cx="2629800" cy="1121100"/>
            </a:xfrm>
            <a:prstGeom prst="corner">
              <a:avLst>
                <a:gd name="adj1" fmla="val 50000"/>
                <a:gd name="adj2" fmla="val 116303"/>
              </a:avLst>
            </a:prstGeom>
            <a:solidFill>
              <a:srgbClr val="BFBFBF"/>
            </a:solidFill>
            <a:ln w="19050" cap="flat" cmpd="sng">
              <a:solidFill>
                <a:srgbClr val="888888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NuttX</a:t>
              </a: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g6cd1c02217_0_0"/>
            <p:cNvSpPr/>
            <p:nvPr/>
          </p:nvSpPr>
          <p:spPr>
            <a:xfrm>
              <a:off x="3249050" y="4255100"/>
              <a:ext cx="987300" cy="588900"/>
            </a:xfrm>
            <a:prstGeom prst="rect">
              <a:avLst/>
            </a:prstGeom>
            <a:solidFill>
              <a:srgbClr val="BFBFBF"/>
            </a:solidFill>
            <a:ln w="19050" cap="flat" cmpd="sng">
              <a:solidFill>
                <a:srgbClr val="888888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POSIX</a:t>
              </a: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g6cd1c02217_0_0"/>
            <p:cNvSpPr/>
            <p:nvPr/>
          </p:nvSpPr>
          <p:spPr>
            <a:xfrm>
              <a:off x="4471125" y="4255100"/>
              <a:ext cx="1233000" cy="441000"/>
            </a:xfrm>
            <a:prstGeom prst="rect">
              <a:avLst/>
            </a:prstGeom>
            <a:solidFill>
              <a:srgbClr val="0E78C5"/>
            </a:solidFill>
            <a:ln w="19050" cap="flat" cmpd="sng">
              <a:solidFill>
                <a:srgbClr val="0A5A93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Additional abstractions</a:t>
              </a:r>
              <a:endPara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g6cd1c02217_0_0"/>
            <p:cNvSpPr/>
            <p:nvPr/>
          </p:nvSpPr>
          <p:spPr>
            <a:xfrm>
              <a:off x="4806250" y="4819325"/>
              <a:ext cx="856800" cy="441000"/>
            </a:xfrm>
            <a:prstGeom prst="rect">
              <a:avLst/>
            </a:prstGeom>
            <a:solidFill>
              <a:srgbClr val="0E78C5"/>
            </a:solidFill>
            <a:ln w="19050" cap="flat" cmpd="sng">
              <a:solidFill>
                <a:srgbClr val="0A5A93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Additional Drivers</a:t>
              </a:r>
              <a:endParaRPr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9" name="Google Shape;179;g6cd1c02217_0_0"/>
          <p:cNvSpPr/>
          <p:nvPr/>
        </p:nvSpPr>
        <p:spPr>
          <a:xfrm>
            <a:off x="2169675" y="5553700"/>
            <a:ext cx="7998300" cy="625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MCU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6cd1c02217_0_0"/>
          <p:cNvSpPr/>
          <p:nvPr/>
        </p:nvSpPr>
        <p:spPr>
          <a:xfrm>
            <a:off x="2965350" y="5632450"/>
            <a:ext cx="7128900" cy="468000"/>
          </a:xfrm>
          <a:prstGeom prst="rect">
            <a:avLst/>
          </a:prstGeom>
          <a:solidFill>
            <a:srgbClr val="BFBFBF"/>
          </a:solidFill>
          <a:ln w="19050" cap="flat" cmpd="sng">
            <a:solidFill>
              <a:srgbClr val="888888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Cortex-M</a:t>
            </a: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6cd1c02217_0_0"/>
          <p:cNvSpPr/>
          <p:nvPr/>
        </p:nvSpPr>
        <p:spPr>
          <a:xfrm>
            <a:off x="2169600" y="164000"/>
            <a:ext cx="7998300" cy="625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6cd1c02217_0_0"/>
          <p:cNvSpPr/>
          <p:nvPr/>
        </p:nvSpPr>
        <p:spPr>
          <a:xfrm>
            <a:off x="2973525" y="199850"/>
            <a:ext cx="2337000" cy="5538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rgbClr val="888888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6cd1c02217_0_0"/>
          <p:cNvSpPr/>
          <p:nvPr/>
        </p:nvSpPr>
        <p:spPr>
          <a:xfrm>
            <a:off x="10280725" y="164000"/>
            <a:ext cx="504900" cy="6015300"/>
          </a:xfrm>
          <a:prstGeom prst="rect">
            <a:avLst/>
          </a:prstGeom>
          <a:solidFill>
            <a:srgbClr val="0E78C5"/>
          </a:solidFill>
          <a:ln w="19050" cap="flat" cmpd="sng">
            <a:solidFill>
              <a:srgbClr val="0A5A93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6cd1c02217_0_0"/>
          <p:cNvSpPr txBox="1"/>
          <p:nvPr/>
        </p:nvSpPr>
        <p:spPr>
          <a:xfrm rot="5399793">
            <a:off x="8154912" y="2946499"/>
            <a:ext cx="4992600" cy="2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Benchmarking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6cd1c02217_0_0"/>
          <p:cNvSpPr/>
          <p:nvPr/>
        </p:nvSpPr>
        <p:spPr>
          <a:xfrm>
            <a:off x="6244113" y="1821200"/>
            <a:ext cx="780300" cy="468000"/>
          </a:xfrm>
          <a:prstGeom prst="rect">
            <a:avLst/>
          </a:prstGeom>
          <a:solidFill>
            <a:srgbClr val="0E78C5"/>
          </a:solidFill>
          <a:ln w="19050" cap="flat" cmpd="sng">
            <a:solidFill>
              <a:srgbClr val="0A5A93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Logging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6cd1c02217_0_0"/>
          <p:cNvSpPr txBox="1"/>
          <p:nvPr/>
        </p:nvSpPr>
        <p:spPr>
          <a:xfrm>
            <a:off x="3011850" y="1285125"/>
            <a:ext cx="14343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 API</a:t>
            </a: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ROS Client Support Lib (rcl)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6cd1c02217_0_0"/>
          <p:cNvSpPr/>
          <p:nvPr/>
        </p:nvSpPr>
        <p:spPr>
          <a:xfrm>
            <a:off x="5369524" y="199850"/>
            <a:ext cx="2337000" cy="5538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rgbClr val="888888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6cd1c02217_0_0"/>
          <p:cNvSpPr/>
          <p:nvPr/>
        </p:nvSpPr>
        <p:spPr>
          <a:xfrm>
            <a:off x="7765522" y="199850"/>
            <a:ext cx="2337000" cy="5538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rgbClr val="888888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6cd1c02217_0_0"/>
          <p:cNvSpPr/>
          <p:nvPr/>
        </p:nvSpPr>
        <p:spPr>
          <a:xfrm>
            <a:off x="4794225" y="6410075"/>
            <a:ext cx="909900" cy="3810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rgbClr val="888888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800">
                <a:solidFill>
                  <a:schemeClr val="lt1"/>
                </a:solidFill>
              </a:rPr>
              <a:t>ROS /micro-ROS community</a:t>
            </a:r>
            <a:endParaRPr sz="800" i="0" u="none" strike="noStrike" cap="none">
              <a:solidFill>
                <a:schemeClr val="lt1"/>
              </a:solidFill>
            </a:endParaRPr>
          </a:p>
        </p:txBody>
      </p:sp>
      <p:sp>
        <p:nvSpPr>
          <p:cNvPr id="190" name="Google Shape;190;g6cd1c02217_0_0"/>
          <p:cNvSpPr/>
          <p:nvPr/>
        </p:nvSpPr>
        <p:spPr>
          <a:xfrm>
            <a:off x="5826550" y="6410075"/>
            <a:ext cx="909900" cy="381000"/>
          </a:xfrm>
          <a:prstGeom prst="rect">
            <a:avLst/>
          </a:prstGeom>
          <a:solidFill>
            <a:srgbClr val="0E78C5"/>
          </a:solidFill>
          <a:ln w="19050" cap="flat" cmpd="sng">
            <a:solidFill>
              <a:srgbClr val="0A5A93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OFERA Consortium</a:t>
            </a:r>
            <a:endParaRPr sz="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91" name="Google Shape;191;g6cd1c02217_0_0"/>
          <p:cNvSpPr/>
          <p:nvPr/>
        </p:nvSpPr>
        <p:spPr>
          <a:xfrm>
            <a:off x="6858875" y="6410075"/>
            <a:ext cx="884100" cy="3810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rgbClr val="888888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800">
                <a:solidFill>
                  <a:schemeClr val="lt1"/>
                </a:solidFill>
              </a:rPr>
              <a:t>ROS 2 developers and community</a:t>
            </a:r>
            <a:endParaRPr sz="800" b="1" i="0" u="none" strike="noStrike" cap="none">
              <a:solidFill>
                <a:srgbClr val="FFFFFF"/>
              </a:solidFill>
            </a:endParaRPr>
          </a:p>
        </p:txBody>
      </p:sp>
      <p:sp>
        <p:nvSpPr>
          <p:cNvPr id="192" name="Google Shape;192;g6cd1c02217_0_0"/>
          <p:cNvSpPr/>
          <p:nvPr/>
        </p:nvSpPr>
        <p:spPr>
          <a:xfrm>
            <a:off x="7865400" y="6410075"/>
            <a:ext cx="884100" cy="381000"/>
          </a:xfrm>
          <a:prstGeom prst="rect">
            <a:avLst/>
          </a:prstGeom>
          <a:solidFill>
            <a:srgbClr val="BFBFBF"/>
          </a:solidFill>
          <a:ln w="19050" cap="flat" cmpd="sng">
            <a:solidFill>
              <a:srgbClr val="888888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800">
                <a:solidFill>
                  <a:schemeClr val="lt1"/>
                </a:solidFill>
              </a:rPr>
              <a:t>Third-Party</a:t>
            </a:r>
            <a:endParaRPr sz="800" b="1" i="0" u="none" strike="noStrike" cap="none">
              <a:solidFill>
                <a:srgbClr val="FFFFFF"/>
              </a:solidFill>
            </a:endParaRPr>
          </a:p>
        </p:txBody>
      </p:sp>
      <p:grpSp>
        <p:nvGrpSpPr>
          <p:cNvPr id="193" name="Google Shape;193;g6cd1c02217_0_0"/>
          <p:cNvGrpSpPr/>
          <p:nvPr/>
        </p:nvGrpSpPr>
        <p:grpSpPr>
          <a:xfrm>
            <a:off x="7024425" y="4197225"/>
            <a:ext cx="2756400" cy="1121100"/>
            <a:chOff x="7310525" y="4197238"/>
            <a:chExt cx="2756400" cy="1121100"/>
          </a:xfrm>
        </p:grpSpPr>
        <p:sp>
          <p:nvSpPr>
            <p:cNvPr id="194" name="Google Shape;194;g6cd1c02217_0_0"/>
            <p:cNvSpPr/>
            <p:nvPr/>
          </p:nvSpPr>
          <p:spPr>
            <a:xfrm>
              <a:off x="7310525" y="4197238"/>
              <a:ext cx="2756400" cy="1121100"/>
            </a:xfrm>
            <a:prstGeom prst="rect">
              <a:avLst/>
            </a:prstGeom>
            <a:solidFill>
              <a:srgbClr val="BFBFBF"/>
            </a:solidFill>
            <a:ln w="19050" cap="flat" cmpd="sng">
              <a:solidFill>
                <a:srgbClr val="888888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498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FreeRTOS</a:t>
              </a: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g6cd1c02217_0_0"/>
            <p:cNvSpPr/>
            <p:nvPr/>
          </p:nvSpPr>
          <p:spPr>
            <a:xfrm>
              <a:off x="7397000" y="4269037"/>
              <a:ext cx="853800" cy="423000"/>
            </a:xfrm>
            <a:prstGeom prst="rect">
              <a:avLst/>
            </a:prstGeom>
            <a:solidFill>
              <a:srgbClr val="BFBFBF"/>
            </a:solidFill>
            <a:ln w="19050" cap="flat" cmpd="sng">
              <a:solidFill>
                <a:srgbClr val="888888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498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+TCP</a:t>
              </a: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g6cd1c02217_0_0"/>
            <p:cNvSpPr/>
            <p:nvPr/>
          </p:nvSpPr>
          <p:spPr>
            <a:xfrm>
              <a:off x="9173625" y="4249088"/>
              <a:ext cx="818100" cy="423000"/>
            </a:xfrm>
            <a:prstGeom prst="rect">
              <a:avLst/>
            </a:prstGeom>
            <a:solidFill>
              <a:srgbClr val="BFBFBF"/>
            </a:solidFill>
            <a:ln w="19050" cap="flat" cmpd="sng">
              <a:solidFill>
                <a:srgbClr val="888888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498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+POSIX</a:t>
              </a: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97" name="Google Shape;197;g6cd1c02217_0_0"/>
          <p:cNvCxnSpPr/>
          <p:nvPr/>
        </p:nvCxnSpPr>
        <p:spPr>
          <a:xfrm>
            <a:off x="6562525" y="4036725"/>
            <a:ext cx="16500" cy="144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Microsoft Office PowerPoint</Application>
  <PresentationFormat>Widescreen</PresentationFormat>
  <Paragraphs>75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Lange Ralph (CR/AEE1)</dc:creator>
  <cp:lastModifiedBy>Lange Ralph (CR/AEE1)</cp:lastModifiedBy>
  <cp:revision>2</cp:revision>
  <dcterms:created xsi:type="dcterms:W3CDTF">2019-08-02T13:23:54Z</dcterms:created>
  <dcterms:modified xsi:type="dcterms:W3CDTF">2020-03-13T20:00:50Z</dcterms:modified>
</cp:coreProperties>
</file>