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0"/>
  </p:notesMasterIdLst>
  <p:handoutMasterIdLst>
    <p:handoutMasterId r:id="rId91"/>
  </p:handoutMasterIdLst>
  <p:sldIdLst>
    <p:sldId id="311" r:id="rId2"/>
    <p:sldId id="407" r:id="rId3"/>
    <p:sldId id="315" r:id="rId4"/>
    <p:sldId id="313" r:id="rId5"/>
    <p:sldId id="408" r:id="rId6"/>
    <p:sldId id="314" r:id="rId7"/>
    <p:sldId id="409" r:id="rId8"/>
    <p:sldId id="319" r:id="rId9"/>
    <p:sldId id="320" r:id="rId10"/>
    <p:sldId id="410" r:id="rId11"/>
    <p:sldId id="321" r:id="rId12"/>
    <p:sldId id="322" r:id="rId13"/>
    <p:sldId id="323" r:id="rId14"/>
    <p:sldId id="324" r:id="rId15"/>
    <p:sldId id="325" r:id="rId16"/>
    <p:sldId id="326" r:id="rId17"/>
    <p:sldId id="327" r:id="rId18"/>
    <p:sldId id="329" r:id="rId19"/>
    <p:sldId id="331" r:id="rId20"/>
    <p:sldId id="332" r:id="rId21"/>
    <p:sldId id="333" r:id="rId22"/>
    <p:sldId id="334" r:id="rId23"/>
    <p:sldId id="335" r:id="rId24"/>
    <p:sldId id="336" r:id="rId25"/>
    <p:sldId id="337" r:id="rId26"/>
    <p:sldId id="340" r:id="rId27"/>
    <p:sldId id="341" r:id="rId28"/>
    <p:sldId id="343" r:id="rId29"/>
    <p:sldId id="344" r:id="rId30"/>
    <p:sldId id="345" r:id="rId31"/>
    <p:sldId id="346" r:id="rId32"/>
    <p:sldId id="347" r:id="rId33"/>
    <p:sldId id="411" r:id="rId34"/>
    <p:sldId id="413" r:id="rId35"/>
    <p:sldId id="414" r:id="rId36"/>
    <p:sldId id="348" r:id="rId37"/>
    <p:sldId id="363" r:id="rId38"/>
    <p:sldId id="351" r:id="rId39"/>
    <p:sldId id="352" r:id="rId40"/>
    <p:sldId id="354" r:id="rId41"/>
    <p:sldId id="355" r:id="rId42"/>
    <p:sldId id="356" r:id="rId43"/>
    <p:sldId id="357" r:id="rId44"/>
    <p:sldId id="358" r:id="rId45"/>
    <p:sldId id="359" r:id="rId46"/>
    <p:sldId id="360" r:id="rId47"/>
    <p:sldId id="415" r:id="rId48"/>
    <p:sldId id="362" r:id="rId49"/>
    <p:sldId id="364" r:id="rId50"/>
    <p:sldId id="365" r:id="rId51"/>
    <p:sldId id="366" r:id="rId52"/>
    <p:sldId id="367" r:id="rId53"/>
    <p:sldId id="368" r:id="rId54"/>
    <p:sldId id="369" r:id="rId55"/>
    <p:sldId id="371" r:id="rId56"/>
    <p:sldId id="372" r:id="rId57"/>
    <p:sldId id="375" r:id="rId58"/>
    <p:sldId id="376" r:id="rId59"/>
    <p:sldId id="377" r:id="rId60"/>
    <p:sldId id="378" r:id="rId61"/>
    <p:sldId id="379"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393" r:id="rId76"/>
    <p:sldId id="394" r:id="rId77"/>
    <p:sldId id="395" r:id="rId78"/>
    <p:sldId id="396" r:id="rId79"/>
    <p:sldId id="397" r:id="rId80"/>
    <p:sldId id="398" r:id="rId81"/>
    <p:sldId id="399" r:id="rId82"/>
    <p:sldId id="400" r:id="rId83"/>
    <p:sldId id="401" r:id="rId84"/>
    <p:sldId id="402" r:id="rId85"/>
    <p:sldId id="403" r:id="rId86"/>
    <p:sldId id="404" r:id="rId87"/>
    <p:sldId id="405" r:id="rId88"/>
    <p:sldId id="406" r:id="rId89"/>
  </p:sldIdLst>
  <p:sldSz cx="9144000" cy="6858000" type="screen4x3"/>
  <p:notesSz cx="7102475" cy="10233025"/>
  <p:defaultTextStyle>
    <a:defPPr>
      <a:defRPr lang="zh-CN"/>
    </a:defPPr>
    <a:lvl1pPr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CCFF"/>
    <a:srgbClr val="FFFFCC"/>
    <a:srgbClr val="E1FFE1"/>
    <a:srgbClr val="CCECFF"/>
    <a:srgbClr val="CC99FF"/>
    <a:srgbClr val="99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86" autoAdjust="0"/>
    <p:restoredTop sz="94640" autoAdjust="0"/>
  </p:normalViewPr>
  <p:slideViewPr>
    <p:cSldViewPr>
      <p:cViewPr varScale="1">
        <p:scale>
          <a:sx n="71" d="100"/>
          <a:sy n="71" d="100"/>
        </p:scale>
        <p:origin x="-2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7BBB81F3-2BA5-4EE2-9C88-8DB907499C6C}"/>
              </a:ext>
            </a:extLst>
          </p:cNvPr>
          <p:cNvSpPr>
            <a:spLocks noGrp="1"/>
          </p:cNvSpPr>
          <p:nvPr>
            <p:ph type="hdr" sz="quarter"/>
          </p:nvPr>
        </p:nvSpPr>
        <p:spPr>
          <a:xfrm>
            <a:off x="0" y="0"/>
            <a:ext cx="3078163" cy="512763"/>
          </a:xfrm>
          <a:prstGeom prst="rect">
            <a:avLst/>
          </a:prstGeom>
        </p:spPr>
        <p:txBody>
          <a:bodyPr vert="horz" lIns="94320" tIns="47160" rIns="94320" bIns="47160" rtlCol="0"/>
          <a:lstStyle>
            <a:lvl1pPr algn="l">
              <a:defRPr sz="1200"/>
            </a:lvl1pPr>
          </a:lstStyle>
          <a:p>
            <a:pPr>
              <a:defRPr/>
            </a:pPr>
            <a:endParaRPr lang="zh-CN" altLang="en-US"/>
          </a:p>
        </p:txBody>
      </p:sp>
      <p:sp>
        <p:nvSpPr>
          <p:cNvPr id="3" name="日期占位符 2">
            <a:extLst>
              <a:ext uri="{FF2B5EF4-FFF2-40B4-BE49-F238E27FC236}">
                <a16:creationId xmlns="" xmlns:a16="http://schemas.microsoft.com/office/drawing/2014/main" id="{3C6259C8-A0C3-4129-9F24-79FE1751E4DB}"/>
              </a:ext>
            </a:extLst>
          </p:cNvPr>
          <p:cNvSpPr>
            <a:spLocks noGrp="1"/>
          </p:cNvSpPr>
          <p:nvPr>
            <p:ph type="dt" sz="quarter" idx="1"/>
          </p:nvPr>
        </p:nvSpPr>
        <p:spPr>
          <a:xfrm>
            <a:off x="4022725" y="0"/>
            <a:ext cx="3078163" cy="512763"/>
          </a:xfrm>
          <a:prstGeom prst="rect">
            <a:avLst/>
          </a:prstGeom>
        </p:spPr>
        <p:txBody>
          <a:bodyPr vert="horz" lIns="94320" tIns="47160" rIns="94320" bIns="47160" rtlCol="0"/>
          <a:lstStyle>
            <a:lvl1pPr algn="r">
              <a:defRPr sz="1200"/>
            </a:lvl1pPr>
          </a:lstStyle>
          <a:p>
            <a:pPr>
              <a:defRPr/>
            </a:pPr>
            <a:endParaRPr lang="zh-CN" altLang="en-US"/>
          </a:p>
        </p:txBody>
      </p:sp>
      <p:sp>
        <p:nvSpPr>
          <p:cNvPr id="4" name="页脚占位符 3">
            <a:extLst>
              <a:ext uri="{FF2B5EF4-FFF2-40B4-BE49-F238E27FC236}">
                <a16:creationId xmlns="" xmlns:a16="http://schemas.microsoft.com/office/drawing/2014/main" id="{35D914B7-1DE5-4343-8BD1-D26340D206B2}"/>
              </a:ext>
            </a:extLst>
          </p:cNvPr>
          <p:cNvSpPr>
            <a:spLocks noGrp="1"/>
          </p:cNvSpPr>
          <p:nvPr>
            <p:ph type="ftr" sz="quarter" idx="2"/>
          </p:nvPr>
        </p:nvSpPr>
        <p:spPr>
          <a:xfrm>
            <a:off x="0" y="9720263"/>
            <a:ext cx="3078163" cy="512762"/>
          </a:xfrm>
          <a:prstGeom prst="rect">
            <a:avLst/>
          </a:prstGeom>
        </p:spPr>
        <p:txBody>
          <a:bodyPr vert="horz" lIns="94320" tIns="47160" rIns="94320" bIns="47160" rtlCol="0" anchor="b"/>
          <a:lstStyle>
            <a:lvl1pPr algn="l">
              <a:defRPr sz="1200"/>
            </a:lvl1pPr>
          </a:lstStyle>
          <a:p>
            <a:pPr>
              <a:defRPr/>
            </a:pPr>
            <a:endParaRPr lang="zh-CN" altLang="en-US"/>
          </a:p>
        </p:txBody>
      </p:sp>
      <p:sp>
        <p:nvSpPr>
          <p:cNvPr id="5" name="灯片编号占位符 4">
            <a:extLst>
              <a:ext uri="{FF2B5EF4-FFF2-40B4-BE49-F238E27FC236}">
                <a16:creationId xmlns="" xmlns:a16="http://schemas.microsoft.com/office/drawing/2014/main" id="{F6C6466E-E13A-4C36-B259-1BB8FB084121}"/>
              </a:ext>
            </a:extLst>
          </p:cNvPr>
          <p:cNvSpPr>
            <a:spLocks noGrp="1"/>
          </p:cNvSpPr>
          <p:nvPr>
            <p:ph type="sldNum" sz="quarter" idx="3"/>
          </p:nvPr>
        </p:nvSpPr>
        <p:spPr>
          <a:xfrm>
            <a:off x="4022725" y="9720263"/>
            <a:ext cx="3078163" cy="512762"/>
          </a:xfrm>
          <a:prstGeom prst="rect">
            <a:avLst/>
          </a:prstGeom>
        </p:spPr>
        <p:txBody>
          <a:bodyPr vert="horz" lIns="94320" tIns="47160" rIns="94320" bIns="47160" rtlCol="0" anchor="b"/>
          <a:lstStyle>
            <a:lvl1pPr algn="r">
              <a:defRPr sz="1200"/>
            </a:lvl1pPr>
          </a:lstStyle>
          <a:p>
            <a:pPr>
              <a:defRPr/>
            </a:pPr>
            <a:fld id="{D100BD26-7342-4EC8-BCC4-D43EE42D73C4}" type="slidenum">
              <a:rPr lang="zh-CN" altLang="en-US"/>
              <a:pPr>
                <a:defRPr/>
              </a:pPr>
              <a:t>‹#›</a:t>
            </a:fld>
            <a:endParaRPr lang="zh-CN" altLang="en-US"/>
          </a:p>
        </p:txBody>
      </p:sp>
    </p:spTree>
    <p:extLst>
      <p:ext uri="{BB962C8B-B14F-4D97-AF65-F5344CB8AC3E}">
        <p14:creationId xmlns:p14="http://schemas.microsoft.com/office/powerpoint/2010/main" val="168627163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D21AE044-DBC4-4BA0-926D-F9CE33257109}"/>
              </a:ext>
            </a:extLst>
          </p:cNvPr>
          <p:cNvSpPr>
            <a:spLocks noGrp="1"/>
          </p:cNvSpPr>
          <p:nvPr>
            <p:ph type="hdr" sz="quarter"/>
          </p:nvPr>
        </p:nvSpPr>
        <p:spPr>
          <a:xfrm>
            <a:off x="0" y="0"/>
            <a:ext cx="3078163" cy="512763"/>
          </a:xfrm>
          <a:prstGeom prst="rect">
            <a:avLst/>
          </a:prstGeom>
        </p:spPr>
        <p:txBody>
          <a:bodyPr vert="horz" lIns="94320" tIns="47160" rIns="94320" bIns="47160" rtlCol="0"/>
          <a:lstStyle>
            <a:lvl1pPr algn="l">
              <a:defRPr sz="1200"/>
            </a:lvl1pPr>
          </a:lstStyle>
          <a:p>
            <a:pPr>
              <a:defRPr/>
            </a:pPr>
            <a:endParaRPr lang="zh-CN" altLang="en-US"/>
          </a:p>
        </p:txBody>
      </p:sp>
      <p:sp>
        <p:nvSpPr>
          <p:cNvPr id="3" name="日期占位符 2">
            <a:extLst>
              <a:ext uri="{FF2B5EF4-FFF2-40B4-BE49-F238E27FC236}">
                <a16:creationId xmlns="" xmlns:a16="http://schemas.microsoft.com/office/drawing/2014/main" id="{293FDD35-5402-420A-AB26-E362657B9E0C}"/>
              </a:ext>
            </a:extLst>
          </p:cNvPr>
          <p:cNvSpPr>
            <a:spLocks noGrp="1"/>
          </p:cNvSpPr>
          <p:nvPr>
            <p:ph type="dt" idx="1"/>
          </p:nvPr>
        </p:nvSpPr>
        <p:spPr>
          <a:xfrm>
            <a:off x="4022725" y="0"/>
            <a:ext cx="3078163" cy="512763"/>
          </a:xfrm>
          <a:prstGeom prst="rect">
            <a:avLst/>
          </a:prstGeom>
        </p:spPr>
        <p:txBody>
          <a:bodyPr vert="horz" lIns="94320" tIns="47160" rIns="94320" bIns="47160" rtlCol="0"/>
          <a:lstStyle>
            <a:lvl1pPr algn="r">
              <a:defRPr sz="1200"/>
            </a:lvl1pPr>
          </a:lstStyle>
          <a:p>
            <a:pPr>
              <a:defRPr/>
            </a:pPr>
            <a:endParaRPr lang="zh-CN" altLang="en-US"/>
          </a:p>
        </p:txBody>
      </p:sp>
      <p:sp>
        <p:nvSpPr>
          <p:cNvPr id="4" name="幻灯片图像占位符 3">
            <a:extLst>
              <a:ext uri="{FF2B5EF4-FFF2-40B4-BE49-F238E27FC236}">
                <a16:creationId xmlns="" xmlns:a16="http://schemas.microsoft.com/office/drawing/2014/main" id="{D725BB84-2ECB-4696-86ED-3545B3FC2605}"/>
              </a:ext>
            </a:extLst>
          </p:cNvPr>
          <p:cNvSpPr>
            <a:spLocks noGrp="1" noRot="1" noChangeAspect="1"/>
          </p:cNvSpPr>
          <p:nvPr>
            <p:ph type="sldImg" idx="2"/>
          </p:nvPr>
        </p:nvSpPr>
        <p:spPr>
          <a:xfrm>
            <a:off x="1247775" y="1277938"/>
            <a:ext cx="4606925" cy="3454400"/>
          </a:xfrm>
          <a:prstGeom prst="rect">
            <a:avLst/>
          </a:prstGeom>
          <a:noFill/>
          <a:ln w="12700">
            <a:solidFill>
              <a:prstClr val="black"/>
            </a:solidFill>
          </a:ln>
        </p:spPr>
        <p:txBody>
          <a:bodyPr vert="horz" lIns="94320" tIns="47160" rIns="94320" bIns="47160" rtlCol="0" anchor="ctr"/>
          <a:lstStyle/>
          <a:p>
            <a:pPr lvl="0"/>
            <a:endParaRPr lang="zh-CN" altLang="en-US" noProof="0"/>
          </a:p>
        </p:txBody>
      </p:sp>
      <p:sp>
        <p:nvSpPr>
          <p:cNvPr id="5" name="备注占位符 4">
            <a:extLst>
              <a:ext uri="{FF2B5EF4-FFF2-40B4-BE49-F238E27FC236}">
                <a16:creationId xmlns="" xmlns:a16="http://schemas.microsoft.com/office/drawing/2014/main" id="{1C406DC9-48CC-4FFC-ADB8-E8B74154826E}"/>
              </a:ext>
            </a:extLst>
          </p:cNvPr>
          <p:cNvSpPr>
            <a:spLocks noGrp="1"/>
          </p:cNvSpPr>
          <p:nvPr>
            <p:ph type="body" sz="quarter" idx="3"/>
          </p:nvPr>
        </p:nvSpPr>
        <p:spPr>
          <a:xfrm>
            <a:off x="709613" y="4926013"/>
            <a:ext cx="5683250" cy="4029075"/>
          </a:xfrm>
          <a:prstGeom prst="rect">
            <a:avLst/>
          </a:prstGeom>
        </p:spPr>
        <p:txBody>
          <a:bodyPr vert="horz" lIns="94320" tIns="47160" rIns="94320" bIns="4716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 xmlns:a16="http://schemas.microsoft.com/office/drawing/2014/main" id="{22CFCE11-3A84-400D-AD76-CE4327F1FC85}"/>
              </a:ext>
            </a:extLst>
          </p:cNvPr>
          <p:cNvSpPr>
            <a:spLocks noGrp="1"/>
          </p:cNvSpPr>
          <p:nvPr>
            <p:ph type="ftr" sz="quarter" idx="4"/>
          </p:nvPr>
        </p:nvSpPr>
        <p:spPr>
          <a:xfrm>
            <a:off x="0" y="9720263"/>
            <a:ext cx="3078163" cy="512762"/>
          </a:xfrm>
          <a:prstGeom prst="rect">
            <a:avLst/>
          </a:prstGeom>
        </p:spPr>
        <p:txBody>
          <a:bodyPr vert="horz" lIns="94320" tIns="47160" rIns="94320" bIns="47160" rtlCol="0" anchor="b"/>
          <a:lstStyle>
            <a:lvl1pPr algn="l">
              <a:defRPr sz="1200"/>
            </a:lvl1pPr>
          </a:lstStyle>
          <a:p>
            <a:pPr>
              <a:defRPr/>
            </a:pPr>
            <a:endParaRPr lang="zh-CN" altLang="en-US"/>
          </a:p>
        </p:txBody>
      </p:sp>
      <p:sp>
        <p:nvSpPr>
          <p:cNvPr id="7" name="灯片编号占位符 6">
            <a:extLst>
              <a:ext uri="{FF2B5EF4-FFF2-40B4-BE49-F238E27FC236}">
                <a16:creationId xmlns="" xmlns:a16="http://schemas.microsoft.com/office/drawing/2014/main" id="{D3782A19-016F-4D66-A0C7-A54F8FF4C726}"/>
              </a:ext>
            </a:extLst>
          </p:cNvPr>
          <p:cNvSpPr>
            <a:spLocks noGrp="1"/>
          </p:cNvSpPr>
          <p:nvPr>
            <p:ph type="sldNum" sz="quarter" idx="5"/>
          </p:nvPr>
        </p:nvSpPr>
        <p:spPr>
          <a:xfrm>
            <a:off x="4022725" y="9720263"/>
            <a:ext cx="3078163" cy="512762"/>
          </a:xfrm>
          <a:prstGeom prst="rect">
            <a:avLst/>
          </a:prstGeom>
        </p:spPr>
        <p:txBody>
          <a:bodyPr vert="horz" lIns="94320" tIns="47160" rIns="94320" bIns="47160" rtlCol="0" anchor="b"/>
          <a:lstStyle>
            <a:lvl1pPr algn="r">
              <a:defRPr sz="1200"/>
            </a:lvl1pPr>
          </a:lstStyle>
          <a:p>
            <a:pPr>
              <a:defRPr/>
            </a:pPr>
            <a:fld id="{1A5EDB64-F043-4591-866E-1F1571853DA2}" type="slidenum">
              <a:rPr lang="zh-CN" altLang="en-US"/>
              <a:pPr>
                <a:defRPr/>
              </a:pPr>
              <a:t>‹#›</a:t>
            </a:fld>
            <a:endParaRPr lang="zh-CN" altLang="en-US"/>
          </a:p>
        </p:txBody>
      </p:sp>
    </p:spTree>
    <p:extLst>
      <p:ext uri="{BB962C8B-B14F-4D97-AF65-F5344CB8AC3E}">
        <p14:creationId xmlns:p14="http://schemas.microsoft.com/office/powerpoint/2010/main" val="285769302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B448DB92-85E2-4D63-ACBF-0C712D9623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502AE281-7CB5-4ACB-A21F-A6A80076A3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灯片编号占位符 3">
            <a:extLst>
              <a:ext uri="{FF2B5EF4-FFF2-40B4-BE49-F238E27FC236}">
                <a16:creationId xmlns="" xmlns:a16="http://schemas.microsoft.com/office/drawing/2014/main" id="{FEE5C868-DD5F-4373-8043-E93BDAE8A3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4000">
                <a:solidFill>
                  <a:schemeClr val="tx1"/>
                </a:solidFill>
                <a:latin typeface="Arial" panose="020B0604020202020204" pitchFamily="34" charset="0"/>
                <a:ea typeface="宋体" panose="02010600030101010101" pitchFamily="2" charset="-122"/>
              </a:defRPr>
            </a:lvl1pPr>
            <a:lvl2pPr marL="765175" indent="-293688">
              <a:defRPr kumimoji="1" sz="4000">
                <a:solidFill>
                  <a:schemeClr val="tx1"/>
                </a:solidFill>
                <a:latin typeface="Arial" panose="020B0604020202020204" pitchFamily="34" charset="0"/>
                <a:ea typeface="宋体" panose="02010600030101010101" pitchFamily="2" charset="-122"/>
              </a:defRPr>
            </a:lvl2pPr>
            <a:lvl3pPr marL="1177925" indent="-234950">
              <a:defRPr kumimoji="1" sz="4000">
                <a:solidFill>
                  <a:schemeClr val="tx1"/>
                </a:solidFill>
                <a:latin typeface="Arial" panose="020B0604020202020204" pitchFamily="34" charset="0"/>
                <a:ea typeface="宋体" panose="02010600030101010101" pitchFamily="2" charset="-122"/>
              </a:defRPr>
            </a:lvl3pPr>
            <a:lvl4pPr marL="1649413" indent="-234950">
              <a:defRPr kumimoji="1" sz="4000">
                <a:solidFill>
                  <a:schemeClr val="tx1"/>
                </a:solidFill>
                <a:latin typeface="Arial" panose="020B0604020202020204" pitchFamily="34" charset="0"/>
                <a:ea typeface="宋体" panose="02010600030101010101" pitchFamily="2" charset="-122"/>
              </a:defRPr>
            </a:lvl4pPr>
            <a:lvl5pPr marL="2120900" indent="-234950">
              <a:defRPr kumimoji="1" sz="4000">
                <a:solidFill>
                  <a:schemeClr val="tx1"/>
                </a:solidFill>
                <a:latin typeface="Arial" panose="020B0604020202020204" pitchFamily="34" charset="0"/>
                <a:ea typeface="宋体" panose="02010600030101010101" pitchFamily="2" charset="-122"/>
              </a:defRPr>
            </a:lvl5pPr>
            <a:lvl6pPr marL="25781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30353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925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9497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fld id="{AE4D3E9E-A185-4170-8D35-706C5E68984E}" type="slidenum">
              <a:rPr lang="zh-CN" altLang="en-US" sz="1200" smtClean="0"/>
              <a:pPr/>
              <a:t>1</a:t>
            </a:fld>
            <a:endParaRPr lang="zh-CN" altLang="en-US" sz="1200"/>
          </a:p>
        </p:txBody>
      </p:sp>
      <p:sp>
        <p:nvSpPr>
          <p:cNvPr id="6149" name="日期占位符 4">
            <a:extLst>
              <a:ext uri="{FF2B5EF4-FFF2-40B4-BE49-F238E27FC236}">
                <a16:creationId xmlns="" xmlns:a16="http://schemas.microsoft.com/office/drawing/2014/main" id="{98DD5211-EEB7-428F-8CA4-9C6C786F7ACA}"/>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kumimoji="1" sz="4000">
                <a:solidFill>
                  <a:schemeClr val="tx1"/>
                </a:solidFill>
                <a:latin typeface="Arial" panose="020B0604020202020204" pitchFamily="34" charset="0"/>
                <a:ea typeface="宋体" panose="02010600030101010101" pitchFamily="2" charset="-122"/>
              </a:defRPr>
            </a:lvl1pPr>
            <a:lvl2pPr marL="765175" indent="-293688">
              <a:defRPr kumimoji="1" sz="4000">
                <a:solidFill>
                  <a:schemeClr val="tx1"/>
                </a:solidFill>
                <a:latin typeface="Arial" panose="020B0604020202020204" pitchFamily="34" charset="0"/>
                <a:ea typeface="宋体" panose="02010600030101010101" pitchFamily="2" charset="-122"/>
              </a:defRPr>
            </a:lvl2pPr>
            <a:lvl3pPr marL="1177925" indent="-234950">
              <a:defRPr kumimoji="1" sz="4000">
                <a:solidFill>
                  <a:schemeClr val="tx1"/>
                </a:solidFill>
                <a:latin typeface="Arial" panose="020B0604020202020204" pitchFamily="34" charset="0"/>
                <a:ea typeface="宋体" panose="02010600030101010101" pitchFamily="2" charset="-122"/>
              </a:defRPr>
            </a:lvl3pPr>
            <a:lvl4pPr marL="1649413" indent="-234950">
              <a:defRPr kumimoji="1" sz="4000">
                <a:solidFill>
                  <a:schemeClr val="tx1"/>
                </a:solidFill>
                <a:latin typeface="Arial" panose="020B0604020202020204" pitchFamily="34" charset="0"/>
                <a:ea typeface="宋体" panose="02010600030101010101" pitchFamily="2" charset="-122"/>
              </a:defRPr>
            </a:lvl4pPr>
            <a:lvl5pPr marL="2120900" indent="-234950">
              <a:defRPr kumimoji="1" sz="4000">
                <a:solidFill>
                  <a:schemeClr val="tx1"/>
                </a:solidFill>
                <a:latin typeface="Arial" panose="020B0604020202020204" pitchFamily="34" charset="0"/>
                <a:ea typeface="宋体" panose="02010600030101010101" pitchFamily="2" charset="-122"/>
              </a:defRPr>
            </a:lvl5pPr>
            <a:lvl6pPr marL="25781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30353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925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9497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 xmlns:a16="http://schemas.microsoft.com/office/drawing/2014/main" id="{030967A3-928A-48AA-9A35-587367E90B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 xmlns:a16="http://schemas.microsoft.com/office/drawing/2014/main" id="{EDF0C5AC-7684-4A93-9896-D5E414E86E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196" name="灯片编号占位符 3">
            <a:extLst>
              <a:ext uri="{FF2B5EF4-FFF2-40B4-BE49-F238E27FC236}">
                <a16:creationId xmlns="" xmlns:a16="http://schemas.microsoft.com/office/drawing/2014/main" id="{6D3D1717-C3A0-40D7-BC7A-49488D0FEF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4000">
                <a:solidFill>
                  <a:schemeClr val="tx1"/>
                </a:solidFill>
                <a:latin typeface="Arial" panose="020B0604020202020204" pitchFamily="34" charset="0"/>
                <a:ea typeface="宋体" panose="02010600030101010101" pitchFamily="2" charset="-122"/>
              </a:defRPr>
            </a:lvl1pPr>
            <a:lvl2pPr marL="765175" indent="-293688">
              <a:defRPr kumimoji="1" sz="4000">
                <a:solidFill>
                  <a:schemeClr val="tx1"/>
                </a:solidFill>
                <a:latin typeface="Arial" panose="020B0604020202020204" pitchFamily="34" charset="0"/>
                <a:ea typeface="宋体" panose="02010600030101010101" pitchFamily="2" charset="-122"/>
              </a:defRPr>
            </a:lvl2pPr>
            <a:lvl3pPr marL="1177925" indent="-234950">
              <a:defRPr kumimoji="1" sz="4000">
                <a:solidFill>
                  <a:schemeClr val="tx1"/>
                </a:solidFill>
                <a:latin typeface="Arial" panose="020B0604020202020204" pitchFamily="34" charset="0"/>
                <a:ea typeface="宋体" panose="02010600030101010101" pitchFamily="2" charset="-122"/>
              </a:defRPr>
            </a:lvl3pPr>
            <a:lvl4pPr marL="1649413" indent="-234950">
              <a:defRPr kumimoji="1" sz="4000">
                <a:solidFill>
                  <a:schemeClr val="tx1"/>
                </a:solidFill>
                <a:latin typeface="Arial" panose="020B0604020202020204" pitchFamily="34" charset="0"/>
                <a:ea typeface="宋体" panose="02010600030101010101" pitchFamily="2" charset="-122"/>
              </a:defRPr>
            </a:lvl4pPr>
            <a:lvl5pPr marL="2120900" indent="-234950">
              <a:defRPr kumimoji="1" sz="4000">
                <a:solidFill>
                  <a:schemeClr val="tx1"/>
                </a:solidFill>
                <a:latin typeface="Arial" panose="020B0604020202020204" pitchFamily="34" charset="0"/>
                <a:ea typeface="宋体" panose="02010600030101010101" pitchFamily="2" charset="-122"/>
              </a:defRPr>
            </a:lvl5pPr>
            <a:lvl6pPr marL="25781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30353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925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9497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fld id="{1761EC46-BC5F-48D8-AC95-CA2D299EB699}" type="slidenum">
              <a:rPr lang="zh-CN" altLang="en-US" sz="1200" smtClean="0"/>
              <a:pPr/>
              <a:t>2</a:t>
            </a:fld>
            <a:endParaRPr lang="zh-CN" altLang="en-US" sz="1200"/>
          </a:p>
        </p:txBody>
      </p:sp>
      <p:sp>
        <p:nvSpPr>
          <p:cNvPr id="8197" name="日期占位符 4">
            <a:extLst>
              <a:ext uri="{FF2B5EF4-FFF2-40B4-BE49-F238E27FC236}">
                <a16:creationId xmlns="" xmlns:a16="http://schemas.microsoft.com/office/drawing/2014/main" id="{12BFFB82-7BDD-4A8F-BB91-E1AAA4D25DAC}"/>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kumimoji="1" sz="4000">
                <a:solidFill>
                  <a:schemeClr val="tx1"/>
                </a:solidFill>
                <a:latin typeface="Arial" panose="020B0604020202020204" pitchFamily="34" charset="0"/>
                <a:ea typeface="宋体" panose="02010600030101010101" pitchFamily="2" charset="-122"/>
              </a:defRPr>
            </a:lvl1pPr>
            <a:lvl2pPr marL="765175" indent="-293688">
              <a:defRPr kumimoji="1" sz="4000">
                <a:solidFill>
                  <a:schemeClr val="tx1"/>
                </a:solidFill>
                <a:latin typeface="Arial" panose="020B0604020202020204" pitchFamily="34" charset="0"/>
                <a:ea typeface="宋体" panose="02010600030101010101" pitchFamily="2" charset="-122"/>
              </a:defRPr>
            </a:lvl2pPr>
            <a:lvl3pPr marL="1177925" indent="-234950">
              <a:defRPr kumimoji="1" sz="4000">
                <a:solidFill>
                  <a:schemeClr val="tx1"/>
                </a:solidFill>
                <a:latin typeface="Arial" panose="020B0604020202020204" pitchFamily="34" charset="0"/>
                <a:ea typeface="宋体" panose="02010600030101010101" pitchFamily="2" charset="-122"/>
              </a:defRPr>
            </a:lvl3pPr>
            <a:lvl4pPr marL="1649413" indent="-234950">
              <a:defRPr kumimoji="1" sz="4000">
                <a:solidFill>
                  <a:schemeClr val="tx1"/>
                </a:solidFill>
                <a:latin typeface="Arial" panose="020B0604020202020204" pitchFamily="34" charset="0"/>
                <a:ea typeface="宋体" panose="02010600030101010101" pitchFamily="2" charset="-122"/>
              </a:defRPr>
            </a:lvl4pPr>
            <a:lvl5pPr marL="2120900" indent="-234950">
              <a:defRPr kumimoji="1" sz="4000">
                <a:solidFill>
                  <a:schemeClr val="tx1"/>
                </a:solidFill>
                <a:latin typeface="Arial" panose="020B0604020202020204" pitchFamily="34" charset="0"/>
                <a:ea typeface="宋体" panose="02010600030101010101" pitchFamily="2" charset="-122"/>
              </a:defRPr>
            </a:lvl5pPr>
            <a:lvl6pPr marL="25781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30353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925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9497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a:extLst>
              <a:ext uri="{FF2B5EF4-FFF2-40B4-BE49-F238E27FC236}">
                <a16:creationId xmlns="" xmlns:a16="http://schemas.microsoft.com/office/drawing/2014/main" id="{91AA5033-C288-4236-BCAA-3023AD3FFA0A}"/>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defRPr/>
            </a:pPr>
            <a:endParaRPr lang="zh-CN" altLang="zh-CN" sz="2400">
              <a:latin typeface="Verdana" pitchFamily="34" charset="0"/>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a:extLst>
              <a:ext uri="{FF2B5EF4-FFF2-40B4-BE49-F238E27FC236}">
                <a16:creationId xmlns="" xmlns:a16="http://schemas.microsoft.com/office/drawing/2014/main" id="{3DCB3CCC-6CFE-4EF0-9AED-C95800799CFC}"/>
              </a:ext>
            </a:extLst>
          </p:cNvPr>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6" name="Rectangle 70">
            <a:extLst>
              <a:ext uri="{FF2B5EF4-FFF2-40B4-BE49-F238E27FC236}">
                <a16:creationId xmlns="" xmlns:a16="http://schemas.microsoft.com/office/drawing/2014/main" id="{25ED77DF-0245-40BE-B3BA-053BC6BB7617}"/>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71">
            <a:extLst>
              <a:ext uri="{FF2B5EF4-FFF2-40B4-BE49-F238E27FC236}">
                <a16:creationId xmlns="" xmlns:a16="http://schemas.microsoft.com/office/drawing/2014/main" id="{99BF7D69-A681-4BF0-99D7-662264F8069C}"/>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9FBAFFF5-B6FB-4CEF-8237-27D0FDE93157}" type="slidenum">
              <a:rPr lang="en-US" altLang="zh-CN"/>
              <a:pPr>
                <a:defRPr/>
              </a:pPr>
              <a:t>‹#›</a:t>
            </a:fld>
            <a:endParaRPr lang="en-US" altLang="zh-CN"/>
          </a:p>
        </p:txBody>
      </p:sp>
    </p:spTree>
    <p:extLst>
      <p:ext uri="{BB962C8B-B14F-4D97-AF65-F5344CB8AC3E}">
        <p14:creationId xmlns:p14="http://schemas.microsoft.com/office/powerpoint/2010/main" val="39811939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a:extLst>
              <a:ext uri="{FF2B5EF4-FFF2-40B4-BE49-F238E27FC236}">
                <a16:creationId xmlns="" xmlns:a16="http://schemas.microsoft.com/office/drawing/2014/main" id="{19354DCD-BAEB-4F01-A602-2128CA9C47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 xmlns:a16="http://schemas.microsoft.com/office/drawing/2014/main" id="{D9992725-79F2-49AF-9D5B-A7242FCC2D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 xmlns:a16="http://schemas.microsoft.com/office/drawing/2014/main" id="{53DEF130-2177-4553-A370-EE1881FD0637}"/>
              </a:ext>
            </a:extLst>
          </p:cNvPr>
          <p:cNvSpPr>
            <a:spLocks noGrp="1" noChangeArrowheads="1"/>
          </p:cNvSpPr>
          <p:nvPr>
            <p:ph type="sldNum" sz="quarter" idx="12"/>
          </p:nvPr>
        </p:nvSpPr>
        <p:spPr>
          <a:ln/>
        </p:spPr>
        <p:txBody>
          <a:bodyPr/>
          <a:lstStyle>
            <a:lvl1pPr>
              <a:defRPr/>
            </a:lvl1pPr>
          </a:lstStyle>
          <a:p>
            <a:pPr>
              <a:defRPr/>
            </a:pPr>
            <a:fld id="{F6CECF41-B335-4CE3-B1A2-A813F3D99E5B}" type="slidenum">
              <a:rPr lang="en-US" altLang="zh-CN"/>
              <a:pPr>
                <a:defRPr/>
              </a:pPr>
              <a:t>‹#›</a:t>
            </a:fld>
            <a:endParaRPr lang="en-US" altLang="zh-CN"/>
          </a:p>
        </p:txBody>
      </p:sp>
    </p:spTree>
    <p:extLst>
      <p:ext uri="{BB962C8B-B14F-4D97-AF65-F5344CB8AC3E}">
        <p14:creationId xmlns:p14="http://schemas.microsoft.com/office/powerpoint/2010/main" val="173584491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a:extLst>
              <a:ext uri="{FF2B5EF4-FFF2-40B4-BE49-F238E27FC236}">
                <a16:creationId xmlns="" xmlns:a16="http://schemas.microsoft.com/office/drawing/2014/main" id="{61F1C911-8710-4C8A-AF92-991395DA1A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 xmlns:a16="http://schemas.microsoft.com/office/drawing/2014/main" id="{B277C8D4-2163-43AE-B54B-7E1333874B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 xmlns:a16="http://schemas.microsoft.com/office/drawing/2014/main" id="{4ABC2E46-D2CC-4C5B-B278-AD69F667FA2A}"/>
              </a:ext>
            </a:extLst>
          </p:cNvPr>
          <p:cNvSpPr>
            <a:spLocks noGrp="1" noChangeArrowheads="1"/>
          </p:cNvSpPr>
          <p:nvPr>
            <p:ph type="sldNum" sz="quarter" idx="12"/>
          </p:nvPr>
        </p:nvSpPr>
        <p:spPr>
          <a:ln/>
        </p:spPr>
        <p:txBody>
          <a:bodyPr/>
          <a:lstStyle>
            <a:lvl1pPr>
              <a:defRPr/>
            </a:lvl1pPr>
          </a:lstStyle>
          <a:p>
            <a:pPr>
              <a:defRPr/>
            </a:pPr>
            <a:fld id="{2B910AE5-7207-4AD4-840B-51C12CFE5F4F}" type="slidenum">
              <a:rPr lang="en-US" altLang="zh-CN"/>
              <a:pPr>
                <a:defRPr/>
              </a:pPr>
              <a:t>‹#›</a:t>
            </a:fld>
            <a:endParaRPr lang="en-US" altLang="zh-CN"/>
          </a:p>
        </p:txBody>
      </p:sp>
    </p:spTree>
    <p:extLst>
      <p:ext uri="{BB962C8B-B14F-4D97-AF65-F5344CB8AC3E}">
        <p14:creationId xmlns:p14="http://schemas.microsoft.com/office/powerpoint/2010/main" val="3113333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92650" y="16287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92650" y="39528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a:extLst>
              <a:ext uri="{FF2B5EF4-FFF2-40B4-BE49-F238E27FC236}">
                <a16:creationId xmlns="" xmlns:a16="http://schemas.microsoft.com/office/drawing/2014/main" id="{5381E048-8E20-4C92-809A-6E570B85C7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a:extLst>
              <a:ext uri="{FF2B5EF4-FFF2-40B4-BE49-F238E27FC236}">
                <a16:creationId xmlns="" xmlns:a16="http://schemas.microsoft.com/office/drawing/2014/main" id="{2CE8AB7D-FF1F-449E-A75A-7C83EA2CB3C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a:extLst>
              <a:ext uri="{FF2B5EF4-FFF2-40B4-BE49-F238E27FC236}">
                <a16:creationId xmlns="" xmlns:a16="http://schemas.microsoft.com/office/drawing/2014/main" id="{38CBC43D-ABD3-49A1-A34D-F80867C46BEB}"/>
              </a:ext>
            </a:extLst>
          </p:cNvPr>
          <p:cNvSpPr>
            <a:spLocks noGrp="1" noChangeArrowheads="1"/>
          </p:cNvSpPr>
          <p:nvPr>
            <p:ph type="sldNum" sz="quarter" idx="12"/>
          </p:nvPr>
        </p:nvSpPr>
        <p:spPr>
          <a:ln/>
        </p:spPr>
        <p:txBody>
          <a:bodyPr/>
          <a:lstStyle>
            <a:lvl1pPr>
              <a:defRPr/>
            </a:lvl1pPr>
          </a:lstStyle>
          <a:p>
            <a:pPr>
              <a:defRPr/>
            </a:pPr>
            <a:fld id="{18B47984-0150-4B98-9346-79318118EA8C}" type="slidenum">
              <a:rPr lang="en-US" altLang="zh-CN"/>
              <a:pPr>
                <a:defRPr/>
              </a:pPr>
              <a:t>‹#›</a:t>
            </a:fld>
            <a:endParaRPr lang="en-US" altLang="zh-CN"/>
          </a:p>
        </p:txBody>
      </p:sp>
    </p:spTree>
    <p:extLst>
      <p:ext uri="{BB962C8B-B14F-4D97-AF65-F5344CB8AC3E}">
        <p14:creationId xmlns:p14="http://schemas.microsoft.com/office/powerpoint/2010/main" val="34214409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a:extLst>
              <a:ext uri="{FF2B5EF4-FFF2-40B4-BE49-F238E27FC236}">
                <a16:creationId xmlns="" xmlns:a16="http://schemas.microsoft.com/office/drawing/2014/main" id="{B4DB13BC-77B7-42E0-96C4-7422419EA7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 xmlns:a16="http://schemas.microsoft.com/office/drawing/2014/main" id="{07A2A2B2-5585-4DBF-9235-FE0303F56B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 xmlns:a16="http://schemas.microsoft.com/office/drawing/2014/main" id="{0FEE50E3-D705-4CD4-9C79-1C15ECB791F8}"/>
              </a:ext>
            </a:extLst>
          </p:cNvPr>
          <p:cNvSpPr>
            <a:spLocks noGrp="1" noChangeArrowheads="1"/>
          </p:cNvSpPr>
          <p:nvPr>
            <p:ph type="sldNum" sz="quarter" idx="12"/>
          </p:nvPr>
        </p:nvSpPr>
        <p:spPr>
          <a:ln/>
        </p:spPr>
        <p:txBody>
          <a:bodyPr/>
          <a:lstStyle>
            <a:lvl1pPr>
              <a:defRPr/>
            </a:lvl1pPr>
          </a:lstStyle>
          <a:p>
            <a:pPr>
              <a:defRPr/>
            </a:pPr>
            <a:fld id="{86CCD99E-71B8-4174-A9A1-FF98BA982A34}" type="slidenum">
              <a:rPr lang="en-US" altLang="zh-CN"/>
              <a:pPr>
                <a:defRPr/>
              </a:pPr>
              <a:t>‹#›</a:t>
            </a:fld>
            <a:endParaRPr lang="en-US" altLang="zh-CN"/>
          </a:p>
        </p:txBody>
      </p:sp>
    </p:spTree>
    <p:extLst>
      <p:ext uri="{BB962C8B-B14F-4D97-AF65-F5344CB8AC3E}">
        <p14:creationId xmlns:p14="http://schemas.microsoft.com/office/powerpoint/2010/main" val="181709229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表格占位符 2"/>
          <p:cNvSpPr>
            <a:spLocks noGrp="1"/>
          </p:cNvSpPr>
          <p:nvPr>
            <p:ph type="tbl" idx="1"/>
          </p:nvPr>
        </p:nvSpPr>
        <p:spPr>
          <a:xfrm>
            <a:off x="539750" y="1628775"/>
            <a:ext cx="8153400" cy="4495800"/>
          </a:xfrm>
        </p:spPr>
        <p:txBody>
          <a:bodyPr/>
          <a:lstStyle/>
          <a:p>
            <a:pPr lvl="0"/>
            <a:endParaRPr lang="zh-CN" altLang="en-US" noProof="0"/>
          </a:p>
        </p:txBody>
      </p:sp>
      <p:sp>
        <p:nvSpPr>
          <p:cNvPr id="4" name="Rectangle 67">
            <a:extLst>
              <a:ext uri="{FF2B5EF4-FFF2-40B4-BE49-F238E27FC236}">
                <a16:creationId xmlns="" xmlns:a16="http://schemas.microsoft.com/office/drawing/2014/main" id="{4CA062F9-7E94-4940-8789-F52ABCECD1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 xmlns:a16="http://schemas.microsoft.com/office/drawing/2014/main" id="{6326C022-B530-439F-A430-F255612ACA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 xmlns:a16="http://schemas.microsoft.com/office/drawing/2014/main" id="{0E88DFCA-AE97-45D4-9060-FD8AC8A3D0E5}"/>
              </a:ext>
            </a:extLst>
          </p:cNvPr>
          <p:cNvSpPr>
            <a:spLocks noGrp="1" noChangeArrowheads="1"/>
          </p:cNvSpPr>
          <p:nvPr>
            <p:ph type="sldNum" sz="quarter" idx="12"/>
          </p:nvPr>
        </p:nvSpPr>
        <p:spPr>
          <a:ln/>
        </p:spPr>
        <p:txBody>
          <a:bodyPr/>
          <a:lstStyle>
            <a:lvl1pPr>
              <a:defRPr/>
            </a:lvl1pPr>
          </a:lstStyle>
          <a:p>
            <a:pPr>
              <a:defRPr/>
            </a:pPr>
            <a:fld id="{4B45C2C8-1032-4088-9DA2-6E3FD0DAEE43}" type="slidenum">
              <a:rPr lang="en-US" altLang="zh-CN"/>
              <a:pPr>
                <a:defRPr/>
              </a:pPr>
              <a:t>‹#›</a:t>
            </a:fld>
            <a:endParaRPr lang="en-US" altLang="zh-CN"/>
          </a:p>
        </p:txBody>
      </p:sp>
    </p:spTree>
    <p:extLst>
      <p:ext uri="{BB962C8B-B14F-4D97-AF65-F5344CB8AC3E}">
        <p14:creationId xmlns:p14="http://schemas.microsoft.com/office/powerpoint/2010/main" val="5127434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4" name="Rectangle 67">
            <a:extLst>
              <a:ext uri="{FF2B5EF4-FFF2-40B4-BE49-F238E27FC236}">
                <a16:creationId xmlns="" xmlns:a16="http://schemas.microsoft.com/office/drawing/2014/main" id="{AC58F4FB-8082-4C7F-92F5-7F93A98F02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 xmlns:a16="http://schemas.microsoft.com/office/drawing/2014/main" id="{FAE8E52C-CB5F-4D95-918C-A6295DD4B7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 xmlns:a16="http://schemas.microsoft.com/office/drawing/2014/main" id="{D2683343-0C32-417F-A28A-C16785D00B22}"/>
              </a:ext>
            </a:extLst>
          </p:cNvPr>
          <p:cNvSpPr>
            <a:spLocks noGrp="1" noChangeArrowheads="1"/>
          </p:cNvSpPr>
          <p:nvPr>
            <p:ph type="sldNum" sz="quarter" idx="12"/>
          </p:nvPr>
        </p:nvSpPr>
        <p:spPr>
          <a:ln/>
        </p:spPr>
        <p:txBody>
          <a:bodyPr/>
          <a:lstStyle>
            <a:lvl1pPr>
              <a:defRPr/>
            </a:lvl1pPr>
          </a:lstStyle>
          <a:p>
            <a:pPr>
              <a:defRPr/>
            </a:pPr>
            <a:fld id="{086FF238-8BF7-43AF-B3BB-FFAC7F8F56DF}" type="slidenum">
              <a:rPr lang="en-US" altLang="zh-CN"/>
              <a:pPr>
                <a:defRPr/>
              </a:pPr>
              <a:t>‹#›</a:t>
            </a:fld>
            <a:endParaRPr lang="en-US" altLang="zh-CN"/>
          </a:p>
        </p:txBody>
      </p:sp>
    </p:spTree>
    <p:extLst>
      <p:ext uri="{BB962C8B-B14F-4D97-AF65-F5344CB8AC3E}">
        <p14:creationId xmlns:p14="http://schemas.microsoft.com/office/powerpoint/2010/main" val="325753728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a:extLst>
              <a:ext uri="{FF2B5EF4-FFF2-40B4-BE49-F238E27FC236}">
                <a16:creationId xmlns="" xmlns:a16="http://schemas.microsoft.com/office/drawing/2014/main" id="{A92EF54E-4CE2-47E0-9B18-91E086DFDC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 xmlns:a16="http://schemas.microsoft.com/office/drawing/2014/main" id="{2F8A43D0-DA96-4F6D-8B3B-47A1B9B7F3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 xmlns:a16="http://schemas.microsoft.com/office/drawing/2014/main" id="{1C9AC5AD-BDC5-4531-A60A-DA54E800481C}"/>
              </a:ext>
            </a:extLst>
          </p:cNvPr>
          <p:cNvSpPr>
            <a:spLocks noGrp="1" noChangeArrowheads="1"/>
          </p:cNvSpPr>
          <p:nvPr>
            <p:ph type="sldNum" sz="quarter" idx="12"/>
          </p:nvPr>
        </p:nvSpPr>
        <p:spPr>
          <a:ln/>
        </p:spPr>
        <p:txBody>
          <a:bodyPr/>
          <a:lstStyle>
            <a:lvl1pPr>
              <a:defRPr/>
            </a:lvl1pPr>
          </a:lstStyle>
          <a:p>
            <a:pPr>
              <a:defRPr/>
            </a:pPr>
            <a:fld id="{85B14DE5-0551-49AF-93D8-936A2CEC1485}" type="slidenum">
              <a:rPr lang="en-US" altLang="zh-CN"/>
              <a:pPr>
                <a:defRPr/>
              </a:pPr>
              <a:t>‹#›</a:t>
            </a:fld>
            <a:endParaRPr lang="en-US" altLang="zh-CN"/>
          </a:p>
        </p:txBody>
      </p:sp>
    </p:spTree>
    <p:extLst>
      <p:ext uri="{BB962C8B-B14F-4D97-AF65-F5344CB8AC3E}">
        <p14:creationId xmlns:p14="http://schemas.microsoft.com/office/powerpoint/2010/main" val="15125126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a:extLst>
              <a:ext uri="{FF2B5EF4-FFF2-40B4-BE49-F238E27FC236}">
                <a16:creationId xmlns="" xmlns:a16="http://schemas.microsoft.com/office/drawing/2014/main" id="{6C1D00FB-9D21-45C2-9AE9-D4D11C8BE6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 xmlns:a16="http://schemas.microsoft.com/office/drawing/2014/main" id="{09C9E02D-AF43-47D2-BCE3-9C984552E1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 xmlns:a16="http://schemas.microsoft.com/office/drawing/2014/main" id="{457356BE-5ADD-4040-9CDD-84654814D12F}"/>
              </a:ext>
            </a:extLst>
          </p:cNvPr>
          <p:cNvSpPr>
            <a:spLocks noGrp="1" noChangeArrowheads="1"/>
          </p:cNvSpPr>
          <p:nvPr>
            <p:ph type="sldNum" sz="quarter" idx="12"/>
          </p:nvPr>
        </p:nvSpPr>
        <p:spPr>
          <a:ln/>
        </p:spPr>
        <p:txBody>
          <a:bodyPr/>
          <a:lstStyle>
            <a:lvl1pPr>
              <a:defRPr/>
            </a:lvl1pPr>
          </a:lstStyle>
          <a:p>
            <a:pPr>
              <a:defRPr/>
            </a:pPr>
            <a:fld id="{0B2656DF-2569-48CA-92F1-44B6BBBF96B1}" type="slidenum">
              <a:rPr lang="en-US" altLang="zh-CN"/>
              <a:pPr>
                <a:defRPr/>
              </a:pPr>
              <a:t>‹#›</a:t>
            </a:fld>
            <a:endParaRPr lang="en-US" altLang="zh-CN"/>
          </a:p>
        </p:txBody>
      </p:sp>
    </p:spTree>
    <p:extLst>
      <p:ext uri="{BB962C8B-B14F-4D97-AF65-F5344CB8AC3E}">
        <p14:creationId xmlns:p14="http://schemas.microsoft.com/office/powerpoint/2010/main" val="5260531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a:extLst>
              <a:ext uri="{FF2B5EF4-FFF2-40B4-BE49-F238E27FC236}">
                <a16:creationId xmlns="" xmlns:a16="http://schemas.microsoft.com/office/drawing/2014/main" id="{93D1843A-8E61-4437-B296-9C1BE360E8C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a:extLst>
              <a:ext uri="{FF2B5EF4-FFF2-40B4-BE49-F238E27FC236}">
                <a16:creationId xmlns="" xmlns:a16="http://schemas.microsoft.com/office/drawing/2014/main" id="{17E0C557-9719-4267-AFEE-0CF1F81AB2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a:extLst>
              <a:ext uri="{FF2B5EF4-FFF2-40B4-BE49-F238E27FC236}">
                <a16:creationId xmlns="" xmlns:a16="http://schemas.microsoft.com/office/drawing/2014/main" id="{F27F1FB4-7B88-48B8-8DCE-4B7985C11278}"/>
              </a:ext>
            </a:extLst>
          </p:cNvPr>
          <p:cNvSpPr>
            <a:spLocks noGrp="1" noChangeArrowheads="1"/>
          </p:cNvSpPr>
          <p:nvPr>
            <p:ph type="sldNum" sz="quarter" idx="12"/>
          </p:nvPr>
        </p:nvSpPr>
        <p:spPr>
          <a:ln/>
        </p:spPr>
        <p:txBody>
          <a:bodyPr/>
          <a:lstStyle>
            <a:lvl1pPr>
              <a:defRPr/>
            </a:lvl1pPr>
          </a:lstStyle>
          <a:p>
            <a:pPr>
              <a:defRPr/>
            </a:pPr>
            <a:fld id="{211BBBF7-795F-42A2-A708-EC728AD8C615}" type="slidenum">
              <a:rPr lang="en-US" altLang="zh-CN"/>
              <a:pPr>
                <a:defRPr/>
              </a:pPr>
              <a:t>‹#›</a:t>
            </a:fld>
            <a:endParaRPr lang="en-US" altLang="zh-CN"/>
          </a:p>
        </p:txBody>
      </p:sp>
    </p:spTree>
    <p:extLst>
      <p:ext uri="{BB962C8B-B14F-4D97-AF65-F5344CB8AC3E}">
        <p14:creationId xmlns:p14="http://schemas.microsoft.com/office/powerpoint/2010/main" val="7011877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a:extLst>
              <a:ext uri="{FF2B5EF4-FFF2-40B4-BE49-F238E27FC236}">
                <a16:creationId xmlns="" xmlns:a16="http://schemas.microsoft.com/office/drawing/2014/main" id="{FC23299A-A735-495D-B825-206F75DD58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a:extLst>
              <a:ext uri="{FF2B5EF4-FFF2-40B4-BE49-F238E27FC236}">
                <a16:creationId xmlns="" xmlns:a16="http://schemas.microsoft.com/office/drawing/2014/main" id="{CD8EDCE7-589E-46D1-958F-6B425223756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a:extLst>
              <a:ext uri="{FF2B5EF4-FFF2-40B4-BE49-F238E27FC236}">
                <a16:creationId xmlns="" xmlns:a16="http://schemas.microsoft.com/office/drawing/2014/main" id="{EF436D99-24EA-4AE3-BDBF-8F00523C6FAF}"/>
              </a:ext>
            </a:extLst>
          </p:cNvPr>
          <p:cNvSpPr>
            <a:spLocks noGrp="1" noChangeArrowheads="1"/>
          </p:cNvSpPr>
          <p:nvPr>
            <p:ph type="sldNum" sz="quarter" idx="12"/>
          </p:nvPr>
        </p:nvSpPr>
        <p:spPr>
          <a:ln/>
        </p:spPr>
        <p:txBody>
          <a:bodyPr/>
          <a:lstStyle>
            <a:lvl1pPr>
              <a:defRPr/>
            </a:lvl1pPr>
          </a:lstStyle>
          <a:p>
            <a:pPr>
              <a:defRPr/>
            </a:pPr>
            <a:fld id="{EA75F56D-A378-40BD-9480-56FA1E9AADAF}" type="slidenum">
              <a:rPr lang="en-US" altLang="zh-CN"/>
              <a:pPr>
                <a:defRPr/>
              </a:pPr>
              <a:t>‹#›</a:t>
            </a:fld>
            <a:endParaRPr lang="en-US" altLang="zh-CN"/>
          </a:p>
        </p:txBody>
      </p:sp>
    </p:spTree>
    <p:extLst>
      <p:ext uri="{BB962C8B-B14F-4D97-AF65-F5344CB8AC3E}">
        <p14:creationId xmlns:p14="http://schemas.microsoft.com/office/powerpoint/2010/main" val="16441243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a:extLst>
              <a:ext uri="{FF2B5EF4-FFF2-40B4-BE49-F238E27FC236}">
                <a16:creationId xmlns="" xmlns:a16="http://schemas.microsoft.com/office/drawing/2014/main" id="{97E7F6C9-AD19-4B5D-8118-C626725C39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a:extLst>
              <a:ext uri="{FF2B5EF4-FFF2-40B4-BE49-F238E27FC236}">
                <a16:creationId xmlns="" xmlns:a16="http://schemas.microsoft.com/office/drawing/2014/main" id="{D2236CA7-B417-4395-9D59-E3A61F6054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a:extLst>
              <a:ext uri="{FF2B5EF4-FFF2-40B4-BE49-F238E27FC236}">
                <a16:creationId xmlns="" xmlns:a16="http://schemas.microsoft.com/office/drawing/2014/main" id="{22B13C6D-54F4-4339-B978-44B971591A2C}"/>
              </a:ext>
            </a:extLst>
          </p:cNvPr>
          <p:cNvSpPr>
            <a:spLocks noGrp="1" noChangeArrowheads="1"/>
          </p:cNvSpPr>
          <p:nvPr>
            <p:ph type="sldNum" sz="quarter" idx="12"/>
          </p:nvPr>
        </p:nvSpPr>
        <p:spPr>
          <a:ln/>
        </p:spPr>
        <p:txBody>
          <a:bodyPr/>
          <a:lstStyle>
            <a:lvl1pPr>
              <a:defRPr/>
            </a:lvl1pPr>
          </a:lstStyle>
          <a:p>
            <a:pPr>
              <a:defRPr/>
            </a:pPr>
            <a:fld id="{3B6D53DB-8C57-4DAA-A90F-2B6A1A221AF3}" type="slidenum">
              <a:rPr lang="en-US" altLang="zh-CN"/>
              <a:pPr>
                <a:defRPr/>
              </a:pPr>
              <a:t>‹#›</a:t>
            </a:fld>
            <a:endParaRPr lang="en-US" altLang="zh-CN"/>
          </a:p>
        </p:txBody>
      </p:sp>
    </p:spTree>
    <p:extLst>
      <p:ext uri="{BB962C8B-B14F-4D97-AF65-F5344CB8AC3E}">
        <p14:creationId xmlns:p14="http://schemas.microsoft.com/office/powerpoint/2010/main" val="10156106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a:extLst>
              <a:ext uri="{FF2B5EF4-FFF2-40B4-BE49-F238E27FC236}">
                <a16:creationId xmlns="" xmlns:a16="http://schemas.microsoft.com/office/drawing/2014/main" id="{B25A430C-343F-4C45-9FC4-191C69CD7A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 xmlns:a16="http://schemas.microsoft.com/office/drawing/2014/main" id="{93EE6209-D4F2-485F-81C1-5087DDA41FE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 xmlns:a16="http://schemas.microsoft.com/office/drawing/2014/main" id="{8CB781FF-26B2-4855-82FF-B5CA9D4B8B7C}"/>
              </a:ext>
            </a:extLst>
          </p:cNvPr>
          <p:cNvSpPr>
            <a:spLocks noGrp="1" noChangeArrowheads="1"/>
          </p:cNvSpPr>
          <p:nvPr>
            <p:ph type="sldNum" sz="quarter" idx="12"/>
          </p:nvPr>
        </p:nvSpPr>
        <p:spPr>
          <a:ln/>
        </p:spPr>
        <p:txBody>
          <a:bodyPr/>
          <a:lstStyle>
            <a:lvl1pPr>
              <a:defRPr/>
            </a:lvl1pPr>
          </a:lstStyle>
          <a:p>
            <a:pPr>
              <a:defRPr/>
            </a:pPr>
            <a:fld id="{15EACFB5-AFDF-4C8C-8795-14032EBB578A}" type="slidenum">
              <a:rPr lang="en-US" altLang="zh-CN"/>
              <a:pPr>
                <a:defRPr/>
              </a:pPr>
              <a:t>‹#›</a:t>
            </a:fld>
            <a:endParaRPr lang="en-US" altLang="zh-CN"/>
          </a:p>
        </p:txBody>
      </p:sp>
    </p:spTree>
    <p:extLst>
      <p:ext uri="{BB962C8B-B14F-4D97-AF65-F5344CB8AC3E}">
        <p14:creationId xmlns:p14="http://schemas.microsoft.com/office/powerpoint/2010/main" val="39900831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a:extLst>
              <a:ext uri="{FF2B5EF4-FFF2-40B4-BE49-F238E27FC236}">
                <a16:creationId xmlns="" xmlns:a16="http://schemas.microsoft.com/office/drawing/2014/main" id="{5136C8F1-64FB-46F6-B86C-CB35285030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 xmlns:a16="http://schemas.microsoft.com/office/drawing/2014/main" id="{6A325A64-E451-4D8C-A2D4-20B62AC404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 xmlns:a16="http://schemas.microsoft.com/office/drawing/2014/main" id="{8A78A3E9-161B-4235-9E0B-D832B19B323D}"/>
              </a:ext>
            </a:extLst>
          </p:cNvPr>
          <p:cNvSpPr>
            <a:spLocks noGrp="1" noChangeArrowheads="1"/>
          </p:cNvSpPr>
          <p:nvPr>
            <p:ph type="sldNum" sz="quarter" idx="12"/>
          </p:nvPr>
        </p:nvSpPr>
        <p:spPr>
          <a:ln/>
        </p:spPr>
        <p:txBody>
          <a:bodyPr/>
          <a:lstStyle>
            <a:lvl1pPr>
              <a:defRPr/>
            </a:lvl1pPr>
          </a:lstStyle>
          <a:p>
            <a:pPr>
              <a:defRPr/>
            </a:pPr>
            <a:fld id="{039AAA5C-C312-430F-A60E-50E021F29874}" type="slidenum">
              <a:rPr lang="en-US" altLang="zh-CN"/>
              <a:pPr>
                <a:defRPr/>
              </a:pPr>
              <a:t>‹#›</a:t>
            </a:fld>
            <a:endParaRPr lang="en-US" altLang="zh-CN"/>
          </a:p>
        </p:txBody>
      </p:sp>
    </p:spTree>
    <p:extLst>
      <p:ext uri="{BB962C8B-B14F-4D97-AF65-F5344CB8AC3E}">
        <p14:creationId xmlns:p14="http://schemas.microsoft.com/office/powerpoint/2010/main" val="2656038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5">
            <a:extLst>
              <a:ext uri="{FF2B5EF4-FFF2-40B4-BE49-F238E27FC236}">
                <a16:creationId xmlns="" xmlns:a16="http://schemas.microsoft.com/office/drawing/2014/main" id="{1A4ABBE1-67B8-481B-BB83-C97D3449E004}"/>
              </a:ext>
            </a:extLst>
          </p:cNvPr>
          <p:cNvSpPr>
            <a:spLocks noGrp="1" noChangeArrowheads="1"/>
          </p:cNvSpPr>
          <p:nvPr>
            <p:ph type="title"/>
          </p:nvPr>
        </p:nvSpPr>
        <p:spPr bwMode="auto">
          <a:xfrm>
            <a:off x="533400" y="762000"/>
            <a:ext cx="8162925"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7" name="Rectangle 66">
            <a:extLst>
              <a:ext uri="{FF2B5EF4-FFF2-40B4-BE49-F238E27FC236}">
                <a16:creationId xmlns="" xmlns:a16="http://schemas.microsoft.com/office/drawing/2014/main" id="{A57DB70C-B310-45F2-B23B-A31B4D76990F}"/>
              </a:ext>
            </a:extLst>
          </p:cNvPr>
          <p:cNvSpPr>
            <a:spLocks noGrp="1" noChangeArrowheads="1"/>
          </p:cNvSpPr>
          <p:nvPr>
            <p:ph type="body" idx="1"/>
          </p:nvPr>
        </p:nvSpPr>
        <p:spPr bwMode="auto">
          <a:xfrm>
            <a:off x="539750" y="1628775"/>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3139" name="Rectangle 67">
            <a:extLst>
              <a:ext uri="{FF2B5EF4-FFF2-40B4-BE49-F238E27FC236}">
                <a16:creationId xmlns="" xmlns:a16="http://schemas.microsoft.com/office/drawing/2014/main" id="{E8BB71B6-AB67-4217-A9C0-8ED4857FB064}"/>
              </a:ext>
            </a:extLst>
          </p:cNvPr>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3140" name="Rectangle 68">
            <a:extLst>
              <a:ext uri="{FF2B5EF4-FFF2-40B4-BE49-F238E27FC236}">
                <a16:creationId xmlns="" xmlns:a16="http://schemas.microsoft.com/office/drawing/2014/main" id="{5D9F8030-72AC-47EB-A2BC-86C29A5BE6A5}"/>
              </a:ext>
            </a:extLst>
          </p:cNvPr>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3141" name="Rectangle 69">
            <a:extLst>
              <a:ext uri="{FF2B5EF4-FFF2-40B4-BE49-F238E27FC236}">
                <a16:creationId xmlns="" xmlns:a16="http://schemas.microsoft.com/office/drawing/2014/main" id="{70F0A6EB-ED99-4AF4-B143-71B429BDF1C4}"/>
              </a:ext>
            </a:extLst>
          </p:cNvPr>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Verdana" panose="020B0604030504040204" pitchFamily="34" charset="0"/>
              </a:defRPr>
            </a:lvl1pPr>
          </a:lstStyle>
          <a:p>
            <a:pPr>
              <a:defRPr/>
            </a:pPr>
            <a:fld id="{EFD51AA7-A73F-4E12-9C5E-C74CD371E9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53"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Lst>
  <p:transition>
    <p:fade/>
  </p:transition>
  <p:hf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31.xml"/><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3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49.xml"/><Relationship Id="rId1" Type="http://schemas.openxmlformats.org/officeDocument/2006/relationships/slideLayout" Target="../slideLayouts/slideLayout2.xml"/><Relationship Id="rId6" Type="http://schemas.openxmlformats.org/officeDocument/2006/relationships/slide" Target="slide77.xml"/><Relationship Id="rId5" Type="http://schemas.openxmlformats.org/officeDocument/2006/relationships/slide" Target="slide70.xml"/><Relationship Id="rId4" Type="http://schemas.openxmlformats.org/officeDocument/2006/relationships/slide" Target="slide6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5.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3.xml"/><Relationship Id="rId7" Type="http://schemas.openxmlformats.org/officeDocument/2006/relationships/slide" Target="slide23.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18.xml"/><Relationship Id="rId4" Type="http://schemas.openxmlformats.org/officeDocument/2006/relationships/slide" Target="slide16.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 xmlns:a16="http://schemas.microsoft.com/office/drawing/2014/main" id="{42A7DD9E-07EC-4BA6-9458-2C70EBDDF3D9}"/>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zh-CN" altLang="zh-CN" sz="4800" dirty="0">
                <a:solidFill>
                  <a:srgbClr val="800000"/>
                </a:solidFill>
                <a:effectLst>
                  <a:outerShdw blurRad="38100" dist="38100" dir="2700000" algn="tl">
                    <a:srgbClr val="000000"/>
                  </a:outerShdw>
                </a:effectLst>
                <a:latin typeface="Arial" charset="0"/>
                <a:ea typeface="黑体" pitchFamily="2" charset="-122"/>
              </a:rPr>
              <a:t>第</a:t>
            </a:r>
            <a:r>
              <a:rPr lang="en-US" altLang="zh-CN" sz="4800" dirty="0">
                <a:solidFill>
                  <a:srgbClr val="800000"/>
                </a:solidFill>
                <a:effectLst>
                  <a:outerShdw blurRad="38100" dist="38100" dir="2700000" algn="tl">
                    <a:srgbClr val="000000"/>
                  </a:outerShdw>
                </a:effectLst>
                <a:latin typeface="Arial" charset="0"/>
                <a:ea typeface="黑体" pitchFamily="2" charset="-122"/>
              </a:rPr>
              <a:t>3</a:t>
            </a:r>
            <a:r>
              <a:rPr lang="zh-CN" altLang="zh-CN" sz="4800" dirty="0">
                <a:solidFill>
                  <a:srgbClr val="800000"/>
                </a:solidFill>
                <a:effectLst>
                  <a:outerShdw blurRad="38100" dist="38100" dir="2700000" algn="tl">
                    <a:srgbClr val="000000"/>
                  </a:outerShdw>
                </a:effectLst>
                <a:latin typeface="Arial" charset="0"/>
                <a:ea typeface="黑体" pitchFamily="2" charset="-122"/>
              </a:rPr>
              <a:t>章 简单</a:t>
            </a:r>
            <a:r>
              <a:rPr lang="en-US" altLang="zh-CN" sz="4800" dirty="0">
                <a:solidFill>
                  <a:srgbClr val="800000"/>
                </a:solidFill>
                <a:effectLst>
                  <a:outerShdw blurRad="38100" dist="38100" dir="2700000" algn="tl">
                    <a:srgbClr val="000000"/>
                  </a:outerShdw>
                </a:effectLst>
                <a:latin typeface="Arial" charset="0"/>
                <a:ea typeface="黑体" pitchFamily="2" charset="-122"/>
              </a:rPr>
              <a:t>C</a:t>
            </a:r>
            <a:r>
              <a:rPr lang="zh-CN" altLang="zh-CN" sz="4800" dirty="0">
                <a:solidFill>
                  <a:srgbClr val="800000"/>
                </a:solidFill>
                <a:effectLst>
                  <a:outerShdw blurRad="38100" dist="38100" dir="2700000" algn="tl">
                    <a:srgbClr val="000000"/>
                  </a:outerShdw>
                </a:effectLst>
                <a:latin typeface="Arial" charset="0"/>
                <a:ea typeface="黑体" pitchFamily="2" charset="-122"/>
              </a:rPr>
              <a:t>程序设计</a:t>
            </a:r>
            <a:r>
              <a:rPr lang="zh-CN" altLang="en-US" sz="4800" dirty="0">
                <a:solidFill>
                  <a:srgbClr val="800000"/>
                </a:solidFill>
                <a:effectLst>
                  <a:outerShdw blurRad="38100" dist="38100" dir="2700000" algn="tl">
                    <a:srgbClr val="000000"/>
                  </a:outerShdw>
                </a:effectLst>
                <a:latin typeface="Arial" charset="0"/>
                <a:ea typeface="黑体" pitchFamily="2" charset="-122"/>
              </a:rPr>
              <a:t>基础</a:t>
            </a:r>
          </a:p>
        </p:txBody>
      </p:sp>
      <p:sp>
        <p:nvSpPr>
          <p:cNvPr id="5123" name="Rectangle 3">
            <a:extLst>
              <a:ext uri="{FF2B5EF4-FFF2-40B4-BE49-F238E27FC236}">
                <a16:creationId xmlns="" xmlns:a16="http://schemas.microsoft.com/office/drawing/2014/main" id="{0E0D8A02-E1DE-4631-89B3-7B0F74880F22}"/>
              </a:ext>
            </a:extLst>
          </p:cNvPr>
          <p:cNvSpPr>
            <a:spLocks noGrp="1" noChangeArrowheads="1"/>
          </p:cNvSpPr>
          <p:nvPr>
            <p:ph type="body" idx="1"/>
          </p:nvPr>
        </p:nvSpPr>
        <p:spPr>
          <a:xfrm>
            <a:off x="1500188" y="2143125"/>
            <a:ext cx="6477000" cy="3643313"/>
          </a:xfrm>
        </p:spPr>
        <p:txBody>
          <a:bodyPr/>
          <a:lstStyle/>
          <a:p>
            <a:pPr eaLnBrk="1" hangingPunct="1">
              <a:lnSpc>
                <a:spcPct val="100000"/>
              </a:lnSpc>
              <a:spcBef>
                <a:spcPct val="50000"/>
              </a:spcBef>
              <a:buFont typeface="Wingdings" pitchFamily="2" charset="2"/>
              <a:buNone/>
            </a:pPr>
            <a:r>
              <a:rPr lang="en-US" altLang="zh-CN" sz="3600">
                <a:hlinkClick r:id="rId3" action="ppaction://hlinksldjump"/>
              </a:rPr>
              <a:t>3.1 </a:t>
            </a:r>
            <a:r>
              <a:rPr lang="zh-CN" altLang="en-US" sz="3600">
                <a:hlinkClick r:id="rId3" action="ppaction://hlinksldjump"/>
              </a:rPr>
              <a:t>引例</a:t>
            </a:r>
            <a:r>
              <a:rPr lang="en-US" altLang="zh-CN" sz="3600">
                <a:hlinkClick r:id="rId3" action="ppaction://hlinksldjump"/>
              </a:rPr>
              <a:t>-</a:t>
            </a:r>
            <a:r>
              <a:rPr lang="zh-CN" altLang="en-US" sz="3600">
                <a:hlinkClick r:id="rId3" action="ppaction://hlinksldjump"/>
              </a:rPr>
              <a:t>简单</a:t>
            </a:r>
            <a:r>
              <a:rPr lang="zh-CN" altLang="zh-CN" sz="3600">
                <a:hlinkClick r:id="rId3" action="ppaction://hlinksldjump"/>
              </a:rPr>
              <a:t>程序设计</a:t>
            </a:r>
            <a:endParaRPr lang="en-US" altLang="zh-CN" sz="3600"/>
          </a:p>
          <a:p>
            <a:pPr eaLnBrk="1" hangingPunct="1">
              <a:lnSpc>
                <a:spcPct val="100000"/>
              </a:lnSpc>
              <a:spcBef>
                <a:spcPct val="50000"/>
              </a:spcBef>
              <a:buFont typeface="Wingdings" pitchFamily="2" charset="2"/>
              <a:buNone/>
            </a:pPr>
            <a:r>
              <a:rPr lang="en-US" altLang="zh-CN" sz="3600">
                <a:hlinkClick r:id="rId4" action="ppaction://hlinksldjump"/>
              </a:rPr>
              <a:t>3.2 </a:t>
            </a:r>
            <a:r>
              <a:rPr lang="zh-CN" altLang="zh-CN" sz="3600">
                <a:hlinkClick r:id="rId4" action="ppaction://hlinksldjump"/>
              </a:rPr>
              <a:t>数据</a:t>
            </a:r>
            <a:r>
              <a:rPr lang="zh-CN" altLang="en-US" sz="3600">
                <a:hlinkClick r:id="rId4" action="ppaction://hlinksldjump"/>
              </a:rPr>
              <a:t>表示</a:t>
            </a:r>
            <a:r>
              <a:rPr lang="zh-CN" altLang="zh-CN" sz="3600">
                <a:hlinkClick r:id="rId4" action="ppaction://hlinksldjump"/>
              </a:rPr>
              <a:t>及其运算</a:t>
            </a:r>
            <a:endParaRPr lang="en-US" altLang="zh-CN" sz="3600"/>
          </a:p>
          <a:p>
            <a:pPr eaLnBrk="1" hangingPunct="1">
              <a:lnSpc>
                <a:spcPct val="100000"/>
              </a:lnSpc>
              <a:spcBef>
                <a:spcPct val="50000"/>
              </a:spcBef>
              <a:buFont typeface="Wingdings" pitchFamily="2" charset="2"/>
              <a:buNone/>
            </a:pPr>
            <a:r>
              <a:rPr lang="en-US" altLang="zh-CN" sz="3600">
                <a:hlinkClick r:id="rId5" action="ppaction://hlinksldjump"/>
              </a:rPr>
              <a:t>3.3 C</a:t>
            </a:r>
            <a:r>
              <a:rPr lang="zh-CN" altLang="zh-CN" sz="3600">
                <a:hlinkClick r:id="rId5" action="ppaction://hlinksldjump"/>
              </a:rPr>
              <a:t>语句</a:t>
            </a:r>
            <a:endParaRPr lang="en-US" altLang="zh-CN" sz="3600"/>
          </a:p>
          <a:p>
            <a:pPr eaLnBrk="1" hangingPunct="1">
              <a:lnSpc>
                <a:spcPct val="100000"/>
              </a:lnSpc>
              <a:spcBef>
                <a:spcPct val="50000"/>
              </a:spcBef>
              <a:buFont typeface="Wingdings" pitchFamily="2" charset="2"/>
              <a:buNone/>
            </a:pPr>
            <a:r>
              <a:rPr lang="en-US" altLang="zh-CN" sz="3600">
                <a:hlinkClick r:id="rId6" action="ppaction://hlinksldjump"/>
              </a:rPr>
              <a:t>3.4 </a:t>
            </a:r>
            <a:r>
              <a:rPr lang="zh-CN" altLang="zh-CN" sz="3600">
                <a:hlinkClick r:id="rId6" action="ppaction://hlinksldjump"/>
              </a:rPr>
              <a:t>数据的输入输出</a:t>
            </a:r>
            <a:endParaRPr lang="zh-CN" altLang="en-US"/>
          </a:p>
        </p:txBody>
      </p:sp>
      <p:sp>
        <p:nvSpPr>
          <p:cNvPr id="5124" name="灯片编号占位符 1">
            <a:extLst>
              <a:ext uri="{FF2B5EF4-FFF2-40B4-BE49-F238E27FC236}">
                <a16:creationId xmlns="" xmlns:a16="http://schemas.microsoft.com/office/drawing/2014/main" id="{89DA454E-A2A6-43AF-ADB2-C9C3240341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8598A8B-A127-4C9C-8BBB-AC975748118B}" type="slidenum">
              <a:rPr kumimoji="0" lang="en-US" altLang="zh-CN" sz="1400" b="0" smtClean="0"/>
              <a:pPr>
                <a:lnSpc>
                  <a:spcPct val="100000"/>
                </a:lnSpc>
                <a:spcBef>
                  <a:spcPct val="0"/>
                </a:spcBef>
                <a:buFontTx/>
                <a:buNone/>
              </a:pPr>
              <a:t>1</a:t>
            </a:fld>
            <a:endParaRPr kumimoji="0" lang="en-US" altLang="zh-CN" sz="1400" b="0"/>
          </a:p>
        </p:txBody>
      </p:sp>
    </p:spTree>
  </p:cSld>
  <p:clrMapOvr>
    <a:masterClrMapping/>
  </p:clrMapOvr>
  <p:transition spd="med">
    <p:blinds/>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591E39F3-3447-404B-A0E3-A8D4688A1292}"/>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3.2.1 </a:t>
            </a:r>
            <a:r>
              <a:rPr lang="zh-CN" altLang="zh-CN" sz="4800">
                <a:solidFill>
                  <a:srgbClr val="800000"/>
                </a:solidFill>
                <a:latin typeface="Arial" panose="020B0604020202020204" pitchFamily="34" charset="0"/>
                <a:ea typeface="黑体" panose="02010609060101010101" pitchFamily="49" charset="-122"/>
              </a:rPr>
              <a:t>常量和变量</a:t>
            </a:r>
            <a:endParaRPr lang="zh-CN" altLang="en-US" sz="4800">
              <a:solidFill>
                <a:srgbClr val="800000"/>
              </a:solidFill>
              <a:latin typeface="Arial" panose="020B0604020202020204" pitchFamily="34" charset="0"/>
              <a:ea typeface="黑体" panose="02010609060101010101" pitchFamily="49" charset="-122"/>
            </a:endParaRPr>
          </a:p>
        </p:txBody>
      </p:sp>
      <p:sp>
        <p:nvSpPr>
          <p:cNvPr id="15363" name="Rectangle 7">
            <a:extLst>
              <a:ext uri="{FF2B5EF4-FFF2-40B4-BE49-F238E27FC236}">
                <a16:creationId xmlns="" xmlns:a16="http://schemas.microsoft.com/office/drawing/2014/main" id="{6DB0CAA8-5D78-4123-9B6D-A23976C1EA98}"/>
              </a:ext>
            </a:extLst>
          </p:cNvPr>
          <p:cNvSpPr>
            <a:spLocks noGrp="1" noChangeArrowheads="1"/>
          </p:cNvSpPr>
          <p:nvPr>
            <p:ph type="body" sz="half" idx="1"/>
          </p:nvPr>
        </p:nvSpPr>
        <p:spPr>
          <a:xfrm>
            <a:off x="714375" y="1428750"/>
            <a:ext cx="8215313" cy="5214938"/>
          </a:xfrm>
        </p:spPr>
        <p:txBody>
          <a:bodyPr/>
          <a:lstStyle/>
          <a:p>
            <a:pPr>
              <a:lnSpc>
                <a:spcPct val="110000"/>
              </a:lnSpc>
              <a:buFont typeface="Wingdings" pitchFamily="2" charset="2"/>
              <a:buNone/>
            </a:pPr>
            <a:r>
              <a:rPr lang="en-US" altLang="zh-CN" sz="2400"/>
              <a:t>1.</a:t>
            </a:r>
            <a:r>
              <a:rPr lang="zh-CN" altLang="zh-CN" sz="2400"/>
              <a:t>常量</a:t>
            </a:r>
            <a:endParaRPr lang="en-US" altLang="zh-CN" sz="2400"/>
          </a:p>
          <a:p>
            <a:pPr>
              <a:lnSpc>
                <a:spcPct val="110000"/>
              </a:lnSpc>
            </a:pPr>
            <a:r>
              <a:rPr lang="zh-CN" altLang="zh-CN" sz="2400"/>
              <a:t>字符常量</a:t>
            </a:r>
            <a:r>
              <a:rPr lang="zh-CN" altLang="en-US" sz="2400"/>
              <a:t>：是整数的一种，由单引号括起来的一个或多个字符构成的序列。如：</a:t>
            </a:r>
            <a:r>
              <a:rPr lang="en-US" altLang="zh-CN" sz="2400"/>
              <a:t>’X’</a:t>
            </a:r>
          </a:p>
          <a:p>
            <a:pPr lvl="1">
              <a:lnSpc>
                <a:spcPct val="110000"/>
              </a:lnSpc>
            </a:pPr>
            <a:r>
              <a:rPr lang="zh-CN" altLang="en-US" sz="2000"/>
              <a:t>源字符集中的任何字符：字母、数字、符号等，除</a:t>
            </a:r>
            <a:r>
              <a:rPr lang="en-US" altLang="zh-CN" sz="2000"/>
              <a:t>’</a:t>
            </a:r>
            <a:r>
              <a:rPr lang="zh-CN" altLang="en-US" sz="2000"/>
              <a:t>和</a:t>
            </a:r>
            <a:r>
              <a:rPr lang="en-US" altLang="zh-CN" sz="2000"/>
              <a:t>\</a:t>
            </a:r>
            <a:r>
              <a:rPr lang="zh-CN" altLang="en-US" sz="2000"/>
              <a:t>外</a:t>
            </a:r>
            <a:endParaRPr lang="en-US" altLang="zh-CN" sz="2000"/>
          </a:p>
          <a:p>
            <a:pPr lvl="1">
              <a:lnSpc>
                <a:spcPct val="110000"/>
              </a:lnSpc>
            </a:pPr>
            <a:r>
              <a:rPr lang="zh-CN" altLang="en-US" sz="2000"/>
              <a:t>转义字符：由</a:t>
            </a:r>
            <a:r>
              <a:rPr lang="en-US" altLang="zh-CN" sz="2000"/>
              <a:t>\</a:t>
            </a:r>
            <a:r>
              <a:rPr lang="zh-CN" altLang="en-US" sz="2000"/>
              <a:t>开头的字符序列构成的字符</a:t>
            </a:r>
            <a:endParaRPr lang="en-US" altLang="zh-CN" sz="2000"/>
          </a:p>
          <a:p>
            <a:pPr lvl="1">
              <a:lnSpc>
                <a:spcPct val="110000"/>
              </a:lnSpc>
            </a:pPr>
            <a:r>
              <a:rPr lang="zh-CN" altLang="en-US" sz="2000"/>
              <a:t>一般转义字符序列：</a:t>
            </a:r>
            <a:r>
              <a:rPr lang="en-US" altLang="zh-CN" sz="2000"/>
              <a:t>\0 \’ \” \? \\ \a \b \f \n \r \t \v</a:t>
            </a:r>
          </a:p>
          <a:p>
            <a:pPr lvl="1">
              <a:lnSpc>
                <a:spcPct val="110000"/>
              </a:lnSpc>
            </a:pPr>
            <a:r>
              <a:rPr lang="zh-CN" altLang="en-US" sz="2000"/>
              <a:t>八进制转义字符序列：</a:t>
            </a:r>
            <a:r>
              <a:rPr lang="en-US" altLang="zh-CN" sz="2000"/>
              <a:t>\</a:t>
            </a:r>
            <a:r>
              <a:rPr lang="zh-CN" altLang="en-US" sz="2000"/>
              <a:t>和</a:t>
            </a:r>
            <a:r>
              <a:rPr lang="en-US" altLang="zh-CN" sz="2000"/>
              <a:t>1~3</a:t>
            </a:r>
            <a:r>
              <a:rPr lang="zh-CN" altLang="en-US" sz="2000"/>
              <a:t>个八进制数字组成</a:t>
            </a:r>
            <a:endParaRPr lang="en-US" altLang="zh-CN" sz="2000"/>
          </a:p>
          <a:p>
            <a:pPr lvl="1">
              <a:lnSpc>
                <a:spcPct val="110000"/>
              </a:lnSpc>
            </a:pPr>
            <a:r>
              <a:rPr lang="zh-CN" altLang="en-US" sz="2000"/>
              <a:t>十六进制转义字符序列：</a:t>
            </a:r>
            <a:r>
              <a:rPr lang="en-US" altLang="zh-CN" sz="2000"/>
              <a:t>\x</a:t>
            </a:r>
            <a:r>
              <a:rPr lang="zh-CN" altLang="en-US" sz="2000"/>
              <a:t>和</a:t>
            </a:r>
            <a:r>
              <a:rPr lang="en-US" altLang="zh-CN" sz="2000"/>
              <a:t>1~2</a:t>
            </a:r>
            <a:r>
              <a:rPr lang="zh-CN" altLang="en-US" sz="2000"/>
              <a:t>个十六进制数字组成</a:t>
            </a:r>
            <a:endParaRPr lang="en-US" altLang="zh-CN" sz="2000"/>
          </a:p>
          <a:p>
            <a:pPr>
              <a:lnSpc>
                <a:spcPct val="110000"/>
              </a:lnSpc>
            </a:pPr>
            <a:r>
              <a:rPr lang="zh-CN" altLang="zh-CN" sz="2400"/>
              <a:t>字符串常量</a:t>
            </a:r>
            <a:r>
              <a:rPr lang="zh-CN" altLang="en-US" sz="2400"/>
              <a:t>：由双引号括起来的零个或多个字符构成的序列，</a:t>
            </a:r>
            <a:r>
              <a:rPr lang="zh-CN" altLang="zh-CN" sz="2400"/>
              <a:t>如</a:t>
            </a:r>
            <a:r>
              <a:rPr lang="en-US" altLang="zh-CN" sz="2400">
                <a:solidFill>
                  <a:srgbClr val="FF0000"/>
                </a:solidFill>
              </a:rPr>
              <a:t>”</a:t>
            </a:r>
            <a:r>
              <a:rPr lang="en-US" altLang="zh-CN" sz="2400"/>
              <a:t>boy</a:t>
            </a:r>
            <a:r>
              <a:rPr lang="en-US" altLang="zh-CN" sz="2400">
                <a:solidFill>
                  <a:srgbClr val="FF0000"/>
                </a:solidFill>
              </a:rPr>
              <a:t>”, ””, ”03A!”, ……</a:t>
            </a:r>
          </a:p>
          <a:p>
            <a:pPr>
              <a:lnSpc>
                <a:spcPct val="110000"/>
              </a:lnSpc>
            </a:pPr>
            <a:r>
              <a:rPr lang="zh-CN" altLang="en-US" sz="2400"/>
              <a:t>枚举常量：声明为枚举元素的标识符，属于整型类型</a:t>
            </a:r>
            <a:endParaRPr lang="en-US" altLang="zh-CN" sz="2400"/>
          </a:p>
          <a:p>
            <a:pPr>
              <a:lnSpc>
                <a:spcPct val="110000"/>
              </a:lnSpc>
            </a:pPr>
            <a:r>
              <a:rPr lang="zh-CN" altLang="en-US" sz="2400"/>
              <a:t>宏 </a:t>
            </a:r>
            <a:r>
              <a:rPr lang="en-US" altLang="zh-CN" sz="2400"/>
              <a:t>(</a:t>
            </a:r>
            <a:r>
              <a:rPr lang="zh-CN" altLang="en-US" sz="2400"/>
              <a:t>无类型</a:t>
            </a:r>
            <a:r>
              <a:rPr lang="zh-CN" altLang="zh-CN" sz="2400"/>
              <a:t>符号常量</a:t>
            </a:r>
            <a:r>
              <a:rPr lang="en-US" altLang="zh-CN" sz="2400"/>
              <a:t>)</a:t>
            </a:r>
            <a:r>
              <a:rPr lang="zh-CN" altLang="en-US" sz="2400"/>
              <a:t>：</a:t>
            </a:r>
            <a:r>
              <a:rPr lang="en-US" altLang="zh-CN" sz="2400"/>
              <a:t>#define  </a:t>
            </a:r>
            <a:r>
              <a:rPr lang="en-US" altLang="zh-CN" sz="2400">
                <a:solidFill>
                  <a:srgbClr val="FF0000"/>
                </a:solidFill>
              </a:rPr>
              <a:t>PI</a:t>
            </a:r>
            <a:r>
              <a:rPr lang="en-US" altLang="zh-CN" sz="2400"/>
              <a:t>  3.1416</a:t>
            </a:r>
            <a:endParaRPr lang="zh-CN" altLang="zh-CN" sz="2400"/>
          </a:p>
        </p:txBody>
      </p:sp>
      <p:sp>
        <p:nvSpPr>
          <p:cNvPr id="16388" name="Rectangle 5">
            <a:extLst>
              <a:ext uri="{FF2B5EF4-FFF2-40B4-BE49-F238E27FC236}">
                <a16:creationId xmlns="" xmlns:a16="http://schemas.microsoft.com/office/drawing/2014/main" id="{A4813D60-F7E7-4AEC-A361-AA9F84564D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6389" name="Rectangle 2">
            <a:extLst>
              <a:ext uri="{FF2B5EF4-FFF2-40B4-BE49-F238E27FC236}">
                <a16:creationId xmlns="" xmlns:a16="http://schemas.microsoft.com/office/drawing/2014/main" id="{69115941-972E-41C7-8345-343C5AFF0C3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6390" name="Rectangle 2">
            <a:extLst>
              <a:ext uri="{FF2B5EF4-FFF2-40B4-BE49-F238E27FC236}">
                <a16:creationId xmlns="" xmlns:a16="http://schemas.microsoft.com/office/drawing/2014/main" id="{749845F0-FC0A-4D91-83D6-ED660F97C6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6391" name="灯片编号占位符 1">
            <a:extLst>
              <a:ext uri="{FF2B5EF4-FFF2-40B4-BE49-F238E27FC236}">
                <a16:creationId xmlns="" xmlns:a16="http://schemas.microsoft.com/office/drawing/2014/main" id="{94FD0E47-362B-40FA-B92C-0F7020F4A0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F910AE5A-6839-40C0-BABA-CC1FD0B9BE71}" type="slidenum">
              <a:rPr kumimoji="0" lang="en-US" altLang="zh-CN" sz="1400" b="0" smtClean="0"/>
              <a:pPr>
                <a:lnSpc>
                  <a:spcPct val="100000"/>
                </a:lnSpc>
                <a:spcBef>
                  <a:spcPct val="0"/>
                </a:spcBef>
                <a:buFontTx/>
                <a:buNone/>
              </a:pPr>
              <a:t>10</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7" dur="500"/>
                                        <p:tgtEl>
                                          <p:spTgt spid="15363">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8" end="8"/>
                                            </p:txEl>
                                          </p:spTgt>
                                        </p:tgtEl>
                                        <p:attrNameLst>
                                          <p:attrName>style.visibility</p:attrName>
                                        </p:attrNameLst>
                                      </p:cBhvr>
                                      <p:to>
                                        <p:strVal val="visible"/>
                                      </p:to>
                                    </p:set>
                                    <p:animEffect transition="in" filter="blinds(horizontal)">
                                      <p:cBhvr>
                                        <p:cTn id="12" dur="500"/>
                                        <p:tgtEl>
                                          <p:spTgt spid="15363">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9" end="9"/>
                                            </p:txEl>
                                          </p:spTgt>
                                        </p:tgtEl>
                                        <p:attrNameLst>
                                          <p:attrName>style.visibility</p:attrName>
                                        </p:attrNameLst>
                                      </p:cBhvr>
                                      <p:to>
                                        <p:strVal val="visible"/>
                                      </p:to>
                                    </p:set>
                                    <p:animEffect transition="in" filter="blinds(horizontal)">
                                      <p:cBhvr>
                                        <p:cTn id="17" dur="500"/>
                                        <p:tgtEl>
                                          <p:spTgt spid="15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061DC1B8-CCAA-4183-A461-4B6F59979FA7}"/>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3.2.1 </a:t>
            </a:r>
            <a:r>
              <a:rPr lang="zh-CN" altLang="zh-CN" sz="4800">
                <a:solidFill>
                  <a:srgbClr val="800000"/>
                </a:solidFill>
                <a:latin typeface="Arial" panose="020B0604020202020204" pitchFamily="34" charset="0"/>
                <a:ea typeface="黑体" panose="02010609060101010101" pitchFamily="49" charset="-122"/>
              </a:rPr>
              <a:t>常量和变量</a:t>
            </a:r>
            <a:endParaRPr lang="zh-CN" altLang="en-US" sz="4800">
              <a:solidFill>
                <a:srgbClr val="800000"/>
              </a:solidFill>
              <a:latin typeface="Arial" panose="020B0604020202020204" pitchFamily="34" charset="0"/>
              <a:ea typeface="黑体" panose="02010609060101010101" pitchFamily="49" charset="-122"/>
            </a:endParaRPr>
          </a:p>
        </p:txBody>
      </p:sp>
      <p:sp>
        <p:nvSpPr>
          <p:cNvPr id="16387" name="Rectangle 7">
            <a:extLst>
              <a:ext uri="{FF2B5EF4-FFF2-40B4-BE49-F238E27FC236}">
                <a16:creationId xmlns="" xmlns:a16="http://schemas.microsoft.com/office/drawing/2014/main" id="{61FCBD00-3E9C-4BF8-ADEE-FB830D9B9C5A}"/>
              </a:ext>
            </a:extLst>
          </p:cNvPr>
          <p:cNvSpPr>
            <a:spLocks noGrp="1" noChangeArrowheads="1"/>
          </p:cNvSpPr>
          <p:nvPr>
            <p:ph type="body" sz="half" idx="1"/>
          </p:nvPr>
        </p:nvSpPr>
        <p:spPr>
          <a:xfrm>
            <a:off x="500063" y="1500188"/>
            <a:ext cx="8215312" cy="4286250"/>
          </a:xfrm>
        </p:spPr>
        <p:txBody>
          <a:bodyPr/>
          <a:lstStyle/>
          <a:p>
            <a:pPr>
              <a:buFont typeface="Wingdings" pitchFamily="2" charset="2"/>
              <a:buNone/>
            </a:pPr>
            <a:r>
              <a:rPr lang="en-US" altLang="zh-CN" sz="2800"/>
              <a:t>2. </a:t>
            </a:r>
            <a:r>
              <a:rPr lang="zh-CN" altLang="zh-CN" sz="2800"/>
              <a:t>变量</a:t>
            </a:r>
            <a:r>
              <a:rPr lang="zh-CN" altLang="en-US" sz="2800"/>
              <a:t>：</a:t>
            </a:r>
            <a:r>
              <a:rPr lang="zh-CN" altLang="zh-CN" sz="2800"/>
              <a:t>在程序运行期间，变量的值是可以改变的</a:t>
            </a:r>
            <a:endParaRPr lang="en-US" altLang="zh-CN" sz="2800">
              <a:solidFill>
                <a:srgbClr val="FF0000"/>
              </a:solidFill>
            </a:endParaRPr>
          </a:p>
          <a:p>
            <a:r>
              <a:rPr lang="zh-CN" altLang="zh-CN" sz="2800"/>
              <a:t>变量必须</a:t>
            </a:r>
            <a:r>
              <a:rPr lang="zh-CN" altLang="zh-CN" sz="2800">
                <a:solidFill>
                  <a:srgbClr val="FF0000"/>
                </a:solidFill>
              </a:rPr>
              <a:t>先定义</a:t>
            </a:r>
            <a:r>
              <a:rPr lang="zh-CN" altLang="zh-CN" sz="2800"/>
              <a:t>，</a:t>
            </a:r>
            <a:r>
              <a:rPr lang="zh-CN" altLang="zh-CN" sz="2800">
                <a:solidFill>
                  <a:srgbClr val="FF0000"/>
                </a:solidFill>
              </a:rPr>
              <a:t>后使用</a:t>
            </a:r>
            <a:endParaRPr lang="en-US" altLang="zh-CN" sz="2800">
              <a:solidFill>
                <a:srgbClr val="FF0000"/>
              </a:solidFill>
            </a:endParaRPr>
          </a:p>
          <a:p>
            <a:r>
              <a:rPr lang="zh-CN" altLang="zh-CN" sz="2800"/>
              <a:t>定义</a:t>
            </a:r>
            <a:r>
              <a:rPr lang="zh-CN" altLang="en-US" sz="2800"/>
              <a:t>变量</a:t>
            </a:r>
            <a:r>
              <a:rPr lang="zh-CN" altLang="zh-CN" sz="2800"/>
              <a:t>时指定该变量的</a:t>
            </a:r>
            <a:r>
              <a:rPr lang="zh-CN" altLang="zh-CN" sz="2800">
                <a:solidFill>
                  <a:srgbClr val="FF0000"/>
                </a:solidFill>
              </a:rPr>
              <a:t>名字</a:t>
            </a:r>
            <a:r>
              <a:rPr lang="zh-CN" altLang="zh-CN" sz="2800"/>
              <a:t>和</a:t>
            </a:r>
            <a:r>
              <a:rPr lang="zh-CN" altLang="zh-CN" sz="2800">
                <a:solidFill>
                  <a:srgbClr val="FF0000"/>
                </a:solidFill>
              </a:rPr>
              <a:t>类型</a:t>
            </a:r>
            <a:endParaRPr lang="en-US" altLang="zh-CN" sz="2800">
              <a:solidFill>
                <a:srgbClr val="FF0000"/>
              </a:solidFill>
            </a:endParaRPr>
          </a:p>
          <a:p>
            <a:r>
              <a:rPr lang="zh-CN" altLang="zh-CN" sz="2800">
                <a:solidFill>
                  <a:srgbClr val="FF0000"/>
                </a:solidFill>
              </a:rPr>
              <a:t>变量名</a:t>
            </a:r>
            <a:r>
              <a:rPr lang="zh-CN" altLang="zh-CN" sz="2800"/>
              <a:t>和</a:t>
            </a:r>
            <a:r>
              <a:rPr lang="zh-CN" altLang="zh-CN" sz="2800">
                <a:solidFill>
                  <a:srgbClr val="FF0000"/>
                </a:solidFill>
              </a:rPr>
              <a:t>变量值</a:t>
            </a:r>
            <a:r>
              <a:rPr lang="zh-CN" altLang="en-US" sz="2800"/>
              <a:t>是</a:t>
            </a:r>
            <a:r>
              <a:rPr lang="zh-CN" altLang="zh-CN" sz="2800"/>
              <a:t>两个不同的概念</a:t>
            </a:r>
            <a:endParaRPr lang="en-US" altLang="zh-CN" sz="2800"/>
          </a:p>
          <a:p>
            <a:r>
              <a:rPr lang="zh-CN" altLang="zh-CN" sz="2800"/>
              <a:t>变量名实际上是以一个名字代表的一个</a:t>
            </a:r>
            <a:r>
              <a:rPr lang="zh-CN" altLang="zh-CN" sz="2800">
                <a:solidFill>
                  <a:srgbClr val="FF0000"/>
                </a:solidFill>
              </a:rPr>
              <a:t>存储地址</a:t>
            </a:r>
            <a:endParaRPr lang="en-US" altLang="zh-CN" sz="2800">
              <a:solidFill>
                <a:srgbClr val="FF0000"/>
              </a:solidFill>
            </a:endParaRPr>
          </a:p>
          <a:p>
            <a:r>
              <a:rPr lang="zh-CN" altLang="zh-CN" sz="2800"/>
              <a:t>从变量中取值，实际上是通过变量名找到相应的内存地址，从该存储单元中读取数据</a:t>
            </a:r>
          </a:p>
        </p:txBody>
      </p:sp>
      <p:sp>
        <p:nvSpPr>
          <p:cNvPr id="17412" name="Rectangle 5">
            <a:extLst>
              <a:ext uri="{FF2B5EF4-FFF2-40B4-BE49-F238E27FC236}">
                <a16:creationId xmlns="" xmlns:a16="http://schemas.microsoft.com/office/drawing/2014/main" id="{352E59A6-841A-4F6C-AF1D-F38BA61EF05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7413" name="Rectangle 2">
            <a:extLst>
              <a:ext uri="{FF2B5EF4-FFF2-40B4-BE49-F238E27FC236}">
                <a16:creationId xmlns="" xmlns:a16="http://schemas.microsoft.com/office/drawing/2014/main" id="{2BA141E1-ABF6-4EA4-9A7E-CAAD101D17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7414" name="Rectangle 2">
            <a:extLst>
              <a:ext uri="{FF2B5EF4-FFF2-40B4-BE49-F238E27FC236}">
                <a16:creationId xmlns="" xmlns:a16="http://schemas.microsoft.com/office/drawing/2014/main" id="{5A63E5B3-C317-4FE2-A4EA-F4880236660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7415" name="灯片编号占位符 1">
            <a:extLst>
              <a:ext uri="{FF2B5EF4-FFF2-40B4-BE49-F238E27FC236}">
                <a16:creationId xmlns="" xmlns:a16="http://schemas.microsoft.com/office/drawing/2014/main" id="{ED3A8842-8EAC-4C01-84DD-822FE52ABB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57E41C0-2715-4BF2-9326-7E0AF6372354}" type="slidenum">
              <a:rPr kumimoji="0" lang="en-US" altLang="zh-CN" sz="1400" b="0" smtClean="0"/>
              <a:pPr>
                <a:lnSpc>
                  <a:spcPct val="100000"/>
                </a:lnSpc>
                <a:spcBef>
                  <a:spcPct val="0"/>
                </a:spcBef>
                <a:buFontTx/>
                <a:buNone/>
              </a:pPr>
              <a:t>11</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2" dur="500"/>
                                        <p:tgtEl>
                                          <p:spTgt spid="1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7" dur="500"/>
                                        <p:tgtEl>
                                          <p:spTgt spid="1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2" dur="500"/>
                                        <p:tgtEl>
                                          <p:spTgt spid="163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7"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1555BBC0-9143-4312-9B3C-1382BD223719}"/>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3.2.1 </a:t>
            </a:r>
            <a:r>
              <a:rPr lang="zh-CN" altLang="zh-CN" sz="4800">
                <a:solidFill>
                  <a:srgbClr val="800000"/>
                </a:solidFill>
                <a:latin typeface="Arial" panose="020B0604020202020204" pitchFamily="34" charset="0"/>
                <a:ea typeface="黑体" panose="02010609060101010101" pitchFamily="49" charset="-122"/>
              </a:rPr>
              <a:t>常量和变量</a:t>
            </a:r>
            <a:endParaRPr lang="zh-CN" altLang="en-US" sz="4800">
              <a:solidFill>
                <a:srgbClr val="800000"/>
              </a:solidFill>
              <a:latin typeface="Arial" panose="020B0604020202020204" pitchFamily="34" charset="0"/>
              <a:ea typeface="黑体" panose="02010609060101010101" pitchFamily="49" charset="-122"/>
            </a:endParaRPr>
          </a:p>
        </p:txBody>
      </p:sp>
      <p:sp>
        <p:nvSpPr>
          <p:cNvPr id="17411" name="Rectangle 7">
            <a:extLst>
              <a:ext uri="{FF2B5EF4-FFF2-40B4-BE49-F238E27FC236}">
                <a16:creationId xmlns="" xmlns:a16="http://schemas.microsoft.com/office/drawing/2014/main" id="{B95AE41F-E969-4AD4-AB31-9044ACB11CE8}"/>
              </a:ext>
            </a:extLst>
          </p:cNvPr>
          <p:cNvSpPr>
            <a:spLocks noGrp="1" noChangeArrowheads="1"/>
          </p:cNvSpPr>
          <p:nvPr>
            <p:ph type="body" sz="half" idx="1"/>
          </p:nvPr>
        </p:nvSpPr>
        <p:spPr>
          <a:xfrm>
            <a:off x="500063" y="1500188"/>
            <a:ext cx="8215312" cy="4714875"/>
          </a:xfrm>
        </p:spPr>
        <p:txBody>
          <a:bodyPr/>
          <a:lstStyle/>
          <a:p>
            <a:pPr>
              <a:buFont typeface="Wingdings" pitchFamily="2" charset="2"/>
              <a:buNone/>
            </a:pPr>
            <a:r>
              <a:rPr lang="en-US" altLang="zh-CN" sz="2800"/>
              <a:t>3.</a:t>
            </a:r>
            <a:r>
              <a:rPr lang="zh-CN" altLang="en-US" sz="2800"/>
              <a:t>只读</a:t>
            </a:r>
            <a:r>
              <a:rPr lang="zh-CN" altLang="zh-CN" sz="2800"/>
              <a:t>变量</a:t>
            </a:r>
            <a:r>
              <a:rPr lang="zh-CN" altLang="en-US" sz="2800"/>
              <a:t>：</a:t>
            </a:r>
            <a:r>
              <a:rPr lang="en-US" altLang="zh-CN" sz="2800"/>
              <a:t>const int a=3; //</a:t>
            </a:r>
            <a:r>
              <a:rPr lang="zh-CN" altLang="en-US" sz="2800"/>
              <a:t>常变量</a:t>
            </a:r>
            <a:endParaRPr lang="en-US" altLang="zh-CN" sz="2800"/>
          </a:p>
          <a:p>
            <a:pPr>
              <a:buFont typeface="Wingdings" pitchFamily="2" charset="2"/>
              <a:buNone/>
            </a:pPr>
            <a:r>
              <a:rPr lang="en-US" altLang="zh-CN" sz="2800"/>
              <a:t>4.</a:t>
            </a:r>
            <a:r>
              <a:rPr lang="zh-CN" altLang="zh-CN" sz="2800"/>
              <a:t>标识符</a:t>
            </a:r>
            <a:r>
              <a:rPr lang="zh-CN" altLang="en-US" sz="2800"/>
              <a:t>：</a:t>
            </a:r>
            <a:r>
              <a:rPr lang="zh-CN" altLang="zh-CN" sz="2800"/>
              <a:t>一个对象的名字</a:t>
            </a:r>
            <a:endParaRPr lang="en-US" altLang="zh-CN" sz="2800"/>
          </a:p>
          <a:p>
            <a:r>
              <a:rPr lang="zh-CN" altLang="zh-CN" sz="2800"/>
              <a:t>Ｃ语言规定标识符只能由</a:t>
            </a:r>
            <a:r>
              <a:rPr lang="zh-CN" altLang="zh-CN" sz="2800">
                <a:solidFill>
                  <a:srgbClr val="FF0000"/>
                </a:solidFill>
              </a:rPr>
              <a:t>字母</a:t>
            </a:r>
            <a:r>
              <a:rPr lang="zh-CN" altLang="zh-CN" sz="2800"/>
              <a:t>、</a:t>
            </a:r>
            <a:r>
              <a:rPr lang="zh-CN" altLang="zh-CN" sz="2800">
                <a:solidFill>
                  <a:srgbClr val="FF0000"/>
                </a:solidFill>
              </a:rPr>
              <a:t>数字</a:t>
            </a:r>
            <a:r>
              <a:rPr lang="zh-CN" altLang="zh-CN" sz="2800"/>
              <a:t>和</a:t>
            </a:r>
            <a:r>
              <a:rPr lang="zh-CN" altLang="zh-CN" sz="2800">
                <a:solidFill>
                  <a:srgbClr val="FF0000"/>
                </a:solidFill>
              </a:rPr>
              <a:t>下划线</a:t>
            </a:r>
            <a:r>
              <a:rPr lang="en-US" altLang="zh-CN" sz="2800"/>
              <a:t>3</a:t>
            </a:r>
            <a:r>
              <a:rPr lang="zh-CN" altLang="zh-CN" sz="2800"/>
              <a:t>种字符组成，且</a:t>
            </a:r>
            <a:r>
              <a:rPr lang="zh-CN" altLang="zh-CN" sz="2800">
                <a:solidFill>
                  <a:srgbClr val="FF0000"/>
                </a:solidFill>
              </a:rPr>
              <a:t>第一个字符必须为字母或下划线</a:t>
            </a:r>
            <a:endParaRPr lang="en-US" altLang="zh-CN" sz="2800">
              <a:solidFill>
                <a:srgbClr val="FF0000"/>
              </a:solidFill>
            </a:endParaRPr>
          </a:p>
          <a:p>
            <a:r>
              <a:rPr lang="zh-CN" altLang="zh-CN" sz="2800"/>
              <a:t>合法的标识符：</a:t>
            </a:r>
            <a:r>
              <a:rPr lang="zh-CN" altLang="en-US" sz="2800"/>
              <a:t>如</a:t>
            </a:r>
            <a:r>
              <a:rPr lang="en-US" altLang="zh-CN" sz="2800"/>
              <a:t>sum</a:t>
            </a:r>
            <a:r>
              <a:rPr lang="zh-CN" altLang="zh-CN" sz="2800"/>
              <a:t>，</a:t>
            </a:r>
            <a:r>
              <a:rPr lang="en-US" altLang="zh-CN" sz="2800"/>
              <a:t>average, _total, Class, day, BASIC, li_ling</a:t>
            </a:r>
          </a:p>
          <a:p>
            <a:r>
              <a:rPr lang="zh-CN" altLang="zh-CN" sz="2800"/>
              <a:t>不合法的标识符</a:t>
            </a:r>
            <a:r>
              <a:rPr lang="zh-CN" altLang="en-US" sz="2800"/>
              <a:t>：</a:t>
            </a:r>
            <a:r>
              <a:rPr lang="en-US" altLang="zh-CN" sz="2800"/>
              <a:t>M.D.John</a:t>
            </a:r>
            <a:r>
              <a:rPr lang="zh-CN" altLang="zh-CN" sz="2800"/>
              <a:t>，￥</a:t>
            </a:r>
            <a:r>
              <a:rPr lang="en-US" altLang="zh-CN" sz="2800"/>
              <a:t>123</a:t>
            </a:r>
            <a:r>
              <a:rPr lang="zh-CN" altLang="zh-CN" sz="2800"/>
              <a:t>，＃</a:t>
            </a:r>
            <a:r>
              <a:rPr lang="en-US" altLang="zh-CN" sz="2800"/>
              <a:t>33</a:t>
            </a:r>
            <a:r>
              <a:rPr lang="zh-CN" altLang="zh-CN" sz="2800"/>
              <a:t>，</a:t>
            </a:r>
            <a:r>
              <a:rPr lang="en-US" altLang="zh-CN" sz="2800"/>
              <a:t>3D64</a:t>
            </a:r>
            <a:r>
              <a:rPr lang="zh-CN" altLang="zh-CN" sz="2800"/>
              <a:t>，</a:t>
            </a:r>
            <a:r>
              <a:rPr lang="en-US" altLang="zh-CN" sz="2800"/>
              <a:t>a</a:t>
            </a:r>
            <a:r>
              <a:rPr lang="zh-CN" altLang="zh-CN" sz="2800"/>
              <a:t>＞</a:t>
            </a:r>
            <a:r>
              <a:rPr lang="en-US" altLang="zh-CN" sz="2800"/>
              <a:t>b</a:t>
            </a:r>
          </a:p>
          <a:p>
            <a:endParaRPr lang="en-US" altLang="zh-CN" sz="2800">
              <a:solidFill>
                <a:srgbClr val="FF0000"/>
              </a:solidFill>
            </a:endParaRPr>
          </a:p>
        </p:txBody>
      </p:sp>
      <p:sp>
        <p:nvSpPr>
          <p:cNvPr id="18436" name="Rectangle 5">
            <a:extLst>
              <a:ext uri="{FF2B5EF4-FFF2-40B4-BE49-F238E27FC236}">
                <a16:creationId xmlns="" xmlns:a16="http://schemas.microsoft.com/office/drawing/2014/main" id="{48B9399D-B429-48DE-B948-48A82AC2B51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8437" name="Rectangle 2">
            <a:extLst>
              <a:ext uri="{FF2B5EF4-FFF2-40B4-BE49-F238E27FC236}">
                <a16:creationId xmlns="" xmlns:a16="http://schemas.microsoft.com/office/drawing/2014/main" id="{386A229C-B1D7-4455-816B-E4F0B2B5B2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8438" name="Rectangle 2">
            <a:extLst>
              <a:ext uri="{FF2B5EF4-FFF2-40B4-BE49-F238E27FC236}">
                <a16:creationId xmlns="" xmlns:a16="http://schemas.microsoft.com/office/drawing/2014/main" id="{CEC50BAE-E54D-498C-BA26-5A60A7E17C2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圆角矩形标注 6">
            <a:extLst>
              <a:ext uri="{FF2B5EF4-FFF2-40B4-BE49-F238E27FC236}">
                <a16:creationId xmlns="" xmlns:a16="http://schemas.microsoft.com/office/drawing/2014/main" id="{F3A7655D-54AB-42A8-9FC1-2B8F63D85C70}"/>
              </a:ext>
            </a:extLst>
          </p:cNvPr>
          <p:cNvSpPr>
            <a:spLocks noChangeArrowheads="1"/>
          </p:cNvSpPr>
          <p:nvPr/>
        </p:nvSpPr>
        <p:spPr bwMode="auto">
          <a:xfrm>
            <a:off x="4714875" y="1928813"/>
            <a:ext cx="4214813" cy="642937"/>
          </a:xfrm>
          <a:prstGeom prst="wedgeRoundRectCallout">
            <a:avLst>
              <a:gd name="adj1" fmla="val -30884"/>
              <a:gd name="adj2" fmla="val 86157"/>
              <a:gd name="adj3" fmla="val 16667"/>
            </a:avLst>
          </a:prstGeom>
          <a:solidFill>
            <a:srgbClr val="FFFFCC"/>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大小写字母是不同的字符</a:t>
            </a:r>
            <a:endParaRPr lang="en-US" altLang="zh-CN" sz="2800">
              <a:solidFill>
                <a:srgbClr val="0000CC"/>
              </a:solidFill>
              <a:latin typeface="Arial" panose="020B0604020202020204" pitchFamily="34" charset="0"/>
            </a:endParaRPr>
          </a:p>
        </p:txBody>
      </p:sp>
      <p:sp>
        <p:nvSpPr>
          <p:cNvPr id="18440" name="灯片编号占位符 1">
            <a:extLst>
              <a:ext uri="{FF2B5EF4-FFF2-40B4-BE49-F238E27FC236}">
                <a16:creationId xmlns="" xmlns:a16="http://schemas.microsoft.com/office/drawing/2014/main" id="{3008A01B-2700-41F3-BD4A-B7C2620786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BC83B02-FA25-4E1B-802A-2F01618A4A99}" type="slidenum">
              <a:rPr kumimoji="0" lang="en-US" altLang="zh-CN" sz="1400" b="0" smtClean="0"/>
              <a:pPr>
                <a:lnSpc>
                  <a:spcPct val="100000"/>
                </a:lnSpc>
                <a:spcBef>
                  <a:spcPct val="0"/>
                </a:spcBef>
                <a:buFontTx/>
                <a:buNone/>
              </a:pPr>
              <a:t>12</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7"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8825B206-E9CD-469A-AF60-5035E80E9F12}"/>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3.2.2 </a:t>
            </a:r>
            <a:r>
              <a:rPr lang="zh-CN" altLang="zh-CN" sz="4800">
                <a:solidFill>
                  <a:srgbClr val="800000"/>
                </a:solidFill>
                <a:latin typeface="Arial" panose="020B0604020202020204" pitchFamily="34" charset="0"/>
                <a:ea typeface="黑体" panose="02010609060101010101" pitchFamily="49" charset="-122"/>
              </a:rPr>
              <a:t>数据类型</a:t>
            </a:r>
            <a:endParaRPr lang="zh-CN" altLang="en-US" sz="4800">
              <a:solidFill>
                <a:srgbClr val="800000"/>
              </a:solidFill>
              <a:latin typeface="Arial" panose="020B0604020202020204" pitchFamily="34" charset="0"/>
              <a:ea typeface="黑体" panose="02010609060101010101" pitchFamily="49" charset="-122"/>
            </a:endParaRPr>
          </a:p>
        </p:txBody>
      </p:sp>
      <p:sp>
        <p:nvSpPr>
          <p:cNvPr id="19459" name="Rectangle 7">
            <a:extLst>
              <a:ext uri="{FF2B5EF4-FFF2-40B4-BE49-F238E27FC236}">
                <a16:creationId xmlns="" xmlns:a16="http://schemas.microsoft.com/office/drawing/2014/main" id="{7D4C1225-D8AD-4239-B902-2B74DF2C36DA}"/>
              </a:ext>
            </a:extLst>
          </p:cNvPr>
          <p:cNvSpPr>
            <a:spLocks noGrp="1" noChangeArrowheads="1"/>
          </p:cNvSpPr>
          <p:nvPr>
            <p:ph type="body" sz="half" idx="1"/>
          </p:nvPr>
        </p:nvSpPr>
        <p:spPr>
          <a:xfrm>
            <a:off x="714375" y="1428750"/>
            <a:ext cx="8215313" cy="5168900"/>
          </a:xfrm>
        </p:spPr>
        <p:txBody>
          <a:bodyPr/>
          <a:lstStyle/>
          <a:p>
            <a:r>
              <a:rPr lang="zh-CN" altLang="zh-CN"/>
              <a:t>所谓</a:t>
            </a:r>
            <a:r>
              <a:rPr lang="zh-CN" altLang="zh-CN">
                <a:solidFill>
                  <a:srgbClr val="C00000"/>
                </a:solidFill>
              </a:rPr>
              <a:t>类型</a:t>
            </a:r>
            <a:r>
              <a:rPr lang="zh-CN" altLang="zh-CN"/>
              <a:t>，就是对数据分配存储单元的安排，包括存储单元的长度</a:t>
            </a:r>
            <a:r>
              <a:rPr lang="en-US" altLang="zh-CN"/>
              <a:t>(</a:t>
            </a:r>
            <a:r>
              <a:rPr lang="zh-CN" altLang="zh-CN"/>
              <a:t>占多少字节</a:t>
            </a:r>
            <a:r>
              <a:rPr lang="en-US" altLang="zh-CN"/>
              <a:t>)</a:t>
            </a:r>
            <a:r>
              <a:rPr lang="zh-CN" altLang="zh-CN"/>
              <a:t>以及数据的存储形式</a:t>
            </a:r>
            <a:endParaRPr lang="en-US" altLang="zh-CN"/>
          </a:p>
          <a:p>
            <a:r>
              <a:rPr lang="zh-CN" altLang="zh-CN"/>
              <a:t>不同的类型分配不同的长度和存储形式</a:t>
            </a:r>
            <a:endParaRPr lang="en-US" altLang="zh-CN"/>
          </a:p>
          <a:p>
            <a:r>
              <a:rPr lang="zh-CN" altLang="en-US"/>
              <a:t>变量在定义时都要为其指定类型</a:t>
            </a:r>
            <a:endParaRPr lang="en-US" altLang="zh-CN"/>
          </a:p>
          <a:p>
            <a:r>
              <a:rPr lang="zh-CN" altLang="en-US"/>
              <a:t>常量也是区分类型的</a:t>
            </a:r>
            <a:endParaRPr lang="zh-CN" altLang="zh-CN"/>
          </a:p>
        </p:txBody>
      </p:sp>
      <p:sp>
        <p:nvSpPr>
          <p:cNvPr id="19460" name="Rectangle 5">
            <a:extLst>
              <a:ext uri="{FF2B5EF4-FFF2-40B4-BE49-F238E27FC236}">
                <a16:creationId xmlns="" xmlns:a16="http://schemas.microsoft.com/office/drawing/2014/main" id="{EC87616A-B456-4A1A-9592-1AF107921F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9461" name="Rectangle 2">
            <a:extLst>
              <a:ext uri="{FF2B5EF4-FFF2-40B4-BE49-F238E27FC236}">
                <a16:creationId xmlns="" xmlns:a16="http://schemas.microsoft.com/office/drawing/2014/main" id="{736849E3-4D7C-418E-BBB9-9B4C8005D44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9462" name="Rectangle 2">
            <a:extLst>
              <a:ext uri="{FF2B5EF4-FFF2-40B4-BE49-F238E27FC236}">
                <a16:creationId xmlns="" xmlns:a16="http://schemas.microsoft.com/office/drawing/2014/main" id="{A49A3F38-0E8E-475B-9CB6-981A55B7D34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9463" name="灯片编号占位符 1">
            <a:extLst>
              <a:ext uri="{FF2B5EF4-FFF2-40B4-BE49-F238E27FC236}">
                <a16:creationId xmlns="" xmlns:a16="http://schemas.microsoft.com/office/drawing/2014/main" id="{7F1C9636-FB48-4F03-B044-A422113DF2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F1DED71B-CA88-487A-A87B-A58923DF1DB2}" type="slidenum">
              <a:rPr kumimoji="0" lang="en-US" altLang="zh-CN" sz="1400" b="0" smtClean="0"/>
              <a:pPr>
                <a:lnSpc>
                  <a:spcPct val="100000"/>
                </a:lnSpc>
                <a:spcBef>
                  <a:spcPct val="0"/>
                </a:spcBef>
                <a:buFontTx/>
                <a:buNone/>
              </a:pPr>
              <a:t>13</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C2E5F5F6-EA53-476A-AE96-7371E435C598}"/>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3.2.2 </a:t>
            </a:r>
            <a:r>
              <a:rPr lang="zh-CN" altLang="zh-CN" sz="4800">
                <a:solidFill>
                  <a:srgbClr val="800000"/>
                </a:solidFill>
                <a:latin typeface="Arial" panose="020B0604020202020204" pitchFamily="34" charset="0"/>
                <a:ea typeface="黑体" panose="02010609060101010101" pitchFamily="49" charset="-122"/>
              </a:rPr>
              <a:t>数据类型</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19FC6A86-D214-4464-9F78-12C226AAE1E6}"/>
              </a:ext>
            </a:extLst>
          </p:cNvPr>
          <p:cNvSpPr>
            <a:spLocks noGrp="1" noChangeArrowheads="1"/>
          </p:cNvSpPr>
          <p:nvPr>
            <p:ph type="body" sz="half" idx="1"/>
          </p:nvPr>
        </p:nvSpPr>
        <p:spPr>
          <a:xfrm>
            <a:off x="250825" y="1285875"/>
            <a:ext cx="5500688" cy="5357813"/>
          </a:xfrm>
        </p:spPr>
        <p:txBody>
          <a:bodyPr/>
          <a:lstStyle/>
          <a:p>
            <a:pPr>
              <a:buFont typeface="Wingdings" pitchFamily="2" charset="2"/>
              <a:buNone/>
            </a:pPr>
            <a:r>
              <a:rPr lang="en-US" altLang="zh-CN" dirty="0"/>
              <a:t>C</a:t>
            </a:r>
            <a:r>
              <a:rPr lang="zh-CN" altLang="zh-CN" dirty="0"/>
              <a:t>语言允许使用的数据类型</a:t>
            </a:r>
            <a:r>
              <a:rPr lang="zh-CN" altLang="en-US" dirty="0"/>
              <a:t>：</a:t>
            </a:r>
            <a:endParaRPr lang="en-US" altLang="zh-CN" dirty="0"/>
          </a:p>
          <a:p>
            <a:pPr>
              <a:lnSpc>
                <a:spcPct val="100000"/>
              </a:lnSpc>
            </a:pPr>
            <a:r>
              <a:rPr lang="zh-CN" altLang="zh-CN" dirty="0"/>
              <a:t>基本类型</a:t>
            </a:r>
            <a:endParaRPr lang="en-US" altLang="zh-CN" dirty="0"/>
          </a:p>
          <a:p>
            <a:pPr lvl="1">
              <a:lnSpc>
                <a:spcPct val="100000"/>
              </a:lnSpc>
            </a:pPr>
            <a:r>
              <a:rPr lang="zh-CN" altLang="zh-CN" sz="2400" dirty="0">
                <a:solidFill>
                  <a:srgbClr val="0000CC"/>
                </a:solidFill>
              </a:rPr>
              <a:t>整型类型</a:t>
            </a:r>
            <a:endParaRPr lang="en-US" altLang="zh-CN" sz="2400" dirty="0">
              <a:solidFill>
                <a:srgbClr val="0000CC"/>
              </a:solidFill>
            </a:endParaRPr>
          </a:p>
          <a:p>
            <a:pPr lvl="2">
              <a:lnSpc>
                <a:spcPct val="100000"/>
              </a:lnSpc>
            </a:pPr>
            <a:r>
              <a:rPr lang="zh-CN" altLang="zh-CN" sz="2400" dirty="0">
                <a:solidFill>
                  <a:srgbClr val="0000CC"/>
                </a:solidFill>
              </a:rPr>
              <a:t>基本整型</a:t>
            </a:r>
            <a:r>
              <a:rPr lang="en-US" altLang="zh-CN" sz="2400" dirty="0">
                <a:solidFill>
                  <a:srgbClr val="0000CC"/>
                </a:solidFill>
              </a:rPr>
              <a:t>(int 4)</a:t>
            </a:r>
          </a:p>
          <a:p>
            <a:pPr lvl="2">
              <a:lnSpc>
                <a:spcPct val="100000"/>
              </a:lnSpc>
            </a:pPr>
            <a:r>
              <a:rPr lang="zh-CN" altLang="zh-CN" sz="2400" dirty="0">
                <a:solidFill>
                  <a:srgbClr val="0000CC"/>
                </a:solidFill>
              </a:rPr>
              <a:t>短整型</a:t>
            </a:r>
            <a:r>
              <a:rPr lang="en-US" altLang="zh-CN" sz="2400" dirty="0">
                <a:solidFill>
                  <a:srgbClr val="0000CC"/>
                </a:solidFill>
              </a:rPr>
              <a:t>(short 2)</a:t>
            </a:r>
          </a:p>
          <a:p>
            <a:pPr lvl="2">
              <a:lnSpc>
                <a:spcPct val="100000"/>
              </a:lnSpc>
            </a:pPr>
            <a:r>
              <a:rPr lang="zh-CN" altLang="zh-CN" sz="2400" dirty="0">
                <a:solidFill>
                  <a:srgbClr val="0000CC"/>
                </a:solidFill>
              </a:rPr>
              <a:t>长整型</a:t>
            </a:r>
            <a:r>
              <a:rPr lang="en-US" altLang="zh-CN" sz="2400" dirty="0">
                <a:solidFill>
                  <a:srgbClr val="0000CC"/>
                </a:solidFill>
              </a:rPr>
              <a:t>(long 4)</a:t>
            </a:r>
          </a:p>
          <a:p>
            <a:pPr lvl="2">
              <a:lnSpc>
                <a:spcPct val="100000"/>
              </a:lnSpc>
            </a:pPr>
            <a:r>
              <a:rPr lang="zh-CN" altLang="zh-CN" sz="2400" dirty="0">
                <a:solidFill>
                  <a:srgbClr val="0000CC"/>
                </a:solidFill>
              </a:rPr>
              <a:t>双长整型</a:t>
            </a:r>
            <a:r>
              <a:rPr lang="en-US" altLang="zh-CN" sz="2400" dirty="0">
                <a:solidFill>
                  <a:srgbClr val="0000CC"/>
                </a:solidFill>
              </a:rPr>
              <a:t>(long </a:t>
            </a:r>
            <a:r>
              <a:rPr lang="en-US" altLang="zh-CN" sz="2400" dirty="0" err="1">
                <a:solidFill>
                  <a:srgbClr val="0000CC"/>
                </a:solidFill>
              </a:rPr>
              <a:t>long</a:t>
            </a:r>
            <a:r>
              <a:rPr lang="en-US" altLang="zh-CN" sz="2400" dirty="0">
                <a:solidFill>
                  <a:srgbClr val="0000CC"/>
                </a:solidFill>
              </a:rPr>
              <a:t> 8)</a:t>
            </a:r>
          </a:p>
          <a:p>
            <a:pPr lvl="2">
              <a:lnSpc>
                <a:spcPct val="100000"/>
              </a:lnSpc>
            </a:pPr>
            <a:r>
              <a:rPr lang="zh-CN" altLang="zh-CN" sz="2400" dirty="0">
                <a:solidFill>
                  <a:srgbClr val="0000CC"/>
                </a:solidFill>
              </a:rPr>
              <a:t>字符型</a:t>
            </a:r>
            <a:r>
              <a:rPr lang="en-US" altLang="zh-CN" sz="2400" dirty="0">
                <a:solidFill>
                  <a:srgbClr val="0000CC"/>
                </a:solidFill>
              </a:rPr>
              <a:t>(char 1)</a:t>
            </a:r>
          </a:p>
          <a:p>
            <a:pPr lvl="2">
              <a:lnSpc>
                <a:spcPct val="100000"/>
              </a:lnSpc>
            </a:pPr>
            <a:r>
              <a:rPr lang="zh-CN" altLang="zh-CN" sz="2400" dirty="0">
                <a:solidFill>
                  <a:srgbClr val="0000CC"/>
                </a:solidFill>
              </a:rPr>
              <a:t>布尔型</a:t>
            </a:r>
            <a:r>
              <a:rPr lang="en-US" altLang="zh-CN" sz="2400" dirty="0">
                <a:solidFill>
                  <a:srgbClr val="0000CC"/>
                </a:solidFill>
              </a:rPr>
              <a:t>(bool 1)</a:t>
            </a:r>
          </a:p>
          <a:p>
            <a:pPr lvl="3">
              <a:lnSpc>
                <a:spcPct val="100000"/>
              </a:lnSpc>
            </a:pPr>
            <a:r>
              <a:rPr lang="en-US" altLang="zh-CN" sz="1600" dirty="0">
                <a:solidFill>
                  <a:srgbClr val="0000CC"/>
                </a:solidFill>
              </a:rPr>
              <a:t>&lt;</a:t>
            </a:r>
            <a:r>
              <a:rPr lang="en-US" altLang="zh-CN" sz="1600" dirty="0" err="1">
                <a:solidFill>
                  <a:srgbClr val="0000CC"/>
                </a:solidFill>
              </a:rPr>
              <a:t>stdbool.h</a:t>
            </a:r>
            <a:r>
              <a:rPr lang="en-US" altLang="zh-CN" sz="1600" dirty="0">
                <a:solidFill>
                  <a:srgbClr val="0000CC"/>
                </a:solidFill>
              </a:rPr>
              <a:t>&gt;</a:t>
            </a:r>
          </a:p>
        </p:txBody>
      </p:sp>
      <p:sp>
        <p:nvSpPr>
          <p:cNvPr id="20484" name="Rectangle 5">
            <a:extLst>
              <a:ext uri="{FF2B5EF4-FFF2-40B4-BE49-F238E27FC236}">
                <a16:creationId xmlns="" xmlns:a16="http://schemas.microsoft.com/office/drawing/2014/main" id="{E5B999D5-0DCE-40FC-99EE-3EE79858301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0485" name="Rectangle 2">
            <a:extLst>
              <a:ext uri="{FF2B5EF4-FFF2-40B4-BE49-F238E27FC236}">
                <a16:creationId xmlns="" xmlns:a16="http://schemas.microsoft.com/office/drawing/2014/main" id="{F87B2EB8-6701-4D1D-8BDA-1B5AAA29DF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0486" name="Rectangle 2">
            <a:extLst>
              <a:ext uri="{FF2B5EF4-FFF2-40B4-BE49-F238E27FC236}">
                <a16:creationId xmlns="" xmlns:a16="http://schemas.microsoft.com/office/drawing/2014/main" id="{CF23F934-D041-46E8-A031-B227E922DB8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Rectangle 7">
            <a:extLst>
              <a:ext uri="{FF2B5EF4-FFF2-40B4-BE49-F238E27FC236}">
                <a16:creationId xmlns="" xmlns:a16="http://schemas.microsoft.com/office/drawing/2014/main" id="{6E3BDCEC-6B71-4556-9690-26F633E09242}"/>
              </a:ext>
            </a:extLst>
          </p:cNvPr>
          <p:cNvSpPr txBox="1">
            <a:spLocks noChangeArrowheads="1"/>
          </p:cNvSpPr>
          <p:nvPr/>
        </p:nvSpPr>
        <p:spPr bwMode="auto">
          <a:xfrm>
            <a:off x="3916363" y="2571750"/>
            <a:ext cx="5227637"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lvl="1">
              <a:lnSpc>
                <a:spcPct val="100000"/>
              </a:lnSpc>
            </a:pPr>
            <a:r>
              <a:rPr lang="zh-CN" altLang="zh-CN" sz="2400" dirty="0">
                <a:solidFill>
                  <a:srgbClr val="9E01DD"/>
                </a:solidFill>
              </a:rPr>
              <a:t>浮点类型</a:t>
            </a:r>
            <a:endParaRPr lang="en-US" altLang="zh-CN" sz="2400" dirty="0">
              <a:solidFill>
                <a:srgbClr val="9E01DD"/>
              </a:solidFill>
            </a:endParaRPr>
          </a:p>
          <a:p>
            <a:pPr lvl="2">
              <a:lnSpc>
                <a:spcPct val="100000"/>
              </a:lnSpc>
            </a:pPr>
            <a:r>
              <a:rPr lang="zh-CN" altLang="zh-CN" sz="2400" dirty="0">
                <a:solidFill>
                  <a:srgbClr val="9E01DD"/>
                </a:solidFill>
              </a:rPr>
              <a:t>单精度浮点型</a:t>
            </a:r>
            <a:r>
              <a:rPr lang="en-US" altLang="zh-CN" sz="2400" dirty="0">
                <a:solidFill>
                  <a:srgbClr val="9E01DD"/>
                </a:solidFill>
              </a:rPr>
              <a:t>(float 4)</a:t>
            </a:r>
          </a:p>
          <a:p>
            <a:pPr lvl="2">
              <a:lnSpc>
                <a:spcPct val="100000"/>
              </a:lnSpc>
            </a:pPr>
            <a:r>
              <a:rPr lang="zh-CN" altLang="zh-CN" sz="2400" dirty="0">
                <a:solidFill>
                  <a:srgbClr val="9E01DD"/>
                </a:solidFill>
              </a:rPr>
              <a:t>双精度浮点型</a:t>
            </a:r>
            <a:r>
              <a:rPr lang="en-US" altLang="zh-CN" sz="2400" dirty="0">
                <a:solidFill>
                  <a:srgbClr val="9E01DD"/>
                </a:solidFill>
              </a:rPr>
              <a:t>(double 8)</a:t>
            </a:r>
          </a:p>
          <a:p>
            <a:pPr lvl="2">
              <a:lnSpc>
                <a:spcPct val="100000"/>
              </a:lnSpc>
            </a:pPr>
            <a:r>
              <a:rPr lang="zh-CN" altLang="en-US" sz="2400" dirty="0">
                <a:solidFill>
                  <a:srgbClr val="9E01DD"/>
                </a:solidFill>
              </a:rPr>
              <a:t>长精度浮点型</a:t>
            </a:r>
            <a:endParaRPr lang="en-US" altLang="zh-CN" sz="2400" dirty="0">
              <a:solidFill>
                <a:srgbClr val="9E01DD"/>
              </a:solidFill>
            </a:endParaRPr>
          </a:p>
          <a:p>
            <a:pPr lvl="3">
              <a:lnSpc>
                <a:spcPct val="100000"/>
              </a:lnSpc>
              <a:buClrTx/>
              <a:buFont typeface="Wingdings" panose="05000000000000000000" pitchFamily="2" charset="2"/>
              <a:buChar char="l"/>
            </a:pPr>
            <a:r>
              <a:rPr lang="en-US" altLang="zh-CN" sz="1600" dirty="0">
                <a:solidFill>
                  <a:srgbClr val="9E01DD"/>
                </a:solidFill>
              </a:rPr>
              <a:t>(long double 16 GCC)</a:t>
            </a:r>
          </a:p>
          <a:p>
            <a:pPr lvl="2">
              <a:lnSpc>
                <a:spcPct val="100000"/>
              </a:lnSpc>
            </a:pPr>
            <a:r>
              <a:rPr lang="zh-CN" altLang="zh-CN" sz="2400" dirty="0">
                <a:solidFill>
                  <a:srgbClr val="9E01DD"/>
                </a:solidFill>
              </a:rPr>
              <a:t>复数浮点型</a:t>
            </a:r>
            <a:r>
              <a:rPr lang="en-US" altLang="zh-CN" sz="2400" dirty="0">
                <a:solidFill>
                  <a:srgbClr val="9E01DD"/>
                </a:solidFill>
              </a:rPr>
              <a:t> </a:t>
            </a:r>
            <a:r>
              <a:rPr lang="en-US" altLang="zh-CN" sz="2400" dirty="0" err="1">
                <a:solidFill>
                  <a:srgbClr val="9E01DD"/>
                </a:solidFill>
              </a:rPr>
              <a:t>complex.h</a:t>
            </a:r>
            <a:endParaRPr lang="en-US" altLang="zh-CN" sz="2400" dirty="0">
              <a:solidFill>
                <a:srgbClr val="9E01DD"/>
              </a:solidFill>
            </a:endParaRPr>
          </a:p>
          <a:p>
            <a:pPr lvl="3">
              <a:lnSpc>
                <a:spcPct val="100000"/>
              </a:lnSpc>
              <a:buClrTx/>
              <a:buFont typeface="Wingdings" panose="05000000000000000000" pitchFamily="2" charset="2"/>
              <a:buChar char="l"/>
            </a:pPr>
            <a:r>
              <a:rPr lang="en-US" altLang="zh-CN" sz="1600" dirty="0">
                <a:solidFill>
                  <a:srgbClr val="9E01DD"/>
                </a:solidFill>
              </a:rPr>
              <a:t>&lt;</a:t>
            </a:r>
            <a:r>
              <a:rPr lang="en-US" altLang="zh-CN" sz="1600" dirty="0" err="1">
                <a:solidFill>
                  <a:srgbClr val="9E01DD"/>
                </a:solidFill>
              </a:rPr>
              <a:t>complex.h</a:t>
            </a:r>
            <a:r>
              <a:rPr lang="en-US" altLang="zh-CN" sz="1600" dirty="0">
                <a:solidFill>
                  <a:srgbClr val="9E01DD"/>
                </a:solidFill>
              </a:rPr>
              <a:t>&gt;</a:t>
            </a:r>
            <a:endParaRPr lang="en-US" altLang="zh-CN" sz="1600" dirty="0">
              <a:solidFill>
                <a:srgbClr val="FF0000"/>
              </a:solidFill>
            </a:endParaRPr>
          </a:p>
          <a:p>
            <a:pPr lvl="3">
              <a:lnSpc>
                <a:spcPct val="100000"/>
              </a:lnSpc>
              <a:buClrTx/>
              <a:buFont typeface="Wingdings" panose="05000000000000000000" pitchFamily="2" charset="2"/>
              <a:buChar char="l"/>
            </a:pPr>
            <a:r>
              <a:rPr lang="en-US" altLang="zh-CN" sz="1600" dirty="0">
                <a:solidFill>
                  <a:srgbClr val="9E01DD"/>
                </a:solidFill>
              </a:rPr>
              <a:t>float complex 8</a:t>
            </a:r>
          </a:p>
          <a:p>
            <a:pPr lvl="3">
              <a:lnSpc>
                <a:spcPct val="100000"/>
              </a:lnSpc>
              <a:buClrTx/>
              <a:buFont typeface="Wingdings" panose="05000000000000000000" pitchFamily="2" charset="2"/>
              <a:buChar char="l"/>
            </a:pPr>
            <a:r>
              <a:rPr lang="en-US" altLang="zh-CN" sz="1600" dirty="0">
                <a:solidFill>
                  <a:srgbClr val="9E01DD"/>
                </a:solidFill>
              </a:rPr>
              <a:t>double complex 16</a:t>
            </a:r>
          </a:p>
          <a:p>
            <a:pPr lvl="3">
              <a:lnSpc>
                <a:spcPct val="100000"/>
              </a:lnSpc>
              <a:buClrTx/>
              <a:buFont typeface="Wingdings" panose="05000000000000000000" pitchFamily="2" charset="2"/>
              <a:buChar char="l"/>
            </a:pPr>
            <a:r>
              <a:rPr lang="en-US" altLang="zh-CN" sz="1600" dirty="0">
                <a:solidFill>
                  <a:srgbClr val="9E01DD"/>
                </a:solidFill>
              </a:rPr>
              <a:t>long double complex 32</a:t>
            </a:r>
          </a:p>
        </p:txBody>
      </p:sp>
      <p:sp>
        <p:nvSpPr>
          <p:cNvPr id="20488" name="灯片编号占位符 1">
            <a:extLst>
              <a:ext uri="{FF2B5EF4-FFF2-40B4-BE49-F238E27FC236}">
                <a16:creationId xmlns="" xmlns:a16="http://schemas.microsoft.com/office/drawing/2014/main" id="{89407508-2C19-4571-AC2C-082A746EFF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C991634-B8F3-418B-A930-0490D0F5913F}" type="slidenum">
              <a:rPr kumimoji="0" lang="en-US" altLang="zh-CN" sz="1400" b="0" smtClean="0"/>
              <a:pPr>
                <a:lnSpc>
                  <a:spcPct val="100000"/>
                </a:lnSpc>
                <a:spcBef>
                  <a:spcPct val="0"/>
                </a:spcBef>
                <a:buFontTx/>
                <a:buNone/>
              </a:pPr>
              <a:t>14</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22" dur="500"/>
                                        <p:tgtEl>
                                          <p:spTgt spid="21607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25" dur="500"/>
                                        <p:tgtEl>
                                          <p:spTgt spid="21607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8" dur="500"/>
                                        <p:tgtEl>
                                          <p:spTgt spid="216071">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31" dur="500"/>
                                        <p:tgtEl>
                                          <p:spTgt spid="216071">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34" dur="500"/>
                                        <p:tgtEl>
                                          <p:spTgt spid="21607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16071">
                                            <p:txEl>
                                              <p:pRg st="8" end="8"/>
                                            </p:txEl>
                                          </p:spTgt>
                                        </p:tgtEl>
                                        <p:attrNameLst>
                                          <p:attrName>style.visibility</p:attrName>
                                        </p:attrNameLst>
                                      </p:cBhvr>
                                      <p:to>
                                        <p:strVal val="visible"/>
                                      </p:to>
                                    </p:set>
                                    <p:animEffect transition="in" filter="blinds(horizontal)">
                                      <p:cBhvr>
                                        <p:cTn id="37" dur="500"/>
                                        <p:tgtEl>
                                          <p:spTgt spid="21607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16071">
                                            <p:txEl>
                                              <p:pRg st="9" end="9"/>
                                            </p:txEl>
                                          </p:spTgt>
                                        </p:tgtEl>
                                        <p:attrNameLst>
                                          <p:attrName>style.visibility</p:attrName>
                                        </p:attrNameLst>
                                      </p:cBhvr>
                                      <p:to>
                                        <p:strVal val="visible"/>
                                      </p:to>
                                    </p:set>
                                    <p:animEffect transition="in" filter="blinds(horizontal)">
                                      <p:cBhvr>
                                        <p:cTn id="40" dur="500"/>
                                        <p:tgtEl>
                                          <p:spTgt spid="21607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animEffect transition="in" filter="blinds(horizontal)">
                                      <p:cBhvr>
                                        <p:cTn id="45" dur="500"/>
                                        <p:tgtEl>
                                          <p:spTgt spid="7">
                                            <p:txEl>
                                              <p:pRg st="1" end="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animEffect transition="in" filter="blinds(horizontal)">
                                      <p:cBhvr>
                                        <p:cTn id="48" dur="500"/>
                                        <p:tgtEl>
                                          <p:spTgt spid="7">
                                            <p:txEl>
                                              <p:pRg st="2" end="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animEffect transition="in" filter="blinds(horizontal)">
                                      <p:cBhvr>
                                        <p:cTn id="51" dur="500"/>
                                        <p:tgtEl>
                                          <p:spTgt spid="7">
                                            <p:txEl>
                                              <p:pRg st="3" end="3"/>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animEffect transition="in" filter="blinds(horizontal)">
                                      <p:cBhvr>
                                        <p:cTn id="54" dur="500"/>
                                        <p:tgtEl>
                                          <p:spTgt spid="7">
                                            <p:txEl>
                                              <p:pRg st="4" end="4"/>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animEffect transition="in" filter="blinds(horizontal)">
                                      <p:cBhvr>
                                        <p:cTn id="57" dur="500"/>
                                        <p:tgtEl>
                                          <p:spTgt spid="7">
                                            <p:txEl>
                                              <p:pRg st="5" end="5"/>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7">
                                            <p:txEl>
                                              <p:pRg st="6" end="6"/>
                                            </p:txEl>
                                          </p:spTgt>
                                        </p:tgtEl>
                                        <p:attrNameLst>
                                          <p:attrName>style.visibility</p:attrName>
                                        </p:attrNameLst>
                                      </p:cBhvr>
                                      <p:to>
                                        <p:strVal val="visible"/>
                                      </p:to>
                                    </p:set>
                                    <p:animEffect transition="in" filter="blinds(horizontal)">
                                      <p:cBhvr>
                                        <p:cTn id="60" dur="500"/>
                                        <p:tgtEl>
                                          <p:spTgt spid="7">
                                            <p:txEl>
                                              <p:pRg st="6" end="6"/>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blinds(horizontal)">
                                      <p:cBhvr>
                                        <p:cTn id="63" dur="500"/>
                                        <p:tgtEl>
                                          <p:spTgt spid="7">
                                            <p:txEl>
                                              <p:pRg st="7" end="7"/>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7">
                                            <p:txEl>
                                              <p:pRg st="8" end="8"/>
                                            </p:txEl>
                                          </p:spTgt>
                                        </p:tgtEl>
                                        <p:attrNameLst>
                                          <p:attrName>style.visibility</p:attrName>
                                        </p:attrNameLst>
                                      </p:cBhvr>
                                      <p:to>
                                        <p:strVal val="visible"/>
                                      </p:to>
                                    </p:set>
                                    <p:animEffect transition="in" filter="blinds(horizontal)">
                                      <p:cBhvr>
                                        <p:cTn id="66" dur="500"/>
                                        <p:tgtEl>
                                          <p:spTgt spid="7">
                                            <p:txEl>
                                              <p:pRg st="8" end="8"/>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7">
                                            <p:txEl>
                                              <p:pRg st="9" end="9"/>
                                            </p:txEl>
                                          </p:spTgt>
                                        </p:tgtEl>
                                        <p:attrNameLst>
                                          <p:attrName>style.visibility</p:attrName>
                                        </p:attrNameLst>
                                      </p:cBhvr>
                                      <p:to>
                                        <p:strVal val="visible"/>
                                      </p:to>
                                    </p:set>
                                    <p:animEffect transition="in" filter="blinds(horizontal)">
                                      <p:cBhvr>
                                        <p:cTn id="69"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A9F34340-3455-43AE-B42F-35EF64E2A2D4}"/>
              </a:ext>
            </a:extLst>
          </p:cNvPr>
          <p:cNvSpPr>
            <a:spLocks noChangeArrowheads="1"/>
          </p:cNvSpPr>
          <p:nvPr/>
        </p:nvSpPr>
        <p:spPr bwMode="auto">
          <a:xfrm>
            <a:off x="3500438" y="2214563"/>
            <a:ext cx="16430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1507" name="Rectangle 2">
            <a:extLst>
              <a:ext uri="{FF2B5EF4-FFF2-40B4-BE49-F238E27FC236}">
                <a16:creationId xmlns="" xmlns:a16="http://schemas.microsoft.com/office/drawing/2014/main" id="{C6C58EDF-F05D-4555-9E82-F13F83B91C26}"/>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3.2.2 </a:t>
            </a:r>
            <a:r>
              <a:rPr lang="zh-CN" altLang="zh-CN" sz="4800">
                <a:solidFill>
                  <a:srgbClr val="800000"/>
                </a:solidFill>
                <a:latin typeface="Arial" panose="020B0604020202020204" pitchFamily="34" charset="0"/>
                <a:ea typeface="黑体" panose="02010609060101010101" pitchFamily="49" charset="-122"/>
              </a:rPr>
              <a:t>数据类型</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6231A1D1-D97C-40D6-AA3E-C905BCC299C6}"/>
              </a:ext>
            </a:extLst>
          </p:cNvPr>
          <p:cNvSpPr>
            <a:spLocks noGrp="1" noChangeArrowheads="1"/>
          </p:cNvSpPr>
          <p:nvPr>
            <p:ph type="body" sz="half" idx="1"/>
          </p:nvPr>
        </p:nvSpPr>
        <p:spPr>
          <a:xfrm>
            <a:off x="785813" y="1285875"/>
            <a:ext cx="5500687" cy="5572125"/>
          </a:xfrm>
        </p:spPr>
        <p:txBody>
          <a:bodyPr/>
          <a:lstStyle/>
          <a:p>
            <a:pPr>
              <a:lnSpc>
                <a:spcPct val="110000"/>
              </a:lnSpc>
              <a:buFont typeface="Wingdings" pitchFamily="2" charset="2"/>
              <a:buNone/>
            </a:pPr>
            <a:r>
              <a:rPr lang="en-US" altLang="zh-CN"/>
              <a:t>C</a:t>
            </a:r>
            <a:r>
              <a:rPr lang="zh-CN" altLang="zh-CN"/>
              <a:t>语言允许使用的数据类型</a:t>
            </a:r>
            <a:r>
              <a:rPr lang="zh-CN" altLang="en-US"/>
              <a:t>：</a:t>
            </a:r>
            <a:endParaRPr lang="en-US" altLang="zh-CN"/>
          </a:p>
          <a:p>
            <a:pPr>
              <a:lnSpc>
                <a:spcPct val="100000"/>
              </a:lnSpc>
            </a:pPr>
            <a:r>
              <a:rPr lang="zh-CN" altLang="zh-CN"/>
              <a:t>基本类型</a:t>
            </a:r>
            <a:endParaRPr lang="en-US" altLang="zh-CN"/>
          </a:p>
          <a:p>
            <a:pPr>
              <a:lnSpc>
                <a:spcPct val="100000"/>
              </a:lnSpc>
            </a:pPr>
            <a:r>
              <a:rPr lang="zh-CN" altLang="zh-CN"/>
              <a:t>枚举类型</a:t>
            </a:r>
            <a:endParaRPr lang="en-US" altLang="zh-CN"/>
          </a:p>
          <a:p>
            <a:pPr>
              <a:lnSpc>
                <a:spcPct val="100000"/>
              </a:lnSpc>
            </a:pPr>
            <a:r>
              <a:rPr lang="zh-CN" altLang="zh-CN"/>
              <a:t>空类型</a:t>
            </a:r>
            <a:endParaRPr lang="en-US" altLang="zh-CN"/>
          </a:p>
          <a:p>
            <a:pPr>
              <a:lnSpc>
                <a:spcPct val="100000"/>
              </a:lnSpc>
            </a:pPr>
            <a:r>
              <a:rPr lang="zh-CN" altLang="zh-CN"/>
              <a:t>派生类型</a:t>
            </a:r>
            <a:endParaRPr lang="en-US" altLang="zh-CN"/>
          </a:p>
          <a:p>
            <a:pPr lvl="1">
              <a:lnSpc>
                <a:spcPct val="100000"/>
              </a:lnSpc>
            </a:pPr>
            <a:r>
              <a:rPr lang="zh-CN" altLang="zh-CN"/>
              <a:t>指针类型</a:t>
            </a:r>
            <a:endParaRPr lang="en-US" altLang="zh-CN"/>
          </a:p>
          <a:p>
            <a:pPr lvl="1">
              <a:lnSpc>
                <a:spcPct val="100000"/>
              </a:lnSpc>
            </a:pPr>
            <a:r>
              <a:rPr lang="zh-CN" altLang="zh-CN"/>
              <a:t>数组类型</a:t>
            </a:r>
            <a:endParaRPr lang="en-US" altLang="zh-CN"/>
          </a:p>
          <a:p>
            <a:pPr lvl="1">
              <a:lnSpc>
                <a:spcPct val="100000"/>
              </a:lnSpc>
            </a:pPr>
            <a:r>
              <a:rPr lang="zh-CN" altLang="zh-CN"/>
              <a:t>结构体类型</a:t>
            </a:r>
            <a:endParaRPr lang="en-US" altLang="zh-CN"/>
          </a:p>
          <a:p>
            <a:pPr lvl="1">
              <a:lnSpc>
                <a:spcPct val="100000"/>
              </a:lnSpc>
            </a:pPr>
            <a:r>
              <a:rPr lang="zh-CN" altLang="zh-CN"/>
              <a:t>共用体类型</a:t>
            </a:r>
            <a:endParaRPr lang="en-US" altLang="zh-CN"/>
          </a:p>
          <a:p>
            <a:pPr lvl="1">
              <a:lnSpc>
                <a:spcPct val="100000"/>
              </a:lnSpc>
            </a:pPr>
            <a:r>
              <a:rPr lang="zh-CN" altLang="zh-CN"/>
              <a:t>函数类型</a:t>
            </a:r>
            <a:endParaRPr lang="en-US" altLang="zh-CN"/>
          </a:p>
        </p:txBody>
      </p:sp>
      <p:sp>
        <p:nvSpPr>
          <p:cNvPr id="21509" name="Rectangle 5">
            <a:extLst>
              <a:ext uri="{FF2B5EF4-FFF2-40B4-BE49-F238E27FC236}">
                <a16:creationId xmlns="" xmlns:a16="http://schemas.microsoft.com/office/drawing/2014/main" id="{5D001469-DC3B-452C-9568-9A71B56457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1510" name="Rectangle 2">
            <a:extLst>
              <a:ext uri="{FF2B5EF4-FFF2-40B4-BE49-F238E27FC236}">
                <a16:creationId xmlns="" xmlns:a16="http://schemas.microsoft.com/office/drawing/2014/main" id="{9717A5E4-7813-422F-8E68-1FDA399756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1511" name="Rectangle 2">
            <a:extLst>
              <a:ext uri="{FF2B5EF4-FFF2-40B4-BE49-F238E27FC236}">
                <a16:creationId xmlns="" xmlns:a16="http://schemas.microsoft.com/office/drawing/2014/main" id="{B9D9525F-697C-4A4C-92E7-5DBAB6B57F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 name="右中括号 7">
            <a:extLst>
              <a:ext uri="{FF2B5EF4-FFF2-40B4-BE49-F238E27FC236}">
                <a16:creationId xmlns="" xmlns:a16="http://schemas.microsoft.com/office/drawing/2014/main" id="{C1A8D802-CA02-465A-8D03-442470ABBEB7}"/>
              </a:ext>
            </a:extLst>
          </p:cNvPr>
          <p:cNvSpPr>
            <a:spLocks/>
          </p:cNvSpPr>
          <p:nvPr/>
        </p:nvSpPr>
        <p:spPr bwMode="auto">
          <a:xfrm>
            <a:off x="3071813" y="2152650"/>
            <a:ext cx="214312" cy="857250"/>
          </a:xfrm>
          <a:prstGeom prst="rightBracket">
            <a:avLst>
              <a:gd name="adj" fmla="val 8333"/>
            </a:avLst>
          </a:prstGeom>
          <a:solidFill>
            <a:schemeClr val="accent1"/>
          </a:solidFill>
          <a:ln w="38100" algn="ctr">
            <a:solidFill>
              <a:srgbClr val="0000CC"/>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 name="TextBox 8">
            <a:extLst>
              <a:ext uri="{FF2B5EF4-FFF2-40B4-BE49-F238E27FC236}">
                <a16:creationId xmlns="" xmlns:a16="http://schemas.microsoft.com/office/drawing/2014/main" id="{E1AFD3E3-A0B7-4192-A30F-187C86A6E2BF}"/>
              </a:ext>
            </a:extLst>
          </p:cNvPr>
          <p:cNvSpPr txBox="1">
            <a:spLocks noChangeArrowheads="1"/>
          </p:cNvSpPr>
          <p:nvPr/>
        </p:nvSpPr>
        <p:spPr bwMode="auto">
          <a:xfrm>
            <a:off x="3500438" y="2286000"/>
            <a:ext cx="1928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算术类型</a:t>
            </a:r>
            <a:endParaRPr lang="zh-CN" altLang="en-US" sz="2800">
              <a:solidFill>
                <a:srgbClr val="0000CC"/>
              </a:solidFill>
              <a:latin typeface="Arial" panose="020B0604020202020204" pitchFamily="34" charset="0"/>
            </a:endParaRPr>
          </a:p>
        </p:txBody>
      </p:sp>
      <p:sp>
        <p:nvSpPr>
          <p:cNvPr id="11" name="矩形 10">
            <a:extLst>
              <a:ext uri="{FF2B5EF4-FFF2-40B4-BE49-F238E27FC236}">
                <a16:creationId xmlns="" xmlns:a16="http://schemas.microsoft.com/office/drawing/2014/main" id="{33975F1E-94B5-4762-A774-6C762DE9FB2C}"/>
              </a:ext>
            </a:extLst>
          </p:cNvPr>
          <p:cNvSpPr>
            <a:spLocks noChangeArrowheads="1"/>
          </p:cNvSpPr>
          <p:nvPr/>
        </p:nvSpPr>
        <p:spPr bwMode="auto">
          <a:xfrm>
            <a:off x="1643063" y="4286250"/>
            <a:ext cx="16430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2" name="TextBox 11">
            <a:extLst>
              <a:ext uri="{FF2B5EF4-FFF2-40B4-BE49-F238E27FC236}">
                <a16:creationId xmlns="" xmlns:a16="http://schemas.microsoft.com/office/drawing/2014/main" id="{E1ACC95F-8409-493B-9ADC-A55492DEF02B}"/>
              </a:ext>
            </a:extLst>
          </p:cNvPr>
          <p:cNvSpPr txBox="1">
            <a:spLocks noChangeArrowheads="1"/>
          </p:cNvSpPr>
          <p:nvPr/>
        </p:nvSpPr>
        <p:spPr bwMode="auto">
          <a:xfrm>
            <a:off x="3643313" y="3500438"/>
            <a:ext cx="1928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FF0000"/>
                </a:solidFill>
                <a:latin typeface="Arial" panose="020B0604020202020204" pitchFamily="34" charset="0"/>
              </a:rPr>
              <a:t>标</a:t>
            </a:r>
            <a:r>
              <a:rPr lang="zh-CN" altLang="zh-CN" sz="2800">
                <a:solidFill>
                  <a:srgbClr val="FF0000"/>
                </a:solidFill>
                <a:latin typeface="Arial" panose="020B0604020202020204" pitchFamily="34" charset="0"/>
              </a:rPr>
              <a:t>量类型</a:t>
            </a:r>
            <a:endParaRPr lang="zh-CN" altLang="en-US" sz="2800">
              <a:solidFill>
                <a:srgbClr val="FF0000"/>
              </a:solidFill>
              <a:latin typeface="Arial" panose="020B0604020202020204" pitchFamily="34" charset="0"/>
            </a:endParaRPr>
          </a:p>
        </p:txBody>
      </p:sp>
      <p:grpSp>
        <p:nvGrpSpPr>
          <p:cNvPr id="2" name="组合 16">
            <a:extLst>
              <a:ext uri="{FF2B5EF4-FFF2-40B4-BE49-F238E27FC236}">
                <a16:creationId xmlns="" xmlns:a16="http://schemas.microsoft.com/office/drawing/2014/main" id="{A5848B8E-2867-4970-A777-3F39823CDFF5}"/>
              </a:ext>
            </a:extLst>
          </p:cNvPr>
          <p:cNvGrpSpPr>
            <a:grpSpLocks/>
          </p:cNvGrpSpPr>
          <p:nvPr/>
        </p:nvGrpSpPr>
        <p:grpSpPr bwMode="auto">
          <a:xfrm>
            <a:off x="3429000" y="2857500"/>
            <a:ext cx="857250" cy="1643063"/>
            <a:chOff x="3428992" y="2857496"/>
            <a:chExt cx="857256" cy="1643074"/>
          </a:xfrm>
        </p:grpSpPr>
        <p:cxnSp>
          <p:nvCxnSpPr>
            <p:cNvPr id="21518" name="直接连接符 13">
              <a:extLst>
                <a:ext uri="{FF2B5EF4-FFF2-40B4-BE49-F238E27FC236}">
                  <a16:creationId xmlns="" xmlns:a16="http://schemas.microsoft.com/office/drawing/2014/main" id="{97916D8E-9EE5-4602-B2F1-1F2D3BAAF3D8}"/>
                </a:ext>
              </a:extLst>
            </p:cNvPr>
            <p:cNvCxnSpPr>
              <a:cxnSpLocks noChangeShapeType="1"/>
            </p:cNvCxnSpPr>
            <p:nvPr/>
          </p:nvCxnSpPr>
          <p:spPr bwMode="auto">
            <a:xfrm rot="5400000">
              <a:off x="3929058" y="3214686"/>
              <a:ext cx="71438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1519" name="直接连接符 14">
              <a:extLst>
                <a:ext uri="{FF2B5EF4-FFF2-40B4-BE49-F238E27FC236}">
                  <a16:creationId xmlns="" xmlns:a16="http://schemas.microsoft.com/office/drawing/2014/main" id="{F4176371-1752-4FB6-833D-6D55B11A947E}"/>
                </a:ext>
              </a:extLst>
            </p:cNvPr>
            <p:cNvCxnSpPr>
              <a:cxnSpLocks noChangeShapeType="1"/>
            </p:cNvCxnSpPr>
            <p:nvPr/>
          </p:nvCxnSpPr>
          <p:spPr bwMode="auto">
            <a:xfrm rot="10800000" flipV="1">
              <a:off x="3428992" y="4000504"/>
              <a:ext cx="714380" cy="500066"/>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grpSp>
      <p:sp>
        <p:nvSpPr>
          <p:cNvPr id="21517" name="灯片编号占位符 2">
            <a:extLst>
              <a:ext uri="{FF2B5EF4-FFF2-40B4-BE49-F238E27FC236}">
                <a16:creationId xmlns="" xmlns:a16="http://schemas.microsoft.com/office/drawing/2014/main" id="{BFF74F09-4853-45D2-9E30-97A2A48A19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D17EE37D-B0C9-41D0-8A67-890142FB1100}" type="slidenum">
              <a:rPr kumimoji="0" lang="en-US" altLang="zh-CN" sz="1400" b="0" smtClean="0"/>
              <a:pPr>
                <a:lnSpc>
                  <a:spcPct val="100000"/>
                </a:lnSpc>
                <a:spcBef>
                  <a:spcPct val="0"/>
                </a:spcBef>
                <a:buFontTx/>
                <a:buNone/>
              </a:pPr>
              <a:t>15</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2" dur="500"/>
                                        <p:tgtEl>
                                          <p:spTgt spid="2160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7" dur="500"/>
                                        <p:tgtEl>
                                          <p:spTgt spid="2160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2" dur="500"/>
                                        <p:tgtEl>
                                          <p:spTgt spid="21607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25" dur="500"/>
                                        <p:tgtEl>
                                          <p:spTgt spid="216071">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28" dur="500"/>
                                        <p:tgtEl>
                                          <p:spTgt spid="216071">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16071">
                                            <p:txEl>
                                              <p:pRg st="8" end="8"/>
                                            </p:txEl>
                                          </p:spTgt>
                                        </p:tgtEl>
                                        <p:attrNameLst>
                                          <p:attrName>style.visibility</p:attrName>
                                        </p:attrNameLst>
                                      </p:cBhvr>
                                      <p:to>
                                        <p:strVal val="visible"/>
                                      </p:to>
                                    </p:set>
                                    <p:animEffect transition="in" filter="blinds(horizontal)">
                                      <p:cBhvr>
                                        <p:cTn id="31" dur="500"/>
                                        <p:tgtEl>
                                          <p:spTgt spid="216071">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16071">
                                            <p:txEl>
                                              <p:pRg st="9" end="9"/>
                                            </p:txEl>
                                          </p:spTgt>
                                        </p:tgtEl>
                                        <p:attrNameLst>
                                          <p:attrName>style.visibility</p:attrName>
                                        </p:attrNameLst>
                                      </p:cBhvr>
                                      <p:to>
                                        <p:strVal val="visible"/>
                                      </p:to>
                                    </p:set>
                                    <p:animEffect transition="in" filter="blinds(horizontal)">
                                      <p:cBhvr>
                                        <p:cTn id="34" dur="500"/>
                                        <p:tgtEl>
                                          <p:spTgt spid="216071">
                                            <p:txEl>
                                              <p:pRg st="9" end="9"/>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slide(fromTop)">
                                      <p:cBhvr>
                                        <p:cTn id="39" dur="500"/>
                                        <p:tgtEl>
                                          <p:spTgt spid="8"/>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par>
                          <p:cTn id="53" fill="hold" nodeType="afterGroup">
                            <p:stCondLst>
                              <p:cond delay="1000"/>
                            </p:stCondLst>
                            <p:childTnLst>
                              <p:par>
                                <p:cTn id="54" presetID="1" presetClass="entr" presetSubtype="0"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par>
                          <p:cTn id="56" fill="hold" nodeType="afterGroup">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linds(horizontal)">
                                      <p:cBhvr>
                                        <p:cTn id="5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F5FA3ADD-B08B-446E-A5BA-EA5343DE5086}"/>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3.2.3 </a:t>
            </a:r>
            <a:r>
              <a:rPr lang="zh-CN" altLang="zh-CN" sz="4800">
                <a:solidFill>
                  <a:srgbClr val="800000"/>
                </a:solidFill>
                <a:latin typeface="Arial" panose="020B0604020202020204" pitchFamily="34" charset="0"/>
                <a:ea typeface="黑体" panose="02010609060101010101" pitchFamily="49" charset="-122"/>
              </a:rPr>
              <a:t>整型数据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2531" name="Rectangle 7">
            <a:extLst>
              <a:ext uri="{FF2B5EF4-FFF2-40B4-BE49-F238E27FC236}">
                <a16:creationId xmlns="" xmlns:a16="http://schemas.microsoft.com/office/drawing/2014/main" id="{EB14CED9-194F-4E48-9E9D-74399A9D6C0A}"/>
              </a:ext>
            </a:extLst>
          </p:cNvPr>
          <p:cNvSpPr>
            <a:spLocks noGrp="1" noChangeArrowheads="1"/>
          </p:cNvSpPr>
          <p:nvPr>
            <p:ph type="body" sz="half" idx="1"/>
          </p:nvPr>
        </p:nvSpPr>
        <p:spPr>
          <a:xfrm>
            <a:off x="571500" y="1428750"/>
            <a:ext cx="8358188" cy="5314950"/>
          </a:xfrm>
        </p:spPr>
        <p:txBody>
          <a:bodyPr/>
          <a:lstStyle/>
          <a:p>
            <a:pPr>
              <a:buFont typeface="Wingdings" pitchFamily="2" charset="2"/>
              <a:buNone/>
            </a:pPr>
            <a:r>
              <a:rPr lang="en-US" altLang="zh-CN" sz="2800"/>
              <a:t>1. </a:t>
            </a:r>
            <a:r>
              <a:rPr lang="zh-CN" altLang="zh-CN" sz="2800"/>
              <a:t>整型数据的分类</a:t>
            </a:r>
            <a:endParaRPr lang="en-US" altLang="zh-CN" sz="2800"/>
          </a:p>
          <a:p>
            <a:r>
              <a:rPr lang="zh-CN" altLang="zh-CN" sz="2800"/>
              <a:t>最基本的整型类型</a:t>
            </a:r>
            <a:endParaRPr lang="en-US" altLang="zh-CN" sz="2800"/>
          </a:p>
          <a:p>
            <a:pPr lvl="1"/>
            <a:r>
              <a:rPr lang="zh-CN" altLang="zh-CN" sz="2400"/>
              <a:t>基本整型</a:t>
            </a:r>
            <a:r>
              <a:rPr lang="en-US" altLang="zh-CN" sz="2400"/>
              <a:t>(int)</a:t>
            </a:r>
            <a:r>
              <a:rPr lang="zh-CN" altLang="en-US" sz="2400"/>
              <a:t>：占</a:t>
            </a:r>
            <a:r>
              <a:rPr lang="en-US" altLang="zh-CN" sz="2400"/>
              <a:t>4</a:t>
            </a:r>
            <a:r>
              <a:rPr lang="zh-CN" altLang="zh-CN" sz="2400"/>
              <a:t>个字节</a:t>
            </a:r>
            <a:r>
              <a:rPr lang="en-US" altLang="zh-CN" sz="2400"/>
              <a:t> -2</a:t>
            </a:r>
            <a:r>
              <a:rPr lang="en-US" altLang="zh-CN" sz="2400" baseline="30000"/>
              <a:t>31</a:t>
            </a:r>
            <a:r>
              <a:rPr lang="en-US" altLang="zh-CN" sz="2400"/>
              <a:t>~2</a:t>
            </a:r>
            <a:r>
              <a:rPr lang="en-US" altLang="zh-CN" sz="2400" baseline="30000"/>
              <a:t>31</a:t>
            </a:r>
            <a:r>
              <a:rPr lang="en-US" altLang="zh-CN" sz="2400"/>
              <a:t>-1</a:t>
            </a:r>
          </a:p>
          <a:p>
            <a:pPr lvl="1"/>
            <a:r>
              <a:rPr lang="zh-CN" altLang="zh-CN" sz="2400"/>
              <a:t>短整型</a:t>
            </a:r>
            <a:r>
              <a:rPr lang="en-US" altLang="zh-CN" sz="2400"/>
              <a:t>(short int)</a:t>
            </a:r>
            <a:r>
              <a:rPr lang="zh-CN" altLang="en-US" sz="2400"/>
              <a:t>：占</a:t>
            </a:r>
            <a:r>
              <a:rPr lang="en-US" altLang="zh-CN" sz="2400"/>
              <a:t>2</a:t>
            </a:r>
            <a:r>
              <a:rPr lang="zh-CN" altLang="zh-CN" sz="2400"/>
              <a:t>个字节</a:t>
            </a:r>
            <a:r>
              <a:rPr lang="en-US" altLang="zh-CN" sz="2400"/>
              <a:t>-2</a:t>
            </a:r>
            <a:r>
              <a:rPr lang="en-US" altLang="zh-CN" sz="2400" baseline="30000"/>
              <a:t>15</a:t>
            </a:r>
            <a:r>
              <a:rPr lang="en-US" altLang="zh-CN" sz="2400"/>
              <a:t>~2</a:t>
            </a:r>
            <a:r>
              <a:rPr lang="en-US" altLang="zh-CN" sz="2400" baseline="30000"/>
              <a:t>15</a:t>
            </a:r>
            <a:r>
              <a:rPr lang="en-US" altLang="zh-CN" sz="2400"/>
              <a:t>-1</a:t>
            </a:r>
          </a:p>
          <a:p>
            <a:pPr lvl="1"/>
            <a:r>
              <a:rPr lang="zh-CN" altLang="zh-CN" sz="2400"/>
              <a:t>长整型</a:t>
            </a:r>
            <a:r>
              <a:rPr lang="en-US" altLang="zh-CN" sz="2400"/>
              <a:t>(long int)</a:t>
            </a:r>
            <a:r>
              <a:rPr lang="zh-CN" altLang="en-US" sz="2400"/>
              <a:t>：占</a:t>
            </a:r>
            <a:r>
              <a:rPr lang="en-US" altLang="zh-CN" sz="2400"/>
              <a:t>4</a:t>
            </a:r>
            <a:r>
              <a:rPr lang="zh-CN" altLang="zh-CN" sz="2400"/>
              <a:t>个字节</a:t>
            </a:r>
            <a:endParaRPr lang="en-US" altLang="zh-CN" sz="2400"/>
          </a:p>
          <a:p>
            <a:pPr lvl="1"/>
            <a:r>
              <a:rPr lang="zh-CN" altLang="zh-CN" sz="2400"/>
              <a:t>双长整型</a:t>
            </a:r>
            <a:r>
              <a:rPr lang="en-US" altLang="zh-CN" sz="2400"/>
              <a:t>(long long int)</a:t>
            </a:r>
            <a:r>
              <a:rPr lang="zh-CN" altLang="en-US" sz="2400"/>
              <a:t>：占</a:t>
            </a:r>
            <a:r>
              <a:rPr lang="en-US" altLang="zh-CN" sz="2400"/>
              <a:t>8</a:t>
            </a:r>
            <a:r>
              <a:rPr lang="zh-CN" altLang="en-US" sz="2400"/>
              <a:t>个字节</a:t>
            </a:r>
            <a:endParaRPr lang="en-US" altLang="zh-CN" sz="2400"/>
          </a:p>
          <a:p>
            <a:pPr>
              <a:buFont typeface="Wingdings" pitchFamily="2" charset="2"/>
              <a:buNone/>
            </a:pPr>
            <a:r>
              <a:rPr lang="en-US" altLang="zh-CN" sz="2800"/>
              <a:t>2. </a:t>
            </a:r>
            <a:r>
              <a:rPr lang="zh-CN" altLang="zh-CN" sz="2800"/>
              <a:t>整型变量的符号属性</a:t>
            </a:r>
            <a:endParaRPr lang="en-US" altLang="zh-CN" sz="2800"/>
          </a:p>
          <a:p>
            <a:pPr lvl="1"/>
            <a:r>
              <a:rPr lang="zh-CN" altLang="zh-CN" sz="2400"/>
              <a:t>整型变量的值的范围包括</a:t>
            </a:r>
            <a:r>
              <a:rPr lang="zh-CN" altLang="en-US" sz="2400"/>
              <a:t>从</a:t>
            </a:r>
            <a:r>
              <a:rPr lang="zh-CN" altLang="zh-CN" sz="2400"/>
              <a:t>负数到正数</a:t>
            </a:r>
            <a:r>
              <a:rPr lang="zh-CN" altLang="en-US" sz="2400"/>
              <a:t>，默认有符号</a:t>
            </a:r>
            <a:endParaRPr lang="en-US" altLang="zh-CN" sz="2400"/>
          </a:p>
          <a:p>
            <a:pPr lvl="1"/>
            <a:r>
              <a:rPr lang="zh-CN" altLang="en-US" sz="2400"/>
              <a:t>在仅涉及到正整数的时候，</a:t>
            </a:r>
            <a:r>
              <a:rPr lang="zh-CN" altLang="zh-CN" sz="2400"/>
              <a:t>可以</a:t>
            </a:r>
            <a:r>
              <a:rPr lang="zh-CN" altLang="en-US" sz="2400"/>
              <a:t>使用</a:t>
            </a:r>
            <a:r>
              <a:rPr lang="en-US" altLang="zh-CN" sz="2400"/>
              <a:t>unsigned</a:t>
            </a:r>
            <a:r>
              <a:rPr lang="zh-CN" altLang="en-US" sz="2400"/>
              <a:t>关键字</a:t>
            </a:r>
            <a:r>
              <a:rPr lang="zh-CN" altLang="zh-CN" sz="2400"/>
              <a:t>将变量</a:t>
            </a:r>
            <a:r>
              <a:rPr lang="zh-CN" altLang="en-US" sz="2400"/>
              <a:t>声明</a:t>
            </a:r>
            <a:r>
              <a:rPr lang="zh-CN" altLang="zh-CN" sz="2400"/>
              <a:t>为“无符号”类型</a:t>
            </a:r>
            <a:endParaRPr lang="en-US" altLang="zh-CN" sz="2400"/>
          </a:p>
          <a:p>
            <a:pPr lvl="1"/>
            <a:endParaRPr lang="en-US" altLang="zh-CN"/>
          </a:p>
          <a:p>
            <a:pPr lvl="1"/>
            <a:endParaRPr lang="zh-CN" altLang="zh-CN"/>
          </a:p>
        </p:txBody>
      </p:sp>
      <p:sp>
        <p:nvSpPr>
          <p:cNvPr id="22532" name="Rectangle 5">
            <a:extLst>
              <a:ext uri="{FF2B5EF4-FFF2-40B4-BE49-F238E27FC236}">
                <a16:creationId xmlns="" xmlns:a16="http://schemas.microsoft.com/office/drawing/2014/main" id="{6A9ADBE1-A463-44AB-9B21-62ADAEDC27A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2533" name="Rectangle 2">
            <a:extLst>
              <a:ext uri="{FF2B5EF4-FFF2-40B4-BE49-F238E27FC236}">
                <a16:creationId xmlns="" xmlns:a16="http://schemas.microsoft.com/office/drawing/2014/main" id="{4E0324DC-F8CC-45E0-8FAC-B34CC7E244F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2534" name="Rectangle 2">
            <a:extLst>
              <a:ext uri="{FF2B5EF4-FFF2-40B4-BE49-F238E27FC236}">
                <a16:creationId xmlns="" xmlns:a16="http://schemas.microsoft.com/office/drawing/2014/main" id="{54971342-1CB8-4566-A14A-50DF70510A4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2535" name="灯片编号占位符 1">
            <a:extLst>
              <a:ext uri="{FF2B5EF4-FFF2-40B4-BE49-F238E27FC236}">
                <a16:creationId xmlns="" xmlns:a16="http://schemas.microsoft.com/office/drawing/2014/main" id="{33C2D8B7-B119-46D7-A837-CBEFE5C0C5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822022A-49DE-4319-99FB-F337CD55C64D}" type="slidenum">
              <a:rPr kumimoji="0" lang="en-US" altLang="zh-CN" sz="1400" b="0" smtClean="0"/>
              <a:pPr>
                <a:lnSpc>
                  <a:spcPct val="100000"/>
                </a:lnSpc>
                <a:spcBef>
                  <a:spcPct val="0"/>
                </a:spcBef>
                <a:buFontTx/>
                <a:buNone/>
              </a:pPr>
              <a:t>16</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1BABB21E-E155-4760-BC31-6069318DC778}"/>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3.2.3 </a:t>
            </a:r>
            <a:r>
              <a:rPr lang="zh-CN" altLang="zh-CN" sz="4800">
                <a:solidFill>
                  <a:srgbClr val="800000"/>
                </a:solidFill>
                <a:latin typeface="Arial" panose="020B0604020202020204" pitchFamily="34" charset="0"/>
                <a:ea typeface="黑体" panose="02010609060101010101" pitchFamily="49" charset="-122"/>
              </a:rPr>
              <a:t>整型数据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3555" name="Rectangle 7">
            <a:extLst>
              <a:ext uri="{FF2B5EF4-FFF2-40B4-BE49-F238E27FC236}">
                <a16:creationId xmlns="" xmlns:a16="http://schemas.microsoft.com/office/drawing/2014/main" id="{93263DFD-2A85-4083-A4A3-7567BD7D83FB}"/>
              </a:ext>
            </a:extLst>
          </p:cNvPr>
          <p:cNvSpPr>
            <a:spLocks noGrp="1" noChangeArrowheads="1"/>
          </p:cNvSpPr>
          <p:nvPr>
            <p:ph type="body" sz="half" idx="1"/>
          </p:nvPr>
        </p:nvSpPr>
        <p:spPr>
          <a:xfrm>
            <a:off x="428625" y="1285875"/>
            <a:ext cx="8429625" cy="5429250"/>
          </a:xfrm>
        </p:spPr>
        <p:txBody>
          <a:bodyPr/>
          <a:lstStyle/>
          <a:p>
            <a:pPr>
              <a:buFont typeface="Wingdings" pitchFamily="2" charset="2"/>
              <a:buNone/>
            </a:pPr>
            <a:r>
              <a:rPr lang="zh-CN" altLang="en-US" sz="2800"/>
              <a:t>扩展的整型类型：</a:t>
            </a:r>
            <a:endParaRPr lang="en-US" altLang="zh-CN" sz="2800"/>
          </a:p>
          <a:p>
            <a:r>
              <a:rPr lang="zh-CN" altLang="zh-CN" sz="2400"/>
              <a:t>有符号基本整型</a:t>
            </a:r>
            <a:r>
              <a:rPr lang="en-US" altLang="zh-CN" sz="2400"/>
              <a:t>   [signed] int 	</a:t>
            </a:r>
            <a:r>
              <a:rPr lang="en-US" altLang="zh-CN" sz="2400">
                <a:solidFill>
                  <a:srgbClr val="FF0000"/>
                </a:solidFill>
              </a:rPr>
              <a:t>-2</a:t>
            </a:r>
            <a:r>
              <a:rPr lang="en-US" altLang="zh-CN" sz="2400" baseline="30000">
                <a:solidFill>
                  <a:srgbClr val="FF0000"/>
                </a:solidFill>
              </a:rPr>
              <a:t>31</a:t>
            </a:r>
            <a:r>
              <a:rPr lang="en-US" altLang="zh-CN" sz="2400">
                <a:solidFill>
                  <a:srgbClr val="FF0000"/>
                </a:solidFill>
              </a:rPr>
              <a:t>~2</a:t>
            </a:r>
            <a:r>
              <a:rPr lang="en-US" altLang="zh-CN" sz="2400" baseline="30000">
                <a:solidFill>
                  <a:srgbClr val="FF0000"/>
                </a:solidFill>
              </a:rPr>
              <a:t>31</a:t>
            </a:r>
            <a:r>
              <a:rPr lang="en-US" altLang="zh-CN" sz="2400">
                <a:solidFill>
                  <a:srgbClr val="FF0000"/>
                </a:solidFill>
              </a:rPr>
              <a:t>-1</a:t>
            </a:r>
            <a:endParaRPr lang="zh-CN" altLang="zh-CN" sz="2400">
              <a:solidFill>
                <a:srgbClr val="FF0000"/>
              </a:solidFill>
            </a:endParaRPr>
          </a:p>
          <a:p>
            <a:r>
              <a:rPr lang="zh-CN" altLang="zh-CN" sz="2400"/>
              <a:t>无符号基本整型</a:t>
            </a:r>
            <a:r>
              <a:rPr lang="en-US" altLang="zh-CN" sz="2400"/>
              <a:t>   unsigned int 	</a:t>
            </a:r>
            <a:r>
              <a:rPr lang="en-US" altLang="zh-CN" sz="2400">
                <a:solidFill>
                  <a:srgbClr val="FF0000"/>
                </a:solidFill>
              </a:rPr>
              <a:t>0~2</a:t>
            </a:r>
            <a:r>
              <a:rPr lang="en-US" altLang="zh-CN" sz="2400" baseline="30000">
                <a:solidFill>
                  <a:srgbClr val="FF0000"/>
                </a:solidFill>
              </a:rPr>
              <a:t>32</a:t>
            </a:r>
            <a:r>
              <a:rPr lang="en-US" altLang="zh-CN" sz="2400">
                <a:solidFill>
                  <a:srgbClr val="FF0000"/>
                </a:solidFill>
              </a:rPr>
              <a:t>-1</a:t>
            </a:r>
            <a:endParaRPr lang="zh-CN" altLang="zh-CN" sz="2400">
              <a:solidFill>
                <a:srgbClr val="FF0000"/>
              </a:solidFill>
            </a:endParaRPr>
          </a:p>
          <a:p>
            <a:r>
              <a:rPr lang="zh-CN" altLang="zh-CN" sz="2400"/>
              <a:t>有符号短整型</a:t>
            </a:r>
            <a:r>
              <a:rPr lang="en-US" altLang="zh-CN" sz="2400"/>
              <a:t>     [signed] short [int]</a:t>
            </a:r>
            <a:endParaRPr lang="zh-CN" altLang="zh-CN" sz="2400"/>
          </a:p>
          <a:p>
            <a:r>
              <a:rPr lang="zh-CN" altLang="zh-CN" sz="2400"/>
              <a:t>无符号短整型</a:t>
            </a:r>
            <a:r>
              <a:rPr lang="en-US" altLang="zh-CN" sz="2400"/>
              <a:t>     unsigned short [int]</a:t>
            </a:r>
            <a:endParaRPr lang="zh-CN" altLang="zh-CN" sz="2400"/>
          </a:p>
          <a:p>
            <a:r>
              <a:rPr lang="zh-CN" altLang="zh-CN" sz="2400"/>
              <a:t>有符号长整型</a:t>
            </a:r>
            <a:r>
              <a:rPr lang="en-US" altLang="zh-CN" sz="2400"/>
              <a:t>     [signed] long [int]</a:t>
            </a:r>
            <a:endParaRPr lang="zh-CN" altLang="zh-CN" sz="2400"/>
          </a:p>
          <a:p>
            <a:r>
              <a:rPr lang="zh-CN" altLang="zh-CN" sz="2400"/>
              <a:t>无符号长整型</a:t>
            </a:r>
            <a:r>
              <a:rPr lang="en-US" altLang="zh-CN" sz="2400"/>
              <a:t>     unsigned long [int]</a:t>
            </a:r>
            <a:endParaRPr lang="zh-CN" altLang="zh-CN" sz="2400"/>
          </a:p>
          <a:p>
            <a:r>
              <a:rPr lang="zh-CN" altLang="zh-CN" sz="2400"/>
              <a:t>有符号双长整型</a:t>
            </a:r>
            <a:r>
              <a:rPr lang="en-US" altLang="zh-CN" sz="2400"/>
              <a:t>  [signed] long long [int]</a:t>
            </a:r>
            <a:endParaRPr lang="zh-CN" altLang="zh-CN" sz="2400"/>
          </a:p>
          <a:p>
            <a:r>
              <a:rPr lang="zh-CN" altLang="zh-CN" sz="2400"/>
              <a:t>无符号双长整型</a:t>
            </a:r>
            <a:r>
              <a:rPr lang="en-US" altLang="zh-CN" sz="2400"/>
              <a:t>  unsigned long long [int] </a:t>
            </a:r>
          </a:p>
          <a:p>
            <a:pPr>
              <a:buFont typeface="Wingdings" pitchFamily="2" charset="2"/>
              <a:buNone/>
            </a:pPr>
            <a:r>
              <a:rPr lang="zh-CN" altLang="en-US" sz="2800"/>
              <a:t>整型数据的存储：以二进制补码形式</a:t>
            </a:r>
            <a:endParaRPr lang="zh-CN" altLang="zh-CN" sz="2800"/>
          </a:p>
          <a:p>
            <a:pPr lvl="1"/>
            <a:endParaRPr lang="zh-CN" altLang="zh-CN"/>
          </a:p>
        </p:txBody>
      </p:sp>
      <p:sp>
        <p:nvSpPr>
          <p:cNvPr id="23556" name="Rectangle 5">
            <a:extLst>
              <a:ext uri="{FF2B5EF4-FFF2-40B4-BE49-F238E27FC236}">
                <a16:creationId xmlns="" xmlns:a16="http://schemas.microsoft.com/office/drawing/2014/main" id="{979657F9-7B40-4815-8F01-DD4428A2398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3557" name="Rectangle 2">
            <a:extLst>
              <a:ext uri="{FF2B5EF4-FFF2-40B4-BE49-F238E27FC236}">
                <a16:creationId xmlns="" xmlns:a16="http://schemas.microsoft.com/office/drawing/2014/main" id="{78F8B7FE-7EBF-4DAC-A160-A7A5D2EB14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3558" name="Rectangle 2">
            <a:extLst>
              <a:ext uri="{FF2B5EF4-FFF2-40B4-BE49-F238E27FC236}">
                <a16:creationId xmlns="" xmlns:a16="http://schemas.microsoft.com/office/drawing/2014/main" id="{054EE0D4-4BE8-460B-9A08-A0FFCEA19C0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3559" name="灯片编号占位符 1">
            <a:extLst>
              <a:ext uri="{FF2B5EF4-FFF2-40B4-BE49-F238E27FC236}">
                <a16:creationId xmlns="" xmlns:a16="http://schemas.microsoft.com/office/drawing/2014/main" id="{06DA50D2-6681-4102-8FB2-DCD72B940A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D77B8B4-6400-4D88-B37E-9307D96998F0}" type="slidenum">
              <a:rPr kumimoji="0" lang="en-US" altLang="zh-CN" sz="1400" b="0" smtClean="0"/>
              <a:pPr>
                <a:lnSpc>
                  <a:spcPct val="100000"/>
                </a:lnSpc>
                <a:spcBef>
                  <a:spcPct val="0"/>
                </a:spcBef>
                <a:buFontTx/>
                <a:buNone/>
              </a:pPr>
              <a:t>17</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7365EDE4-3E86-4DAD-B01A-956C5A1C5C35}"/>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3.2.4 </a:t>
            </a:r>
            <a:r>
              <a:rPr lang="zh-CN" altLang="zh-CN" sz="4800">
                <a:solidFill>
                  <a:srgbClr val="800000"/>
                </a:solidFill>
                <a:latin typeface="Arial" panose="020B0604020202020204" pitchFamily="34" charset="0"/>
                <a:ea typeface="黑体" panose="02010609060101010101" pitchFamily="49" charset="-122"/>
              </a:rPr>
              <a:t>字符型数据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4579" name="Rectangle 7">
            <a:extLst>
              <a:ext uri="{FF2B5EF4-FFF2-40B4-BE49-F238E27FC236}">
                <a16:creationId xmlns="" xmlns:a16="http://schemas.microsoft.com/office/drawing/2014/main" id="{3526A92E-AD78-49E9-B86A-6A002E8B2CD8}"/>
              </a:ext>
            </a:extLst>
          </p:cNvPr>
          <p:cNvSpPr>
            <a:spLocks noGrp="1" noChangeArrowheads="1"/>
          </p:cNvSpPr>
          <p:nvPr>
            <p:ph type="body" sz="half" idx="1"/>
          </p:nvPr>
        </p:nvSpPr>
        <p:spPr>
          <a:xfrm>
            <a:off x="571500" y="1714500"/>
            <a:ext cx="7929563" cy="4810125"/>
          </a:xfrm>
        </p:spPr>
        <p:txBody>
          <a:bodyPr/>
          <a:lstStyle/>
          <a:p>
            <a:r>
              <a:rPr lang="en-US" altLang="zh-CN" sz="2800"/>
              <a:t>C</a:t>
            </a:r>
            <a:r>
              <a:rPr lang="zh-CN" altLang="en-US" sz="2800"/>
              <a:t>语言</a:t>
            </a:r>
            <a:r>
              <a:rPr lang="zh-CN" altLang="zh-CN" sz="2800"/>
              <a:t>把字符型数据作为整</a:t>
            </a:r>
            <a:r>
              <a:rPr lang="zh-CN" altLang="en-US" sz="2800"/>
              <a:t>型</a:t>
            </a:r>
            <a:r>
              <a:rPr lang="zh-CN" altLang="zh-CN" sz="2800"/>
              <a:t>类型的一种</a:t>
            </a:r>
            <a:endParaRPr lang="en-US" altLang="zh-CN" sz="2800"/>
          </a:p>
          <a:p>
            <a:r>
              <a:rPr lang="zh-CN" altLang="en-US" sz="2800"/>
              <a:t>默认为占</a:t>
            </a:r>
            <a:r>
              <a:rPr lang="en-US" altLang="zh-CN" sz="2800"/>
              <a:t>1</a:t>
            </a:r>
            <a:r>
              <a:rPr lang="zh-CN" altLang="en-US" sz="2800"/>
              <a:t>个字节的无符号整型</a:t>
            </a:r>
            <a:endParaRPr lang="zh-CN" altLang="zh-CN" sz="2800"/>
          </a:p>
          <a:p>
            <a:r>
              <a:rPr lang="zh-CN" altLang="zh-CN" sz="2800"/>
              <a:t>字符是按其</a:t>
            </a:r>
            <a:r>
              <a:rPr lang="en-US" altLang="zh-CN" sz="2800"/>
              <a:t>ASCII</a:t>
            </a:r>
            <a:r>
              <a:rPr lang="zh-CN" altLang="zh-CN" sz="2800"/>
              <a:t>码</a:t>
            </a:r>
            <a:r>
              <a:rPr lang="en-US" altLang="zh-CN" sz="2800"/>
              <a:t>(</a:t>
            </a:r>
            <a:r>
              <a:rPr lang="zh-CN" altLang="zh-CN" sz="2800"/>
              <a:t>整数</a:t>
            </a:r>
            <a:r>
              <a:rPr lang="en-US" altLang="zh-CN" sz="2800"/>
              <a:t>)</a:t>
            </a:r>
            <a:r>
              <a:rPr lang="zh-CN" altLang="zh-CN" sz="2800"/>
              <a:t>形式存储的</a:t>
            </a:r>
            <a:endParaRPr lang="en-US" altLang="zh-CN" sz="2800"/>
          </a:p>
          <a:p>
            <a:pPr>
              <a:buFont typeface="Wingdings" pitchFamily="2" charset="2"/>
              <a:buNone/>
            </a:pPr>
            <a:r>
              <a:rPr lang="en-US" altLang="zh-CN" sz="2400"/>
              <a:t>ASCII</a:t>
            </a:r>
            <a:r>
              <a:rPr lang="zh-CN" altLang="zh-CN" sz="2400"/>
              <a:t>字符集</a:t>
            </a:r>
            <a:endParaRPr lang="en-US" altLang="zh-CN" sz="2400"/>
          </a:p>
          <a:p>
            <a:pPr lvl="1">
              <a:lnSpc>
                <a:spcPct val="100000"/>
              </a:lnSpc>
            </a:pPr>
            <a:r>
              <a:rPr lang="zh-CN" altLang="zh-CN" sz="2400"/>
              <a:t>字母：</a:t>
            </a:r>
            <a:r>
              <a:rPr lang="en-US" altLang="zh-CN" sz="2400"/>
              <a:t>A ~Z</a:t>
            </a:r>
            <a:r>
              <a:rPr lang="zh-CN" altLang="zh-CN" sz="2400"/>
              <a:t>，</a:t>
            </a:r>
            <a:r>
              <a:rPr lang="en-US" altLang="zh-CN" sz="2400"/>
              <a:t>a ~z    </a:t>
            </a:r>
            <a:r>
              <a:rPr lang="zh-CN" altLang="zh-CN" sz="2400"/>
              <a:t>数字：</a:t>
            </a:r>
            <a:r>
              <a:rPr lang="en-US" altLang="zh-CN" sz="2400"/>
              <a:t>0</a:t>
            </a:r>
            <a:r>
              <a:rPr lang="zh-CN" altLang="zh-CN" sz="2400"/>
              <a:t>～</a:t>
            </a:r>
            <a:r>
              <a:rPr lang="en-US" altLang="zh-CN" sz="2400"/>
              <a:t>9</a:t>
            </a:r>
            <a:endParaRPr lang="zh-CN" altLang="zh-CN" sz="2400"/>
          </a:p>
          <a:p>
            <a:pPr lvl="1">
              <a:lnSpc>
                <a:spcPct val="100000"/>
              </a:lnSpc>
            </a:pPr>
            <a:r>
              <a:rPr lang="zh-CN" altLang="en-US" sz="2400"/>
              <a:t>图形字符</a:t>
            </a:r>
            <a:r>
              <a:rPr lang="zh-CN" altLang="zh-CN" sz="2400"/>
              <a:t>：</a:t>
            </a:r>
            <a:r>
              <a:rPr lang="en-US" altLang="zh-CN" sz="2400"/>
              <a:t>29</a:t>
            </a:r>
            <a:r>
              <a:rPr lang="zh-CN" altLang="zh-CN" sz="2400"/>
              <a:t>个：</a:t>
            </a:r>
            <a:r>
              <a:rPr lang="en-US" altLang="zh-CN" sz="2400"/>
              <a:t>!  ”  #  &amp;  ’  (  )  *</a:t>
            </a:r>
            <a:r>
              <a:rPr lang="zh-CN" altLang="en-US" sz="2400"/>
              <a:t>等</a:t>
            </a:r>
            <a:endParaRPr lang="zh-CN" altLang="zh-CN" sz="2400"/>
          </a:p>
          <a:p>
            <a:pPr lvl="1">
              <a:lnSpc>
                <a:spcPct val="100000"/>
              </a:lnSpc>
            </a:pPr>
            <a:r>
              <a:rPr lang="zh-CN" altLang="zh-CN" sz="2400"/>
              <a:t>空格符：空格、水平制表符、换行</a:t>
            </a:r>
            <a:r>
              <a:rPr lang="zh-CN" altLang="en-US" sz="2400"/>
              <a:t>等</a:t>
            </a:r>
            <a:endParaRPr lang="zh-CN" altLang="zh-CN" sz="2400"/>
          </a:p>
          <a:p>
            <a:pPr lvl="1">
              <a:lnSpc>
                <a:spcPct val="100000"/>
              </a:lnSpc>
            </a:pPr>
            <a:r>
              <a:rPr lang="zh-CN" altLang="en-US" sz="2400"/>
              <a:t>控制</a:t>
            </a:r>
            <a:r>
              <a:rPr lang="zh-CN" altLang="zh-CN" sz="2400"/>
              <a:t>字符：</a:t>
            </a:r>
            <a:r>
              <a:rPr lang="en-US" altLang="zh-CN" sz="2400"/>
              <a:t>ASCII</a:t>
            </a:r>
            <a:r>
              <a:rPr lang="zh-CN" altLang="en-US" sz="2400"/>
              <a:t>码值</a:t>
            </a:r>
            <a:r>
              <a:rPr lang="en-US" altLang="zh-CN" sz="2400"/>
              <a:t>0~31</a:t>
            </a:r>
            <a:r>
              <a:rPr lang="zh-CN" altLang="en-US" sz="2400"/>
              <a:t>和</a:t>
            </a:r>
            <a:r>
              <a:rPr lang="en-US" altLang="zh-CN" sz="2400"/>
              <a:t>127</a:t>
            </a:r>
            <a:r>
              <a:rPr lang="zh-CN" altLang="en-US" sz="2400"/>
              <a:t>，其中</a:t>
            </a:r>
            <a:r>
              <a:rPr lang="zh-CN" altLang="zh-CN" sz="2400"/>
              <a:t>空</a:t>
            </a:r>
            <a:r>
              <a:rPr lang="en-US" altLang="zh-CN" sz="2400"/>
              <a:t>(null)</a:t>
            </a:r>
            <a:r>
              <a:rPr lang="zh-CN" altLang="zh-CN" sz="2400"/>
              <a:t>字符</a:t>
            </a:r>
            <a:r>
              <a:rPr lang="en-US" altLang="zh-CN" sz="2400"/>
              <a:t>(</a:t>
            </a:r>
            <a:r>
              <a:rPr lang="zh-CN" altLang="zh-CN" sz="2400"/>
              <a:t>以</a:t>
            </a:r>
            <a:r>
              <a:rPr lang="en-US" altLang="zh-CN" sz="2400"/>
              <a:t>‘\0’</a:t>
            </a:r>
            <a:r>
              <a:rPr lang="zh-CN" altLang="zh-CN" sz="2400"/>
              <a:t>表示</a:t>
            </a:r>
            <a:r>
              <a:rPr lang="en-US" altLang="zh-CN" sz="2400"/>
              <a:t>)</a:t>
            </a:r>
            <a:r>
              <a:rPr lang="zh-CN" altLang="zh-CN" sz="2400"/>
              <a:t>、警告</a:t>
            </a:r>
            <a:r>
              <a:rPr lang="en-US" altLang="zh-CN" sz="2400"/>
              <a:t>(</a:t>
            </a:r>
            <a:r>
              <a:rPr lang="zh-CN" altLang="zh-CN" sz="2400"/>
              <a:t>以</a:t>
            </a:r>
            <a:r>
              <a:rPr lang="en-US" altLang="zh-CN" sz="2400"/>
              <a:t>‘\a’</a:t>
            </a:r>
            <a:r>
              <a:rPr lang="zh-CN" altLang="zh-CN" sz="2400"/>
              <a:t>表示</a:t>
            </a:r>
            <a:r>
              <a:rPr lang="en-US" altLang="zh-CN" sz="2400"/>
              <a:t>)</a:t>
            </a:r>
            <a:r>
              <a:rPr lang="zh-CN" altLang="zh-CN" sz="2400"/>
              <a:t>、退格</a:t>
            </a:r>
            <a:r>
              <a:rPr lang="en-US" altLang="zh-CN" sz="2400"/>
              <a:t>(</a:t>
            </a:r>
            <a:r>
              <a:rPr lang="zh-CN" altLang="zh-CN" sz="2400"/>
              <a:t>以</a:t>
            </a:r>
            <a:r>
              <a:rPr lang="en-US" altLang="zh-CN" sz="2400"/>
              <a:t>‘\b’</a:t>
            </a:r>
            <a:r>
              <a:rPr lang="zh-CN" altLang="zh-CN" sz="2400"/>
              <a:t>表示</a:t>
            </a:r>
            <a:r>
              <a:rPr lang="en-US" altLang="zh-CN" sz="2400"/>
              <a:t>)</a:t>
            </a:r>
            <a:r>
              <a:rPr lang="zh-CN" altLang="zh-CN" sz="2400"/>
              <a:t>、回车</a:t>
            </a:r>
            <a:r>
              <a:rPr lang="en-US" altLang="zh-CN" sz="2400"/>
              <a:t>(</a:t>
            </a:r>
            <a:r>
              <a:rPr lang="zh-CN" altLang="zh-CN" sz="2400"/>
              <a:t>以</a:t>
            </a:r>
            <a:r>
              <a:rPr lang="en-US" altLang="zh-CN" sz="2400"/>
              <a:t>‘\r’</a:t>
            </a:r>
            <a:r>
              <a:rPr lang="zh-CN" altLang="zh-CN" sz="2400"/>
              <a:t>表示</a:t>
            </a:r>
            <a:r>
              <a:rPr lang="en-US" altLang="zh-CN" sz="2400"/>
              <a:t>)</a:t>
            </a:r>
            <a:r>
              <a:rPr lang="zh-CN" altLang="zh-CN" sz="2400"/>
              <a:t>等</a:t>
            </a:r>
            <a:endParaRPr lang="en-US" altLang="zh-CN" sz="2400"/>
          </a:p>
          <a:p>
            <a:endParaRPr lang="en-US" altLang="zh-CN"/>
          </a:p>
        </p:txBody>
      </p:sp>
      <p:sp>
        <p:nvSpPr>
          <p:cNvPr id="24580" name="Rectangle 5">
            <a:extLst>
              <a:ext uri="{FF2B5EF4-FFF2-40B4-BE49-F238E27FC236}">
                <a16:creationId xmlns="" xmlns:a16="http://schemas.microsoft.com/office/drawing/2014/main" id="{DD57D5D1-7BC9-4F9B-8F6F-A1ACCCA45A3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4581" name="Rectangle 2">
            <a:extLst>
              <a:ext uri="{FF2B5EF4-FFF2-40B4-BE49-F238E27FC236}">
                <a16:creationId xmlns="" xmlns:a16="http://schemas.microsoft.com/office/drawing/2014/main" id="{FB10B693-B71A-47DF-8546-105F91283B9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4582" name="Rectangle 2">
            <a:extLst>
              <a:ext uri="{FF2B5EF4-FFF2-40B4-BE49-F238E27FC236}">
                <a16:creationId xmlns="" xmlns:a16="http://schemas.microsoft.com/office/drawing/2014/main" id="{E986E1D9-F9F3-46BD-9359-4B5FA5AEEC3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4583" name="灯片编号占位符 1">
            <a:extLst>
              <a:ext uri="{FF2B5EF4-FFF2-40B4-BE49-F238E27FC236}">
                <a16:creationId xmlns="" xmlns:a16="http://schemas.microsoft.com/office/drawing/2014/main" id="{C16488CA-19FC-420A-BBE9-ECB353B1B1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A81AEDF2-4089-4299-AB46-9A04EB09B80A}" type="slidenum">
              <a:rPr kumimoji="0" lang="en-US" altLang="zh-CN" sz="1400" b="0" smtClean="0"/>
              <a:pPr>
                <a:lnSpc>
                  <a:spcPct val="100000"/>
                </a:lnSpc>
                <a:spcBef>
                  <a:spcPct val="0"/>
                </a:spcBef>
                <a:buFontTx/>
                <a:buNone/>
              </a:pPr>
              <a:t>18</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9F80E9F6-72FA-46A2-885F-FAD6BA034079}"/>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3.2.4 </a:t>
            </a:r>
            <a:r>
              <a:rPr lang="zh-CN" altLang="zh-CN" sz="4800">
                <a:solidFill>
                  <a:srgbClr val="800000"/>
                </a:solidFill>
                <a:latin typeface="Arial" panose="020B0604020202020204" pitchFamily="34" charset="0"/>
                <a:ea typeface="黑体" panose="02010609060101010101" pitchFamily="49" charset="-122"/>
              </a:rPr>
              <a:t>字符型数据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7362CAC0-4378-448C-9D8C-623429D2F82B}"/>
              </a:ext>
            </a:extLst>
          </p:cNvPr>
          <p:cNvSpPr>
            <a:spLocks noGrp="1" noChangeArrowheads="1"/>
          </p:cNvSpPr>
          <p:nvPr>
            <p:ph type="body" sz="half" idx="1"/>
          </p:nvPr>
        </p:nvSpPr>
        <p:spPr>
          <a:xfrm>
            <a:off x="571500" y="1428750"/>
            <a:ext cx="7929563" cy="4071938"/>
          </a:xfrm>
        </p:spPr>
        <p:txBody>
          <a:bodyPr/>
          <a:lstStyle/>
          <a:p>
            <a:r>
              <a:rPr lang="zh-CN" altLang="zh-CN" dirty="0"/>
              <a:t>字符</a:t>
            </a:r>
            <a:r>
              <a:rPr lang="en-US" altLang="zh-CN" dirty="0"/>
              <a:t>’1’</a:t>
            </a:r>
            <a:r>
              <a:rPr lang="zh-CN" altLang="zh-CN" dirty="0"/>
              <a:t>和整数</a:t>
            </a:r>
            <a:r>
              <a:rPr lang="en-US" altLang="zh-CN" dirty="0"/>
              <a:t>1</a:t>
            </a:r>
            <a:r>
              <a:rPr lang="zh-CN" altLang="zh-CN" dirty="0"/>
              <a:t>是不同的概念</a:t>
            </a:r>
            <a:r>
              <a:rPr lang="zh-CN" altLang="en-US" dirty="0"/>
              <a:t>：</a:t>
            </a:r>
            <a:endParaRPr lang="en-US" altLang="zh-CN" dirty="0"/>
          </a:p>
          <a:p>
            <a:pPr lvl="1"/>
            <a:r>
              <a:rPr lang="zh-CN" altLang="zh-CN" sz="2400" dirty="0"/>
              <a:t>字符</a:t>
            </a:r>
            <a:r>
              <a:rPr lang="en-US" altLang="zh-CN" sz="2400" dirty="0"/>
              <a:t>’1’</a:t>
            </a:r>
            <a:r>
              <a:rPr lang="zh-CN" altLang="zh-CN" sz="2400" dirty="0"/>
              <a:t>只是代表一个形状为</a:t>
            </a:r>
            <a:r>
              <a:rPr lang="en-US" altLang="zh-CN" sz="2400" dirty="0"/>
              <a:t>’1’</a:t>
            </a:r>
            <a:r>
              <a:rPr lang="zh-CN" altLang="zh-CN" sz="2400" dirty="0"/>
              <a:t>的符号，在需要时按原样输出，在内存中以</a:t>
            </a:r>
            <a:r>
              <a:rPr lang="en-US" altLang="zh-CN" sz="2400" dirty="0"/>
              <a:t>ASCII</a:t>
            </a:r>
            <a:r>
              <a:rPr lang="zh-CN" altLang="zh-CN" sz="2400" dirty="0"/>
              <a:t>码形式存储，占</a:t>
            </a:r>
            <a:r>
              <a:rPr lang="en-US" altLang="zh-CN" sz="2400" dirty="0"/>
              <a:t>1</a:t>
            </a:r>
            <a:r>
              <a:rPr lang="zh-CN" altLang="zh-CN" sz="2400" dirty="0"/>
              <a:t>个字节</a:t>
            </a:r>
            <a:endParaRPr lang="en-US" altLang="zh-CN" sz="2400" dirty="0"/>
          </a:p>
          <a:p>
            <a:pPr lvl="1">
              <a:buFont typeface="Wingdings" pitchFamily="2" charset="2"/>
              <a:buNone/>
            </a:pPr>
            <a:endParaRPr lang="en-US" altLang="zh-CN" sz="2400" dirty="0"/>
          </a:p>
          <a:p>
            <a:pPr lvl="1"/>
            <a:r>
              <a:rPr lang="zh-CN" altLang="zh-CN" sz="2400" dirty="0"/>
              <a:t>整数</a:t>
            </a:r>
            <a:r>
              <a:rPr lang="en-US" altLang="zh-CN" sz="2400" dirty="0"/>
              <a:t>1</a:t>
            </a:r>
            <a:r>
              <a:rPr lang="zh-CN" altLang="zh-CN" sz="2400" dirty="0"/>
              <a:t>是以整数存储方式</a:t>
            </a:r>
            <a:r>
              <a:rPr lang="en-US" altLang="zh-CN" sz="2400" dirty="0"/>
              <a:t>(</a:t>
            </a:r>
            <a:r>
              <a:rPr lang="zh-CN" altLang="zh-CN" sz="2400" dirty="0"/>
              <a:t>二进制补码方式</a:t>
            </a:r>
            <a:r>
              <a:rPr lang="en-US" altLang="zh-CN" sz="2400" dirty="0"/>
              <a:t>)</a:t>
            </a:r>
            <a:r>
              <a:rPr lang="zh-CN" altLang="zh-CN" sz="2400" dirty="0"/>
              <a:t>存储的，占</a:t>
            </a:r>
            <a:r>
              <a:rPr lang="en-US" altLang="zh-CN" sz="2400" dirty="0"/>
              <a:t>4</a:t>
            </a:r>
            <a:r>
              <a:rPr lang="zh-CN" altLang="zh-CN" sz="2400" dirty="0"/>
              <a:t>个字节</a:t>
            </a:r>
            <a:endParaRPr lang="en-US" altLang="zh-CN" sz="2400" dirty="0"/>
          </a:p>
        </p:txBody>
      </p:sp>
      <p:sp>
        <p:nvSpPr>
          <p:cNvPr id="25604" name="Rectangle 5">
            <a:extLst>
              <a:ext uri="{FF2B5EF4-FFF2-40B4-BE49-F238E27FC236}">
                <a16:creationId xmlns="" xmlns:a16="http://schemas.microsoft.com/office/drawing/2014/main" id="{D490924E-21D5-41E2-9B94-4FC490C882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5605" name="Rectangle 2">
            <a:extLst>
              <a:ext uri="{FF2B5EF4-FFF2-40B4-BE49-F238E27FC236}">
                <a16:creationId xmlns="" xmlns:a16="http://schemas.microsoft.com/office/drawing/2014/main" id="{FEF00789-F19A-4975-99D8-47E97DC334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5606" name="Rectangle 2">
            <a:extLst>
              <a:ext uri="{FF2B5EF4-FFF2-40B4-BE49-F238E27FC236}">
                <a16:creationId xmlns="" xmlns:a16="http://schemas.microsoft.com/office/drawing/2014/main" id="{DC4676FD-13DF-4DDE-BA3A-1074DA2AE5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7" name="表格 6">
            <a:extLst>
              <a:ext uri="{FF2B5EF4-FFF2-40B4-BE49-F238E27FC236}">
                <a16:creationId xmlns="" xmlns:a16="http://schemas.microsoft.com/office/drawing/2014/main" id="{F48C9CAB-ADFA-4B37-A447-4E855F4C2CDF}"/>
              </a:ext>
            </a:extLst>
          </p:cNvPr>
          <p:cNvGraphicFramePr>
            <a:graphicFrameLocks noGrp="1"/>
          </p:cNvGraphicFramePr>
          <p:nvPr/>
        </p:nvGraphicFramePr>
        <p:xfrm>
          <a:off x="4090988" y="3348038"/>
          <a:ext cx="2136775" cy="312737"/>
        </p:xfrm>
        <a:graphic>
          <a:graphicData uri="http://schemas.openxmlformats.org/drawingml/2006/table">
            <a:tbl>
              <a:tblPr/>
              <a:tblGrid>
                <a:gridCol w="2136775">
                  <a:extLst>
                    <a:ext uri="{9D8B030D-6E8A-4147-A177-3AD203B41FA5}">
                      <a16:colId xmlns="" xmlns:a16="http://schemas.microsoft.com/office/drawing/2014/main" val="20000"/>
                    </a:ext>
                  </a:extLst>
                </a:gridCol>
              </a:tblGrid>
              <a:tr h="312737">
                <a:tc>
                  <a:txBody>
                    <a:bodyPr/>
                    <a:lstStyle/>
                    <a:p>
                      <a:pPr algn="just">
                        <a:spcAft>
                          <a:spcPts val="0"/>
                        </a:spcAft>
                      </a:pPr>
                      <a:r>
                        <a:rPr lang="en-US" sz="2000" b="1" kern="100" dirty="0">
                          <a:latin typeface="楷体_GB2312"/>
                          <a:cs typeface="Courier New"/>
                        </a:rPr>
                        <a:t>0 0 1 1 0 0 0 1 </a:t>
                      </a:r>
                      <a:endParaRPr lang="zh-CN" sz="2000" kern="100" dirty="0">
                        <a:latin typeface="宋体"/>
                        <a:cs typeface="Courier New"/>
                      </a:endParaRPr>
                    </a:p>
                  </a:txBody>
                  <a:tcPr marL="68566" marR="6856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8" name="表格 7">
            <a:extLst>
              <a:ext uri="{FF2B5EF4-FFF2-40B4-BE49-F238E27FC236}">
                <a16:creationId xmlns="" xmlns:a16="http://schemas.microsoft.com/office/drawing/2014/main" id="{8BF6210C-EE85-44B4-8586-F3BB0EFEC399}"/>
              </a:ext>
            </a:extLst>
          </p:cNvPr>
          <p:cNvGraphicFramePr>
            <a:graphicFrameLocks noGrp="1"/>
          </p:cNvGraphicFramePr>
          <p:nvPr/>
        </p:nvGraphicFramePr>
        <p:xfrm>
          <a:off x="4568825" y="5089525"/>
          <a:ext cx="4321176" cy="355600"/>
        </p:xfrm>
        <a:graphic>
          <a:graphicData uri="http://schemas.openxmlformats.org/drawingml/2006/table">
            <a:tbl>
              <a:tblPr/>
              <a:tblGrid>
                <a:gridCol w="2160588">
                  <a:extLst>
                    <a:ext uri="{9D8B030D-6E8A-4147-A177-3AD203B41FA5}">
                      <a16:colId xmlns="" xmlns:a16="http://schemas.microsoft.com/office/drawing/2014/main" val="20000"/>
                    </a:ext>
                  </a:extLst>
                </a:gridCol>
                <a:gridCol w="2160588">
                  <a:extLst>
                    <a:ext uri="{9D8B030D-6E8A-4147-A177-3AD203B41FA5}">
                      <a16:colId xmlns="" xmlns:a16="http://schemas.microsoft.com/office/drawing/2014/main" val="20001"/>
                    </a:ext>
                  </a:extLst>
                </a:gridCol>
              </a:tblGrid>
              <a:tr h="355600">
                <a:tc>
                  <a:txBody>
                    <a:bodyPr/>
                    <a:lstStyle/>
                    <a:p>
                      <a:pPr algn="just">
                        <a:spcAft>
                          <a:spcPts val="0"/>
                        </a:spcAft>
                      </a:pPr>
                      <a:r>
                        <a:rPr lang="en-US" sz="2000" b="1" kern="100" dirty="0">
                          <a:latin typeface="楷体_GB2312"/>
                          <a:cs typeface="Courier New"/>
                        </a:rPr>
                        <a:t>0 0 0 0 0 0 0 0</a:t>
                      </a:r>
                      <a:endParaRPr lang="zh-CN" sz="2000" kern="100" dirty="0">
                        <a:latin typeface="宋体"/>
                        <a:cs typeface="Courier New"/>
                      </a:endParaRPr>
                    </a:p>
                  </a:txBody>
                  <a:tcPr marL="68591" marR="685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latin typeface="楷体_GB2312"/>
                          <a:ea typeface="宋体"/>
                        </a:rPr>
                        <a:t>0 0 0 0 0 0 0 1</a:t>
                      </a:r>
                      <a:endParaRPr lang="zh-CN" sz="2000" kern="100" dirty="0">
                        <a:latin typeface="Times New Roman"/>
                        <a:ea typeface="宋体"/>
                      </a:endParaRPr>
                    </a:p>
                  </a:txBody>
                  <a:tcPr marL="68591" marR="685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5621" name="灯片编号占位符 1">
            <a:extLst>
              <a:ext uri="{FF2B5EF4-FFF2-40B4-BE49-F238E27FC236}">
                <a16:creationId xmlns="" xmlns:a16="http://schemas.microsoft.com/office/drawing/2014/main" id="{D011CA2D-53AC-4543-BB04-A626DF1F3B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3734F37-36F5-4C46-9E42-405BA45FB961}" type="slidenum">
              <a:rPr kumimoji="0" lang="en-US" altLang="zh-CN" sz="1400" b="0" smtClean="0"/>
              <a:pPr>
                <a:lnSpc>
                  <a:spcPct val="100000"/>
                </a:lnSpc>
                <a:spcBef>
                  <a:spcPct val="0"/>
                </a:spcBef>
                <a:buFontTx/>
                <a:buNone/>
              </a:pPr>
              <a:t>19</a:t>
            </a:fld>
            <a:endParaRPr kumimoji="0" lang="en-US" altLang="zh-CN" sz="1400" b="0"/>
          </a:p>
        </p:txBody>
      </p:sp>
      <p:graphicFrame>
        <p:nvGraphicFramePr>
          <p:cNvPr id="10" name="表格 9">
            <a:extLst>
              <a:ext uri="{FF2B5EF4-FFF2-40B4-BE49-F238E27FC236}">
                <a16:creationId xmlns="" xmlns:a16="http://schemas.microsoft.com/office/drawing/2014/main" id="{309339BB-82E9-44F6-B8C6-E8132E0E2F4B}"/>
              </a:ext>
            </a:extLst>
          </p:cNvPr>
          <p:cNvGraphicFramePr>
            <a:graphicFrameLocks noGrp="1"/>
          </p:cNvGraphicFramePr>
          <p:nvPr/>
        </p:nvGraphicFramePr>
        <p:xfrm>
          <a:off x="250825" y="5089525"/>
          <a:ext cx="4321176" cy="355600"/>
        </p:xfrm>
        <a:graphic>
          <a:graphicData uri="http://schemas.openxmlformats.org/drawingml/2006/table">
            <a:tbl>
              <a:tblPr/>
              <a:tblGrid>
                <a:gridCol w="2160588">
                  <a:extLst>
                    <a:ext uri="{9D8B030D-6E8A-4147-A177-3AD203B41FA5}">
                      <a16:colId xmlns="" xmlns:a16="http://schemas.microsoft.com/office/drawing/2014/main" val="20000"/>
                    </a:ext>
                  </a:extLst>
                </a:gridCol>
                <a:gridCol w="2160588">
                  <a:extLst>
                    <a:ext uri="{9D8B030D-6E8A-4147-A177-3AD203B41FA5}">
                      <a16:colId xmlns="" xmlns:a16="http://schemas.microsoft.com/office/drawing/2014/main" val="20001"/>
                    </a:ext>
                  </a:extLst>
                </a:gridCol>
              </a:tblGrid>
              <a:tr h="355600">
                <a:tc>
                  <a:txBody>
                    <a:bodyPr/>
                    <a:lstStyle/>
                    <a:p>
                      <a:pPr algn="just">
                        <a:spcAft>
                          <a:spcPts val="0"/>
                        </a:spcAft>
                      </a:pPr>
                      <a:r>
                        <a:rPr lang="en-US" sz="2000" b="1" kern="100" dirty="0">
                          <a:latin typeface="楷体_GB2312"/>
                          <a:cs typeface="Courier New"/>
                        </a:rPr>
                        <a:t>0 0 0 0 0 0 0 0</a:t>
                      </a:r>
                      <a:endParaRPr lang="zh-CN" sz="2000" kern="100" dirty="0">
                        <a:latin typeface="宋体"/>
                        <a:cs typeface="Courier New"/>
                      </a:endParaRPr>
                    </a:p>
                  </a:txBody>
                  <a:tcPr marL="68591" marR="685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dirty="0">
                          <a:latin typeface="楷体_GB2312"/>
                          <a:ea typeface="宋体"/>
                        </a:rPr>
                        <a:t>0 0 0 0 0 0 0 0</a:t>
                      </a:r>
                      <a:endParaRPr lang="zh-CN" sz="2000" kern="100" dirty="0">
                        <a:latin typeface="Times New Roman"/>
                        <a:ea typeface="宋体"/>
                      </a:endParaRPr>
                    </a:p>
                  </a:txBody>
                  <a:tcPr marL="68591" marR="685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6" dur="500"/>
                                        <p:tgtEl>
                                          <p:spTgt spid="2160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 xmlns:a16="http://schemas.microsoft.com/office/drawing/2014/main" id="{1D4CEB6B-36DB-4E2A-AE2C-1ABA499016C6}"/>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zh-CN" altLang="zh-CN" sz="4800" dirty="0">
                <a:solidFill>
                  <a:srgbClr val="800000"/>
                </a:solidFill>
                <a:effectLst>
                  <a:outerShdw blurRad="38100" dist="38100" dir="2700000" algn="tl">
                    <a:srgbClr val="000000"/>
                  </a:outerShdw>
                </a:effectLst>
                <a:latin typeface="Arial" charset="0"/>
                <a:ea typeface="黑体" pitchFamily="2" charset="-122"/>
              </a:rPr>
              <a:t>第</a:t>
            </a:r>
            <a:r>
              <a:rPr lang="en-US" altLang="zh-CN" sz="4800" dirty="0">
                <a:solidFill>
                  <a:srgbClr val="800000"/>
                </a:solidFill>
                <a:effectLst>
                  <a:outerShdw blurRad="38100" dist="38100" dir="2700000" algn="tl">
                    <a:srgbClr val="000000"/>
                  </a:outerShdw>
                </a:effectLst>
                <a:latin typeface="Arial" charset="0"/>
                <a:ea typeface="黑体" pitchFamily="2" charset="-122"/>
              </a:rPr>
              <a:t>3</a:t>
            </a:r>
            <a:r>
              <a:rPr lang="zh-CN" altLang="zh-CN" sz="4800" dirty="0">
                <a:solidFill>
                  <a:srgbClr val="800000"/>
                </a:solidFill>
                <a:effectLst>
                  <a:outerShdw blurRad="38100" dist="38100" dir="2700000" algn="tl">
                    <a:srgbClr val="000000"/>
                  </a:outerShdw>
                </a:effectLst>
                <a:latin typeface="Arial" charset="0"/>
                <a:ea typeface="黑体" pitchFamily="2" charset="-122"/>
              </a:rPr>
              <a:t>章 简单</a:t>
            </a:r>
            <a:r>
              <a:rPr lang="en-US" altLang="zh-CN" sz="4800" dirty="0">
                <a:solidFill>
                  <a:srgbClr val="800000"/>
                </a:solidFill>
                <a:effectLst>
                  <a:outerShdw blurRad="38100" dist="38100" dir="2700000" algn="tl">
                    <a:srgbClr val="000000"/>
                  </a:outerShdw>
                </a:effectLst>
                <a:latin typeface="Arial" charset="0"/>
                <a:ea typeface="黑体" pitchFamily="2" charset="-122"/>
              </a:rPr>
              <a:t>C</a:t>
            </a:r>
            <a:r>
              <a:rPr lang="zh-CN" altLang="zh-CN" sz="4800" dirty="0">
                <a:solidFill>
                  <a:srgbClr val="800000"/>
                </a:solidFill>
                <a:effectLst>
                  <a:outerShdw blurRad="38100" dist="38100" dir="2700000" algn="tl">
                    <a:srgbClr val="000000"/>
                  </a:outerShdw>
                </a:effectLst>
                <a:latin typeface="Arial" charset="0"/>
                <a:ea typeface="黑体" pitchFamily="2" charset="-122"/>
              </a:rPr>
              <a:t>程序设计</a:t>
            </a:r>
            <a:r>
              <a:rPr lang="zh-CN" altLang="en-US" sz="4800" dirty="0">
                <a:solidFill>
                  <a:srgbClr val="800000"/>
                </a:solidFill>
                <a:effectLst>
                  <a:outerShdw blurRad="38100" dist="38100" dir="2700000" algn="tl">
                    <a:srgbClr val="000000"/>
                  </a:outerShdw>
                </a:effectLst>
                <a:latin typeface="Arial" charset="0"/>
                <a:ea typeface="黑体" pitchFamily="2" charset="-122"/>
              </a:rPr>
              <a:t>基础</a:t>
            </a:r>
          </a:p>
        </p:txBody>
      </p:sp>
      <p:sp>
        <p:nvSpPr>
          <p:cNvPr id="7171" name="Rectangle 3">
            <a:extLst>
              <a:ext uri="{FF2B5EF4-FFF2-40B4-BE49-F238E27FC236}">
                <a16:creationId xmlns="" xmlns:a16="http://schemas.microsoft.com/office/drawing/2014/main" id="{3942E3E3-BAA7-4285-9DD3-0A72EB2F6DB0}"/>
              </a:ext>
            </a:extLst>
          </p:cNvPr>
          <p:cNvSpPr>
            <a:spLocks noGrp="1" noChangeArrowheads="1"/>
          </p:cNvSpPr>
          <p:nvPr>
            <p:ph type="body" idx="1"/>
          </p:nvPr>
        </p:nvSpPr>
        <p:spPr>
          <a:xfrm>
            <a:off x="1500188" y="2143125"/>
            <a:ext cx="6477000" cy="3643313"/>
          </a:xfrm>
        </p:spPr>
        <p:txBody>
          <a:bodyPr/>
          <a:lstStyle/>
          <a:p>
            <a:pPr eaLnBrk="1" hangingPunct="1">
              <a:lnSpc>
                <a:spcPct val="100000"/>
              </a:lnSpc>
              <a:spcBef>
                <a:spcPct val="50000"/>
              </a:spcBef>
              <a:buFont typeface="Wingdings" pitchFamily="2" charset="2"/>
              <a:buNone/>
            </a:pPr>
            <a:r>
              <a:rPr lang="en-US" altLang="zh-CN" sz="3600">
                <a:hlinkClick r:id="rId3" action="ppaction://hlinksldjump"/>
              </a:rPr>
              <a:t>3.1 </a:t>
            </a:r>
            <a:r>
              <a:rPr lang="zh-CN" altLang="en-US" sz="3600">
                <a:hlinkClick r:id="rId3" action="ppaction://hlinksldjump"/>
              </a:rPr>
              <a:t>引例</a:t>
            </a:r>
            <a:r>
              <a:rPr lang="en-US" altLang="zh-CN" sz="3600">
                <a:hlinkClick r:id="rId3" action="ppaction://hlinksldjump"/>
              </a:rPr>
              <a:t>-</a:t>
            </a:r>
            <a:r>
              <a:rPr lang="zh-CN" altLang="en-US" sz="3600">
                <a:hlinkClick r:id="rId3" action="ppaction://hlinksldjump"/>
              </a:rPr>
              <a:t>简单</a:t>
            </a:r>
            <a:r>
              <a:rPr lang="zh-CN" altLang="zh-CN" sz="3600">
                <a:hlinkClick r:id="rId3" action="ppaction://hlinksldjump"/>
              </a:rPr>
              <a:t>程序设计</a:t>
            </a:r>
            <a:endParaRPr lang="en-US" altLang="zh-CN" sz="3600"/>
          </a:p>
          <a:p>
            <a:pPr eaLnBrk="1" hangingPunct="1">
              <a:lnSpc>
                <a:spcPct val="100000"/>
              </a:lnSpc>
              <a:spcBef>
                <a:spcPct val="50000"/>
              </a:spcBef>
              <a:buFont typeface="Wingdings" pitchFamily="2" charset="2"/>
              <a:buNone/>
            </a:pPr>
            <a:r>
              <a:rPr lang="en-US" altLang="zh-CN" sz="3600">
                <a:hlinkClick r:id="rId4" action="ppaction://hlinksldjump"/>
              </a:rPr>
              <a:t>3.2 </a:t>
            </a:r>
            <a:r>
              <a:rPr lang="zh-CN" altLang="zh-CN" sz="3600">
                <a:hlinkClick r:id="rId4" action="ppaction://hlinksldjump"/>
              </a:rPr>
              <a:t>数据</a:t>
            </a:r>
            <a:r>
              <a:rPr lang="zh-CN" altLang="en-US" sz="3600">
                <a:hlinkClick r:id="rId4" action="ppaction://hlinksldjump"/>
              </a:rPr>
              <a:t>表示</a:t>
            </a:r>
            <a:r>
              <a:rPr lang="zh-CN" altLang="zh-CN" sz="3600">
                <a:hlinkClick r:id="rId4" action="ppaction://hlinksldjump"/>
              </a:rPr>
              <a:t>及其运算</a:t>
            </a:r>
            <a:endParaRPr lang="en-US" altLang="zh-CN" sz="3600"/>
          </a:p>
          <a:p>
            <a:pPr eaLnBrk="1" hangingPunct="1">
              <a:lnSpc>
                <a:spcPct val="100000"/>
              </a:lnSpc>
              <a:spcBef>
                <a:spcPct val="50000"/>
              </a:spcBef>
              <a:buFont typeface="Wingdings" pitchFamily="2" charset="2"/>
              <a:buNone/>
            </a:pPr>
            <a:r>
              <a:rPr lang="en-US" altLang="zh-CN" sz="3600">
                <a:hlinkClick r:id="rId5" action="ppaction://hlinksldjump"/>
              </a:rPr>
              <a:t>3.3 C</a:t>
            </a:r>
            <a:r>
              <a:rPr lang="zh-CN" altLang="zh-CN" sz="3600">
                <a:hlinkClick r:id="rId5" action="ppaction://hlinksldjump"/>
              </a:rPr>
              <a:t>语句</a:t>
            </a:r>
            <a:endParaRPr lang="en-US" altLang="zh-CN" sz="3600"/>
          </a:p>
          <a:p>
            <a:pPr eaLnBrk="1" hangingPunct="1">
              <a:lnSpc>
                <a:spcPct val="100000"/>
              </a:lnSpc>
              <a:spcBef>
                <a:spcPct val="50000"/>
              </a:spcBef>
              <a:buFont typeface="Wingdings" pitchFamily="2" charset="2"/>
              <a:buNone/>
            </a:pPr>
            <a:r>
              <a:rPr lang="en-US" altLang="zh-CN" sz="3600">
                <a:hlinkClick r:id="rId6" action="ppaction://hlinksldjump"/>
              </a:rPr>
              <a:t>3.4 </a:t>
            </a:r>
            <a:r>
              <a:rPr lang="zh-CN" altLang="zh-CN" sz="3600">
                <a:hlinkClick r:id="rId6" action="ppaction://hlinksldjump"/>
              </a:rPr>
              <a:t>数据的输入输出</a:t>
            </a:r>
            <a:endParaRPr lang="zh-CN" altLang="en-US"/>
          </a:p>
        </p:txBody>
      </p:sp>
      <p:sp>
        <p:nvSpPr>
          <p:cNvPr id="7172" name="灯片编号占位符 1">
            <a:extLst>
              <a:ext uri="{FF2B5EF4-FFF2-40B4-BE49-F238E27FC236}">
                <a16:creationId xmlns="" xmlns:a16="http://schemas.microsoft.com/office/drawing/2014/main" id="{FFEF631C-E3B1-4D69-8C4F-0DFCFB37CC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DC7F7929-B09E-4329-8FC0-5C84914BC049}" type="slidenum">
              <a:rPr kumimoji="0" lang="en-US" altLang="zh-CN" sz="1400" b="0" smtClean="0"/>
              <a:pPr>
                <a:lnSpc>
                  <a:spcPct val="100000"/>
                </a:lnSpc>
                <a:spcBef>
                  <a:spcPct val="0"/>
                </a:spcBef>
                <a:buFontTx/>
                <a:buNone/>
              </a:pPr>
              <a:t>2</a:t>
            </a:fld>
            <a:endParaRPr kumimoji="0" lang="en-US" altLang="zh-CN" sz="1400" b="0"/>
          </a:p>
        </p:txBody>
      </p:sp>
    </p:spTree>
  </p:cSld>
  <p:clrMapOvr>
    <a:masterClrMapping/>
  </p:clrMapOvr>
  <p:transition spd="med">
    <p:blinds/>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6AD0A612-DD9E-403E-9AEC-C86D2576D8AF}"/>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3.2.4 </a:t>
            </a:r>
            <a:r>
              <a:rPr lang="zh-CN" altLang="zh-CN" sz="4800">
                <a:solidFill>
                  <a:srgbClr val="800000"/>
                </a:solidFill>
                <a:latin typeface="Arial" panose="020B0604020202020204" pitchFamily="34" charset="0"/>
                <a:ea typeface="黑体" panose="02010609060101010101" pitchFamily="49" charset="-122"/>
              </a:rPr>
              <a:t>字符型数据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A9E11450-DA04-42BC-AB71-78258AD5D032}"/>
              </a:ext>
            </a:extLst>
          </p:cNvPr>
          <p:cNvSpPr>
            <a:spLocks noGrp="1" noChangeArrowheads="1"/>
          </p:cNvSpPr>
          <p:nvPr>
            <p:ph type="body" sz="half" idx="1"/>
          </p:nvPr>
        </p:nvSpPr>
        <p:spPr>
          <a:xfrm>
            <a:off x="571500" y="1428750"/>
            <a:ext cx="8215313" cy="4572000"/>
          </a:xfrm>
        </p:spPr>
        <p:txBody>
          <a:bodyPr/>
          <a:lstStyle/>
          <a:p>
            <a:pPr>
              <a:buFont typeface="Wingdings" pitchFamily="2" charset="2"/>
              <a:buNone/>
            </a:pPr>
            <a:r>
              <a:rPr lang="zh-CN" altLang="zh-CN"/>
              <a:t>字符变量</a:t>
            </a:r>
            <a:endParaRPr lang="en-US" altLang="zh-CN"/>
          </a:p>
          <a:p>
            <a:r>
              <a:rPr lang="zh-CN" altLang="zh-CN"/>
              <a:t>用类型符</a:t>
            </a:r>
            <a:r>
              <a:rPr lang="en-US" altLang="zh-CN"/>
              <a:t>char</a:t>
            </a:r>
            <a:r>
              <a:rPr lang="zh-CN" altLang="zh-CN"/>
              <a:t>定义字符变量</a:t>
            </a:r>
            <a:endParaRPr lang="en-US" altLang="zh-CN"/>
          </a:p>
          <a:p>
            <a:pPr lvl="1"/>
            <a:r>
              <a:rPr lang="en-US" altLang="zh-CN" sz="2400"/>
              <a:t> char c = ’?’;</a:t>
            </a:r>
            <a:endParaRPr lang="zh-CN" altLang="zh-CN" sz="2400"/>
          </a:p>
          <a:p>
            <a:pPr lvl="1">
              <a:lnSpc>
                <a:spcPct val="100000"/>
              </a:lnSpc>
              <a:buFont typeface="Wingdings" pitchFamily="2" charset="2"/>
              <a:buNone/>
            </a:pPr>
            <a:r>
              <a:rPr lang="en-US" altLang="zh-CN" sz="2400"/>
              <a:t>    </a:t>
            </a:r>
            <a:r>
              <a:rPr lang="zh-CN" altLang="zh-CN" sz="2400"/>
              <a:t>系统把</a:t>
            </a:r>
            <a:r>
              <a:rPr lang="zh-CN" altLang="en-US" sz="2400"/>
              <a:t>“</a:t>
            </a:r>
            <a:r>
              <a:rPr lang="en-US" altLang="zh-CN" sz="2400"/>
              <a:t>?</a:t>
            </a:r>
            <a:r>
              <a:rPr lang="zh-CN" altLang="en-US" sz="2400"/>
              <a:t>”的</a:t>
            </a:r>
            <a:r>
              <a:rPr lang="en-US" altLang="zh-CN" sz="2400"/>
              <a:t>ASCII</a:t>
            </a:r>
            <a:r>
              <a:rPr lang="zh-CN" altLang="zh-CN" sz="2400"/>
              <a:t>代码</a:t>
            </a:r>
            <a:r>
              <a:rPr lang="en-US" altLang="zh-CN" sz="2400"/>
              <a:t>63</a:t>
            </a:r>
            <a:r>
              <a:rPr lang="zh-CN" altLang="zh-CN" sz="2400"/>
              <a:t>赋给变量</a:t>
            </a:r>
            <a:r>
              <a:rPr lang="en-US" altLang="zh-CN" sz="2400"/>
              <a:t>c</a:t>
            </a:r>
          </a:p>
          <a:p>
            <a:pPr lvl="1"/>
            <a:r>
              <a:rPr lang="en-US" altLang="zh-CN" sz="2400"/>
              <a:t>printf(”</a:t>
            </a:r>
            <a:r>
              <a:rPr lang="en-US" altLang="zh-CN" sz="2400">
                <a:solidFill>
                  <a:srgbClr val="FF0000"/>
                </a:solidFill>
              </a:rPr>
              <a:t>%d  %c</a:t>
            </a:r>
            <a:r>
              <a:rPr lang="en-US" altLang="zh-CN" sz="2400"/>
              <a:t>\n”, c, c);</a:t>
            </a:r>
            <a:endParaRPr lang="zh-CN" altLang="zh-CN" sz="2400"/>
          </a:p>
          <a:p>
            <a:pPr lvl="1"/>
            <a:r>
              <a:rPr lang="zh-CN" altLang="zh-CN" sz="2400"/>
              <a:t>输出结果是：</a:t>
            </a:r>
          </a:p>
          <a:p>
            <a:pPr lvl="1">
              <a:buFont typeface="Wingdings" pitchFamily="2" charset="2"/>
              <a:buNone/>
            </a:pPr>
            <a:r>
              <a:rPr lang="en-US" altLang="zh-CN" sz="2400"/>
              <a:t>   63  ?</a:t>
            </a:r>
          </a:p>
          <a:p>
            <a:pPr>
              <a:buFont typeface="Wingdings" pitchFamily="2" charset="2"/>
              <a:buNone/>
            </a:pPr>
            <a:endParaRPr lang="en-US" altLang="zh-CN"/>
          </a:p>
        </p:txBody>
      </p:sp>
      <p:sp>
        <p:nvSpPr>
          <p:cNvPr id="26628" name="Rectangle 5">
            <a:extLst>
              <a:ext uri="{FF2B5EF4-FFF2-40B4-BE49-F238E27FC236}">
                <a16:creationId xmlns="" xmlns:a16="http://schemas.microsoft.com/office/drawing/2014/main" id="{0CC2AB36-C68E-4183-BE12-EA4658592B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6629" name="Rectangle 2">
            <a:extLst>
              <a:ext uri="{FF2B5EF4-FFF2-40B4-BE49-F238E27FC236}">
                <a16:creationId xmlns="" xmlns:a16="http://schemas.microsoft.com/office/drawing/2014/main" id="{A76EC9E3-F7C4-4368-9D8F-108F77C351F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6630" name="Rectangle 2">
            <a:extLst>
              <a:ext uri="{FF2B5EF4-FFF2-40B4-BE49-F238E27FC236}">
                <a16:creationId xmlns="" xmlns:a16="http://schemas.microsoft.com/office/drawing/2014/main" id="{4EDE2835-AD30-4C7A-A577-F6DCADBA8F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6631" name="灯片编号占位符 1">
            <a:extLst>
              <a:ext uri="{FF2B5EF4-FFF2-40B4-BE49-F238E27FC236}">
                <a16:creationId xmlns="" xmlns:a16="http://schemas.microsoft.com/office/drawing/2014/main" id="{DFCDCA97-887C-4A9C-88F0-3E5BAC9920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937C234-41C9-4E0F-8A80-3BFC34278BFB}" type="slidenum">
              <a:rPr kumimoji="0" lang="en-US" altLang="zh-CN" sz="1400" b="0" smtClean="0"/>
              <a:pPr>
                <a:lnSpc>
                  <a:spcPct val="100000"/>
                </a:lnSpc>
                <a:spcBef>
                  <a:spcPct val="0"/>
                </a:spcBef>
                <a:buFontTx/>
                <a:buNone/>
              </a:pPr>
              <a:t>20</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2" dur="500"/>
                                        <p:tgtEl>
                                          <p:spTgt spid="2160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7" dur="500"/>
                                        <p:tgtEl>
                                          <p:spTgt spid="2160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2" dur="500"/>
                                        <p:tgtEl>
                                          <p:spTgt spid="21607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25" dur="500"/>
                                        <p:tgtEl>
                                          <p:spTgt spid="2160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25B52FFF-8CA4-43A0-A88B-FE6C91DA43FC}"/>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3.2.5 </a:t>
            </a:r>
            <a:r>
              <a:rPr lang="zh-CN" altLang="zh-CN" sz="4800">
                <a:solidFill>
                  <a:srgbClr val="800000"/>
                </a:solidFill>
                <a:latin typeface="Arial" panose="020B0604020202020204" pitchFamily="34" charset="0"/>
                <a:ea typeface="黑体" panose="02010609060101010101" pitchFamily="49" charset="-122"/>
              </a:rPr>
              <a:t>浮点型数据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7651" name="Rectangle 7">
            <a:extLst>
              <a:ext uri="{FF2B5EF4-FFF2-40B4-BE49-F238E27FC236}">
                <a16:creationId xmlns="" xmlns:a16="http://schemas.microsoft.com/office/drawing/2014/main" id="{A6FDAC40-0160-4E40-B639-6DB667BE09E4}"/>
              </a:ext>
            </a:extLst>
          </p:cNvPr>
          <p:cNvSpPr>
            <a:spLocks noGrp="1" noChangeArrowheads="1"/>
          </p:cNvSpPr>
          <p:nvPr>
            <p:ph type="body" sz="half" idx="1"/>
          </p:nvPr>
        </p:nvSpPr>
        <p:spPr>
          <a:xfrm>
            <a:off x="571500" y="1428750"/>
            <a:ext cx="8032750" cy="2863850"/>
          </a:xfrm>
        </p:spPr>
        <p:txBody>
          <a:bodyPr/>
          <a:lstStyle/>
          <a:p>
            <a:pPr>
              <a:buFont typeface="Wingdings" pitchFamily="2" charset="2"/>
              <a:buNone/>
            </a:pPr>
            <a:r>
              <a:rPr lang="zh-CN" altLang="zh-CN" sz="2400"/>
              <a:t>浮点型数据</a:t>
            </a:r>
            <a:r>
              <a:rPr lang="zh-CN" altLang="en-US" sz="2400"/>
              <a:t>：</a:t>
            </a:r>
            <a:r>
              <a:rPr lang="zh-CN" altLang="zh-CN" sz="2400"/>
              <a:t>用来表示具有小数点的实数</a:t>
            </a:r>
            <a:r>
              <a:rPr lang="zh-CN" altLang="en-US" sz="2400"/>
              <a:t>，</a:t>
            </a:r>
            <a:r>
              <a:rPr lang="en-US" altLang="zh-CN" sz="2400"/>
              <a:t>C</a:t>
            </a:r>
            <a:r>
              <a:rPr lang="zh-CN" altLang="en-US" sz="2400"/>
              <a:t>语言中，浮点数是以规范化的指数形式存储的，如十进制浮点数形式为：</a:t>
            </a:r>
            <a:r>
              <a:rPr lang="en-US" altLang="zh-CN" sz="2400"/>
              <a:t>a</a:t>
            </a:r>
            <a:r>
              <a:rPr lang="zh-CN" altLang="en-US" sz="2400"/>
              <a:t>×</a:t>
            </a:r>
            <a:r>
              <a:rPr lang="en-US" altLang="zh-CN" sz="2400"/>
              <a:t>10</a:t>
            </a:r>
            <a:r>
              <a:rPr lang="en-US" altLang="zh-CN" sz="2400" baseline="30000"/>
              <a:t>N</a:t>
            </a:r>
            <a:r>
              <a:rPr lang="zh-CN" altLang="en-US" sz="2400"/>
              <a:t>，其中</a:t>
            </a:r>
            <a:r>
              <a:rPr lang="en-US" altLang="zh-CN" sz="2400"/>
              <a:t>|a|</a:t>
            </a:r>
            <a:r>
              <a:rPr lang="zh-CN" altLang="en-US" sz="2400"/>
              <a:t>为</a:t>
            </a:r>
            <a:r>
              <a:rPr lang="en-US" altLang="zh-CN" sz="2400"/>
              <a:t>0~1</a:t>
            </a:r>
            <a:r>
              <a:rPr lang="zh-CN" altLang="en-US" sz="2400"/>
              <a:t>之间的小数。</a:t>
            </a:r>
            <a:endParaRPr lang="en-US" altLang="zh-CN" sz="2400"/>
          </a:p>
          <a:p>
            <a:pPr>
              <a:buFont typeface="Wingdings" pitchFamily="2" charset="2"/>
              <a:buNone/>
            </a:pPr>
            <a:r>
              <a:rPr lang="en-US" altLang="zh-CN" sz="2400"/>
              <a:t>C</a:t>
            </a:r>
            <a:r>
              <a:rPr lang="zh-CN" altLang="en-US" sz="2400"/>
              <a:t>语言中，编译器存储浮点数时，将存储单元分为两部分，一部分用来存储尾数</a:t>
            </a:r>
            <a:r>
              <a:rPr lang="en-US" altLang="zh-CN" sz="2400"/>
              <a:t>a(</a:t>
            </a:r>
            <a:r>
              <a:rPr lang="zh-CN" altLang="en-US" sz="2400"/>
              <a:t>小数</a:t>
            </a:r>
            <a:r>
              <a:rPr lang="en-US" altLang="zh-CN" sz="2400"/>
              <a:t>)</a:t>
            </a:r>
            <a:r>
              <a:rPr lang="zh-CN" altLang="en-US" sz="2400"/>
              <a:t>，一部分用来存储指数</a:t>
            </a:r>
            <a:r>
              <a:rPr lang="en-US" altLang="zh-CN" sz="2400"/>
              <a:t>N(</a:t>
            </a:r>
            <a:r>
              <a:rPr lang="zh-CN" altLang="en-US" sz="2400"/>
              <a:t>整数</a:t>
            </a:r>
            <a:r>
              <a:rPr lang="en-US" altLang="zh-CN" sz="2400"/>
              <a:t>)</a:t>
            </a:r>
            <a:r>
              <a:rPr lang="zh-CN" altLang="en-US" sz="2400"/>
              <a:t>，形式如下：</a:t>
            </a:r>
            <a:endParaRPr lang="en-US" altLang="zh-CN" sz="2400"/>
          </a:p>
        </p:txBody>
      </p:sp>
      <p:sp>
        <p:nvSpPr>
          <p:cNvPr id="27652" name="Rectangle 5">
            <a:extLst>
              <a:ext uri="{FF2B5EF4-FFF2-40B4-BE49-F238E27FC236}">
                <a16:creationId xmlns="" xmlns:a16="http://schemas.microsoft.com/office/drawing/2014/main" id="{BDE09B64-0C59-43EE-897D-FC4D6007FB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7653" name="Rectangle 2">
            <a:extLst>
              <a:ext uri="{FF2B5EF4-FFF2-40B4-BE49-F238E27FC236}">
                <a16:creationId xmlns="" xmlns:a16="http://schemas.microsoft.com/office/drawing/2014/main" id="{186F845C-5AB6-4A07-89AD-376F301923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7654" name="Rectangle 2">
            <a:extLst>
              <a:ext uri="{FF2B5EF4-FFF2-40B4-BE49-F238E27FC236}">
                <a16:creationId xmlns="" xmlns:a16="http://schemas.microsoft.com/office/drawing/2014/main" id="{CD50C3C5-4FCA-4010-BC0B-4959B6F2782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7655" name="灯片编号占位符 1">
            <a:extLst>
              <a:ext uri="{FF2B5EF4-FFF2-40B4-BE49-F238E27FC236}">
                <a16:creationId xmlns="" xmlns:a16="http://schemas.microsoft.com/office/drawing/2014/main" id="{F2EA76FF-CAAB-494B-BE4B-1F2DC76F0A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B1F1587C-05E8-4FF0-8186-3D476BB1C07B}" type="slidenum">
              <a:rPr kumimoji="0" lang="en-US" altLang="zh-CN" sz="1400" b="0" smtClean="0"/>
              <a:pPr>
                <a:lnSpc>
                  <a:spcPct val="100000"/>
                </a:lnSpc>
                <a:spcBef>
                  <a:spcPct val="0"/>
                </a:spcBef>
                <a:buFontTx/>
                <a:buNone/>
              </a:pPr>
              <a:t>21</a:t>
            </a:fld>
            <a:endParaRPr kumimoji="0" lang="en-US" altLang="zh-CN" sz="1400" b="0"/>
          </a:p>
        </p:txBody>
      </p:sp>
      <p:graphicFrame>
        <p:nvGraphicFramePr>
          <p:cNvPr id="8" name="表格 7">
            <a:extLst>
              <a:ext uri="{FF2B5EF4-FFF2-40B4-BE49-F238E27FC236}">
                <a16:creationId xmlns="" xmlns:a16="http://schemas.microsoft.com/office/drawing/2014/main" id="{DBDF5425-90CC-4AC4-9EAE-19C321940DF7}"/>
              </a:ext>
            </a:extLst>
          </p:cNvPr>
          <p:cNvGraphicFramePr>
            <a:graphicFrameLocks noGrp="1"/>
          </p:cNvGraphicFramePr>
          <p:nvPr/>
        </p:nvGraphicFramePr>
        <p:xfrm>
          <a:off x="1835150" y="4619625"/>
          <a:ext cx="3024188" cy="439738"/>
        </p:xfrm>
        <a:graphic>
          <a:graphicData uri="http://schemas.openxmlformats.org/drawingml/2006/table">
            <a:tbl>
              <a:tblPr/>
              <a:tblGrid>
                <a:gridCol w="3024188">
                  <a:extLst>
                    <a:ext uri="{9D8B030D-6E8A-4147-A177-3AD203B41FA5}">
                      <a16:colId xmlns="" xmlns:a16="http://schemas.microsoft.com/office/drawing/2014/main" val="20000"/>
                    </a:ext>
                  </a:extLst>
                </a:gridCol>
              </a:tblGrid>
              <a:tr h="439738">
                <a:tc>
                  <a:txBody>
                    <a:bodyPr/>
                    <a:lstStyle/>
                    <a:p>
                      <a:pPr algn="just">
                        <a:spcAft>
                          <a:spcPts val="0"/>
                        </a:spcAft>
                      </a:pPr>
                      <a:r>
                        <a:rPr lang="en-US" sz="2800" b="1" kern="100" dirty="0">
                          <a:latin typeface="楷体_GB2312"/>
                          <a:cs typeface="Courier New"/>
                        </a:rPr>
                        <a:t>1 0 0 … 0 0 0 </a:t>
                      </a:r>
                      <a:endParaRPr lang="zh-CN" sz="2800" kern="100" dirty="0">
                        <a:latin typeface="宋体"/>
                        <a:cs typeface="Courier New"/>
                      </a:endParaRP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2" name="表格 1">
            <a:extLst>
              <a:ext uri="{FF2B5EF4-FFF2-40B4-BE49-F238E27FC236}">
                <a16:creationId xmlns="" xmlns:a16="http://schemas.microsoft.com/office/drawing/2014/main" id="{22AFDEF3-850C-488C-9F3B-E4DD615B2740}"/>
              </a:ext>
            </a:extLst>
          </p:cNvPr>
          <p:cNvGraphicFramePr>
            <a:graphicFrameLocks noGrp="1"/>
          </p:cNvGraphicFramePr>
          <p:nvPr/>
        </p:nvGraphicFramePr>
        <p:xfrm>
          <a:off x="1490663" y="4613275"/>
          <a:ext cx="357187" cy="446088"/>
        </p:xfrm>
        <a:graphic>
          <a:graphicData uri="http://schemas.openxmlformats.org/drawingml/2006/table">
            <a:tbl>
              <a:tblPr/>
              <a:tblGrid>
                <a:gridCol w="357187">
                  <a:extLst>
                    <a:ext uri="{9D8B030D-6E8A-4147-A177-3AD203B41FA5}">
                      <a16:colId xmlns="" xmlns:a16="http://schemas.microsoft.com/office/drawing/2014/main" val="20000"/>
                    </a:ext>
                  </a:extLst>
                </a:gridCol>
              </a:tblGrid>
              <a:tr h="446088">
                <a:tc>
                  <a:txBody>
                    <a:bodyPr/>
                    <a:lstStyle/>
                    <a:p>
                      <a:r>
                        <a:rPr lang="en-US" altLang="zh-CN" sz="1800" b="1" dirty="0"/>
                        <a:t>±</a:t>
                      </a:r>
                      <a:endParaRPr lang="zh-CN" altLang="en-US" sz="1800" b="1" dirty="0"/>
                    </a:p>
                  </a:txBody>
                  <a:tcPr marL="91583" marR="91583" marT="45756" marB="45756">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0000"/>
                  </a:ext>
                </a:extLst>
              </a:tr>
            </a:tbl>
          </a:graphicData>
        </a:graphic>
      </p:graphicFrame>
      <p:graphicFrame>
        <p:nvGraphicFramePr>
          <p:cNvPr id="10" name="表格 9">
            <a:extLst>
              <a:ext uri="{FF2B5EF4-FFF2-40B4-BE49-F238E27FC236}">
                <a16:creationId xmlns="" xmlns:a16="http://schemas.microsoft.com/office/drawing/2014/main" id="{38B4AF87-78D2-42F3-A082-2A61CD3A0D01}"/>
              </a:ext>
            </a:extLst>
          </p:cNvPr>
          <p:cNvGraphicFramePr>
            <a:graphicFrameLocks noGrp="1"/>
          </p:cNvGraphicFramePr>
          <p:nvPr/>
        </p:nvGraphicFramePr>
        <p:xfrm>
          <a:off x="5219700" y="4619625"/>
          <a:ext cx="2376488" cy="439738"/>
        </p:xfrm>
        <a:graphic>
          <a:graphicData uri="http://schemas.openxmlformats.org/drawingml/2006/table">
            <a:tbl>
              <a:tblPr/>
              <a:tblGrid>
                <a:gridCol w="2376488">
                  <a:extLst>
                    <a:ext uri="{9D8B030D-6E8A-4147-A177-3AD203B41FA5}">
                      <a16:colId xmlns="" xmlns:a16="http://schemas.microsoft.com/office/drawing/2014/main" val="20000"/>
                    </a:ext>
                  </a:extLst>
                </a:gridCol>
              </a:tblGrid>
              <a:tr h="439738">
                <a:tc>
                  <a:txBody>
                    <a:bodyPr/>
                    <a:lstStyle/>
                    <a:p>
                      <a:pPr algn="just">
                        <a:spcAft>
                          <a:spcPts val="0"/>
                        </a:spcAft>
                      </a:pPr>
                      <a:r>
                        <a:rPr lang="en-US" sz="2800" b="1" kern="100" dirty="0">
                          <a:latin typeface="楷体_GB2312"/>
                          <a:cs typeface="Courier New"/>
                        </a:rPr>
                        <a:t>0 0 … 0 0 1 </a:t>
                      </a:r>
                      <a:endParaRPr lang="zh-CN" sz="2800" kern="100" dirty="0">
                        <a:latin typeface="宋体"/>
                        <a:cs typeface="Courier New"/>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11" name="表格 10">
            <a:extLst>
              <a:ext uri="{FF2B5EF4-FFF2-40B4-BE49-F238E27FC236}">
                <a16:creationId xmlns="" xmlns:a16="http://schemas.microsoft.com/office/drawing/2014/main" id="{2C6E581E-082C-4F3B-8807-D0BD4048ABA5}"/>
              </a:ext>
            </a:extLst>
          </p:cNvPr>
          <p:cNvGraphicFramePr>
            <a:graphicFrameLocks noGrp="1"/>
          </p:cNvGraphicFramePr>
          <p:nvPr/>
        </p:nvGraphicFramePr>
        <p:xfrm>
          <a:off x="4856163" y="4613275"/>
          <a:ext cx="357187" cy="446088"/>
        </p:xfrm>
        <a:graphic>
          <a:graphicData uri="http://schemas.openxmlformats.org/drawingml/2006/table">
            <a:tbl>
              <a:tblPr/>
              <a:tblGrid>
                <a:gridCol w="357187">
                  <a:extLst>
                    <a:ext uri="{9D8B030D-6E8A-4147-A177-3AD203B41FA5}">
                      <a16:colId xmlns="" xmlns:a16="http://schemas.microsoft.com/office/drawing/2014/main" val="20000"/>
                    </a:ext>
                  </a:extLst>
                </a:gridCol>
              </a:tblGrid>
              <a:tr h="446088">
                <a:tc>
                  <a:txBody>
                    <a:bodyPr/>
                    <a:lstStyle/>
                    <a:p>
                      <a:r>
                        <a:rPr lang="en-US" altLang="zh-CN" sz="1800" b="1" dirty="0"/>
                        <a:t>±</a:t>
                      </a:r>
                      <a:endParaRPr lang="zh-CN" altLang="en-US" sz="1800" b="1" dirty="0"/>
                    </a:p>
                  </a:txBody>
                  <a:tcPr marL="91583" marR="91583" marT="45756" marB="45756">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0000"/>
                  </a:ext>
                </a:extLst>
              </a:tr>
            </a:tbl>
          </a:graphicData>
        </a:graphic>
      </p:graphicFrame>
      <p:sp>
        <p:nvSpPr>
          <p:cNvPr id="13" name="左大括号 12">
            <a:extLst>
              <a:ext uri="{FF2B5EF4-FFF2-40B4-BE49-F238E27FC236}">
                <a16:creationId xmlns="" xmlns:a16="http://schemas.microsoft.com/office/drawing/2014/main" id="{BC903B6B-8B6E-45F9-84CD-4305C824FD2B}"/>
              </a:ext>
            </a:extLst>
          </p:cNvPr>
          <p:cNvSpPr/>
          <p:nvPr/>
        </p:nvSpPr>
        <p:spPr>
          <a:xfrm rot="16200000">
            <a:off x="6110288" y="5326062"/>
            <a:ext cx="285750" cy="7715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sp>
        <p:nvSpPr>
          <p:cNvPr id="27681" name="左大括号 2">
            <a:extLst>
              <a:ext uri="{FF2B5EF4-FFF2-40B4-BE49-F238E27FC236}">
                <a16:creationId xmlns="" xmlns:a16="http://schemas.microsoft.com/office/drawing/2014/main" id="{ABD288E8-B3BE-41E4-953D-336851D5C3FC}"/>
              </a:ext>
            </a:extLst>
          </p:cNvPr>
          <p:cNvSpPr>
            <a:spLocks/>
          </p:cNvSpPr>
          <p:nvPr/>
        </p:nvSpPr>
        <p:spPr bwMode="auto">
          <a:xfrm rot="5400000" flipH="1">
            <a:off x="6141245" y="4056856"/>
            <a:ext cx="379412" cy="2530475"/>
          </a:xfrm>
          <a:prstGeom prst="leftBrace">
            <a:avLst>
              <a:gd name="adj1" fmla="val 8337"/>
              <a:gd name="adj2" fmla="val 50000"/>
            </a:avLst>
          </a:prstGeom>
          <a:solidFill>
            <a:schemeClr val="accent1"/>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7682" name="左大括号 14">
            <a:extLst>
              <a:ext uri="{FF2B5EF4-FFF2-40B4-BE49-F238E27FC236}">
                <a16:creationId xmlns="" xmlns:a16="http://schemas.microsoft.com/office/drawing/2014/main" id="{4857A20B-0ED0-4827-B2D2-AA65144D92F0}"/>
              </a:ext>
            </a:extLst>
          </p:cNvPr>
          <p:cNvSpPr>
            <a:spLocks/>
          </p:cNvSpPr>
          <p:nvPr/>
        </p:nvSpPr>
        <p:spPr bwMode="auto">
          <a:xfrm rot="5400000" flipH="1">
            <a:off x="2900363" y="3733800"/>
            <a:ext cx="379412" cy="3176588"/>
          </a:xfrm>
          <a:prstGeom prst="leftBrace">
            <a:avLst>
              <a:gd name="adj1" fmla="val 8334"/>
              <a:gd name="adj2" fmla="val 50000"/>
            </a:avLst>
          </a:prstGeom>
          <a:solidFill>
            <a:schemeClr val="accent1"/>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7683" name="文本框 4">
            <a:extLst>
              <a:ext uri="{FF2B5EF4-FFF2-40B4-BE49-F238E27FC236}">
                <a16:creationId xmlns="" xmlns:a16="http://schemas.microsoft.com/office/drawing/2014/main" id="{88244CAA-7521-4A2F-89B3-66B0FA54545A}"/>
              </a:ext>
            </a:extLst>
          </p:cNvPr>
          <p:cNvSpPr txBox="1">
            <a:spLocks noChangeArrowheads="1"/>
          </p:cNvSpPr>
          <p:nvPr/>
        </p:nvSpPr>
        <p:spPr bwMode="auto">
          <a:xfrm>
            <a:off x="2228850" y="5630863"/>
            <a:ext cx="1728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r>
              <a:rPr lang="zh-CN" altLang="en-US" sz="2400">
                <a:latin typeface="Arial" panose="020B0604020202020204" pitchFamily="34" charset="0"/>
              </a:rPr>
              <a:t>小数部分</a:t>
            </a:r>
            <a:r>
              <a:rPr lang="en-US" altLang="zh-CN" sz="2400">
                <a:latin typeface="Arial" panose="020B0604020202020204" pitchFamily="34" charset="0"/>
              </a:rPr>
              <a:t>a</a:t>
            </a:r>
            <a:endParaRPr lang="zh-CN" altLang="en-US" sz="2400">
              <a:latin typeface="Arial" panose="020B0604020202020204" pitchFamily="34" charset="0"/>
            </a:endParaRPr>
          </a:p>
        </p:txBody>
      </p:sp>
      <p:sp>
        <p:nvSpPr>
          <p:cNvPr id="27684" name="文本框 18">
            <a:extLst>
              <a:ext uri="{FF2B5EF4-FFF2-40B4-BE49-F238E27FC236}">
                <a16:creationId xmlns="" xmlns:a16="http://schemas.microsoft.com/office/drawing/2014/main" id="{F805986E-4656-4E12-B681-DFB1083D085B}"/>
              </a:ext>
            </a:extLst>
          </p:cNvPr>
          <p:cNvSpPr txBox="1">
            <a:spLocks noChangeArrowheads="1"/>
          </p:cNvSpPr>
          <p:nvPr/>
        </p:nvSpPr>
        <p:spPr bwMode="auto">
          <a:xfrm>
            <a:off x="5508625" y="5630863"/>
            <a:ext cx="1630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r>
              <a:rPr lang="zh-CN" altLang="en-US" sz="2400">
                <a:latin typeface="Arial" panose="020B0604020202020204" pitchFamily="34" charset="0"/>
              </a:rPr>
              <a:t>指数部分</a:t>
            </a:r>
            <a:r>
              <a:rPr lang="en-US" altLang="zh-CN" sz="2400">
                <a:latin typeface="Arial" panose="020B0604020202020204" pitchFamily="34" charset="0"/>
              </a:rPr>
              <a:t>N</a:t>
            </a:r>
            <a:endParaRPr lang="zh-CN" altLang="en-US" sz="2400">
              <a:latin typeface="Arial" panose="020B0604020202020204" pitchFamily="34"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7681"/>
                                        </p:tgtEl>
                                        <p:attrNameLst>
                                          <p:attrName>style.visibility</p:attrName>
                                        </p:attrNameLst>
                                      </p:cBhvr>
                                      <p:to>
                                        <p:strVal val="visible"/>
                                      </p:to>
                                    </p:set>
                                    <p:animEffect transition="in" filter="blinds(horizontal)">
                                      <p:cBhvr>
                                        <p:cTn id="22" dur="500"/>
                                        <p:tgtEl>
                                          <p:spTgt spid="2768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682"/>
                                        </p:tgtEl>
                                        <p:attrNameLst>
                                          <p:attrName>style.visibility</p:attrName>
                                        </p:attrNameLst>
                                      </p:cBhvr>
                                      <p:to>
                                        <p:strVal val="visible"/>
                                      </p:to>
                                    </p:set>
                                    <p:animEffect transition="in" filter="blinds(horizontal)">
                                      <p:cBhvr>
                                        <p:cTn id="25" dur="500"/>
                                        <p:tgtEl>
                                          <p:spTgt spid="2768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683"/>
                                        </p:tgtEl>
                                        <p:attrNameLst>
                                          <p:attrName>style.visibility</p:attrName>
                                        </p:attrNameLst>
                                      </p:cBhvr>
                                      <p:to>
                                        <p:strVal val="visible"/>
                                      </p:to>
                                    </p:set>
                                    <p:animEffect transition="in" filter="blinds(horizontal)">
                                      <p:cBhvr>
                                        <p:cTn id="28" dur="500"/>
                                        <p:tgtEl>
                                          <p:spTgt spid="2768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684"/>
                                        </p:tgtEl>
                                        <p:attrNameLst>
                                          <p:attrName>style.visibility</p:attrName>
                                        </p:attrNameLst>
                                      </p:cBhvr>
                                      <p:to>
                                        <p:strVal val="visible"/>
                                      </p:to>
                                    </p:set>
                                    <p:animEffect transition="in" filter="blinds(horizontal)">
                                      <p:cBhvr>
                                        <p:cTn id="31" dur="500"/>
                                        <p:tgtEl>
                                          <p:spTgt spid="27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681" grpId="0" animBg="1"/>
      <p:bldP spid="27682" grpId="0" animBg="1"/>
      <p:bldP spid="27683" grpId="0"/>
      <p:bldP spid="27684"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4DF44C20-94E3-4621-9760-D2EC4D50CB67}"/>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3.2.5 </a:t>
            </a:r>
            <a:r>
              <a:rPr lang="zh-CN" altLang="zh-CN" sz="4800">
                <a:solidFill>
                  <a:srgbClr val="800000"/>
                </a:solidFill>
                <a:latin typeface="Arial" panose="020B0604020202020204" pitchFamily="34" charset="0"/>
                <a:ea typeface="黑体" panose="02010609060101010101" pitchFamily="49" charset="-122"/>
              </a:rPr>
              <a:t>浮点型数据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29E8C703-13CD-43EF-A94F-8AD7A6F4774E}"/>
              </a:ext>
            </a:extLst>
          </p:cNvPr>
          <p:cNvSpPr>
            <a:spLocks noGrp="1" noChangeArrowheads="1"/>
          </p:cNvSpPr>
          <p:nvPr>
            <p:ph type="body" sz="half" idx="1"/>
          </p:nvPr>
        </p:nvSpPr>
        <p:spPr>
          <a:xfrm>
            <a:off x="571500" y="1428750"/>
            <a:ext cx="8215313" cy="4929188"/>
          </a:xfrm>
        </p:spPr>
        <p:txBody>
          <a:bodyPr/>
          <a:lstStyle/>
          <a:p>
            <a:pPr>
              <a:defRPr/>
            </a:pPr>
            <a:r>
              <a:rPr lang="en-US" altLang="zh-CN" dirty="0"/>
              <a:t>float</a:t>
            </a:r>
            <a:r>
              <a:rPr lang="zh-CN" altLang="zh-CN" dirty="0"/>
              <a:t>型</a:t>
            </a:r>
            <a:r>
              <a:rPr lang="en-US" altLang="zh-CN" dirty="0"/>
              <a:t>(</a:t>
            </a:r>
            <a:r>
              <a:rPr lang="zh-CN" altLang="zh-CN" dirty="0"/>
              <a:t>单精度浮点型</a:t>
            </a:r>
            <a:r>
              <a:rPr lang="en-US" altLang="zh-CN" dirty="0"/>
              <a:t>)</a:t>
            </a:r>
          </a:p>
          <a:p>
            <a:pPr lvl="1">
              <a:defRPr/>
            </a:pPr>
            <a:r>
              <a:rPr lang="en-US" altLang="zh-CN" sz="2400" dirty="0"/>
              <a:t>GCC</a:t>
            </a:r>
            <a:r>
              <a:rPr lang="zh-CN" altLang="zh-CN" sz="2400" dirty="0"/>
              <a:t>编译系统为</a:t>
            </a:r>
            <a:r>
              <a:rPr lang="en-US" altLang="zh-CN" sz="2400" dirty="0"/>
              <a:t>float</a:t>
            </a:r>
            <a:r>
              <a:rPr lang="zh-CN" altLang="zh-CN" sz="2400" dirty="0"/>
              <a:t>型变量分配</a:t>
            </a:r>
            <a:r>
              <a:rPr lang="en-US" altLang="zh-CN" sz="2400" dirty="0"/>
              <a:t>4</a:t>
            </a:r>
            <a:r>
              <a:rPr lang="zh-CN" altLang="zh-CN" sz="2400" dirty="0"/>
              <a:t>个字节</a:t>
            </a:r>
            <a:endParaRPr lang="en-US" altLang="zh-CN" sz="2400" dirty="0"/>
          </a:p>
          <a:p>
            <a:pPr lvl="1">
              <a:defRPr/>
            </a:pPr>
            <a:r>
              <a:rPr lang="en-US" altLang="zh-CN" sz="2400" dirty="0"/>
              <a:t>6</a:t>
            </a:r>
            <a:r>
              <a:rPr lang="zh-CN" altLang="en-US" sz="2400" dirty="0"/>
              <a:t>位有效数字</a:t>
            </a:r>
            <a:endParaRPr lang="en-US" altLang="zh-CN" sz="2400" dirty="0"/>
          </a:p>
          <a:p>
            <a:pPr>
              <a:defRPr/>
            </a:pPr>
            <a:r>
              <a:rPr lang="en-US" altLang="zh-CN" dirty="0"/>
              <a:t>double</a:t>
            </a:r>
            <a:r>
              <a:rPr lang="zh-CN" altLang="zh-CN" dirty="0"/>
              <a:t>型</a:t>
            </a:r>
            <a:r>
              <a:rPr lang="en-US" altLang="zh-CN" dirty="0"/>
              <a:t>(</a:t>
            </a:r>
            <a:r>
              <a:rPr lang="zh-CN" altLang="zh-CN" dirty="0"/>
              <a:t>双精度浮点型</a:t>
            </a:r>
            <a:r>
              <a:rPr lang="en-US" altLang="zh-CN" dirty="0"/>
              <a:t>)</a:t>
            </a:r>
          </a:p>
          <a:p>
            <a:pPr marL="742950" lvl="2" indent="-342900">
              <a:buFont typeface="Wingdings" pitchFamily="2" charset="2"/>
              <a:buChar char="u"/>
              <a:defRPr/>
            </a:pPr>
            <a:r>
              <a:rPr lang="zh-CN" altLang="zh-CN" sz="2400" dirty="0"/>
              <a:t>编译系统为</a:t>
            </a:r>
            <a:r>
              <a:rPr lang="en-US" altLang="zh-CN" sz="2400" dirty="0"/>
              <a:t>double</a:t>
            </a:r>
            <a:r>
              <a:rPr lang="zh-CN" altLang="zh-CN" sz="2400" dirty="0"/>
              <a:t>型变量分配</a:t>
            </a:r>
            <a:r>
              <a:rPr lang="en-US" altLang="zh-CN" sz="2400" dirty="0"/>
              <a:t>8</a:t>
            </a:r>
            <a:r>
              <a:rPr lang="zh-CN" altLang="zh-CN" sz="2400" dirty="0"/>
              <a:t>个字节</a:t>
            </a:r>
            <a:endParaRPr lang="en-US" altLang="zh-CN" sz="2400" dirty="0"/>
          </a:p>
          <a:p>
            <a:pPr marL="742950" lvl="2" indent="-342900">
              <a:buFont typeface="Wingdings" pitchFamily="2" charset="2"/>
              <a:buChar char="u"/>
              <a:defRPr/>
            </a:pPr>
            <a:r>
              <a:rPr lang="en-US" altLang="zh-CN" sz="2400" dirty="0"/>
              <a:t>15</a:t>
            </a:r>
            <a:r>
              <a:rPr lang="zh-CN" altLang="zh-CN" sz="2400" dirty="0"/>
              <a:t>位有效数字</a:t>
            </a:r>
            <a:endParaRPr lang="en-US" altLang="zh-CN" sz="2400" dirty="0"/>
          </a:p>
          <a:p>
            <a:pPr marL="342900" lvl="1" indent="-342900">
              <a:buFont typeface="Wingdings" pitchFamily="2" charset="2"/>
              <a:buChar char="Ø"/>
              <a:defRPr/>
            </a:pPr>
            <a:r>
              <a:rPr lang="en-US" altLang="zh-CN" sz="3200" dirty="0">
                <a:cs typeface="+mn-cs"/>
              </a:rPr>
              <a:t>long double(</a:t>
            </a:r>
            <a:r>
              <a:rPr lang="zh-CN" altLang="zh-CN" sz="3200" dirty="0">
                <a:cs typeface="+mn-cs"/>
              </a:rPr>
              <a:t>长双精度</a:t>
            </a:r>
            <a:r>
              <a:rPr lang="en-US" altLang="zh-CN" sz="3200" dirty="0">
                <a:cs typeface="+mn-cs"/>
              </a:rPr>
              <a:t>)</a:t>
            </a:r>
            <a:r>
              <a:rPr lang="zh-CN" altLang="zh-CN" sz="3200" dirty="0">
                <a:cs typeface="+mn-cs"/>
              </a:rPr>
              <a:t>型</a:t>
            </a:r>
            <a:endParaRPr lang="en-US" altLang="zh-CN" sz="3200" dirty="0">
              <a:cs typeface="+mn-cs"/>
            </a:endParaRPr>
          </a:p>
          <a:p>
            <a:pPr marL="742950" lvl="2" indent="-342900">
              <a:buFont typeface="Wingdings" pitchFamily="2" charset="2"/>
              <a:buChar char="u"/>
              <a:defRPr/>
            </a:pPr>
            <a:r>
              <a:rPr lang="en-US" altLang="zh-CN" sz="2400" dirty="0" smtClean="0"/>
              <a:t>GCC-16Byte</a:t>
            </a:r>
            <a:r>
              <a:rPr lang="en-US" altLang="zh-CN" sz="2400" dirty="0"/>
              <a:t>, MSVC-8Byte</a:t>
            </a:r>
          </a:p>
          <a:p>
            <a:pPr marL="742950" lvl="2" indent="-342900">
              <a:buFont typeface="Wingdings" pitchFamily="2" charset="2"/>
              <a:buChar char="u"/>
              <a:defRPr/>
            </a:pPr>
            <a:r>
              <a:rPr lang="en-US" altLang="zh-CN" sz="2400" dirty="0"/>
              <a:t>19</a:t>
            </a:r>
            <a:r>
              <a:rPr lang="zh-CN" altLang="en-US" sz="2400" dirty="0"/>
              <a:t>位有效数字，</a:t>
            </a:r>
            <a:r>
              <a:rPr lang="en-US" altLang="zh-CN" sz="2400" dirty="0"/>
              <a:t>15</a:t>
            </a:r>
            <a:r>
              <a:rPr lang="zh-CN" altLang="en-US" sz="2400" dirty="0"/>
              <a:t>位有效数字</a:t>
            </a:r>
            <a:endParaRPr lang="en-US" altLang="zh-CN" sz="2400" dirty="0"/>
          </a:p>
          <a:p>
            <a:pPr>
              <a:defRPr/>
            </a:pPr>
            <a:endParaRPr lang="en-US" altLang="zh-CN" dirty="0"/>
          </a:p>
        </p:txBody>
      </p:sp>
      <p:sp>
        <p:nvSpPr>
          <p:cNvPr id="28676" name="Rectangle 5">
            <a:extLst>
              <a:ext uri="{FF2B5EF4-FFF2-40B4-BE49-F238E27FC236}">
                <a16:creationId xmlns="" xmlns:a16="http://schemas.microsoft.com/office/drawing/2014/main" id="{0FE57E75-4B21-438D-AB76-C54069494B2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8677" name="Rectangle 2">
            <a:extLst>
              <a:ext uri="{FF2B5EF4-FFF2-40B4-BE49-F238E27FC236}">
                <a16:creationId xmlns="" xmlns:a16="http://schemas.microsoft.com/office/drawing/2014/main" id="{747D39FE-E6EE-450E-B12A-DC3464807A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8678" name="Rectangle 2">
            <a:extLst>
              <a:ext uri="{FF2B5EF4-FFF2-40B4-BE49-F238E27FC236}">
                <a16:creationId xmlns="" xmlns:a16="http://schemas.microsoft.com/office/drawing/2014/main" id="{28E60A23-A9BB-42A1-9BDF-494FBEDBED5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8679" name="灯片编号占位符 1">
            <a:extLst>
              <a:ext uri="{FF2B5EF4-FFF2-40B4-BE49-F238E27FC236}">
                <a16:creationId xmlns="" xmlns:a16="http://schemas.microsoft.com/office/drawing/2014/main" id="{EFDBBE4D-2E61-42F3-AF8B-9FEA229DE7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0AAAF02-A00A-4EC3-B525-EAB1028A049D}" type="slidenum">
              <a:rPr kumimoji="0" lang="en-US" altLang="zh-CN" sz="1400" b="0" smtClean="0"/>
              <a:pPr>
                <a:lnSpc>
                  <a:spcPct val="100000"/>
                </a:lnSpc>
                <a:spcBef>
                  <a:spcPct val="0"/>
                </a:spcBef>
                <a:buFontTx/>
                <a:buNone/>
              </a:pPr>
              <a:t>22</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7" dur="500"/>
                                        <p:tgtEl>
                                          <p:spTgt spid="216071">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12" dur="500"/>
                                        <p:tgtEl>
                                          <p:spTgt spid="21607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8" end="8"/>
                                            </p:txEl>
                                          </p:spTgt>
                                        </p:tgtEl>
                                        <p:attrNameLst>
                                          <p:attrName>style.visibility</p:attrName>
                                        </p:attrNameLst>
                                      </p:cBhvr>
                                      <p:to>
                                        <p:strVal val="visible"/>
                                      </p:to>
                                    </p:set>
                                    <p:animEffect transition="in" filter="blinds(horizontal)">
                                      <p:cBhvr>
                                        <p:cTn id="17" dur="500"/>
                                        <p:tgtEl>
                                          <p:spTgt spid="2160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FC6A3B3F-8893-4676-BF9F-AA91CB72F82B}"/>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3.2.6 </a:t>
            </a:r>
            <a:r>
              <a:rPr lang="zh-CN" altLang="zh-CN" sz="4800">
                <a:solidFill>
                  <a:srgbClr val="800000"/>
                </a:solidFill>
                <a:latin typeface="Arial" panose="020B0604020202020204" pitchFamily="34" charset="0"/>
                <a:ea typeface="黑体" panose="02010609060101010101" pitchFamily="49" charset="-122"/>
              </a:rPr>
              <a:t>怎样确定常量的类型</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4A486362-D18C-4DF0-853E-37649ACEDF38}"/>
              </a:ext>
            </a:extLst>
          </p:cNvPr>
          <p:cNvSpPr>
            <a:spLocks noGrp="1" noChangeArrowheads="1"/>
          </p:cNvSpPr>
          <p:nvPr>
            <p:ph type="body" sz="half" idx="1"/>
          </p:nvPr>
        </p:nvSpPr>
        <p:spPr>
          <a:xfrm>
            <a:off x="571500" y="1428750"/>
            <a:ext cx="8215313" cy="4929188"/>
          </a:xfrm>
        </p:spPr>
        <p:txBody>
          <a:bodyPr/>
          <a:lstStyle/>
          <a:p>
            <a:r>
              <a:rPr lang="zh-CN" altLang="zh-CN"/>
              <a:t>字符常量</a:t>
            </a:r>
            <a:endParaRPr lang="en-US" altLang="zh-CN"/>
          </a:p>
          <a:p>
            <a:pPr lvl="1"/>
            <a:r>
              <a:rPr lang="zh-CN" altLang="zh-CN" sz="2400"/>
              <a:t>由单撇号括起来的单个字符或转义字符</a:t>
            </a:r>
            <a:endParaRPr lang="en-US" altLang="zh-CN" sz="2400"/>
          </a:p>
          <a:p>
            <a:r>
              <a:rPr lang="zh-CN" altLang="zh-CN"/>
              <a:t>整型常量</a:t>
            </a:r>
            <a:r>
              <a:rPr lang="zh-CN" altLang="en-US"/>
              <a:t>：</a:t>
            </a:r>
            <a:r>
              <a:rPr lang="zh-CN" altLang="zh-CN"/>
              <a:t>不带小数点的数值</a:t>
            </a:r>
            <a:endParaRPr lang="en-US" altLang="zh-CN"/>
          </a:p>
          <a:p>
            <a:pPr lvl="1"/>
            <a:r>
              <a:rPr lang="zh-CN" altLang="en-US" sz="2000"/>
              <a:t>系统根据数值的大小确定是</a:t>
            </a:r>
            <a:r>
              <a:rPr lang="en-US" altLang="zh-CN" sz="2000"/>
              <a:t>int/long</a:t>
            </a:r>
            <a:r>
              <a:rPr lang="zh-CN" altLang="zh-CN" sz="2000"/>
              <a:t>型</a:t>
            </a:r>
            <a:r>
              <a:rPr lang="zh-CN" altLang="en-US" sz="2000"/>
              <a:t>还是</a:t>
            </a:r>
            <a:r>
              <a:rPr lang="en-US" altLang="zh-CN" sz="2000"/>
              <a:t>long long</a:t>
            </a:r>
            <a:r>
              <a:rPr lang="zh-CN" altLang="zh-CN" sz="2000"/>
              <a:t>型</a:t>
            </a:r>
            <a:r>
              <a:rPr lang="zh-CN" altLang="en-US" sz="2000"/>
              <a:t>等</a:t>
            </a:r>
            <a:endParaRPr lang="en-US" altLang="zh-CN" sz="2000"/>
          </a:p>
          <a:p>
            <a:r>
              <a:rPr lang="zh-CN" altLang="zh-CN"/>
              <a:t>浮点型常量</a:t>
            </a:r>
            <a:endParaRPr lang="en-US" altLang="zh-CN"/>
          </a:p>
          <a:p>
            <a:pPr lvl="1"/>
            <a:r>
              <a:rPr lang="zh-CN" altLang="zh-CN" sz="2400"/>
              <a:t>凡以小数形式或指数形式出现的实数</a:t>
            </a:r>
            <a:endParaRPr lang="en-US" altLang="zh-CN" sz="2400"/>
          </a:p>
          <a:p>
            <a:pPr lvl="1"/>
            <a:r>
              <a:rPr lang="en-US" altLang="zh-CN" sz="2400"/>
              <a:t>C</a:t>
            </a:r>
            <a:r>
              <a:rPr lang="zh-CN" altLang="zh-CN" sz="2400"/>
              <a:t>编译系统把浮点型常量都按双精度处理</a:t>
            </a:r>
            <a:endParaRPr lang="en-US" altLang="zh-CN" sz="2400"/>
          </a:p>
          <a:p>
            <a:pPr lvl="1"/>
            <a:r>
              <a:rPr lang="zh-CN" altLang="zh-CN" sz="2400"/>
              <a:t>分配</a:t>
            </a:r>
            <a:r>
              <a:rPr lang="en-US" altLang="zh-CN" sz="2400"/>
              <a:t>8</a:t>
            </a:r>
            <a:r>
              <a:rPr lang="zh-CN" altLang="zh-CN" sz="2400"/>
              <a:t>个字节</a:t>
            </a:r>
            <a:endParaRPr lang="en-US" altLang="zh-CN" sz="2400"/>
          </a:p>
        </p:txBody>
      </p:sp>
      <p:sp>
        <p:nvSpPr>
          <p:cNvPr id="29700" name="Rectangle 5">
            <a:extLst>
              <a:ext uri="{FF2B5EF4-FFF2-40B4-BE49-F238E27FC236}">
                <a16:creationId xmlns="" xmlns:a16="http://schemas.microsoft.com/office/drawing/2014/main" id="{4F1118BC-8D2F-4E2B-B44E-D12B36FB04A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9701" name="Rectangle 2">
            <a:extLst>
              <a:ext uri="{FF2B5EF4-FFF2-40B4-BE49-F238E27FC236}">
                <a16:creationId xmlns="" xmlns:a16="http://schemas.microsoft.com/office/drawing/2014/main" id="{84F0F6E5-DEA0-4E66-BE51-8079635031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9702" name="Rectangle 2">
            <a:extLst>
              <a:ext uri="{FF2B5EF4-FFF2-40B4-BE49-F238E27FC236}">
                <a16:creationId xmlns="" xmlns:a16="http://schemas.microsoft.com/office/drawing/2014/main" id="{B1637F01-8700-433D-A350-BC2B01DCC8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9703" name="灯片编号占位符 1">
            <a:extLst>
              <a:ext uri="{FF2B5EF4-FFF2-40B4-BE49-F238E27FC236}">
                <a16:creationId xmlns="" xmlns:a16="http://schemas.microsoft.com/office/drawing/2014/main" id="{66EC78DA-43C2-4028-B7E8-308B041806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9D7A3A9-FAD5-4D8C-816E-154013E67556}" type="slidenum">
              <a:rPr kumimoji="0" lang="en-US" altLang="zh-CN" sz="1400" b="0" smtClean="0"/>
              <a:pPr>
                <a:lnSpc>
                  <a:spcPct val="100000"/>
                </a:lnSpc>
                <a:spcBef>
                  <a:spcPct val="0"/>
                </a:spcBef>
                <a:buFontTx/>
                <a:buNone/>
              </a:pPr>
              <a:t>23</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0" end="0"/>
                                            </p:txEl>
                                          </p:spTgt>
                                        </p:tgtEl>
                                        <p:attrNameLst>
                                          <p:attrName>style.visibility</p:attrName>
                                        </p:attrNameLst>
                                      </p:cBhvr>
                                      <p:to>
                                        <p:strVal val="visible"/>
                                      </p:to>
                                    </p:set>
                                    <p:animEffect transition="in" filter="blinds(horizontal)">
                                      <p:cBhvr>
                                        <p:cTn id="7" dur="500"/>
                                        <p:tgtEl>
                                          <p:spTgt spid="2160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12" dur="500"/>
                                        <p:tgtEl>
                                          <p:spTgt spid="2160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7" dur="500"/>
                                        <p:tgtEl>
                                          <p:spTgt spid="21607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20" dur="500"/>
                                        <p:tgtEl>
                                          <p:spTgt spid="21607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25" dur="500"/>
                                        <p:tgtEl>
                                          <p:spTgt spid="21607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30" dur="500"/>
                                        <p:tgtEl>
                                          <p:spTgt spid="216071">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33" dur="500"/>
                                        <p:tgtEl>
                                          <p:spTgt spid="216071">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36" dur="500"/>
                                        <p:tgtEl>
                                          <p:spTgt spid="2160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0E0CDA96-8040-45C5-BBFD-1F760CC891FA}"/>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3.2.7 </a:t>
            </a:r>
            <a:r>
              <a:rPr lang="zh-CN" altLang="zh-CN" sz="4800">
                <a:solidFill>
                  <a:srgbClr val="800000"/>
                </a:solidFill>
                <a:latin typeface="Arial" panose="020B0604020202020204" pitchFamily="34" charset="0"/>
                <a:ea typeface="黑体" panose="02010609060101010101" pitchFamily="49" charset="-122"/>
              </a:rPr>
              <a:t>运算符和表达式</a:t>
            </a:r>
            <a:endParaRPr lang="zh-CN" altLang="en-US" sz="4800">
              <a:solidFill>
                <a:srgbClr val="800000"/>
              </a:solidFill>
              <a:latin typeface="Arial" panose="020B0604020202020204" pitchFamily="34" charset="0"/>
              <a:ea typeface="黑体" panose="02010609060101010101" pitchFamily="49" charset="-122"/>
            </a:endParaRPr>
          </a:p>
        </p:txBody>
      </p:sp>
      <p:sp>
        <p:nvSpPr>
          <p:cNvPr id="30723" name="Rectangle 7">
            <a:extLst>
              <a:ext uri="{FF2B5EF4-FFF2-40B4-BE49-F238E27FC236}">
                <a16:creationId xmlns="" xmlns:a16="http://schemas.microsoft.com/office/drawing/2014/main" id="{2DCC8871-8DC5-4D5B-8730-65347AA92127}"/>
              </a:ext>
            </a:extLst>
          </p:cNvPr>
          <p:cNvSpPr>
            <a:spLocks noGrp="1" noChangeArrowheads="1"/>
          </p:cNvSpPr>
          <p:nvPr>
            <p:ph type="body" sz="half" idx="1"/>
          </p:nvPr>
        </p:nvSpPr>
        <p:spPr>
          <a:xfrm>
            <a:off x="571500" y="1428750"/>
            <a:ext cx="8215313" cy="4929188"/>
          </a:xfrm>
        </p:spPr>
        <p:txBody>
          <a:bodyPr/>
          <a:lstStyle/>
          <a:p>
            <a:pPr>
              <a:buFont typeface="Wingdings" pitchFamily="2" charset="2"/>
              <a:buNone/>
            </a:pPr>
            <a:r>
              <a:rPr lang="en-US" altLang="zh-CN" dirty="0"/>
              <a:t>1.</a:t>
            </a:r>
            <a:r>
              <a:rPr lang="zh-CN" altLang="zh-CN" dirty="0"/>
              <a:t>基本的算术运算符</a:t>
            </a:r>
            <a:r>
              <a:rPr lang="zh-CN" altLang="en-US" dirty="0"/>
              <a:t>：</a:t>
            </a:r>
            <a:endParaRPr lang="en-US" altLang="zh-CN" dirty="0"/>
          </a:p>
          <a:p>
            <a:pPr lvl="1">
              <a:buFont typeface="Wingdings" pitchFamily="2" charset="2"/>
              <a:buNone/>
            </a:pPr>
            <a:r>
              <a:rPr lang="en-US" altLang="zh-CN" dirty="0"/>
              <a:t>+  </a:t>
            </a:r>
            <a:r>
              <a:rPr lang="zh-CN" altLang="en-US" dirty="0"/>
              <a:t>：</a:t>
            </a:r>
            <a:r>
              <a:rPr lang="zh-CN" altLang="zh-CN" dirty="0"/>
              <a:t>正号运算符</a:t>
            </a:r>
            <a:r>
              <a:rPr lang="en-US" altLang="zh-CN" dirty="0"/>
              <a:t>(</a:t>
            </a:r>
            <a:r>
              <a:rPr lang="zh-CN" altLang="zh-CN" dirty="0"/>
              <a:t>单目运算符</a:t>
            </a:r>
            <a:r>
              <a:rPr lang="en-US" altLang="zh-CN" dirty="0"/>
              <a:t>)</a:t>
            </a:r>
          </a:p>
          <a:p>
            <a:pPr lvl="1">
              <a:buFont typeface="Wingdings" pitchFamily="2" charset="2"/>
              <a:buNone/>
            </a:pPr>
            <a:r>
              <a:rPr lang="en-US" altLang="zh-CN" dirty="0"/>
              <a:t> -  </a:t>
            </a:r>
            <a:r>
              <a:rPr lang="zh-CN" altLang="en-US" dirty="0"/>
              <a:t>：</a:t>
            </a:r>
            <a:r>
              <a:rPr lang="zh-CN" altLang="zh-CN" dirty="0"/>
              <a:t>负号运算符</a:t>
            </a:r>
            <a:r>
              <a:rPr lang="en-US" altLang="zh-CN" dirty="0"/>
              <a:t>(</a:t>
            </a:r>
            <a:r>
              <a:rPr lang="zh-CN" altLang="zh-CN" dirty="0"/>
              <a:t>单目运算符</a:t>
            </a:r>
            <a:r>
              <a:rPr lang="en-US" altLang="zh-CN" dirty="0"/>
              <a:t>)</a:t>
            </a:r>
          </a:p>
          <a:p>
            <a:pPr lvl="1">
              <a:buFont typeface="Wingdings" pitchFamily="2" charset="2"/>
              <a:buNone/>
            </a:pPr>
            <a:r>
              <a:rPr lang="en-US" altLang="zh-CN" dirty="0"/>
              <a:t>*  </a:t>
            </a:r>
            <a:r>
              <a:rPr lang="zh-CN" altLang="en-US" dirty="0"/>
              <a:t>：</a:t>
            </a:r>
            <a:r>
              <a:rPr lang="zh-CN" altLang="zh-CN" dirty="0"/>
              <a:t>乘法运算符</a:t>
            </a:r>
            <a:endParaRPr lang="en-US" altLang="zh-CN" dirty="0"/>
          </a:p>
          <a:p>
            <a:pPr lvl="1">
              <a:buFont typeface="Wingdings" pitchFamily="2" charset="2"/>
              <a:buNone/>
            </a:pPr>
            <a:r>
              <a:rPr lang="en-US" altLang="zh-CN" dirty="0"/>
              <a:t>/  </a:t>
            </a:r>
            <a:r>
              <a:rPr lang="zh-CN" altLang="en-US" dirty="0"/>
              <a:t>：</a:t>
            </a:r>
            <a:r>
              <a:rPr lang="zh-CN" altLang="zh-CN" dirty="0"/>
              <a:t>除法运算符</a:t>
            </a:r>
            <a:endParaRPr lang="en-US" altLang="zh-CN" dirty="0"/>
          </a:p>
          <a:p>
            <a:pPr lvl="1">
              <a:buFont typeface="Wingdings" pitchFamily="2" charset="2"/>
              <a:buNone/>
            </a:pPr>
            <a:r>
              <a:rPr lang="en-US" altLang="zh-CN" dirty="0"/>
              <a:t>% </a:t>
            </a:r>
            <a:r>
              <a:rPr lang="zh-CN" altLang="en-US" dirty="0"/>
              <a:t>：</a:t>
            </a:r>
            <a:r>
              <a:rPr lang="zh-CN" altLang="zh-CN" dirty="0"/>
              <a:t>求余运算符</a:t>
            </a:r>
            <a:endParaRPr lang="en-US" altLang="zh-CN" dirty="0"/>
          </a:p>
          <a:p>
            <a:pPr lvl="1">
              <a:buFont typeface="Wingdings" pitchFamily="2" charset="2"/>
              <a:buNone/>
            </a:pPr>
            <a:r>
              <a:rPr lang="en-US" altLang="zh-CN" dirty="0"/>
              <a:t>+  </a:t>
            </a:r>
            <a:r>
              <a:rPr lang="zh-CN" altLang="en-US" dirty="0"/>
              <a:t>：</a:t>
            </a:r>
            <a:r>
              <a:rPr lang="zh-CN" altLang="zh-CN" dirty="0"/>
              <a:t>加法运算符</a:t>
            </a:r>
            <a:endParaRPr lang="en-US" altLang="zh-CN" dirty="0"/>
          </a:p>
          <a:p>
            <a:pPr lvl="1">
              <a:buFont typeface="Wingdings" pitchFamily="2" charset="2"/>
              <a:buNone/>
            </a:pPr>
            <a:r>
              <a:rPr lang="en-US" altLang="zh-CN" dirty="0"/>
              <a:t> -  </a:t>
            </a:r>
            <a:r>
              <a:rPr lang="zh-CN" altLang="en-US" dirty="0"/>
              <a:t>：</a:t>
            </a:r>
            <a:r>
              <a:rPr lang="zh-CN" altLang="zh-CN" dirty="0"/>
              <a:t>减法运算符</a:t>
            </a:r>
            <a:endParaRPr lang="en-US" altLang="zh-CN" dirty="0"/>
          </a:p>
        </p:txBody>
      </p:sp>
      <p:sp>
        <p:nvSpPr>
          <p:cNvPr id="30724" name="Rectangle 5">
            <a:extLst>
              <a:ext uri="{FF2B5EF4-FFF2-40B4-BE49-F238E27FC236}">
                <a16:creationId xmlns="" xmlns:a16="http://schemas.microsoft.com/office/drawing/2014/main" id="{30E17F57-694C-4FC3-94B0-A3F0A0314FA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0725" name="Rectangle 2">
            <a:extLst>
              <a:ext uri="{FF2B5EF4-FFF2-40B4-BE49-F238E27FC236}">
                <a16:creationId xmlns="" xmlns:a16="http://schemas.microsoft.com/office/drawing/2014/main" id="{AB86B2FC-997F-4923-97B6-B78FC4E1FFA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0726" name="Rectangle 2">
            <a:extLst>
              <a:ext uri="{FF2B5EF4-FFF2-40B4-BE49-F238E27FC236}">
                <a16:creationId xmlns="" xmlns:a16="http://schemas.microsoft.com/office/drawing/2014/main" id="{BA9A957C-A271-49A1-A274-E1B0231B0A0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0727" name="灯片编号占位符 1">
            <a:extLst>
              <a:ext uri="{FF2B5EF4-FFF2-40B4-BE49-F238E27FC236}">
                <a16:creationId xmlns="" xmlns:a16="http://schemas.microsoft.com/office/drawing/2014/main" id="{3085F766-9BC9-45EB-B42E-0152781C4E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DBDD4B6-43B2-40AF-BBFA-2312ED286D78}" type="slidenum">
              <a:rPr kumimoji="0" lang="en-US" altLang="zh-CN" sz="1400" b="0" smtClean="0"/>
              <a:pPr>
                <a:lnSpc>
                  <a:spcPct val="100000"/>
                </a:lnSpc>
                <a:spcBef>
                  <a:spcPct val="0"/>
                </a:spcBef>
                <a:buFontTx/>
                <a:buNone/>
              </a:pPr>
              <a:t>24</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18D25314-27BA-4C1D-8BCD-04BDE0E5E805}"/>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3.2.7 </a:t>
            </a:r>
            <a:r>
              <a:rPr lang="zh-CN" altLang="zh-CN" sz="4800">
                <a:solidFill>
                  <a:srgbClr val="800000"/>
                </a:solidFill>
                <a:latin typeface="Arial" panose="020B0604020202020204" pitchFamily="34" charset="0"/>
                <a:ea typeface="黑体" panose="02010609060101010101" pitchFamily="49" charset="-122"/>
              </a:rPr>
              <a:t>运算符和表达式</a:t>
            </a:r>
            <a:endParaRPr lang="zh-CN" altLang="en-US" sz="4800">
              <a:solidFill>
                <a:srgbClr val="800000"/>
              </a:solidFill>
              <a:latin typeface="Arial" panose="020B0604020202020204" pitchFamily="34" charset="0"/>
              <a:ea typeface="黑体" panose="02010609060101010101" pitchFamily="49" charset="-122"/>
            </a:endParaRPr>
          </a:p>
        </p:txBody>
      </p:sp>
      <p:sp>
        <p:nvSpPr>
          <p:cNvPr id="32771" name="Rectangle 7">
            <a:extLst>
              <a:ext uri="{FF2B5EF4-FFF2-40B4-BE49-F238E27FC236}">
                <a16:creationId xmlns="" xmlns:a16="http://schemas.microsoft.com/office/drawing/2014/main" id="{4641926B-CD12-4035-95E5-A6CC6394387C}"/>
              </a:ext>
            </a:extLst>
          </p:cNvPr>
          <p:cNvSpPr>
            <a:spLocks noGrp="1" noChangeArrowheads="1"/>
          </p:cNvSpPr>
          <p:nvPr>
            <p:ph type="body" sz="half" idx="1"/>
          </p:nvPr>
        </p:nvSpPr>
        <p:spPr>
          <a:xfrm>
            <a:off x="571500" y="1428750"/>
            <a:ext cx="8215313" cy="5143500"/>
          </a:xfrm>
        </p:spPr>
        <p:txBody>
          <a:bodyPr/>
          <a:lstStyle/>
          <a:p>
            <a:pPr>
              <a:lnSpc>
                <a:spcPct val="100000"/>
              </a:lnSpc>
              <a:spcBef>
                <a:spcPts val="0"/>
              </a:spcBef>
              <a:buFont typeface="Wingdings" pitchFamily="2" charset="2"/>
              <a:buNone/>
            </a:pPr>
            <a:r>
              <a:rPr lang="zh-CN" altLang="zh-CN" sz="2400" dirty="0"/>
              <a:t>说明</a:t>
            </a:r>
          </a:p>
          <a:p>
            <a:pPr>
              <a:lnSpc>
                <a:spcPct val="100000"/>
              </a:lnSpc>
              <a:spcBef>
                <a:spcPts val="0"/>
              </a:spcBef>
            </a:pPr>
            <a:r>
              <a:rPr lang="zh-CN" altLang="zh-CN" sz="2400" dirty="0"/>
              <a:t>两个整数相除的结果为整数</a:t>
            </a:r>
            <a:endParaRPr lang="en-US" altLang="zh-CN" sz="2400" dirty="0"/>
          </a:p>
          <a:p>
            <a:pPr lvl="1">
              <a:lnSpc>
                <a:spcPct val="100000"/>
              </a:lnSpc>
              <a:spcBef>
                <a:spcPts val="0"/>
              </a:spcBef>
            </a:pPr>
            <a:r>
              <a:rPr lang="zh-CN" altLang="zh-CN" sz="2400" dirty="0"/>
              <a:t>如</a:t>
            </a:r>
            <a:r>
              <a:rPr lang="en-US" altLang="zh-CN" sz="2400" dirty="0"/>
              <a:t>5/3</a:t>
            </a:r>
            <a:r>
              <a:rPr lang="zh-CN" altLang="zh-CN" sz="2400" dirty="0"/>
              <a:t>的结果值为１，舍去小数部分</a:t>
            </a:r>
            <a:endParaRPr lang="en-US" altLang="zh-CN" sz="2400" dirty="0"/>
          </a:p>
          <a:p>
            <a:pPr lvl="1">
              <a:lnSpc>
                <a:spcPct val="100000"/>
              </a:lnSpc>
              <a:spcBef>
                <a:spcPts val="0"/>
              </a:spcBef>
            </a:pPr>
            <a:r>
              <a:rPr lang="zh-CN" altLang="zh-CN" sz="2400" dirty="0"/>
              <a:t>如果除数或被除数中有一个为负值，舍入方向不固定</a:t>
            </a:r>
            <a:r>
              <a:rPr lang="zh-CN" altLang="en-US" sz="2400" dirty="0"/>
              <a:t>。</a:t>
            </a:r>
            <a:r>
              <a:rPr lang="zh-CN" altLang="zh-CN" sz="2400" dirty="0"/>
              <a:t>例如，</a:t>
            </a:r>
            <a:r>
              <a:rPr lang="en-US" altLang="zh-CN" sz="2400" dirty="0"/>
              <a:t>-5/3</a:t>
            </a:r>
            <a:r>
              <a:rPr lang="zh-CN" altLang="zh-CN" sz="2400" dirty="0"/>
              <a:t>，有的系统中得到的结果为</a:t>
            </a:r>
            <a:r>
              <a:rPr lang="en-US" altLang="zh-CN" sz="2400" dirty="0"/>
              <a:t>-1</a:t>
            </a:r>
            <a:r>
              <a:rPr lang="zh-CN" altLang="zh-CN" sz="2400" dirty="0"/>
              <a:t>，在有的系统中则得到结果为</a:t>
            </a:r>
            <a:r>
              <a:rPr lang="en-US" altLang="zh-CN" sz="2400" dirty="0"/>
              <a:t>-2</a:t>
            </a:r>
          </a:p>
          <a:p>
            <a:pPr lvl="1">
              <a:lnSpc>
                <a:spcPct val="100000"/>
              </a:lnSpc>
              <a:spcBef>
                <a:spcPts val="0"/>
              </a:spcBef>
            </a:pPr>
            <a:r>
              <a:rPr lang="zh-CN" altLang="en-US" sz="2400" dirty="0"/>
              <a:t>一般编译器都是</a:t>
            </a:r>
            <a:r>
              <a:rPr lang="zh-CN" altLang="zh-CN" sz="2400" dirty="0"/>
              <a:t>采取“向零取整”的方法</a:t>
            </a:r>
            <a:endParaRPr lang="en-US" altLang="zh-CN" sz="2400" dirty="0"/>
          </a:p>
          <a:p>
            <a:pPr lvl="1">
              <a:lnSpc>
                <a:spcPct val="100000"/>
              </a:lnSpc>
              <a:spcBef>
                <a:spcPts val="0"/>
              </a:spcBef>
              <a:buFont typeface="Wingdings" pitchFamily="2" charset="2"/>
              <a:buNone/>
            </a:pPr>
            <a:r>
              <a:rPr lang="en-US" altLang="zh-CN" sz="2400" dirty="0"/>
              <a:t>   </a:t>
            </a:r>
            <a:r>
              <a:rPr lang="zh-CN" altLang="en-US" sz="2400" dirty="0"/>
              <a:t>如</a:t>
            </a:r>
            <a:r>
              <a:rPr lang="en-US" altLang="zh-CN" sz="2400" dirty="0"/>
              <a:t>5/3=1</a:t>
            </a:r>
            <a:r>
              <a:rPr lang="zh-CN" altLang="zh-CN" sz="2400" dirty="0"/>
              <a:t>，</a:t>
            </a:r>
            <a:r>
              <a:rPr lang="en-US" altLang="zh-CN" sz="2400" dirty="0"/>
              <a:t>-5/3=-1</a:t>
            </a:r>
            <a:r>
              <a:rPr lang="zh-CN" altLang="zh-CN" sz="2400" dirty="0"/>
              <a:t>，取整后向零靠拢</a:t>
            </a:r>
          </a:p>
          <a:p>
            <a:pPr>
              <a:lnSpc>
                <a:spcPct val="100000"/>
              </a:lnSpc>
              <a:spcBef>
                <a:spcPts val="0"/>
              </a:spcBef>
            </a:pPr>
            <a:r>
              <a:rPr lang="en-US" altLang="zh-CN" sz="2400" dirty="0"/>
              <a:t>% </a:t>
            </a:r>
            <a:r>
              <a:rPr lang="zh-CN" altLang="zh-CN" sz="2400" dirty="0"/>
              <a:t>运算符要求参加运算的运算对象</a:t>
            </a:r>
            <a:r>
              <a:rPr lang="en-US" altLang="zh-CN" sz="2400" dirty="0"/>
              <a:t>(</a:t>
            </a:r>
            <a:r>
              <a:rPr lang="zh-CN" altLang="zh-CN" sz="2400" dirty="0"/>
              <a:t>即操作数</a:t>
            </a:r>
            <a:r>
              <a:rPr lang="en-US" altLang="zh-CN" sz="2400" dirty="0"/>
              <a:t>)</a:t>
            </a:r>
            <a:r>
              <a:rPr lang="zh-CN" altLang="zh-CN" sz="2400" dirty="0"/>
              <a:t>为整数，结果也是整数。如</a:t>
            </a:r>
            <a:r>
              <a:rPr lang="en-US" altLang="zh-CN" sz="2400" dirty="0"/>
              <a:t>8%3</a:t>
            </a:r>
            <a:r>
              <a:rPr lang="zh-CN" altLang="zh-CN" sz="2400" dirty="0"/>
              <a:t>，结果为</a:t>
            </a:r>
            <a:r>
              <a:rPr lang="en-US" altLang="zh-CN" sz="2400" dirty="0"/>
              <a:t>2</a:t>
            </a:r>
          </a:p>
          <a:p>
            <a:pPr>
              <a:lnSpc>
                <a:spcPct val="100000"/>
              </a:lnSpc>
              <a:spcBef>
                <a:spcPts val="0"/>
              </a:spcBef>
              <a:buNone/>
            </a:pPr>
            <a:r>
              <a:rPr lang="en-US" altLang="zh-CN" sz="2400" dirty="0"/>
              <a:t>2. </a:t>
            </a:r>
            <a:r>
              <a:rPr lang="zh-CN" altLang="zh-CN" sz="2400" dirty="0"/>
              <a:t>自增、自减运算符</a:t>
            </a:r>
            <a:r>
              <a:rPr lang="zh-CN" altLang="en-US" sz="2400" dirty="0"/>
              <a:t>：</a:t>
            </a:r>
            <a:endParaRPr lang="en-US" altLang="zh-CN" sz="2400" dirty="0"/>
          </a:p>
          <a:p>
            <a:pPr>
              <a:lnSpc>
                <a:spcPct val="100000"/>
              </a:lnSpc>
              <a:spcBef>
                <a:spcPts val="0"/>
              </a:spcBef>
            </a:pPr>
            <a:r>
              <a:rPr lang="zh-CN" altLang="zh-CN" sz="2400" dirty="0"/>
              <a:t>作用是使变量的值１或减１</a:t>
            </a:r>
            <a:endParaRPr lang="en-US" altLang="zh-CN" sz="2400" dirty="0"/>
          </a:p>
          <a:p>
            <a:pPr lvl="1">
              <a:lnSpc>
                <a:spcPct val="100000"/>
              </a:lnSpc>
              <a:spcBef>
                <a:spcPts val="0"/>
              </a:spcBef>
            </a:pPr>
            <a:r>
              <a:rPr lang="en-US" altLang="zh-CN" sz="2400" dirty="0"/>
              <a:t>++</a:t>
            </a:r>
            <a:r>
              <a:rPr lang="en-US" altLang="zh-CN" sz="2400" dirty="0" err="1"/>
              <a:t>i</a:t>
            </a:r>
            <a:r>
              <a:rPr lang="zh-CN" altLang="zh-CN" sz="2400" dirty="0"/>
              <a:t>，</a:t>
            </a:r>
            <a:r>
              <a:rPr lang="en-US" altLang="zh-CN" sz="2400" dirty="0"/>
              <a:t>--</a:t>
            </a:r>
            <a:r>
              <a:rPr lang="en-US" altLang="zh-CN" sz="2400" dirty="0" err="1"/>
              <a:t>i</a:t>
            </a:r>
            <a:r>
              <a:rPr lang="zh-CN" altLang="en-US" sz="2400" dirty="0"/>
              <a:t>：</a:t>
            </a:r>
            <a:r>
              <a:rPr lang="zh-CN" altLang="zh-CN" sz="2400" dirty="0"/>
              <a:t>在使用</a:t>
            </a:r>
            <a:r>
              <a:rPr lang="en-US" altLang="zh-CN" sz="2400" dirty="0" err="1"/>
              <a:t>i</a:t>
            </a:r>
            <a:r>
              <a:rPr lang="zh-CN" altLang="zh-CN" sz="2400" dirty="0"/>
              <a:t>之前，先使</a:t>
            </a:r>
            <a:r>
              <a:rPr lang="en-US" altLang="zh-CN" sz="2400" dirty="0" err="1"/>
              <a:t>i</a:t>
            </a:r>
            <a:r>
              <a:rPr lang="zh-CN" altLang="zh-CN" sz="2400" dirty="0"/>
              <a:t>的值加（减）</a:t>
            </a:r>
            <a:r>
              <a:rPr lang="en-US" altLang="zh-CN" sz="2400" dirty="0"/>
              <a:t>1</a:t>
            </a:r>
            <a:endParaRPr lang="zh-CN" altLang="zh-CN" sz="2400" dirty="0"/>
          </a:p>
          <a:p>
            <a:pPr lvl="1">
              <a:lnSpc>
                <a:spcPct val="100000"/>
              </a:lnSpc>
              <a:spcBef>
                <a:spcPts val="0"/>
              </a:spcBef>
            </a:pPr>
            <a:r>
              <a:rPr lang="en-US" altLang="zh-CN" sz="2400" dirty="0" err="1"/>
              <a:t>i</a:t>
            </a:r>
            <a:r>
              <a:rPr lang="en-US" altLang="zh-CN" sz="2400" dirty="0"/>
              <a:t>++</a:t>
            </a:r>
            <a:r>
              <a:rPr lang="zh-CN" altLang="zh-CN" sz="2400" dirty="0"/>
              <a:t>，</a:t>
            </a:r>
            <a:r>
              <a:rPr lang="en-US" altLang="zh-CN" sz="2400" dirty="0" err="1"/>
              <a:t>i</a:t>
            </a:r>
            <a:r>
              <a:rPr lang="en-US" altLang="zh-CN" sz="2400" dirty="0"/>
              <a:t>--</a:t>
            </a:r>
            <a:r>
              <a:rPr lang="zh-CN" altLang="en-US" sz="2400" dirty="0"/>
              <a:t>：</a:t>
            </a:r>
            <a:r>
              <a:rPr lang="zh-CN" altLang="zh-CN" sz="2400" dirty="0"/>
              <a:t>在使用</a:t>
            </a:r>
            <a:r>
              <a:rPr lang="en-US" altLang="zh-CN" sz="2400" dirty="0" err="1"/>
              <a:t>i</a:t>
            </a:r>
            <a:r>
              <a:rPr lang="zh-CN" altLang="zh-CN" sz="2400" dirty="0"/>
              <a:t>之后，使</a:t>
            </a:r>
            <a:r>
              <a:rPr lang="en-US" altLang="zh-CN" sz="2400" dirty="0" err="1"/>
              <a:t>i</a:t>
            </a:r>
            <a:r>
              <a:rPr lang="zh-CN" altLang="zh-CN" sz="2400" dirty="0"/>
              <a:t>的值加（减）</a:t>
            </a:r>
            <a:r>
              <a:rPr lang="en-US" altLang="zh-CN" sz="2400" dirty="0"/>
              <a:t>1</a:t>
            </a:r>
          </a:p>
          <a:p>
            <a:pPr>
              <a:lnSpc>
                <a:spcPct val="100000"/>
              </a:lnSpc>
              <a:spcBef>
                <a:spcPts val="0"/>
              </a:spcBef>
            </a:pPr>
            <a:endParaRPr lang="zh-CN" altLang="zh-CN" sz="2400" dirty="0"/>
          </a:p>
        </p:txBody>
      </p:sp>
      <p:sp>
        <p:nvSpPr>
          <p:cNvPr id="31748" name="Rectangle 5">
            <a:extLst>
              <a:ext uri="{FF2B5EF4-FFF2-40B4-BE49-F238E27FC236}">
                <a16:creationId xmlns="" xmlns:a16="http://schemas.microsoft.com/office/drawing/2014/main" id="{D9AE5490-6F6C-4A37-9413-DFCAB4880D2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1749" name="Rectangle 2">
            <a:extLst>
              <a:ext uri="{FF2B5EF4-FFF2-40B4-BE49-F238E27FC236}">
                <a16:creationId xmlns="" xmlns:a16="http://schemas.microsoft.com/office/drawing/2014/main" id="{1D112E17-60B5-45BB-B977-C7006A5A56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1750" name="Rectangle 2">
            <a:extLst>
              <a:ext uri="{FF2B5EF4-FFF2-40B4-BE49-F238E27FC236}">
                <a16:creationId xmlns="" xmlns:a16="http://schemas.microsoft.com/office/drawing/2014/main" id="{52001674-6B6A-479A-A12F-297A04A55E2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1751" name="灯片编号占位符 1">
            <a:extLst>
              <a:ext uri="{FF2B5EF4-FFF2-40B4-BE49-F238E27FC236}">
                <a16:creationId xmlns="" xmlns:a16="http://schemas.microsoft.com/office/drawing/2014/main" id="{2BC1E197-2574-447E-A029-B4C6785F35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B265D74-9146-4B6C-A083-59341448D4C0}" type="slidenum">
              <a:rPr kumimoji="0" lang="en-US" altLang="zh-CN" sz="1400" b="0" smtClean="0"/>
              <a:pPr>
                <a:lnSpc>
                  <a:spcPct val="100000"/>
                </a:lnSpc>
                <a:spcBef>
                  <a:spcPct val="0"/>
                </a:spcBef>
                <a:buFontTx/>
                <a:buNone/>
              </a:pPr>
              <a:t>25</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7" dur="500"/>
                                        <p:tgtEl>
                                          <p:spTgt spid="327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2" dur="500"/>
                                        <p:tgtEl>
                                          <p:spTgt spid="327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17" dur="500"/>
                                        <p:tgtEl>
                                          <p:spTgt spid="32771">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20" dur="500"/>
                                        <p:tgtEl>
                                          <p:spTgt spid="32771">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25" dur="500"/>
                                        <p:tgtEl>
                                          <p:spTgt spid="32771">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30" dur="500"/>
                                        <p:tgtEl>
                                          <p:spTgt spid="327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2771">
                                            <p:txEl>
                                              <p:pRg st="8" end="8"/>
                                            </p:txEl>
                                          </p:spTgt>
                                        </p:tgtEl>
                                        <p:attrNameLst>
                                          <p:attrName>style.visibility</p:attrName>
                                        </p:attrNameLst>
                                      </p:cBhvr>
                                      <p:to>
                                        <p:strVal val="visible"/>
                                      </p:to>
                                    </p:set>
                                    <p:animEffect transition="in" filter="blinds(horizontal)">
                                      <p:cBhvr>
                                        <p:cTn id="35" dur="500"/>
                                        <p:tgtEl>
                                          <p:spTgt spid="3277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2771">
                                            <p:txEl>
                                              <p:pRg st="9" end="9"/>
                                            </p:txEl>
                                          </p:spTgt>
                                        </p:tgtEl>
                                        <p:attrNameLst>
                                          <p:attrName>style.visibility</p:attrName>
                                        </p:attrNameLst>
                                      </p:cBhvr>
                                      <p:to>
                                        <p:strVal val="visible"/>
                                      </p:to>
                                    </p:set>
                                    <p:animEffect transition="in" filter="blinds(horizontal)">
                                      <p:cBhvr>
                                        <p:cTn id="40" dur="500"/>
                                        <p:tgtEl>
                                          <p:spTgt spid="3277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2771">
                                            <p:txEl>
                                              <p:pRg st="10" end="10"/>
                                            </p:txEl>
                                          </p:spTgt>
                                        </p:tgtEl>
                                        <p:attrNameLst>
                                          <p:attrName>style.visibility</p:attrName>
                                        </p:attrNameLst>
                                      </p:cBhvr>
                                      <p:to>
                                        <p:strVal val="visible"/>
                                      </p:to>
                                    </p:set>
                                    <p:animEffect transition="in" filter="blinds(horizontal)">
                                      <p:cBhvr>
                                        <p:cTn id="45" dur="500"/>
                                        <p:tgtEl>
                                          <p:spTgt spid="327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CFED5206-CB74-46BE-921F-A521311621F7}"/>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3.2.7 </a:t>
            </a:r>
            <a:r>
              <a:rPr lang="zh-CN" altLang="zh-CN" sz="4800">
                <a:solidFill>
                  <a:srgbClr val="800000"/>
                </a:solidFill>
                <a:latin typeface="Arial" panose="020B0604020202020204" pitchFamily="34" charset="0"/>
                <a:ea typeface="黑体" panose="02010609060101010101" pitchFamily="49" charset="-122"/>
              </a:rPr>
              <a:t>运算符和表达式</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D1056026-DD0A-4782-808C-46F97BA67B96}"/>
              </a:ext>
            </a:extLst>
          </p:cNvPr>
          <p:cNvSpPr>
            <a:spLocks noGrp="1" noChangeArrowheads="1"/>
          </p:cNvSpPr>
          <p:nvPr>
            <p:ph type="body" sz="half" idx="1"/>
          </p:nvPr>
        </p:nvSpPr>
        <p:spPr>
          <a:xfrm>
            <a:off x="357188" y="1357313"/>
            <a:ext cx="8429625" cy="5214937"/>
          </a:xfrm>
        </p:spPr>
        <p:txBody>
          <a:bodyPr/>
          <a:lstStyle/>
          <a:p>
            <a:pPr>
              <a:lnSpc>
                <a:spcPct val="100000"/>
              </a:lnSpc>
              <a:spcBef>
                <a:spcPts val="0"/>
              </a:spcBef>
              <a:buNone/>
            </a:pPr>
            <a:r>
              <a:rPr lang="en-US" altLang="zh-CN" sz="2400" dirty="0"/>
              <a:t>3. </a:t>
            </a:r>
            <a:r>
              <a:rPr lang="zh-CN" altLang="zh-CN" sz="2400" dirty="0"/>
              <a:t>算术表达式和运算符的优先级与结合性</a:t>
            </a:r>
            <a:r>
              <a:rPr lang="zh-CN" altLang="en-US" sz="2400" dirty="0"/>
              <a:t>：</a:t>
            </a:r>
            <a:endParaRPr lang="en-US" altLang="zh-CN" sz="2400" dirty="0"/>
          </a:p>
          <a:p>
            <a:pPr>
              <a:lnSpc>
                <a:spcPct val="100000"/>
              </a:lnSpc>
              <a:spcBef>
                <a:spcPts val="0"/>
              </a:spcBef>
            </a:pPr>
            <a:r>
              <a:rPr lang="zh-CN" altLang="zh-CN" sz="2400" dirty="0"/>
              <a:t>用算术运算符和括号将运算对象（也称操作数）连接起来的、符合Ｃ语法规则的式子，称为Ｃ算术表达式</a:t>
            </a:r>
            <a:endParaRPr lang="en-US" altLang="zh-CN" sz="2400" dirty="0"/>
          </a:p>
          <a:p>
            <a:pPr>
              <a:lnSpc>
                <a:spcPct val="100000"/>
              </a:lnSpc>
              <a:spcBef>
                <a:spcPts val="0"/>
              </a:spcBef>
            </a:pPr>
            <a:r>
              <a:rPr lang="zh-CN" altLang="zh-CN" sz="2400" dirty="0"/>
              <a:t>运算对象包括常量、变量、函数等</a:t>
            </a:r>
            <a:endParaRPr lang="en-US" altLang="zh-CN" sz="2400" dirty="0"/>
          </a:p>
          <a:p>
            <a:pPr>
              <a:lnSpc>
                <a:spcPct val="100000"/>
              </a:lnSpc>
              <a:spcBef>
                <a:spcPts val="0"/>
              </a:spcBef>
            </a:pPr>
            <a:r>
              <a:rPr lang="zh-CN" altLang="zh-CN" sz="2400" dirty="0"/>
              <a:t>Ｃ语言规定了运算符的优先级</a:t>
            </a:r>
            <a:r>
              <a:rPr lang="zh-CN" altLang="en-US" sz="2400" dirty="0"/>
              <a:t>和</a:t>
            </a:r>
            <a:r>
              <a:rPr lang="zh-CN" altLang="zh-CN" sz="2400" dirty="0"/>
              <a:t>结合性</a:t>
            </a:r>
            <a:endParaRPr lang="en-US" altLang="zh-CN" sz="2400" dirty="0"/>
          </a:p>
          <a:p>
            <a:pPr>
              <a:lnSpc>
                <a:spcPct val="100000"/>
              </a:lnSpc>
              <a:spcBef>
                <a:spcPts val="0"/>
              </a:spcBef>
              <a:buFont typeface="Wingdings" pitchFamily="2" charset="2"/>
              <a:buNone/>
              <a:defRPr/>
            </a:pPr>
            <a:r>
              <a:rPr lang="en-US" altLang="zh-CN" sz="2400" dirty="0"/>
              <a:t>4.</a:t>
            </a:r>
            <a:r>
              <a:rPr lang="zh-CN" altLang="zh-CN" sz="2400" dirty="0"/>
              <a:t>不同类型数据间的混合运算</a:t>
            </a:r>
            <a:r>
              <a:rPr lang="zh-CN" altLang="en-US" sz="2400" dirty="0"/>
              <a:t>：</a:t>
            </a:r>
            <a:endParaRPr lang="en-US" altLang="zh-CN" sz="2400" dirty="0"/>
          </a:p>
          <a:p>
            <a:pPr marL="514350" indent="-514350">
              <a:lnSpc>
                <a:spcPct val="100000"/>
              </a:lnSpc>
              <a:spcBef>
                <a:spcPts val="0"/>
              </a:spcBef>
              <a:buFont typeface="Wingdings" pitchFamily="2" charset="2"/>
              <a:buAutoNum type="arabicParenBoth"/>
              <a:defRPr/>
            </a:pPr>
            <a:r>
              <a:rPr lang="en-US" altLang="zh-CN" sz="2400" dirty="0"/>
              <a:t>+</a:t>
            </a:r>
            <a:r>
              <a:rPr lang="zh-CN" altLang="zh-CN" sz="2400" dirty="0"/>
              <a:t>、</a:t>
            </a:r>
            <a:r>
              <a:rPr lang="en-US" altLang="zh-CN" sz="2400" dirty="0"/>
              <a:t>-</a:t>
            </a:r>
            <a:r>
              <a:rPr lang="zh-CN" altLang="zh-CN" sz="2400" dirty="0"/>
              <a:t>、</a:t>
            </a:r>
            <a:r>
              <a:rPr lang="en-US" altLang="zh-CN" sz="2400" dirty="0"/>
              <a:t>*</a:t>
            </a:r>
            <a:r>
              <a:rPr lang="zh-CN" altLang="zh-CN" sz="2400" dirty="0"/>
              <a:t>、</a:t>
            </a:r>
            <a:r>
              <a:rPr lang="en-US" altLang="zh-CN" sz="2400" dirty="0"/>
              <a:t>/ </a:t>
            </a:r>
            <a:r>
              <a:rPr lang="zh-CN" altLang="zh-CN" sz="2400" dirty="0"/>
              <a:t>运算的两个数中有一个数为</a:t>
            </a:r>
            <a:r>
              <a:rPr lang="en-US" altLang="zh-CN" sz="2400" dirty="0"/>
              <a:t>float</a:t>
            </a:r>
            <a:r>
              <a:rPr lang="zh-CN" altLang="zh-CN" sz="2400" dirty="0"/>
              <a:t>或</a:t>
            </a:r>
            <a:r>
              <a:rPr lang="en-US" altLang="zh-CN" sz="2400" dirty="0"/>
              <a:t>double</a:t>
            </a:r>
            <a:r>
              <a:rPr lang="zh-CN" altLang="zh-CN" sz="2400" dirty="0"/>
              <a:t>型，结果是</a:t>
            </a:r>
            <a:r>
              <a:rPr lang="en-US" altLang="zh-CN" sz="2400" dirty="0"/>
              <a:t>double</a:t>
            </a:r>
            <a:r>
              <a:rPr lang="zh-CN" altLang="zh-CN" sz="2400" dirty="0"/>
              <a:t>型</a:t>
            </a:r>
            <a:r>
              <a:rPr lang="zh-CN" altLang="en-US" sz="2400" dirty="0"/>
              <a:t>。</a:t>
            </a:r>
            <a:r>
              <a:rPr lang="zh-CN" altLang="zh-CN" sz="2400" dirty="0"/>
              <a:t>系统将</a:t>
            </a:r>
            <a:r>
              <a:rPr lang="en-US" altLang="zh-CN" sz="2400" dirty="0"/>
              <a:t>float</a:t>
            </a:r>
            <a:r>
              <a:rPr lang="zh-CN" altLang="zh-CN" sz="2400" dirty="0"/>
              <a:t>型数据都先转换为</a:t>
            </a:r>
            <a:r>
              <a:rPr lang="en-US" altLang="zh-CN" sz="2400" dirty="0"/>
              <a:t>double</a:t>
            </a:r>
            <a:r>
              <a:rPr lang="zh-CN" altLang="zh-CN" sz="2400" dirty="0"/>
              <a:t>型，然后进行运算</a:t>
            </a:r>
            <a:endParaRPr lang="en-US" altLang="zh-CN" sz="2400" dirty="0"/>
          </a:p>
          <a:p>
            <a:pPr marL="514350" indent="-514350">
              <a:lnSpc>
                <a:spcPct val="100000"/>
              </a:lnSpc>
              <a:spcBef>
                <a:spcPts val="0"/>
              </a:spcBef>
              <a:buFont typeface="Wingdings" pitchFamily="2" charset="2"/>
              <a:buNone/>
              <a:defRPr/>
            </a:pPr>
            <a:r>
              <a:rPr lang="en-US" altLang="zh-CN" sz="2400" dirty="0"/>
              <a:t>(2) </a:t>
            </a:r>
            <a:r>
              <a:rPr lang="zh-CN" altLang="zh-CN" sz="2400" dirty="0"/>
              <a:t>如果</a:t>
            </a:r>
            <a:r>
              <a:rPr lang="en-US" altLang="zh-CN" sz="2400" dirty="0" err="1"/>
              <a:t>int</a:t>
            </a:r>
            <a:r>
              <a:rPr lang="zh-CN" altLang="zh-CN" sz="2400" dirty="0"/>
              <a:t>型与</a:t>
            </a:r>
            <a:r>
              <a:rPr lang="en-US" altLang="zh-CN" sz="2400" dirty="0"/>
              <a:t>float</a:t>
            </a:r>
            <a:r>
              <a:rPr lang="zh-CN" altLang="zh-CN" sz="2400" dirty="0"/>
              <a:t>或</a:t>
            </a:r>
            <a:r>
              <a:rPr lang="en-US" altLang="zh-CN" sz="2400" dirty="0"/>
              <a:t>double</a:t>
            </a:r>
            <a:r>
              <a:rPr lang="zh-CN" altLang="zh-CN" sz="2400" dirty="0"/>
              <a:t>型数据进行运算，先把</a:t>
            </a:r>
            <a:r>
              <a:rPr lang="en-US" altLang="zh-CN" sz="2400" dirty="0" err="1"/>
              <a:t>int</a:t>
            </a:r>
            <a:r>
              <a:rPr lang="zh-CN" altLang="zh-CN" sz="2400" dirty="0"/>
              <a:t>型和</a:t>
            </a:r>
            <a:r>
              <a:rPr lang="en-US" altLang="zh-CN" sz="2400" dirty="0"/>
              <a:t>float</a:t>
            </a:r>
            <a:r>
              <a:rPr lang="zh-CN" altLang="zh-CN" sz="2400" dirty="0"/>
              <a:t>型数据转换为</a:t>
            </a:r>
            <a:r>
              <a:rPr lang="en-US" altLang="zh-CN" sz="2400" dirty="0"/>
              <a:t>double</a:t>
            </a:r>
            <a:r>
              <a:rPr lang="zh-CN" altLang="zh-CN" sz="2400" dirty="0"/>
              <a:t>型，然后进行运算，结果是</a:t>
            </a:r>
            <a:r>
              <a:rPr lang="en-US" altLang="zh-CN" sz="2400" dirty="0"/>
              <a:t>double</a:t>
            </a:r>
            <a:r>
              <a:rPr lang="zh-CN" altLang="zh-CN" sz="2400" dirty="0"/>
              <a:t>型</a:t>
            </a:r>
            <a:endParaRPr lang="en-US" altLang="zh-CN" sz="2400" dirty="0"/>
          </a:p>
          <a:p>
            <a:pPr marL="514350" indent="-514350">
              <a:lnSpc>
                <a:spcPct val="100000"/>
              </a:lnSpc>
              <a:spcBef>
                <a:spcPts val="0"/>
              </a:spcBef>
              <a:buFont typeface="Wingdings" pitchFamily="2" charset="2"/>
              <a:buNone/>
              <a:defRPr/>
            </a:pPr>
            <a:r>
              <a:rPr lang="en-US" altLang="zh-CN" sz="2400" dirty="0"/>
              <a:t>(3)</a:t>
            </a:r>
            <a:r>
              <a:rPr lang="zh-CN" altLang="zh-CN" sz="2400" dirty="0"/>
              <a:t>字符型数据与整型数据进行运算，就是把字符的</a:t>
            </a:r>
            <a:r>
              <a:rPr lang="en-US" altLang="zh-CN" sz="2400" dirty="0"/>
              <a:t>ASCII</a:t>
            </a:r>
            <a:r>
              <a:rPr lang="zh-CN" altLang="zh-CN" sz="2400" dirty="0"/>
              <a:t>代码与整型数据进行运算</a:t>
            </a:r>
            <a:endParaRPr lang="en-US" altLang="zh-CN" sz="2400" dirty="0"/>
          </a:p>
        </p:txBody>
      </p:sp>
      <p:sp>
        <p:nvSpPr>
          <p:cNvPr id="34820" name="Rectangle 5">
            <a:extLst>
              <a:ext uri="{FF2B5EF4-FFF2-40B4-BE49-F238E27FC236}">
                <a16:creationId xmlns="" xmlns:a16="http://schemas.microsoft.com/office/drawing/2014/main" id="{E7E84D88-71BD-4FB0-89F8-6FF23B62AE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4821" name="Rectangle 2">
            <a:extLst>
              <a:ext uri="{FF2B5EF4-FFF2-40B4-BE49-F238E27FC236}">
                <a16:creationId xmlns="" xmlns:a16="http://schemas.microsoft.com/office/drawing/2014/main" id="{33610445-3906-4342-AE16-342901F602A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4822" name="Rectangle 2">
            <a:extLst>
              <a:ext uri="{FF2B5EF4-FFF2-40B4-BE49-F238E27FC236}">
                <a16:creationId xmlns="" xmlns:a16="http://schemas.microsoft.com/office/drawing/2014/main" id="{3F972922-774C-46AA-92A9-ED7C7FC3BC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4823" name="灯片编号占位符 1">
            <a:extLst>
              <a:ext uri="{FF2B5EF4-FFF2-40B4-BE49-F238E27FC236}">
                <a16:creationId xmlns="" xmlns:a16="http://schemas.microsoft.com/office/drawing/2014/main" id="{81F03974-EF61-4FBC-B764-056FC13DB0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7D601E8-CB67-4071-AF79-C5320E42FF09}" type="slidenum">
              <a:rPr kumimoji="0" lang="en-US" altLang="zh-CN" sz="1400" b="0" smtClean="0"/>
              <a:pPr>
                <a:lnSpc>
                  <a:spcPct val="100000"/>
                </a:lnSpc>
                <a:spcBef>
                  <a:spcPct val="0"/>
                </a:spcBef>
                <a:buFontTx/>
                <a:buNone/>
              </a:pPr>
              <a:t>26</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7" dur="500"/>
                                        <p:tgtEl>
                                          <p:spTgt spid="21607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12" dur="500"/>
                                        <p:tgtEl>
                                          <p:spTgt spid="216071">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17" dur="500"/>
                                        <p:tgtEl>
                                          <p:spTgt spid="2160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 xmlns:a16="http://schemas.microsoft.com/office/drawing/2014/main" id="{D2C9B709-DCA5-401B-AEFF-83E65CD9F26A}"/>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3.2.7 </a:t>
            </a:r>
            <a:r>
              <a:rPr lang="zh-CN" altLang="zh-CN" sz="4800">
                <a:solidFill>
                  <a:srgbClr val="800000"/>
                </a:solidFill>
                <a:latin typeface="Arial" panose="020B0604020202020204" pitchFamily="34" charset="0"/>
                <a:ea typeface="黑体" panose="02010609060101010101" pitchFamily="49" charset="-122"/>
              </a:rPr>
              <a:t>运算符和表达式</a:t>
            </a:r>
            <a:endParaRPr lang="zh-CN" altLang="en-US" sz="4800">
              <a:solidFill>
                <a:srgbClr val="800000"/>
              </a:solidFill>
              <a:latin typeface="Arial" panose="020B0604020202020204" pitchFamily="34" charset="0"/>
              <a:ea typeface="黑体" panose="02010609060101010101" pitchFamily="49" charset="-122"/>
            </a:endParaRPr>
          </a:p>
        </p:txBody>
      </p:sp>
      <p:sp>
        <p:nvSpPr>
          <p:cNvPr id="35843" name="Rectangle 7">
            <a:extLst>
              <a:ext uri="{FF2B5EF4-FFF2-40B4-BE49-F238E27FC236}">
                <a16:creationId xmlns="" xmlns:a16="http://schemas.microsoft.com/office/drawing/2014/main" id="{59ABE693-2B36-4FDA-9983-8A11E2742761}"/>
              </a:ext>
            </a:extLst>
          </p:cNvPr>
          <p:cNvSpPr>
            <a:spLocks noGrp="1" noChangeArrowheads="1"/>
          </p:cNvSpPr>
          <p:nvPr>
            <p:ph type="body" sz="half" idx="1"/>
          </p:nvPr>
        </p:nvSpPr>
        <p:spPr>
          <a:xfrm>
            <a:off x="357188" y="1357313"/>
            <a:ext cx="7929562" cy="5500687"/>
          </a:xfrm>
        </p:spPr>
        <p:txBody>
          <a:bodyPr/>
          <a:lstStyle/>
          <a:p>
            <a:pPr>
              <a:lnSpc>
                <a:spcPct val="100000"/>
              </a:lnSpc>
              <a:spcBef>
                <a:spcPts val="0"/>
              </a:spcBef>
              <a:buFont typeface="Wingdings" pitchFamily="2" charset="2"/>
              <a:buNone/>
            </a:pPr>
            <a:r>
              <a:rPr lang="en-US" altLang="zh-CN" sz="2400" dirty="0"/>
              <a:t>   </a:t>
            </a:r>
            <a:r>
              <a:rPr lang="zh-CN" altLang="zh-CN" sz="2400" dirty="0"/>
              <a:t>例</a:t>
            </a:r>
            <a:r>
              <a:rPr lang="en-US" altLang="zh-CN" sz="2400" dirty="0"/>
              <a:t>3.3 </a:t>
            </a:r>
            <a:r>
              <a:rPr lang="zh-CN" altLang="zh-CN" sz="2400" dirty="0"/>
              <a:t>给定一个大写字母，要求用小写字母输出。</a:t>
            </a:r>
            <a:endParaRPr lang="en-US" altLang="zh-CN" sz="2400" dirty="0"/>
          </a:p>
          <a:p>
            <a:pPr>
              <a:lnSpc>
                <a:spcPct val="100000"/>
              </a:lnSpc>
              <a:spcBef>
                <a:spcPts val="0"/>
              </a:spcBef>
              <a:defRPr/>
            </a:pPr>
            <a:r>
              <a:rPr lang="zh-CN" altLang="zh-CN" sz="2400" dirty="0">
                <a:latin typeface="Arial" charset="0"/>
              </a:rPr>
              <a:t>解题思路：</a:t>
            </a:r>
            <a:endParaRPr lang="en-US" altLang="zh-CN" sz="2400" dirty="0">
              <a:latin typeface="Arial" charset="0"/>
            </a:endParaRPr>
          </a:p>
          <a:p>
            <a:pPr marL="800100" lvl="1" indent="-342900">
              <a:lnSpc>
                <a:spcPct val="100000"/>
              </a:lnSpc>
              <a:spcBef>
                <a:spcPts val="0"/>
              </a:spcBef>
              <a:defRPr/>
            </a:pPr>
            <a:r>
              <a:rPr lang="zh-CN" altLang="en-US" sz="2400" dirty="0">
                <a:latin typeface="Arial" charset="0"/>
              </a:rPr>
              <a:t>关键是</a:t>
            </a:r>
            <a:r>
              <a:rPr lang="zh-CN" altLang="zh-CN" sz="2400" dirty="0">
                <a:latin typeface="Arial" charset="0"/>
              </a:rPr>
              <a:t>找到大</a:t>
            </a:r>
            <a:r>
              <a:rPr lang="zh-CN" altLang="en-US" sz="2400" dirty="0">
                <a:latin typeface="Arial" charset="0"/>
              </a:rPr>
              <a:t>、</a:t>
            </a:r>
            <a:r>
              <a:rPr lang="zh-CN" altLang="zh-CN" sz="2400" dirty="0">
                <a:latin typeface="Arial" charset="0"/>
              </a:rPr>
              <a:t>小写字母间</a:t>
            </a:r>
            <a:r>
              <a:rPr lang="zh-CN" altLang="en-US" sz="2400" dirty="0">
                <a:latin typeface="Arial" charset="0"/>
              </a:rPr>
              <a:t>的</a:t>
            </a:r>
            <a:r>
              <a:rPr lang="zh-CN" altLang="zh-CN" sz="2400" dirty="0">
                <a:latin typeface="Arial" charset="0"/>
              </a:rPr>
              <a:t>内在联系</a:t>
            </a:r>
            <a:endParaRPr lang="en-US" altLang="zh-CN" sz="2400" dirty="0">
              <a:latin typeface="Arial" charset="0"/>
            </a:endParaRPr>
          </a:p>
          <a:p>
            <a:pPr marL="800100" lvl="1" indent="-342900">
              <a:lnSpc>
                <a:spcPct val="100000"/>
              </a:lnSpc>
              <a:spcBef>
                <a:spcPts val="0"/>
              </a:spcBef>
              <a:defRPr/>
            </a:pPr>
            <a:r>
              <a:rPr lang="zh-CN" altLang="zh-CN" sz="2400" dirty="0">
                <a:latin typeface="Arial" charset="0"/>
              </a:rPr>
              <a:t>同一个字母，用小写表示的字符的</a:t>
            </a:r>
            <a:r>
              <a:rPr lang="en-US" altLang="zh-CN" sz="2400" dirty="0">
                <a:latin typeface="Arial" charset="0"/>
              </a:rPr>
              <a:t>ASCII</a:t>
            </a:r>
            <a:r>
              <a:rPr lang="zh-CN" altLang="zh-CN" sz="2400" dirty="0">
                <a:latin typeface="Arial" charset="0"/>
              </a:rPr>
              <a:t>代码比用大写表示的字符的</a:t>
            </a:r>
            <a:r>
              <a:rPr lang="en-US" altLang="zh-CN" sz="2400" dirty="0">
                <a:latin typeface="Arial" charset="0"/>
              </a:rPr>
              <a:t>ASCII</a:t>
            </a:r>
            <a:r>
              <a:rPr lang="zh-CN" altLang="zh-CN" sz="2400" dirty="0">
                <a:latin typeface="Arial" charset="0"/>
              </a:rPr>
              <a:t>代码大</a:t>
            </a:r>
            <a:r>
              <a:rPr lang="en-US" altLang="zh-CN" sz="2400" dirty="0">
                <a:latin typeface="Arial" charset="0"/>
              </a:rPr>
              <a:t>32</a:t>
            </a:r>
            <a:endParaRPr lang="en-US" altLang="zh-CN" sz="2400" dirty="0"/>
          </a:p>
          <a:p>
            <a:pPr>
              <a:lnSpc>
                <a:spcPct val="100000"/>
              </a:lnSpc>
              <a:spcBef>
                <a:spcPts val="0"/>
              </a:spcBef>
              <a:buNone/>
            </a:pPr>
            <a:r>
              <a:rPr lang="en-US" altLang="zh-CN" sz="2400" dirty="0"/>
              <a:t>#include &lt;</a:t>
            </a:r>
            <a:r>
              <a:rPr lang="en-US" altLang="zh-CN" sz="2400" dirty="0" err="1"/>
              <a:t>stdio.h</a:t>
            </a:r>
            <a:r>
              <a:rPr lang="en-US" altLang="zh-CN" sz="2400" dirty="0"/>
              <a:t>&gt;</a:t>
            </a:r>
            <a:endParaRPr lang="zh-CN" altLang="zh-CN" sz="2400" dirty="0"/>
          </a:p>
          <a:p>
            <a:pPr>
              <a:lnSpc>
                <a:spcPct val="100000"/>
              </a:lnSpc>
              <a:spcBef>
                <a:spcPts val="0"/>
              </a:spcBef>
              <a:buNone/>
            </a:pPr>
            <a:r>
              <a:rPr lang="en-US" altLang="zh-CN" sz="2400" dirty="0"/>
              <a:t>int main ( )</a:t>
            </a:r>
            <a:endParaRPr lang="zh-CN" altLang="zh-CN" sz="2400" dirty="0"/>
          </a:p>
          <a:p>
            <a:pPr>
              <a:lnSpc>
                <a:spcPct val="100000"/>
              </a:lnSpc>
              <a:spcBef>
                <a:spcPts val="0"/>
              </a:spcBef>
              <a:buNone/>
            </a:pPr>
            <a:r>
              <a:rPr lang="en-US" altLang="zh-CN" sz="2400" dirty="0"/>
              <a:t>{</a:t>
            </a:r>
            <a:endParaRPr lang="zh-CN" altLang="zh-CN" sz="2400" dirty="0"/>
          </a:p>
          <a:p>
            <a:pPr>
              <a:lnSpc>
                <a:spcPct val="100000"/>
              </a:lnSpc>
              <a:spcBef>
                <a:spcPts val="0"/>
              </a:spcBef>
              <a:buNone/>
            </a:pPr>
            <a:r>
              <a:rPr lang="en-US" altLang="zh-CN" sz="2400" dirty="0"/>
              <a:t>   char c1,c2;</a:t>
            </a:r>
            <a:endParaRPr lang="zh-CN" altLang="zh-CN" sz="2400" dirty="0"/>
          </a:p>
          <a:p>
            <a:pPr>
              <a:lnSpc>
                <a:spcPct val="100000"/>
              </a:lnSpc>
              <a:spcBef>
                <a:spcPts val="0"/>
              </a:spcBef>
              <a:buNone/>
            </a:pPr>
            <a:r>
              <a:rPr lang="en-US" altLang="zh-CN" sz="2400" dirty="0"/>
              <a:t>   c1=’A’; </a:t>
            </a:r>
            <a:endParaRPr lang="zh-CN" altLang="zh-CN" sz="2400" dirty="0"/>
          </a:p>
          <a:p>
            <a:pPr>
              <a:lnSpc>
                <a:spcPct val="100000"/>
              </a:lnSpc>
              <a:spcBef>
                <a:spcPts val="0"/>
              </a:spcBef>
              <a:buNone/>
            </a:pPr>
            <a:r>
              <a:rPr lang="en-US" altLang="zh-CN" sz="2400" dirty="0"/>
              <a:t>   c2=c1+32;    </a:t>
            </a:r>
            <a:endParaRPr lang="zh-CN" altLang="zh-CN" sz="2400" dirty="0"/>
          </a:p>
          <a:p>
            <a:pPr>
              <a:lnSpc>
                <a:spcPct val="100000"/>
              </a:lnSpc>
              <a:spcBef>
                <a:spcPts val="0"/>
              </a:spcBef>
              <a:buNone/>
            </a:pPr>
            <a:r>
              <a:rPr lang="en-US" altLang="zh-CN" sz="2400" dirty="0"/>
              <a:t>   </a:t>
            </a:r>
            <a:r>
              <a:rPr lang="en-US" altLang="zh-CN" sz="2400" dirty="0" err="1"/>
              <a:t>printf</a:t>
            </a:r>
            <a:r>
              <a:rPr lang="en-US" altLang="zh-CN" sz="2400" dirty="0"/>
              <a:t>("%c\n",c2);            </a:t>
            </a:r>
            <a:endParaRPr lang="zh-CN" altLang="zh-CN" sz="2400" dirty="0"/>
          </a:p>
          <a:p>
            <a:pPr>
              <a:lnSpc>
                <a:spcPct val="100000"/>
              </a:lnSpc>
              <a:spcBef>
                <a:spcPts val="0"/>
              </a:spcBef>
              <a:buNone/>
            </a:pPr>
            <a:r>
              <a:rPr lang="en-US" altLang="zh-CN" sz="2400" dirty="0"/>
              <a:t>   </a:t>
            </a:r>
            <a:r>
              <a:rPr lang="en-US" altLang="zh-CN" sz="2400" dirty="0" err="1"/>
              <a:t>printf</a:t>
            </a:r>
            <a:r>
              <a:rPr lang="en-US" altLang="zh-CN" sz="2400" dirty="0"/>
              <a:t>(”%d\n”,c2); </a:t>
            </a:r>
            <a:endParaRPr lang="zh-CN" altLang="zh-CN" sz="2400" dirty="0"/>
          </a:p>
          <a:p>
            <a:pPr>
              <a:lnSpc>
                <a:spcPct val="100000"/>
              </a:lnSpc>
              <a:spcBef>
                <a:spcPts val="0"/>
              </a:spcBef>
              <a:buNone/>
            </a:pPr>
            <a:r>
              <a:rPr lang="en-US" altLang="zh-CN" sz="2400" dirty="0"/>
              <a:t>   return 0;</a:t>
            </a:r>
            <a:endParaRPr lang="zh-CN" altLang="zh-CN" sz="2400" dirty="0"/>
          </a:p>
          <a:p>
            <a:pPr>
              <a:lnSpc>
                <a:spcPct val="100000"/>
              </a:lnSpc>
              <a:spcBef>
                <a:spcPts val="0"/>
              </a:spcBef>
              <a:buNone/>
            </a:pPr>
            <a:r>
              <a:rPr lang="en-US" altLang="zh-CN" sz="2400" dirty="0"/>
              <a:t>}</a:t>
            </a:r>
            <a:endParaRPr lang="zh-CN" altLang="zh-CN" sz="2400" dirty="0"/>
          </a:p>
          <a:p>
            <a:pPr>
              <a:lnSpc>
                <a:spcPct val="100000"/>
              </a:lnSpc>
              <a:buNone/>
            </a:pPr>
            <a:endParaRPr lang="en-US" altLang="zh-CN" sz="2400" dirty="0"/>
          </a:p>
          <a:p>
            <a:pPr>
              <a:buFont typeface="Wingdings" pitchFamily="2" charset="2"/>
              <a:buNone/>
            </a:pPr>
            <a:endParaRPr lang="en-US" altLang="zh-CN" sz="2400" dirty="0"/>
          </a:p>
        </p:txBody>
      </p:sp>
      <p:sp>
        <p:nvSpPr>
          <p:cNvPr id="35844" name="Rectangle 5">
            <a:extLst>
              <a:ext uri="{FF2B5EF4-FFF2-40B4-BE49-F238E27FC236}">
                <a16:creationId xmlns="" xmlns:a16="http://schemas.microsoft.com/office/drawing/2014/main" id="{E7B03F74-BEBF-4970-902A-4762F2D0F61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5845" name="Rectangle 2">
            <a:extLst>
              <a:ext uri="{FF2B5EF4-FFF2-40B4-BE49-F238E27FC236}">
                <a16:creationId xmlns="" xmlns:a16="http://schemas.microsoft.com/office/drawing/2014/main" id="{E087E45C-C571-40D7-9710-E8ACC8C9CEA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5846" name="Rectangle 2">
            <a:extLst>
              <a:ext uri="{FF2B5EF4-FFF2-40B4-BE49-F238E27FC236}">
                <a16:creationId xmlns="" xmlns:a16="http://schemas.microsoft.com/office/drawing/2014/main" id="{4EE6A36F-1F97-4040-9A65-2D853DF737D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5848" name="灯片编号占位符 1">
            <a:extLst>
              <a:ext uri="{FF2B5EF4-FFF2-40B4-BE49-F238E27FC236}">
                <a16:creationId xmlns="" xmlns:a16="http://schemas.microsoft.com/office/drawing/2014/main" id="{A638E41D-6D8D-4E2E-BAE8-C9C6C3563F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20BECDF-F998-456C-BC8B-966D17C0DD8C}" type="slidenum">
              <a:rPr kumimoji="0" lang="en-US" altLang="zh-CN" sz="1400" b="0" smtClean="0"/>
              <a:pPr>
                <a:lnSpc>
                  <a:spcPct val="100000"/>
                </a:lnSpc>
                <a:spcBef>
                  <a:spcPct val="0"/>
                </a:spcBef>
                <a:buFontTx/>
                <a:buNone/>
              </a:pPr>
              <a:t>27</a:t>
            </a:fld>
            <a:endParaRPr kumimoji="0" lang="en-US" altLang="zh-CN" sz="1400" b="0"/>
          </a:p>
        </p:txBody>
      </p:sp>
      <p:sp>
        <p:nvSpPr>
          <p:cNvPr id="9" name="TextBox 7">
            <a:extLst>
              <a:ext uri="{FF2B5EF4-FFF2-40B4-BE49-F238E27FC236}">
                <a16:creationId xmlns="" xmlns:a16="http://schemas.microsoft.com/office/drawing/2014/main" id="{4535B2BD-2D05-4722-B583-310044503D7F}"/>
              </a:ext>
            </a:extLst>
          </p:cNvPr>
          <p:cNvSpPr txBox="1">
            <a:spLocks noChangeArrowheads="1"/>
          </p:cNvSpPr>
          <p:nvPr/>
        </p:nvSpPr>
        <p:spPr bwMode="auto">
          <a:xfrm>
            <a:off x="2790056" y="4623519"/>
            <a:ext cx="57864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dirty="0">
                <a:solidFill>
                  <a:srgbClr val="0000CC"/>
                </a:solidFill>
                <a:latin typeface="Arial" panose="020B0604020202020204" pitchFamily="34" charset="0"/>
              </a:rPr>
              <a:t>//</a:t>
            </a:r>
            <a:r>
              <a:rPr lang="zh-CN" altLang="zh-CN" sz="2400" dirty="0">
                <a:solidFill>
                  <a:srgbClr val="0000CC"/>
                </a:solidFill>
                <a:latin typeface="Arial" panose="020B0604020202020204" pitchFamily="34" charset="0"/>
              </a:rPr>
              <a:t>将字符</a:t>
            </a:r>
            <a:r>
              <a:rPr lang="en-US" altLang="zh-CN" sz="2400" dirty="0">
                <a:solidFill>
                  <a:srgbClr val="0000CC"/>
                </a:solidFill>
                <a:latin typeface="Arial" panose="020B0604020202020204" pitchFamily="34" charset="0"/>
              </a:rPr>
              <a:t>‘A’</a:t>
            </a:r>
            <a:r>
              <a:rPr lang="zh-CN" altLang="zh-CN" sz="2400" dirty="0">
                <a:solidFill>
                  <a:srgbClr val="0000CC"/>
                </a:solidFill>
                <a:latin typeface="Arial" panose="020B0604020202020204" pitchFamily="34" charset="0"/>
              </a:rPr>
              <a:t>的</a:t>
            </a:r>
            <a:r>
              <a:rPr lang="en-US" altLang="zh-CN" sz="2400" dirty="0">
                <a:solidFill>
                  <a:srgbClr val="0000CC"/>
                </a:solidFill>
                <a:latin typeface="Arial" panose="020B0604020202020204" pitchFamily="34" charset="0"/>
              </a:rPr>
              <a:t>ASCII</a:t>
            </a:r>
            <a:r>
              <a:rPr lang="zh-CN" altLang="zh-CN" sz="2400" dirty="0">
                <a:solidFill>
                  <a:srgbClr val="0000CC"/>
                </a:solidFill>
                <a:latin typeface="Arial" panose="020B0604020202020204" pitchFamily="34" charset="0"/>
              </a:rPr>
              <a:t>代码</a:t>
            </a:r>
            <a:r>
              <a:rPr lang="en-US" altLang="zh-CN" sz="2400" dirty="0">
                <a:solidFill>
                  <a:srgbClr val="0000CC"/>
                </a:solidFill>
                <a:latin typeface="Arial" panose="020B0604020202020204" pitchFamily="34" charset="0"/>
              </a:rPr>
              <a:t>65</a:t>
            </a:r>
            <a:r>
              <a:rPr lang="zh-CN" altLang="zh-CN" sz="2400" dirty="0">
                <a:solidFill>
                  <a:srgbClr val="0000CC"/>
                </a:solidFill>
                <a:latin typeface="Arial" panose="020B0604020202020204" pitchFamily="34" charset="0"/>
              </a:rPr>
              <a:t>放到</a:t>
            </a:r>
            <a:r>
              <a:rPr lang="en-US" altLang="zh-CN" sz="2400" dirty="0">
                <a:solidFill>
                  <a:srgbClr val="0000CC"/>
                </a:solidFill>
                <a:latin typeface="Arial" panose="020B0604020202020204" pitchFamily="34" charset="0"/>
              </a:rPr>
              <a:t>c1</a:t>
            </a:r>
            <a:r>
              <a:rPr lang="zh-CN" altLang="zh-CN" sz="2400" dirty="0">
                <a:solidFill>
                  <a:srgbClr val="0000CC"/>
                </a:solidFill>
                <a:latin typeface="Arial" panose="020B0604020202020204" pitchFamily="34" charset="0"/>
              </a:rPr>
              <a:t>中</a:t>
            </a:r>
            <a:endParaRPr lang="zh-CN" altLang="en-US" sz="2400" dirty="0">
              <a:solidFill>
                <a:srgbClr val="0000CC"/>
              </a:solidFill>
              <a:latin typeface="Arial" panose="020B0604020202020204" pitchFamily="34" charset="0"/>
            </a:endParaRPr>
          </a:p>
        </p:txBody>
      </p:sp>
      <p:sp>
        <p:nvSpPr>
          <p:cNvPr id="10" name="TextBox 8">
            <a:extLst>
              <a:ext uri="{FF2B5EF4-FFF2-40B4-BE49-F238E27FC236}">
                <a16:creationId xmlns="" xmlns:a16="http://schemas.microsoft.com/office/drawing/2014/main" id="{0431D777-4E40-4B0E-867C-08884B8304B1}"/>
              </a:ext>
            </a:extLst>
          </p:cNvPr>
          <p:cNvSpPr txBox="1">
            <a:spLocks noChangeArrowheads="1"/>
          </p:cNvSpPr>
          <p:nvPr/>
        </p:nvSpPr>
        <p:spPr bwMode="auto">
          <a:xfrm>
            <a:off x="3361556" y="4961235"/>
            <a:ext cx="4357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dirty="0">
                <a:solidFill>
                  <a:srgbClr val="0000CC"/>
                </a:solidFill>
                <a:latin typeface="Arial" panose="020B0604020202020204" pitchFamily="34" charset="0"/>
              </a:rPr>
              <a:t>//</a:t>
            </a:r>
            <a:r>
              <a:rPr lang="zh-CN" altLang="zh-CN" sz="2400" dirty="0">
                <a:solidFill>
                  <a:srgbClr val="0000CC"/>
                </a:solidFill>
                <a:latin typeface="Arial" panose="020B0604020202020204" pitchFamily="34" charset="0"/>
              </a:rPr>
              <a:t>将</a:t>
            </a:r>
            <a:r>
              <a:rPr lang="en-US" altLang="zh-CN" sz="2400" dirty="0">
                <a:solidFill>
                  <a:srgbClr val="0000CC"/>
                </a:solidFill>
                <a:latin typeface="Arial" panose="020B0604020202020204" pitchFamily="34" charset="0"/>
              </a:rPr>
              <a:t>65+32</a:t>
            </a:r>
            <a:r>
              <a:rPr lang="zh-CN" altLang="zh-CN" sz="2400" dirty="0">
                <a:solidFill>
                  <a:srgbClr val="0000CC"/>
                </a:solidFill>
                <a:latin typeface="Arial" panose="020B0604020202020204" pitchFamily="34" charset="0"/>
              </a:rPr>
              <a:t>的</a:t>
            </a:r>
            <a:r>
              <a:rPr lang="zh-CN" altLang="en-US" sz="2400" dirty="0">
                <a:solidFill>
                  <a:srgbClr val="0000CC"/>
                </a:solidFill>
                <a:latin typeface="Arial" panose="020B0604020202020204" pitchFamily="34" charset="0"/>
              </a:rPr>
              <a:t>结果</a:t>
            </a:r>
            <a:r>
              <a:rPr lang="zh-CN" altLang="zh-CN" sz="2400" dirty="0">
                <a:solidFill>
                  <a:srgbClr val="0000CC"/>
                </a:solidFill>
                <a:latin typeface="Arial" panose="020B0604020202020204" pitchFamily="34" charset="0"/>
              </a:rPr>
              <a:t>放到</a:t>
            </a:r>
            <a:r>
              <a:rPr lang="en-US" altLang="zh-CN" sz="2400" dirty="0">
                <a:solidFill>
                  <a:srgbClr val="0000CC"/>
                </a:solidFill>
                <a:latin typeface="Arial" panose="020B0604020202020204" pitchFamily="34" charset="0"/>
              </a:rPr>
              <a:t>c2</a:t>
            </a:r>
            <a:r>
              <a:rPr lang="zh-CN" altLang="zh-CN" sz="2400" dirty="0">
                <a:solidFill>
                  <a:srgbClr val="0000CC"/>
                </a:solidFill>
                <a:latin typeface="Arial" panose="020B0604020202020204" pitchFamily="34" charset="0"/>
              </a:rPr>
              <a:t>中</a:t>
            </a:r>
            <a:endParaRPr lang="zh-CN" altLang="en-US" sz="2400" dirty="0">
              <a:solidFill>
                <a:srgbClr val="0000CC"/>
              </a:solidFill>
              <a:latin typeface="Arial" panose="020B0604020202020204" pitchFamily="34" charset="0"/>
            </a:endParaRPr>
          </a:p>
        </p:txBody>
      </p:sp>
      <p:sp>
        <p:nvSpPr>
          <p:cNvPr id="11" name="TextBox 9">
            <a:extLst>
              <a:ext uri="{FF2B5EF4-FFF2-40B4-BE49-F238E27FC236}">
                <a16:creationId xmlns="" xmlns:a16="http://schemas.microsoft.com/office/drawing/2014/main" id="{C0D5BAC2-5482-42A9-ACAD-4367F8ABBB23}"/>
              </a:ext>
            </a:extLst>
          </p:cNvPr>
          <p:cNvSpPr txBox="1">
            <a:spLocks noChangeArrowheads="1"/>
          </p:cNvSpPr>
          <p:nvPr/>
        </p:nvSpPr>
        <p:spPr bwMode="auto">
          <a:xfrm>
            <a:off x="4283968" y="5373216"/>
            <a:ext cx="2928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dirty="0">
                <a:solidFill>
                  <a:srgbClr val="FF0000"/>
                </a:solidFill>
                <a:latin typeface="Arial" panose="020B0604020202020204" pitchFamily="34" charset="0"/>
              </a:rPr>
              <a:t>//</a:t>
            </a:r>
            <a:r>
              <a:rPr lang="zh-CN" altLang="en-US" sz="2400" dirty="0">
                <a:solidFill>
                  <a:srgbClr val="FF0000"/>
                </a:solidFill>
                <a:latin typeface="Arial" panose="020B0604020202020204" pitchFamily="34" charset="0"/>
              </a:rPr>
              <a:t>用字符形式输出</a:t>
            </a:r>
          </a:p>
        </p:txBody>
      </p:sp>
      <p:sp>
        <p:nvSpPr>
          <p:cNvPr id="12" name="TextBox 13">
            <a:extLst>
              <a:ext uri="{FF2B5EF4-FFF2-40B4-BE49-F238E27FC236}">
                <a16:creationId xmlns="" xmlns:a16="http://schemas.microsoft.com/office/drawing/2014/main" id="{E2EDC06C-1EE1-4AE3-BC2D-93CAC0D2A3FE}"/>
              </a:ext>
            </a:extLst>
          </p:cNvPr>
          <p:cNvSpPr txBox="1">
            <a:spLocks noChangeArrowheads="1"/>
          </p:cNvSpPr>
          <p:nvPr/>
        </p:nvSpPr>
        <p:spPr bwMode="auto">
          <a:xfrm>
            <a:off x="4283968" y="5733256"/>
            <a:ext cx="3357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dirty="0">
                <a:solidFill>
                  <a:srgbClr val="FF0000"/>
                </a:solidFill>
                <a:latin typeface="Arial" panose="020B0604020202020204" pitchFamily="34" charset="0"/>
              </a:rPr>
              <a:t>//</a:t>
            </a:r>
            <a:r>
              <a:rPr lang="zh-CN" altLang="en-US" sz="2400" dirty="0">
                <a:solidFill>
                  <a:srgbClr val="FF0000"/>
                </a:solidFill>
                <a:latin typeface="Arial" panose="020B0604020202020204" pitchFamily="34" charset="0"/>
              </a:rPr>
              <a:t>用十进制形式输出</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animEffect transition="in" filter="fade">
                                      <p:cBhvr>
                                        <p:cTn id="7" dur="500"/>
                                        <p:tgtEl>
                                          <p:spTgt spid="3584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5843">
                                            <p:txEl>
                                              <p:pRg st="5" end="5"/>
                                            </p:txEl>
                                          </p:spTgt>
                                        </p:tgtEl>
                                        <p:attrNameLst>
                                          <p:attrName>style.visibility</p:attrName>
                                        </p:attrNameLst>
                                      </p:cBhvr>
                                      <p:to>
                                        <p:strVal val="visible"/>
                                      </p:to>
                                    </p:set>
                                    <p:animEffect transition="in" filter="fade">
                                      <p:cBhvr>
                                        <p:cTn id="10" dur="500"/>
                                        <p:tgtEl>
                                          <p:spTgt spid="3584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5843">
                                            <p:txEl>
                                              <p:pRg st="6" end="6"/>
                                            </p:txEl>
                                          </p:spTgt>
                                        </p:tgtEl>
                                        <p:attrNameLst>
                                          <p:attrName>style.visibility</p:attrName>
                                        </p:attrNameLst>
                                      </p:cBhvr>
                                      <p:to>
                                        <p:strVal val="visible"/>
                                      </p:to>
                                    </p:set>
                                    <p:animEffect transition="in" filter="fade">
                                      <p:cBhvr>
                                        <p:cTn id="13" dur="500"/>
                                        <p:tgtEl>
                                          <p:spTgt spid="3584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5843">
                                            <p:txEl>
                                              <p:pRg st="12" end="12"/>
                                            </p:txEl>
                                          </p:spTgt>
                                        </p:tgtEl>
                                        <p:attrNameLst>
                                          <p:attrName>style.visibility</p:attrName>
                                        </p:attrNameLst>
                                      </p:cBhvr>
                                      <p:to>
                                        <p:strVal val="visible"/>
                                      </p:to>
                                    </p:set>
                                    <p:animEffect transition="in" filter="fade">
                                      <p:cBhvr>
                                        <p:cTn id="16" dur="500"/>
                                        <p:tgtEl>
                                          <p:spTgt spid="35843">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5843">
                                            <p:txEl>
                                              <p:pRg st="13" end="13"/>
                                            </p:txEl>
                                          </p:spTgt>
                                        </p:tgtEl>
                                        <p:attrNameLst>
                                          <p:attrName>style.visibility</p:attrName>
                                        </p:attrNameLst>
                                      </p:cBhvr>
                                      <p:to>
                                        <p:strVal val="visible"/>
                                      </p:to>
                                    </p:set>
                                    <p:animEffect transition="in" filter="fade">
                                      <p:cBhvr>
                                        <p:cTn id="19" dur="500"/>
                                        <p:tgtEl>
                                          <p:spTgt spid="35843">
                                            <p:txEl>
                                              <p:pRg st="13" end="1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5843">
                                            <p:txEl>
                                              <p:pRg st="7" end="7"/>
                                            </p:txEl>
                                          </p:spTgt>
                                        </p:tgtEl>
                                        <p:attrNameLst>
                                          <p:attrName>style.visibility</p:attrName>
                                        </p:attrNameLst>
                                      </p:cBhvr>
                                      <p:to>
                                        <p:strVal val="visible"/>
                                      </p:to>
                                    </p:set>
                                    <p:animEffect transition="in" filter="blinds(horizontal)">
                                      <p:cBhvr>
                                        <p:cTn id="24" dur="500"/>
                                        <p:tgtEl>
                                          <p:spTgt spid="3584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5843">
                                            <p:txEl>
                                              <p:pRg st="8" end="8"/>
                                            </p:txEl>
                                          </p:spTgt>
                                        </p:tgtEl>
                                        <p:attrNameLst>
                                          <p:attrName>style.visibility</p:attrName>
                                        </p:attrNameLst>
                                      </p:cBhvr>
                                      <p:to>
                                        <p:strVal val="visible"/>
                                      </p:to>
                                    </p:set>
                                    <p:animEffect transition="in" filter="blinds(horizontal)">
                                      <p:cBhvr>
                                        <p:cTn id="29" dur="500"/>
                                        <p:tgtEl>
                                          <p:spTgt spid="3584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5843">
                                            <p:txEl>
                                              <p:pRg st="9" end="9"/>
                                            </p:txEl>
                                          </p:spTgt>
                                        </p:tgtEl>
                                        <p:attrNameLst>
                                          <p:attrName>style.visibility</p:attrName>
                                        </p:attrNameLst>
                                      </p:cBhvr>
                                      <p:to>
                                        <p:strVal val="visible"/>
                                      </p:to>
                                    </p:set>
                                    <p:animEffect transition="in" filter="blinds(horizontal)">
                                      <p:cBhvr>
                                        <p:cTn id="32" dur="500"/>
                                        <p:tgtEl>
                                          <p:spTgt spid="3584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843">
                                            <p:txEl>
                                              <p:pRg st="10" end="10"/>
                                            </p:txEl>
                                          </p:spTgt>
                                        </p:tgtEl>
                                        <p:attrNameLst>
                                          <p:attrName>style.visibility</p:attrName>
                                        </p:attrNameLst>
                                      </p:cBhvr>
                                      <p:to>
                                        <p:strVal val="visible"/>
                                      </p:to>
                                    </p:set>
                                    <p:anim calcmode="lin" valueType="num">
                                      <p:cBhvr additive="base">
                                        <p:cTn id="37" dur="500" fill="hold"/>
                                        <p:tgtEl>
                                          <p:spTgt spid="35843">
                                            <p:txEl>
                                              <p:pRg st="10" end="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843">
                                            <p:txEl>
                                              <p:pRg st="10" end="10"/>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5843">
                                            <p:txEl>
                                              <p:pRg st="11" end="11"/>
                                            </p:txEl>
                                          </p:spTgt>
                                        </p:tgtEl>
                                        <p:attrNameLst>
                                          <p:attrName>style.visibility</p:attrName>
                                        </p:attrNameLst>
                                      </p:cBhvr>
                                      <p:to>
                                        <p:strVal val="visible"/>
                                      </p:to>
                                    </p:set>
                                    <p:anim calcmode="lin" valueType="num">
                                      <p:cBhvr additive="base">
                                        <p:cTn id="41" dur="500" fill="hold"/>
                                        <p:tgtEl>
                                          <p:spTgt spid="35843">
                                            <p:txEl>
                                              <p:pRg st="11" end="1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584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linds(horizontal)">
                                      <p:cBhvr>
                                        <p:cTn id="52" dur="500"/>
                                        <p:tgtEl>
                                          <p:spTgt spid="10"/>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par>
                          <p:cTn id="57" fill="hold">
                            <p:stCondLst>
                              <p:cond delay="1000"/>
                            </p:stCondLst>
                            <p:childTnLst>
                              <p:par>
                                <p:cTn id="58" presetID="3" presetClass="entr" presetSubtype="1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blinds(horizontal)">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 xmlns:a16="http://schemas.microsoft.com/office/drawing/2014/main" id="{F20809DA-3537-4F10-B84C-21CF5EB1B565}"/>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3.2.7 </a:t>
            </a:r>
            <a:r>
              <a:rPr lang="zh-CN" altLang="zh-CN" sz="4800">
                <a:solidFill>
                  <a:srgbClr val="800000"/>
                </a:solidFill>
                <a:latin typeface="Arial" panose="020B0604020202020204" pitchFamily="34" charset="0"/>
                <a:ea typeface="黑体" panose="02010609060101010101" pitchFamily="49" charset="-122"/>
              </a:rPr>
              <a:t>运算符和表达式</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0ECC4644-6532-4810-8C21-A9DA9C34C378}"/>
              </a:ext>
            </a:extLst>
          </p:cNvPr>
          <p:cNvSpPr>
            <a:spLocks noGrp="1" noChangeArrowheads="1"/>
          </p:cNvSpPr>
          <p:nvPr>
            <p:ph type="body" sz="half" idx="1"/>
          </p:nvPr>
        </p:nvSpPr>
        <p:spPr>
          <a:xfrm>
            <a:off x="357188" y="1357313"/>
            <a:ext cx="8786812" cy="5072062"/>
          </a:xfrm>
        </p:spPr>
        <p:txBody>
          <a:bodyPr/>
          <a:lstStyle/>
          <a:p>
            <a:pPr>
              <a:buFont typeface="Wingdings" pitchFamily="2" charset="2"/>
              <a:buNone/>
            </a:pPr>
            <a:r>
              <a:rPr lang="en-US" altLang="zh-CN"/>
              <a:t>5. </a:t>
            </a:r>
            <a:r>
              <a:rPr lang="zh-CN" altLang="zh-CN"/>
              <a:t>强制类型转换运算符</a:t>
            </a:r>
            <a:endParaRPr lang="en-US" altLang="zh-CN"/>
          </a:p>
          <a:p>
            <a:pPr>
              <a:lnSpc>
                <a:spcPct val="100000"/>
              </a:lnSpc>
            </a:pPr>
            <a:r>
              <a:rPr lang="zh-CN" altLang="zh-CN" sz="2800"/>
              <a:t>强制类型转换运算符</a:t>
            </a:r>
            <a:r>
              <a:rPr lang="zh-CN" altLang="en-US" sz="2800"/>
              <a:t>的</a:t>
            </a:r>
            <a:r>
              <a:rPr lang="zh-CN" altLang="zh-CN" sz="2800"/>
              <a:t>一般形式为</a:t>
            </a:r>
          </a:p>
          <a:p>
            <a:pPr>
              <a:lnSpc>
                <a:spcPct val="100000"/>
              </a:lnSpc>
              <a:buFont typeface="Wingdings" pitchFamily="2" charset="2"/>
              <a:buNone/>
            </a:pPr>
            <a:r>
              <a:rPr lang="en-US" altLang="zh-CN" sz="2800"/>
              <a:t>              </a:t>
            </a:r>
            <a:r>
              <a:rPr lang="zh-CN" altLang="zh-CN" sz="2800"/>
              <a:t>（类型名）（表达式）</a:t>
            </a:r>
            <a:endParaRPr lang="en-US" altLang="zh-CN" sz="2800"/>
          </a:p>
          <a:p>
            <a:pPr lvl="1">
              <a:lnSpc>
                <a:spcPct val="100000"/>
              </a:lnSpc>
            </a:pPr>
            <a:r>
              <a:rPr lang="en-US" altLang="zh-CN"/>
              <a:t>(double)a      </a:t>
            </a:r>
            <a:r>
              <a:rPr lang="zh-CN" altLang="zh-CN">
                <a:solidFill>
                  <a:srgbClr val="0000CC"/>
                </a:solidFill>
              </a:rPr>
              <a:t>（将ａ转换成</a:t>
            </a:r>
            <a:r>
              <a:rPr lang="en-US" altLang="zh-CN">
                <a:solidFill>
                  <a:srgbClr val="0000CC"/>
                </a:solidFill>
              </a:rPr>
              <a:t>double</a:t>
            </a:r>
            <a:r>
              <a:rPr lang="zh-CN" altLang="zh-CN">
                <a:solidFill>
                  <a:srgbClr val="0000CC"/>
                </a:solidFill>
              </a:rPr>
              <a:t>类型）</a:t>
            </a:r>
          </a:p>
          <a:p>
            <a:pPr lvl="1">
              <a:lnSpc>
                <a:spcPct val="100000"/>
              </a:lnSpc>
            </a:pPr>
            <a:r>
              <a:rPr lang="en-US" altLang="zh-CN"/>
              <a:t>(int) (x+y)    </a:t>
            </a:r>
            <a:r>
              <a:rPr lang="zh-CN" altLang="zh-CN">
                <a:solidFill>
                  <a:srgbClr val="0000CC"/>
                </a:solidFill>
              </a:rPr>
              <a:t>（将</a:t>
            </a:r>
            <a:r>
              <a:rPr lang="en-US" altLang="zh-CN">
                <a:solidFill>
                  <a:srgbClr val="0000CC"/>
                </a:solidFill>
              </a:rPr>
              <a:t>x+y</a:t>
            </a:r>
            <a:r>
              <a:rPr lang="zh-CN" altLang="zh-CN">
                <a:solidFill>
                  <a:srgbClr val="0000CC"/>
                </a:solidFill>
              </a:rPr>
              <a:t>的值转换成</a:t>
            </a:r>
            <a:r>
              <a:rPr lang="en-US" altLang="zh-CN">
                <a:solidFill>
                  <a:srgbClr val="0000CC"/>
                </a:solidFill>
              </a:rPr>
              <a:t>int</a:t>
            </a:r>
            <a:r>
              <a:rPr lang="zh-CN" altLang="zh-CN">
                <a:solidFill>
                  <a:srgbClr val="0000CC"/>
                </a:solidFill>
              </a:rPr>
              <a:t>型） </a:t>
            </a:r>
          </a:p>
          <a:p>
            <a:pPr lvl="1">
              <a:lnSpc>
                <a:spcPct val="100000"/>
              </a:lnSpc>
            </a:pPr>
            <a:r>
              <a:rPr lang="en-US" altLang="zh-CN"/>
              <a:t>(float)(5%3)</a:t>
            </a:r>
            <a:r>
              <a:rPr lang="zh-CN" altLang="zh-CN">
                <a:solidFill>
                  <a:srgbClr val="0000CC"/>
                </a:solidFill>
              </a:rPr>
              <a:t>（将</a:t>
            </a:r>
            <a:r>
              <a:rPr lang="en-US" altLang="zh-CN">
                <a:solidFill>
                  <a:srgbClr val="0000CC"/>
                </a:solidFill>
              </a:rPr>
              <a:t>5%3</a:t>
            </a:r>
            <a:r>
              <a:rPr lang="zh-CN" altLang="zh-CN">
                <a:solidFill>
                  <a:srgbClr val="0000CC"/>
                </a:solidFill>
              </a:rPr>
              <a:t>的值转换成</a:t>
            </a:r>
            <a:r>
              <a:rPr lang="en-US" altLang="zh-CN">
                <a:solidFill>
                  <a:srgbClr val="0000CC"/>
                </a:solidFill>
              </a:rPr>
              <a:t>float</a:t>
            </a:r>
            <a:r>
              <a:rPr lang="zh-CN" altLang="zh-CN">
                <a:solidFill>
                  <a:srgbClr val="0000CC"/>
                </a:solidFill>
              </a:rPr>
              <a:t>型）</a:t>
            </a:r>
            <a:endParaRPr lang="en-US" altLang="zh-CN">
              <a:solidFill>
                <a:srgbClr val="0000CC"/>
              </a:solidFill>
            </a:endParaRPr>
          </a:p>
          <a:p>
            <a:pPr>
              <a:lnSpc>
                <a:spcPct val="100000"/>
              </a:lnSpc>
            </a:pPr>
            <a:r>
              <a:rPr lang="zh-CN" altLang="zh-CN"/>
              <a:t>有两种类型转换</a:t>
            </a:r>
            <a:endParaRPr lang="en-US" altLang="zh-CN"/>
          </a:p>
          <a:p>
            <a:pPr lvl="1">
              <a:lnSpc>
                <a:spcPct val="100000"/>
              </a:lnSpc>
            </a:pPr>
            <a:r>
              <a:rPr lang="zh-CN" altLang="zh-CN"/>
              <a:t>系统自动进行的类型转换</a:t>
            </a:r>
            <a:endParaRPr lang="en-US" altLang="zh-CN"/>
          </a:p>
          <a:p>
            <a:pPr lvl="1">
              <a:lnSpc>
                <a:spcPct val="100000"/>
              </a:lnSpc>
            </a:pPr>
            <a:r>
              <a:rPr lang="zh-CN" altLang="zh-CN"/>
              <a:t>强制类型转换</a:t>
            </a:r>
            <a:endParaRPr lang="en-US" altLang="zh-CN">
              <a:solidFill>
                <a:srgbClr val="0000CC"/>
              </a:solidFill>
            </a:endParaRPr>
          </a:p>
        </p:txBody>
      </p:sp>
      <p:sp>
        <p:nvSpPr>
          <p:cNvPr id="37892" name="Rectangle 5">
            <a:extLst>
              <a:ext uri="{FF2B5EF4-FFF2-40B4-BE49-F238E27FC236}">
                <a16:creationId xmlns="" xmlns:a16="http://schemas.microsoft.com/office/drawing/2014/main" id="{A1D5E402-3920-4EFA-8E92-801D8A863E6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7893" name="Rectangle 2">
            <a:extLst>
              <a:ext uri="{FF2B5EF4-FFF2-40B4-BE49-F238E27FC236}">
                <a16:creationId xmlns="" xmlns:a16="http://schemas.microsoft.com/office/drawing/2014/main" id="{4FC6D222-FDC3-496C-92E5-7F51E6A272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7894" name="Rectangle 2">
            <a:extLst>
              <a:ext uri="{FF2B5EF4-FFF2-40B4-BE49-F238E27FC236}">
                <a16:creationId xmlns="" xmlns:a16="http://schemas.microsoft.com/office/drawing/2014/main" id="{8519DC56-514D-4A8B-A3C0-952B58CDC6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7895" name="灯片编号占位符 1">
            <a:extLst>
              <a:ext uri="{FF2B5EF4-FFF2-40B4-BE49-F238E27FC236}">
                <a16:creationId xmlns="" xmlns:a16="http://schemas.microsoft.com/office/drawing/2014/main" id="{5D833A56-792C-4525-BA7A-3470483B7C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EC3801A-AFD5-44E6-B22B-CFB24D675526}" type="slidenum">
              <a:rPr kumimoji="0" lang="en-US" altLang="zh-CN" sz="1400" b="0" smtClean="0"/>
              <a:pPr>
                <a:lnSpc>
                  <a:spcPct val="100000"/>
                </a:lnSpc>
                <a:spcBef>
                  <a:spcPct val="0"/>
                </a:spcBef>
                <a:buFontTx/>
                <a:buNone/>
              </a:pPr>
              <a:t>28</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0" dur="500"/>
                                        <p:tgtEl>
                                          <p:spTgt spid="2160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5" dur="500"/>
                                        <p:tgtEl>
                                          <p:spTgt spid="2160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8" dur="500"/>
                                        <p:tgtEl>
                                          <p:spTgt spid="2160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1" dur="500"/>
                                        <p:tgtEl>
                                          <p:spTgt spid="216071">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26" dur="500"/>
                                        <p:tgtEl>
                                          <p:spTgt spid="216071">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29" dur="500"/>
                                        <p:tgtEl>
                                          <p:spTgt spid="216071">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16071">
                                            <p:txEl>
                                              <p:pRg st="8" end="8"/>
                                            </p:txEl>
                                          </p:spTgt>
                                        </p:tgtEl>
                                        <p:attrNameLst>
                                          <p:attrName>style.visibility</p:attrName>
                                        </p:attrNameLst>
                                      </p:cBhvr>
                                      <p:to>
                                        <p:strVal val="visible"/>
                                      </p:to>
                                    </p:set>
                                    <p:animEffect transition="in" filter="blinds(horizontal)">
                                      <p:cBhvr>
                                        <p:cTn id="32" dur="500"/>
                                        <p:tgtEl>
                                          <p:spTgt spid="2160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AB485596-1DA2-46AC-B1C2-888586E84D45}"/>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3.2.7 </a:t>
            </a:r>
            <a:r>
              <a:rPr lang="zh-CN" altLang="zh-CN" sz="4800">
                <a:solidFill>
                  <a:srgbClr val="800000"/>
                </a:solidFill>
                <a:latin typeface="Arial" panose="020B0604020202020204" pitchFamily="34" charset="0"/>
                <a:ea typeface="黑体" panose="02010609060101010101" pitchFamily="49" charset="-122"/>
              </a:rPr>
              <a:t>运算符和表达式</a:t>
            </a:r>
            <a:endParaRPr lang="zh-CN" altLang="en-US" sz="4800">
              <a:solidFill>
                <a:srgbClr val="800000"/>
              </a:solidFill>
              <a:latin typeface="Arial" panose="020B0604020202020204" pitchFamily="34" charset="0"/>
              <a:ea typeface="黑体" panose="02010609060101010101" pitchFamily="49" charset="-122"/>
            </a:endParaRPr>
          </a:p>
        </p:txBody>
      </p:sp>
      <p:sp>
        <p:nvSpPr>
          <p:cNvPr id="38915" name="Rectangle 7">
            <a:extLst>
              <a:ext uri="{FF2B5EF4-FFF2-40B4-BE49-F238E27FC236}">
                <a16:creationId xmlns="" xmlns:a16="http://schemas.microsoft.com/office/drawing/2014/main" id="{C99E0450-BA93-4228-A187-D1128AA29291}"/>
              </a:ext>
            </a:extLst>
          </p:cNvPr>
          <p:cNvSpPr>
            <a:spLocks noGrp="1" noChangeArrowheads="1"/>
          </p:cNvSpPr>
          <p:nvPr>
            <p:ph type="body" sz="half" idx="1"/>
          </p:nvPr>
        </p:nvSpPr>
        <p:spPr>
          <a:xfrm>
            <a:off x="357188" y="1357313"/>
            <a:ext cx="8786812" cy="4643437"/>
          </a:xfrm>
        </p:spPr>
        <p:txBody>
          <a:bodyPr/>
          <a:lstStyle/>
          <a:p>
            <a:pPr>
              <a:buFont typeface="Wingdings" pitchFamily="2" charset="2"/>
              <a:buNone/>
            </a:pPr>
            <a:r>
              <a:rPr lang="en-US" altLang="zh-CN"/>
              <a:t>6.</a:t>
            </a:r>
            <a:r>
              <a:rPr lang="zh-CN" altLang="zh-CN"/>
              <a:t>Ｃ运算符</a:t>
            </a:r>
            <a:endParaRPr lang="en-US" altLang="zh-CN"/>
          </a:p>
          <a:p>
            <a:pPr>
              <a:buFont typeface="Wingdings" pitchFamily="2" charset="2"/>
              <a:buNone/>
            </a:pPr>
            <a:r>
              <a:rPr lang="en-US" altLang="zh-CN" sz="2400"/>
              <a:t>(1) </a:t>
            </a:r>
            <a:r>
              <a:rPr lang="zh-CN" altLang="zh-CN" sz="2400"/>
              <a:t>算术运算符</a:t>
            </a:r>
            <a:r>
              <a:rPr lang="en-US" altLang="zh-CN" sz="2400"/>
              <a:t>     </a:t>
            </a:r>
            <a:r>
              <a:rPr lang="zh-CN" altLang="zh-CN" sz="2400"/>
              <a:t>（</a:t>
            </a:r>
            <a:r>
              <a:rPr lang="en-US" altLang="zh-CN" sz="2400"/>
              <a:t>+ - * / % ++ --</a:t>
            </a:r>
            <a:r>
              <a:rPr lang="zh-CN" altLang="zh-CN" sz="2400"/>
              <a:t>）</a:t>
            </a:r>
          </a:p>
          <a:p>
            <a:pPr>
              <a:buFont typeface="Wingdings" pitchFamily="2" charset="2"/>
              <a:buNone/>
            </a:pPr>
            <a:r>
              <a:rPr lang="en-US" altLang="zh-CN" sz="2400"/>
              <a:t>(2) </a:t>
            </a:r>
            <a:r>
              <a:rPr lang="zh-CN" altLang="zh-CN" sz="2400"/>
              <a:t>关系运算符</a:t>
            </a:r>
            <a:r>
              <a:rPr lang="en-US" altLang="zh-CN" sz="2400"/>
              <a:t>     </a:t>
            </a:r>
            <a:r>
              <a:rPr lang="zh-CN" altLang="zh-CN" sz="2400"/>
              <a:t>（</a:t>
            </a:r>
            <a:r>
              <a:rPr lang="en-US" altLang="zh-CN" sz="2400"/>
              <a:t>&gt; &gt;= &lt; &lt;= == !=</a:t>
            </a:r>
            <a:r>
              <a:rPr lang="zh-CN" altLang="zh-CN" sz="2400"/>
              <a:t>）</a:t>
            </a:r>
          </a:p>
          <a:p>
            <a:pPr>
              <a:buFont typeface="Wingdings" pitchFamily="2" charset="2"/>
              <a:buNone/>
            </a:pPr>
            <a:r>
              <a:rPr lang="en-US" altLang="zh-CN" sz="2400"/>
              <a:t>(3) </a:t>
            </a:r>
            <a:r>
              <a:rPr lang="zh-CN" altLang="zh-CN" sz="2400"/>
              <a:t>逻辑运算符</a:t>
            </a:r>
            <a:r>
              <a:rPr lang="en-US" altLang="zh-CN" sz="2400"/>
              <a:t>     </a:t>
            </a:r>
            <a:r>
              <a:rPr lang="zh-CN" altLang="zh-CN" sz="2400"/>
              <a:t>（</a:t>
            </a:r>
            <a:r>
              <a:rPr lang="en-US" altLang="zh-CN" sz="2400"/>
              <a:t>! &amp;&amp; ||</a:t>
            </a:r>
            <a:r>
              <a:rPr lang="zh-CN" altLang="zh-CN" sz="2400"/>
              <a:t>）</a:t>
            </a:r>
          </a:p>
          <a:p>
            <a:pPr>
              <a:buFont typeface="Wingdings" pitchFamily="2" charset="2"/>
              <a:buNone/>
            </a:pPr>
            <a:r>
              <a:rPr lang="en-US" altLang="zh-CN" sz="2400"/>
              <a:t>(4) </a:t>
            </a:r>
            <a:r>
              <a:rPr lang="zh-CN" altLang="zh-CN" sz="2400"/>
              <a:t>位运算符</a:t>
            </a:r>
            <a:r>
              <a:rPr lang="en-US" altLang="zh-CN" sz="2400"/>
              <a:t>        </a:t>
            </a:r>
            <a:r>
              <a:rPr lang="zh-CN" altLang="zh-CN" sz="2400"/>
              <a:t>（</a:t>
            </a:r>
            <a:r>
              <a:rPr lang="en-US" altLang="zh-CN" sz="2400"/>
              <a:t>&lt;&lt; &gt;&gt; ~ | ^ &amp;</a:t>
            </a:r>
            <a:r>
              <a:rPr lang="zh-CN" altLang="zh-CN" sz="2400"/>
              <a:t>）</a:t>
            </a:r>
          </a:p>
          <a:p>
            <a:pPr>
              <a:buFont typeface="Wingdings" pitchFamily="2" charset="2"/>
              <a:buNone/>
            </a:pPr>
            <a:r>
              <a:rPr lang="en-US" altLang="zh-CN" sz="2400"/>
              <a:t>(5) </a:t>
            </a:r>
            <a:r>
              <a:rPr lang="zh-CN" altLang="zh-CN" sz="2400"/>
              <a:t>赋值运算符</a:t>
            </a:r>
            <a:r>
              <a:rPr lang="en-US" altLang="zh-CN" sz="2400"/>
              <a:t>     </a:t>
            </a:r>
            <a:r>
              <a:rPr lang="zh-CN" altLang="zh-CN" sz="2400"/>
              <a:t>（</a:t>
            </a:r>
            <a:r>
              <a:rPr lang="en-US" altLang="zh-CN" sz="2400"/>
              <a:t>=</a:t>
            </a:r>
            <a:r>
              <a:rPr lang="zh-CN" altLang="zh-CN" sz="2400"/>
              <a:t>及其扩展赋值运算符）</a:t>
            </a:r>
          </a:p>
          <a:p>
            <a:pPr>
              <a:buFont typeface="Wingdings" pitchFamily="2" charset="2"/>
              <a:buNone/>
            </a:pPr>
            <a:r>
              <a:rPr lang="en-US" altLang="zh-CN" sz="2400"/>
              <a:t>(6) </a:t>
            </a:r>
            <a:r>
              <a:rPr lang="zh-CN" altLang="zh-CN" sz="2400"/>
              <a:t>条件运算符</a:t>
            </a:r>
            <a:r>
              <a:rPr lang="en-US" altLang="zh-CN" sz="2400"/>
              <a:t>     </a:t>
            </a:r>
            <a:r>
              <a:rPr lang="zh-CN" altLang="zh-CN" sz="2400"/>
              <a:t>（</a:t>
            </a:r>
            <a:r>
              <a:rPr lang="en-US" altLang="zh-CN" sz="2400"/>
              <a:t>? :</a:t>
            </a:r>
            <a:r>
              <a:rPr lang="zh-CN" altLang="zh-CN" sz="2400"/>
              <a:t>）</a:t>
            </a:r>
            <a:endParaRPr lang="en-US" altLang="zh-CN" sz="2400"/>
          </a:p>
          <a:p>
            <a:pPr>
              <a:buFont typeface="Wingdings" pitchFamily="2" charset="2"/>
              <a:buNone/>
            </a:pPr>
            <a:r>
              <a:rPr lang="en-US" altLang="zh-CN" sz="2400"/>
              <a:t>(7)</a:t>
            </a:r>
            <a:r>
              <a:rPr lang="zh-CN" altLang="en-US" sz="2400"/>
              <a:t>逗号运算符</a:t>
            </a:r>
            <a:r>
              <a:rPr lang="en-US" altLang="zh-CN" sz="2400"/>
              <a:t>	</a:t>
            </a:r>
            <a:r>
              <a:rPr lang="zh-CN" altLang="en-US" sz="2400"/>
              <a:t>（</a:t>
            </a:r>
            <a:r>
              <a:rPr lang="en-US" altLang="zh-CN" sz="2400"/>
              <a:t>,</a:t>
            </a:r>
            <a:r>
              <a:rPr lang="zh-CN" altLang="en-US" sz="2400"/>
              <a:t>）</a:t>
            </a:r>
            <a:endParaRPr lang="en-US" altLang="zh-CN" sz="2400"/>
          </a:p>
          <a:p>
            <a:pPr>
              <a:buFont typeface="Wingdings" pitchFamily="2" charset="2"/>
              <a:buNone/>
            </a:pPr>
            <a:r>
              <a:rPr lang="en-US" altLang="zh-CN" sz="2400"/>
              <a:t>(8)</a:t>
            </a:r>
            <a:r>
              <a:rPr lang="zh-CN" altLang="en-US" sz="2400"/>
              <a:t>求地址运算符</a:t>
            </a:r>
            <a:r>
              <a:rPr lang="en-US" altLang="zh-CN" sz="2400"/>
              <a:t>	</a:t>
            </a:r>
            <a:r>
              <a:rPr lang="zh-CN" altLang="en-US" sz="2400"/>
              <a:t>（</a:t>
            </a:r>
            <a:r>
              <a:rPr lang="en-US" altLang="zh-CN" sz="2400"/>
              <a:t>&amp;</a:t>
            </a:r>
            <a:r>
              <a:rPr lang="zh-CN" altLang="en-US" sz="2400"/>
              <a:t>）</a:t>
            </a:r>
            <a:endParaRPr lang="en-US" altLang="zh-CN" sz="2400"/>
          </a:p>
          <a:p>
            <a:pPr>
              <a:buFont typeface="Wingdings" pitchFamily="2" charset="2"/>
              <a:buNone/>
            </a:pPr>
            <a:r>
              <a:rPr lang="en-US" altLang="zh-CN" sz="2400"/>
              <a:t>(9) </a:t>
            </a:r>
            <a:r>
              <a:rPr lang="zh-CN" altLang="en-US" sz="2400"/>
              <a:t>间接运算符</a:t>
            </a:r>
            <a:r>
              <a:rPr lang="en-US" altLang="zh-CN" sz="2400"/>
              <a:t>	</a:t>
            </a:r>
            <a:r>
              <a:rPr lang="zh-CN" altLang="zh-CN" sz="2400"/>
              <a:t>（</a:t>
            </a:r>
            <a:r>
              <a:rPr lang="en-US" altLang="zh-CN" sz="2400"/>
              <a:t>*</a:t>
            </a:r>
            <a:r>
              <a:rPr lang="zh-CN" altLang="zh-CN" sz="2400"/>
              <a:t>）</a:t>
            </a:r>
          </a:p>
        </p:txBody>
      </p:sp>
      <p:sp>
        <p:nvSpPr>
          <p:cNvPr id="38916" name="Rectangle 5">
            <a:extLst>
              <a:ext uri="{FF2B5EF4-FFF2-40B4-BE49-F238E27FC236}">
                <a16:creationId xmlns="" xmlns:a16="http://schemas.microsoft.com/office/drawing/2014/main" id="{4B48BADB-FEE8-4820-8E3D-AE568ACE585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8917" name="Rectangle 2">
            <a:extLst>
              <a:ext uri="{FF2B5EF4-FFF2-40B4-BE49-F238E27FC236}">
                <a16:creationId xmlns="" xmlns:a16="http://schemas.microsoft.com/office/drawing/2014/main" id="{160A5C8D-8988-4EB7-AA64-68E8E4F03E4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8918" name="Rectangle 2">
            <a:extLst>
              <a:ext uri="{FF2B5EF4-FFF2-40B4-BE49-F238E27FC236}">
                <a16:creationId xmlns="" xmlns:a16="http://schemas.microsoft.com/office/drawing/2014/main" id="{F8237508-0DBB-4739-B9D7-DA6B3232193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8919" name="灯片编号占位符 1">
            <a:extLst>
              <a:ext uri="{FF2B5EF4-FFF2-40B4-BE49-F238E27FC236}">
                <a16:creationId xmlns="" xmlns:a16="http://schemas.microsoft.com/office/drawing/2014/main" id="{2E7251A6-7D04-4816-BE06-F6A865D09A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30016DB-8F3C-445B-90FC-73F2A86DC5AE}" type="slidenum">
              <a:rPr kumimoji="0" lang="en-US" altLang="zh-CN" sz="1400" b="0" smtClean="0"/>
              <a:pPr>
                <a:lnSpc>
                  <a:spcPct val="100000"/>
                </a:lnSpc>
                <a:spcBef>
                  <a:spcPct val="0"/>
                </a:spcBef>
                <a:buFontTx/>
                <a:buNone/>
              </a:pPr>
              <a:t>29</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B25A58DF-EBC5-4CB7-AC8B-8133BABD915F}"/>
              </a:ext>
            </a:extLst>
          </p:cNvPr>
          <p:cNvSpPr>
            <a:spLocks noGrp="1" noChangeArrowheads="1"/>
          </p:cNvSpPr>
          <p:nvPr>
            <p:ph type="title"/>
          </p:nvPr>
        </p:nvSpPr>
        <p:spPr>
          <a:xfrm>
            <a:off x="928688" y="901700"/>
            <a:ext cx="6491287" cy="830263"/>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3.1 </a:t>
            </a:r>
            <a:r>
              <a:rPr lang="zh-CN" altLang="en-US" sz="4800">
                <a:solidFill>
                  <a:srgbClr val="800000"/>
                </a:solidFill>
                <a:latin typeface="Arial" panose="020B0604020202020204" pitchFamily="34" charset="0"/>
                <a:ea typeface="黑体" panose="02010609060101010101" pitchFamily="49" charset="-122"/>
              </a:rPr>
              <a:t>简单</a:t>
            </a:r>
            <a:r>
              <a:rPr lang="zh-CN" altLang="zh-CN" sz="4800">
                <a:solidFill>
                  <a:srgbClr val="800000"/>
                </a:solidFill>
                <a:latin typeface="Arial" panose="020B0604020202020204" pitchFamily="34" charset="0"/>
                <a:ea typeface="黑体" panose="02010609060101010101" pitchFamily="49" charset="-122"/>
              </a:rPr>
              <a:t>程序设计</a:t>
            </a:r>
            <a:r>
              <a:rPr lang="zh-CN" altLang="en-US" sz="4800">
                <a:solidFill>
                  <a:srgbClr val="800000"/>
                </a:solidFill>
                <a:latin typeface="Arial" panose="020B0604020202020204" pitchFamily="34" charset="0"/>
                <a:ea typeface="黑体" panose="02010609060101010101" pitchFamily="49" charset="-122"/>
              </a:rPr>
              <a:t>示</a:t>
            </a:r>
            <a:r>
              <a:rPr lang="zh-CN" altLang="zh-CN" sz="4800">
                <a:solidFill>
                  <a:srgbClr val="800000"/>
                </a:solidFill>
                <a:latin typeface="Arial" panose="020B0604020202020204" pitchFamily="34" charset="0"/>
                <a:ea typeface="黑体" panose="02010609060101010101" pitchFamily="49" charset="-122"/>
              </a:rPr>
              <a:t>例</a:t>
            </a:r>
            <a:endParaRPr lang="zh-CN" altLang="en-US" sz="4800">
              <a:solidFill>
                <a:srgbClr val="800000"/>
              </a:solidFill>
              <a:latin typeface="Arial" panose="020B0604020202020204" pitchFamily="34" charset="0"/>
              <a:ea typeface="黑体" panose="02010609060101010101" pitchFamily="49" charset="-122"/>
            </a:endParaRPr>
          </a:p>
        </p:txBody>
      </p:sp>
      <p:sp>
        <p:nvSpPr>
          <p:cNvPr id="9219" name="Rectangle 7">
            <a:extLst>
              <a:ext uri="{FF2B5EF4-FFF2-40B4-BE49-F238E27FC236}">
                <a16:creationId xmlns="" xmlns:a16="http://schemas.microsoft.com/office/drawing/2014/main" id="{F6889C05-91EB-4FA3-8D87-494B5E8ED727}"/>
              </a:ext>
            </a:extLst>
          </p:cNvPr>
          <p:cNvSpPr>
            <a:spLocks noGrp="1" noChangeArrowheads="1"/>
          </p:cNvSpPr>
          <p:nvPr>
            <p:ph type="body" sz="half" idx="1"/>
          </p:nvPr>
        </p:nvSpPr>
        <p:spPr>
          <a:xfrm>
            <a:off x="714375" y="2000250"/>
            <a:ext cx="7632700" cy="2071688"/>
          </a:xfrm>
        </p:spPr>
        <p:txBody>
          <a:bodyPr/>
          <a:lstStyle/>
          <a:p>
            <a:pPr eaLnBrk="1" hangingPunct="1">
              <a:buFont typeface="Wingdings" pitchFamily="2" charset="2"/>
              <a:buNone/>
            </a:pPr>
            <a:r>
              <a:rPr lang="en-US" altLang="zh-CN"/>
              <a:t>  </a:t>
            </a:r>
            <a:r>
              <a:rPr lang="zh-CN" altLang="zh-CN"/>
              <a:t>例</a:t>
            </a:r>
            <a:r>
              <a:rPr lang="en-US" altLang="zh-CN"/>
              <a:t>3.1 </a:t>
            </a:r>
            <a:r>
              <a:rPr lang="zh-CN" altLang="zh-CN"/>
              <a:t>有人用温度计测量出用华氏法表示的温度</a:t>
            </a:r>
            <a:r>
              <a:rPr lang="en-US" altLang="zh-CN"/>
              <a:t>(</a:t>
            </a:r>
            <a:r>
              <a:rPr lang="zh-CN" altLang="zh-CN"/>
              <a:t>如</a:t>
            </a:r>
            <a:r>
              <a:rPr lang="en-US" altLang="zh-CN"/>
              <a:t> </a:t>
            </a:r>
            <a:r>
              <a:rPr lang="en-US" altLang="zh-CN">
                <a:latin typeface="华文隶书" panose="02010800040101010101" pitchFamily="2" charset="-122"/>
                <a:ea typeface="华文隶书" panose="02010800040101010101" pitchFamily="2" charset="-122"/>
              </a:rPr>
              <a:t>f</a:t>
            </a:r>
            <a:r>
              <a:rPr lang="zh-CN" altLang="zh-CN"/>
              <a:t>，今要求把它转换为以摄氏法表示的温度</a:t>
            </a:r>
            <a:r>
              <a:rPr lang="en-US" altLang="zh-CN"/>
              <a:t>(</a:t>
            </a:r>
            <a:r>
              <a:rPr lang="zh-CN" altLang="zh-CN"/>
              <a:t>如</a:t>
            </a:r>
            <a:r>
              <a:rPr lang="en-US" altLang="zh-CN">
                <a:latin typeface="华文隶书" panose="02010800040101010101" pitchFamily="2" charset="-122"/>
                <a:ea typeface="华文隶书" panose="02010800040101010101" pitchFamily="2" charset="-122"/>
              </a:rPr>
              <a:t>c</a:t>
            </a:r>
            <a:r>
              <a:rPr lang="en-US" altLang="zh-CN"/>
              <a:t>) )</a:t>
            </a:r>
            <a:r>
              <a:rPr lang="zh-CN" altLang="zh-CN"/>
              <a:t>。</a:t>
            </a:r>
            <a:endParaRPr lang="en-US" altLang="zh-CN"/>
          </a:p>
        </p:txBody>
      </p:sp>
      <p:sp>
        <p:nvSpPr>
          <p:cNvPr id="4" name="Rectangle 7">
            <a:extLst>
              <a:ext uri="{FF2B5EF4-FFF2-40B4-BE49-F238E27FC236}">
                <a16:creationId xmlns="" xmlns:a16="http://schemas.microsoft.com/office/drawing/2014/main" id="{CD8A8BBE-4178-44BD-80AF-2F3648937A95}"/>
              </a:ext>
            </a:extLst>
          </p:cNvPr>
          <p:cNvSpPr txBox="1">
            <a:spLocks noChangeArrowheads="1"/>
          </p:cNvSpPr>
          <p:nvPr/>
        </p:nvSpPr>
        <p:spPr bwMode="auto">
          <a:xfrm>
            <a:off x="857250" y="3929063"/>
            <a:ext cx="71437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r>
              <a:rPr lang="zh-CN" altLang="zh-CN">
                <a:latin typeface="Arial" panose="020B0604020202020204" pitchFamily="34" charset="0"/>
              </a:rPr>
              <a:t>解题思路：找到二者间的转换公式</a:t>
            </a:r>
            <a:endParaRPr lang="en-US" altLang="zh-CN">
              <a:latin typeface="Arial" panose="020B0604020202020204" pitchFamily="34" charset="0"/>
            </a:endParaRPr>
          </a:p>
        </p:txBody>
      </p:sp>
      <p:sp>
        <p:nvSpPr>
          <p:cNvPr id="9221" name="Rectangle 5">
            <a:extLst>
              <a:ext uri="{FF2B5EF4-FFF2-40B4-BE49-F238E27FC236}">
                <a16:creationId xmlns="" xmlns:a16="http://schemas.microsoft.com/office/drawing/2014/main" id="{5BB49B32-BADC-47E2-9866-D5A5588CE5A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4100" name="Object 4">
            <a:extLst>
              <a:ext uri="{FF2B5EF4-FFF2-40B4-BE49-F238E27FC236}">
                <a16:creationId xmlns="" xmlns:a16="http://schemas.microsoft.com/office/drawing/2014/main" id="{EFD97E3D-BE22-48EC-A0F2-3D8207D1FB91}"/>
              </a:ext>
            </a:extLst>
          </p:cNvPr>
          <p:cNvGraphicFramePr>
            <a:graphicFrameLocks noChangeAspect="1"/>
          </p:cNvGraphicFramePr>
          <p:nvPr/>
        </p:nvGraphicFramePr>
        <p:xfrm>
          <a:off x="2714625" y="4500563"/>
          <a:ext cx="2428875" cy="1089025"/>
        </p:xfrm>
        <a:graphic>
          <a:graphicData uri="http://schemas.openxmlformats.org/presentationml/2006/ole">
            <mc:AlternateContent xmlns:mc="http://schemas.openxmlformats.org/markup-compatibility/2006">
              <mc:Choice xmlns:v="urn:schemas-microsoft-com:vml" Requires="v">
                <p:oleObj spid="_x0000_s9236" name="公式" r:id="rId3" imgW="875920" imgH="393529" progId="Equation.3">
                  <p:embed/>
                </p:oleObj>
              </mc:Choice>
              <mc:Fallback>
                <p:oleObj name="公式" r:id="rId3" imgW="875920"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4500563"/>
                        <a:ext cx="242887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7">
            <a:extLst>
              <a:ext uri="{FF2B5EF4-FFF2-40B4-BE49-F238E27FC236}">
                <a16:creationId xmlns="" xmlns:a16="http://schemas.microsoft.com/office/drawing/2014/main" id="{BD6F96D5-87E1-4539-9043-0C9703F8DA02}"/>
              </a:ext>
            </a:extLst>
          </p:cNvPr>
          <p:cNvSpPr txBox="1">
            <a:spLocks noChangeArrowheads="1"/>
          </p:cNvSpPr>
          <p:nvPr/>
        </p:nvSpPr>
        <p:spPr bwMode="auto">
          <a:xfrm>
            <a:off x="1357313" y="5643563"/>
            <a:ext cx="62150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buFontTx/>
              <a:buNone/>
            </a:pPr>
            <a:r>
              <a:rPr lang="en-US" altLang="zh-CN">
                <a:latin typeface="华文隶书" panose="02010800040101010101" pitchFamily="2" charset="-122"/>
                <a:ea typeface="华文隶书" panose="02010800040101010101" pitchFamily="2" charset="-122"/>
              </a:rPr>
              <a:t>f  </a:t>
            </a:r>
            <a:r>
              <a:rPr lang="zh-CN" altLang="zh-CN">
                <a:latin typeface="Arial" panose="020B0604020202020204" pitchFamily="34" charset="0"/>
              </a:rPr>
              <a:t>代表华氏温度</a:t>
            </a:r>
            <a:r>
              <a:rPr lang="zh-CN" altLang="en-US">
                <a:latin typeface="Arial" panose="020B0604020202020204" pitchFamily="34" charset="0"/>
              </a:rPr>
              <a:t>，</a:t>
            </a:r>
            <a:r>
              <a:rPr lang="en-US" altLang="zh-CN">
                <a:latin typeface="华文隶书" panose="02010800040101010101" pitchFamily="2" charset="-122"/>
                <a:ea typeface="华文隶书" panose="02010800040101010101" pitchFamily="2" charset="-122"/>
              </a:rPr>
              <a:t> c </a:t>
            </a:r>
            <a:r>
              <a:rPr lang="zh-CN" altLang="zh-CN">
                <a:latin typeface="Arial" panose="020B0604020202020204" pitchFamily="34" charset="0"/>
              </a:rPr>
              <a:t>代表摄氏温度</a:t>
            </a:r>
            <a:endParaRPr lang="en-US" altLang="zh-CN">
              <a:latin typeface="Arial" panose="020B0604020202020204" pitchFamily="34" charset="0"/>
            </a:endParaRPr>
          </a:p>
        </p:txBody>
      </p:sp>
      <p:sp>
        <p:nvSpPr>
          <p:cNvPr id="9224" name="灯片编号占位符 1">
            <a:extLst>
              <a:ext uri="{FF2B5EF4-FFF2-40B4-BE49-F238E27FC236}">
                <a16:creationId xmlns="" xmlns:a16="http://schemas.microsoft.com/office/drawing/2014/main" id="{CA5B2C23-DC83-401F-86FA-7F570FB385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0AAEC7E-AC39-4FAA-85DB-AA74B344FAC3}" type="slidenum">
              <a:rPr kumimoji="0" lang="en-US" altLang="zh-CN" sz="1400" b="0" smtClean="0"/>
              <a:pPr>
                <a:lnSpc>
                  <a:spcPct val="100000"/>
                </a:lnSpc>
                <a:spcBef>
                  <a:spcPct val="0"/>
                </a:spcBef>
                <a:buFontTx/>
                <a:buNone/>
              </a:pPr>
              <a:t>3</a:t>
            </a:fld>
            <a:endParaRPr kumimoji="0" lang="en-US" altLang="zh-CN" sz="1400" b="0"/>
          </a:p>
        </p:txBody>
      </p:sp>
      <p:sp>
        <p:nvSpPr>
          <p:cNvPr id="2" name="矩形标注 1">
            <a:extLst>
              <a:ext uri="{FF2B5EF4-FFF2-40B4-BE49-F238E27FC236}">
                <a16:creationId xmlns="" xmlns:a16="http://schemas.microsoft.com/office/drawing/2014/main" id="{C97E651D-30AD-429A-86CB-E866D44EA76F}"/>
              </a:ext>
            </a:extLst>
          </p:cNvPr>
          <p:cNvSpPr/>
          <p:nvPr/>
        </p:nvSpPr>
        <p:spPr bwMode="auto">
          <a:xfrm>
            <a:off x="6372225" y="4641850"/>
            <a:ext cx="1400175" cy="874713"/>
          </a:xfrm>
          <a:prstGeom prst="wedgeRectCallout">
            <a:avLst>
              <a:gd name="adj1" fmla="val -133234"/>
              <a:gd name="adj2" fmla="val -6892"/>
            </a:avLst>
          </a:prstGeom>
          <a:solidFill>
            <a:schemeClr val="accent1"/>
          </a:solidFill>
          <a:ln w="9525" cap="flat" cmpd="sng" algn="ctr">
            <a:solidFill>
              <a:schemeClr val="tx1"/>
            </a:solidFill>
            <a:prstDash val="solid"/>
            <a:miter lim="800000"/>
            <a:headEnd type="none" w="med" len="med"/>
            <a:tailEnd type="none" w="med" len="med"/>
          </a:ln>
          <a:effectLst/>
        </p:spPr>
        <p:txBody>
          <a:bodyPr wrap="none"/>
          <a:lstStyle/>
          <a:p>
            <a:pPr algn="ctr" eaLnBrk="1" hangingPunct="1">
              <a:defRPr/>
            </a:pPr>
            <a:r>
              <a:rPr lang="zh-CN" altLang="en-US" sz="2400" b="1" kern="0" dirty="0">
                <a:solidFill>
                  <a:srgbClr val="800000"/>
                </a:solidFill>
                <a:ea typeface="黑体" panose="02010609060101010101" pitchFamily="49" charset="-122"/>
                <a:cs typeface="+mj-cs"/>
              </a:rPr>
              <a:t>物理知识</a:t>
            </a:r>
            <a:endParaRPr lang="en-US" altLang="zh-CN" sz="2400" b="1" kern="0" dirty="0">
              <a:solidFill>
                <a:srgbClr val="800000"/>
              </a:solidFill>
              <a:ea typeface="黑体" panose="02010609060101010101" pitchFamily="49" charset="-122"/>
              <a:cs typeface="+mj-cs"/>
            </a:endParaRPr>
          </a:p>
          <a:p>
            <a:pPr algn="ctr" eaLnBrk="1" hangingPunct="1">
              <a:defRPr/>
            </a:pPr>
            <a:r>
              <a:rPr lang="zh-CN" altLang="en-US" sz="2400" b="1" kern="0" dirty="0">
                <a:solidFill>
                  <a:srgbClr val="800000"/>
                </a:solidFill>
                <a:ea typeface="黑体" panose="02010609060101010101" pitchFamily="49" charset="-122"/>
                <a:cs typeface="+mj-cs"/>
              </a:rPr>
              <a:t>数学公式</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blinds(horizontal)">
                                      <p:cBhvr>
                                        <p:cTn id="11" dur="500"/>
                                        <p:tgtEl>
                                          <p:spTgt spid="41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 calcmode="lin" valueType="num">
                                      <p:cBhvr>
                                        <p:cTn id="18" dur="1000" fill="hold"/>
                                        <p:tgtEl>
                                          <p:spTgt spid="7"/>
                                        </p:tgtEl>
                                        <p:attrNameLst>
                                          <p:attrName>style.rotation</p:attrName>
                                        </p:attrNameLst>
                                      </p:cBhvr>
                                      <p:tavLst>
                                        <p:tav tm="0">
                                          <p:val>
                                            <p:fltVal val="90"/>
                                          </p:val>
                                        </p:tav>
                                        <p:tav tm="100000">
                                          <p:val>
                                            <p:fltVal val="0"/>
                                          </p:val>
                                        </p:tav>
                                      </p:tavLst>
                                    </p:anim>
                                    <p:animEffect transition="in" filter="fade">
                                      <p:cBhvr>
                                        <p:cTn id="19" dur="10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1000"/>
                                        <p:tgtEl>
                                          <p:spTgt spid="7">
                                            <p:txEl>
                                              <p:pRg st="0" end="0"/>
                                            </p:txEl>
                                          </p:spTgt>
                                        </p:tgtEl>
                                      </p:cBhvr>
                                    </p:animEffect>
                                    <p:anim calcmode="lin" valueType="num">
                                      <p:cBhvr>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D887B148-40C6-4B89-AB15-4F32C3C0538F}"/>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3.2.7 </a:t>
            </a:r>
            <a:r>
              <a:rPr lang="zh-CN" altLang="zh-CN" sz="4800">
                <a:solidFill>
                  <a:srgbClr val="800000"/>
                </a:solidFill>
                <a:latin typeface="Arial" panose="020B0604020202020204" pitchFamily="34" charset="0"/>
                <a:ea typeface="黑体" panose="02010609060101010101" pitchFamily="49" charset="-122"/>
              </a:rPr>
              <a:t>运算符和表达式</a:t>
            </a:r>
            <a:endParaRPr lang="zh-CN" altLang="en-US" sz="4800">
              <a:solidFill>
                <a:srgbClr val="800000"/>
              </a:solidFill>
              <a:latin typeface="Arial" panose="020B0604020202020204" pitchFamily="34" charset="0"/>
              <a:ea typeface="黑体" panose="02010609060101010101" pitchFamily="49" charset="-122"/>
            </a:endParaRPr>
          </a:p>
        </p:txBody>
      </p:sp>
      <p:sp>
        <p:nvSpPr>
          <p:cNvPr id="39939" name="Rectangle 7">
            <a:extLst>
              <a:ext uri="{FF2B5EF4-FFF2-40B4-BE49-F238E27FC236}">
                <a16:creationId xmlns="" xmlns:a16="http://schemas.microsoft.com/office/drawing/2014/main" id="{8DF9FA2F-A39F-4E78-93A7-CE5C0CDC7FF7}"/>
              </a:ext>
            </a:extLst>
          </p:cNvPr>
          <p:cNvSpPr>
            <a:spLocks noGrp="1" noChangeArrowheads="1"/>
          </p:cNvSpPr>
          <p:nvPr>
            <p:ph type="body" sz="half" idx="1"/>
          </p:nvPr>
        </p:nvSpPr>
        <p:spPr>
          <a:xfrm>
            <a:off x="357188" y="1357313"/>
            <a:ext cx="8786812" cy="5072062"/>
          </a:xfrm>
        </p:spPr>
        <p:txBody>
          <a:bodyPr/>
          <a:lstStyle/>
          <a:p>
            <a:pPr>
              <a:buFont typeface="Wingdings" pitchFamily="2" charset="2"/>
              <a:buNone/>
            </a:pPr>
            <a:r>
              <a:rPr lang="en-US" altLang="zh-CN"/>
              <a:t>6.</a:t>
            </a:r>
            <a:r>
              <a:rPr lang="zh-CN" altLang="zh-CN"/>
              <a:t>Ｃ运算符</a:t>
            </a:r>
            <a:endParaRPr lang="en-US" altLang="zh-CN"/>
          </a:p>
          <a:p>
            <a:pPr>
              <a:buFont typeface="Wingdings" pitchFamily="2" charset="2"/>
              <a:buNone/>
            </a:pPr>
            <a:r>
              <a:rPr lang="en-US" altLang="zh-CN" sz="2400"/>
              <a:t>(10) </a:t>
            </a:r>
            <a:r>
              <a:rPr lang="zh-CN" altLang="zh-CN" sz="2400"/>
              <a:t>求字节数运算符</a:t>
            </a:r>
            <a:r>
              <a:rPr lang="en-US" altLang="zh-CN" sz="2400"/>
              <a:t>		</a:t>
            </a:r>
            <a:r>
              <a:rPr lang="zh-CN" altLang="zh-CN" sz="2400"/>
              <a:t>（</a:t>
            </a:r>
            <a:r>
              <a:rPr lang="en-US" altLang="zh-CN" sz="2400"/>
              <a:t>sizeof</a:t>
            </a:r>
            <a:r>
              <a:rPr lang="zh-CN" altLang="zh-CN" sz="2400"/>
              <a:t>）</a:t>
            </a:r>
          </a:p>
          <a:p>
            <a:pPr>
              <a:buFont typeface="Wingdings" pitchFamily="2" charset="2"/>
              <a:buNone/>
            </a:pPr>
            <a:r>
              <a:rPr lang="en-US" altLang="zh-CN" sz="2400"/>
              <a:t>(11) </a:t>
            </a:r>
            <a:r>
              <a:rPr lang="zh-CN" altLang="zh-CN" sz="2400"/>
              <a:t>强制类型转换运算符</a:t>
            </a:r>
            <a:r>
              <a:rPr lang="en-US" altLang="zh-CN" sz="2400"/>
              <a:t>		</a:t>
            </a:r>
            <a:r>
              <a:rPr lang="zh-CN" altLang="zh-CN" sz="2400"/>
              <a:t>（</a:t>
            </a:r>
            <a:r>
              <a:rPr lang="en-US" altLang="zh-CN" sz="2400"/>
              <a:t> () </a:t>
            </a:r>
            <a:r>
              <a:rPr lang="zh-CN" altLang="zh-CN" sz="2400"/>
              <a:t>）</a:t>
            </a:r>
            <a:endParaRPr lang="en-US" altLang="zh-CN" sz="2400"/>
          </a:p>
          <a:p>
            <a:pPr>
              <a:buFont typeface="Wingdings" pitchFamily="2" charset="2"/>
              <a:buNone/>
            </a:pPr>
            <a:r>
              <a:rPr lang="en-US" altLang="zh-CN" sz="2400"/>
              <a:t>(12) </a:t>
            </a:r>
            <a:r>
              <a:rPr lang="zh-CN" altLang="en-US" sz="2400"/>
              <a:t>函数调用运算符</a:t>
            </a:r>
            <a:r>
              <a:rPr lang="en-US" altLang="zh-CN" sz="2400"/>
              <a:t>		</a:t>
            </a:r>
            <a:r>
              <a:rPr lang="zh-CN" altLang="en-US" sz="2400"/>
              <a:t>（</a:t>
            </a:r>
            <a:r>
              <a:rPr lang="en-US" altLang="zh-CN" sz="2400"/>
              <a:t>()</a:t>
            </a:r>
            <a:r>
              <a:rPr lang="zh-CN" altLang="en-US" sz="2400"/>
              <a:t>）</a:t>
            </a:r>
            <a:endParaRPr lang="zh-CN" altLang="zh-CN" sz="2400"/>
          </a:p>
          <a:p>
            <a:pPr>
              <a:buFont typeface="Wingdings" pitchFamily="2" charset="2"/>
              <a:buNone/>
            </a:pPr>
            <a:r>
              <a:rPr lang="en-US" altLang="zh-CN" sz="2400"/>
              <a:t>(13) </a:t>
            </a:r>
            <a:r>
              <a:rPr lang="zh-CN" altLang="en-US" sz="2400"/>
              <a:t>结构</a:t>
            </a:r>
            <a:r>
              <a:rPr lang="en-US" altLang="zh-CN" sz="2400"/>
              <a:t>/</a:t>
            </a:r>
            <a:r>
              <a:rPr lang="zh-CN" altLang="en-US" sz="2400"/>
              <a:t>共用体</a:t>
            </a:r>
            <a:r>
              <a:rPr lang="zh-CN" altLang="zh-CN" sz="2400"/>
              <a:t>成员运算符 </a:t>
            </a:r>
            <a:r>
              <a:rPr lang="en-US" altLang="zh-CN" sz="2400"/>
              <a:t>   	</a:t>
            </a:r>
            <a:r>
              <a:rPr lang="zh-CN" altLang="zh-CN" sz="2400"/>
              <a:t>（</a:t>
            </a:r>
            <a:r>
              <a:rPr lang="en-US" altLang="zh-CN" sz="2400"/>
              <a:t>.</a:t>
            </a:r>
            <a:r>
              <a:rPr lang="zh-CN" altLang="zh-CN" sz="2400"/>
              <a:t>）</a:t>
            </a:r>
            <a:endParaRPr lang="en-US" altLang="zh-CN" sz="2400"/>
          </a:p>
          <a:p>
            <a:pPr>
              <a:buFont typeface="Wingdings" pitchFamily="2" charset="2"/>
              <a:buNone/>
            </a:pPr>
            <a:r>
              <a:rPr lang="en-US" altLang="zh-CN" sz="2400"/>
              <a:t>(14) </a:t>
            </a:r>
            <a:r>
              <a:rPr lang="zh-CN" altLang="en-US" sz="2400"/>
              <a:t>结构</a:t>
            </a:r>
            <a:r>
              <a:rPr lang="en-US" altLang="zh-CN" sz="2400"/>
              <a:t>/</a:t>
            </a:r>
            <a:r>
              <a:rPr lang="zh-CN" altLang="en-US" sz="2400"/>
              <a:t>共用体</a:t>
            </a:r>
            <a:r>
              <a:rPr lang="zh-CN" altLang="zh-CN" sz="2400"/>
              <a:t>成</a:t>
            </a:r>
            <a:r>
              <a:rPr lang="zh-CN" altLang="en-US" sz="2400"/>
              <a:t>指针运算符</a:t>
            </a:r>
            <a:r>
              <a:rPr lang="en-US" altLang="zh-CN" sz="2400"/>
              <a:t>	</a:t>
            </a:r>
            <a:r>
              <a:rPr lang="zh-CN" altLang="zh-CN" sz="2400"/>
              <a:t>（</a:t>
            </a:r>
            <a:r>
              <a:rPr lang="en-US" altLang="zh-CN" sz="2400"/>
              <a:t>-&gt;</a:t>
            </a:r>
            <a:r>
              <a:rPr lang="zh-CN" altLang="zh-CN" sz="2400"/>
              <a:t>）</a:t>
            </a:r>
          </a:p>
          <a:p>
            <a:pPr>
              <a:buFont typeface="Wingdings" pitchFamily="2" charset="2"/>
              <a:buNone/>
            </a:pPr>
            <a:r>
              <a:rPr lang="en-US" altLang="zh-CN" sz="2400"/>
              <a:t>(15) </a:t>
            </a:r>
            <a:r>
              <a:rPr lang="zh-CN" altLang="zh-CN" sz="2400"/>
              <a:t>下标运算符</a:t>
            </a:r>
            <a:r>
              <a:rPr lang="en-US" altLang="zh-CN" sz="2400"/>
              <a:t>          		</a:t>
            </a:r>
            <a:r>
              <a:rPr lang="zh-CN" altLang="zh-CN" sz="2400"/>
              <a:t>（［］）</a:t>
            </a:r>
          </a:p>
          <a:p>
            <a:pPr>
              <a:buFont typeface="Wingdings" pitchFamily="2" charset="2"/>
              <a:buNone/>
            </a:pPr>
            <a:r>
              <a:rPr lang="en-US" altLang="zh-CN" sz="2400"/>
              <a:t>(16) </a:t>
            </a:r>
            <a:r>
              <a:rPr lang="zh-CN" altLang="en-US" sz="2400"/>
              <a:t>预处理运算符</a:t>
            </a:r>
            <a:r>
              <a:rPr lang="en-US" altLang="zh-CN" sz="2400"/>
              <a:t>         		</a:t>
            </a:r>
            <a:r>
              <a:rPr lang="zh-CN" altLang="zh-CN" sz="2400"/>
              <a:t>（</a:t>
            </a:r>
            <a:r>
              <a:rPr lang="en-US" altLang="zh-CN" sz="2400"/>
              <a:t># ##</a:t>
            </a:r>
            <a:r>
              <a:rPr lang="zh-CN" altLang="zh-CN" sz="2400"/>
              <a:t>）</a:t>
            </a:r>
            <a:endParaRPr lang="en-US" altLang="zh-CN" sz="2400"/>
          </a:p>
          <a:p>
            <a:pPr>
              <a:buFont typeface="Wingdings" pitchFamily="2" charset="2"/>
              <a:buNone/>
            </a:pPr>
            <a:r>
              <a:rPr lang="en-US" altLang="zh-CN" sz="2400"/>
              <a:t>(17) </a:t>
            </a:r>
            <a:r>
              <a:rPr lang="zh-CN" altLang="en-US" sz="2400"/>
              <a:t>复合常量运算符</a:t>
            </a:r>
            <a:r>
              <a:rPr lang="en-US" altLang="zh-CN" sz="2400"/>
              <a:t>		</a:t>
            </a:r>
            <a:r>
              <a:rPr lang="zh-CN" altLang="en-US" sz="2400"/>
              <a:t>（</a:t>
            </a:r>
            <a:r>
              <a:rPr lang="en-US" altLang="zh-CN" sz="2400"/>
              <a:t>(){}</a:t>
            </a:r>
            <a:r>
              <a:rPr lang="zh-CN" altLang="en-US" sz="2400"/>
              <a:t>）</a:t>
            </a:r>
            <a:endParaRPr lang="en-US" altLang="zh-CN" sz="2400"/>
          </a:p>
          <a:p>
            <a:pPr>
              <a:buFont typeface="Wingdings" pitchFamily="2" charset="2"/>
              <a:buNone/>
            </a:pPr>
            <a:r>
              <a:rPr lang="en-US" altLang="zh-CN" sz="2400"/>
              <a:t>(18) </a:t>
            </a:r>
            <a:r>
              <a:rPr lang="zh-CN" altLang="en-US" sz="2400"/>
              <a:t>其他</a:t>
            </a:r>
            <a:r>
              <a:rPr lang="en-US" altLang="zh-CN" sz="2400"/>
              <a:t>				</a:t>
            </a:r>
            <a:r>
              <a:rPr lang="zh-CN" altLang="en-US" sz="2400"/>
              <a:t>（</a:t>
            </a:r>
            <a:r>
              <a:rPr lang="en-US" altLang="zh-CN" sz="2400"/>
              <a:t>_Alignof _Pragma</a:t>
            </a:r>
            <a:r>
              <a:rPr lang="zh-CN" altLang="en-US" sz="2400"/>
              <a:t>）</a:t>
            </a:r>
            <a:endParaRPr lang="en-US" altLang="zh-CN" sz="2400"/>
          </a:p>
        </p:txBody>
      </p:sp>
      <p:sp>
        <p:nvSpPr>
          <p:cNvPr id="39940" name="Rectangle 5">
            <a:extLst>
              <a:ext uri="{FF2B5EF4-FFF2-40B4-BE49-F238E27FC236}">
                <a16:creationId xmlns="" xmlns:a16="http://schemas.microsoft.com/office/drawing/2014/main" id="{1442434B-4598-41BC-B5AE-99B13CBB3AE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9941" name="Rectangle 2">
            <a:extLst>
              <a:ext uri="{FF2B5EF4-FFF2-40B4-BE49-F238E27FC236}">
                <a16:creationId xmlns="" xmlns:a16="http://schemas.microsoft.com/office/drawing/2014/main" id="{8CA527A2-0D89-4E0B-8BAE-02908BA147E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9942" name="Rectangle 2">
            <a:extLst>
              <a:ext uri="{FF2B5EF4-FFF2-40B4-BE49-F238E27FC236}">
                <a16:creationId xmlns="" xmlns:a16="http://schemas.microsoft.com/office/drawing/2014/main" id="{AE3E6486-4C63-4167-A8C6-9040D4E3F3B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9943" name="灯片编号占位符 1">
            <a:extLst>
              <a:ext uri="{FF2B5EF4-FFF2-40B4-BE49-F238E27FC236}">
                <a16:creationId xmlns="" xmlns:a16="http://schemas.microsoft.com/office/drawing/2014/main" id="{A27E098E-068E-4EDE-ABCC-461B82D2D7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C4698B5-024A-4675-AADA-A3A23BB55927}" type="slidenum">
              <a:rPr kumimoji="0" lang="en-US" altLang="zh-CN" sz="1400" b="0" smtClean="0"/>
              <a:pPr>
                <a:lnSpc>
                  <a:spcPct val="100000"/>
                </a:lnSpc>
                <a:spcBef>
                  <a:spcPct val="0"/>
                </a:spcBef>
                <a:buFontTx/>
                <a:buNone/>
              </a:pPr>
              <a:t>30</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6CE32D35-E5DE-40C6-ACC1-10547A69391F}"/>
              </a:ext>
            </a:extLst>
          </p:cNvPr>
          <p:cNvSpPr>
            <a:spLocks noGrp="1" noChangeArrowheads="1"/>
          </p:cNvSpPr>
          <p:nvPr>
            <p:ph type="title"/>
          </p:nvPr>
        </p:nvSpPr>
        <p:spPr>
          <a:xfrm>
            <a:off x="357188" y="785813"/>
            <a:ext cx="8429625"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3.3 C</a:t>
            </a:r>
            <a:r>
              <a:rPr lang="zh-CN" altLang="zh-CN" sz="4800">
                <a:solidFill>
                  <a:srgbClr val="800000"/>
                </a:solidFill>
                <a:latin typeface="Arial" panose="020B0604020202020204" pitchFamily="34" charset="0"/>
                <a:ea typeface="黑体" panose="02010609060101010101" pitchFamily="49" charset="-122"/>
              </a:rPr>
              <a:t>语句</a:t>
            </a:r>
            <a:endParaRPr lang="zh-CN" altLang="en-US" sz="4800">
              <a:solidFill>
                <a:srgbClr val="800000"/>
              </a:solidFill>
              <a:latin typeface="Arial" panose="020B0604020202020204" pitchFamily="34" charset="0"/>
              <a:ea typeface="黑体" panose="02010609060101010101" pitchFamily="49" charset="-122"/>
            </a:endParaRPr>
          </a:p>
        </p:txBody>
      </p:sp>
      <p:sp>
        <p:nvSpPr>
          <p:cNvPr id="40963" name="Rectangle 7">
            <a:extLst>
              <a:ext uri="{FF2B5EF4-FFF2-40B4-BE49-F238E27FC236}">
                <a16:creationId xmlns="" xmlns:a16="http://schemas.microsoft.com/office/drawing/2014/main" id="{9EACD44E-1A96-42FC-942A-6C8DC8DFD433}"/>
              </a:ext>
            </a:extLst>
          </p:cNvPr>
          <p:cNvSpPr>
            <a:spLocks noGrp="1" noChangeArrowheads="1"/>
          </p:cNvSpPr>
          <p:nvPr>
            <p:ph type="body" sz="half" idx="1"/>
          </p:nvPr>
        </p:nvSpPr>
        <p:spPr>
          <a:xfrm>
            <a:off x="1214438" y="2143125"/>
            <a:ext cx="7500937" cy="2071688"/>
          </a:xfrm>
        </p:spPr>
        <p:txBody>
          <a:bodyPr/>
          <a:lstStyle/>
          <a:p>
            <a:pPr>
              <a:buFont typeface="Wingdings" pitchFamily="2" charset="2"/>
              <a:buNone/>
            </a:pPr>
            <a:r>
              <a:rPr lang="en-US" altLang="zh-CN" sz="3600">
                <a:hlinkClick r:id="rId2" action="ppaction://hlinksldjump"/>
              </a:rPr>
              <a:t>3.3.1 C</a:t>
            </a:r>
            <a:r>
              <a:rPr lang="zh-CN" altLang="zh-CN" sz="3600">
                <a:hlinkClick r:id="rId2" action="ppaction://hlinksldjump"/>
              </a:rPr>
              <a:t>语句的作用和分类</a:t>
            </a:r>
            <a:endParaRPr lang="en-US" altLang="zh-CN" sz="3600"/>
          </a:p>
          <a:p>
            <a:pPr>
              <a:buFont typeface="Wingdings" pitchFamily="2" charset="2"/>
              <a:buNone/>
            </a:pPr>
            <a:r>
              <a:rPr lang="en-US" altLang="zh-CN" sz="3600">
                <a:hlinkClick r:id="rId3" action="ppaction://hlinksldjump"/>
              </a:rPr>
              <a:t>3.3.2 </a:t>
            </a:r>
            <a:r>
              <a:rPr lang="zh-CN" altLang="zh-CN">
                <a:hlinkClick r:id="rId3" action="ppaction://hlinksldjump"/>
              </a:rPr>
              <a:t>最</a:t>
            </a:r>
            <a:r>
              <a:rPr lang="zh-CN" altLang="en-US">
                <a:hlinkClick r:id="rId3" action="ppaction://hlinksldjump"/>
              </a:rPr>
              <a:t>简单</a:t>
            </a:r>
            <a:r>
              <a:rPr lang="zh-CN" altLang="zh-CN">
                <a:hlinkClick r:id="rId3" action="ppaction://hlinksldjump"/>
              </a:rPr>
              <a:t>的语句</a:t>
            </a:r>
            <a:r>
              <a:rPr lang="en-US" altLang="zh-CN">
                <a:hlinkClick r:id="rId3" action="ppaction://hlinksldjump"/>
              </a:rPr>
              <a:t>--</a:t>
            </a:r>
            <a:r>
              <a:rPr lang="zh-CN" altLang="zh-CN">
                <a:hlinkClick r:id="rId3" action="ppaction://hlinksldjump"/>
              </a:rPr>
              <a:t>赋值</a:t>
            </a:r>
            <a:r>
              <a:rPr lang="zh-CN" altLang="en-US">
                <a:hlinkClick r:id="rId3" action="ppaction://hlinksldjump"/>
              </a:rPr>
              <a:t>表达式</a:t>
            </a:r>
            <a:r>
              <a:rPr lang="zh-CN" altLang="zh-CN">
                <a:hlinkClick r:id="rId3" action="ppaction://hlinksldjump"/>
              </a:rPr>
              <a:t>语句</a:t>
            </a:r>
            <a:endParaRPr lang="en-US" altLang="zh-CN"/>
          </a:p>
        </p:txBody>
      </p:sp>
      <p:sp>
        <p:nvSpPr>
          <p:cNvPr id="40964" name="Rectangle 5">
            <a:extLst>
              <a:ext uri="{FF2B5EF4-FFF2-40B4-BE49-F238E27FC236}">
                <a16:creationId xmlns="" xmlns:a16="http://schemas.microsoft.com/office/drawing/2014/main" id="{29E67727-7EA8-4AE3-82B3-3FADC11D61D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0965" name="Rectangle 2">
            <a:extLst>
              <a:ext uri="{FF2B5EF4-FFF2-40B4-BE49-F238E27FC236}">
                <a16:creationId xmlns="" xmlns:a16="http://schemas.microsoft.com/office/drawing/2014/main" id="{7465674A-19E9-4C40-AB87-4E7E30ECB5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0966" name="Rectangle 2">
            <a:extLst>
              <a:ext uri="{FF2B5EF4-FFF2-40B4-BE49-F238E27FC236}">
                <a16:creationId xmlns="" xmlns:a16="http://schemas.microsoft.com/office/drawing/2014/main" id="{11FFE955-7A28-48B3-8B63-9F7A52BE02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0967" name="灯片编号占位符 1">
            <a:extLst>
              <a:ext uri="{FF2B5EF4-FFF2-40B4-BE49-F238E27FC236}">
                <a16:creationId xmlns="" xmlns:a16="http://schemas.microsoft.com/office/drawing/2014/main" id="{9A03DE52-B218-4880-B916-761FB82999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19E222AF-77D2-4B3D-B238-70B006FFE392}" type="slidenum">
              <a:rPr kumimoji="0" lang="en-US" altLang="zh-CN" sz="1400" b="0" smtClean="0"/>
              <a:pPr>
                <a:lnSpc>
                  <a:spcPct val="100000"/>
                </a:lnSpc>
                <a:spcBef>
                  <a:spcPct val="0"/>
                </a:spcBef>
                <a:buFontTx/>
                <a:buNone/>
              </a:pPr>
              <a:t>31</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DF3F9C30-DD87-4DB0-B041-1EF8F2DCF90C}"/>
              </a:ext>
            </a:extLst>
          </p:cNvPr>
          <p:cNvSpPr>
            <a:spLocks noGrp="1" noChangeArrowheads="1"/>
          </p:cNvSpPr>
          <p:nvPr>
            <p:ph type="title"/>
          </p:nvPr>
        </p:nvSpPr>
        <p:spPr>
          <a:xfrm>
            <a:off x="357188" y="642938"/>
            <a:ext cx="8429625"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3.3.1 	C</a:t>
            </a:r>
            <a:r>
              <a:rPr lang="zh-CN" altLang="zh-CN" sz="4800">
                <a:solidFill>
                  <a:srgbClr val="800000"/>
                </a:solidFill>
                <a:latin typeface="Arial" panose="020B0604020202020204" pitchFamily="34" charset="0"/>
                <a:ea typeface="黑体" panose="02010609060101010101" pitchFamily="49" charset="-122"/>
              </a:rPr>
              <a:t>语句的作用和分类</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08F4C5BB-C7F8-48FA-B975-2DCE29C4D154}"/>
              </a:ext>
            </a:extLst>
          </p:cNvPr>
          <p:cNvSpPr>
            <a:spLocks noGrp="1" noChangeArrowheads="1"/>
          </p:cNvSpPr>
          <p:nvPr>
            <p:ph type="body" sz="half" idx="1"/>
          </p:nvPr>
        </p:nvSpPr>
        <p:spPr>
          <a:xfrm>
            <a:off x="642938" y="1571625"/>
            <a:ext cx="7929562" cy="4714875"/>
          </a:xfrm>
        </p:spPr>
        <p:txBody>
          <a:bodyPr/>
          <a:lstStyle/>
          <a:p>
            <a:pPr>
              <a:buFont typeface="Wingdings" pitchFamily="2" charset="2"/>
              <a:buNone/>
            </a:pPr>
            <a:r>
              <a:rPr lang="en-US" altLang="zh-CN" sz="2400" dirty="0"/>
              <a:t>C</a:t>
            </a:r>
            <a:r>
              <a:rPr lang="zh-CN" altLang="en-US" sz="2400" dirty="0"/>
              <a:t>语言语句指定要执行的操作，除特别指定外，</a:t>
            </a:r>
            <a:r>
              <a:rPr lang="en-US" altLang="zh-CN" sz="2400" dirty="0"/>
              <a:t>C</a:t>
            </a:r>
            <a:r>
              <a:rPr lang="zh-CN" altLang="en-US" sz="2400" dirty="0"/>
              <a:t>语句按顺序依次执行</a:t>
            </a:r>
            <a:endParaRPr lang="en-US" altLang="zh-CN" sz="2400" dirty="0"/>
          </a:p>
          <a:p>
            <a:pPr>
              <a:buFont typeface="Wingdings" pitchFamily="2" charset="2"/>
              <a:buNone/>
            </a:pPr>
            <a:r>
              <a:rPr lang="zh-CN" altLang="zh-CN" sz="2400" dirty="0"/>
              <a:t>Ｃ语句分为</a:t>
            </a:r>
            <a:r>
              <a:rPr lang="zh-CN" altLang="zh-CN" sz="2400" dirty="0" smtClean="0"/>
              <a:t>以下</a:t>
            </a:r>
            <a:r>
              <a:rPr lang="en-US" altLang="zh-CN" sz="2400" dirty="0" smtClean="0"/>
              <a:t>6</a:t>
            </a:r>
            <a:r>
              <a:rPr lang="zh-CN" altLang="zh-CN" sz="2400" dirty="0" smtClean="0"/>
              <a:t>类</a:t>
            </a:r>
            <a:r>
              <a:rPr lang="zh-CN" altLang="en-US" sz="2400" dirty="0"/>
              <a:t>：</a:t>
            </a:r>
            <a:endParaRPr lang="en-US" altLang="zh-CN" sz="2400" dirty="0"/>
          </a:p>
          <a:p>
            <a:pPr>
              <a:buFont typeface="Wingdings" pitchFamily="2" charset="2"/>
              <a:buNone/>
            </a:pPr>
            <a:r>
              <a:rPr lang="en-US" altLang="zh-CN" sz="2400" dirty="0"/>
              <a:t>(1) </a:t>
            </a:r>
            <a:r>
              <a:rPr lang="zh-CN" altLang="en-US" sz="2400" dirty="0"/>
              <a:t>标号</a:t>
            </a:r>
            <a:r>
              <a:rPr lang="zh-CN" altLang="zh-CN" sz="2400" dirty="0"/>
              <a:t>语句</a:t>
            </a:r>
            <a:r>
              <a:rPr lang="en-US" altLang="zh-CN" sz="2400" dirty="0"/>
              <a:t>labeled-statement</a:t>
            </a:r>
          </a:p>
          <a:p>
            <a:pPr>
              <a:buFont typeface="Wingdings" pitchFamily="2" charset="2"/>
              <a:buNone/>
            </a:pPr>
            <a:r>
              <a:rPr lang="en-US" altLang="zh-CN" sz="2400" dirty="0"/>
              <a:t>(2) </a:t>
            </a:r>
            <a:r>
              <a:rPr lang="zh-CN" altLang="en-US" sz="2400" dirty="0"/>
              <a:t>复合</a:t>
            </a:r>
            <a:r>
              <a:rPr lang="zh-CN" altLang="zh-CN" sz="2400" dirty="0"/>
              <a:t>语句</a:t>
            </a:r>
            <a:r>
              <a:rPr lang="en-US" altLang="zh-CN" sz="2400" dirty="0"/>
              <a:t>compound-statement</a:t>
            </a:r>
          </a:p>
          <a:p>
            <a:pPr>
              <a:buFont typeface="Wingdings" pitchFamily="2" charset="2"/>
              <a:buNone/>
            </a:pPr>
            <a:r>
              <a:rPr lang="en-US" altLang="zh-CN" sz="2400" dirty="0"/>
              <a:t>(3) </a:t>
            </a:r>
            <a:r>
              <a:rPr lang="zh-CN" altLang="en-US" sz="2400" dirty="0"/>
              <a:t>表达式</a:t>
            </a:r>
            <a:r>
              <a:rPr lang="zh-CN" altLang="zh-CN" sz="2400" dirty="0"/>
              <a:t>语句</a:t>
            </a:r>
            <a:r>
              <a:rPr lang="en-US" altLang="zh-CN" sz="2400" dirty="0"/>
              <a:t>expression-statement</a:t>
            </a:r>
          </a:p>
          <a:p>
            <a:pPr>
              <a:buFont typeface="Wingdings" pitchFamily="2" charset="2"/>
              <a:buNone/>
            </a:pPr>
            <a:r>
              <a:rPr lang="en-US" altLang="zh-CN" sz="2400" dirty="0"/>
              <a:t>(4) </a:t>
            </a:r>
            <a:r>
              <a:rPr lang="zh-CN" altLang="en-US" sz="2400" dirty="0"/>
              <a:t>选择</a:t>
            </a:r>
            <a:r>
              <a:rPr lang="zh-CN" altLang="zh-CN" sz="2400" dirty="0"/>
              <a:t>语句</a:t>
            </a:r>
            <a:r>
              <a:rPr lang="en-US" altLang="zh-CN" sz="2400" dirty="0"/>
              <a:t>selection-statement</a:t>
            </a:r>
          </a:p>
          <a:p>
            <a:pPr>
              <a:buFont typeface="Wingdings" pitchFamily="2" charset="2"/>
              <a:buNone/>
            </a:pPr>
            <a:r>
              <a:rPr lang="en-US" altLang="zh-CN" sz="2400" dirty="0"/>
              <a:t>(5) </a:t>
            </a:r>
            <a:r>
              <a:rPr lang="zh-CN" altLang="en-US" sz="2400" dirty="0"/>
              <a:t>循环</a:t>
            </a:r>
            <a:r>
              <a:rPr lang="en-US" altLang="zh-CN" sz="2400" dirty="0"/>
              <a:t>(</a:t>
            </a:r>
            <a:r>
              <a:rPr lang="zh-CN" altLang="en-US" sz="2400" dirty="0"/>
              <a:t>迭代</a:t>
            </a:r>
            <a:r>
              <a:rPr lang="en-US" altLang="zh-CN" sz="2400" dirty="0"/>
              <a:t>)</a:t>
            </a:r>
            <a:r>
              <a:rPr lang="zh-CN" altLang="zh-CN" sz="2400" dirty="0"/>
              <a:t>语句</a:t>
            </a:r>
            <a:r>
              <a:rPr lang="en-US" altLang="zh-CN" sz="2400" dirty="0"/>
              <a:t>iteration-statement</a:t>
            </a:r>
          </a:p>
          <a:p>
            <a:pPr>
              <a:buFont typeface="Wingdings" pitchFamily="2" charset="2"/>
              <a:buNone/>
            </a:pPr>
            <a:r>
              <a:rPr lang="en-US" altLang="zh-CN" sz="2400" dirty="0"/>
              <a:t>(6) </a:t>
            </a:r>
            <a:r>
              <a:rPr lang="zh-CN" altLang="en-US" sz="2400" dirty="0"/>
              <a:t>跳转</a:t>
            </a:r>
            <a:r>
              <a:rPr lang="zh-CN" altLang="zh-CN" sz="2400" dirty="0"/>
              <a:t>语句</a:t>
            </a:r>
            <a:r>
              <a:rPr lang="en-US" altLang="zh-CN" sz="2400" dirty="0"/>
              <a:t>jump-statement</a:t>
            </a:r>
          </a:p>
        </p:txBody>
      </p:sp>
      <p:sp>
        <p:nvSpPr>
          <p:cNvPr id="41988" name="Rectangle 5">
            <a:extLst>
              <a:ext uri="{FF2B5EF4-FFF2-40B4-BE49-F238E27FC236}">
                <a16:creationId xmlns="" xmlns:a16="http://schemas.microsoft.com/office/drawing/2014/main" id="{68AAE847-51A2-4ADB-9FBD-1826E3FA83A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1989" name="Rectangle 2">
            <a:extLst>
              <a:ext uri="{FF2B5EF4-FFF2-40B4-BE49-F238E27FC236}">
                <a16:creationId xmlns="" xmlns:a16="http://schemas.microsoft.com/office/drawing/2014/main" id="{52F6DA5C-64C6-4BFB-924C-21E7E16840F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1990" name="Rectangle 2">
            <a:extLst>
              <a:ext uri="{FF2B5EF4-FFF2-40B4-BE49-F238E27FC236}">
                <a16:creationId xmlns="" xmlns:a16="http://schemas.microsoft.com/office/drawing/2014/main" id="{D8705A05-4A59-4598-A36E-1635D2370F7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1991" name="灯片编号占位符 1">
            <a:extLst>
              <a:ext uri="{FF2B5EF4-FFF2-40B4-BE49-F238E27FC236}">
                <a16:creationId xmlns="" xmlns:a16="http://schemas.microsoft.com/office/drawing/2014/main" id="{721D095F-05B4-42F7-A264-88EC3B1FCC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A4BFCEC-EF51-44CC-8155-B4E17BE757AE}" type="slidenum">
              <a:rPr kumimoji="0" lang="en-US" altLang="zh-CN" sz="1400" b="0" smtClean="0"/>
              <a:pPr>
                <a:lnSpc>
                  <a:spcPct val="100000"/>
                </a:lnSpc>
                <a:spcBef>
                  <a:spcPct val="0"/>
                </a:spcBef>
                <a:buFontTx/>
                <a:buNone/>
              </a:pPr>
              <a:t>32</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7" dur="500"/>
                                        <p:tgtEl>
                                          <p:spTgt spid="2160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FF3A035C-55C0-41E4-A717-1644F9E1D2AD}"/>
              </a:ext>
            </a:extLst>
          </p:cNvPr>
          <p:cNvSpPr>
            <a:spLocks noGrp="1" noChangeArrowheads="1"/>
          </p:cNvSpPr>
          <p:nvPr>
            <p:ph type="title"/>
          </p:nvPr>
        </p:nvSpPr>
        <p:spPr>
          <a:xfrm>
            <a:off x="357188" y="642938"/>
            <a:ext cx="8429625"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3.3.1 	C</a:t>
            </a:r>
            <a:r>
              <a:rPr lang="zh-CN" altLang="zh-CN" sz="4800">
                <a:solidFill>
                  <a:srgbClr val="800000"/>
                </a:solidFill>
                <a:latin typeface="Arial" panose="020B0604020202020204" pitchFamily="34" charset="0"/>
                <a:ea typeface="黑体" panose="02010609060101010101" pitchFamily="49" charset="-122"/>
              </a:rPr>
              <a:t>语句的作用和分类</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E68D7CAD-50CF-4EFF-B960-B818D4A4CAF8}"/>
              </a:ext>
            </a:extLst>
          </p:cNvPr>
          <p:cNvSpPr>
            <a:spLocks noGrp="1" noChangeArrowheads="1"/>
          </p:cNvSpPr>
          <p:nvPr>
            <p:ph type="body" sz="half" idx="1"/>
          </p:nvPr>
        </p:nvSpPr>
        <p:spPr>
          <a:xfrm>
            <a:off x="642938" y="1571625"/>
            <a:ext cx="7929562" cy="4714875"/>
          </a:xfrm>
        </p:spPr>
        <p:txBody>
          <a:bodyPr/>
          <a:lstStyle/>
          <a:p>
            <a:pPr marL="457200" indent="-457200">
              <a:buFont typeface="Wingdings" pitchFamily="2" charset="2"/>
              <a:buAutoNum type="arabicParenBoth"/>
              <a:defRPr/>
            </a:pPr>
            <a:r>
              <a:rPr lang="zh-CN" altLang="en-US" sz="2400" dirty="0"/>
              <a:t>标号</a:t>
            </a:r>
            <a:r>
              <a:rPr lang="zh-CN" altLang="zh-CN" sz="2400" dirty="0"/>
              <a:t>语句</a:t>
            </a:r>
            <a:r>
              <a:rPr lang="en-US" altLang="zh-CN" sz="2400" dirty="0"/>
              <a:t> labeled-statement</a:t>
            </a:r>
          </a:p>
          <a:p>
            <a:pPr marL="0" indent="0">
              <a:buFont typeface="Wingdings" pitchFamily="2" charset="2"/>
              <a:buNone/>
              <a:defRPr/>
            </a:pPr>
            <a:r>
              <a:rPr lang="en-US" altLang="zh-CN" sz="2400" dirty="0"/>
              <a:t>	identifier: statement</a:t>
            </a:r>
          </a:p>
          <a:p>
            <a:pPr marL="0" indent="0">
              <a:buFont typeface="Wingdings" pitchFamily="2" charset="2"/>
              <a:buNone/>
              <a:defRPr/>
            </a:pPr>
            <a:r>
              <a:rPr lang="en-US" altLang="zh-CN" sz="2400" dirty="0"/>
              <a:t>	case constant-expression: statement</a:t>
            </a:r>
          </a:p>
          <a:p>
            <a:pPr marL="0" indent="0">
              <a:buFont typeface="Wingdings" pitchFamily="2" charset="2"/>
              <a:buNone/>
              <a:defRPr/>
            </a:pPr>
            <a:r>
              <a:rPr lang="en-US" altLang="zh-CN" sz="2400" dirty="0"/>
              <a:t>	default: statement</a:t>
            </a:r>
          </a:p>
          <a:p>
            <a:pPr>
              <a:buFont typeface="Wingdings" pitchFamily="2" charset="2"/>
              <a:buNone/>
              <a:defRPr/>
            </a:pPr>
            <a:r>
              <a:rPr lang="en-US" altLang="zh-CN" sz="2400" dirty="0"/>
              <a:t>(2) </a:t>
            </a:r>
            <a:r>
              <a:rPr lang="zh-CN" altLang="en-US" sz="2400" dirty="0"/>
              <a:t>复合</a:t>
            </a:r>
            <a:r>
              <a:rPr lang="zh-CN" altLang="zh-CN" sz="2400" dirty="0"/>
              <a:t>语句</a:t>
            </a:r>
            <a:r>
              <a:rPr lang="en-US" altLang="zh-CN" sz="2400" dirty="0"/>
              <a:t> compound-statement</a:t>
            </a:r>
          </a:p>
          <a:p>
            <a:pPr>
              <a:buFont typeface="Wingdings" pitchFamily="2" charset="2"/>
              <a:buNone/>
              <a:defRPr/>
            </a:pPr>
            <a:r>
              <a:rPr lang="en-US" altLang="zh-CN" sz="2400" dirty="0"/>
              <a:t>		</a:t>
            </a:r>
            <a:r>
              <a:rPr lang="zh-CN" altLang="en-US" sz="2400" dirty="0"/>
              <a:t>复合语句就是一个语句块，是一组语句的集合</a:t>
            </a:r>
            <a:endParaRPr lang="en-US" altLang="zh-CN" sz="2400" dirty="0"/>
          </a:p>
          <a:p>
            <a:pPr>
              <a:buFont typeface="Wingdings" pitchFamily="2" charset="2"/>
              <a:buNone/>
              <a:defRPr/>
            </a:pPr>
            <a:r>
              <a:rPr lang="en-US" altLang="zh-CN" sz="2400" dirty="0"/>
              <a:t>		{</a:t>
            </a:r>
          </a:p>
          <a:p>
            <a:pPr>
              <a:buFont typeface="Wingdings" pitchFamily="2" charset="2"/>
              <a:buNone/>
              <a:defRPr/>
            </a:pPr>
            <a:r>
              <a:rPr lang="en-US" altLang="zh-CN" sz="2400" dirty="0"/>
              <a:t>			</a:t>
            </a:r>
            <a:r>
              <a:rPr lang="en-US" altLang="zh-CN" sz="2400" dirty="0" err="1"/>
              <a:t>statements</a:t>
            </a:r>
            <a:r>
              <a:rPr lang="en-US" altLang="zh-CN" sz="2400" baseline="-25000" dirty="0" err="1"/>
              <a:t>opt</a:t>
            </a:r>
            <a:endParaRPr lang="en-US" altLang="zh-CN" sz="2400" baseline="-25000" dirty="0"/>
          </a:p>
          <a:p>
            <a:pPr>
              <a:buFont typeface="Wingdings" pitchFamily="2" charset="2"/>
              <a:buNone/>
              <a:defRPr/>
            </a:pPr>
            <a:r>
              <a:rPr lang="en-US" altLang="zh-CN" sz="2400" dirty="0"/>
              <a:t>		}</a:t>
            </a:r>
          </a:p>
        </p:txBody>
      </p:sp>
      <p:sp>
        <p:nvSpPr>
          <p:cNvPr id="43012" name="Rectangle 5">
            <a:extLst>
              <a:ext uri="{FF2B5EF4-FFF2-40B4-BE49-F238E27FC236}">
                <a16:creationId xmlns="" xmlns:a16="http://schemas.microsoft.com/office/drawing/2014/main" id="{48FB552F-77BC-4E84-8351-4D4945E98CB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3013" name="Rectangle 2">
            <a:extLst>
              <a:ext uri="{FF2B5EF4-FFF2-40B4-BE49-F238E27FC236}">
                <a16:creationId xmlns="" xmlns:a16="http://schemas.microsoft.com/office/drawing/2014/main" id="{A3DE8C0F-7A7D-4885-B865-947282BA1F0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3014" name="Rectangle 2">
            <a:extLst>
              <a:ext uri="{FF2B5EF4-FFF2-40B4-BE49-F238E27FC236}">
                <a16:creationId xmlns="" xmlns:a16="http://schemas.microsoft.com/office/drawing/2014/main" id="{7477D666-6F62-4946-8E8D-CB866712272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3015" name="灯片编号占位符 1">
            <a:extLst>
              <a:ext uri="{FF2B5EF4-FFF2-40B4-BE49-F238E27FC236}">
                <a16:creationId xmlns="" xmlns:a16="http://schemas.microsoft.com/office/drawing/2014/main" id="{A5C45953-5565-4EBA-8DC8-2F4790D2F7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1126BAF9-9D99-41E1-B3E7-D678001FE1EE}" type="slidenum">
              <a:rPr kumimoji="0" lang="en-US" altLang="zh-CN" sz="1400" b="0" smtClean="0"/>
              <a:pPr>
                <a:lnSpc>
                  <a:spcPct val="100000"/>
                </a:lnSpc>
                <a:spcBef>
                  <a:spcPct val="0"/>
                </a:spcBef>
                <a:buFontTx/>
                <a:buNone/>
              </a:pPr>
              <a:t>33</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 xmlns:a16="http://schemas.microsoft.com/office/drawing/2014/main" id="{AC0DF085-B3C4-4F3C-AA22-C9E6A06AAEC3}"/>
              </a:ext>
            </a:extLst>
          </p:cNvPr>
          <p:cNvSpPr>
            <a:spLocks noGrp="1" noChangeArrowheads="1"/>
          </p:cNvSpPr>
          <p:nvPr>
            <p:ph type="title"/>
          </p:nvPr>
        </p:nvSpPr>
        <p:spPr>
          <a:xfrm>
            <a:off x="357188" y="642938"/>
            <a:ext cx="8429625"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3.3.1 	C</a:t>
            </a:r>
            <a:r>
              <a:rPr lang="zh-CN" altLang="zh-CN" sz="4800">
                <a:solidFill>
                  <a:srgbClr val="800000"/>
                </a:solidFill>
                <a:latin typeface="Arial" panose="020B0604020202020204" pitchFamily="34" charset="0"/>
                <a:ea typeface="黑体" panose="02010609060101010101" pitchFamily="49" charset="-122"/>
              </a:rPr>
              <a:t>语句的作用和分类</a:t>
            </a:r>
            <a:endParaRPr lang="zh-CN" altLang="en-US" sz="4800">
              <a:solidFill>
                <a:srgbClr val="800000"/>
              </a:solidFill>
              <a:latin typeface="Arial" panose="020B0604020202020204" pitchFamily="34" charset="0"/>
              <a:ea typeface="黑体" panose="02010609060101010101" pitchFamily="49" charset="-122"/>
            </a:endParaRPr>
          </a:p>
        </p:txBody>
      </p:sp>
      <p:sp>
        <p:nvSpPr>
          <p:cNvPr id="44035" name="Rectangle 7">
            <a:extLst>
              <a:ext uri="{FF2B5EF4-FFF2-40B4-BE49-F238E27FC236}">
                <a16:creationId xmlns="" xmlns:a16="http://schemas.microsoft.com/office/drawing/2014/main" id="{659D576E-0185-47CC-970A-57BC840C280B}"/>
              </a:ext>
            </a:extLst>
          </p:cNvPr>
          <p:cNvSpPr>
            <a:spLocks noGrp="1" noChangeArrowheads="1"/>
          </p:cNvSpPr>
          <p:nvPr>
            <p:ph type="body" sz="half" idx="1"/>
          </p:nvPr>
        </p:nvSpPr>
        <p:spPr>
          <a:xfrm>
            <a:off x="642938" y="1571625"/>
            <a:ext cx="8281987" cy="4714875"/>
          </a:xfrm>
        </p:spPr>
        <p:txBody>
          <a:bodyPr/>
          <a:lstStyle/>
          <a:p>
            <a:pPr>
              <a:buFont typeface="Wingdings" pitchFamily="2" charset="2"/>
              <a:buNone/>
            </a:pPr>
            <a:r>
              <a:rPr lang="en-US" altLang="zh-CN" sz="2400"/>
              <a:t>(3) </a:t>
            </a:r>
            <a:r>
              <a:rPr lang="zh-CN" altLang="en-US" sz="2400"/>
              <a:t>表达式</a:t>
            </a:r>
            <a:r>
              <a:rPr lang="zh-CN" altLang="zh-CN" sz="2400"/>
              <a:t>语句</a:t>
            </a:r>
            <a:r>
              <a:rPr lang="en-US" altLang="zh-CN" sz="2400"/>
              <a:t> expression-statement</a:t>
            </a:r>
          </a:p>
          <a:p>
            <a:pPr>
              <a:buFont typeface="Wingdings" pitchFamily="2" charset="2"/>
              <a:buNone/>
            </a:pPr>
            <a:r>
              <a:rPr lang="en-US" altLang="zh-CN" sz="2400"/>
              <a:t>		expression</a:t>
            </a:r>
            <a:r>
              <a:rPr lang="en-US" altLang="zh-CN" sz="2400" baseline="-25000"/>
              <a:t>opt</a:t>
            </a:r>
            <a:r>
              <a:rPr lang="en-US" altLang="zh-CN" sz="2400"/>
              <a:t>;</a:t>
            </a:r>
          </a:p>
          <a:p>
            <a:pPr>
              <a:buFont typeface="Wingdings" pitchFamily="2" charset="2"/>
              <a:buNone/>
            </a:pPr>
            <a:r>
              <a:rPr lang="en-US" altLang="zh-CN" sz="2400"/>
              <a:t>		; //</a:t>
            </a:r>
            <a:r>
              <a:rPr lang="zh-CN" altLang="en-US" sz="2400"/>
              <a:t>空语句不执行任何操作，属表达式语句的一种</a:t>
            </a:r>
            <a:endParaRPr lang="en-US" altLang="zh-CN" sz="2400"/>
          </a:p>
          <a:p>
            <a:pPr>
              <a:buFont typeface="Wingdings" pitchFamily="2" charset="2"/>
              <a:buNone/>
            </a:pPr>
            <a:r>
              <a:rPr lang="en-US" altLang="zh-CN" sz="2400"/>
              <a:t>		</a:t>
            </a:r>
            <a:r>
              <a:rPr lang="zh-CN" altLang="en-US" sz="2400"/>
              <a:t>除赋值表达式语句和函数调用语句外，大部分表达式语句没有实际意义，如： </a:t>
            </a:r>
            <a:r>
              <a:rPr lang="en-US" altLang="zh-CN" sz="2400"/>
              <a:t>a+b;</a:t>
            </a:r>
          </a:p>
          <a:p>
            <a:pPr>
              <a:buFont typeface="Wingdings" pitchFamily="2" charset="2"/>
              <a:buNone/>
            </a:pPr>
            <a:r>
              <a:rPr lang="en-US" altLang="zh-CN" sz="2400"/>
              <a:t>(4) </a:t>
            </a:r>
            <a:r>
              <a:rPr lang="zh-CN" altLang="en-US" sz="2400"/>
              <a:t>选择</a:t>
            </a:r>
            <a:r>
              <a:rPr lang="zh-CN" altLang="zh-CN" sz="2400"/>
              <a:t>语句</a:t>
            </a:r>
            <a:r>
              <a:rPr lang="en-US" altLang="zh-CN" sz="2400"/>
              <a:t> selection-statement</a:t>
            </a:r>
          </a:p>
          <a:p>
            <a:pPr>
              <a:buFont typeface="Wingdings" pitchFamily="2" charset="2"/>
              <a:buNone/>
            </a:pPr>
            <a:r>
              <a:rPr lang="en-US" altLang="zh-CN" sz="2400"/>
              <a:t>		</a:t>
            </a:r>
            <a:r>
              <a:rPr lang="zh-CN" altLang="en-US" sz="2400"/>
              <a:t>选择语句根据控制表达式的值在一组语句中进行选择</a:t>
            </a:r>
            <a:endParaRPr lang="en-US" altLang="zh-CN" sz="2400"/>
          </a:p>
          <a:p>
            <a:pPr>
              <a:buFont typeface="Wingdings" pitchFamily="2" charset="2"/>
              <a:buNone/>
            </a:pPr>
            <a:r>
              <a:rPr lang="en-US" altLang="zh-CN" sz="2400"/>
              <a:t>		if( expreesion ) statement</a:t>
            </a:r>
          </a:p>
          <a:p>
            <a:pPr>
              <a:buFont typeface="Wingdings" pitchFamily="2" charset="2"/>
              <a:buNone/>
            </a:pPr>
            <a:r>
              <a:rPr lang="en-US" altLang="zh-CN" sz="2400"/>
              <a:t>		if( expression ) statement else statement</a:t>
            </a:r>
          </a:p>
          <a:p>
            <a:pPr>
              <a:buFont typeface="Wingdings" pitchFamily="2" charset="2"/>
              <a:buNone/>
            </a:pPr>
            <a:r>
              <a:rPr lang="en-US" altLang="zh-CN" sz="2400"/>
              <a:t>		switch( expression ) statement</a:t>
            </a:r>
          </a:p>
        </p:txBody>
      </p:sp>
      <p:sp>
        <p:nvSpPr>
          <p:cNvPr id="44036" name="Rectangle 5">
            <a:extLst>
              <a:ext uri="{FF2B5EF4-FFF2-40B4-BE49-F238E27FC236}">
                <a16:creationId xmlns="" xmlns:a16="http://schemas.microsoft.com/office/drawing/2014/main" id="{39EE2BD0-7856-4C5E-A4AE-08FA9FB1B2C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4037" name="Rectangle 2">
            <a:extLst>
              <a:ext uri="{FF2B5EF4-FFF2-40B4-BE49-F238E27FC236}">
                <a16:creationId xmlns="" xmlns:a16="http://schemas.microsoft.com/office/drawing/2014/main" id="{6890D8CE-B87A-45C5-BD39-A141E279FB4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4038" name="Rectangle 2">
            <a:extLst>
              <a:ext uri="{FF2B5EF4-FFF2-40B4-BE49-F238E27FC236}">
                <a16:creationId xmlns="" xmlns:a16="http://schemas.microsoft.com/office/drawing/2014/main" id="{9D50024B-A415-452E-AB3D-293BE0C489F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4039" name="灯片编号占位符 1">
            <a:extLst>
              <a:ext uri="{FF2B5EF4-FFF2-40B4-BE49-F238E27FC236}">
                <a16:creationId xmlns="" xmlns:a16="http://schemas.microsoft.com/office/drawing/2014/main" id="{BEBAC8E6-25EE-4FD1-A7C3-D0D40C5F3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BCA9A56C-8BAD-4490-A2C5-327C7DDC5755}" type="slidenum">
              <a:rPr kumimoji="0" lang="en-US" altLang="zh-CN" sz="1400" b="0" smtClean="0"/>
              <a:pPr>
                <a:lnSpc>
                  <a:spcPct val="100000"/>
                </a:lnSpc>
                <a:spcBef>
                  <a:spcPct val="0"/>
                </a:spcBef>
                <a:buFontTx/>
                <a:buNone/>
              </a:pPr>
              <a:t>34</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2B1253F8-9D5A-4ADC-B471-AF64A2647F9A}"/>
              </a:ext>
            </a:extLst>
          </p:cNvPr>
          <p:cNvSpPr>
            <a:spLocks noGrp="1" noChangeArrowheads="1"/>
          </p:cNvSpPr>
          <p:nvPr>
            <p:ph type="title"/>
          </p:nvPr>
        </p:nvSpPr>
        <p:spPr>
          <a:xfrm>
            <a:off x="357188" y="642938"/>
            <a:ext cx="8429625"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3.3.1 	C</a:t>
            </a:r>
            <a:r>
              <a:rPr lang="zh-CN" altLang="zh-CN" sz="4800">
                <a:solidFill>
                  <a:srgbClr val="800000"/>
                </a:solidFill>
                <a:latin typeface="Arial" panose="020B0604020202020204" pitchFamily="34" charset="0"/>
                <a:ea typeface="黑体" panose="02010609060101010101" pitchFamily="49" charset="-122"/>
              </a:rPr>
              <a:t>语句的作用和分类</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F8AED1F0-8369-4641-8E22-C055662F6B2F}"/>
              </a:ext>
            </a:extLst>
          </p:cNvPr>
          <p:cNvSpPr>
            <a:spLocks noGrp="1" noChangeArrowheads="1"/>
          </p:cNvSpPr>
          <p:nvPr>
            <p:ph type="body" sz="half" idx="1"/>
          </p:nvPr>
        </p:nvSpPr>
        <p:spPr>
          <a:xfrm>
            <a:off x="642938" y="1571625"/>
            <a:ext cx="7929562" cy="4714875"/>
          </a:xfrm>
        </p:spPr>
        <p:txBody>
          <a:bodyPr/>
          <a:lstStyle/>
          <a:p>
            <a:pPr>
              <a:buFont typeface="Wingdings" pitchFamily="2" charset="2"/>
              <a:buNone/>
            </a:pPr>
            <a:r>
              <a:rPr lang="en-US" altLang="zh-CN" sz="2400"/>
              <a:t>(5) </a:t>
            </a:r>
            <a:r>
              <a:rPr lang="zh-CN" altLang="en-US" sz="2400"/>
              <a:t>循环</a:t>
            </a:r>
            <a:r>
              <a:rPr lang="en-US" altLang="zh-CN" sz="2400"/>
              <a:t>(</a:t>
            </a:r>
            <a:r>
              <a:rPr lang="zh-CN" altLang="en-US" sz="2400"/>
              <a:t>迭代</a:t>
            </a:r>
            <a:r>
              <a:rPr lang="en-US" altLang="zh-CN" sz="2400"/>
              <a:t>)</a:t>
            </a:r>
            <a:r>
              <a:rPr lang="zh-CN" altLang="zh-CN" sz="2400"/>
              <a:t>语句</a:t>
            </a:r>
            <a:r>
              <a:rPr lang="en-US" altLang="zh-CN" sz="2400"/>
              <a:t> iteration-statement</a:t>
            </a:r>
          </a:p>
          <a:p>
            <a:pPr>
              <a:buFont typeface="Wingdings" pitchFamily="2" charset="2"/>
              <a:buNone/>
            </a:pPr>
            <a:r>
              <a:rPr lang="en-US" altLang="zh-CN" sz="2400"/>
              <a:t>		while( expression ) </a:t>
            </a:r>
            <a:r>
              <a:rPr lang="en-US" altLang="zh-CN" sz="2400">
                <a:solidFill>
                  <a:srgbClr val="FF0000"/>
                </a:solidFill>
              </a:rPr>
              <a:t>statement</a:t>
            </a:r>
          </a:p>
          <a:p>
            <a:pPr>
              <a:buFont typeface="Wingdings" pitchFamily="2" charset="2"/>
              <a:buNone/>
            </a:pPr>
            <a:r>
              <a:rPr lang="en-US" altLang="zh-CN" sz="2400"/>
              <a:t>		do </a:t>
            </a:r>
            <a:r>
              <a:rPr lang="en-US" altLang="zh-CN" sz="2400">
                <a:solidFill>
                  <a:srgbClr val="FF0000"/>
                </a:solidFill>
              </a:rPr>
              <a:t>statement</a:t>
            </a:r>
            <a:r>
              <a:rPr lang="en-US" altLang="zh-CN" sz="2400"/>
              <a:t> while( expression);</a:t>
            </a:r>
          </a:p>
          <a:p>
            <a:pPr>
              <a:buFont typeface="Wingdings" pitchFamily="2" charset="2"/>
              <a:buNone/>
            </a:pPr>
            <a:r>
              <a:rPr lang="en-US" altLang="zh-CN" sz="2400"/>
              <a:t>		for( expression</a:t>
            </a:r>
            <a:r>
              <a:rPr lang="en-US" altLang="zh-CN" sz="2400" baseline="-25000"/>
              <a:t>opt</a:t>
            </a:r>
            <a:r>
              <a:rPr lang="en-US" altLang="zh-CN" sz="2400"/>
              <a:t>; expression</a:t>
            </a:r>
            <a:r>
              <a:rPr lang="en-US" altLang="zh-CN" sz="2400" baseline="-25000"/>
              <a:t>opt</a:t>
            </a:r>
            <a:r>
              <a:rPr lang="en-US" altLang="zh-CN" sz="2400"/>
              <a:t>; expression</a:t>
            </a:r>
            <a:r>
              <a:rPr lang="en-US" altLang="zh-CN" sz="2400" baseline="-25000"/>
              <a:t>opt</a:t>
            </a:r>
            <a:r>
              <a:rPr lang="en-US" altLang="zh-CN" sz="2400"/>
              <a:t> ) </a:t>
            </a:r>
            <a:r>
              <a:rPr lang="en-US" altLang="zh-CN" sz="2400">
                <a:solidFill>
                  <a:srgbClr val="FF0000"/>
                </a:solidFill>
              </a:rPr>
              <a:t>statement</a:t>
            </a:r>
          </a:p>
          <a:p>
            <a:pPr>
              <a:buFont typeface="Wingdings" pitchFamily="2" charset="2"/>
              <a:buNone/>
            </a:pPr>
            <a:r>
              <a:rPr lang="en-US" altLang="zh-CN" sz="2400"/>
              <a:t>		</a:t>
            </a:r>
            <a:r>
              <a:rPr lang="zh-CN" altLang="en-US" sz="2400"/>
              <a:t>循环语句中被重复执行的语句成为循环体，直到控制表达式的值为</a:t>
            </a:r>
            <a:r>
              <a:rPr lang="en-US" altLang="zh-CN" sz="2400"/>
              <a:t>0</a:t>
            </a:r>
            <a:r>
              <a:rPr lang="zh-CN" altLang="en-US" sz="2400"/>
              <a:t>时，循环终止。</a:t>
            </a:r>
            <a:endParaRPr lang="en-US" altLang="zh-CN" sz="2400"/>
          </a:p>
          <a:p>
            <a:pPr>
              <a:buFont typeface="Wingdings" pitchFamily="2" charset="2"/>
              <a:buNone/>
            </a:pPr>
            <a:r>
              <a:rPr lang="en-US" altLang="zh-CN" sz="2400"/>
              <a:t>(6) </a:t>
            </a:r>
            <a:r>
              <a:rPr lang="zh-CN" altLang="en-US" sz="2400"/>
              <a:t>跳转</a:t>
            </a:r>
            <a:r>
              <a:rPr lang="zh-CN" altLang="zh-CN" sz="2400"/>
              <a:t>语句</a:t>
            </a:r>
            <a:r>
              <a:rPr lang="en-US" altLang="zh-CN" sz="2400"/>
              <a:t> jump-statement</a:t>
            </a:r>
          </a:p>
          <a:p>
            <a:pPr>
              <a:buFont typeface="Wingdings" pitchFamily="2" charset="2"/>
              <a:buNone/>
            </a:pPr>
            <a:r>
              <a:rPr lang="en-US" altLang="zh-CN" sz="2400"/>
              <a:t>		goto </a:t>
            </a:r>
            <a:r>
              <a:rPr lang="en-US" altLang="zh-CN" sz="2400" i="1">
                <a:solidFill>
                  <a:srgbClr val="FF0000"/>
                </a:solidFill>
              </a:rPr>
              <a:t>identifier</a:t>
            </a:r>
            <a:r>
              <a:rPr lang="en-US" altLang="zh-CN" sz="2400"/>
              <a:t>; 		continue;		break;		return expression</a:t>
            </a:r>
            <a:r>
              <a:rPr lang="en-US" altLang="zh-CN" sz="2400" baseline="-25000"/>
              <a:t>opt</a:t>
            </a:r>
            <a:r>
              <a:rPr lang="en-US" altLang="zh-CN" sz="2400"/>
              <a:t>;</a:t>
            </a:r>
          </a:p>
        </p:txBody>
      </p:sp>
      <p:sp>
        <p:nvSpPr>
          <p:cNvPr id="45060" name="Rectangle 5">
            <a:extLst>
              <a:ext uri="{FF2B5EF4-FFF2-40B4-BE49-F238E27FC236}">
                <a16:creationId xmlns="" xmlns:a16="http://schemas.microsoft.com/office/drawing/2014/main" id="{B1F6ED7F-577D-4C80-B6B9-E96CDEF589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5061" name="Rectangle 2">
            <a:extLst>
              <a:ext uri="{FF2B5EF4-FFF2-40B4-BE49-F238E27FC236}">
                <a16:creationId xmlns="" xmlns:a16="http://schemas.microsoft.com/office/drawing/2014/main" id="{53A6D4C8-C501-4E32-88C4-BBBA961C08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5062" name="Rectangle 2">
            <a:extLst>
              <a:ext uri="{FF2B5EF4-FFF2-40B4-BE49-F238E27FC236}">
                <a16:creationId xmlns="" xmlns:a16="http://schemas.microsoft.com/office/drawing/2014/main" id="{C024CB10-8061-4DA0-B2AA-1E604A5D05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5063" name="灯片编号占位符 1">
            <a:extLst>
              <a:ext uri="{FF2B5EF4-FFF2-40B4-BE49-F238E27FC236}">
                <a16:creationId xmlns="" xmlns:a16="http://schemas.microsoft.com/office/drawing/2014/main" id="{71350B1C-7EB6-474C-9538-871B7D86E5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4CAAF028-5E88-476D-8E63-E70ACBDCA951}" type="slidenum">
              <a:rPr kumimoji="0" lang="en-US" altLang="zh-CN" sz="1400" b="0" smtClean="0"/>
              <a:pPr>
                <a:lnSpc>
                  <a:spcPct val="100000"/>
                </a:lnSpc>
                <a:spcBef>
                  <a:spcPct val="0"/>
                </a:spcBef>
                <a:buFontTx/>
                <a:buNone/>
              </a:pPr>
              <a:t>35</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7" dur="500"/>
                                        <p:tgtEl>
                                          <p:spTgt spid="216071">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12" dur="500"/>
                                        <p:tgtEl>
                                          <p:spTgt spid="2160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5E318487-D242-47D7-A476-2D1634B023C8}"/>
              </a:ext>
            </a:extLst>
          </p:cNvPr>
          <p:cNvSpPr>
            <a:spLocks noGrp="1" noChangeArrowheads="1"/>
          </p:cNvSpPr>
          <p:nvPr>
            <p:ph type="title"/>
          </p:nvPr>
        </p:nvSpPr>
        <p:spPr>
          <a:xfrm>
            <a:off x="214313" y="765175"/>
            <a:ext cx="8786812" cy="708025"/>
          </a:xfrm>
        </p:spPr>
        <p:txBody>
          <a:bodyPr/>
          <a:lstStyle/>
          <a:p>
            <a:pPr eaLnBrk="1" hangingPunct="1"/>
            <a:r>
              <a:rPr lang="en-US" altLang="zh-CN" sz="4000">
                <a:solidFill>
                  <a:srgbClr val="800000"/>
                </a:solidFill>
                <a:latin typeface="Arial" panose="020B0604020202020204" pitchFamily="34" charset="0"/>
                <a:ea typeface="黑体" panose="02010609060101010101" pitchFamily="49" charset="-122"/>
              </a:rPr>
              <a:t>3.3.2 </a:t>
            </a:r>
            <a:r>
              <a:rPr lang="zh-CN" altLang="zh-CN" sz="4000">
                <a:solidFill>
                  <a:srgbClr val="800000"/>
                </a:solidFill>
                <a:latin typeface="Arial" panose="020B0604020202020204" pitchFamily="34" charset="0"/>
                <a:ea typeface="黑体" panose="02010609060101010101" pitchFamily="49" charset="-122"/>
              </a:rPr>
              <a:t>最</a:t>
            </a:r>
            <a:r>
              <a:rPr lang="zh-CN" altLang="en-US" sz="4000">
                <a:solidFill>
                  <a:srgbClr val="800000"/>
                </a:solidFill>
                <a:latin typeface="Arial" panose="020B0604020202020204" pitchFamily="34" charset="0"/>
                <a:ea typeface="黑体" panose="02010609060101010101" pitchFamily="49" charset="-122"/>
              </a:rPr>
              <a:t>简单</a:t>
            </a:r>
            <a:r>
              <a:rPr lang="zh-CN" altLang="zh-CN" sz="4000">
                <a:solidFill>
                  <a:srgbClr val="800000"/>
                </a:solidFill>
                <a:latin typeface="Arial" panose="020B0604020202020204" pitchFamily="34" charset="0"/>
                <a:ea typeface="黑体" panose="02010609060101010101" pitchFamily="49" charset="-122"/>
              </a:rPr>
              <a:t>的语句</a:t>
            </a:r>
            <a:r>
              <a:rPr lang="en-US" altLang="zh-CN" sz="4000">
                <a:solidFill>
                  <a:srgbClr val="800000"/>
                </a:solidFill>
                <a:latin typeface="Arial" panose="020B0604020202020204" pitchFamily="34" charset="0"/>
                <a:ea typeface="黑体" panose="02010609060101010101" pitchFamily="49" charset="-122"/>
              </a:rPr>
              <a:t>--</a:t>
            </a:r>
            <a:r>
              <a:rPr lang="zh-CN" altLang="zh-CN" sz="4000">
                <a:solidFill>
                  <a:srgbClr val="800000"/>
                </a:solidFill>
                <a:latin typeface="Arial" panose="020B0604020202020204" pitchFamily="34" charset="0"/>
                <a:ea typeface="黑体" panose="02010609060101010101" pitchFamily="49" charset="-122"/>
              </a:rPr>
              <a:t>赋值</a:t>
            </a:r>
            <a:r>
              <a:rPr lang="zh-CN" altLang="en-US" sz="4000">
                <a:solidFill>
                  <a:srgbClr val="800000"/>
                </a:solidFill>
                <a:latin typeface="Arial" panose="020B0604020202020204" pitchFamily="34" charset="0"/>
                <a:ea typeface="黑体" panose="02010609060101010101" pitchFamily="49" charset="-122"/>
              </a:rPr>
              <a:t>表达式</a:t>
            </a:r>
            <a:r>
              <a:rPr lang="zh-CN" altLang="zh-CN" sz="4000">
                <a:solidFill>
                  <a:srgbClr val="800000"/>
                </a:solidFill>
                <a:latin typeface="Arial" panose="020B0604020202020204" pitchFamily="34" charset="0"/>
                <a:ea typeface="黑体" panose="02010609060101010101" pitchFamily="49" charset="-122"/>
              </a:rPr>
              <a:t>语句</a:t>
            </a:r>
            <a:endParaRPr lang="zh-CN" altLang="en-US" sz="4000">
              <a:solidFill>
                <a:srgbClr val="800000"/>
              </a:solidFill>
              <a:latin typeface="Arial" panose="020B0604020202020204" pitchFamily="34" charset="0"/>
              <a:ea typeface="黑体" panose="02010609060101010101" pitchFamily="49" charset="-122"/>
            </a:endParaRPr>
          </a:p>
        </p:txBody>
      </p:sp>
      <p:sp>
        <p:nvSpPr>
          <p:cNvPr id="46083" name="Rectangle 7">
            <a:extLst>
              <a:ext uri="{FF2B5EF4-FFF2-40B4-BE49-F238E27FC236}">
                <a16:creationId xmlns="" xmlns:a16="http://schemas.microsoft.com/office/drawing/2014/main" id="{0B5BD8ED-F571-47D6-B691-26BDBDD3BFBF}"/>
              </a:ext>
            </a:extLst>
          </p:cNvPr>
          <p:cNvSpPr>
            <a:spLocks noGrp="1" noChangeArrowheads="1"/>
          </p:cNvSpPr>
          <p:nvPr>
            <p:ph type="body" sz="half" idx="1"/>
          </p:nvPr>
        </p:nvSpPr>
        <p:spPr>
          <a:xfrm>
            <a:off x="928688" y="1857375"/>
            <a:ext cx="6786562" cy="3071813"/>
          </a:xfrm>
        </p:spPr>
        <p:txBody>
          <a:bodyPr/>
          <a:lstStyle/>
          <a:p>
            <a:r>
              <a:rPr lang="zh-CN" altLang="zh-CN"/>
              <a:t>在</a:t>
            </a:r>
            <a:r>
              <a:rPr lang="en-US" altLang="zh-CN"/>
              <a:t>C</a:t>
            </a:r>
            <a:r>
              <a:rPr lang="zh-CN" altLang="zh-CN"/>
              <a:t>程序中，最常用的语句是：</a:t>
            </a:r>
            <a:endParaRPr lang="en-US" altLang="zh-CN"/>
          </a:p>
          <a:p>
            <a:pPr lvl="1"/>
            <a:r>
              <a:rPr lang="zh-CN" altLang="zh-CN" sz="3200"/>
              <a:t>赋值语句</a:t>
            </a:r>
            <a:endParaRPr lang="en-US" altLang="zh-CN" sz="3200"/>
          </a:p>
          <a:p>
            <a:pPr lvl="1"/>
            <a:r>
              <a:rPr lang="zh-CN" altLang="zh-CN" sz="3200"/>
              <a:t>输入输出语句</a:t>
            </a:r>
            <a:endParaRPr lang="en-US" altLang="zh-CN" sz="3200"/>
          </a:p>
          <a:p>
            <a:r>
              <a:rPr lang="zh-CN" altLang="zh-CN"/>
              <a:t>其中最基本的是赋值语句</a:t>
            </a:r>
            <a:endParaRPr lang="en-US" altLang="zh-CN"/>
          </a:p>
        </p:txBody>
      </p:sp>
      <p:sp>
        <p:nvSpPr>
          <p:cNvPr id="46084" name="Rectangle 5">
            <a:extLst>
              <a:ext uri="{FF2B5EF4-FFF2-40B4-BE49-F238E27FC236}">
                <a16:creationId xmlns="" xmlns:a16="http://schemas.microsoft.com/office/drawing/2014/main" id="{9C53FC65-E132-43C3-BE54-78C332CD79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6085" name="Rectangle 2">
            <a:extLst>
              <a:ext uri="{FF2B5EF4-FFF2-40B4-BE49-F238E27FC236}">
                <a16:creationId xmlns="" xmlns:a16="http://schemas.microsoft.com/office/drawing/2014/main" id="{E44F3868-EA66-4EBD-8629-D1F59F27C0F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6086" name="Rectangle 2">
            <a:extLst>
              <a:ext uri="{FF2B5EF4-FFF2-40B4-BE49-F238E27FC236}">
                <a16:creationId xmlns="" xmlns:a16="http://schemas.microsoft.com/office/drawing/2014/main" id="{D8F5E75E-3071-432E-ABD0-91A3B729FB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6087" name="灯片编号占位符 1">
            <a:extLst>
              <a:ext uri="{FF2B5EF4-FFF2-40B4-BE49-F238E27FC236}">
                <a16:creationId xmlns="" xmlns:a16="http://schemas.microsoft.com/office/drawing/2014/main" id="{2B2A20D7-01F1-4FDB-8F6B-3D433C903F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4B08C16-805F-4DE3-B1B4-AF7E3DCDB89D}" type="slidenum">
              <a:rPr kumimoji="0" lang="en-US" altLang="zh-CN" sz="1400" b="0" smtClean="0"/>
              <a:pPr>
                <a:lnSpc>
                  <a:spcPct val="100000"/>
                </a:lnSpc>
                <a:spcBef>
                  <a:spcPct val="0"/>
                </a:spcBef>
                <a:buFontTx/>
                <a:buNone/>
              </a:pPr>
              <a:t>36</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F924438A-C1E2-473C-9C47-F49888C072BE}"/>
              </a:ext>
            </a:extLst>
          </p:cNvPr>
          <p:cNvSpPr>
            <a:spLocks noGrp="1" noChangeArrowheads="1"/>
          </p:cNvSpPr>
          <p:nvPr>
            <p:ph type="title"/>
          </p:nvPr>
        </p:nvSpPr>
        <p:spPr>
          <a:xfrm>
            <a:off x="214313" y="765175"/>
            <a:ext cx="8786812" cy="708025"/>
          </a:xfrm>
        </p:spPr>
        <p:txBody>
          <a:bodyPr/>
          <a:lstStyle/>
          <a:p>
            <a:pPr eaLnBrk="1" hangingPunct="1"/>
            <a:r>
              <a:rPr lang="en-US" altLang="zh-CN" sz="4000">
                <a:solidFill>
                  <a:srgbClr val="800000"/>
                </a:solidFill>
                <a:latin typeface="Arial" panose="020B0604020202020204" pitchFamily="34" charset="0"/>
                <a:ea typeface="黑体" panose="02010609060101010101" pitchFamily="49" charset="-122"/>
              </a:rPr>
              <a:t>3.3.2 </a:t>
            </a:r>
            <a:r>
              <a:rPr lang="zh-CN" altLang="zh-CN" sz="4000">
                <a:solidFill>
                  <a:srgbClr val="800000"/>
                </a:solidFill>
                <a:latin typeface="Arial" panose="020B0604020202020204" pitchFamily="34" charset="0"/>
                <a:ea typeface="黑体" panose="02010609060101010101" pitchFamily="49" charset="-122"/>
              </a:rPr>
              <a:t>最</a:t>
            </a:r>
            <a:r>
              <a:rPr lang="zh-CN" altLang="en-US" sz="4000">
                <a:solidFill>
                  <a:srgbClr val="800000"/>
                </a:solidFill>
                <a:latin typeface="Arial" panose="020B0604020202020204" pitchFamily="34" charset="0"/>
                <a:ea typeface="黑体" panose="02010609060101010101" pitchFamily="49" charset="-122"/>
              </a:rPr>
              <a:t>简单</a:t>
            </a:r>
            <a:r>
              <a:rPr lang="zh-CN" altLang="zh-CN" sz="4000">
                <a:solidFill>
                  <a:srgbClr val="800000"/>
                </a:solidFill>
                <a:latin typeface="Arial" panose="020B0604020202020204" pitchFamily="34" charset="0"/>
                <a:ea typeface="黑体" panose="02010609060101010101" pitchFamily="49" charset="-122"/>
              </a:rPr>
              <a:t>的语句</a:t>
            </a:r>
            <a:r>
              <a:rPr lang="en-US" altLang="zh-CN" sz="4000">
                <a:solidFill>
                  <a:srgbClr val="800000"/>
                </a:solidFill>
                <a:latin typeface="Arial" panose="020B0604020202020204" pitchFamily="34" charset="0"/>
                <a:ea typeface="黑体" panose="02010609060101010101" pitchFamily="49" charset="-122"/>
              </a:rPr>
              <a:t>--</a:t>
            </a:r>
            <a:r>
              <a:rPr lang="zh-CN" altLang="zh-CN" sz="4000">
                <a:solidFill>
                  <a:srgbClr val="800000"/>
                </a:solidFill>
                <a:latin typeface="Arial" panose="020B0604020202020204" pitchFamily="34" charset="0"/>
                <a:ea typeface="黑体" panose="02010609060101010101" pitchFamily="49" charset="-122"/>
              </a:rPr>
              <a:t>赋值</a:t>
            </a:r>
            <a:r>
              <a:rPr lang="zh-CN" altLang="en-US" sz="4000">
                <a:solidFill>
                  <a:srgbClr val="800000"/>
                </a:solidFill>
                <a:latin typeface="Arial" panose="020B0604020202020204" pitchFamily="34" charset="0"/>
                <a:ea typeface="黑体" panose="02010609060101010101" pitchFamily="49" charset="-122"/>
              </a:rPr>
              <a:t>表达式</a:t>
            </a:r>
            <a:r>
              <a:rPr lang="zh-CN" altLang="zh-CN" sz="4000">
                <a:solidFill>
                  <a:srgbClr val="800000"/>
                </a:solidFill>
                <a:latin typeface="Arial" panose="020B0604020202020204" pitchFamily="34" charset="0"/>
                <a:ea typeface="黑体" panose="02010609060101010101" pitchFamily="49" charset="-122"/>
              </a:rPr>
              <a:t>语句</a:t>
            </a:r>
            <a:endParaRPr lang="zh-CN" altLang="en-US" sz="4800">
              <a:solidFill>
                <a:srgbClr val="800000"/>
              </a:solidFill>
              <a:latin typeface="Arial" panose="020B0604020202020204" pitchFamily="34" charset="0"/>
              <a:ea typeface="黑体" panose="02010609060101010101" pitchFamily="49" charset="-122"/>
            </a:endParaRPr>
          </a:p>
        </p:txBody>
      </p:sp>
      <p:sp>
        <p:nvSpPr>
          <p:cNvPr id="45059" name="Rectangle 7">
            <a:extLst>
              <a:ext uri="{FF2B5EF4-FFF2-40B4-BE49-F238E27FC236}">
                <a16:creationId xmlns="" xmlns:a16="http://schemas.microsoft.com/office/drawing/2014/main" id="{C5908809-9CEF-4213-ACE7-ABB5F4D72EC5}"/>
              </a:ext>
            </a:extLst>
          </p:cNvPr>
          <p:cNvSpPr>
            <a:spLocks noGrp="1" noChangeArrowheads="1"/>
          </p:cNvSpPr>
          <p:nvPr>
            <p:ph type="body" sz="half" idx="1"/>
          </p:nvPr>
        </p:nvSpPr>
        <p:spPr>
          <a:xfrm>
            <a:off x="642938" y="1857375"/>
            <a:ext cx="7500937" cy="4429125"/>
          </a:xfrm>
        </p:spPr>
        <p:txBody>
          <a:bodyPr/>
          <a:lstStyle/>
          <a:p>
            <a:pPr marL="0" indent="0">
              <a:buFont typeface="Wingdings" pitchFamily="2" charset="2"/>
              <a:buNone/>
              <a:defRPr/>
            </a:pPr>
            <a:r>
              <a:rPr lang="zh-CN" altLang="zh-CN" sz="2800" dirty="0"/>
              <a:t>例</a:t>
            </a:r>
            <a:r>
              <a:rPr lang="en-US" altLang="zh-CN" sz="2800" dirty="0"/>
              <a:t>3.4 </a:t>
            </a:r>
            <a:r>
              <a:rPr lang="zh-CN" altLang="zh-CN" sz="2800" dirty="0"/>
              <a:t>给出三角形的三边长，求三角形面积。</a:t>
            </a:r>
            <a:endParaRPr lang="en-US" altLang="zh-CN" sz="2800" dirty="0"/>
          </a:p>
          <a:p>
            <a:pPr>
              <a:defRPr/>
            </a:pPr>
            <a:r>
              <a:rPr lang="zh-CN" altLang="zh-CN" sz="2800" dirty="0"/>
              <a:t>假设给定的三个边符合构成三角形的条件</a:t>
            </a:r>
            <a:endParaRPr lang="en-US" altLang="zh-CN" sz="2800" dirty="0"/>
          </a:p>
          <a:p>
            <a:pPr>
              <a:defRPr/>
            </a:pPr>
            <a:r>
              <a:rPr lang="zh-CN" altLang="zh-CN" sz="2800" dirty="0"/>
              <a:t>解题思路：</a:t>
            </a:r>
            <a:r>
              <a:rPr lang="zh-CN" altLang="zh-CN" sz="2800" dirty="0">
                <a:solidFill>
                  <a:srgbClr val="FF0000"/>
                </a:solidFill>
              </a:rPr>
              <a:t>关键</a:t>
            </a:r>
            <a:r>
              <a:rPr lang="zh-CN" altLang="zh-CN" sz="2800" dirty="0"/>
              <a:t>是找到求三角形面积的公式</a:t>
            </a:r>
            <a:endParaRPr lang="en-US" altLang="zh-CN" sz="2800" dirty="0"/>
          </a:p>
          <a:p>
            <a:pPr>
              <a:defRPr/>
            </a:pPr>
            <a:r>
              <a:rPr lang="zh-CN" altLang="zh-CN" sz="2800" dirty="0"/>
              <a:t>公式为：</a:t>
            </a:r>
            <a:endParaRPr lang="en-US" altLang="zh-CN" sz="2800" dirty="0"/>
          </a:p>
          <a:p>
            <a:pPr>
              <a:buFont typeface="Wingdings" pitchFamily="2" charset="2"/>
              <a:buNone/>
              <a:defRPr/>
            </a:pPr>
            <a:endParaRPr lang="en-US" altLang="zh-CN" dirty="0"/>
          </a:p>
          <a:p>
            <a:pPr>
              <a:buFont typeface="Wingdings" pitchFamily="2" charset="2"/>
              <a:buNone/>
              <a:defRPr/>
            </a:pPr>
            <a:r>
              <a:rPr lang="zh-CN" altLang="zh-CN" dirty="0"/>
              <a:t>其中</a:t>
            </a:r>
            <a:r>
              <a:rPr lang="en-US" altLang="zh-CN" b="0" dirty="0"/>
              <a:t>s=(</a:t>
            </a:r>
            <a:r>
              <a:rPr lang="en-US" altLang="zh-CN" b="0" dirty="0" err="1"/>
              <a:t>a+b+c</a:t>
            </a:r>
            <a:r>
              <a:rPr lang="en-US" altLang="zh-CN" b="0" dirty="0"/>
              <a:t>)/2</a:t>
            </a:r>
            <a:endParaRPr lang="en-US" altLang="zh-CN" dirty="0"/>
          </a:p>
        </p:txBody>
      </p:sp>
      <p:sp>
        <p:nvSpPr>
          <p:cNvPr id="47108" name="Rectangle 5">
            <a:extLst>
              <a:ext uri="{FF2B5EF4-FFF2-40B4-BE49-F238E27FC236}">
                <a16:creationId xmlns="" xmlns:a16="http://schemas.microsoft.com/office/drawing/2014/main" id="{566F0EEF-1175-47F1-BDC9-2922EF5869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7109" name="Rectangle 2">
            <a:extLst>
              <a:ext uri="{FF2B5EF4-FFF2-40B4-BE49-F238E27FC236}">
                <a16:creationId xmlns="" xmlns:a16="http://schemas.microsoft.com/office/drawing/2014/main" id="{014055AD-B73E-4B14-BE38-78E6B003FB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7110" name="Rectangle 2">
            <a:extLst>
              <a:ext uri="{FF2B5EF4-FFF2-40B4-BE49-F238E27FC236}">
                <a16:creationId xmlns="" xmlns:a16="http://schemas.microsoft.com/office/drawing/2014/main" id="{3B83D31C-5472-4ABD-9097-15141CBF6B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7111" name="Rectangle 2">
            <a:extLst>
              <a:ext uri="{FF2B5EF4-FFF2-40B4-BE49-F238E27FC236}">
                <a16:creationId xmlns="" xmlns:a16="http://schemas.microsoft.com/office/drawing/2014/main" id="{CBC1C47D-8F09-4F45-8D80-85D76E29BAF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45064" name="Object 1">
            <a:extLst>
              <a:ext uri="{FF2B5EF4-FFF2-40B4-BE49-F238E27FC236}">
                <a16:creationId xmlns="" xmlns:a16="http://schemas.microsoft.com/office/drawing/2014/main" id="{5651BCCF-FD2A-40F0-8209-48C05F235890}"/>
              </a:ext>
            </a:extLst>
          </p:cNvPr>
          <p:cNvGraphicFramePr>
            <a:graphicFrameLocks noChangeAspect="1"/>
          </p:cNvGraphicFramePr>
          <p:nvPr/>
        </p:nvGraphicFramePr>
        <p:xfrm>
          <a:off x="2071688" y="4292600"/>
          <a:ext cx="5080000" cy="714375"/>
        </p:xfrm>
        <a:graphic>
          <a:graphicData uri="http://schemas.openxmlformats.org/presentationml/2006/ole">
            <mc:AlternateContent xmlns:mc="http://schemas.openxmlformats.org/markup-compatibility/2006">
              <mc:Choice xmlns:v="urn:schemas-microsoft-com:vml" Requires="v">
                <p:oleObj spid="_x0000_s47124" name="公式" r:id="rId3" imgW="1828800" imgH="254000" progId="Equation.3">
                  <p:embed/>
                </p:oleObj>
              </mc:Choice>
              <mc:Fallback>
                <p:oleObj name="公式" r:id="rId3" imgW="1828800" imgH="254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4292600"/>
                        <a:ext cx="5080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3" name="灯片编号占位符 1">
            <a:extLst>
              <a:ext uri="{FF2B5EF4-FFF2-40B4-BE49-F238E27FC236}">
                <a16:creationId xmlns="" xmlns:a16="http://schemas.microsoft.com/office/drawing/2014/main" id="{953F78CE-A2DD-48D9-ACA7-D8CFCF7B66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B59C4A61-14C3-4148-B50B-4142432093EA}" type="slidenum">
              <a:rPr kumimoji="0" lang="en-US" altLang="zh-CN" sz="1400" b="0" smtClean="0"/>
              <a:pPr>
                <a:lnSpc>
                  <a:spcPct val="100000"/>
                </a:lnSpc>
                <a:spcBef>
                  <a:spcPct val="0"/>
                </a:spcBef>
                <a:buFontTx/>
                <a:buNone/>
              </a:pPr>
              <a:t>37</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animEffect transition="in" filter="fade">
                                      <p:cBhvr>
                                        <p:cTn id="7" dur="1000"/>
                                        <p:tgtEl>
                                          <p:spTgt spid="45059">
                                            <p:txEl>
                                              <p:pRg st="2" end="2"/>
                                            </p:txEl>
                                          </p:spTgt>
                                        </p:tgtEl>
                                      </p:cBhvr>
                                    </p:animEffect>
                                    <p:anim calcmode="lin" valueType="num">
                                      <p:cBhvr>
                                        <p:cTn id="8"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059">
                                            <p:txEl>
                                              <p:pRg st="3" end="3"/>
                                            </p:txEl>
                                          </p:spTgt>
                                        </p:tgtEl>
                                        <p:attrNameLst>
                                          <p:attrName>style.visibility</p:attrName>
                                        </p:attrNameLst>
                                      </p:cBhvr>
                                      <p:to>
                                        <p:strVal val="visible"/>
                                      </p:to>
                                    </p:set>
                                    <p:animEffect transition="in" filter="fade">
                                      <p:cBhvr>
                                        <p:cTn id="12" dur="1000"/>
                                        <p:tgtEl>
                                          <p:spTgt spid="45059">
                                            <p:txEl>
                                              <p:pRg st="3" end="3"/>
                                            </p:txEl>
                                          </p:spTgt>
                                        </p:tgtEl>
                                      </p:cBhvr>
                                    </p:animEffect>
                                    <p:anim calcmode="lin" valueType="num">
                                      <p:cBhvr>
                                        <p:cTn id="13"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5064"/>
                                        </p:tgtEl>
                                        <p:attrNameLst>
                                          <p:attrName>style.visibility</p:attrName>
                                        </p:attrNameLst>
                                      </p:cBhvr>
                                      <p:to>
                                        <p:strVal val="visible"/>
                                      </p:to>
                                    </p:set>
                                    <p:anim calcmode="lin" valueType="num">
                                      <p:cBhvr additive="base">
                                        <p:cTn id="19" dur="500" fill="hold"/>
                                        <p:tgtEl>
                                          <p:spTgt spid="45064"/>
                                        </p:tgtEl>
                                        <p:attrNameLst>
                                          <p:attrName>ppt_x</p:attrName>
                                        </p:attrNameLst>
                                      </p:cBhvr>
                                      <p:tavLst>
                                        <p:tav tm="0">
                                          <p:val>
                                            <p:strVal val="#ppt_x"/>
                                          </p:val>
                                        </p:tav>
                                        <p:tav tm="100000">
                                          <p:val>
                                            <p:strVal val="#ppt_x"/>
                                          </p:val>
                                        </p:tav>
                                      </p:tavLst>
                                    </p:anim>
                                    <p:anim calcmode="lin" valueType="num">
                                      <p:cBhvr additive="base">
                                        <p:cTn id="20" dur="500" fill="hold"/>
                                        <p:tgtEl>
                                          <p:spTgt spid="4506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45059">
                                            <p:txEl>
                                              <p:pRg st="5" end="5"/>
                                            </p:txEl>
                                          </p:spTgt>
                                        </p:tgtEl>
                                        <p:attrNameLst>
                                          <p:attrName>style.visibility</p:attrName>
                                        </p:attrNameLst>
                                      </p:cBhvr>
                                      <p:to>
                                        <p:strVal val="visible"/>
                                      </p:to>
                                    </p:set>
                                    <p:animEffect transition="in" filter="wipe(down)">
                                      <p:cBhvr>
                                        <p:cTn id="25"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7">
            <a:extLst>
              <a:ext uri="{FF2B5EF4-FFF2-40B4-BE49-F238E27FC236}">
                <a16:creationId xmlns="" xmlns:a16="http://schemas.microsoft.com/office/drawing/2014/main" id="{0ABA3E59-AFF3-4D32-9455-956AD996732A}"/>
              </a:ext>
            </a:extLst>
          </p:cNvPr>
          <p:cNvSpPr>
            <a:spLocks noGrp="1" noChangeArrowheads="1"/>
          </p:cNvSpPr>
          <p:nvPr>
            <p:ph type="body" sz="half" idx="1"/>
          </p:nvPr>
        </p:nvSpPr>
        <p:spPr>
          <a:xfrm>
            <a:off x="642938" y="500063"/>
            <a:ext cx="8143875" cy="6286500"/>
          </a:xfrm>
        </p:spPr>
        <p:txBody>
          <a:bodyPr/>
          <a:lstStyle/>
          <a:p>
            <a:pPr>
              <a:lnSpc>
                <a:spcPts val="3100"/>
              </a:lnSpc>
              <a:spcBef>
                <a:spcPts val="0"/>
              </a:spcBef>
              <a:buFont typeface="Wingdings" pitchFamily="2" charset="2"/>
              <a:buNone/>
            </a:pPr>
            <a:r>
              <a:rPr lang="en-US" altLang="zh-CN" sz="2400" dirty="0"/>
              <a:t>#include &lt;</a:t>
            </a:r>
            <a:r>
              <a:rPr lang="en-US" altLang="zh-CN" sz="2400" dirty="0" err="1"/>
              <a:t>stdio.h</a:t>
            </a:r>
            <a:r>
              <a:rPr lang="en-US" altLang="zh-CN" sz="2400" dirty="0"/>
              <a:t>&gt;</a:t>
            </a:r>
            <a:endParaRPr lang="zh-CN" altLang="zh-CN" sz="2400" dirty="0"/>
          </a:p>
          <a:p>
            <a:pPr>
              <a:lnSpc>
                <a:spcPts val="3100"/>
              </a:lnSpc>
              <a:spcBef>
                <a:spcPts val="0"/>
              </a:spcBef>
              <a:buFont typeface="Wingdings" pitchFamily="2" charset="2"/>
              <a:buNone/>
            </a:pPr>
            <a:r>
              <a:rPr lang="en-US" altLang="zh-CN" sz="2400" dirty="0"/>
              <a:t>#include &lt;</a:t>
            </a:r>
            <a:r>
              <a:rPr lang="en-US" altLang="zh-CN" sz="2400" dirty="0" err="1"/>
              <a:t>math.h</a:t>
            </a:r>
            <a:r>
              <a:rPr lang="en-US" altLang="zh-CN" sz="2400" dirty="0"/>
              <a:t>&gt;</a:t>
            </a:r>
            <a:endParaRPr lang="zh-CN" altLang="zh-CN" sz="2400" dirty="0"/>
          </a:p>
          <a:p>
            <a:pPr>
              <a:lnSpc>
                <a:spcPts val="3100"/>
              </a:lnSpc>
              <a:spcBef>
                <a:spcPts val="0"/>
              </a:spcBef>
              <a:buFont typeface="Wingdings" pitchFamily="2" charset="2"/>
              <a:buNone/>
            </a:pPr>
            <a:r>
              <a:rPr lang="en-US" altLang="zh-CN" sz="2400" dirty="0"/>
              <a:t>int main ( )</a:t>
            </a:r>
            <a:endParaRPr lang="zh-CN" altLang="zh-CN" sz="2400" dirty="0"/>
          </a:p>
          <a:p>
            <a:pPr>
              <a:lnSpc>
                <a:spcPts val="3100"/>
              </a:lnSpc>
              <a:spcBef>
                <a:spcPts val="0"/>
              </a:spcBef>
              <a:buFont typeface="Wingdings" pitchFamily="2" charset="2"/>
              <a:buNone/>
            </a:pPr>
            <a:r>
              <a:rPr lang="en-US" altLang="zh-CN" sz="2400" dirty="0"/>
              <a:t>{ </a:t>
            </a:r>
          </a:p>
          <a:p>
            <a:pPr>
              <a:lnSpc>
                <a:spcPts val="3100"/>
              </a:lnSpc>
              <a:spcBef>
                <a:spcPts val="0"/>
              </a:spcBef>
              <a:buFont typeface="Wingdings" pitchFamily="2" charset="2"/>
              <a:buNone/>
            </a:pPr>
            <a:r>
              <a:rPr lang="en-US" altLang="zh-CN" sz="2400" dirty="0"/>
              <a:t>  double </a:t>
            </a:r>
            <a:r>
              <a:rPr lang="en-US" altLang="zh-CN" sz="2400" dirty="0" err="1"/>
              <a:t>a,b,c,s,area</a:t>
            </a:r>
            <a:r>
              <a:rPr lang="en-US" altLang="zh-CN" sz="2400" dirty="0"/>
              <a:t>; </a:t>
            </a:r>
            <a:endParaRPr lang="zh-CN" altLang="zh-CN" sz="2400" dirty="0"/>
          </a:p>
          <a:p>
            <a:pPr>
              <a:lnSpc>
                <a:spcPts val="3100"/>
              </a:lnSpc>
              <a:spcBef>
                <a:spcPts val="0"/>
              </a:spcBef>
              <a:buFont typeface="Wingdings" pitchFamily="2" charset="2"/>
              <a:buNone/>
            </a:pPr>
            <a:r>
              <a:rPr lang="en-US" altLang="zh-CN" sz="2400" dirty="0"/>
              <a:t>   a=3.67;                                </a:t>
            </a:r>
            <a:endParaRPr lang="zh-CN" altLang="zh-CN" sz="2400" dirty="0"/>
          </a:p>
          <a:p>
            <a:pPr>
              <a:lnSpc>
                <a:spcPts val="3100"/>
              </a:lnSpc>
              <a:spcBef>
                <a:spcPts val="0"/>
              </a:spcBef>
              <a:buFont typeface="Wingdings" pitchFamily="2" charset="2"/>
              <a:buNone/>
            </a:pPr>
            <a:r>
              <a:rPr lang="en-US" altLang="zh-CN" sz="2400" dirty="0"/>
              <a:t>   b=5.43;                            </a:t>
            </a:r>
            <a:endParaRPr lang="zh-CN" altLang="zh-CN" sz="2400" dirty="0"/>
          </a:p>
          <a:p>
            <a:pPr>
              <a:lnSpc>
                <a:spcPts val="3100"/>
              </a:lnSpc>
              <a:spcBef>
                <a:spcPts val="0"/>
              </a:spcBef>
              <a:buFont typeface="Wingdings" pitchFamily="2" charset="2"/>
              <a:buNone/>
            </a:pPr>
            <a:r>
              <a:rPr lang="en-US" altLang="zh-CN" sz="2400" dirty="0"/>
              <a:t>   c=6.21;                            </a:t>
            </a:r>
            <a:endParaRPr lang="zh-CN" altLang="zh-CN" sz="2400" dirty="0"/>
          </a:p>
          <a:p>
            <a:pPr>
              <a:lnSpc>
                <a:spcPts val="3100"/>
              </a:lnSpc>
              <a:spcBef>
                <a:spcPts val="0"/>
              </a:spcBef>
              <a:buFont typeface="Wingdings" pitchFamily="2" charset="2"/>
              <a:buNone/>
            </a:pPr>
            <a:r>
              <a:rPr lang="en-US" altLang="zh-CN" sz="2400" dirty="0"/>
              <a:t>   s=(</a:t>
            </a:r>
            <a:r>
              <a:rPr lang="en-US" altLang="zh-CN" sz="2400" dirty="0" err="1"/>
              <a:t>a+b+c</a:t>
            </a:r>
            <a:r>
              <a:rPr lang="en-US" altLang="zh-CN" sz="2400" dirty="0"/>
              <a:t>)/2;	                      </a:t>
            </a:r>
            <a:endParaRPr lang="zh-CN" altLang="zh-CN" sz="2400" dirty="0"/>
          </a:p>
          <a:p>
            <a:pPr>
              <a:lnSpc>
                <a:spcPts val="3100"/>
              </a:lnSpc>
              <a:spcBef>
                <a:spcPts val="0"/>
              </a:spcBef>
              <a:buFont typeface="Wingdings" pitchFamily="2" charset="2"/>
              <a:buNone/>
            </a:pPr>
            <a:r>
              <a:rPr lang="en-US" altLang="zh-CN" sz="2400" dirty="0"/>
              <a:t>   area=sqrt(s*(s-a)*(s-b)*(s-c));</a:t>
            </a:r>
          </a:p>
          <a:p>
            <a:pPr>
              <a:lnSpc>
                <a:spcPts val="3100"/>
              </a:lnSpc>
              <a:spcBef>
                <a:spcPts val="0"/>
              </a:spcBef>
              <a:buFont typeface="Wingdings" pitchFamily="2" charset="2"/>
              <a:buNone/>
            </a:pPr>
            <a:r>
              <a:rPr lang="en-US" altLang="zh-CN" sz="2400" dirty="0"/>
              <a:t>   </a:t>
            </a:r>
            <a:r>
              <a:rPr lang="en-US" altLang="zh-CN" sz="2400" dirty="0" err="1"/>
              <a:t>printf</a:t>
            </a:r>
            <a:r>
              <a:rPr lang="en-US" altLang="zh-CN" sz="2400" dirty="0"/>
              <a:t>("a=%f\tb=%f\</a:t>
            </a:r>
            <a:r>
              <a:rPr lang="en-US" altLang="zh-CN" sz="2400" dirty="0" err="1"/>
              <a:t>t%f</a:t>
            </a:r>
            <a:r>
              <a:rPr lang="en-US" altLang="zh-CN" sz="2400" dirty="0"/>
              <a:t>\n",</a:t>
            </a:r>
            <a:r>
              <a:rPr lang="en-US" altLang="zh-CN" sz="2400" dirty="0" err="1"/>
              <a:t>a,b,c</a:t>
            </a:r>
            <a:r>
              <a:rPr lang="en-US" altLang="zh-CN" sz="2400" dirty="0"/>
              <a:t>); </a:t>
            </a:r>
            <a:endParaRPr lang="zh-CN" altLang="zh-CN" sz="2400" dirty="0"/>
          </a:p>
          <a:p>
            <a:pPr>
              <a:lnSpc>
                <a:spcPts val="3100"/>
              </a:lnSpc>
              <a:spcBef>
                <a:spcPts val="0"/>
              </a:spcBef>
              <a:buFont typeface="Wingdings" pitchFamily="2" charset="2"/>
              <a:buNone/>
            </a:pPr>
            <a:r>
              <a:rPr lang="en-US" altLang="zh-CN" sz="2400" dirty="0"/>
              <a:t>   </a:t>
            </a:r>
            <a:r>
              <a:rPr lang="en-US" altLang="zh-CN" sz="2400" dirty="0" err="1"/>
              <a:t>printf</a:t>
            </a:r>
            <a:r>
              <a:rPr lang="en-US" altLang="zh-CN" sz="2400" dirty="0"/>
              <a:t>("area=%f\</a:t>
            </a:r>
            <a:r>
              <a:rPr lang="en-US" altLang="zh-CN" sz="2400" dirty="0" err="1"/>
              <a:t>n",area</a:t>
            </a:r>
            <a:r>
              <a:rPr lang="en-US" altLang="zh-CN" sz="2400" dirty="0"/>
              <a:t>);                </a:t>
            </a:r>
            <a:endParaRPr lang="zh-CN" altLang="zh-CN" sz="2400" dirty="0"/>
          </a:p>
          <a:p>
            <a:pPr>
              <a:lnSpc>
                <a:spcPts val="3100"/>
              </a:lnSpc>
              <a:spcBef>
                <a:spcPts val="0"/>
              </a:spcBef>
              <a:buFont typeface="Wingdings" pitchFamily="2" charset="2"/>
              <a:buNone/>
            </a:pPr>
            <a:r>
              <a:rPr lang="en-US" altLang="zh-CN" sz="2400" dirty="0"/>
              <a:t>   return 0;</a:t>
            </a:r>
            <a:endParaRPr lang="zh-CN" altLang="zh-CN" sz="2400" dirty="0"/>
          </a:p>
          <a:p>
            <a:pPr>
              <a:lnSpc>
                <a:spcPts val="3100"/>
              </a:lnSpc>
              <a:spcBef>
                <a:spcPts val="0"/>
              </a:spcBef>
              <a:buFont typeface="Wingdings" pitchFamily="2" charset="2"/>
              <a:buNone/>
            </a:pPr>
            <a:r>
              <a:rPr lang="en-US" altLang="zh-CN" sz="2400" dirty="0"/>
              <a:t> }</a:t>
            </a:r>
          </a:p>
        </p:txBody>
      </p:sp>
      <p:sp>
        <p:nvSpPr>
          <p:cNvPr id="48131" name="Rectangle 5">
            <a:extLst>
              <a:ext uri="{FF2B5EF4-FFF2-40B4-BE49-F238E27FC236}">
                <a16:creationId xmlns="" xmlns:a16="http://schemas.microsoft.com/office/drawing/2014/main" id="{57D8AFBC-F0C4-4657-B9C8-BC59EDD6CCC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8132" name="Rectangle 2">
            <a:extLst>
              <a:ext uri="{FF2B5EF4-FFF2-40B4-BE49-F238E27FC236}">
                <a16:creationId xmlns="" xmlns:a16="http://schemas.microsoft.com/office/drawing/2014/main" id="{51E8955F-3217-42AD-B5CC-AB4F9FFC839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8133" name="Rectangle 2">
            <a:extLst>
              <a:ext uri="{FF2B5EF4-FFF2-40B4-BE49-F238E27FC236}">
                <a16:creationId xmlns="" xmlns:a16="http://schemas.microsoft.com/office/drawing/2014/main" id="{497B5D28-9E0E-40D3-817E-27AF5B075F2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8134" name="Rectangle 2">
            <a:extLst>
              <a:ext uri="{FF2B5EF4-FFF2-40B4-BE49-F238E27FC236}">
                <a16:creationId xmlns="" xmlns:a16="http://schemas.microsoft.com/office/drawing/2014/main" id="{DB8702CA-9D33-4DD8-8519-961D660602B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右大括号 9">
            <a:extLst>
              <a:ext uri="{FF2B5EF4-FFF2-40B4-BE49-F238E27FC236}">
                <a16:creationId xmlns="" xmlns:a16="http://schemas.microsoft.com/office/drawing/2014/main" id="{9BB5F5ED-6D43-407E-9FE7-F6545F4258D2}"/>
              </a:ext>
            </a:extLst>
          </p:cNvPr>
          <p:cNvSpPr>
            <a:spLocks/>
          </p:cNvSpPr>
          <p:nvPr/>
        </p:nvSpPr>
        <p:spPr bwMode="auto">
          <a:xfrm>
            <a:off x="2928938" y="2571750"/>
            <a:ext cx="285750" cy="1143000"/>
          </a:xfrm>
          <a:prstGeom prst="rightBrace">
            <a:avLst>
              <a:gd name="adj1" fmla="val 8333"/>
              <a:gd name="adj2" fmla="val 50000"/>
            </a:avLst>
          </a:prstGeom>
          <a:solidFill>
            <a:schemeClr val="accent1"/>
          </a:solidFill>
          <a:ln w="38100" algn="ctr">
            <a:solidFill>
              <a:srgbClr val="0000CC"/>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1" name="TextBox 10">
            <a:extLst>
              <a:ext uri="{FF2B5EF4-FFF2-40B4-BE49-F238E27FC236}">
                <a16:creationId xmlns="" xmlns:a16="http://schemas.microsoft.com/office/drawing/2014/main" id="{78A47551-9574-46F0-98A7-1FC2A6EB64EC}"/>
              </a:ext>
            </a:extLst>
          </p:cNvPr>
          <p:cNvSpPr txBox="1">
            <a:spLocks noChangeArrowheads="1"/>
          </p:cNvSpPr>
          <p:nvPr/>
        </p:nvSpPr>
        <p:spPr bwMode="auto">
          <a:xfrm>
            <a:off x="3571875" y="2895327"/>
            <a:ext cx="3643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400" dirty="0">
                <a:solidFill>
                  <a:srgbClr val="0000CC"/>
                </a:solidFill>
                <a:latin typeface="Arial" panose="020B0604020202020204" pitchFamily="34" charset="0"/>
              </a:rPr>
              <a:t>对边长</a:t>
            </a:r>
            <a:r>
              <a:rPr lang="en-US" altLang="zh-CN" sz="2400" dirty="0">
                <a:solidFill>
                  <a:srgbClr val="0000CC"/>
                </a:solidFill>
                <a:latin typeface="Arial" panose="020B0604020202020204" pitchFamily="34" charset="0"/>
              </a:rPr>
              <a:t>a</a:t>
            </a:r>
            <a:r>
              <a:rPr lang="zh-CN" altLang="en-US" sz="2400" dirty="0">
                <a:solidFill>
                  <a:srgbClr val="0000CC"/>
                </a:solidFill>
                <a:latin typeface="Arial" panose="020B0604020202020204" pitchFamily="34" charset="0"/>
              </a:rPr>
              <a:t>、</a:t>
            </a:r>
            <a:r>
              <a:rPr lang="en-US" altLang="zh-CN" sz="2400" dirty="0">
                <a:solidFill>
                  <a:srgbClr val="0000CC"/>
                </a:solidFill>
                <a:latin typeface="Arial" panose="020B0604020202020204" pitchFamily="34" charset="0"/>
              </a:rPr>
              <a:t>b</a:t>
            </a:r>
            <a:r>
              <a:rPr lang="zh-CN" altLang="en-US" sz="2400" dirty="0">
                <a:solidFill>
                  <a:srgbClr val="0000CC"/>
                </a:solidFill>
                <a:latin typeface="Arial" panose="020B0604020202020204" pitchFamily="34" charset="0"/>
              </a:rPr>
              <a:t>、</a:t>
            </a:r>
            <a:r>
              <a:rPr lang="en-US" altLang="zh-CN" sz="2400" dirty="0">
                <a:solidFill>
                  <a:srgbClr val="0000CC"/>
                </a:solidFill>
                <a:latin typeface="Arial" panose="020B0604020202020204" pitchFamily="34" charset="0"/>
              </a:rPr>
              <a:t>c</a:t>
            </a:r>
            <a:r>
              <a:rPr lang="zh-CN" altLang="zh-CN" sz="2400" dirty="0">
                <a:solidFill>
                  <a:srgbClr val="0000CC"/>
                </a:solidFill>
                <a:latin typeface="Arial" panose="020B0604020202020204" pitchFamily="34" charset="0"/>
              </a:rPr>
              <a:t>赋值</a:t>
            </a:r>
            <a:endParaRPr lang="zh-CN" altLang="en-US" sz="2400" dirty="0">
              <a:solidFill>
                <a:srgbClr val="0000CC"/>
              </a:solidFill>
              <a:latin typeface="Arial" panose="020B0604020202020204" pitchFamily="34" charset="0"/>
            </a:endParaRPr>
          </a:p>
        </p:txBody>
      </p:sp>
      <p:sp>
        <p:nvSpPr>
          <p:cNvPr id="12" name="TextBox 11">
            <a:extLst>
              <a:ext uri="{FF2B5EF4-FFF2-40B4-BE49-F238E27FC236}">
                <a16:creationId xmlns="" xmlns:a16="http://schemas.microsoft.com/office/drawing/2014/main" id="{F48E258C-69BA-4443-8028-C3B7310CCC32}"/>
              </a:ext>
            </a:extLst>
          </p:cNvPr>
          <p:cNvSpPr txBox="1">
            <a:spLocks noChangeArrowheads="1"/>
          </p:cNvSpPr>
          <p:nvPr/>
        </p:nvSpPr>
        <p:spPr bwMode="auto">
          <a:xfrm>
            <a:off x="4214813" y="3615407"/>
            <a:ext cx="1428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400" dirty="0">
                <a:solidFill>
                  <a:srgbClr val="0000CC"/>
                </a:solidFill>
                <a:latin typeface="Arial" panose="020B0604020202020204" pitchFamily="34" charset="0"/>
              </a:rPr>
              <a:t>计算</a:t>
            </a:r>
            <a:r>
              <a:rPr lang="en-US" altLang="zh-CN" sz="2400" dirty="0">
                <a:solidFill>
                  <a:srgbClr val="0000CC"/>
                </a:solidFill>
                <a:latin typeface="Arial" panose="020B0604020202020204" pitchFamily="34" charset="0"/>
              </a:rPr>
              <a:t>s</a:t>
            </a:r>
            <a:endParaRPr lang="zh-CN" altLang="en-US" sz="2400" dirty="0">
              <a:solidFill>
                <a:srgbClr val="0000CC"/>
              </a:solidFill>
              <a:latin typeface="Arial" panose="020B0604020202020204" pitchFamily="34" charset="0"/>
            </a:endParaRPr>
          </a:p>
        </p:txBody>
      </p:sp>
      <p:sp>
        <p:nvSpPr>
          <p:cNvPr id="14" name="圆角矩形标注 13">
            <a:extLst>
              <a:ext uri="{FF2B5EF4-FFF2-40B4-BE49-F238E27FC236}">
                <a16:creationId xmlns="" xmlns:a16="http://schemas.microsoft.com/office/drawing/2014/main" id="{33436B34-DB71-4F48-B7D6-3DA3CA3883AD}"/>
              </a:ext>
            </a:extLst>
          </p:cNvPr>
          <p:cNvSpPr>
            <a:spLocks noChangeArrowheads="1"/>
          </p:cNvSpPr>
          <p:nvPr/>
        </p:nvSpPr>
        <p:spPr bwMode="auto">
          <a:xfrm>
            <a:off x="7000875" y="3501008"/>
            <a:ext cx="1603573" cy="461665"/>
          </a:xfrm>
          <a:prstGeom prst="wedgeRoundRectCallout">
            <a:avLst>
              <a:gd name="adj1" fmla="val -74707"/>
              <a:gd name="adj2" fmla="val 117209"/>
              <a:gd name="adj3" fmla="val 16667"/>
            </a:avLst>
          </a:prstGeom>
          <a:solidFill>
            <a:srgbClr val="FFFFCC"/>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400">
                <a:solidFill>
                  <a:srgbClr val="0000CC"/>
                </a:solidFill>
                <a:latin typeface="Arial" panose="020B0604020202020204" pitchFamily="34" charset="0"/>
              </a:rPr>
              <a:t>计算</a:t>
            </a:r>
            <a:r>
              <a:rPr lang="en-US" altLang="zh-CN" sz="2400">
                <a:solidFill>
                  <a:srgbClr val="0000CC"/>
                </a:solidFill>
                <a:latin typeface="Arial" panose="020B0604020202020204" pitchFamily="34" charset="0"/>
              </a:rPr>
              <a:t>area</a:t>
            </a:r>
            <a:endParaRPr lang="zh-CN" altLang="en-US" sz="2400">
              <a:solidFill>
                <a:srgbClr val="0000CC"/>
              </a:solidFill>
              <a:latin typeface="Arial" panose="020B0604020202020204" pitchFamily="34" charset="0"/>
            </a:endParaRPr>
          </a:p>
        </p:txBody>
      </p:sp>
      <p:sp>
        <p:nvSpPr>
          <p:cNvPr id="48139" name="灯片编号占位符 1">
            <a:extLst>
              <a:ext uri="{FF2B5EF4-FFF2-40B4-BE49-F238E27FC236}">
                <a16:creationId xmlns="" xmlns:a16="http://schemas.microsoft.com/office/drawing/2014/main" id="{E5839E64-C4F6-4E05-BE4D-5A0A6570C5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4684EB29-E852-4C9B-8D0F-6DD873FF3CB1}" type="slidenum">
              <a:rPr kumimoji="0" lang="en-US" altLang="zh-CN" sz="1400" b="0" smtClean="0"/>
              <a:pPr>
                <a:lnSpc>
                  <a:spcPct val="100000"/>
                </a:lnSpc>
                <a:spcBef>
                  <a:spcPct val="0"/>
                </a:spcBef>
                <a:buFontTx/>
                <a:buNone/>
              </a:pPr>
              <a:t>38</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13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130">
                                            <p:txEl>
                                              <p:pRg st="5" end="5"/>
                                            </p:txEl>
                                          </p:spTgt>
                                        </p:tgtEl>
                                        <p:attrNameLst>
                                          <p:attrName>style.visibility</p:attrName>
                                        </p:attrNameLst>
                                      </p:cBhvr>
                                      <p:to>
                                        <p:strVal val="visible"/>
                                      </p:to>
                                    </p:set>
                                    <p:animEffect transition="in" filter="fade">
                                      <p:cBhvr>
                                        <p:cTn id="25" dur="500"/>
                                        <p:tgtEl>
                                          <p:spTgt spid="48130">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8130">
                                            <p:txEl>
                                              <p:pRg st="6" end="6"/>
                                            </p:txEl>
                                          </p:spTgt>
                                        </p:tgtEl>
                                        <p:attrNameLst>
                                          <p:attrName>style.visibility</p:attrName>
                                        </p:attrNameLst>
                                      </p:cBhvr>
                                      <p:to>
                                        <p:strVal val="visible"/>
                                      </p:to>
                                    </p:set>
                                    <p:animEffect transition="in" filter="fade">
                                      <p:cBhvr>
                                        <p:cTn id="28" dur="500"/>
                                        <p:tgtEl>
                                          <p:spTgt spid="48130">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8130">
                                            <p:txEl>
                                              <p:pRg st="7" end="7"/>
                                            </p:txEl>
                                          </p:spTgt>
                                        </p:tgtEl>
                                        <p:attrNameLst>
                                          <p:attrName>style.visibility</p:attrName>
                                        </p:attrNameLst>
                                      </p:cBhvr>
                                      <p:to>
                                        <p:strVal val="visible"/>
                                      </p:to>
                                    </p:set>
                                    <p:animEffect transition="in" filter="fade">
                                      <p:cBhvr>
                                        <p:cTn id="31" dur="500"/>
                                        <p:tgtEl>
                                          <p:spTgt spid="48130">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8130">
                                            <p:txEl>
                                              <p:pRg st="8" end="8"/>
                                            </p:txEl>
                                          </p:spTgt>
                                        </p:tgtEl>
                                        <p:attrNameLst>
                                          <p:attrName>style.visibility</p:attrName>
                                        </p:attrNameLst>
                                      </p:cBhvr>
                                      <p:to>
                                        <p:strVal val="visible"/>
                                      </p:to>
                                    </p:set>
                                    <p:animEffect transition="in" filter="fade">
                                      <p:cBhvr>
                                        <p:cTn id="34" dur="500"/>
                                        <p:tgtEl>
                                          <p:spTgt spid="48130">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8130">
                                            <p:txEl>
                                              <p:pRg st="9" end="9"/>
                                            </p:txEl>
                                          </p:spTgt>
                                        </p:tgtEl>
                                        <p:attrNameLst>
                                          <p:attrName>style.visibility</p:attrName>
                                        </p:attrNameLst>
                                      </p:cBhvr>
                                      <p:to>
                                        <p:strVal val="visible"/>
                                      </p:to>
                                    </p:set>
                                    <p:animEffect transition="in" filter="blinds(horizontal)">
                                      <p:cBhvr>
                                        <p:cTn id="39" dur="500"/>
                                        <p:tgtEl>
                                          <p:spTgt spid="48130">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8130">
                                            <p:txEl>
                                              <p:pRg st="10" end="10"/>
                                            </p:txEl>
                                          </p:spTgt>
                                        </p:tgtEl>
                                        <p:attrNameLst>
                                          <p:attrName>style.visibility</p:attrName>
                                        </p:attrNameLst>
                                      </p:cBhvr>
                                      <p:to>
                                        <p:strVal val="visible"/>
                                      </p:to>
                                    </p:set>
                                    <p:animEffect transition="in" filter="blinds(horizontal)">
                                      <p:cBhvr>
                                        <p:cTn id="44" dur="500"/>
                                        <p:tgtEl>
                                          <p:spTgt spid="48130">
                                            <p:txEl>
                                              <p:pRg st="10" end="10"/>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48130">
                                            <p:txEl>
                                              <p:pRg st="11" end="11"/>
                                            </p:txEl>
                                          </p:spTgt>
                                        </p:tgtEl>
                                        <p:attrNameLst>
                                          <p:attrName>style.visibility</p:attrName>
                                        </p:attrNameLst>
                                      </p:cBhvr>
                                      <p:to>
                                        <p:strVal val="visible"/>
                                      </p:to>
                                    </p:set>
                                    <p:animEffect transition="in" filter="blinds(horizontal)">
                                      <p:cBhvr>
                                        <p:cTn id="47" dur="500"/>
                                        <p:tgtEl>
                                          <p:spTgt spid="48130">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slide(fromTop)">
                                      <p:cBhvr>
                                        <p:cTn id="52" dur="500"/>
                                        <p:tgtEl>
                                          <p:spTgt spid="10"/>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linds(horizontal)">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blinds(horizontal)">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7">
            <a:extLst>
              <a:ext uri="{FF2B5EF4-FFF2-40B4-BE49-F238E27FC236}">
                <a16:creationId xmlns="" xmlns:a16="http://schemas.microsoft.com/office/drawing/2014/main" id="{2C0B71F8-5C6A-4FF9-84FE-FD47352D0A5F}"/>
              </a:ext>
            </a:extLst>
          </p:cNvPr>
          <p:cNvSpPr>
            <a:spLocks noGrp="1" noChangeArrowheads="1"/>
          </p:cNvSpPr>
          <p:nvPr>
            <p:ph type="body" sz="half" idx="1"/>
          </p:nvPr>
        </p:nvSpPr>
        <p:spPr>
          <a:xfrm>
            <a:off x="642938" y="500063"/>
            <a:ext cx="8143875" cy="6286500"/>
          </a:xfrm>
        </p:spPr>
        <p:txBody>
          <a:bodyPr/>
          <a:lstStyle/>
          <a:p>
            <a:pPr>
              <a:lnSpc>
                <a:spcPts val="3100"/>
              </a:lnSpc>
              <a:buFont typeface="Wingdings" pitchFamily="2" charset="2"/>
              <a:buNone/>
            </a:pPr>
            <a:r>
              <a:rPr lang="en-US" altLang="zh-CN" sz="2800"/>
              <a:t>#include &lt;stdio.h&gt;</a:t>
            </a:r>
            <a:endParaRPr lang="zh-CN" altLang="zh-CN" sz="2800"/>
          </a:p>
          <a:p>
            <a:pPr>
              <a:lnSpc>
                <a:spcPts val="3100"/>
              </a:lnSpc>
              <a:buFont typeface="Wingdings" pitchFamily="2" charset="2"/>
              <a:buNone/>
            </a:pPr>
            <a:r>
              <a:rPr lang="en-US" altLang="zh-CN" sz="2800"/>
              <a:t>#include &lt;math.h&gt;</a:t>
            </a:r>
            <a:endParaRPr lang="zh-CN" altLang="zh-CN" sz="2800"/>
          </a:p>
          <a:p>
            <a:pPr>
              <a:lnSpc>
                <a:spcPts val="3100"/>
              </a:lnSpc>
              <a:buFont typeface="Wingdings" pitchFamily="2" charset="2"/>
              <a:buNone/>
            </a:pPr>
            <a:r>
              <a:rPr lang="en-US" altLang="zh-CN" sz="2800"/>
              <a:t>int main ( )</a:t>
            </a:r>
            <a:endParaRPr lang="zh-CN" altLang="zh-CN" sz="2800"/>
          </a:p>
          <a:p>
            <a:pPr>
              <a:lnSpc>
                <a:spcPts val="3100"/>
              </a:lnSpc>
              <a:buFont typeface="Wingdings" pitchFamily="2" charset="2"/>
              <a:buNone/>
            </a:pPr>
            <a:r>
              <a:rPr lang="en-US" altLang="zh-CN" sz="2800"/>
              <a:t>{ double a,b,c,s,area; </a:t>
            </a:r>
            <a:endParaRPr lang="zh-CN" altLang="zh-CN" sz="2800"/>
          </a:p>
          <a:p>
            <a:pPr>
              <a:lnSpc>
                <a:spcPts val="3100"/>
              </a:lnSpc>
              <a:buFont typeface="Wingdings" pitchFamily="2" charset="2"/>
              <a:buNone/>
            </a:pPr>
            <a:r>
              <a:rPr lang="en-US" altLang="zh-CN" sz="2800"/>
              <a:t>   a=3.67;                                </a:t>
            </a:r>
            <a:endParaRPr lang="zh-CN" altLang="zh-CN" sz="2800"/>
          </a:p>
          <a:p>
            <a:pPr>
              <a:lnSpc>
                <a:spcPts val="3100"/>
              </a:lnSpc>
              <a:buFont typeface="Wingdings" pitchFamily="2" charset="2"/>
              <a:buNone/>
            </a:pPr>
            <a:r>
              <a:rPr lang="en-US" altLang="zh-CN" sz="2800"/>
              <a:t>   b=5.43;                            </a:t>
            </a:r>
            <a:endParaRPr lang="zh-CN" altLang="zh-CN" sz="2800"/>
          </a:p>
          <a:p>
            <a:pPr>
              <a:lnSpc>
                <a:spcPts val="3100"/>
              </a:lnSpc>
              <a:buFont typeface="Wingdings" pitchFamily="2" charset="2"/>
              <a:buNone/>
            </a:pPr>
            <a:r>
              <a:rPr lang="en-US" altLang="zh-CN" sz="2800"/>
              <a:t>   c=6.21;                            </a:t>
            </a:r>
            <a:endParaRPr lang="zh-CN" altLang="zh-CN" sz="2800"/>
          </a:p>
          <a:p>
            <a:pPr>
              <a:lnSpc>
                <a:spcPts val="3100"/>
              </a:lnSpc>
              <a:buFont typeface="Wingdings" pitchFamily="2" charset="2"/>
              <a:buNone/>
            </a:pPr>
            <a:r>
              <a:rPr lang="en-US" altLang="zh-CN" sz="2800"/>
              <a:t>   s=(a+b+c)/2;	                      </a:t>
            </a:r>
            <a:endParaRPr lang="zh-CN" altLang="zh-CN" sz="2800"/>
          </a:p>
          <a:p>
            <a:pPr>
              <a:lnSpc>
                <a:spcPts val="3100"/>
              </a:lnSpc>
              <a:buFont typeface="Wingdings" pitchFamily="2" charset="2"/>
              <a:buNone/>
            </a:pPr>
            <a:r>
              <a:rPr lang="en-US" altLang="zh-CN" sz="2800"/>
              <a:t>   area=sqrt(s*(s-a)*(s-b)*(s-c));   printf("a=%f\tb=%f\t%f\n",a,b,c);     </a:t>
            </a:r>
            <a:endParaRPr lang="zh-CN" altLang="zh-CN" sz="2800"/>
          </a:p>
          <a:p>
            <a:pPr>
              <a:lnSpc>
                <a:spcPts val="3100"/>
              </a:lnSpc>
              <a:buFont typeface="Wingdings" pitchFamily="2" charset="2"/>
              <a:buNone/>
            </a:pPr>
            <a:r>
              <a:rPr lang="en-US" altLang="zh-CN" sz="2800"/>
              <a:t>   printf("area=%f\n",area);                </a:t>
            </a:r>
            <a:endParaRPr lang="zh-CN" altLang="zh-CN" sz="2800"/>
          </a:p>
          <a:p>
            <a:pPr>
              <a:lnSpc>
                <a:spcPts val="3100"/>
              </a:lnSpc>
              <a:buFont typeface="Wingdings" pitchFamily="2" charset="2"/>
              <a:buNone/>
            </a:pPr>
            <a:r>
              <a:rPr lang="en-US" altLang="zh-CN" sz="2800"/>
              <a:t>   return 0;</a:t>
            </a:r>
            <a:endParaRPr lang="zh-CN" altLang="zh-CN" sz="2800"/>
          </a:p>
          <a:p>
            <a:pPr>
              <a:lnSpc>
                <a:spcPts val="3100"/>
              </a:lnSpc>
              <a:buFont typeface="Wingdings" pitchFamily="2" charset="2"/>
              <a:buNone/>
            </a:pPr>
            <a:r>
              <a:rPr lang="en-US" altLang="zh-CN" sz="2800"/>
              <a:t> }</a:t>
            </a:r>
          </a:p>
        </p:txBody>
      </p:sp>
      <p:sp>
        <p:nvSpPr>
          <p:cNvPr id="49155" name="Rectangle 5">
            <a:extLst>
              <a:ext uri="{FF2B5EF4-FFF2-40B4-BE49-F238E27FC236}">
                <a16:creationId xmlns="" xmlns:a16="http://schemas.microsoft.com/office/drawing/2014/main" id="{D637BD0B-516D-48F1-8526-306CDBB252A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9156" name="Rectangle 2">
            <a:extLst>
              <a:ext uri="{FF2B5EF4-FFF2-40B4-BE49-F238E27FC236}">
                <a16:creationId xmlns="" xmlns:a16="http://schemas.microsoft.com/office/drawing/2014/main" id="{D1071212-EE93-455A-A30A-608CACE0431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9157" name="Rectangle 2">
            <a:extLst>
              <a:ext uri="{FF2B5EF4-FFF2-40B4-BE49-F238E27FC236}">
                <a16:creationId xmlns="" xmlns:a16="http://schemas.microsoft.com/office/drawing/2014/main" id="{7F479701-0383-4EC1-9796-58EB4E64BB7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49158" name="Rectangle 2">
            <a:extLst>
              <a:ext uri="{FF2B5EF4-FFF2-40B4-BE49-F238E27FC236}">
                <a16:creationId xmlns="" xmlns:a16="http://schemas.microsoft.com/office/drawing/2014/main" id="{69D018BB-8AFE-4AFB-B987-079336A6D62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4" name="圆角矩形标注 13">
            <a:extLst>
              <a:ext uri="{FF2B5EF4-FFF2-40B4-BE49-F238E27FC236}">
                <a16:creationId xmlns="" xmlns:a16="http://schemas.microsoft.com/office/drawing/2014/main" id="{56995645-6946-4FED-B8B3-BBB637E5C851}"/>
              </a:ext>
            </a:extLst>
          </p:cNvPr>
          <p:cNvSpPr>
            <a:spLocks noChangeArrowheads="1"/>
          </p:cNvSpPr>
          <p:nvPr/>
        </p:nvSpPr>
        <p:spPr bwMode="auto">
          <a:xfrm>
            <a:off x="3131840" y="2431615"/>
            <a:ext cx="4000500" cy="421321"/>
          </a:xfrm>
          <a:prstGeom prst="wedgeRoundRectCallout">
            <a:avLst>
              <a:gd name="adj1" fmla="val -60894"/>
              <a:gd name="adj2" fmla="val 439493"/>
              <a:gd name="adj3" fmla="val 16667"/>
            </a:avLst>
          </a:prstGeom>
          <a:solidFill>
            <a:srgbClr val="FFFFCC"/>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rgbClr val="FF0000"/>
                </a:solidFill>
                <a:latin typeface="Arial" panose="020B0604020202020204" pitchFamily="34" charset="0"/>
              </a:rPr>
              <a:t>数学函数，</a:t>
            </a:r>
            <a:r>
              <a:rPr lang="zh-CN" altLang="zh-CN" sz="2400" dirty="0">
                <a:solidFill>
                  <a:srgbClr val="FF0000"/>
                </a:solidFill>
                <a:latin typeface="Arial" panose="020B0604020202020204" pitchFamily="34" charset="0"/>
              </a:rPr>
              <a:t>计算</a:t>
            </a:r>
            <a:r>
              <a:rPr lang="zh-CN" altLang="en-US" sz="2400" dirty="0">
                <a:solidFill>
                  <a:srgbClr val="FF0000"/>
                </a:solidFill>
                <a:latin typeface="Arial" panose="020B0604020202020204" pitchFamily="34" charset="0"/>
              </a:rPr>
              <a:t>平方根</a:t>
            </a:r>
          </a:p>
        </p:txBody>
      </p:sp>
      <p:cxnSp>
        <p:nvCxnSpPr>
          <p:cNvPr id="13" name="直接连接符 12">
            <a:extLst>
              <a:ext uri="{FF2B5EF4-FFF2-40B4-BE49-F238E27FC236}">
                <a16:creationId xmlns="" xmlns:a16="http://schemas.microsoft.com/office/drawing/2014/main" id="{DF6350ED-C340-40B2-B619-E761F4E4C3F3}"/>
              </a:ext>
            </a:extLst>
          </p:cNvPr>
          <p:cNvCxnSpPr>
            <a:cxnSpLocks noChangeShapeType="1"/>
          </p:cNvCxnSpPr>
          <p:nvPr/>
        </p:nvCxnSpPr>
        <p:spPr bwMode="auto">
          <a:xfrm>
            <a:off x="2214563" y="4786313"/>
            <a:ext cx="85725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6" name="TextBox 15">
            <a:extLst>
              <a:ext uri="{FF2B5EF4-FFF2-40B4-BE49-F238E27FC236}">
                <a16:creationId xmlns="" xmlns:a16="http://schemas.microsoft.com/office/drawing/2014/main" id="{ADC44932-A9CD-4A0C-B8D1-91FEC92C56D0}"/>
              </a:ext>
            </a:extLst>
          </p:cNvPr>
          <p:cNvSpPr txBox="1">
            <a:spLocks noChangeArrowheads="1"/>
          </p:cNvSpPr>
          <p:nvPr/>
        </p:nvSpPr>
        <p:spPr bwMode="auto">
          <a:xfrm>
            <a:off x="4714875" y="928688"/>
            <a:ext cx="3643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调用数学函数</a:t>
            </a:r>
            <a:r>
              <a:rPr lang="zh-CN" altLang="en-US" sz="2800">
                <a:solidFill>
                  <a:srgbClr val="0000CC"/>
                </a:solidFill>
                <a:latin typeface="Arial" panose="020B0604020202020204" pitchFamily="34" charset="0"/>
              </a:rPr>
              <a:t>加此行</a:t>
            </a:r>
          </a:p>
        </p:txBody>
      </p:sp>
      <p:sp>
        <p:nvSpPr>
          <p:cNvPr id="49162" name="灯片编号占位符 1">
            <a:extLst>
              <a:ext uri="{FF2B5EF4-FFF2-40B4-BE49-F238E27FC236}">
                <a16:creationId xmlns="" xmlns:a16="http://schemas.microsoft.com/office/drawing/2014/main" id="{6BBE7219-025A-475E-965B-7B0520ACF6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1BBE7C65-D2E5-45D7-AF34-39F13BBF8A0F}" type="slidenum">
              <a:rPr kumimoji="0" lang="en-US" altLang="zh-CN" sz="1400" b="0" smtClean="0"/>
              <a:pPr>
                <a:lnSpc>
                  <a:spcPct val="100000"/>
                </a:lnSpc>
                <a:spcBef>
                  <a:spcPct val="0"/>
                </a:spcBef>
                <a:buFontTx/>
                <a:buNone/>
              </a:pPr>
              <a:t>39</a:t>
            </a:fld>
            <a:endParaRPr kumimoji="0" lang="en-US" altLang="zh-CN" sz="1400" b="0"/>
          </a:p>
        </p:txBody>
      </p:sp>
      <p:sp>
        <p:nvSpPr>
          <p:cNvPr id="11" name="圆角矩形标注 13">
            <a:extLst>
              <a:ext uri="{FF2B5EF4-FFF2-40B4-BE49-F238E27FC236}">
                <a16:creationId xmlns="" xmlns:a16="http://schemas.microsoft.com/office/drawing/2014/main" id="{E911223B-CB5C-4590-9982-559B0D7D8463}"/>
              </a:ext>
            </a:extLst>
          </p:cNvPr>
          <p:cNvSpPr>
            <a:spLocks noChangeArrowheads="1"/>
          </p:cNvSpPr>
          <p:nvPr/>
        </p:nvSpPr>
        <p:spPr bwMode="auto">
          <a:xfrm>
            <a:off x="5004048" y="3068959"/>
            <a:ext cx="3312865" cy="788665"/>
          </a:xfrm>
          <a:prstGeom prst="wedgeRoundRectCallout">
            <a:avLst>
              <a:gd name="adj1" fmla="val -32828"/>
              <a:gd name="adj2" fmla="val 153773"/>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400" dirty="0">
                <a:solidFill>
                  <a:srgbClr val="FF0000"/>
                </a:solidFill>
                <a:latin typeface="Arial" panose="020B0604020202020204" pitchFamily="34" charset="0"/>
              </a:rPr>
              <a:t>转义字符</a:t>
            </a:r>
            <a:r>
              <a:rPr lang="zh-CN" altLang="en-US" sz="2400" dirty="0">
                <a:solidFill>
                  <a:srgbClr val="FF0000"/>
                </a:solidFill>
                <a:latin typeface="Arial" panose="020B0604020202020204" pitchFamily="34" charset="0"/>
              </a:rPr>
              <a:t>，</a:t>
            </a:r>
            <a:r>
              <a:rPr lang="zh-CN" altLang="zh-CN" sz="2400" dirty="0">
                <a:solidFill>
                  <a:srgbClr val="FF0000"/>
                </a:solidFill>
                <a:latin typeface="Arial" panose="020B0604020202020204" pitchFamily="34" charset="0"/>
              </a:rPr>
              <a:t>使输出位置跳到下一个</a:t>
            </a:r>
            <a:r>
              <a:rPr lang="en-US" altLang="zh-CN" sz="2400" dirty="0">
                <a:solidFill>
                  <a:srgbClr val="FF0000"/>
                </a:solidFill>
                <a:latin typeface="Arial" panose="020B0604020202020204" pitchFamily="34" charset="0"/>
              </a:rPr>
              <a:t>tab</a:t>
            </a:r>
            <a:r>
              <a:rPr lang="zh-CN" altLang="zh-CN" sz="2400" dirty="0">
                <a:solidFill>
                  <a:srgbClr val="FF0000"/>
                </a:solidFill>
                <a:latin typeface="Arial" panose="020B0604020202020204" pitchFamily="34" charset="0"/>
              </a:rPr>
              <a:t>位置</a:t>
            </a:r>
            <a:endParaRPr lang="zh-CN" altLang="en-US" sz="2400" dirty="0">
              <a:solidFill>
                <a:srgbClr val="FF0000"/>
              </a:solidFill>
              <a:latin typeface="Arial" panose="020B0604020202020204" pitchFamily="34" charset="0"/>
            </a:endParaRPr>
          </a:p>
        </p:txBody>
      </p:sp>
      <p:sp>
        <p:nvSpPr>
          <p:cNvPr id="12" name="矩形 11">
            <a:extLst>
              <a:ext uri="{FF2B5EF4-FFF2-40B4-BE49-F238E27FC236}">
                <a16:creationId xmlns="" xmlns:a16="http://schemas.microsoft.com/office/drawing/2014/main" id="{8089183E-4B88-40DB-814A-510893567D42}"/>
              </a:ext>
            </a:extLst>
          </p:cNvPr>
          <p:cNvSpPr>
            <a:spLocks noChangeArrowheads="1"/>
          </p:cNvSpPr>
          <p:nvPr/>
        </p:nvSpPr>
        <p:spPr bwMode="auto">
          <a:xfrm>
            <a:off x="3714750" y="4714875"/>
            <a:ext cx="428625"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5" name="矩形 14">
            <a:extLst>
              <a:ext uri="{FF2B5EF4-FFF2-40B4-BE49-F238E27FC236}">
                <a16:creationId xmlns="" xmlns:a16="http://schemas.microsoft.com/office/drawing/2014/main" id="{E610EF73-E1C2-4520-A7C3-C9BCFE2E6AC5}"/>
              </a:ext>
            </a:extLst>
          </p:cNvPr>
          <p:cNvSpPr>
            <a:spLocks noChangeArrowheads="1"/>
          </p:cNvSpPr>
          <p:nvPr/>
        </p:nvSpPr>
        <p:spPr bwMode="auto">
          <a:xfrm>
            <a:off x="5286375" y="4714875"/>
            <a:ext cx="428625"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17" name="Picture 2">
            <a:extLst>
              <a:ext uri="{FF2B5EF4-FFF2-40B4-BE49-F238E27FC236}">
                <a16:creationId xmlns="" xmlns:a16="http://schemas.microsoft.com/office/drawing/2014/main" id="{FE8FA399-B83A-4FFA-BBBE-4C94D0FA5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786438"/>
            <a:ext cx="7877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1" grpId="0" animBg="1"/>
      <p:bldP spid="1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F8F1A8C2-D746-4D2F-B0EC-5F7C925FC189}"/>
              </a:ext>
            </a:extLst>
          </p:cNvPr>
          <p:cNvSpPr>
            <a:spLocks noGrp="1" noChangeArrowheads="1"/>
          </p:cNvSpPr>
          <p:nvPr>
            <p:ph type="title"/>
          </p:nvPr>
        </p:nvSpPr>
        <p:spPr>
          <a:xfrm>
            <a:off x="928688" y="901700"/>
            <a:ext cx="6491287" cy="830263"/>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3.1 </a:t>
            </a:r>
            <a:r>
              <a:rPr lang="zh-CN" altLang="en-US" sz="4800">
                <a:solidFill>
                  <a:srgbClr val="800000"/>
                </a:solidFill>
                <a:latin typeface="Arial" panose="020B0604020202020204" pitchFamily="34" charset="0"/>
                <a:ea typeface="黑体" panose="02010609060101010101" pitchFamily="49" charset="-122"/>
              </a:rPr>
              <a:t>简单</a:t>
            </a:r>
            <a:r>
              <a:rPr lang="zh-CN" altLang="zh-CN" sz="4800">
                <a:solidFill>
                  <a:srgbClr val="800000"/>
                </a:solidFill>
                <a:latin typeface="Arial" panose="020B0604020202020204" pitchFamily="34" charset="0"/>
                <a:ea typeface="黑体" panose="02010609060101010101" pitchFamily="49" charset="-122"/>
              </a:rPr>
              <a:t>程序设计</a:t>
            </a:r>
            <a:r>
              <a:rPr lang="zh-CN" altLang="en-US" sz="4800">
                <a:solidFill>
                  <a:srgbClr val="800000"/>
                </a:solidFill>
                <a:latin typeface="Arial" panose="020B0604020202020204" pitchFamily="34" charset="0"/>
                <a:ea typeface="黑体" panose="02010609060101010101" pitchFamily="49" charset="-122"/>
              </a:rPr>
              <a:t>示</a:t>
            </a:r>
            <a:r>
              <a:rPr lang="zh-CN" altLang="zh-CN" sz="4800">
                <a:solidFill>
                  <a:srgbClr val="800000"/>
                </a:solidFill>
                <a:latin typeface="Arial" panose="020B0604020202020204" pitchFamily="34" charset="0"/>
                <a:ea typeface="黑体" panose="02010609060101010101" pitchFamily="49" charset="-122"/>
              </a:rPr>
              <a:t>例</a:t>
            </a:r>
            <a:endParaRPr lang="zh-CN" altLang="en-US" sz="4800">
              <a:solidFill>
                <a:srgbClr val="800000"/>
              </a:solidFill>
              <a:latin typeface="Arial" panose="020B0604020202020204" pitchFamily="34" charset="0"/>
              <a:ea typeface="黑体" panose="02010609060101010101" pitchFamily="49" charset="-122"/>
            </a:endParaRPr>
          </a:p>
        </p:txBody>
      </p:sp>
      <p:sp>
        <p:nvSpPr>
          <p:cNvPr id="10243" name="Rectangle 7">
            <a:extLst>
              <a:ext uri="{FF2B5EF4-FFF2-40B4-BE49-F238E27FC236}">
                <a16:creationId xmlns="" xmlns:a16="http://schemas.microsoft.com/office/drawing/2014/main" id="{DA5E529B-42FF-4CA3-90E3-0468839646E1}"/>
              </a:ext>
            </a:extLst>
          </p:cNvPr>
          <p:cNvSpPr txBox="1">
            <a:spLocks noChangeArrowheads="1"/>
          </p:cNvSpPr>
          <p:nvPr/>
        </p:nvSpPr>
        <p:spPr bwMode="auto">
          <a:xfrm>
            <a:off x="857250" y="3929063"/>
            <a:ext cx="205898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r>
              <a:rPr lang="zh-CN" altLang="zh-CN">
                <a:latin typeface="Arial" panose="020B0604020202020204" pitchFamily="34" charset="0"/>
              </a:rPr>
              <a:t>算法：</a:t>
            </a:r>
            <a:endParaRPr lang="en-US" altLang="zh-CN">
              <a:latin typeface="Arial" panose="020B0604020202020204" pitchFamily="34" charset="0"/>
            </a:endParaRPr>
          </a:p>
        </p:txBody>
      </p:sp>
      <p:sp>
        <p:nvSpPr>
          <p:cNvPr id="10244" name="Rectangle 5">
            <a:extLst>
              <a:ext uri="{FF2B5EF4-FFF2-40B4-BE49-F238E27FC236}">
                <a16:creationId xmlns="" xmlns:a16="http://schemas.microsoft.com/office/drawing/2014/main" id="{3A967B31-CE96-4437-8144-A95D3D025B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8" name="表格 7">
            <a:extLst>
              <a:ext uri="{FF2B5EF4-FFF2-40B4-BE49-F238E27FC236}">
                <a16:creationId xmlns="" xmlns:a16="http://schemas.microsoft.com/office/drawing/2014/main" id="{DC9F388E-F342-4845-BB94-D359D8D26BDC}"/>
              </a:ext>
            </a:extLst>
          </p:cNvPr>
          <p:cNvGraphicFramePr>
            <a:graphicFrameLocks noGrp="1"/>
          </p:cNvGraphicFramePr>
          <p:nvPr/>
        </p:nvGraphicFramePr>
        <p:xfrm>
          <a:off x="3143250" y="4071938"/>
          <a:ext cx="3071813" cy="1943100"/>
        </p:xfrm>
        <a:graphic>
          <a:graphicData uri="http://schemas.openxmlformats.org/drawingml/2006/table">
            <a:tbl>
              <a:tblPr/>
              <a:tblGrid>
                <a:gridCol w="3071813">
                  <a:extLst>
                    <a:ext uri="{9D8B030D-6E8A-4147-A177-3AD203B41FA5}">
                      <a16:colId xmlns="" xmlns:a16="http://schemas.microsoft.com/office/drawing/2014/main" val="20000"/>
                    </a:ext>
                  </a:extLst>
                </a:gridCol>
              </a:tblGrid>
              <a:tr h="439158">
                <a:tc>
                  <a:txBody>
                    <a:bodyPr/>
                    <a:lstStyle/>
                    <a:p>
                      <a:pPr algn="just">
                        <a:spcAft>
                          <a:spcPts val="0"/>
                        </a:spcAft>
                      </a:pPr>
                      <a:r>
                        <a:rPr kumimoji="1" lang="zh-CN" altLang="en-US" sz="2800" b="1" kern="1200" dirty="0">
                          <a:solidFill>
                            <a:schemeClr val="tx1"/>
                          </a:solidFill>
                          <a:latin typeface="+mn-lt"/>
                          <a:ea typeface="+mn-ea"/>
                          <a:cs typeface="+mn-cs"/>
                        </a:rPr>
                        <a:t>获取</a:t>
                      </a:r>
                      <a:r>
                        <a:rPr lang="en-US" altLang="zh-CN" sz="2800" b="1" kern="0" dirty="0">
                          <a:latin typeface="华文隶书" panose="02010800040101010101" pitchFamily="2" charset="-122"/>
                          <a:ea typeface="华文隶书" panose="02010800040101010101" pitchFamily="2" charset="-122"/>
                        </a:rPr>
                        <a:t>f </a:t>
                      </a:r>
                      <a:r>
                        <a:rPr kumimoji="1" lang="zh-CN" altLang="zh-CN" sz="2800" b="1" dirty="0">
                          <a:solidFill>
                            <a:schemeClr val="tx1"/>
                          </a:solidFill>
                          <a:latin typeface="+mn-lt"/>
                          <a:ea typeface="+mn-ea"/>
                          <a:cs typeface="+mn-cs"/>
                        </a:rPr>
                        <a:t>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918398">
                <a:tc>
                  <a:txBody>
                    <a:bodyPr/>
                    <a:lstStyle/>
                    <a:p>
                      <a:pPr algn="just">
                        <a:spcAft>
                          <a:spcPts val="0"/>
                        </a:spcAft>
                      </a:pPr>
                      <a:endParaRPr kumimoji="1" lang="zh-CN" altLang="zh-CN" sz="3200" b="1" dirty="0">
                        <a:solidFill>
                          <a:schemeClr val="tx1"/>
                        </a:solidFill>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585544">
                <a:tc>
                  <a:txBody>
                    <a:bodyPr/>
                    <a:lstStyle/>
                    <a:p>
                      <a:pPr algn="just">
                        <a:spcAft>
                          <a:spcPts val="0"/>
                        </a:spcAft>
                      </a:pPr>
                      <a:r>
                        <a:rPr kumimoji="1" lang="zh-CN" altLang="zh-CN" sz="2800" b="1" dirty="0">
                          <a:solidFill>
                            <a:schemeClr val="tx1"/>
                          </a:solidFill>
                          <a:latin typeface="+mn-lt"/>
                          <a:ea typeface="+mn-ea"/>
                          <a:cs typeface="+mn-cs"/>
                        </a:rPr>
                        <a:t>输出</a:t>
                      </a:r>
                      <a:r>
                        <a:rPr lang="en-US" altLang="zh-CN" sz="2800" b="1" kern="0" dirty="0">
                          <a:latin typeface="华文隶书" panose="02010800040101010101" pitchFamily="2" charset="-122"/>
                          <a:ea typeface="华文隶书" panose="02010800040101010101" pitchFamily="2" charset="-122"/>
                        </a:rPr>
                        <a:t>c </a:t>
                      </a:r>
                      <a:r>
                        <a:rPr kumimoji="1" lang="zh-CN" altLang="zh-CN" sz="2800" b="1" dirty="0">
                          <a:solidFill>
                            <a:schemeClr val="tx1"/>
                          </a:solidFill>
                          <a:latin typeface="+mn-lt"/>
                          <a:ea typeface="+mn-ea"/>
                          <a:cs typeface="+mn-cs"/>
                        </a:rPr>
                        <a:t>的值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
        <p:nvSpPr>
          <p:cNvPr id="10255" name="Rectangle 5">
            <a:extLst>
              <a:ext uri="{FF2B5EF4-FFF2-40B4-BE49-F238E27FC236}">
                <a16:creationId xmlns="" xmlns:a16="http://schemas.microsoft.com/office/drawing/2014/main" id="{4BBBCB56-F000-4BF6-BF9D-68A1168D89A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10256" name="Object 4">
            <a:extLst>
              <a:ext uri="{FF2B5EF4-FFF2-40B4-BE49-F238E27FC236}">
                <a16:creationId xmlns="" xmlns:a16="http://schemas.microsoft.com/office/drawing/2014/main" id="{F38E7511-B9EA-4FE9-8734-7349410D4535}"/>
              </a:ext>
            </a:extLst>
          </p:cNvPr>
          <p:cNvGraphicFramePr>
            <a:graphicFrameLocks noChangeAspect="1"/>
          </p:cNvGraphicFramePr>
          <p:nvPr/>
        </p:nvGraphicFramePr>
        <p:xfrm>
          <a:off x="3500438" y="4572000"/>
          <a:ext cx="1928812" cy="863600"/>
        </p:xfrm>
        <a:graphic>
          <a:graphicData uri="http://schemas.openxmlformats.org/presentationml/2006/ole">
            <mc:AlternateContent xmlns:mc="http://schemas.openxmlformats.org/markup-compatibility/2006">
              <mc:Choice xmlns:v="urn:schemas-microsoft-com:vml" Requires="v">
                <p:oleObj spid="_x0000_s10270" name="公式" r:id="rId3" imgW="875920" imgH="393529" progId="Equation.3">
                  <p:embed/>
                </p:oleObj>
              </mc:Choice>
              <mc:Fallback>
                <p:oleObj name="公式" r:id="rId3" imgW="875920"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4572000"/>
                        <a:ext cx="19288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7">
            <a:extLst>
              <a:ext uri="{FF2B5EF4-FFF2-40B4-BE49-F238E27FC236}">
                <a16:creationId xmlns="" xmlns:a16="http://schemas.microsoft.com/office/drawing/2014/main" id="{490550E0-C452-4460-BBAC-5A502548AEFE}"/>
              </a:ext>
            </a:extLst>
          </p:cNvPr>
          <p:cNvSpPr txBox="1">
            <a:spLocks noChangeArrowheads="1"/>
          </p:cNvSpPr>
          <p:nvPr/>
        </p:nvSpPr>
        <p:spPr bwMode="auto">
          <a:xfrm>
            <a:off x="714375" y="2000250"/>
            <a:ext cx="7632700" cy="2071688"/>
          </a:xfrm>
          <a:prstGeom prst="rect">
            <a:avLst/>
          </a:prstGeom>
          <a:noFill/>
          <a:ln w="9525">
            <a:noFill/>
            <a:miter lim="800000"/>
            <a:headEnd/>
            <a:tailEnd/>
          </a:ln>
        </p:spPr>
        <p:txBody>
          <a:bodyPr/>
          <a:lstStyle/>
          <a:p>
            <a:pPr marL="342900" indent="-342900" eaLnBrk="1" hangingPunct="1">
              <a:lnSpc>
                <a:spcPct val="120000"/>
              </a:lnSpc>
              <a:spcBef>
                <a:spcPct val="20000"/>
              </a:spcBef>
              <a:buFont typeface="Wingdings" pitchFamily="2" charset="2"/>
              <a:buNone/>
              <a:defRPr/>
            </a:pPr>
            <a:r>
              <a:rPr lang="en-US" altLang="zh-CN" sz="3200" b="1" kern="0" dirty="0">
                <a:latin typeface="+mn-lt"/>
                <a:ea typeface="+mn-ea"/>
              </a:rPr>
              <a:t>  </a:t>
            </a:r>
            <a:r>
              <a:rPr lang="zh-CN" altLang="zh-CN" sz="3200" b="1" kern="0" dirty="0">
                <a:latin typeface="+mn-lt"/>
                <a:ea typeface="+mn-ea"/>
              </a:rPr>
              <a:t>例</a:t>
            </a:r>
            <a:r>
              <a:rPr lang="en-US" altLang="zh-CN" sz="3200" b="1" kern="0" dirty="0">
                <a:latin typeface="+mn-lt"/>
                <a:ea typeface="+mn-ea"/>
              </a:rPr>
              <a:t>3.1 </a:t>
            </a:r>
            <a:r>
              <a:rPr lang="zh-CN" altLang="zh-CN" sz="3200" b="1" kern="0" dirty="0">
                <a:latin typeface="+mn-lt"/>
                <a:ea typeface="+mn-ea"/>
              </a:rPr>
              <a:t>有人用温度计测量出用华氏法表示的温度</a:t>
            </a:r>
            <a:r>
              <a:rPr lang="en-US" altLang="zh-CN" sz="3200" b="1" kern="0" dirty="0">
                <a:latin typeface="+mn-lt"/>
                <a:ea typeface="+mn-ea"/>
              </a:rPr>
              <a:t>(</a:t>
            </a:r>
            <a:r>
              <a:rPr lang="zh-CN" altLang="zh-CN" sz="3200" b="1" kern="0" dirty="0">
                <a:latin typeface="+mn-lt"/>
                <a:ea typeface="+mn-ea"/>
              </a:rPr>
              <a:t>如</a:t>
            </a:r>
            <a:r>
              <a:rPr lang="en-US" altLang="zh-CN" sz="3200" b="1" kern="0" dirty="0">
                <a:latin typeface="+mn-lt"/>
                <a:ea typeface="+mn-ea"/>
              </a:rPr>
              <a:t> </a:t>
            </a:r>
            <a:r>
              <a:rPr lang="en-US" altLang="zh-CN" sz="3200" b="1" kern="0" dirty="0">
                <a:latin typeface="华文隶书" panose="02010800040101010101" pitchFamily="2" charset="-122"/>
                <a:ea typeface="华文隶书" panose="02010800040101010101" pitchFamily="2" charset="-122"/>
              </a:rPr>
              <a:t>f</a:t>
            </a:r>
            <a:r>
              <a:rPr lang="zh-CN" altLang="zh-CN" sz="3200" b="1" kern="0" dirty="0">
                <a:latin typeface="+mn-lt"/>
                <a:ea typeface="+mn-ea"/>
              </a:rPr>
              <a:t>，今要求把它转换为以摄氏法表示的温度</a:t>
            </a:r>
            <a:r>
              <a:rPr lang="en-US" altLang="zh-CN" sz="3200" b="1" kern="0" dirty="0">
                <a:latin typeface="+mn-lt"/>
                <a:ea typeface="+mn-ea"/>
              </a:rPr>
              <a:t>(</a:t>
            </a:r>
            <a:r>
              <a:rPr lang="zh-CN" altLang="zh-CN" sz="3200" b="1" kern="0" dirty="0">
                <a:latin typeface="+mn-lt"/>
                <a:ea typeface="+mn-ea"/>
              </a:rPr>
              <a:t>如</a:t>
            </a:r>
            <a:r>
              <a:rPr lang="en-US" altLang="zh-CN" sz="3200" b="1" kern="0" dirty="0">
                <a:latin typeface="华文隶书" panose="02010800040101010101" pitchFamily="2" charset="-122"/>
                <a:ea typeface="华文隶书" panose="02010800040101010101" pitchFamily="2" charset="-122"/>
              </a:rPr>
              <a:t>c</a:t>
            </a:r>
            <a:r>
              <a:rPr lang="en-US" altLang="zh-CN" sz="3200" b="1" kern="0" dirty="0">
                <a:latin typeface="+mn-lt"/>
                <a:ea typeface="+mn-ea"/>
              </a:rPr>
              <a:t>) )</a:t>
            </a:r>
            <a:r>
              <a:rPr lang="zh-CN" altLang="zh-CN" sz="3200" b="1" kern="0" dirty="0">
                <a:latin typeface="+mn-lt"/>
                <a:ea typeface="+mn-ea"/>
              </a:rPr>
              <a:t>。</a:t>
            </a:r>
            <a:endParaRPr lang="en-US" altLang="zh-CN" sz="3200" b="1" kern="0" dirty="0">
              <a:latin typeface="+mn-lt"/>
              <a:ea typeface="+mn-ea"/>
            </a:endParaRPr>
          </a:p>
        </p:txBody>
      </p:sp>
      <p:sp>
        <p:nvSpPr>
          <p:cNvPr id="14" name="圆角矩形标注 13">
            <a:extLst>
              <a:ext uri="{FF2B5EF4-FFF2-40B4-BE49-F238E27FC236}">
                <a16:creationId xmlns="" xmlns:a16="http://schemas.microsoft.com/office/drawing/2014/main" id="{339FA2BF-456C-4C35-B95E-06826C096181}"/>
              </a:ext>
            </a:extLst>
          </p:cNvPr>
          <p:cNvSpPr>
            <a:spLocks noChangeArrowheads="1"/>
          </p:cNvSpPr>
          <p:nvPr/>
        </p:nvSpPr>
        <p:spPr bwMode="auto">
          <a:xfrm>
            <a:off x="6786563" y="5286375"/>
            <a:ext cx="1357312" cy="642938"/>
          </a:xfrm>
          <a:prstGeom prst="wedgeRoundRectCallout">
            <a:avLst>
              <a:gd name="adj1" fmla="val -78028"/>
              <a:gd name="adj2" fmla="val -65806"/>
              <a:gd name="adj3" fmla="val 16667"/>
            </a:avLst>
          </a:prstGeom>
          <a:solidFill>
            <a:srgbClr val="FFFFCC"/>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N-S</a:t>
            </a:r>
            <a:r>
              <a:rPr lang="zh-CN" altLang="en-US" sz="2800">
                <a:solidFill>
                  <a:srgbClr val="0000CC"/>
                </a:solidFill>
                <a:latin typeface="Arial" panose="020B0604020202020204" pitchFamily="34" charset="0"/>
              </a:rPr>
              <a:t>图</a:t>
            </a:r>
            <a:endParaRPr lang="en-US" altLang="zh-CN" sz="2800">
              <a:solidFill>
                <a:srgbClr val="0000CC"/>
              </a:solidFill>
              <a:latin typeface="Arial" panose="020B0604020202020204" pitchFamily="34" charset="0"/>
            </a:endParaRPr>
          </a:p>
        </p:txBody>
      </p:sp>
      <p:sp>
        <p:nvSpPr>
          <p:cNvPr id="10259" name="灯片编号占位符 1">
            <a:extLst>
              <a:ext uri="{FF2B5EF4-FFF2-40B4-BE49-F238E27FC236}">
                <a16:creationId xmlns="" xmlns:a16="http://schemas.microsoft.com/office/drawing/2014/main" id="{9F794437-7AFD-454D-AA7A-CE16E889D7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6769A96-3E89-40B8-AA91-961176C2BBCE}" type="slidenum">
              <a:rPr kumimoji="0" lang="en-US" altLang="zh-CN" sz="1400" b="0" smtClean="0"/>
              <a:pPr>
                <a:lnSpc>
                  <a:spcPct val="100000"/>
                </a:lnSpc>
                <a:spcBef>
                  <a:spcPct val="0"/>
                </a:spcBef>
                <a:buFontTx/>
                <a:buNone/>
              </a:pPr>
              <a:t>4</a:t>
            </a:fld>
            <a:endParaRPr kumimoji="0" lang="en-US" altLang="zh-CN" sz="1400"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EF77C76E-EF04-4FD5-AE50-7566CB59C4CB}"/>
              </a:ext>
            </a:extLst>
          </p:cNvPr>
          <p:cNvSpPr>
            <a:spLocks noGrp="1"/>
          </p:cNvSpPr>
          <p:nvPr>
            <p:ph idx="1"/>
          </p:nvPr>
        </p:nvSpPr>
        <p:spPr>
          <a:xfrm>
            <a:off x="428625" y="857250"/>
            <a:ext cx="8153400" cy="3643313"/>
          </a:xfrm>
        </p:spPr>
        <p:txBody>
          <a:bodyPr/>
          <a:lstStyle/>
          <a:p>
            <a:r>
              <a:rPr lang="zh-CN" altLang="zh-CN" sz="2400" dirty="0"/>
              <a:t>归纳</a:t>
            </a:r>
            <a:r>
              <a:rPr lang="zh-CN" altLang="en-US" sz="2400" dirty="0"/>
              <a:t>总结：</a:t>
            </a:r>
            <a:endParaRPr lang="en-US" altLang="zh-CN" sz="2400" dirty="0"/>
          </a:p>
          <a:p>
            <a:pPr>
              <a:buFont typeface="Wingdings" pitchFamily="2" charset="2"/>
              <a:buNone/>
            </a:pPr>
            <a:r>
              <a:rPr lang="en-US" altLang="zh-CN" sz="2400" dirty="0"/>
              <a:t>1.</a:t>
            </a:r>
            <a:r>
              <a:rPr lang="zh-CN" altLang="zh-CN" sz="2400" dirty="0"/>
              <a:t>赋值运算符</a:t>
            </a:r>
            <a:endParaRPr lang="en-US" altLang="zh-CN" sz="2400" dirty="0"/>
          </a:p>
          <a:p>
            <a:pPr lvl="1"/>
            <a:r>
              <a:rPr lang="zh-CN" altLang="zh-CN" sz="2400" dirty="0"/>
              <a:t>“</a:t>
            </a:r>
            <a:r>
              <a:rPr lang="en-US" altLang="zh-CN" sz="2400" dirty="0"/>
              <a:t>=</a:t>
            </a:r>
            <a:r>
              <a:rPr lang="zh-CN" altLang="zh-CN" sz="2400" dirty="0"/>
              <a:t>”是赋值运算符</a:t>
            </a:r>
            <a:endParaRPr lang="en-US" altLang="zh-CN" sz="2400" dirty="0"/>
          </a:p>
          <a:p>
            <a:pPr lvl="1"/>
            <a:r>
              <a:rPr lang="zh-CN" altLang="zh-CN" sz="2400" dirty="0"/>
              <a:t>作用是将一个数据赋给一个变量</a:t>
            </a:r>
            <a:endParaRPr lang="en-US" altLang="zh-CN" sz="2400" dirty="0"/>
          </a:p>
          <a:p>
            <a:pPr lvl="1"/>
            <a:r>
              <a:rPr lang="zh-CN" altLang="zh-CN" sz="2400" dirty="0"/>
              <a:t>也可以将一个表达式的值赋给一个变量</a:t>
            </a:r>
            <a:endParaRPr lang="zh-CN" altLang="en-US" sz="2400" dirty="0"/>
          </a:p>
        </p:txBody>
      </p:sp>
      <p:sp>
        <p:nvSpPr>
          <p:cNvPr id="51203" name="灯片编号占位符 1">
            <a:extLst>
              <a:ext uri="{FF2B5EF4-FFF2-40B4-BE49-F238E27FC236}">
                <a16:creationId xmlns="" xmlns:a16="http://schemas.microsoft.com/office/drawing/2014/main" id="{658D339D-2F64-4A06-8A52-78C388A4BC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DF51300-9BCB-49C5-9552-347CFBDA77A5}" type="slidenum">
              <a:rPr kumimoji="0" lang="en-US" altLang="zh-CN" sz="1400" b="0" smtClean="0"/>
              <a:pPr>
                <a:lnSpc>
                  <a:spcPct val="100000"/>
                </a:lnSpc>
                <a:spcBef>
                  <a:spcPct val="0"/>
                </a:spcBef>
                <a:buFontTx/>
                <a:buNone/>
              </a:pPr>
              <a:t>40</a:t>
            </a:fld>
            <a:endParaRPr kumimoji="0" lang="en-US" altLang="zh-CN" sz="1400"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241021E-DE20-4900-B2A2-AECC25C47A99}"/>
              </a:ext>
            </a:extLst>
          </p:cNvPr>
          <p:cNvSpPr>
            <a:spLocks noGrp="1"/>
          </p:cNvSpPr>
          <p:nvPr>
            <p:ph idx="1"/>
          </p:nvPr>
        </p:nvSpPr>
        <p:spPr>
          <a:xfrm>
            <a:off x="428625" y="857250"/>
            <a:ext cx="8153400" cy="3643313"/>
          </a:xfrm>
        </p:spPr>
        <p:txBody>
          <a:bodyPr/>
          <a:lstStyle/>
          <a:p>
            <a:r>
              <a:rPr lang="zh-CN" altLang="zh-CN" dirty="0"/>
              <a:t>归纳</a:t>
            </a:r>
            <a:r>
              <a:rPr lang="zh-CN" altLang="en-US" dirty="0"/>
              <a:t>总结：</a:t>
            </a:r>
            <a:endParaRPr lang="en-US" altLang="zh-CN" dirty="0"/>
          </a:p>
          <a:p>
            <a:pPr>
              <a:buFont typeface="Wingdings" pitchFamily="2" charset="2"/>
              <a:buNone/>
            </a:pPr>
            <a:r>
              <a:rPr lang="en-US" altLang="zh-CN" dirty="0"/>
              <a:t>1.</a:t>
            </a:r>
            <a:r>
              <a:rPr lang="zh-CN" altLang="zh-CN" dirty="0"/>
              <a:t>赋值运算符</a:t>
            </a:r>
            <a:endParaRPr lang="en-US" altLang="zh-CN" dirty="0"/>
          </a:p>
          <a:p>
            <a:pPr>
              <a:buFont typeface="Wingdings" pitchFamily="2" charset="2"/>
              <a:buNone/>
            </a:pPr>
            <a:r>
              <a:rPr lang="en-US" altLang="zh-CN" dirty="0"/>
              <a:t>2.</a:t>
            </a:r>
            <a:r>
              <a:rPr lang="zh-CN" altLang="zh-CN" dirty="0"/>
              <a:t>复合的赋值运算符</a:t>
            </a:r>
            <a:endParaRPr lang="en-US" altLang="zh-CN" dirty="0"/>
          </a:p>
          <a:p>
            <a:pPr lvl="1"/>
            <a:r>
              <a:rPr lang="zh-CN" altLang="zh-CN" dirty="0"/>
              <a:t>在赋值符“</a:t>
            </a:r>
            <a:r>
              <a:rPr lang="en-US" altLang="zh-CN" dirty="0"/>
              <a:t>=</a:t>
            </a:r>
            <a:r>
              <a:rPr lang="zh-CN" altLang="zh-CN" dirty="0"/>
              <a:t>”之前加上其他运算符，可以构成复合的运算符</a:t>
            </a:r>
            <a:endParaRPr lang="en-US" altLang="zh-CN" dirty="0"/>
          </a:p>
          <a:p>
            <a:pPr lvl="1"/>
            <a:r>
              <a:rPr lang="en-US" altLang="zh-CN" dirty="0"/>
              <a:t>a+=3        </a:t>
            </a:r>
            <a:r>
              <a:rPr lang="zh-CN" altLang="zh-CN" dirty="0"/>
              <a:t>等价于</a:t>
            </a:r>
            <a:r>
              <a:rPr lang="en-US" altLang="zh-CN" dirty="0"/>
              <a:t>  a=a+3</a:t>
            </a:r>
            <a:endParaRPr lang="zh-CN" altLang="en-US" dirty="0"/>
          </a:p>
        </p:txBody>
      </p:sp>
      <p:sp>
        <p:nvSpPr>
          <p:cNvPr id="52227" name="灯片编号占位符 1">
            <a:extLst>
              <a:ext uri="{FF2B5EF4-FFF2-40B4-BE49-F238E27FC236}">
                <a16:creationId xmlns="" xmlns:a16="http://schemas.microsoft.com/office/drawing/2014/main" id="{CAC0B37C-A497-475F-9C11-E6BD56C2FF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9DAAD09-F285-45C4-A703-BA315C670BDE}" type="slidenum">
              <a:rPr kumimoji="0" lang="en-US" altLang="zh-CN" sz="1400" b="0" smtClean="0"/>
              <a:pPr>
                <a:lnSpc>
                  <a:spcPct val="100000"/>
                </a:lnSpc>
                <a:spcBef>
                  <a:spcPct val="0"/>
                </a:spcBef>
                <a:buFontTx/>
                <a:buNone/>
              </a:pPr>
              <a:t>41</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BF31DF88-C7B0-4B29-8483-5E0F372ACBCF}"/>
              </a:ext>
            </a:extLst>
          </p:cNvPr>
          <p:cNvSpPr>
            <a:spLocks noGrp="1"/>
          </p:cNvSpPr>
          <p:nvPr>
            <p:ph idx="1"/>
          </p:nvPr>
        </p:nvSpPr>
        <p:spPr>
          <a:xfrm>
            <a:off x="428625" y="857250"/>
            <a:ext cx="8153400" cy="5715000"/>
          </a:xfrm>
        </p:spPr>
        <p:txBody>
          <a:bodyPr/>
          <a:lstStyle/>
          <a:p>
            <a:r>
              <a:rPr lang="zh-CN" altLang="zh-CN"/>
              <a:t>归纳</a:t>
            </a:r>
            <a:r>
              <a:rPr lang="zh-CN" altLang="en-US"/>
              <a:t>总结：</a:t>
            </a:r>
            <a:endParaRPr lang="en-US" altLang="zh-CN"/>
          </a:p>
          <a:p>
            <a:pPr>
              <a:buFont typeface="Wingdings" pitchFamily="2" charset="2"/>
              <a:buNone/>
            </a:pPr>
            <a:r>
              <a:rPr lang="en-US" altLang="zh-CN"/>
              <a:t>1.</a:t>
            </a:r>
            <a:r>
              <a:rPr lang="zh-CN" altLang="zh-CN"/>
              <a:t>赋值运算符</a:t>
            </a:r>
            <a:endParaRPr lang="en-US" altLang="zh-CN"/>
          </a:p>
          <a:p>
            <a:pPr>
              <a:buFont typeface="Wingdings" pitchFamily="2" charset="2"/>
              <a:buNone/>
            </a:pPr>
            <a:r>
              <a:rPr lang="en-US" altLang="zh-CN"/>
              <a:t>2.</a:t>
            </a:r>
            <a:r>
              <a:rPr lang="zh-CN" altLang="zh-CN"/>
              <a:t>复合的赋值运算符</a:t>
            </a:r>
            <a:endParaRPr lang="en-US" altLang="zh-CN"/>
          </a:p>
          <a:p>
            <a:pPr>
              <a:buFont typeface="Wingdings" pitchFamily="2" charset="2"/>
              <a:buNone/>
            </a:pPr>
            <a:r>
              <a:rPr lang="en-US" altLang="zh-CN"/>
              <a:t>3.</a:t>
            </a:r>
            <a:r>
              <a:rPr lang="zh-CN" altLang="zh-CN"/>
              <a:t>赋值表达式</a:t>
            </a:r>
            <a:endParaRPr lang="en-US" altLang="zh-CN"/>
          </a:p>
          <a:p>
            <a:pPr lvl="1"/>
            <a:r>
              <a:rPr lang="zh-CN" altLang="zh-CN"/>
              <a:t>一般形式为</a:t>
            </a:r>
            <a:r>
              <a:rPr lang="zh-CN" altLang="en-US"/>
              <a:t>：</a:t>
            </a:r>
            <a:endParaRPr lang="zh-CN" altLang="zh-CN"/>
          </a:p>
          <a:p>
            <a:pPr lvl="1">
              <a:buFont typeface="Wingdings" pitchFamily="2" charset="2"/>
              <a:buNone/>
            </a:pPr>
            <a:r>
              <a:rPr lang="en-US" altLang="zh-CN"/>
              <a:t>   </a:t>
            </a:r>
            <a:r>
              <a:rPr lang="zh-CN" altLang="zh-CN"/>
              <a:t>变量</a:t>
            </a:r>
            <a:r>
              <a:rPr lang="en-US" altLang="zh-CN"/>
              <a:t>  </a:t>
            </a:r>
            <a:r>
              <a:rPr lang="zh-CN" altLang="zh-CN"/>
              <a:t>赋值运算符</a:t>
            </a:r>
            <a:r>
              <a:rPr lang="en-US" altLang="zh-CN"/>
              <a:t>  </a:t>
            </a:r>
            <a:r>
              <a:rPr lang="zh-CN" altLang="zh-CN"/>
              <a:t>表达式</a:t>
            </a:r>
            <a:endParaRPr lang="en-US" altLang="zh-CN"/>
          </a:p>
          <a:p>
            <a:pPr lvl="1"/>
            <a:r>
              <a:rPr lang="zh-CN" altLang="zh-CN"/>
              <a:t>对赋值表达式求解的过程：</a:t>
            </a:r>
            <a:endParaRPr lang="en-US" altLang="zh-CN"/>
          </a:p>
          <a:p>
            <a:pPr lvl="2"/>
            <a:r>
              <a:rPr lang="zh-CN" altLang="zh-CN"/>
              <a:t>求赋值运算符</a:t>
            </a:r>
            <a:r>
              <a:rPr lang="zh-CN" altLang="zh-CN">
                <a:solidFill>
                  <a:srgbClr val="FF0000"/>
                </a:solidFill>
              </a:rPr>
              <a:t>右侧</a:t>
            </a:r>
            <a:r>
              <a:rPr lang="zh-CN" altLang="zh-CN"/>
              <a:t>的“表达式”的值</a:t>
            </a:r>
            <a:endParaRPr lang="en-US" altLang="zh-CN"/>
          </a:p>
          <a:p>
            <a:pPr lvl="2"/>
            <a:r>
              <a:rPr lang="zh-CN" altLang="zh-CN"/>
              <a:t>赋给赋值运算符</a:t>
            </a:r>
            <a:r>
              <a:rPr lang="zh-CN" altLang="zh-CN">
                <a:solidFill>
                  <a:srgbClr val="FF0000"/>
                </a:solidFill>
              </a:rPr>
              <a:t>左侧</a:t>
            </a:r>
            <a:r>
              <a:rPr lang="zh-CN" altLang="zh-CN"/>
              <a:t>的变量</a:t>
            </a:r>
            <a:endParaRPr lang="en-US" altLang="zh-CN"/>
          </a:p>
          <a:p>
            <a:pPr>
              <a:buFont typeface="Wingdings" pitchFamily="2" charset="2"/>
              <a:buNone/>
            </a:pPr>
            <a:endParaRPr lang="zh-CN" altLang="en-US"/>
          </a:p>
        </p:txBody>
      </p:sp>
      <p:sp>
        <p:nvSpPr>
          <p:cNvPr id="53251" name="灯片编号占位符 1">
            <a:extLst>
              <a:ext uri="{FF2B5EF4-FFF2-40B4-BE49-F238E27FC236}">
                <a16:creationId xmlns="" xmlns:a16="http://schemas.microsoft.com/office/drawing/2014/main" id="{C700FCF7-EFA8-40E2-AB11-9C7811617E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A3E37A87-6D17-42EA-9EF4-92A23E573030}" type="slidenum">
              <a:rPr kumimoji="0" lang="en-US" altLang="zh-CN" sz="1400" b="0" smtClean="0"/>
              <a:pPr>
                <a:lnSpc>
                  <a:spcPct val="100000"/>
                </a:lnSpc>
                <a:spcBef>
                  <a:spcPct val="0"/>
                </a:spcBef>
                <a:buFontTx/>
                <a:buNone/>
              </a:pPr>
              <a:t>42</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189B74B8-F1B8-468D-BF2C-9BDBABA5C089}"/>
              </a:ext>
            </a:extLst>
          </p:cNvPr>
          <p:cNvSpPr>
            <a:spLocks noGrp="1"/>
          </p:cNvSpPr>
          <p:nvPr>
            <p:ph idx="1"/>
          </p:nvPr>
        </p:nvSpPr>
        <p:spPr>
          <a:xfrm>
            <a:off x="428625" y="857250"/>
            <a:ext cx="8153400" cy="5357813"/>
          </a:xfrm>
        </p:spPr>
        <p:txBody>
          <a:bodyPr/>
          <a:lstStyle/>
          <a:p>
            <a:r>
              <a:rPr lang="zh-CN" altLang="zh-CN"/>
              <a:t>归纳</a:t>
            </a:r>
            <a:r>
              <a:rPr lang="zh-CN" altLang="en-US"/>
              <a:t>总结：</a:t>
            </a:r>
            <a:endParaRPr lang="en-US" altLang="zh-CN"/>
          </a:p>
          <a:p>
            <a:pPr>
              <a:buFont typeface="Wingdings" pitchFamily="2" charset="2"/>
              <a:buNone/>
            </a:pPr>
            <a:r>
              <a:rPr lang="en-US" altLang="zh-CN"/>
              <a:t>1.</a:t>
            </a:r>
            <a:r>
              <a:rPr lang="zh-CN" altLang="zh-CN"/>
              <a:t>赋值运算符</a:t>
            </a:r>
            <a:endParaRPr lang="en-US" altLang="zh-CN"/>
          </a:p>
          <a:p>
            <a:pPr>
              <a:buFont typeface="Wingdings" pitchFamily="2" charset="2"/>
              <a:buNone/>
            </a:pPr>
            <a:r>
              <a:rPr lang="en-US" altLang="zh-CN"/>
              <a:t>2.</a:t>
            </a:r>
            <a:r>
              <a:rPr lang="zh-CN" altLang="zh-CN"/>
              <a:t>复合的赋值运算符</a:t>
            </a:r>
            <a:endParaRPr lang="en-US" altLang="zh-CN"/>
          </a:p>
          <a:p>
            <a:pPr>
              <a:buFont typeface="Wingdings" pitchFamily="2" charset="2"/>
              <a:buNone/>
            </a:pPr>
            <a:r>
              <a:rPr lang="en-US" altLang="zh-CN"/>
              <a:t>3.</a:t>
            </a:r>
            <a:r>
              <a:rPr lang="zh-CN" altLang="zh-CN"/>
              <a:t>赋值表达式</a:t>
            </a:r>
            <a:endParaRPr lang="en-US" altLang="zh-CN"/>
          </a:p>
          <a:p>
            <a:pPr lvl="1"/>
            <a:r>
              <a:rPr lang="zh-CN" altLang="zh-CN"/>
              <a:t>赋值表达式“</a:t>
            </a:r>
            <a:r>
              <a:rPr lang="en-US" altLang="zh-CN"/>
              <a:t>a=3*5</a:t>
            </a:r>
            <a:r>
              <a:rPr lang="zh-CN" altLang="zh-CN"/>
              <a:t>”的值为</a:t>
            </a:r>
            <a:r>
              <a:rPr lang="en-US" altLang="zh-CN"/>
              <a:t>15</a:t>
            </a:r>
            <a:r>
              <a:rPr lang="zh-CN" altLang="zh-CN"/>
              <a:t>，对表达式求解后，变量</a:t>
            </a:r>
            <a:r>
              <a:rPr lang="en-US" altLang="zh-CN"/>
              <a:t>a</a:t>
            </a:r>
            <a:r>
              <a:rPr lang="zh-CN" altLang="zh-CN"/>
              <a:t>的值和表达式的值都是</a:t>
            </a:r>
            <a:r>
              <a:rPr lang="en-US" altLang="zh-CN"/>
              <a:t>15</a:t>
            </a:r>
          </a:p>
          <a:p>
            <a:pPr lvl="1"/>
            <a:r>
              <a:rPr lang="zh-CN" altLang="zh-CN"/>
              <a:t>“</a:t>
            </a:r>
            <a:r>
              <a:rPr lang="en-US" altLang="zh-CN"/>
              <a:t>a=(b=5)</a:t>
            </a:r>
            <a:r>
              <a:rPr lang="zh-CN" altLang="zh-CN"/>
              <a:t>”和“</a:t>
            </a:r>
            <a:r>
              <a:rPr lang="en-US" altLang="zh-CN"/>
              <a:t>a=b=5</a:t>
            </a:r>
            <a:r>
              <a:rPr lang="zh-CN" altLang="zh-CN"/>
              <a:t>”等价</a:t>
            </a:r>
            <a:endParaRPr lang="en-US" altLang="zh-CN"/>
          </a:p>
          <a:p>
            <a:pPr lvl="1"/>
            <a:r>
              <a:rPr lang="zh-CN" altLang="en-US"/>
              <a:t>“</a:t>
            </a:r>
            <a:r>
              <a:rPr lang="en-US" altLang="zh-CN"/>
              <a:t>a=b</a:t>
            </a:r>
            <a:r>
              <a:rPr lang="zh-CN" altLang="en-US"/>
              <a:t>”和“</a:t>
            </a:r>
            <a:r>
              <a:rPr lang="en-US" altLang="zh-CN"/>
              <a:t>b=a</a:t>
            </a:r>
            <a:r>
              <a:rPr lang="zh-CN" altLang="en-US"/>
              <a:t>”</a:t>
            </a:r>
            <a:r>
              <a:rPr lang="zh-CN" altLang="en-US">
                <a:solidFill>
                  <a:srgbClr val="FF0000"/>
                </a:solidFill>
              </a:rPr>
              <a:t>含义不同</a:t>
            </a:r>
          </a:p>
        </p:txBody>
      </p:sp>
      <p:sp>
        <p:nvSpPr>
          <p:cNvPr id="54275" name="灯片编号占位符 1">
            <a:extLst>
              <a:ext uri="{FF2B5EF4-FFF2-40B4-BE49-F238E27FC236}">
                <a16:creationId xmlns="" xmlns:a16="http://schemas.microsoft.com/office/drawing/2014/main" id="{EEEA9D94-D616-4BCA-BD21-A88F03841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B87E9A12-B949-407F-AB21-6517F06A09A8}" type="slidenum">
              <a:rPr kumimoji="0" lang="en-US" altLang="zh-CN" sz="1400" b="0" smtClean="0"/>
              <a:pPr>
                <a:lnSpc>
                  <a:spcPct val="100000"/>
                </a:lnSpc>
                <a:spcBef>
                  <a:spcPct val="0"/>
                </a:spcBef>
                <a:buFontTx/>
                <a:buNone/>
              </a:pPr>
              <a:t>43</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BA5EAA97-4D4A-450C-9A16-4EEF13F3E8D6}"/>
              </a:ext>
            </a:extLst>
          </p:cNvPr>
          <p:cNvSpPr>
            <a:spLocks noGrp="1"/>
          </p:cNvSpPr>
          <p:nvPr>
            <p:ph idx="1"/>
          </p:nvPr>
        </p:nvSpPr>
        <p:spPr>
          <a:xfrm>
            <a:off x="428625" y="857250"/>
            <a:ext cx="8153400" cy="5643563"/>
          </a:xfrm>
        </p:spPr>
        <p:txBody>
          <a:bodyPr/>
          <a:lstStyle/>
          <a:p>
            <a:r>
              <a:rPr lang="zh-CN" altLang="zh-CN"/>
              <a:t>归纳</a:t>
            </a:r>
            <a:r>
              <a:rPr lang="zh-CN" altLang="en-US"/>
              <a:t>总结：</a:t>
            </a:r>
            <a:endParaRPr lang="en-US" altLang="zh-CN"/>
          </a:p>
          <a:p>
            <a:pPr>
              <a:buFont typeface="Wingdings" pitchFamily="2" charset="2"/>
              <a:buNone/>
            </a:pPr>
            <a:r>
              <a:rPr lang="en-US" altLang="zh-CN"/>
              <a:t>1.</a:t>
            </a:r>
            <a:r>
              <a:rPr lang="zh-CN" altLang="zh-CN"/>
              <a:t>赋值运算符</a:t>
            </a:r>
            <a:endParaRPr lang="en-US" altLang="zh-CN"/>
          </a:p>
          <a:p>
            <a:pPr>
              <a:buFont typeface="Wingdings" pitchFamily="2" charset="2"/>
              <a:buNone/>
            </a:pPr>
            <a:r>
              <a:rPr lang="en-US" altLang="zh-CN"/>
              <a:t>2.</a:t>
            </a:r>
            <a:r>
              <a:rPr lang="zh-CN" altLang="zh-CN"/>
              <a:t>复合的赋值运算符</a:t>
            </a:r>
            <a:endParaRPr lang="en-US" altLang="zh-CN"/>
          </a:p>
          <a:p>
            <a:pPr>
              <a:buFont typeface="Wingdings" pitchFamily="2" charset="2"/>
              <a:buNone/>
            </a:pPr>
            <a:r>
              <a:rPr lang="en-US" altLang="zh-CN"/>
              <a:t>3.</a:t>
            </a:r>
            <a:r>
              <a:rPr lang="zh-CN" altLang="zh-CN"/>
              <a:t>赋值表达式</a:t>
            </a:r>
            <a:endParaRPr lang="en-US" altLang="zh-CN"/>
          </a:p>
          <a:p>
            <a:pPr>
              <a:buFont typeface="Wingdings" pitchFamily="2" charset="2"/>
              <a:buNone/>
            </a:pPr>
            <a:r>
              <a:rPr lang="en-US" altLang="zh-CN"/>
              <a:t>4.</a:t>
            </a:r>
            <a:r>
              <a:rPr lang="zh-CN" altLang="zh-CN"/>
              <a:t>赋值过程中的类型转换</a:t>
            </a:r>
            <a:endParaRPr lang="en-US" altLang="zh-CN"/>
          </a:p>
          <a:p>
            <a:pPr lvl="1"/>
            <a:r>
              <a:rPr lang="zh-CN" altLang="zh-CN"/>
              <a:t>两侧类型一致</a:t>
            </a:r>
            <a:r>
              <a:rPr lang="zh-CN" altLang="en-US"/>
              <a:t>时</a:t>
            </a:r>
            <a:r>
              <a:rPr lang="zh-CN" altLang="zh-CN"/>
              <a:t>，直接赋值</a:t>
            </a:r>
            <a:endParaRPr lang="en-US" altLang="zh-CN"/>
          </a:p>
          <a:p>
            <a:pPr lvl="1"/>
            <a:r>
              <a:rPr lang="zh-CN" altLang="zh-CN"/>
              <a:t>两侧类型不一致，但都是算术类型时，</a:t>
            </a:r>
            <a:r>
              <a:rPr lang="zh-CN" altLang="en-US"/>
              <a:t>自动将右侧的</a:t>
            </a:r>
            <a:r>
              <a:rPr lang="zh-CN" altLang="zh-CN"/>
              <a:t>类型转换</a:t>
            </a:r>
            <a:r>
              <a:rPr lang="zh-CN" altLang="en-US"/>
              <a:t>为左侧类型后赋值</a:t>
            </a:r>
            <a:endParaRPr lang="en-US" altLang="zh-CN"/>
          </a:p>
          <a:p>
            <a:pPr lvl="1"/>
            <a:r>
              <a:rPr lang="zh-CN" altLang="en-US"/>
              <a:t>定义变量时要防止数据溢出</a:t>
            </a:r>
            <a:endParaRPr lang="en-US" altLang="zh-CN"/>
          </a:p>
        </p:txBody>
      </p:sp>
      <p:sp>
        <p:nvSpPr>
          <p:cNvPr id="55299" name="灯片编号占位符 1">
            <a:extLst>
              <a:ext uri="{FF2B5EF4-FFF2-40B4-BE49-F238E27FC236}">
                <a16:creationId xmlns="" xmlns:a16="http://schemas.microsoft.com/office/drawing/2014/main" id="{D33C8C1B-42FC-4EBE-8DC5-F37F894AB0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70D9D5B-0B84-48F1-892C-6D2A2610CC7D}" type="slidenum">
              <a:rPr kumimoji="0" lang="en-US" altLang="zh-CN" sz="1400" b="0" smtClean="0"/>
              <a:pPr>
                <a:lnSpc>
                  <a:spcPct val="100000"/>
                </a:lnSpc>
                <a:spcBef>
                  <a:spcPct val="0"/>
                </a:spcBef>
                <a:buFontTx/>
                <a:buNone/>
              </a:pPr>
              <a:t>44</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43D3A2BB-373F-4D47-BE60-1BE34E2A942F}"/>
              </a:ext>
            </a:extLst>
          </p:cNvPr>
          <p:cNvSpPr>
            <a:spLocks noGrp="1"/>
          </p:cNvSpPr>
          <p:nvPr>
            <p:ph idx="1"/>
          </p:nvPr>
        </p:nvSpPr>
        <p:spPr>
          <a:xfrm>
            <a:off x="428625" y="857250"/>
            <a:ext cx="8501063" cy="5643563"/>
          </a:xfrm>
        </p:spPr>
        <p:txBody>
          <a:bodyPr/>
          <a:lstStyle/>
          <a:p>
            <a:r>
              <a:rPr lang="zh-CN" altLang="zh-CN"/>
              <a:t>归纳</a:t>
            </a:r>
            <a:r>
              <a:rPr lang="zh-CN" altLang="en-US"/>
              <a:t>总结：</a:t>
            </a:r>
            <a:endParaRPr lang="en-US" altLang="zh-CN"/>
          </a:p>
          <a:p>
            <a:pPr>
              <a:buFont typeface="Wingdings" pitchFamily="2" charset="2"/>
              <a:buNone/>
            </a:pPr>
            <a:r>
              <a:rPr lang="en-US" altLang="zh-CN"/>
              <a:t>1.</a:t>
            </a:r>
            <a:r>
              <a:rPr lang="zh-CN" altLang="zh-CN"/>
              <a:t>赋值运算符</a:t>
            </a:r>
            <a:endParaRPr lang="en-US" altLang="zh-CN"/>
          </a:p>
          <a:p>
            <a:pPr>
              <a:buFont typeface="Wingdings" pitchFamily="2" charset="2"/>
              <a:buNone/>
            </a:pPr>
            <a:r>
              <a:rPr lang="en-US" altLang="zh-CN"/>
              <a:t>2.</a:t>
            </a:r>
            <a:r>
              <a:rPr lang="zh-CN" altLang="zh-CN"/>
              <a:t>复合的赋值运算符</a:t>
            </a:r>
            <a:endParaRPr lang="en-US" altLang="zh-CN"/>
          </a:p>
          <a:p>
            <a:pPr>
              <a:buFont typeface="Wingdings" pitchFamily="2" charset="2"/>
              <a:buNone/>
            </a:pPr>
            <a:r>
              <a:rPr lang="en-US" altLang="zh-CN"/>
              <a:t>3.</a:t>
            </a:r>
            <a:r>
              <a:rPr lang="zh-CN" altLang="zh-CN"/>
              <a:t>赋值表达式</a:t>
            </a:r>
            <a:endParaRPr lang="en-US" altLang="zh-CN"/>
          </a:p>
          <a:p>
            <a:pPr>
              <a:buFont typeface="Wingdings" pitchFamily="2" charset="2"/>
              <a:buNone/>
            </a:pPr>
            <a:r>
              <a:rPr lang="en-US" altLang="zh-CN"/>
              <a:t>4.</a:t>
            </a:r>
            <a:r>
              <a:rPr lang="zh-CN" altLang="zh-CN"/>
              <a:t>赋值过程中的类型转换</a:t>
            </a:r>
            <a:endParaRPr lang="en-US" altLang="zh-CN"/>
          </a:p>
          <a:p>
            <a:pPr>
              <a:buFont typeface="Wingdings" pitchFamily="2" charset="2"/>
              <a:buNone/>
            </a:pPr>
            <a:r>
              <a:rPr lang="en-US" altLang="zh-CN"/>
              <a:t>5.</a:t>
            </a:r>
            <a:r>
              <a:rPr lang="zh-CN" altLang="zh-CN"/>
              <a:t>赋值表达式和赋值语句</a:t>
            </a:r>
            <a:endParaRPr lang="en-US" altLang="zh-CN"/>
          </a:p>
          <a:p>
            <a:pPr lvl="1">
              <a:lnSpc>
                <a:spcPct val="100000"/>
              </a:lnSpc>
            </a:pPr>
            <a:r>
              <a:rPr lang="zh-CN" altLang="zh-CN"/>
              <a:t>赋值表达式的末尾没有分号，而赋值语句有</a:t>
            </a:r>
            <a:r>
              <a:rPr lang="zh-CN" altLang="en-US"/>
              <a:t>分号</a:t>
            </a:r>
            <a:endParaRPr lang="en-US" altLang="zh-CN"/>
          </a:p>
          <a:p>
            <a:pPr lvl="1">
              <a:lnSpc>
                <a:spcPct val="100000"/>
              </a:lnSpc>
            </a:pPr>
            <a:r>
              <a:rPr lang="zh-CN" altLang="zh-CN"/>
              <a:t>一个表达式可以包含赋值表达式，但决不能包含赋值语句</a:t>
            </a:r>
            <a:endParaRPr lang="en-US" altLang="zh-CN"/>
          </a:p>
        </p:txBody>
      </p:sp>
      <p:sp>
        <p:nvSpPr>
          <p:cNvPr id="56323" name="灯片编号占位符 1">
            <a:extLst>
              <a:ext uri="{FF2B5EF4-FFF2-40B4-BE49-F238E27FC236}">
                <a16:creationId xmlns="" xmlns:a16="http://schemas.microsoft.com/office/drawing/2014/main" id="{5C3AF5EF-CC75-4312-BD78-1C195BB1DF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95E9D37-8B4E-4859-8937-3F462128B4BB}" type="slidenum">
              <a:rPr kumimoji="0" lang="en-US" altLang="zh-CN" sz="1400" b="0" smtClean="0"/>
              <a:pPr>
                <a:lnSpc>
                  <a:spcPct val="100000"/>
                </a:lnSpc>
                <a:spcBef>
                  <a:spcPct val="0"/>
                </a:spcBef>
                <a:buFontTx/>
                <a:buNone/>
              </a:pPr>
              <a:t>45</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blinds(horizontal)">
                                      <p:cBhvr>
                                        <p:cTn id="11" dur="500"/>
                                        <p:tgtEl>
                                          <p:spTgt spid="3">
                                            <p:txEl>
                                              <p:pRg st="6" end="6"/>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CBC0EEAA-DB7A-4D17-9D95-C1C2BC43F845}"/>
              </a:ext>
            </a:extLst>
          </p:cNvPr>
          <p:cNvSpPr>
            <a:spLocks noGrp="1"/>
          </p:cNvSpPr>
          <p:nvPr>
            <p:ph idx="1"/>
          </p:nvPr>
        </p:nvSpPr>
        <p:spPr>
          <a:xfrm>
            <a:off x="428625" y="857250"/>
            <a:ext cx="8501063" cy="5786438"/>
          </a:xfrm>
        </p:spPr>
        <p:txBody>
          <a:bodyPr/>
          <a:lstStyle/>
          <a:p>
            <a:r>
              <a:rPr lang="zh-CN" altLang="zh-CN"/>
              <a:t>归纳</a:t>
            </a:r>
            <a:r>
              <a:rPr lang="zh-CN" altLang="en-US"/>
              <a:t>总结：</a:t>
            </a:r>
            <a:endParaRPr lang="en-US" altLang="zh-CN"/>
          </a:p>
          <a:p>
            <a:pPr>
              <a:buFont typeface="Wingdings" pitchFamily="2" charset="2"/>
              <a:buNone/>
            </a:pPr>
            <a:r>
              <a:rPr lang="en-US" altLang="zh-CN"/>
              <a:t>1.</a:t>
            </a:r>
            <a:r>
              <a:rPr lang="zh-CN" altLang="zh-CN"/>
              <a:t>赋值运算符</a:t>
            </a:r>
            <a:endParaRPr lang="en-US" altLang="zh-CN"/>
          </a:p>
          <a:p>
            <a:pPr>
              <a:buFont typeface="Wingdings" pitchFamily="2" charset="2"/>
              <a:buNone/>
            </a:pPr>
            <a:r>
              <a:rPr lang="en-US" altLang="zh-CN"/>
              <a:t>2.</a:t>
            </a:r>
            <a:r>
              <a:rPr lang="zh-CN" altLang="zh-CN"/>
              <a:t>复合的赋值运算符</a:t>
            </a:r>
            <a:endParaRPr lang="en-US" altLang="zh-CN"/>
          </a:p>
          <a:p>
            <a:pPr>
              <a:buFont typeface="Wingdings" pitchFamily="2" charset="2"/>
              <a:buNone/>
            </a:pPr>
            <a:r>
              <a:rPr lang="en-US" altLang="zh-CN"/>
              <a:t>3.</a:t>
            </a:r>
            <a:r>
              <a:rPr lang="zh-CN" altLang="zh-CN"/>
              <a:t>赋值表达式</a:t>
            </a:r>
            <a:endParaRPr lang="en-US" altLang="zh-CN"/>
          </a:p>
          <a:p>
            <a:pPr>
              <a:buFont typeface="Wingdings" pitchFamily="2" charset="2"/>
              <a:buNone/>
            </a:pPr>
            <a:r>
              <a:rPr lang="en-US" altLang="zh-CN"/>
              <a:t>4.</a:t>
            </a:r>
            <a:r>
              <a:rPr lang="zh-CN" altLang="zh-CN"/>
              <a:t>赋值过程中的类型转换</a:t>
            </a:r>
            <a:endParaRPr lang="en-US" altLang="zh-CN"/>
          </a:p>
          <a:p>
            <a:pPr>
              <a:buFont typeface="Wingdings" pitchFamily="2" charset="2"/>
              <a:buNone/>
            </a:pPr>
            <a:r>
              <a:rPr lang="en-US" altLang="zh-CN"/>
              <a:t>5.</a:t>
            </a:r>
            <a:r>
              <a:rPr lang="zh-CN" altLang="zh-CN"/>
              <a:t>赋值表达式和赋值语句</a:t>
            </a:r>
            <a:endParaRPr lang="en-US" altLang="zh-CN"/>
          </a:p>
          <a:p>
            <a:pPr>
              <a:buFont typeface="Wingdings" pitchFamily="2" charset="2"/>
              <a:buNone/>
            </a:pPr>
            <a:r>
              <a:rPr lang="en-US" altLang="zh-CN"/>
              <a:t>6.</a:t>
            </a:r>
            <a:r>
              <a:rPr lang="zh-CN" altLang="zh-CN"/>
              <a:t>变量赋初值</a:t>
            </a:r>
            <a:endParaRPr lang="en-US" altLang="zh-CN"/>
          </a:p>
          <a:p>
            <a:pPr lvl="1">
              <a:lnSpc>
                <a:spcPct val="100000"/>
              </a:lnSpc>
              <a:buFont typeface="Wingdings" pitchFamily="2" charset="2"/>
              <a:buNone/>
            </a:pPr>
            <a:r>
              <a:rPr lang="en-US" altLang="zh-CN"/>
              <a:t>int a=3,b=3,c;</a:t>
            </a:r>
          </a:p>
          <a:p>
            <a:pPr lvl="1">
              <a:lnSpc>
                <a:spcPct val="100000"/>
              </a:lnSpc>
              <a:buFont typeface="Wingdings" pitchFamily="2" charset="2"/>
              <a:buNone/>
            </a:pPr>
            <a:r>
              <a:rPr lang="en-US" altLang="zh-CN"/>
              <a:t>int a=3;  </a:t>
            </a:r>
            <a:r>
              <a:rPr lang="zh-CN" altLang="en-US"/>
              <a:t>相当于  </a:t>
            </a:r>
            <a:r>
              <a:rPr lang="en-US" altLang="zh-CN"/>
              <a:t>int a;   a=3;</a:t>
            </a:r>
          </a:p>
        </p:txBody>
      </p:sp>
      <p:sp>
        <p:nvSpPr>
          <p:cNvPr id="57347" name="灯片编号占位符 1">
            <a:extLst>
              <a:ext uri="{FF2B5EF4-FFF2-40B4-BE49-F238E27FC236}">
                <a16:creationId xmlns="" xmlns:a16="http://schemas.microsoft.com/office/drawing/2014/main" id="{6C4C916B-5D6A-4BC8-ACD4-0D05B5A3E2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17BCC15-C9DF-49AE-9B54-B8FCB9A97483}" type="slidenum">
              <a:rPr kumimoji="0" lang="en-US" altLang="zh-CN" sz="1400" b="0" smtClean="0"/>
              <a:pPr>
                <a:lnSpc>
                  <a:spcPct val="100000"/>
                </a:lnSpc>
                <a:spcBef>
                  <a:spcPct val="0"/>
                </a:spcBef>
                <a:buFontTx/>
                <a:buNone/>
              </a:pPr>
              <a:t>46</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D82B258-0102-4C01-BE4F-1D75164F58D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 xmlns:a16="http://schemas.microsoft.com/office/drawing/2014/main" id="{91E08826-B29B-4C4D-816D-A7DF9E32FD59}"/>
              </a:ext>
            </a:extLst>
          </p:cNvPr>
          <p:cNvSpPr>
            <a:spLocks noGrp="1"/>
          </p:cNvSpPr>
          <p:nvPr>
            <p:ph idx="1"/>
          </p:nvPr>
        </p:nvSpPr>
        <p:spPr/>
        <p:txBody>
          <a:bodyPr/>
          <a:lstStyle/>
          <a:p>
            <a:endParaRPr lang="en-US" altLang="zh-CN" sz="2400" dirty="0"/>
          </a:p>
          <a:p>
            <a:r>
              <a:rPr lang="zh-CN" altLang="en-US" sz="2400" dirty="0"/>
              <a:t>简单程序设计的一般流程</a:t>
            </a:r>
            <a:endParaRPr lang="en-US" altLang="zh-CN" sz="2400" dirty="0"/>
          </a:p>
          <a:p>
            <a:pPr lvl="1"/>
            <a:r>
              <a:rPr lang="zh-CN" altLang="en-US" sz="2400" dirty="0"/>
              <a:t>确定程序运行过程中的量</a:t>
            </a:r>
            <a:r>
              <a:rPr lang="en-US" altLang="zh-CN" sz="2400" dirty="0"/>
              <a:t>(</a:t>
            </a:r>
            <a:r>
              <a:rPr lang="zh-CN" altLang="en-US" sz="2400" dirty="0"/>
              <a:t>常量、变量及其类型</a:t>
            </a:r>
            <a:r>
              <a:rPr lang="en-US" altLang="zh-CN" sz="2400" dirty="0"/>
              <a:t>)</a:t>
            </a:r>
          </a:p>
          <a:p>
            <a:pPr lvl="1"/>
            <a:r>
              <a:rPr lang="zh-CN" altLang="en-US" sz="2400" dirty="0"/>
              <a:t>变量值的初始化</a:t>
            </a:r>
            <a:endParaRPr lang="en-US" altLang="zh-CN" sz="2400" dirty="0"/>
          </a:p>
          <a:p>
            <a:pPr lvl="1"/>
            <a:r>
              <a:rPr lang="zh-CN" altLang="en-US" sz="2400" dirty="0"/>
              <a:t>执行相关的运算，得到最终的结果</a:t>
            </a:r>
            <a:endParaRPr lang="en-US" altLang="zh-CN" sz="2400" dirty="0"/>
          </a:p>
          <a:p>
            <a:pPr lvl="1"/>
            <a:r>
              <a:rPr lang="zh-CN" altLang="en-US" sz="2400" dirty="0"/>
              <a:t>将结果输出</a:t>
            </a:r>
            <a:endParaRPr lang="en-US" altLang="zh-CN" sz="2400" dirty="0"/>
          </a:p>
          <a:p>
            <a:pPr lvl="1"/>
            <a:endParaRPr lang="zh-CN" altLang="en-US" sz="2400" dirty="0"/>
          </a:p>
        </p:txBody>
      </p:sp>
      <p:sp>
        <p:nvSpPr>
          <p:cNvPr id="4" name="灯片编号占位符 3">
            <a:extLst>
              <a:ext uri="{FF2B5EF4-FFF2-40B4-BE49-F238E27FC236}">
                <a16:creationId xmlns="" xmlns:a16="http://schemas.microsoft.com/office/drawing/2014/main" id="{E5365F63-3F78-4220-9A9D-6EE7CEA239E0}"/>
              </a:ext>
            </a:extLst>
          </p:cNvPr>
          <p:cNvSpPr>
            <a:spLocks noGrp="1"/>
          </p:cNvSpPr>
          <p:nvPr>
            <p:ph type="sldNum" sz="quarter" idx="12"/>
          </p:nvPr>
        </p:nvSpPr>
        <p:spPr/>
        <p:txBody>
          <a:bodyPr/>
          <a:lstStyle/>
          <a:p>
            <a:pPr>
              <a:defRPr/>
            </a:pPr>
            <a:fld id="{086FF238-8BF7-43AF-B3BB-FFAC7F8F56DF}" type="slidenum">
              <a:rPr lang="en-US" altLang="zh-CN" smtClean="0"/>
              <a:pPr>
                <a:defRPr/>
              </a:pPr>
              <a:t>47</a:t>
            </a:fld>
            <a:endParaRPr lang="en-US" altLang="zh-CN"/>
          </a:p>
        </p:txBody>
      </p:sp>
    </p:spTree>
    <p:extLst>
      <p:ext uri="{BB962C8B-B14F-4D97-AF65-F5344CB8AC3E}">
        <p14:creationId xmlns:p14="http://schemas.microsoft.com/office/powerpoint/2010/main" val="423944501"/>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9F7ECAAE-794D-4B2D-A471-56B434F791CB}"/>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 </a:t>
            </a:r>
            <a:r>
              <a:rPr lang="zh-CN" altLang="zh-CN" sz="4800">
                <a:solidFill>
                  <a:srgbClr val="800000"/>
                </a:solidFill>
                <a:latin typeface="Arial" panose="020B0604020202020204" pitchFamily="34" charset="0"/>
                <a:ea typeface="黑体" panose="02010609060101010101" pitchFamily="49" charset="-122"/>
              </a:rPr>
              <a:t>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58371" name="Rectangle 7">
            <a:extLst>
              <a:ext uri="{FF2B5EF4-FFF2-40B4-BE49-F238E27FC236}">
                <a16:creationId xmlns="" xmlns:a16="http://schemas.microsoft.com/office/drawing/2014/main" id="{E6AFF37D-60B0-430E-B7E7-32D9C3AE783B}"/>
              </a:ext>
            </a:extLst>
          </p:cNvPr>
          <p:cNvSpPr>
            <a:spLocks noGrp="1" noChangeArrowheads="1"/>
          </p:cNvSpPr>
          <p:nvPr>
            <p:ph type="body" sz="half" idx="1"/>
          </p:nvPr>
        </p:nvSpPr>
        <p:spPr>
          <a:xfrm>
            <a:off x="1143000" y="1857375"/>
            <a:ext cx="7358063" cy="3857625"/>
          </a:xfrm>
        </p:spPr>
        <p:txBody>
          <a:bodyPr/>
          <a:lstStyle/>
          <a:p>
            <a:pPr>
              <a:buFont typeface="Wingdings" pitchFamily="2" charset="2"/>
              <a:buNone/>
            </a:pPr>
            <a:r>
              <a:rPr lang="en-US" altLang="zh-CN" sz="3600">
                <a:hlinkClick r:id="rId2" action="ppaction://hlinksldjump"/>
              </a:rPr>
              <a:t>3.4.1 </a:t>
            </a:r>
            <a:r>
              <a:rPr lang="zh-CN" altLang="zh-CN" sz="3600">
                <a:hlinkClick r:id="rId2" action="ppaction://hlinksldjump"/>
              </a:rPr>
              <a:t>输入输出举例</a:t>
            </a:r>
            <a:endParaRPr lang="en-US" altLang="zh-CN" sz="3600"/>
          </a:p>
          <a:p>
            <a:pPr>
              <a:buFont typeface="Wingdings" pitchFamily="2" charset="2"/>
              <a:buNone/>
            </a:pPr>
            <a:r>
              <a:rPr lang="en-US" altLang="zh-CN" sz="3600">
                <a:hlinkClick r:id="rId3" action="ppaction://hlinksldjump"/>
              </a:rPr>
              <a:t>3.4.2 </a:t>
            </a:r>
            <a:r>
              <a:rPr lang="zh-CN" altLang="zh-CN" sz="3600">
                <a:hlinkClick r:id="rId3" action="ppaction://hlinksldjump"/>
              </a:rPr>
              <a:t>有关数据输入输出的概念</a:t>
            </a:r>
            <a:endParaRPr lang="en-US" altLang="zh-CN" sz="3600"/>
          </a:p>
          <a:p>
            <a:pPr>
              <a:buFont typeface="Wingdings" pitchFamily="2" charset="2"/>
              <a:buNone/>
            </a:pPr>
            <a:r>
              <a:rPr lang="en-US" altLang="zh-CN" sz="3600">
                <a:hlinkClick r:id="rId4" action="ppaction://hlinksldjump"/>
              </a:rPr>
              <a:t>3.4.3 </a:t>
            </a:r>
            <a:r>
              <a:rPr lang="zh-CN" altLang="zh-CN" sz="3600">
                <a:hlinkClick r:id="rId4" action="ppaction://hlinksldjump"/>
              </a:rPr>
              <a:t>用</a:t>
            </a:r>
            <a:r>
              <a:rPr lang="en-US" altLang="zh-CN" sz="3600">
                <a:hlinkClick r:id="rId4" action="ppaction://hlinksldjump"/>
              </a:rPr>
              <a:t>printf</a:t>
            </a:r>
            <a:r>
              <a:rPr lang="zh-CN" altLang="zh-CN" sz="3600">
                <a:hlinkClick r:id="rId4" action="ppaction://hlinksldjump"/>
              </a:rPr>
              <a:t>函数输出数据</a:t>
            </a:r>
            <a:endParaRPr lang="en-US" altLang="zh-CN" sz="3600"/>
          </a:p>
          <a:p>
            <a:pPr>
              <a:buFont typeface="Wingdings" pitchFamily="2" charset="2"/>
              <a:buNone/>
            </a:pPr>
            <a:r>
              <a:rPr lang="en-US" altLang="zh-CN" sz="3600">
                <a:hlinkClick r:id="rId5" action="ppaction://hlinksldjump"/>
              </a:rPr>
              <a:t>3.4.4 </a:t>
            </a:r>
            <a:r>
              <a:rPr lang="zh-CN" altLang="zh-CN" sz="3600">
                <a:hlinkClick r:id="rId5" action="ppaction://hlinksldjump"/>
              </a:rPr>
              <a:t>用</a:t>
            </a:r>
            <a:r>
              <a:rPr lang="en-US" altLang="zh-CN" sz="3600">
                <a:hlinkClick r:id="rId5" action="ppaction://hlinksldjump"/>
              </a:rPr>
              <a:t>scanf</a:t>
            </a:r>
            <a:r>
              <a:rPr lang="zh-CN" altLang="zh-CN" sz="3600">
                <a:hlinkClick r:id="rId5" action="ppaction://hlinksldjump"/>
              </a:rPr>
              <a:t>函数输入数据</a:t>
            </a:r>
            <a:endParaRPr lang="en-US" altLang="zh-CN" sz="3600"/>
          </a:p>
          <a:p>
            <a:pPr>
              <a:buFont typeface="Wingdings" pitchFamily="2" charset="2"/>
              <a:buNone/>
            </a:pPr>
            <a:r>
              <a:rPr lang="en-US" altLang="zh-CN" sz="3600">
                <a:hlinkClick r:id="rId6" action="ppaction://hlinksldjump"/>
              </a:rPr>
              <a:t>3.4.5 </a:t>
            </a:r>
            <a:r>
              <a:rPr lang="zh-CN" altLang="zh-CN" sz="3600">
                <a:hlinkClick r:id="rId6" action="ppaction://hlinksldjump"/>
              </a:rPr>
              <a:t>字符数据的输入输出</a:t>
            </a:r>
            <a:endParaRPr lang="en-US" altLang="zh-CN" sz="3600"/>
          </a:p>
        </p:txBody>
      </p:sp>
      <p:sp>
        <p:nvSpPr>
          <p:cNvPr id="58372" name="Rectangle 5">
            <a:extLst>
              <a:ext uri="{FF2B5EF4-FFF2-40B4-BE49-F238E27FC236}">
                <a16:creationId xmlns="" xmlns:a16="http://schemas.microsoft.com/office/drawing/2014/main" id="{345A7BC7-740D-4510-BCB8-7D0FD1C31D7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8373" name="Rectangle 2">
            <a:extLst>
              <a:ext uri="{FF2B5EF4-FFF2-40B4-BE49-F238E27FC236}">
                <a16:creationId xmlns="" xmlns:a16="http://schemas.microsoft.com/office/drawing/2014/main" id="{BD455997-607F-42E7-A200-0FD4B34F0C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8374" name="Rectangle 2">
            <a:extLst>
              <a:ext uri="{FF2B5EF4-FFF2-40B4-BE49-F238E27FC236}">
                <a16:creationId xmlns="" xmlns:a16="http://schemas.microsoft.com/office/drawing/2014/main" id="{7B90D38C-5B3E-474D-8311-72A23448D7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8375" name="Rectangle 2">
            <a:extLst>
              <a:ext uri="{FF2B5EF4-FFF2-40B4-BE49-F238E27FC236}">
                <a16:creationId xmlns="" xmlns:a16="http://schemas.microsoft.com/office/drawing/2014/main" id="{E718262E-8F83-49BF-B9D9-F72F373BA53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8376" name="灯片编号占位符 1">
            <a:extLst>
              <a:ext uri="{FF2B5EF4-FFF2-40B4-BE49-F238E27FC236}">
                <a16:creationId xmlns="" xmlns:a16="http://schemas.microsoft.com/office/drawing/2014/main" id="{03F88ED3-7C8B-44F4-BFDC-F1ED55AD6E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A9E5C23-13E5-42CF-9383-BC8BD2E5D795}" type="slidenum">
              <a:rPr kumimoji="0" lang="en-US" altLang="zh-CN" sz="1400" b="0" smtClean="0"/>
              <a:pPr>
                <a:lnSpc>
                  <a:spcPct val="100000"/>
                </a:lnSpc>
                <a:spcBef>
                  <a:spcPct val="0"/>
                </a:spcBef>
                <a:buFontTx/>
                <a:buNone/>
              </a:pPr>
              <a:t>48</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 xmlns:a16="http://schemas.microsoft.com/office/drawing/2014/main" id="{FFC023AC-9C54-4CDD-B97F-96BC2C5EEA8D}"/>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3.4.1 </a:t>
            </a:r>
            <a:r>
              <a:rPr lang="zh-CN" altLang="zh-CN" sz="4800">
                <a:solidFill>
                  <a:srgbClr val="800000"/>
                </a:solidFill>
                <a:latin typeface="Arial" panose="020B0604020202020204" pitchFamily="34" charset="0"/>
                <a:ea typeface="黑体" panose="02010609060101010101" pitchFamily="49" charset="-122"/>
              </a:rPr>
              <a:t>输入输出举例</a:t>
            </a:r>
            <a:endParaRPr lang="zh-CN" altLang="en-US" sz="4800">
              <a:solidFill>
                <a:srgbClr val="800000"/>
              </a:solidFill>
              <a:latin typeface="Arial" panose="020B0604020202020204" pitchFamily="34" charset="0"/>
              <a:ea typeface="黑体" panose="02010609060101010101" pitchFamily="49" charset="-122"/>
            </a:endParaRPr>
          </a:p>
        </p:txBody>
      </p:sp>
      <p:sp>
        <p:nvSpPr>
          <p:cNvPr id="59395" name="Rectangle 7">
            <a:extLst>
              <a:ext uri="{FF2B5EF4-FFF2-40B4-BE49-F238E27FC236}">
                <a16:creationId xmlns="" xmlns:a16="http://schemas.microsoft.com/office/drawing/2014/main" id="{A01C8B92-0D1B-4F77-8473-1EA4401BA64B}"/>
              </a:ext>
            </a:extLst>
          </p:cNvPr>
          <p:cNvSpPr>
            <a:spLocks noGrp="1" noChangeArrowheads="1"/>
          </p:cNvSpPr>
          <p:nvPr>
            <p:ph type="body" sz="half" idx="1"/>
          </p:nvPr>
        </p:nvSpPr>
        <p:spPr>
          <a:xfrm>
            <a:off x="1143000" y="1857375"/>
            <a:ext cx="6572250" cy="3857625"/>
          </a:xfrm>
        </p:spPr>
        <p:txBody>
          <a:bodyPr/>
          <a:lstStyle/>
          <a:p>
            <a:pPr>
              <a:buFont typeface="Wingdings" pitchFamily="2" charset="2"/>
              <a:buNone/>
            </a:pPr>
            <a:r>
              <a:rPr lang="zh-CN" altLang="zh-CN"/>
              <a:t>例</a:t>
            </a:r>
            <a:r>
              <a:rPr lang="en-US" altLang="zh-CN"/>
              <a:t>3.5 </a:t>
            </a:r>
            <a:r>
              <a:rPr lang="zh-CN" altLang="zh-CN"/>
              <a:t>求</a:t>
            </a:r>
            <a:r>
              <a:rPr lang="en-US" altLang="zh-CN"/>
              <a:t>                </a:t>
            </a:r>
            <a:r>
              <a:rPr lang="zh-CN" altLang="zh-CN"/>
              <a:t>方程的根。</a:t>
            </a:r>
            <a:r>
              <a:rPr lang="en-US" altLang="zh-CN"/>
              <a:t>a</a:t>
            </a:r>
            <a:r>
              <a:rPr lang="zh-CN" altLang="zh-CN"/>
              <a:t>、</a:t>
            </a:r>
            <a:r>
              <a:rPr lang="en-US" altLang="zh-CN"/>
              <a:t>b</a:t>
            </a:r>
            <a:r>
              <a:rPr lang="zh-CN" altLang="zh-CN"/>
              <a:t>、</a:t>
            </a:r>
            <a:r>
              <a:rPr lang="en-US" altLang="zh-CN"/>
              <a:t>c</a:t>
            </a:r>
            <a:r>
              <a:rPr lang="zh-CN" altLang="zh-CN"/>
              <a:t>由键盘输入</a:t>
            </a:r>
            <a:endParaRPr lang="en-US" altLang="zh-CN"/>
          </a:p>
          <a:p>
            <a:pPr>
              <a:buFont typeface="Wingdings" pitchFamily="2" charset="2"/>
              <a:buNone/>
            </a:pPr>
            <a:r>
              <a:rPr lang="en-US" altLang="zh-CN"/>
              <a:t>  </a:t>
            </a:r>
            <a:r>
              <a:rPr lang="zh-CN" altLang="en-US"/>
              <a:t>假</a:t>
            </a:r>
            <a:r>
              <a:rPr lang="zh-CN" altLang="zh-CN"/>
              <a:t>设</a:t>
            </a:r>
            <a:r>
              <a:rPr lang="en-US" altLang="zh-CN"/>
              <a:t>            </a:t>
            </a:r>
            <a:r>
              <a:rPr lang="zh-CN" altLang="zh-CN"/>
              <a:t>＞０</a:t>
            </a:r>
            <a:endParaRPr lang="en-US" altLang="zh-CN"/>
          </a:p>
        </p:txBody>
      </p:sp>
      <p:sp>
        <p:nvSpPr>
          <p:cNvPr id="59396" name="Rectangle 5">
            <a:extLst>
              <a:ext uri="{FF2B5EF4-FFF2-40B4-BE49-F238E27FC236}">
                <a16:creationId xmlns="" xmlns:a16="http://schemas.microsoft.com/office/drawing/2014/main" id="{739A27E4-83A2-42DC-8879-C7E63C4B7A8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9397" name="Rectangle 2">
            <a:extLst>
              <a:ext uri="{FF2B5EF4-FFF2-40B4-BE49-F238E27FC236}">
                <a16:creationId xmlns="" xmlns:a16="http://schemas.microsoft.com/office/drawing/2014/main" id="{0AF5B005-14ED-4BE4-BCB7-B8AB747D365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9398" name="Rectangle 2">
            <a:extLst>
              <a:ext uri="{FF2B5EF4-FFF2-40B4-BE49-F238E27FC236}">
                <a16:creationId xmlns="" xmlns:a16="http://schemas.microsoft.com/office/drawing/2014/main" id="{5E613DF4-8608-4751-882C-CF69DA83B1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9399" name="Rectangle 2">
            <a:extLst>
              <a:ext uri="{FF2B5EF4-FFF2-40B4-BE49-F238E27FC236}">
                <a16:creationId xmlns="" xmlns:a16="http://schemas.microsoft.com/office/drawing/2014/main" id="{0668634A-20FA-41D7-92B3-3252C4D7A02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9400" name="Rectangle 2">
            <a:extLst>
              <a:ext uri="{FF2B5EF4-FFF2-40B4-BE49-F238E27FC236}">
                <a16:creationId xmlns="" xmlns:a16="http://schemas.microsoft.com/office/drawing/2014/main" id="{04F25BEA-9D8B-4D85-8DCD-55527FDE7F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59401" name="Object 1">
            <a:extLst>
              <a:ext uri="{FF2B5EF4-FFF2-40B4-BE49-F238E27FC236}">
                <a16:creationId xmlns="" xmlns:a16="http://schemas.microsoft.com/office/drawing/2014/main" id="{A40D02F9-9C72-4F34-B029-4A25CFF00056}"/>
              </a:ext>
            </a:extLst>
          </p:cNvPr>
          <p:cNvGraphicFramePr>
            <a:graphicFrameLocks noChangeAspect="1"/>
          </p:cNvGraphicFramePr>
          <p:nvPr/>
        </p:nvGraphicFramePr>
        <p:xfrm>
          <a:off x="3000375" y="1924050"/>
          <a:ext cx="2571750" cy="504825"/>
        </p:xfrm>
        <a:graphic>
          <a:graphicData uri="http://schemas.openxmlformats.org/presentationml/2006/ole">
            <mc:AlternateContent xmlns:mc="http://schemas.openxmlformats.org/markup-compatibility/2006">
              <mc:Choice xmlns:v="urn:schemas-microsoft-com:vml" Requires="v">
                <p:oleObj spid="_x0000_s59425" name="公式" r:id="rId3" imgW="1016000" imgH="203200" progId="Equation.3">
                  <p:embed/>
                </p:oleObj>
              </mc:Choice>
              <mc:Fallback>
                <p:oleObj name="公式" r:id="rId3" imgW="1016000" imgH="203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5" y="1924050"/>
                        <a:ext cx="25717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2" name="Rectangle 4">
            <a:extLst>
              <a:ext uri="{FF2B5EF4-FFF2-40B4-BE49-F238E27FC236}">
                <a16:creationId xmlns="" xmlns:a16="http://schemas.microsoft.com/office/drawing/2014/main" id="{D6351A2E-4389-4ADA-9B4D-1ED1E2750E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59403" name="Object 3">
            <a:extLst>
              <a:ext uri="{FF2B5EF4-FFF2-40B4-BE49-F238E27FC236}">
                <a16:creationId xmlns="" xmlns:a16="http://schemas.microsoft.com/office/drawing/2014/main" id="{1EED95AD-22F2-4334-8927-BE9D871E7881}"/>
              </a:ext>
            </a:extLst>
          </p:cNvPr>
          <p:cNvGraphicFramePr>
            <a:graphicFrameLocks noChangeAspect="1"/>
          </p:cNvGraphicFramePr>
          <p:nvPr/>
        </p:nvGraphicFramePr>
        <p:xfrm>
          <a:off x="2352675" y="3163888"/>
          <a:ext cx="1571625" cy="550862"/>
        </p:xfrm>
        <a:graphic>
          <a:graphicData uri="http://schemas.openxmlformats.org/presentationml/2006/ole">
            <mc:AlternateContent xmlns:mc="http://schemas.openxmlformats.org/markup-compatibility/2006">
              <mc:Choice xmlns:v="urn:schemas-microsoft-com:vml" Requires="v">
                <p:oleObj spid="_x0000_s59426" name="公式" r:id="rId5" imgW="571252" imgH="203112" progId="Equation.3">
                  <p:embed/>
                </p:oleObj>
              </mc:Choice>
              <mc:Fallback>
                <p:oleObj name="公式" r:id="rId5" imgW="571252" imgH="203112"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2675" y="3163888"/>
                        <a:ext cx="15716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4" name="灯片编号占位符 1">
            <a:extLst>
              <a:ext uri="{FF2B5EF4-FFF2-40B4-BE49-F238E27FC236}">
                <a16:creationId xmlns="" xmlns:a16="http://schemas.microsoft.com/office/drawing/2014/main" id="{81BC3F0D-E9C7-4BC1-847C-D5A5B902DC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F6BC62B-FEF0-4630-8F06-BAC347194A10}" type="slidenum">
              <a:rPr kumimoji="0" lang="en-US" altLang="zh-CN" sz="1400" b="0" smtClean="0"/>
              <a:pPr>
                <a:lnSpc>
                  <a:spcPct val="100000"/>
                </a:lnSpc>
                <a:spcBef>
                  <a:spcPct val="0"/>
                </a:spcBef>
                <a:buFontTx/>
                <a:buNone/>
              </a:pPr>
              <a:t>49</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96D6EE78-7C0C-4825-BBF3-402FA0534884}"/>
              </a:ext>
            </a:extLst>
          </p:cNvPr>
          <p:cNvSpPr>
            <a:spLocks noGrp="1" noChangeArrowheads="1"/>
          </p:cNvSpPr>
          <p:nvPr>
            <p:ph type="title"/>
          </p:nvPr>
        </p:nvSpPr>
        <p:spPr>
          <a:xfrm>
            <a:off x="928688" y="901700"/>
            <a:ext cx="6491287" cy="830263"/>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3.1 </a:t>
            </a:r>
            <a:r>
              <a:rPr lang="zh-CN" altLang="en-US" sz="4800">
                <a:solidFill>
                  <a:srgbClr val="800000"/>
                </a:solidFill>
                <a:latin typeface="Arial" panose="020B0604020202020204" pitchFamily="34" charset="0"/>
                <a:ea typeface="黑体" panose="02010609060101010101" pitchFamily="49" charset="-122"/>
              </a:rPr>
              <a:t>简单</a:t>
            </a:r>
            <a:r>
              <a:rPr lang="zh-CN" altLang="zh-CN" sz="4800">
                <a:solidFill>
                  <a:srgbClr val="800000"/>
                </a:solidFill>
                <a:latin typeface="Arial" panose="020B0604020202020204" pitchFamily="34" charset="0"/>
                <a:ea typeface="黑体" panose="02010609060101010101" pitchFamily="49" charset="-122"/>
              </a:rPr>
              <a:t>程序设计</a:t>
            </a:r>
            <a:r>
              <a:rPr lang="zh-CN" altLang="en-US" sz="4800">
                <a:solidFill>
                  <a:srgbClr val="800000"/>
                </a:solidFill>
                <a:latin typeface="Arial" panose="020B0604020202020204" pitchFamily="34" charset="0"/>
                <a:ea typeface="黑体" panose="02010609060101010101" pitchFamily="49" charset="-122"/>
              </a:rPr>
              <a:t>示</a:t>
            </a:r>
            <a:r>
              <a:rPr lang="zh-CN" altLang="zh-CN" sz="4800">
                <a:solidFill>
                  <a:srgbClr val="800000"/>
                </a:solidFill>
                <a:latin typeface="Arial" panose="020B0604020202020204" pitchFamily="34" charset="0"/>
                <a:ea typeface="黑体" panose="02010609060101010101" pitchFamily="49" charset="-122"/>
              </a:rPr>
              <a:t>例</a:t>
            </a:r>
            <a:endParaRPr lang="zh-CN" altLang="en-US" sz="4800">
              <a:solidFill>
                <a:srgbClr val="800000"/>
              </a:solidFill>
              <a:latin typeface="Arial" panose="020B0604020202020204" pitchFamily="34" charset="0"/>
              <a:ea typeface="黑体" panose="02010609060101010101" pitchFamily="49" charset="-122"/>
            </a:endParaRPr>
          </a:p>
        </p:txBody>
      </p:sp>
      <p:sp>
        <p:nvSpPr>
          <p:cNvPr id="11267" name="Rectangle 7">
            <a:extLst>
              <a:ext uri="{FF2B5EF4-FFF2-40B4-BE49-F238E27FC236}">
                <a16:creationId xmlns="" xmlns:a16="http://schemas.microsoft.com/office/drawing/2014/main" id="{A6AD54A5-D162-43E5-91ED-D5D567542EDD}"/>
              </a:ext>
            </a:extLst>
          </p:cNvPr>
          <p:cNvSpPr>
            <a:spLocks noGrp="1" noChangeArrowheads="1"/>
          </p:cNvSpPr>
          <p:nvPr>
            <p:ph type="body" sz="half" idx="1"/>
          </p:nvPr>
        </p:nvSpPr>
        <p:spPr>
          <a:xfrm>
            <a:off x="714375" y="2000250"/>
            <a:ext cx="7632700" cy="633413"/>
          </a:xfrm>
        </p:spPr>
        <p:txBody>
          <a:bodyPr/>
          <a:lstStyle/>
          <a:p>
            <a:pPr eaLnBrk="1" hangingPunct="1">
              <a:buFont typeface="Wingdings" pitchFamily="2" charset="2"/>
              <a:buNone/>
            </a:pPr>
            <a:r>
              <a:rPr lang="en-US" altLang="zh-CN"/>
              <a:t>  </a:t>
            </a:r>
            <a:r>
              <a:rPr lang="zh-CN" altLang="zh-CN"/>
              <a:t>例</a:t>
            </a:r>
            <a:r>
              <a:rPr lang="en-US" altLang="zh-CN"/>
              <a:t>3.2 </a:t>
            </a:r>
            <a:r>
              <a:rPr lang="zh-CN" altLang="en-US"/>
              <a:t>求两个正整数的最大公约数</a:t>
            </a:r>
            <a:r>
              <a:rPr lang="zh-CN" altLang="zh-CN"/>
              <a:t>。</a:t>
            </a:r>
            <a:endParaRPr lang="en-US" altLang="zh-CN"/>
          </a:p>
        </p:txBody>
      </p:sp>
      <p:sp>
        <p:nvSpPr>
          <p:cNvPr id="4" name="Rectangle 7">
            <a:extLst>
              <a:ext uri="{FF2B5EF4-FFF2-40B4-BE49-F238E27FC236}">
                <a16:creationId xmlns="" xmlns:a16="http://schemas.microsoft.com/office/drawing/2014/main" id="{333ED720-233C-47D0-AB36-0EC7877F4BDB}"/>
              </a:ext>
            </a:extLst>
          </p:cNvPr>
          <p:cNvSpPr txBox="1">
            <a:spLocks noChangeArrowheads="1"/>
          </p:cNvSpPr>
          <p:nvPr/>
        </p:nvSpPr>
        <p:spPr bwMode="auto">
          <a:xfrm>
            <a:off x="893763" y="2859088"/>
            <a:ext cx="71437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r>
              <a:rPr lang="zh-CN" altLang="zh-CN" sz="2400">
                <a:latin typeface="Arial" panose="020B0604020202020204" pitchFamily="34" charset="0"/>
              </a:rPr>
              <a:t>解题思路</a:t>
            </a:r>
            <a:r>
              <a:rPr lang="en-US" altLang="zh-CN" sz="2400">
                <a:latin typeface="Arial" panose="020B0604020202020204" pitchFamily="34" charset="0"/>
              </a:rPr>
              <a:t>1</a:t>
            </a:r>
            <a:r>
              <a:rPr lang="zh-CN" altLang="zh-CN" sz="2400">
                <a:latin typeface="Arial" panose="020B0604020202020204" pitchFamily="34" charset="0"/>
              </a:rPr>
              <a:t>：</a:t>
            </a:r>
            <a:r>
              <a:rPr lang="zh-CN" altLang="en-US" sz="2400">
                <a:latin typeface="Arial" panose="020B0604020202020204" pitchFamily="34" charset="0"/>
              </a:rPr>
              <a:t>所有公因子中的最大值</a:t>
            </a:r>
            <a:endParaRPr lang="en-US" altLang="zh-CN" sz="2400">
              <a:latin typeface="Arial" panose="020B0604020202020204" pitchFamily="34" charset="0"/>
            </a:endParaRPr>
          </a:p>
        </p:txBody>
      </p:sp>
      <p:sp>
        <p:nvSpPr>
          <p:cNvPr id="11269" name="Rectangle 5">
            <a:extLst>
              <a:ext uri="{FF2B5EF4-FFF2-40B4-BE49-F238E27FC236}">
                <a16:creationId xmlns="" xmlns:a16="http://schemas.microsoft.com/office/drawing/2014/main" id="{25D219D6-50E6-4B16-8032-EEE7D6EB5F1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1270" name="灯片编号占位符 1">
            <a:extLst>
              <a:ext uri="{FF2B5EF4-FFF2-40B4-BE49-F238E27FC236}">
                <a16:creationId xmlns="" xmlns:a16="http://schemas.microsoft.com/office/drawing/2014/main" id="{C7C6BACB-3158-4383-BFBF-B0557B8AAB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004C769-498B-4A6B-823D-6A37D7DC08A5}" type="slidenum">
              <a:rPr kumimoji="0" lang="en-US" altLang="zh-CN" sz="1400" b="0" smtClean="0"/>
              <a:pPr>
                <a:lnSpc>
                  <a:spcPct val="100000"/>
                </a:lnSpc>
                <a:spcBef>
                  <a:spcPct val="0"/>
                </a:spcBef>
                <a:buFontTx/>
                <a:buNone/>
              </a:pPr>
              <a:t>5</a:t>
            </a:fld>
            <a:endParaRPr kumimoji="0" lang="en-US" altLang="zh-CN" sz="1400" b="0"/>
          </a:p>
        </p:txBody>
      </p:sp>
      <p:sp>
        <p:nvSpPr>
          <p:cNvPr id="9" name="Rectangle 7">
            <a:extLst>
              <a:ext uri="{FF2B5EF4-FFF2-40B4-BE49-F238E27FC236}">
                <a16:creationId xmlns="" xmlns:a16="http://schemas.microsoft.com/office/drawing/2014/main" id="{6AC77777-4552-493E-B672-1B28344A1426}"/>
              </a:ext>
            </a:extLst>
          </p:cNvPr>
          <p:cNvSpPr txBox="1">
            <a:spLocks noChangeArrowheads="1"/>
          </p:cNvSpPr>
          <p:nvPr/>
        </p:nvSpPr>
        <p:spPr bwMode="auto">
          <a:xfrm>
            <a:off x="893763" y="3384550"/>
            <a:ext cx="80311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r>
              <a:rPr lang="zh-CN" altLang="zh-CN" sz="2400">
                <a:latin typeface="Arial" panose="020B0604020202020204" pitchFamily="34" charset="0"/>
              </a:rPr>
              <a:t>解题思路</a:t>
            </a:r>
            <a:r>
              <a:rPr lang="en-US" altLang="zh-CN" sz="2400">
                <a:latin typeface="Arial" panose="020B0604020202020204" pitchFamily="34" charset="0"/>
              </a:rPr>
              <a:t>2</a:t>
            </a:r>
            <a:r>
              <a:rPr lang="zh-CN" altLang="zh-CN" sz="2400">
                <a:latin typeface="Arial" panose="020B0604020202020204" pitchFamily="34" charset="0"/>
              </a:rPr>
              <a:t>：</a:t>
            </a:r>
            <a:r>
              <a:rPr lang="zh-CN" altLang="en-US" sz="2400">
                <a:latin typeface="Arial" panose="020B0604020202020204" pitchFamily="34" charset="0"/>
              </a:rPr>
              <a:t>欧几里德算法</a:t>
            </a:r>
            <a:endParaRPr lang="en-US" altLang="zh-CN" sz="2400">
              <a:latin typeface="Arial" panose="020B0604020202020204" pitchFamily="34" charset="0"/>
            </a:endParaRPr>
          </a:p>
        </p:txBody>
      </p:sp>
      <p:sp>
        <p:nvSpPr>
          <p:cNvPr id="10" name="Rectangle 7">
            <a:extLst>
              <a:ext uri="{FF2B5EF4-FFF2-40B4-BE49-F238E27FC236}">
                <a16:creationId xmlns="" xmlns:a16="http://schemas.microsoft.com/office/drawing/2014/main" id="{66232455-3742-4E92-89D6-4285D1C0290E}"/>
              </a:ext>
            </a:extLst>
          </p:cNvPr>
          <p:cNvSpPr txBox="1">
            <a:spLocks noChangeArrowheads="1"/>
          </p:cNvSpPr>
          <p:nvPr/>
        </p:nvSpPr>
        <p:spPr bwMode="auto">
          <a:xfrm>
            <a:off x="1476375" y="3860800"/>
            <a:ext cx="74168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buFont typeface="Wingdings" panose="05000000000000000000" pitchFamily="2" charset="2"/>
              <a:buNone/>
            </a:pPr>
            <a:r>
              <a:rPr lang="zh-CN" altLang="en-US" sz="2000"/>
              <a:t>原理：</a:t>
            </a:r>
            <a:r>
              <a:rPr lang="zh-CN" altLang="zh-CN" sz="2000"/>
              <a:t>两个正整数的最大公约数等于较小的那个数和两数相除余数的最大公约数。亦即：</a:t>
            </a:r>
            <a:r>
              <a:rPr lang="en-US" altLang="zh-CN" sz="2000"/>
              <a:t>gcd(m, n) = gcd(n, m % n)</a:t>
            </a:r>
          </a:p>
          <a:p>
            <a:pPr>
              <a:buFont typeface="Wingdings" panose="05000000000000000000" pitchFamily="2" charset="2"/>
              <a:buNone/>
            </a:pPr>
            <a:r>
              <a:rPr lang="en-US" altLang="zh-CN" sz="2000"/>
              <a:t>(</a:t>
            </a:r>
            <a:r>
              <a:rPr lang="zh-CN" altLang="zh-CN" sz="2000"/>
              <a:t>这里不妨假设</a:t>
            </a:r>
            <a:r>
              <a:rPr lang="en-US" altLang="zh-CN" sz="2000"/>
              <a:t>m&gt;n)</a:t>
            </a:r>
            <a:endParaRPr lang="en-US" altLang="zh-CN" sz="2000">
              <a:latin typeface="Arial" panose="020B0604020202020204" pitchFamily="34" charset="0"/>
            </a:endParaRPr>
          </a:p>
        </p:txBody>
      </p:sp>
      <p:sp>
        <p:nvSpPr>
          <p:cNvPr id="11" name="Rectangle 7">
            <a:extLst>
              <a:ext uri="{FF2B5EF4-FFF2-40B4-BE49-F238E27FC236}">
                <a16:creationId xmlns="" xmlns:a16="http://schemas.microsoft.com/office/drawing/2014/main" id="{00C37EAD-7058-4448-B6F3-2A5DBF7E2657}"/>
              </a:ext>
            </a:extLst>
          </p:cNvPr>
          <p:cNvSpPr txBox="1">
            <a:spLocks noChangeArrowheads="1"/>
          </p:cNvSpPr>
          <p:nvPr/>
        </p:nvSpPr>
        <p:spPr bwMode="auto">
          <a:xfrm>
            <a:off x="928688" y="5068888"/>
            <a:ext cx="79962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r>
              <a:rPr lang="en-US" altLang="zh-CN" sz="2400"/>
              <a:t>S1</a:t>
            </a:r>
            <a:r>
              <a:rPr lang="zh-CN" altLang="zh-CN" sz="2400"/>
              <a:t>：求余数：用</a:t>
            </a:r>
            <a:r>
              <a:rPr lang="en-US" altLang="zh-CN" sz="2400"/>
              <a:t>n</a:t>
            </a:r>
            <a:r>
              <a:rPr lang="zh-CN" altLang="zh-CN" sz="2400"/>
              <a:t>除</a:t>
            </a:r>
            <a:r>
              <a:rPr lang="en-US" altLang="zh-CN" sz="2400"/>
              <a:t>m</a:t>
            </a:r>
            <a:r>
              <a:rPr lang="zh-CN" altLang="zh-CN" sz="2400"/>
              <a:t>，令</a:t>
            </a:r>
            <a:r>
              <a:rPr lang="en-US" altLang="zh-CN" sz="2400"/>
              <a:t>r</a:t>
            </a:r>
            <a:r>
              <a:rPr lang="zh-CN" altLang="zh-CN" sz="2400"/>
              <a:t>为余数（这里</a:t>
            </a:r>
            <a:r>
              <a:rPr lang="en-US" altLang="zh-CN" sz="2400"/>
              <a:t>0≤r&lt;n</a:t>
            </a:r>
            <a:r>
              <a:rPr lang="zh-CN" altLang="zh-CN" sz="2400"/>
              <a:t>）；</a:t>
            </a:r>
          </a:p>
          <a:p>
            <a:r>
              <a:rPr lang="en-US" altLang="zh-CN" sz="2400"/>
              <a:t>S2</a:t>
            </a:r>
            <a:r>
              <a:rPr lang="zh-CN" altLang="zh-CN" sz="2400"/>
              <a:t>：余数为</a:t>
            </a:r>
            <a:r>
              <a:rPr lang="en-US" altLang="zh-CN" sz="2400"/>
              <a:t>0</a:t>
            </a:r>
            <a:r>
              <a:rPr lang="zh-CN" altLang="zh-CN" sz="2400"/>
              <a:t>？如果</a:t>
            </a:r>
            <a:r>
              <a:rPr lang="en-US" altLang="zh-CN" sz="2400"/>
              <a:t>r=0</a:t>
            </a:r>
            <a:r>
              <a:rPr lang="zh-CN" altLang="zh-CN" sz="2400"/>
              <a:t>，算法终止，</a:t>
            </a:r>
            <a:r>
              <a:rPr lang="en-US" altLang="zh-CN" sz="2400"/>
              <a:t>n</a:t>
            </a:r>
            <a:r>
              <a:rPr lang="zh-CN" altLang="zh-CN" sz="2400"/>
              <a:t>就是答案；</a:t>
            </a:r>
          </a:p>
          <a:p>
            <a:r>
              <a:rPr lang="en-US" altLang="zh-CN" sz="2400"/>
              <a:t>S3</a:t>
            </a:r>
            <a:r>
              <a:rPr lang="zh-CN" altLang="zh-CN" sz="2400"/>
              <a:t>：减少，置</a:t>
            </a:r>
            <a:r>
              <a:rPr lang="en-US" altLang="zh-CN" sz="2400"/>
              <a:t>m←n, n←r</a:t>
            </a:r>
            <a:r>
              <a:rPr lang="zh-CN" altLang="zh-CN" sz="2400"/>
              <a:t>，然后</a:t>
            </a:r>
            <a:r>
              <a:rPr lang="zh-CN" altLang="en-US" sz="2400"/>
              <a:t>转</a:t>
            </a:r>
            <a:r>
              <a:rPr lang="zh-CN" altLang="zh-CN" sz="2400"/>
              <a:t>回</a:t>
            </a:r>
            <a:r>
              <a:rPr lang="en-US" altLang="zh-CN" sz="2400"/>
              <a:t>S1</a:t>
            </a:r>
            <a:r>
              <a:rPr lang="zh-CN" altLang="en-US" sz="2400"/>
              <a:t>继续</a:t>
            </a:r>
            <a:r>
              <a:rPr lang="zh-CN" altLang="zh-CN" sz="2400"/>
              <a:t>。</a:t>
            </a:r>
            <a:endParaRPr lang="en-US" altLang="zh-CN" sz="2400">
              <a:latin typeface="Arial" panose="020B0604020202020204" pitchFamily="34"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553609AF-2736-4A56-BF4A-E6798B5DC701}"/>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3.4.1 </a:t>
            </a:r>
            <a:r>
              <a:rPr lang="zh-CN" altLang="zh-CN" sz="4800">
                <a:solidFill>
                  <a:srgbClr val="800000"/>
                </a:solidFill>
                <a:latin typeface="Arial" panose="020B0604020202020204" pitchFamily="34" charset="0"/>
                <a:ea typeface="黑体" panose="02010609060101010101" pitchFamily="49" charset="-122"/>
              </a:rPr>
              <a:t>输入输出举例</a:t>
            </a:r>
            <a:endParaRPr lang="zh-CN" altLang="en-US" sz="4800">
              <a:solidFill>
                <a:srgbClr val="800000"/>
              </a:solidFill>
              <a:latin typeface="Arial" panose="020B0604020202020204" pitchFamily="34" charset="0"/>
              <a:ea typeface="黑体" panose="02010609060101010101" pitchFamily="49" charset="-122"/>
            </a:endParaRPr>
          </a:p>
        </p:txBody>
      </p:sp>
      <p:sp>
        <p:nvSpPr>
          <p:cNvPr id="60419" name="Rectangle 7">
            <a:extLst>
              <a:ext uri="{FF2B5EF4-FFF2-40B4-BE49-F238E27FC236}">
                <a16:creationId xmlns="" xmlns:a16="http://schemas.microsoft.com/office/drawing/2014/main" id="{B94973DA-BD62-47B4-B16C-F11C30DF7A6A}"/>
              </a:ext>
            </a:extLst>
          </p:cNvPr>
          <p:cNvSpPr>
            <a:spLocks noGrp="1" noChangeArrowheads="1"/>
          </p:cNvSpPr>
          <p:nvPr>
            <p:ph type="body" sz="half" idx="1"/>
          </p:nvPr>
        </p:nvSpPr>
        <p:spPr>
          <a:xfrm>
            <a:off x="1071563" y="1643063"/>
            <a:ext cx="7215187" cy="2643187"/>
          </a:xfrm>
        </p:spPr>
        <p:txBody>
          <a:bodyPr/>
          <a:lstStyle/>
          <a:p>
            <a:r>
              <a:rPr lang="zh-CN" altLang="zh-CN"/>
              <a:t>解题思路：首先要知道求方程式的根的方法。</a:t>
            </a:r>
            <a:endParaRPr lang="en-US" altLang="zh-CN"/>
          </a:p>
          <a:p>
            <a:r>
              <a:rPr lang="zh-CN" altLang="zh-CN"/>
              <a:t>由数学知识已知：如果</a:t>
            </a:r>
            <a:r>
              <a:rPr lang="en-US" altLang="zh-CN"/>
              <a:t>             </a:t>
            </a:r>
            <a:r>
              <a:rPr lang="zh-CN" altLang="zh-CN"/>
              <a:t>≥</a:t>
            </a:r>
            <a:r>
              <a:rPr lang="en-US" altLang="zh-CN"/>
              <a:t>0</a:t>
            </a:r>
            <a:r>
              <a:rPr lang="zh-CN" altLang="zh-CN"/>
              <a:t>，则一元二次方程有两个实根</a:t>
            </a:r>
            <a:r>
              <a:rPr lang="en-US" altLang="zh-CN"/>
              <a:t>:</a:t>
            </a:r>
          </a:p>
        </p:txBody>
      </p:sp>
      <p:sp>
        <p:nvSpPr>
          <p:cNvPr id="60420" name="Rectangle 5">
            <a:extLst>
              <a:ext uri="{FF2B5EF4-FFF2-40B4-BE49-F238E27FC236}">
                <a16:creationId xmlns="" xmlns:a16="http://schemas.microsoft.com/office/drawing/2014/main" id="{60E5B442-DA6D-4D59-865B-9C43665613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0421" name="Rectangle 2">
            <a:extLst>
              <a:ext uri="{FF2B5EF4-FFF2-40B4-BE49-F238E27FC236}">
                <a16:creationId xmlns="" xmlns:a16="http://schemas.microsoft.com/office/drawing/2014/main" id="{EE16B440-E901-4129-AB06-4F40771147C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0422" name="Rectangle 2">
            <a:extLst>
              <a:ext uri="{FF2B5EF4-FFF2-40B4-BE49-F238E27FC236}">
                <a16:creationId xmlns="" xmlns:a16="http://schemas.microsoft.com/office/drawing/2014/main" id="{B9B89C8A-F094-4903-8E40-F4DB3E21D10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0423" name="Rectangle 2">
            <a:extLst>
              <a:ext uri="{FF2B5EF4-FFF2-40B4-BE49-F238E27FC236}">
                <a16:creationId xmlns="" xmlns:a16="http://schemas.microsoft.com/office/drawing/2014/main" id="{488690D0-7546-4EA3-BFD9-84414DA3B3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0424" name="Rectangle 2">
            <a:extLst>
              <a:ext uri="{FF2B5EF4-FFF2-40B4-BE49-F238E27FC236}">
                <a16:creationId xmlns="" xmlns:a16="http://schemas.microsoft.com/office/drawing/2014/main" id="{B5561AE4-47F2-4962-9B0B-B643B69C912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0425" name="Rectangle 4">
            <a:extLst>
              <a:ext uri="{FF2B5EF4-FFF2-40B4-BE49-F238E27FC236}">
                <a16:creationId xmlns="" xmlns:a16="http://schemas.microsoft.com/office/drawing/2014/main" id="{3684859B-F64F-49AF-B32F-EAAFC969E1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0426" name="Rectangle 5">
            <a:extLst>
              <a:ext uri="{FF2B5EF4-FFF2-40B4-BE49-F238E27FC236}">
                <a16:creationId xmlns="" xmlns:a16="http://schemas.microsoft.com/office/drawing/2014/main" id="{0DA609F1-D388-401C-96E8-8E7259DB6E6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60427" name="Object 4">
            <a:extLst>
              <a:ext uri="{FF2B5EF4-FFF2-40B4-BE49-F238E27FC236}">
                <a16:creationId xmlns="" xmlns:a16="http://schemas.microsoft.com/office/drawing/2014/main" id="{11B12AB1-988F-4DDB-9C06-70B8A18324AF}"/>
              </a:ext>
            </a:extLst>
          </p:cNvPr>
          <p:cNvGraphicFramePr>
            <a:graphicFrameLocks noChangeAspect="1"/>
          </p:cNvGraphicFramePr>
          <p:nvPr/>
        </p:nvGraphicFramePr>
        <p:xfrm>
          <a:off x="5715000" y="2938463"/>
          <a:ext cx="1633538" cy="571500"/>
        </p:xfrm>
        <a:graphic>
          <a:graphicData uri="http://schemas.openxmlformats.org/presentationml/2006/ole">
            <mc:AlternateContent xmlns:mc="http://schemas.openxmlformats.org/markup-compatibility/2006">
              <mc:Choice xmlns:v="urn:schemas-microsoft-com:vml" Requires="v">
                <p:oleObj spid="_x0000_s60512" name="公式" r:id="rId3" imgW="571252" imgH="203112" progId="Equation.3">
                  <p:embed/>
                </p:oleObj>
              </mc:Choice>
              <mc:Fallback>
                <p:oleObj name="公式" r:id="rId3" imgW="571252"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938463"/>
                        <a:ext cx="16335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8" name="Rectangle 7">
            <a:extLst>
              <a:ext uri="{FF2B5EF4-FFF2-40B4-BE49-F238E27FC236}">
                <a16:creationId xmlns="" xmlns:a16="http://schemas.microsoft.com/office/drawing/2014/main" id="{A8505611-FBB9-4143-A175-C82D9D6942B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60429" name="Object 6">
            <a:extLst>
              <a:ext uri="{FF2B5EF4-FFF2-40B4-BE49-F238E27FC236}">
                <a16:creationId xmlns="" xmlns:a16="http://schemas.microsoft.com/office/drawing/2014/main" id="{3C7593B4-330D-4A9C-AEC3-19C0BC878F5F}"/>
              </a:ext>
            </a:extLst>
          </p:cNvPr>
          <p:cNvGraphicFramePr>
            <a:graphicFrameLocks noChangeAspect="1"/>
          </p:cNvGraphicFramePr>
          <p:nvPr/>
        </p:nvGraphicFramePr>
        <p:xfrm>
          <a:off x="1500188" y="4286250"/>
          <a:ext cx="2914650" cy="1000125"/>
        </p:xfrm>
        <a:graphic>
          <a:graphicData uri="http://schemas.openxmlformats.org/presentationml/2006/ole">
            <mc:AlternateContent xmlns:mc="http://schemas.openxmlformats.org/markup-compatibility/2006">
              <mc:Choice xmlns:v="urn:schemas-microsoft-com:vml" Requires="v">
                <p:oleObj spid="_x0000_s60513" name="公式" r:id="rId5" imgW="1307532" imgH="444307" progId="Equation.3">
                  <p:embed/>
                </p:oleObj>
              </mc:Choice>
              <mc:Fallback>
                <p:oleObj name="公式" r:id="rId5" imgW="1307532" imgH="44430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4286250"/>
                        <a:ext cx="29146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0" name="Rectangle 9">
            <a:extLst>
              <a:ext uri="{FF2B5EF4-FFF2-40B4-BE49-F238E27FC236}">
                <a16:creationId xmlns="" xmlns:a16="http://schemas.microsoft.com/office/drawing/2014/main" id="{0740E766-F3E8-4D11-8EB4-192E12A0FE6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60431" name="Object 8">
            <a:extLst>
              <a:ext uri="{FF2B5EF4-FFF2-40B4-BE49-F238E27FC236}">
                <a16:creationId xmlns="" xmlns:a16="http://schemas.microsoft.com/office/drawing/2014/main" id="{5B898766-42B0-46D7-8B34-415A6C4046B0}"/>
              </a:ext>
            </a:extLst>
          </p:cNvPr>
          <p:cNvGraphicFramePr>
            <a:graphicFrameLocks noChangeAspect="1"/>
          </p:cNvGraphicFramePr>
          <p:nvPr/>
        </p:nvGraphicFramePr>
        <p:xfrm>
          <a:off x="4757738" y="4286250"/>
          <a:ext cx="2957512" cy="1000125"/>
        </p:xfrm>
        <a:graphic>
          <a:graphicData uri="http://schemas.openxmlformats.org/presentationml/2006/ole">
            <mc:AlternateContent xmlns:mc="http://schemas.openxmlformats.org/markup-compatibility/2006">
              <mc:Choice xmlns:v="urn:schemas-microsoft-com:vml" Requires="v">
                <p:oleObj spid="_x0000_s60514" name="公式" r:id="rId7" imgW="1320227" imgH="444307" progId="Equation.3">
                  <p:embed/>
                </p:oleObj>
              </mc:Choice>
              <mc:Fallback>
                <p:oleObj name="公式" r:id="rId7" imgW="1320227" imgH="44430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7738" y="4286250"/>
                        <a:ext cx="295751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2" name="Rectangle 11">
            <a:extLst>
              <a:ext uri="{FF2B5EF4-FFF2-40B4-BE49-F238E27FC236}">
                <a16:creationId xmlns="" xmlns:a16="http://schemas.microsoft.com/office/drawing/2014/main" id="{5129A382-724E-438B-89A3-2F750FAE7A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8197" name="Object 10">
            <a:extLst>
              <a:ext uri="{FF2B5EF4-FFF2-40B4-BE49-F238E27FC236}">
                <a16:creationId xmlns="" xmlns:a16="http://schemas.microsoft.com/office/drawing/2014/main" id="{9D8E5739-B745-4DB0-B1D9-F1F474169DB7}"/>
              </a:ext>
            </a:extLst>
          </p:cNvPr>
          <p:cNvGraphicFramePr>
            <a:graphicFrameLocks noChangeAspect="1"/>
          </p:cNvGraphicFramePr>
          <p:nvPr/>
        </p:nvGraphicFramePr>
        <p:xfrm>
          <a:off x="1785938" y="5286375"/>
          <a:ext cx="1149350" cy="857250"/>
        </p:xfrm>
        <a:graphic>
          <a:graphicData uri="http://schemas.openxmlformats.org/presentationml/2006/ole">
            <mc:AlternateContent xmlns:mc="http://schemas.openxmlformats.org/markup-compatibility/2006">
              <mc:Choice xmlns:v="urn:schemas-microsoft-com:vml" Requires="v">
                <p:oleObj spid="_x0000_s60515" name="公式" r:id="rId9" imgW="520474" imgH="393529" progId="Equation.3">
                  <p:embed/>
                </p:oleObj>
              </mc:Choice>
              <mc:Fallback>
                <p:oleObj name="公式" r:id="rId9" imgW="520474" imgH="39352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5938" y="5286375"/>
                        <a:ext cx="11493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4" name="Rectangle 13">
            <a:extLst>
              <a:ext uri="{FF2B5EF4-FFF2-40B4-BE49-F238E27FC236}">
                <a16:creationId xmlns="" xmlns:a16="http://schemas.microsoft.com/office/drawing/2014/main" id="{8891D12B-69B3-4B5E-8821-098049DEFB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8198" name="Object 12">
            <a:extLst>
              <a:ext uri="{FF2B5EF4-FFF2-40B4-BE49-F238E27FC236}">
                <a16:creationId xmlns="" xmlns:a16="http://schemas.microsoft.com/office/drawing/2014/main" id="{C6E76494-D9FD-4ACF-84BE-66819F183C73}"/>
              </a:ext>
            </a:extLst>
          </p:cNvPr>
          <p:cNvGraphicFramePr>
            <a:graphicFrameLocks noChangeAspect="1"/>
          </p:cNvGraphicFramePr>
          <p:nvPr/>
        </p:nvGraphicFramePr>
        <p:xfrm>
          <a:off x="3214688" y="5214938"/>
          <a:ext cx="2071687" cy="1003300"/>
        </p:xfrm>
        <a:graphic>
          <a:graphicData uri="http://schemas.openxmlformats.org/presentationml/2006/ole">
            <mc:AlternateContent xmlns:mc="http://schemas.openxmlformats.org/markup-compatibility/2006">
              <mc:Choice xmlns:v="urn:schemas-microsoft-com:vml" Requires="v">
                <p:oleObj spid="_x0000_s60516" name="公式" r:id="rId11" imgW="926698" imgH="444307" progId="Equation.3">
                  <p:embed/>
                </p:oleObj>
              </mc:Choice>
              <mc:Fallback>
                <p:oleObj name="公式" r:id="rId11" imgW="926698" imgH="444307"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4688" y="5214938"/>
                        <a:ext cx="20716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Box 21">
            <a:extLst>
              <a:ext uri="{FF2B5EF4-FFF2-40B4-BE49-F238E27FC236}">
                <a16:creationId xmlns="" xmlns:a16="http://schemas.microsoft.com/office/drawing/2014/main" id="{D7831610-DCF6-4082-B322-ACC715091911}"/>
              </a:ext>
            </a:extLst>
          </p:cNvPr>
          <p:cNvSpPr txBox="1">
            <a:spLocks noChangeArrowheads="1"/>
          </p:cNvSpPr>
          <p:nvPr/>
        </p:nvSpPr>
        <p:spPr bwMode="auto">
          <a:xfrm>
            <a:off x="714375" y="5429250"/>
            <a:ext cx="1071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a:latin typeface="Arial" panose="020B0604020202020204" pitchFamily="34" charset="0"/>
              </a:rPr>
              <a:t>若记</a:t>
            </a:r>
          </a:p>
        </p:txBody>
      </p:sp>
      <p:sp>
        <p:nvSpPr>
          <p:cNvPr id="60437" name="Rectangle 15">
            <a:extLst>
              <a:ext uri="{FF2B5EF4-FFF2-40B4-BE49-F238E27FC236}">
                <a16:creationId xmlns="" xmlns:a16="http://schemas.microsoft.com/office/drawing/2014/main" id="{D3927A7A-E8E0-4C8E-9D41-82AC1F72DBE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147470" name="Object 14">
            <a:extLst>
              <a:ext uri="{FF2B5EF4-FFF2-40B4-BE49-F238E27FC236}">
                <a16:creationId xmlns="" xmlns:a16="http://schemas.microsoft.com/office/drawing/2014/main" id="{0B75341F-550E-4529-9520-B46AABC62715}"/>
              </a:ext>
            </a:extLst>
          </p:cNvPr>
          <p:cNvGraphicFramePr>
            <a:graphicFrameLocks noChangeAspect="1"/>
          </p:cNvGraphicFramePr>
          <p:nvPr/>
        </p:nvGraphicFramePr>
        <p:xfrm>
          <a:off x="6072188" y="5357813"/>
          <a:ext cx="1438275" cy="500062"/>
        </p:xfrm>
        <a:graphic>
          <a:graphicData uri="http://schemas.openxmlformats.org/presentationml/2006/ole">
            <mc:AlternateContent xmlns:mc="http://schemas.openxmlformats.org/markup-compatibility/2006">
              <mc:Choice xmlns:v="urn:schemas-microsoft-com:vml" Requires="v">
                <p:oleObj spid="_x0000_s60517" name="公式" r:id="rId13" imgW="660400" imgH="228600" progId="Equation.3">
                  <p:embed/>
                </p:oleObj>
              </mc:Choice>
              <mc:Fallback>
                <p:oleObj name="公式" r:id="rId13" imgW="660400" imgH="228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72188" y="5357813"/>
                        <a:ext cx="14382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39" name="Rectangle 17">
            <a:extLst>
              <a:ext uri="{FF2B5EF4-FFF2-40B4-BE49-F238E27FC236}">
                <a16:creationId xmlns="" xmlns:a16="http://schemas.microsoft.com/office/drawing/2014/main" id="{1BB61811-4195-45B7-902B-C89B21EA1B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aphicFrame>
        <p:nvGraphicFramePr>
          <p:cNvPr id="147472" name="Object 16">
            <a:extLst>
              <a:ext uri="{FF2B5EF4-FFF2-40B4-BE49-F238E27FC236}">
                <a16:creationId xmlns="" xmlns:a16="http://schemas.microsoft.com/office/drawing/2014/main" id="{E4EC8D5F-C29E-485A-95BC-67C6B3676F71}"/>
              </a:ext>
            </a:extLst>
          </p:cNvPr>
          <p:cNvGraphicFramePr>
            <a:graphicFrameLocks noChangeAspect="1"/>
          </p:cNvGraphicFramePr>
          <p:nvPr/>
        </p:nvGraphicFramePr>
        <p:xfrm>
          <a:off x="6072188" y="5786438"/>
          <a:ext cx="1438275" cy="500062"/>
        </p:xfrm>
        <a:graphic>
          <a:graphicData uri="http://schemas.openxmlformats.org/presentationml/2006/ole">
            <mc:AlternateContent xmlns:mc="http://schemas.openxmlformats.org/markup-compatibility/2006">
              <mc:Choice xmlns:v="urn:schemas-microsoft-com:vml" Requires="v">
                <p:oleObj spid="_x0000_s60518" name="公式" r:id="rId15" imgW="660400" imgH="228600" progId="Equation.3">
                  <p:embed/>
                </p:oleObj>
              </mc:Choice>
              <mc:Fallback>
                <p:oleObj name="公式" r:id="rId15" imgW="660400" imgH="22860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72188" y="5786438"/>
                        <a:ext cx="14382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41" name="灯片编号占位符 1">
            <a:extLst>
              <a:ext uri="{FF2B5EF4-FFF2-40B4-BE49-F238E27FC236}">
                <a16:creationId xmlns="" xmlns:a16="http://schemas.microsoft.com/office/drawing/2014/main" id="{1C3E49E6-2DDE-4F43-A51A-F3E4BF3763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5EF8A4A-3AD7-45D4-976E-110D2B10CC12}" type="slidenum">
              <a:rPr kumimoji="0" lang="en-US" altLang="zh-CN" sz="1400" b="0" smtClean="0"/>
              <a:pPr>
                <a:lnSpc>
                  <a:spcPct val="100000"/>
                </a:lnSpc>
                <a:spcBef>
                  <a:spcPct val="0"/>
                </a:spcBef>
                <a:buFontTx/>
                <a:buNone/>
              </a:pPr>
              <a:t>50</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8197"/>
                                        </p:tgtEl>
                                        <p:attrNameLst>
                                          <p:attrName>style.visibility</p:attrName>
                                        </p:attrNameLst>
                                      </p:cBhvr>
                                      <p:to>
                                        <p:strVal val="visible"/>
                                      </p:to>
                                    </p:set>
                                    <p:animEffect transition="in" filter="blinds(horizontal)">
                                      <p:cBhvr>
                                        <p:cTn id="11" dur="500"/>
                                        <p:tgtEl>
                                          <p:spTgt spid="8197"/>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8198"/>
                                        </p:tgtEl>
                                        <p:attrNameLst>
                                          <p:attrName>style.visibility</p:attrName>
                                        </p:attrNameLst>
                                      </p:cBhvr>
                                      <p:to>
                                        <p:strVal val="visible"/>
                                      </p:to>
                                    </p:set>
                                    <p:animEffect transition="in" filter="blinds(horizontal)">
                                      <p:cBhvr>
                                        <p:cTn id="15" dur="500"/>
                                        <p:tgtEl>
                                          <p:spTgt spid="81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7470"/>
                                        </p:tgtEl>
                                        <p:attrNameLst>
                                          <p:attrName>style.visibility</p:attrName>
                                        </p:attrNameLst>
                                      </p:cBhvr>
                                      <p:to>
                                        <p:strVal val="visible"/>
                                      </p:to>
                                    </p:set>
                                    <p:animEffect transition="in" filter="blinds(horizontal)">
                                      <p:cBhvr>
                                        <p:cTn id="20" dur="500"/>
                                        <p:tgtEl>
                                          <p:spTgt spid="147470"/>
                                        </p:tgtEl>
                                      </p:cBhvr>
                                    </p:animEffect>
                                  </p:childTnLst>
                                </p:cTn>
                              </p:par>
                              <p:par>
                                <p:cTn id="21" presetID="3" presetClass="entr" presetSubtype="10" fill="hold" nodeType="withEffect">
                                  <p:stCondLst>
                                    <p:cond delay="0"/>
                                  </p:stCondLst>
                                  <p:childTnLst>
                                    <p:set>
                                      <p:cBhvr>
                                        <p:cTn id="22" dur="1" fill="hold">
                                          <p:stCondLst>
                                            <p:cond delay="0"/>
                                          </p:stCondLst>
                                        </p:cTn>
                                        <p:tgtEl>
                                          <p:spTgt spid="147472"/>
                                        </p:tgtEl>
                                        <p:attrNameLst>
                                          <p:attrName>style.visibility</p:attrName>
                                        </p:attrNameLst>
                                      </p:cBhvr>
                                      <p:to>
                                        <p:strVal val="visible"/>
                                      </p:to>
                                    </p:set>
                                    <p:animEffect transition="in" filter="blinds(horizontal)">
                                      <p:cBhvr>
                                        <p:cTn id="23" dur="500"/>
                                        <p:tgtEl>
                                          <p:spTgt spid="147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71" name="Rectangle 7">
            <a:extLst>
              <a:ext uri="{FF2B5EF4-FFF2-40B4-BE49-F238E27FC236}">
                <a16:creationId xmlns="" xmlns:a16="http://schemas.microsoft.com/office/drawing/2014/main" id="{5D425F22-E44B-48D4-8793-D86F14F4C820}"/>
              </a:ext>
            </a:extLst>
          </p:cNvPr>
          <p:cNvSpPr>
            <a:spLocks noGrp="1" noChangeArrowheads="1"/>
          </p:cNvSpPr>
          <p:nvPr>
            <p:ph type="body" sz="half" idx="1"/>
          </p:nvPr>
        </p:nvSpPr>
        <p:spPr>
          <a:xfrm>
            <a:off x="285750" y="571500"/>
            <a:ext cx="8858250" cy="628650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solidFill>
                  <a:srgbClr val="0000CC"/>
                </a:solidFill>
              </a:rPr>
              <a:t>#include  &lt;math.h&gt;</a:t>
            </a:r>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{double a,b,c,delta,x1,x2,p,q;</a:t>
            </a:r>
          </a:p>
          <a:p>
            <a:pPr>
              <a:lnSpc>
                <a:spcPct val="100000"/>
              </a:lnSpc>
              <a:buFont typeface="Wingdings" pitchFamily="2" charset="2"/>
              <a:buNone/>
            </a:pPr>
            <a:r>
              <a:rPr lang="en-US" altLang="zh-CN" sz="2800"/>
              <a:t>  </a:t>
            </a:r>
            <a:r>
              <a:rPr lang="en-US" altLang="zh-CN" sz="2800">
                <a:solidFill>
                  <a:srgbClr val="9E01DD"/>
                </a:solidFill>
              </a:rPr>
              <a:t>scanf</a:t>
            </a:r>
            <a:r>
              <a:rPr lang="en-US" altLang="zh-CN" sz="2800"/>
              <a:t>("%</a:t>
            </a:r>
            <a:r>
              <a:rPr lang="en-US" altLang="zh-CN" sz="2800">
                <a:solidFill>
                  <a:srgbClr val="FF0000"/>
                </a:solidFill>
              </a:rPr>
              <a:t>lf</a:t>
            </a:r>
            <a:r>
              <a:rPr lang="en-US" altLang="zh-CN" sz="2800"/>
              <a:t>%</a:t>
            </a:r>
            <a:r>
              <a:rPr lang="en-US" altLang="zh-CN" sz="2800">
                <a:solidFill>
                  <a:srgbClr val="FF0000"/>
                </a:solidFill>
              </a:rPr>
              <a:t>lf</a:t>
            </a:r>
            <a:r>
              <a:rPr lang="en-US" altLang="zh-CN" sz="2800"/>
              <a:t>%</a:t>
            </a:r>
            <a:r>
              <a:rPr lang="en-US" altLang="zh-CN" sz="2800">
                <a:solidFill>
                  <a:srgbClr val="FF0000"/>
                </a:solidFill>
              </a:rPr>
              <a:t>lf</a:t>
            </a:r>
            <a:r>
              <a:rPr lang="en-US" altLang="zh-CN" sz="2800"/>
              <a:t>",</a:t>
            </a:r>
            <a:r>
              <a:rPr lang="en-US" altLang="zh-CN" sz="2800">
                <a:solidFill>
                  <a:srgbClr val="FF0000"/>
                </a:solidFill>
              </a:rPr>
              <a:t>&amp;</a:t>
            </a:r>
            <a:r>
              <a:rPr lang="en-US" altLang="zh-CN" sz="2800"/>
              <a:t>a,</a:t>
            </a:r>
            <a:r>
              <a:rPr lang="en-US" altLang="zh-CN" sz="2800">
                <a:solidFill>
                  <a:srgbClr val="FF0000"/>
                </a:solidFill>
              </a:rPr>
              <a:t>&amp;</a:t>
            </a:r>
            <a:r>
              <a:rPr lang="en-US" altLang="zh-CN" sz="2800"/>
              <a:t>b,</a:t>
            </a:r>
            <a:r>
              <a:rPr lang="en-US" altLang="zh-CN" sz="2800">
                <a:solidFill>
                  <a:srgbClr val="FF0000"/>
                </a:solidFill>
              </a:rPr>
              <a:t>&amp;</a:t>
            </a:r>
            <a:r>
              <a:rPr lang="en-US" altLang="zh-CN" sz="2800"/>
              <a:t>c);</a:t>
            </a:r>
          </a:p>
          <a:p>
            <a:pPr>
              <a:lnSpc>
                <a:spcPct val="100000"/>
              </a:lnSpc>
              <a:buFont typeface="Wingdings" pitchFamily="2" charset="2"/>
              <a:buNone/>
            </a:pPr>
            <a:r>
              <a:rPr lang="en-US" altLang="zh-CN" sz="2800"/>
              <a:t>  delta=b*b-4*a*c;</a:t>
            </a:r>
          </a:p>
          <a:p>
            <a:pPr>
              <a:lnSpc>
                <a:spcPct val="100000"/>
              </a:lnSpc>
              <a:buFont typeface="Wingdings" pitchFamily="2" charset="2"/>
              <a:buNone/>
            </a:pPr>
            <a:r>
              <a:rPr lang="en-US" altLang="zh-CN" sz="2800"/>
              <a:t>  p=-b/(2.0*a);</a:t>
            </a:r>
            <a:endParaRPr lang="zh-CN" altLang="zh-CN" sz="2800"/>
          </a:p>
          <a:p>
            <a:pPr>
              <a:lnSpc>
                <a:spcPct val="100000"/>
              </a:lnSpc>
              <a:buFont typeface="Wingdings" pitchFamily="2" charset="2"/>
              <a:buNone/>
            </a:pPr>
            <a:r>
              <a:rPr lang="en-US" altLang="zh-CN" sz="2800"/>
              <a:t>  q=</a:t>
            </a:r>
            <a:r>
              <a:rPr lang="en-US" altLang="zh-CN" sz="2800">
                <a:solidFill>
                  <a:srgbClr val="0000CC"/>
                </a:solidFill>
              </a:rPr>
              <a:t>sqrt</a:t>
            </a:r>
            <a:r>
              <a:rPr lang="en-US" altLang="zh-CN" sz="2800"/>
              <a:t>(delta)/(2.0*a);</a:t>
            </a:r>
            <a:endParaRPr lang="zh-CN" altLang="zh-CN" sz="2800"/>
          </a:p>
          <a:p>
            <a:pPr>
              <a:lnSpc>
                <a:spcPct val="100000"/>
              </a:lnSpc>
              <a:buFont typeface="Wingdings" pitchFamily="2" charset="2"/>
              <a:buNone/>
            </a:pPr>
            <a:r>
              <a:rPr lang="en-US" altLang="zh-CN" sz="2800"/>
              <a:t>  x1=p+q;   x2=p-q;</a:t>
            </a:r>
          </a:p>
          <a:p>
            <a:pPr>
              <a:lnSpc>
                <a:spcPct val="100000"/>
              </a:lnSpc>
              <a:buFont typeface="Wingdings" pitchFamily="2" charset="2"/>
              <a:buNone/>
            </a:pPr>
            <a:r>
              <a:rPr lang="en-US" altLang="zh-CN" sz="2800"/>
              <a:t>  </a:t>
            </a:r>
            <a:r>
              <a:rPr lang="en-US" altLang="zh-CN" sz="2800">
                <a:solidFill>
                  <a:srgbClr val="9E01DD"/>
                </a:solidFill>
              </a:rPr>
              <a:t>printf</a:t>
            </a:r>
            <a:r>
              <a:rPr lang="en-US" altLang="zh-CN" sz="2800"/>
              <a:t>("x1=%7.2f\nx2=%7.2f\n",x1,x2);</a:t>
            </a:r>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p>
        </p:txBody>
      </p:sp>
      <p:sp>
        <p:nvSpPr>
          <p:cNvPr id="61443" name="Rectangle 5">
            <a:extLst>
              <a:ext uri="{FF2B5EF4-FFF2-40B4-BE49-F238E27FC236}">
                <a16:creationId xmlns="" xmlns:a16="http://schemas.microsoft.com/office/drawing/2014/main" id="{BC1D7C2E-B0EB-49E4-AC9E-12EB42E1B23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44" name="Rectangle 2">
            <a:extLst>
              <a:ext uri="{FF2B5EF4-FFF2-40B4-BE49-F238E27FC236}">
                <a16:creationId xmlns="" xmlns:a16="http://schemas.microsoft.com/office/drawing/2014/main" id="{9BD24320-6173-4A34-8CE6-227744DF0E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45" name="Rectangle 2">
            <a:extLst>
              <a:ext uri="{FF2B5EF4-FFF2-40B4-BE49-F238E27FC236}">
                <a16:creationId xmlns="" xmlns:a16="http://schemas.microsoft.com/office/drawing/2014/main" id="{A1AA49FC-5B5A-47BA-BB7C-6886B02ACD5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46" name="Rectangle 2">
            <a:extLst>
              <a:ext uri="{FF2B5EF4-FFF2-40B4-BE49-F238E27FC236}">
                <a16:creationId xmlns="" xmlns:a16="http://schemas.microsoft.com/office/drawing/2014/main" id="{8A037428-5601-4E97-ACB9-0679A1557A6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47" name="Rectangle 2">
            <a:extLst>
              <a:ext uri="{FF2B5EF4-FFF2-40B4-BE49-F238E27FC236}">
                <a16:creationId xmlns="" xmlns:a16="http://schemas.microsoft.com/office/drawing/2014/main" id="{65025201-1E06-452C-B400-5BB0EED7A1C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48" name="Rectangle 4">
            <a:extLst>
              <a:ext uri="{FF2B5EF4-FFF2-40B4-BE49-F238E27FC236}">
                <a16:creationId xmlns="" xmlns:a16="http://schemas.microsoft.com/office/drawing/2014/main" id="{9D6EB081-150D-470A-B66C-1F2163C967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49" name="Rectangle 5">
            <a:extLst>
              <a:ext uri="{FF2B5EF4-FFF2-40B4-BE49-F238E27FC236}">
                <a16:creationId xmlns="" xmlns:a16="http://schemas.microsoft.com/office/drawing/2014/main" id="{2D0E6E65-6CB7-4650-B443-D3B1616CD8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50" name="Rectangle 7">
            <a:extLst>
              <a:ext uri="{FF2B5EF4-FFF2-40B4-BE49-F238E27FC236}">
                <a16:creationId xmlns="" xmlns:a16="http://schemas.microsoft.com/office/drawing/2014/main" id="{7215BD83-1FE3-4601-8B4B-2509B137FDA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51" name="Rectangle 9">
            <a:extLst>
              <a:ext uri="{FF2B5EF4-FFF2-40B4-BE49-F238E27FC236}">
                <a16:creationId xmlns="" xmlns:a16="http://schemas.microsoft.com/office/drawing/2014/main" id="{F0C82C86-3EEA-412A-922E-D5C4ECD954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52" name="Rectangle 11">
            <a:extLst>
              <a:ext uri="{FF2B5EF4-FFF2-40B4-BE49-F238E27FC236}">
                <a16:creationId xmlns="" xmlns:a16="http://schemas.microsoft.com/office/drawing/2014/main" id="{C6B3A599-0647-43BE-9113-4931AF41D9E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1453" name="Rectangle 13">
            <a:extLst>
              <a:ext uri="{FF2B5EF4-FFF2-40B4-BE49-F238E27FC236}">
                <a16:creationId xmlns="" xmlns:a16="http://schemas.microsoft.com/office/drawing/2014/main" id="{0795C6B0-46CB-4343-89C2-BE7221F277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1" name="TextBox 20">
            <a:extLst>
              <a:ext uri="{FF2B5EF4-FFF2-40B4-BE49-F238E27FC236}">
                <a16:creationId xmlns="" xmlns:a16="http://schemas.microsoft.com/office/drawing/2014/main" id="{55515102-D082-46E4-B04B-24DB1E53CB8C}"/>
              </a:ext>
            </a:extLst>
          </p:cNvPr>
          <p:cNvSpPr txBox="1">
            <a:spLocks noChangeArrowheads="1"/>
          </p:cNvSpPr>
          <p:nvPr/>
        </p:nvSpPr>
        <p:spPr bwMode="auto">
          <a:xfrm>
            <a:off x="4572000" y="1117600"/>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程序中</a:t>
            </a:r>
            <a:r>
              <a:rPr lang="zh-CN" altLang="zh-CN" sz="2800">
                <a:solidFill>
                  <a:srgbClr val="0000CC"/>
                </a:solidFill>
                <a:latin typeface="Arial" panose="020B0604020202020204" pitchFamily="34" charset="0"/>
              </a:rPr>
              <a:t>调用数学函数</a:t>
            </a:r>
            <a:r>
              <a:rPr lang="en-US" altLang="zh-CN" sz="2800">
                <a:solidFill>
                  <a:srgbClr val="0000CC"/>
                </a:solidFill>
                <a:latin typeface="Arial" panose="020B0604020202020204" pitchFamily="34" charset="0"/>
              </a:rPr>
              <a:t>sqrt</a:t>
            </a:r>
            <a:endParaRPr lang="zh-CN" altLang="en-US" sz="2800">
              <a:solidFill>
                <a:srgbClr val="0000CC"/>
              </a:solidFill>
              <a:latin typeface="Arial" panose="020B0604020202020204" pitchFamily="34" charset="0"/>
            </a:endParaRPr>
          </a:p>
        </p:txBody>
      </p:sp>
      <p:sp>
        <p:nvSpPr>
          <p:cNvPr id="24" name="TextBox 23">
            <a:extLst>
              <a:ext uri="{FF2B5EF4-FFF2-40B4-BE49-F238E27FC236}">
                <a16:creationId xmlns="" xmlns:a16="http://schemas.microsoft.com/office/drawing/2014/main" id="{6ED0550C-6E43-4198-920E-4EE86C7BF9F0}"/>
              </a:ext>
            </a:extLst>
          </p:cNvPr>
          <p:cNvSpPr txBox="1">
            <a:spLocks noChangeArrowheads="1"/>
          </p:cNvSpPr>
          <p:nvPr/>
        </p:nvSpPr>
        <p:spPr bwMode="auto">
          <a:xfrm>
            <a:off x="6000750" y="3143250"/>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输入</a:t>
            </a:r>
            <a:r>
              <a:rPr lang="en-US" altLang="zh-CN" sz="2800">
                <a:solidFill>
                  <a:srgbClr val="0000CC"/>
                </a:solidFill>
                <a:latin typeface="Arial" panose="020B0604020202020204" pitchFamily="34" charset="0"/>
              </a:rPr>
              <a:t>a,b,c</a:t>
            </a:r>
            <a:r>
              <a:rPr lang="zh-CN" altLang="zh-CN" sz="2800">
                <a:solidFill>
                  <a:srgbClr val="0000CC"/>
                </a:solidFill>
                <a:latin typeface="Arial" panose="020B0604020202020204" pitchFamily="34" charset="0"/>
              </a:rPr>
              <a:t>的值</a:t>
            </a:r>
            <a:endParaRPr lang="zh-CN" altLang="en-US" sz="2800">
              <a:solidFill>
                <a:srgbClr val="0000CC"/>
              </a:solidFill>
              <a:latin typeface="Arial" panose="020B0604020202020204" pitchFamily="34" charset="0"/>
            </a:endParaRPr>
          </a:p>
        </p:txBody>
      </p:sp>
      <p:sp>
        <p:nvSpPr>
          <p:cNvPr id="61456" name="灯片编号占位符 1">
            <a:extLst>
              <a:ext uri="{FF2B5EF4-FFF2-40B4-BE49-F238E27FC236}">
                <a16:creationId xmlns="" xmlns:a16="http://schemas.microsoft.com/office/drawing/2014/main" id="{9BB0416A-F363-404F-9DCF-A26DA05136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585AED4-868E-4B1C-B85D-510B4927C0AD}" type="slidenum">
              <a:rPr kumimoji="0" lang="en-US" altLang="zh-CN" sz="1400" b="0" smtClean="0"/>
              <a:pPr>
                <a:lnSpc>
                  <a:spcPct val="100000"/>
                </a:lnSpc>
                <a:spcBef>
                  <a:spcPct val="0"/>
                </a:spcBef>
                <a:buFontTx/>
                <a:buNone/>
              </a:pPr>
              <a:t>51</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autoRev="1" fill="hold" nodeType="clickEffect">
                                  <p:stCondLst>
                                    <p:cond delay="0"/>
                                  </p:stCondLst>
                                  <p:childTnLst>
                                    <p:animScale>
                                      <p:cBhvr>
                                        <p:cTn id="11" dur="2000" fill="hold"/>
                                        <p:tgtEl>
                                          <p:spTgt spid="216071">
                                            <p:txEl>
                                              <p:pRg st="4" end="4"/>
                                            </p:txEl>
                                          </p:spTgt>
                                        </p:tgtEl>
                                      </p:cBhvr>
                                      <p:by x="120000" y="120000"/>
                                    </p:animScale>
                                  </p:childTnLst>
                                </p:cTn>
                              </p:par>
                            </p:childTnLst>
                          </p:cTn>
                        </p:par>
                        <p:par>
                          <p:cTn id="12" fill="hold" nodeType="afterGroup">
                            <p:stCondLst>
                              <p:cond delay="4000"/>
                            </p:stCondLst>
                            <p:childTnLst>
                              <p:par>
                                <p:cTn id="13" presetID="3"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7">
            <a:extLst>
              <a:ext uri="{FF2B5EF4-FFF2-40B4-BE49-F238E27FC236}">
                <a16:creationId xmlns="" xmlns:a16="http://schemas.microsoft.com/office/drawing/2014/main" id="{CED1A27D-A766-4B2D-B5F0-E8CF1217A069}"/>
              </a:ext>
            </a:extLst>
          </p:cNvPr>
          <p:cNvSpPr>
            <a:spLocks noGrp="1" noChangeArrowheads="1"/>
          </p:cNvSpPr>
          <p:nvPr>
            <p:ph type="body" sz="half" idx="1"/>
          </p:nvPr>
        </p:nvSpPr>
        <p:spPr>
          <a:xfrm>
            <a:off x="285750" y="571500"/>
            <a:ext cx="8858250" cy="628650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solidFill>
                  <a:srgbClr val="0000CC"/>
                </a:solidFill>
              </a:rPr>
              <a:t>#include  &lt;math.h&gt;</a:t>
            </a:r>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{double a,b,c, delta,x1,x2,p,q;</a:t>
            </a:r>
          </a:p>
          <a:p>
            <a:pPr>
              <a:lnSpc>
                <a:spcPct val="100000"/>
              </a:lnSpc>
              <a:buFont typeface="Wingdings" pitchFamily="2" charset="2"/>
              <a:buNone/>
            </a:pPr>
            <a:r>
              <a:rPr lang="en-US" altLang="zh-CN" sz="2800"/>
              <a:t>  </a:t>
            </a:r>
            <a:r>
              <a:rPr lang="en-US" altLang="zh-CN" sz="2800">
                <a:solidFill>
                  <a:srgbClr val="9E01DD"/>
                </a:solidFill>
              </a:rPr>
              <a:t>scanf</a:t>
            </a:r>
            <a:r>
              <a:rPr lang="en-US" altLang="zh-CN" sz="2800"/>
              <a:t>("%lf%lf%lf",</a:t>
            </a:r>
            <a:r>
              <a:rPr lang="en-US" altLang="zh-CN" sz="2800">
                <a:solidFill>
                  <a:srgbClr val="FF0000"/>
                </a:solidFill>
              </a:rPr>
              <a:t>&amp;</a:t>
            </a:r>
            <a:r>
              <a:rPr lang="en-US" altLang="zh-CN" sz="2800"/>
              <a:t>a,</a:t>
            </a:r>
            <a:r>
              <a:rPr lang="en-US" altLang="zh-CN" sz="2800">
                <a:solidFill>
                  <a:srgbClr val="FF0000"/>
                </a:solidFill>
              </a:rPr>
              <a:t>&amp;</a:t>
            </a:r>
            <a:r>
              <a:rPr lang="en-US" altLang="zh-CN" sz="2800"/>
              <a:t>b,</a:t>
            </a:r>
            <a:r>
              <a:rPr lang="en-US" altLang="zh-CN" sz="2800">
                <a:solidFill>
                  <a:srgbClr val="FF0000"/>
                </a:solidFill>
              </a:rPr>
              <a:t>&amp;</a:t>
            </a:r>
            <a:r>
              <a:rPr lang="en-US" altLang="zh-CN" sz="2800"/>
              <a:t>c);</a:t>
            </a:r>
          </a:p>
          <a:p>
            <a:pPr>
              <a:lnSpc>
                <a:spcPct val="100000"/>
              </a:lnSpc>
              <a:buFont typeface="Wingdings" pitchFamily="2" charset="2"/>
              <a:buNone/>
            </a:pPr>
            <a:r>
              <a:rPr lang="en-US" altLang="zh-CN" sz="2800"/>
              <a:t>  delta=b*b-4*a*c;</a:t>
            </a:r>
          </a:p>
          <a:p>
            <a:pPr>
              <a:lnSpc>
                <a:spcPct val="100000"/>
              </a:lnSpc>
              <a:buFont typeface="Wingdings" pitchFamily="2" charset="2"/>
              <a:buNone/>
            </a:pPr>
            <a:r>
              <a:rPr lang="en-US" altLang="zh-CN" sz="2800"/>
              <a:t>  p=-b/(2.0*a);</a:t>
            </a:r>
            <a:endParaRPr lang="zh-CN" altLang="zh-CN" sz="2800"/>
          </a:p>
          <a:p>
            <a:pPr>
              <a:lnSpc>
                <a:spcPct val="100000"/>
              </a:lnSpc>
              <a:buFont typeface="Wingdings" pitchFamily="2" charset="2"/>
              <a:buNone/>
            </a:pPr>
            <a:r>
              <a:rPr lang="en-US" altLang="zh-CN" sz="2800"/>
              <a:t>  q=</a:t>
            </a:r>
            <a:r>
              <a:rPr lang="en-US" altLang="zh-CN" sz="2800">
                <a:solidFill>
                  <a:srgbClr val="0000CC"/>
                </a:solidFill>
              </a:rPr>
              <a:t>sqrt</a:t>
            </a:r>
            <a:r>
              <a:rPr lang="en-US" altLang="zh-CN" sz="2800"/>
              <a:t>(delta)/(2.0*a);</a:t>
            </a:r>
            <a:endParaRPr lang="zh-CN" altLang="zh-CN" sz="2800"/>
          </a:p>
          <a:p>
            <a:pPr>
              <a:lnSpc>
                <a:spcPct val="100000"/>
              </a:lnSpc>
              <a:buFont typeface="Wingdings" pitchFamily="2" charset="2"/>
              <a:buNone/>
            </a:pPr>
            <a:r>
              <a:rPr lang="en-US" altLang="zh-CN" sz="2800"/>
              <a:t>  x1=p+q;   x2=p-q;</a:t>
            </a:r>
          </a:p>
          <a:p>
            <a:pPr>
              <a:lnSpc>
                <a:spcPct val="100000"/>
              </a:lnSpc>
              <a:buFont typeface="Wingdings" pitchFamily="2" charset="2"/>
              <a:buNone/>
            </a:pPr>
            <a:r>
              <a:rPr lang="en-US" altLang="zh-CN" sz="2800"/>
              <a:t>  </a:t>
            </a:r>
            <a:r>
              <a:rPr lang="en-US" altLang="zh-CN" sz="2800">
                <a:solidFill>
                  <a:srgbClr val="9E01DD"/>
                </a:solidFill>
              </a:rPr>
              <a:t>printf</a:t>
            </a:r>
            <a:r>
              <a:rPr lang="en-US" altLang="zh-CN" sz="2800"/>
              <a:t>("x1=%7.2f\nx2=%7.2f\n",x1,x2);</a:t>
            </a:r>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p>
        </p:txBody>
      </p:sp>
      <p:sp>
        <p:nvSpPr>
          <p:cNvPr id="62467" name="Rectangle 5">
            <a:extLst>
              <a:ext uri="{FF2B5EF4-FFF2-40B4-BE49-F238E27FC236}">
                <a16:creationId xmlns="" xmlns:a16="http://schemas.microsoft.com/office/drawing/2014/main" id="{A37D3CA9-A6E5-4C7C-BB1B-E6A0DB78175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68" name="Rectangle 2">
            <a:extLst>
              <a:ext uri="{FF2B5EF4-FFF2-40B4-BE49-F238E27FC236}">
                <a16:creationId xmlns="" xmlns:a16="http://schemas.microsoft.com/office/drawing/2014/main" id="{7CA6C37B-4218-4103-91DE-F9984ACC0C3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69" name="Rectangle 2">
            <a:extLst>
              <a:ext uri="{FF2B5EF4-FFF2-40B4-BE49-F238E27FC236}">
                <a16:creationId xmlns="" xmlns:a16="http://schemas.microsoft.com/office/drawing/2014/main" id="{3E47AF30-EFB3-490D-BDB4-4FA22B750F2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70" name="Rectangle 2">
            <a:extLst>
              <a:ext uri="{FF2B5EF4-FFF2-40B4-BE49-F238E27FC236}">
                <a16:creationId xmlns="" xmlns:a16="http://schemas.microsoft.com/office/drawing/2014/main" id="{58A1013B-5CF3-4785-BF74-083942BBB9D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71" name="Rectangle 2">
            <a:extLst>
              <a:ext uri="{FF2B5EF4-FFF2-40B4-BE49-F238E27FC236}">
                <a16:creationId xmlns="" xmlns:a16="http://schemas.microsoft.com/office/drawing/2014/main" id="{76A6D1F0-DA51-4C5F-A402-B0A38E1349A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72" name="Rectangle 4">
            <a:extLst>
              <a:ext uri="{FF2B5EF4-FFF2-40B4-BE49-F238E27FC236}">
                <a16:creationId xmlns="" xmlns:a16="http://schemas.microsoft.com/office/drawing/2014/main" id="{6B1567C3-C8EC-4C78-84C3-DEF76E1ECA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73" name="Rectangle 5">
            <a:extLst>
              <a:ext uri="{FF2B5EF4-FFF2-40B4-BE49-F238E27FC236}">
                <a16:creationId xmlns="" xmlns:a16="http://schemas.microsoft.com/office/drawing/2014/main" id="{DFDF666B-5CF0-4AEF-9880-E2A5B75167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74" name="Rectangle 7">
            <a:extLst>
              <a:ext uri="{FF2B5EF4-FFF2-40B4-BE49-F238E27FC236}">
                <a16:creationId xmlns="" xmlns:a16="http://schemas.microsoft.com/office/drawing/2014/main" id="{B3C7183F-F43B-4818-B790-0EEB42C315B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75" name="Rectangle 9">
            <a:extLst>
              <a:ext uri="{FF2B5EF4-FFF2-40B4-BE49-F238E27FC236}">
                <a16:creationId xmlns="" xmlns:a16="http://schemas.microsoft.com/office/drawing/2014/main" id="{CB817B44-487A-47F3-92EC-1090C4A63D3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76" name="Rectangle 11">
            <a:extLst>
              <a:ext uri="{FF2B5EF4-FFF2-40B4-BE49-F238E27FC236}">
                <a16:creationId xmlns="" xmlns:a16="http://schemas.microsoft.com/office/drawing/2014/main" id="{AE9FA940-01C4-4A60-BFAC-0EEEE39DEED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2477" name="Rectangle 13">
            <a:extLst>
              <a:ext uri="{FF2B5EF4-FFF2-40B4-BE49-F238E27FC236}">
                <a16:creationId xmlns="" xmlns:a16="http://schemas.microsoft.com/office/drawing/2014/main" id="{EF78ACA9-828A-4F38-BE25-92037710406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2" name="矩形 21">
            <a:extLst>
              <a:ext uri="{FF2B5EF4-FFF2-40B4-BE49-F238E27FC236}">
                <a16:creationId xmlns="" xmlns:a16="http://schemas.microsoft.com/office/drawing/2014/main" id="{CF9C1EFD-3201-494D-A9FD-87F389F67A15}"/>
              </a:ext>
            </a:extLst>
          </p:cNvPr>
          <p:cNvSpPr>
            <a:spLocks noChangeArrowheads="1"/>
          </p:cNvSpPr>
          <p:nvPr/>
        </p:nvSpPr>
        <p:spPr bwMode="auto">
          <a:xfrm>
            <a:off x="3500438" y="2571750"/>
            <a:ext cx="78581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3" name="圆角矩形标注 22">
            <a:extLst>
              <a:ext uri="{FF2B5EF4-FFF2-40B4-BE49-F238E27FC236}">
                <a16:creationId xmlns="" xmlns:a16="http://schemas.microsoft.com/office/drawing/2014/main" id="{2CE75ED3-3883-49E6-9E7E-0C5A65C7B4A7}"/>
              </a:ext>
            </a:extLst>
          </p:cNvPr>
          <p:cNvSpPr>
            <a:spLocks noChangeArrowheads="1"/>
          </p:cNvSpPr>
          <p:nvPr/>
        </p:nvSpPr>
        <p:spPr bwMode="auto">
          <a:xfrm>
            <a:off x="5143500" y="3429000"/>
            <a:ext cx="2214563" cy="1143000"/>
          </a:xfrm>
          <a:prstGeom prst="wedgeRoundRectCallout">
            <a:avLst>
              <a:gd name="adj1" fmla="val -87806"/>
              <a:gd name="adj2" fmla="val -84796"/>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FF0000"/>
                </a:solidFill>
                <a:latin typeface="Arial" panose="020B0604020202020204" pitchFamily="34" charset="0"/>
              </a:rPr>
              <a:t>输入的是双精度型实数</a:t>
            </a:r>
            <a:endParaRPr lang="zh-CN" altLang="en-US" sz="2800">
              <a:solidFill>
                <a:srgbClr val="FF0000"/>
              </a:solidFill>
              <a:latin typeface="Arial" panose="020B0604020202020204" pitchFamily="34" charset="0"/>
            </a:endParaRPr>
          </a:p>
        </p:txBody>
      </p:sp>
      <p:sp>
        <p:nvSpPr>
          <p:cNvPr id="62480" name="灯片编号占位符 1">
            <a:extLst>
              <a:ext uri="{FF2B5EF4-FFF2-40B4-BE49-F238E27FC236}">
                <a16:creationId xmlns="" xmlns:a16="http://schemas.microsoft.com/office/drawing/2014/main" id="{EBADE305-DE1F-4338-A68C-E9DAA1830F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F006AB3-E6CC-4291-9C9E-6BEAEEFC0FD3}" type="slidenum">
              <a:rPr kumimoji="0" lang="en-US" altLang="zh-CN" sz="1400" b="0" smtClean="0"/>
              <a:pPr>
                <a:lnSpc>
                  <a:spcPct val="100000"/>
                </a:lnSpc>
                <a:spcBef>
                  <a:spcPct val="0"/>
                </a:spcBef>
                <a:buFontTx/>
                <a:buNone/>
              </a:pPr>
              <a:t>52</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7">
            <a:extLst>
              <a:ext uri="{FF2B5EF4-FFF2-40B4-BE49-F238E27FC236}">
                <a16:creationId xmlns="" xmlns:a16="http://schemas.microsoft.com/office/drawing/2014/main" id="{C3040FB3-4B36-4E67-BF3B-9BA2B9FC8372}"/>
              </a:ext>
            </a:extLst>
          </p:cNvPr>
          <p:cNvSpPr>
            <a:spLocks noGrp="1" noChangeArrowheads="1"/>
          </p:cNvSpPr>
          <p:nvPr>
            <p:ph type="body" sz="half" idx="1"/>
          </p:nvPr>
        </p:nvSpPr>
        <p:spPr>
          <a:xfrm>
            <a:off x="285750" y="571500"/>
            <a:ext cx="8858250" cy="628650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solidFill>
                  <a:srgbClr val="0000CC"/>
                </a:solidFill>
              </a:rPr>
              <a:t>#include  &lt;math.h&gt;</a:t>
            </a:r>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{double a,b,c, delta,x1,x2,p,q;</a:t>
            </a:r>
          </a:p>
          <a:p>
            <a:pPr>
              <a:lnSpc>
                <a:spcPct val="100000"/>
              </a:lnSpc>
              <a:buFont typeface="Wingdings" pitchFamily="2" charset="2"/>
              <a:buNone/>
            </a:pPr>
            <a:r>
              <a:rPr lang="en-US" altLang="zh-CN" sz="2800"/>
              <a:t>  </a:t>
            </a:r>
            <a:r>
              <a:rPr lang="en-US" altLang="zh-CN" sz="2800">
                <a:solidFill>
                  <a:srgbClr val="9E01DD"/>
                </a:solidFill>
              </a:rPr>
              <a:t>scanf</a:t>
            </a:r>
            <a:r>
              <a:rPr lang="en-US" altLang="zh-CN" sz="2800"/>
              <a:t>("%lf%lf%lf",</a:t>
            </a:r>
            <a:r>
              <a:rPr lang="en-US" altLang="zh-CN" sz="2800">
                <a:solidFill>
                  <a:srgbClr val="FF0000"/>
                </a:solidFill>
              </a:rPr>
              <a:t>&amp;</a:t>
            </a:r>
            <a:r>
              <a:rPr lang="en-US" altLang="zh-CN" sz="2800"/>
              <a:t>a,</a:t>
            </a:r>
            <a:r>
              <a:rPr lang="en-US" altLang="zh-CN" sz="2800">
                <a:solidFill>
                  <a:srgbClr val="FF0000"/>
                </a:solidFill>
              </a:rPr>
              <a:t>&amp;</a:t>
            </a:r>
            <a:r>
              <a:rPr lang="en-US" altLang="zh-CN" sz="2800"/>
              <a:t>b,</a:t>
            </a:r>
            <a:r>
              <a:rPr lang="en-US" altLang="zh-CN" sz="2800">
                <a:solidFill>
                  <a:srgbClr val="FF0000"/>
                </a:solidFill>
              </a:rPr>
              <a:t>&amp;</a:t>
            </a:r>
            <a:r>
              <a:rPr lang="en-US" altLang="zh-CN" sz="2800"/>
              <a:t>c);</a:t>
            </a:r>
          </a:p>
          <a:p>
            <a:pPr>
              <a:lnSpc>
                <a:spcPct val="100000"/>
              </a:lnSpc>
              <a:buFont typeface="Wingdings" pitchFamily="2" charset="2"/>
              <a:buNone/>
            </a:pPr>
            <a:r>
              <a:rPr lang="en-US" altLang="zh-CN" sz="2800"/>
              <a:t>  delta=b*b-4*a*c;</a:t>
            </a:r>
          </a:p>
          <a:p>
            <a:pPr>
              <a:lnSpc>
                <a:spcPct val="100000"/>
              </a:lnSpc>
              <a:buFont typeface="Wingdings" pitchFamily="2" charset="2"/>
              <a:buNone/>
            </a:pPr>
            <a:r>
              <a:rPr lang="en-US" altLang="zh-CN" sz="2800"/>
              <a:t>  p=-b/(2.0*a);</a:t>
            </a:r>
            <a:endParaRPr lang="zh-CN" altLang="zh-CN" sz="2800"/>
          </a:p>
          <a:p>
            <a:pPr>
              <a:lnSpc>
                <a:spcPct val="100000"/>
              </a:lnSpc>
              <a:buFont typeface="Wingdings" pitchFamily="2" charset="2"/>
              <a:buNone/>
            </a:pPr>
            <a:r>
              <a:rPr lang="en-US" altLang="zh-CN" sz="2800"/>
              <a:t>  q=</a:t>
            </a:r>
            <a:r>
              <a:rPr lang="en-US" altLang="zh-CN" sz="2800">
                <a:solidFill>
                  <a:srgbClr val="0000CC"/>
                </a:solidFill>
              </a:rPr>
              <a:t>sqrt</a:t>
            </a:r>
            <a:r>
              <a:rPr lang="en-US" altLang="zh-CN" sz="2800"/>
              <a:t>(delta)/(2.0*a);</a:t>
            </a:r>
            <a:endParaRPr lang="zh-CN" altLang="zh-CN" sz="2800"/>
          </a:p>
          <a:p>
            <a:pPr>
              <a:lnSpc>
                <a:spcPct val="100000"/>
              </a:lnSpc>
              <a:buFont typeface="Wingdings" pitchFamily="2" charset="2"/>
              <a:buNone/>
            </a:pPr>
            <a:r>
              <a:rPr lang="en-US" altLang="zh-CN" sz="2800"/>
              <a:t>  x1=p+q;   x2=p-q;</a:t>
            </a:r>
          </a:p>
          <a:p>
            <a:pPr>
              <a:lnSpc>
                <a:spcPct val="100000"/>
              </a:lnSpc>
              <a:buFont typeface="Wingdings" pitchFamily="2" charset="2"/>
              <a:buNone/>
            </a:pPr>
            <a:r>
              <a:rPr lang="en-US" altLang="zh-CN" sz="2800"/>
              <a:t>  </a:t>
            </a:r>
            <a:r>
              <a:rPr lang="en-US" altLang="zh-CN" sz="2800">
                <a:solidFill>
                  <a:srgbClr val="9E01DD"/>
                </a:solidFill>
              </a:rPr>
              <a:t>printf</a:t>
            </a:r>
            <a:r>
              <a:rPr lang="en-US" altLang="zh-CN" sz="2800"/>
              <a:t>("x1=%7.2f\nx2=%7.2f\n",x1,x2);</a:t>
            </a:r>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p>
        </p:txBody>
      </p:sp>
      <p:sp>
        <p:nvSpPr>
          <p:cNvPr id="63491" name="Rectangle 5">
            <a:extLst>
              <a:ext uri="{FF2B5EF4-FFF2-40B4-BE49-F238E27FC236}">
                <a16:creationId xmlns="" xmlns:a16="http://schemas.microsoft.com/office/drawing/2014/main" id="{54898B16-3C81-4DF0-9D99-8A7C29E938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492" name="Rectangle 2">
            <a:extLst>
              <a:ext uri="{FF2B5EF4-FFF2-40B4-BE49-F238E27FC236}">
                <a16:creationId xmlns="" xmlns:a16="http://schemas.microsoft.com/office/drawing/2014/main" id="{677F68F7-FD41-4643-8B0C-763AA5A8CC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493" name="Rectangle 2">
            <a:extLst>
              <a:ext uri="{FF2B5EF4-FFF2-40B4-BE49-F238E27FC236}">
                <a16:creationId xmlns="" xmlns:a16="http://schemas.microsoft.com/office/drawing/2014/main" id="{94CEBF95-6CD1-42DB-A44F-DFE0B87BE7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494" name="Rectangle 2">
            <a:extLst>
              <a:ext uri="{FF2B5EF4-FFF2-40B4-BE49-F238E27FC236}">
                <a16:creationId xmlns="" xmlns:a16="http://schemas.microsoft.com/office/drawing/2014/main" id="{9FEA37EB-9D50-4DAF-929E-3BECB4722FA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495" name="Rectangle 2">
            <a:extLst>
              <a:ext uri="{FF2B5EF4-FFF2-40B4-BE49-F238E27FC236}">
                <a16:creationId xmlns="" xmlns:a16="http://schemas.microsoft.com/office/drawing/2014/main" id="{BC861E37-5099-45B2-9E8D-AE93B1E5A7E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496" name="Rectangle 4">
            <a:extLst>
              <a:ext uri="{FF2B5EF4-FFF2-40B4-BE49-F238E27FC236}">
                <a16:creationId xmlns="" xmlns:a16="http://schemas.microsoft.com/office/drawing/2014/main" id="{193FACEA-FA42-481C-BD27-1DB7684E4CE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497" name="Rectangle 5">
            <a:extLst>
              <a:ext uri="{FF2B5EF4-FFF2-40B4-BE49-F238E27FC236}">
                <a16:creationId xmlns="" xmlns:a16="http://schemas.microsoft.com/office/drawing/2014/main" id="{33AF9B56-02C5-432E-BEB1-725EAA8484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498" name="Rectangle 7">
            <a:extLst>
              <a:ext uri="{FF2B5EF4-FFF2-40B4-BE49-F238E27FC236}">
                <a16:creationId xmlns="" xmlns:a16="http://schemas.microsoft.com/office/drawing/2014/main" id="{14811BEE-2389-4977-88D0-E8E63369CED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499" name="Rectangle 9">
            <a:extLst>
              <a:ext uri="{FF2B5EF4-FFF2-40B4-BE49-F238E27FC236}">
                <a16:creationId xmlns="" xmlns:a16="http://schemas.microsoft.com/office/drawing/2014/main" id="{57C5BD1F-FC47-48B5-A3BA-7C5812F79C5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500" name="Rectangle 11">
            <a:extLst>
              <a:ext uri="{FF2B5EF4-FFF2-40B4-BE49-F238E27FC236}">
                <a16:creationId xmlns="" xmlns:a16="http://schemas.microsoft.com/office/drawing/2014/main" id="{B3547447-0DA8-4439-8533-E9FF32BE26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3501" name="Rectangle 13">
            <a:extLst>
              <a:ext uri="{FF2B5EF4-FFF2-40B4-BE49-F238E27FC236}">
                <a16:creationId xmlns="" xmlns:a16="http://schemas.microsoft.com/office/drawing/2014/main" id="{277F4CA6-ABAA-4E8F-8814-B4B251B62E4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2" name="矩形 21">
            <a:extLst>
              <a:ext uri="{FF2B5EF4-FFF2-40B4-BE49-F238E27FC236}">
                <a16:creationId xmlns="" xmlns:a16="http://schemas.microsoft.com/office/drawing/2014/main" id="{F4BF73AF-F825-4141-A4C9-81E5ACF1998E}"/>
              </a:ext>
            </a:extLst>
          </p:cNvPr>
          <p:cNvSpPr>
            <a:spLocks noChangeArrowheads="1"/>
          </p:cNvSpPr>
          <p:nvPr/>
        </p:nvSpPr>
        <p:spPr bwMode="auto">
          <a:xfrm>
            <a:off x="2071688" y="2571750"/>
            <a:ext cx="22145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3" name="圆角矩形标注 22">
            <a:extLst>
              <a:ext uri="{FF2B5EF4-FFF2-40B4-BE49-F238E27FC236}">
                <a16:creationId xmlns="" xmlns:a16="http://schemas.microsoft.com/office/drawing/2014/main" id="{24499D57-2951-4C39-B9D6-D62C6BF7AC32}"/>
              </a:ext>
            </a:extLst>
          </p:cNvPr>
          <p:cNvSpPr>
            <a:spLocks noChangeArrowheads="1"/>
          </p:cNvSpPr>
          <p:nvPr/>
        </p:nvSpPr>
        <p:spPr bwMode="auto">
          <a:xfrm>
            <a:off x="4143375" y="3500438"/>
            <a:ext cx="3143250" cy="642937"/>
          </a:xfrm>
          <a:prstGeom prst="wedgeRoundRectCallout">
            <a:avLst>
              <a:gd name="adj1" fmla="val -45875"/>
              <a:gd name="adj2" fmla="val -102333"/>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800">
                <a:solidFill>
                  <a:srgbClr val="FF0000"/>
                </a:solidFill>
                <a:latin typeface="Arial" panose="020B0604020202020204" pitchFamily="34" charset="0"/>
              </a:rPr>
              <a:t>要求输入</a:t>
            </a:r>
            <a:r>
              <a:rPr lang="en-US" altLang="zh-CN" sz="2800">
                <a:solidFill>
                  <a:srgbClr val="FF0000"/>
                </a:solidFill>
                <a:latin typeface="Arial" panose="020B0604020202020204" pitchFamily="34" charset="0"/>
              </a:rPr>
              <a:t>3</a:t>
            </a:r>
            <a:r>
              <a:rPr lang="zh-CN" altLang="zh-CN" sz="2800">
                <a:solidFill>
                  <a:srgbClr val="FF0000"/>
                </a:solidFill>
                <a:latin typeface="Arial" panose="020B0604020202020204" pitchFamily="34" charset="0"/>
              </a:rPr>
              <a:t>个实数</a:t>
            </a:r>
            <a:endParaRPr lang="zh-CN" altLang="en-US" sz="2800">
              <a:solidFill>
                <a:srgbClr val="FF0000"/>
              </a:solidFill>
              <a:latin typeface="Arial" panose="020B0604020202020204" pitchFamily="34" charset="0"/>
            </a:endParaRPr>
          </a:p>
        </p:txBody>
      </p:sp>
      <p:pic>
        <p:nvPicPr>
          <p:cNvPr id="149506" name="Picture 2">
            <a:extLst>
              <a:ext uri="{FF2B5EF4-FFF2-40B4-BE49-F238E27FC236}">
                <a16:creationId xmlns="" xmlns:a16="http://schemas.microsoft.com/office/drawing/2014/main" id="{4155EA35-4122-47E3-9378-66A092E73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642938"/>
            <a:ext cx="253841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圆角矩形标注 16">
            <a:extLst>
              <a:ext uri="{FF2B5EF4-FFF2-40B4-BE49-F238E27FC236}">
                <a16:creationId xmlns="" xmlns:a16="http://schemas.microsoft.com/office/drawing/2014/main" id="{C290B9D9-E47E-4F68-A835-EDEC55FA0068}"/>
              </a:ext>
            </a:extLst>
          </p:cNvPr>
          <p:cNvSpPr>
            <a:spLocks noChangeArrowheads="1"/>
          </p:cNvSpPr>
          <p:nvPr/>
        </p:nvSpPr>
        <p:spPr bwMode="auto">
          <a:xfrm>
            <a:off x="6143625" y="1428750"/>
            <a:ext cx="2571750" cy="1000125"/>
          </a:xfrm>
          <a:prstGeom prst="wedgeRoundRectCallout">
            <a:avLst>
              <a:gd name="adj1" fmla="val -43088"/>
              <a:gd name="adj2" fmla="val -81352"/>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FF0000"/>
                </a:solidFill>
                <a:latin typeface="Arial" panose="020B0604020202020204" pitchFamily="34" charset="0"/>
              </a:rPr>
              <a:t>自动</a:t>
            </a:r>
            <a:r>
              <a:rPr lang="zh-CN" altLang="zh-CN" sz="2800">
                <a:solidFill>
                  <a:srgbClr val="FF0000"/>
                </a:solidFill>
                <a:latin typeface="Arial" panose="020B0604020202020204" pitchFamily="34" charset="0"/>
              </a:rPr>
              <a:t>转成实数后赋给</a:t>
            </a:r>
            <a:r>
              <a:rPr lang="en-US" altLang="zh-CN" sz="2800">
                <a:solidFill>
                  <a:srgbClr val="FF0000"/>
                </a:solidFill>
                <a:latin typeface="Arial" panose="020B0604020202020204" pitchFamily="34" charset="0"/>
              </a:rPr>
              <a:t>a,b,c</a:t>
            </a:r>
            <a:endParaRPr lang="zh-CN" altLang="en-US" sz="2800">
              <a:solidFill>
                <a:srgbClr val="FF0000"/>
              </a:solidFill>
              <a:latin typeface="Arial" panose="020B0604020202020204" pitchFamily="34" charset="0"/>
            </a:endParaRPr>
          </a:p>
        </p:txBody>
      </p:sp>
      <p:sp>
        <p:nvSpPr>
          <p:cNvPr id="63506" name="灯片编号占位符 1">
            <a:extLst>
              <a:ext uri="{FF2B5EF4-FFF2-40B4-BE49-F238E27FC236}">
                <a16:creationId xmlns="" xmlns:a16="http://schemas.microsoft.com/office/drawing/2014/main" id="{51B9322C-49C4-4082-A6AA-5A6A89EDDC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7819CB4-06C5-4364-8481-9A6EC2BF3961}" type="slidenum">
              <a:rPr kumimoji="0" lang="en-US" altLang="zh-CN" sz="1400" b="0" smtClean="0"/>
              <a:pPr>
                <a:lnSpc>
                  <a:spcPct val="100000"/>
                </a:lnSpc>
                <a:spcBef>
                  <a:spcPct val="0"/>
                </a:spcBef>
                <a:buFontTx/>
                <a:buNone/>
              </a:pPr>
              <a:t>53</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9" presetClass="entr" presetSubtype="0" decel="100000" fill="hold" nodeType="clickEffect">
                                  <p:stCondLst>
                                    <p:cond delay="0"/>
                                  </p:stCondLst>
                                  <p:childTnLst>
                                    <p:set>
                                      <p:cBhvr>
                                        <p:cTn id="15" dur="1" fill="hold">
                                          <p:stCondLst>
                                            <p:cond delay="0"/>
                                          </p:stCondLst>
                                        </p:cTn>
                                        <p:tgtEl>
                                          <p:spTgt spid="149506"/>
                                        </p:tgtEl>
                                        <p:attrNameLst>
                                          <p:attrName>style.visibility</p:attrName>
                                        </p:attrNameLst>
                                      </p:cBhvr>
                                      <p:to>
                                        <p:strVal val="visible"/>
                                      </p:to>
                                    </p:set>
                                    <p:anim calcmode="lin" valueType="num">
                                      <p:cBhvr>
                                        <p:cTn id="16" dur="500" fill="hold"/>
                                        <p:tgtEl>
                                          <p:spTgt spid="149506"/>
                                        </p:tgtEl>
                                        <p:attrNameLst>
                                          <p:attrName>ppt_w</p:attrName>
                                        </p:attrNameLst>
                                      </p:cBhvr>
                                      <p:tavLst>
                                        <p:tav tm="0">
                                          <p:val>
                                            <p:fltVal val="0"/>
                                          </p:val>
                                        </p:tav>
                                        <p:tav tm="100000">
                                          <p:val>
                                            <p:strVal val="#ppt_w"/>
                                          </p:val>
                                        </p:tav>
                                      </p:tavLst>
                                    </p:anim>
                                    <p:anim calcmode="lin" valueType="num">
                                      <p:cBhvr>
                                        <p:cTn id="17" dur="500" fill="hold"/>
                                        <p:tgtEl>
                                          <p:spTgt spid="149506"/>
                                        </p:tgtEl>
                                        <p:attrNameLst>
                                          <p:attrName>ppt_h</p:attrName>
                                        </p:attrNameLst>
                                      </p:cBhvr>
                                      <p:tavLst>
                                        <p:tav tm="0">
                                          <p:val>
                                            <p:fltVal val="0"/>
                                          </p:val>
                                        </p:tav>
                                        <p:tav tm="100000">
                                          <p:val>
                                            <p:strVal val="#ppt_h"/>
                                          </p:val>
                                        </p:tav>
                                      </p:tavLst>
                                    </p:anim>
                                    <p:anim calcmode="lin" valueType="num">
                                      <p:cBhvr>
                                        <p:cTn id="18" dur="500" fill="hold"/>
                                        <p:tgtEl>
                                          <p:spTgt spid="149506"/>
                                        </p:tgtEl>
                                        <p:attrNameLst>
                                          <p:attrName>style.rotation</p:attrName>
                                        </p:attrNameLst>
                                      </p:cBhvr>
                                      <p:tavLst>
                                        <p:tav tm="0">
                                          <p:val>
                                            <p:fltVal val="360"/>
                                          </p:val>
                                        </p:tav>
                                        <p:tav tm="100000">
                                          <p:val>
                                            <p:fltVal val="0"/>
                                          </p:val>
                                        </p:tav>
                                      </p:tavLst>
                                    </p:anim>
                                    <p:animEffect transition="in" filter="fade">
                                      <p:cBhvr>
                                        <p:cTn id="19" dur="500"/>
                                        <p:tgtEl>
                                          <p:spTgt spid="1495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7">
            <a:extLst>
              <a:ext uri="{FF2B5EF4-FFF2-40B4-BE49-F238E27FC236}">
                <a16:creationId xmlns="" xmlns:a16="http://schemas.microsoft.com/office/drawing/2014/main" id="{8AA4C7B3-3398-48D7-A22B-80E85609B5BD}"/>
              </a:ext>
            </a:extLst>
          </p:cNvPr>
          <p:cNvSpPr>
            <a:spLocks noGrp="1" noChangeArrowheads="1"/>
          </p:cNvSpPr>
          <p:nvPr>
            <p:ph type="body" sz="half" idx="1"/>
          </p:nvPr>
        </p:nvSpPr>
        <p:spPr>
          <a:xfrm>
            <a:off x="285750" y="571500"/>
            <a:ext cx="8858250" cy="628650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solidFill>
                  <a:srgbClr val="0000CC"/>
                </a:solidFill>
              </a:rPr>
              <a:t>#include  &lt;math.h&gt;</a:t>
            </a:r>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{double a,b,c, delta,x1,x2,p,q;</a:t>
            </a:r>
          </a:p>
          <a:p>
            <a:pPr>
              <a:lnSpc>
                <a:spcPct val="100000"/>
              </a:lnSpc>
              <a:buFont typeface="Wingdings" pitchFamily="2" charset="2"/>
              <a:buNone/>
            </a:pPr>
            <a:r>
              <a:rPr lang="en-US" altLang="zh-CN" sz="2800"/>
              <a:t>  </a:t>
            </a:r>
            <a:r>
              <a:rPr lang="en-US" altLang="zh-CN" sz="2800">
                <a:solidFill>
                  <a:srgbClr val="9E01DD"/>
                </a:solidFill>
              </a:rPr>
              <a:t>scanf</a:t>
            </a:r>
            <a:r>
              <a:rPr lang="en-US" altLang="zh-CN" sz="2800"/>
              <a:t>("%lf%lf%lf",</a:t>
            </a:r>
            <a:r>
              <a:rPr lang="en-US" altLang="zh-CN" sz="2800">
                <a:solidFill>
                  <a:srgbClr val="FF0000"/>
                </a:solidFill>
              </a:rPr>
              <a:t>&amp;</a:t>
            </a:r>
            <a:r>
              <a:rPr lang="en-US" altLang="zh-CN" sz="2800"/>
              <a:t>a,</a:t>
            </a:r>
            <a:r>
              <a:rPr lang="en-US" altLang="zh-CN" sz="2800">
                <a:solidFill>
                  <a:srgbClr val="FF0000"/>
                </a:solidFill>
              </a:rPr>
              <a:t>&amp;</a:t>
            </a:r>
            <a:r>
              <a:rPr lang="en-US" altLang="zh-CN" sz="2800"/>
              <a:t>b,</a:t>
            </a:r>
            <a:r>
              <a:rPr lang="en-US" altLang="zh-CN" sz="2800">
                <a:solidFill>
                  <a:srgbClr val="FF0000"/>
                </a:solidFill>
              </a:rPr>
              <a:t>&amp;</a:t>
            </a:r>
            <a:r>
              <a:rPr lang="en-US" altLang="zh-CN" sz="2800"/>
              <a:t>c);</a:t>
            </a:r>
          </a:p>
          <a:p>
            <a:pPr>
              <a:lnSpc>
                <a:spcPct val="100000"/>
              </a:lnSpc>
              <a:buFont typeface="Wingdings" pitchFamily="2" charset="2"/>
              <a:buNone/>
            </a:pPr>
            <a:r>
              <a:rPr lang="en-US" altLang="zh-CN" sz="2800"/>
              <a:t>  delta=b*b-4*a*c;</a:t>
            </a:r>
          </a:p>
          <a:p>
            <a:pPr>
              <a:lnSpc>
                <a:spcPct val="100000"/>
              </a:lnSpc>
              <a:buFont typeface="Wingdings" pitchFamily="2" charset="2"/>
              <a:buNone/>
            </a:pPr>
            <a:r>
              <a:rPr lang="en-US" altLang="zh-CN" sz="2800"/>
              <a:t>  p=-b/(2.0*a);</a:t>
            </a:r>
            <a:endParaRPr lang="zh-CN" altLang="zh-CN" sz="2800"/>
          </a:p>
          <a:p>
            <a:pPr>
              <a:lnSpc>
                <a:spcPct val="100000"/>
              </a:lnSpc>
              <a:buFont typeface="Wingdings" pitchFamily="2" charset="2"/>
              <a:buNone/>
            </a:pPr>
            <a:r>
              <a:rPr lang="en-US" altLang="zh-CN" sz="2800"/>
              <a:t>  q=</a:t>
            </a:r>
            <a:r>
              <a:rPr lang="en-US" altLang="zh-CN" sz="2800">
                <a:solidFill>
                  <a:srgbClr val="0000CC"/>
                </a:solidFill>
              </a:rPr>
              <a:t>sqrt</a:t>
            </a:r>
            <a:r>
              <a:rPr lang="en-US" altLang="zh-CN" sz="2800"/>
              <a:t>(delta)/(2.0*a);</a:t>
            </a:r>
            <a:endParaRPr lang="zh-CN" altLang="zh-CN" sz="2800"/>
          </a:p>
          <a:p>
            <a:pPr>
              <a:lnSpc>
                <a:spcPct val="100000"/>
              </a:lnSpc>
              <a:buFont typeface="Wingdings" pitchFamily="2" charset="2"/>
              <a:buNone/>
            </a:pPr>
            <a:r>
              <a:rPr lang="en-US" altLang="zh-CN" sz="2800"/>
              <a:t>  x1=p+q;   x2=p-q;</a:t>
            </a:r>
          </a:p>
          <a:p>
            <a:pPr>
              <a:lnSpc>
                <a:spcPct val="100000"/>
              </a:lnSpc>
              <a:buFont typeface="Wingdings" pitchFamily="2" charset="2"/>
              <a:buNone/>
            </a:pPr>
            <a:r>
              <a:rPr lang="en-US" altLang="zh-CN" sz="2800"/>
              <a:t>  </a:t>
            </a:r>
            <a:r>
              <a:rPr lang="en-US" altLang="zh-CN" sz="2800">
                <a:solidFill>
                  <a:srgbClr val="9E01DD"/>
                </a:solidFill>
              </a:rPr>
              <a:t>printf</a:t>
            </a:r>
            <a:r>
              <a:rPr lang="en-US" altLang="zh-CN" sz="2800"/>
              <a:t>("x1=%7.2f\nx2=%7.2f\n",x1,x2);</a:t>
            </a:r>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p>
        </p:txBody>
      </p:sp>
      <p:sp>
        <p:nvSpPr>
          <p:cNvPr id="64515" name="Rectangle 5">
            <a:extLst>
              <a:ext uri="{FF2B5EF4-FFF2-40B4-BE49-F238E27FC236}">
                <a16:creationId xmlns="" xmlns:a16="http://schemas.microsoft.com/office/drawing/2014/main" id="{6445F815-D10E-4C7A-BCD1-222FC86B0CB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16" name="Rectangle 2">
            <a:extLst>
              <a:ext uri="{FF2B5EF4-FFF2-40B4-BE49-F238E27FC236}">
                <a16:creationId xmlns="" xmlns:a16="http://schemas.microsoft.com/office/drawing/2014/main" id="{7DE995FD-5F9C-4F81-89A2-5CC8B6E21A4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17" name="Rectangle 2">
            <a:extLst>
              <a:ext uri="{FF2B5EF4-FFF2-40B4-BE49-F238E27FC236}">
                <a16:creationId xmlns="" xmlns:a16="http://schemas.microsoft.com/office/drawing/2014/main" id="{8E221B71-72E4-4DAF-AB24-3EC4FC39C3F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18" name="Rectangle 2">
            <a:extLst>
              <a:ext uri="{FF2B5EF4-FFF2-40B4-BE49-F238E27FC236}">
                <a16:creationId xmlns="" xmlns:a16="http://schemas.microsoft.com/office/drawing/2014/main" id="{13E70F28-0635-4C67-A8B5-8C06D4FF41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19" name="Rectangle 2">
            <a:extLst>
              <a:ext uri="{FF2B5EF4-FFF2-40B4-BE49-F238E27FC236}">
                <a16:creationId xmlns="" xmlns:a16="http://schemas.microsoft.com/office/drawing/2014/main" id="{9EF14A0D-45D4-4333-826D-A797985E9CD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20" name="Rectangle 4">
            <a:extLst>
              <a:ext uri="{FF2B5EF4-FFF2-40B4-BE49-F238E27FC236}">
                <a16:creationId xmlns="" xmlns:a16="http://schemas.microsoft.com/office/drawing/2014/main" id="{163A4630-D799-4333-9EDB-97D499B291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21" name="Rectangle 5">
            <a:extLst>
              <a:ext uri="{FF2B5EF4-FFF2-40B4-BE49-F238E27FC236}">
                <a16:creationId xmlns="" xmlns:a16="http://schemas.microsoft.com/office/drawing/2014/main" id="{0AF1D876-774E-4A6D-AC6F-E6A4C49CB5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22" name="Rectangle 7">
            <a:extLst>
              <a:ext uri="{FF2B5EF4-FFF2-40B4-BE49-F238E27FC236}">
                <a16:creationId xmlns="" xmlns:a16="http://schemas.microsoft.com/office/drawing/2014/main" id="{81B9D3E5-6A9F-4D3D-A93C-F45F62FD0BB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23" name="Rectangle 9">
            <a:extLst>
              <a:ext uri="{FF2B5EF4-FFF2-40B4-BE49-F238E27FC236}">
                <a16:creationId xmlns="" xmlns:a16="http://schemas.microsoft.com/office/drawing/2014/main" id="{498336AF-4ED5-471B-89B0-5E82360C877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24" name="Rectangle 11">
            <a:extLst>
              <a:ext uri="{FF2B5EF4-FFF2-40B4-BE49-F238E27FC236}">
                <a16:creationId xmlns="" xmlns:a16="http://schemas.microsoft.com/office/drawing/2014/main" id="{8271930B-DB2A-419C-954F-EB1BB62A64E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4525" name="Rectangle 13">
            <a:extLst>
              <a:ext uri="{FF2B5EF4-FFF2-40B4-BE49-F238E27FC236}">
                <a16:creationId xmlns="" xmlns:a16="http://schemas.microsoft.com/office/drawing/2014/main" id="{0C3B8114-86B5-40C3-8D53-EBD12EA440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2" name="矩形 21">
            <a:extLst>
              <a:ext uri="{FF2B5EF4-FFF2-40B4-BE49-F238E27FC236}">
                <a16:creationId xmlns="" xmlns:a16="http://schemas.microsoft.com/office/drawing/2014/main" id="{4439162B-C2E9-414A-9EC4-CE1EF4BCD1CA}"/>
              </a:ext>
            </a:extLst>
          </p:cNvPr>
          <p:cNvSpPr>
            <a:spLocks noChangeArrowheads="1"/>
          </p:cNvSpPr>
          <p:nvPr/>
        </p:nvSpPr>
        <p:spPr bwMode="auto">
          <a:xfrm>
            <a:off x="3348038" y="5143500"/>
            <a:ext cx="642937"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3" name="圆角矩形标注 22">
            <a:extLst>
              <a:ext uri="{FF2B5EF4-FFF2-40B4-BE49-F238E27FC236}">
                <a16:creationId xmlns="" xmlns:a16="http://schemas.microsoft.com/office/drawing/2014/main" id="{4B8E4900-5CE3-4715-A663-A3DBCAF4EF6C}"/>
              </a:ext>
            </a:extLst>
          </p:cNvPr>
          <p:cNvSpPr>
            <a:spLocks noChangeArrowheads="1"/>
          </p:cNvSpPr>
          <p:nvPr/>
        </p:nvSpPr>
        <p:spPr bwMode="auto">
          <a:xfrm>
            <a:off x="2571750" y="5929313"/>
            <a:ext cx="5745163" cy="642937"/>
          </a:xfrm>
          <a:prstGeom prst="wedgeRoundRectCallout">
            <a:avLst>
              <a:gd name="adj1" fmla="val -26208"/>
              <a:gd name="adj2" fmla="val -80866"/>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FF0000"/>
                </a:solidFill>
                <a:latin typeface="Arial" panose="020B0604020202020204" pitchFamily="34" charset="0"/>
              </a:rPr>
              <a:t>输出</a:t>
            </a:r>
            <a:r>
              <a:rPr lang="zh-CN" altLang="zh-CN" sz="2800">
                <a:solidFill>
                  <a:srgbClr val="FF0000"/>
                </a:solidFill>
                <a:latin typeface="Arial" panose="020B0604020202020204" pitchFamily="34" charset="0"/>
              </a:rPr>
              <a:t>数据占</a:t>
            </a:r>
            <a:r>
              <a:rPr lang="en-US" altLang="zh-CN" sz="2800">
                <a:solidFill>
                  <a:srgbClr val="FF0000"/>
                </a:solidFill>
                <a:latin typeface="Arial" panose="020B0604020202020204" pitchFamily="34" charset="0"/>
              </a:rPr>
              <a:t>7</a:t>
            </a:r>
            <a:r>
              <a:rPr lang="zh-CN" altLang="zh-CN" sz="2800">
                <a:solidFill>
                  <a:srgbClr val="FF0000"/>
                </a:solidFill>
                <a:latin typeface="Arial" panose="020B0604020202020204" pitchFamily="34" charset="0"/>
              </a:rPr>
              <a:t>列，其中小数占</a:t>
            </a:r>
            <a:r>
              <a:rPr lang="en-US" altLang="zh-CN" sz="2800">
                <a:solidFill>
                  <a:srgbClr val="FF0000"/>
                </a:solidFill>
                <a:latin typeface="Arial" panose="020B0604020202020204" pitchFamily="34" charset="0"/>
              </a:rPr>
              <a:t>2</a:t>
            </a:r>
            <a:r>
              <a:rPr lang="zh-CN" altLang="zh-CN" sz="2800">
                <a:solidFill>
                  <a:srgbClr val="FF0000"/>
                </a:solidFill>
                <a:latin typeface="Arial" panose="020B0604020202020204" pitchFamily="34" charset="0"/>
              </a:rPr>
              <a:t>列</a:t>
            </a:r>
            <a:endParaRPr lang="zh-CN" altLang="en-US" sz="2800">
              <a:solidFill>
                <a:srgbClr val="FF0000"/>
              </a:solidFill>
              <a:latin typeface="Arial" panose="020B0604020202020204" pitchFamily="34" charset="0"/>
            </a:endParaRPr>
          </a:p>
        </p:txBody>
      </p:sp>
      <p:pic>
        <p:nvPicPr>
          <p:cNvPr id="64528" name="Picture 2">
            <a:extLst>
              <a:ext uri="{FF2B5EF4-FFF2-40B4-BE49-F238E27FC236}">
                <a16:creationId xmlns="" xmlns:a16="http://schemas.microsoft.com/office/drawing/2014/main" id="{707C2FF7-903A-4C46-AE29-1EA5CB017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642938"/>
            <a:ext cx="253841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0" name="Picture 2">
            <a:extLst>
              <a:ext uri="{FF2B5EF4-FFF2-40B4-BE49-F238E27FC236}">
                <a16:creationId xmlns="" xmlns:a16="http://schemas.microsoft.com/office/drawing/2014/main" id="{604AC07B-DD9E-430F-B9E5-272E27DB4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1143000"/>
            <a:ext cx="2538413"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0" name="灯片编号占位符 1">
            <a:extLst>
              <a:ext uri="{FF2B5EF4-FFF2-40B4-BE49-F238E27FC236}">
                <a16:creationId xmlns="" xmlns:a16="http://schemas.microsoft.com/office/drawing/2014/main" id="{E54CF19C-CC24-4E1C-B7AC-1283D020F0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08F5CCE-0810-4ACE-9E00-5E4A4EE78D63}" type="slidenum">
              <a:rPr kumimoji="0" lang="en-US" altLang="zh-CN" sz="1400" b="0" smtClean="0"/>
              <a:pPr>
                <a:lnSpc>
                  <a:spcPct val="100000"/>
                </a:lnSpc>
                <a:spcBef>
                  <a:spcPct val="0"/>
                </a:spcBef>
                <a:buFontTx/>
                <a:buNone/>
              </a:pPr>
              <a:t>54</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50530"/>
                                        </p:tgtEl>
                                        <p:attrNameLst>
                                          <p:attrName>style.visibility</p:attrName>
                                        </p:attrNameLst>
                                      </p:cBhvr>
                                      <p:to>
                                        <p:strVal val="visible"/>
                                      </p:to>
                                    </p:set>
                                    <p:animEffect transition="in" filter="blinds(horizontal)">
                                      <p:cBhvr>
                                        <p:cTn id="16" dur="500"/>
                                        <p:tgtEl>
                                          <p:spTgt spid="15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5ED3274F-3407-4957-9FD2-813DD9FD7A22}"/>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3.4.2 </a:t>
            </a:r>
            <a:r>
              <a:rPr lang="zh-CN" altLang="zh-CN" sz="4800">
                <a:solidFill>
                  <a:srgbClr val="800000"/>
                </a:solidFill>
                <a:latin typeface="Arial" panose="020B0604020202020204" pitchFamily="34" charset="0"/>
                <a:ea typeface="黑体" panose="02010609060101010101" pitchFamily="49" charset="-122"/>
              </a:rPr>
              <a:t>有关数据输入输出的概念</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81F20286-566F-47C9-9F4E-D0BF72E696AB}"/>
              </a:ext>
            </a:extLst>
          </p:cNvPr>
          <p:cNvSpPr>
            <a:spLocks noGrp="1" noChangeArrowheads="1"/>
          </p:cNvSpPr>
          <p:nvPr>
            <p:ph type="body" sz="half" idx="1"/>
          </p:nvPr>
        </p:nvSpPr>
        <p:spPr>
          <a:xfrm>
            <a:off x="714375" y="1714500"/>
            <a:ext cx="7929563" cy="3786188"/>
          </a:xfrm>
        </p:spPr>
        <p:txBody>
          <a:bodyPr/>
          <a:lstStyle/>
          <a:p>
            <a:r>
              <a:rPr lang="zh-CN" altLang="zh-CN" sz="2800" dirty="0"/>
              <a:t>几乎每一个</a:t>
            </a:r>
            <a:r>
              <a:rPr lang="en-US" altLang="zh-CN" sz="2800" dirty="0"/>
              <a:t>C</a:t>
            </a:r>
            <a:r>
              <a:rPr lang="zh-CN" altLang="zh-CN" sz="2800" dirty="0"/>
              <a:t>程序都包含输入输出</a:t>
            </a:r>
            <a:endParaRPr lang="en-US" altLang="zh-CN" sz="2800" dirty="0"/>
          </a:p>
          <a:p>
            <a:r>
              <a:rPr lang="zh-CN" altLang="zh-CN" sz="2800" dirty="0"/>
              <a:t>输入输出是程序中最基本的操作之一</a:t>
            </a:r>
            <a:endParaRPr lang="en-US" altLang="zh-CN" sz="2800" dirty="0"/>
          </a:p>
          <a:p>
            <a:pPr>
              <a:buFont typeface="Wingdings" pitchFamily="2" charset="2"/>
              <a:buNone/>
            </a:pPr>
            <a:r>
              <a:rPr lang="en-US" altLang="zh-CN" sz="2400" dirty="0"/>
              <a:t>(1) </a:t>
            </a:r>
            <a:r>
              <a:rPr lang="zh-CN" altLang="zh-CN" sz="2400" dirty="0"/>
              <a:t>所谓输入输出是以计算机主机为主体而言的</a:t>
            </a:r>
            <a:endParaRPr lang="en-US" altLang="zh-CN" sz="2400" dirty="0"/>
          </a:p>
          <a:p>
            <a:pPr lvl="1"/>
            <a:r>
              <a:rPr lang="zh-CN" altLang="zh-CN" sz="2400" dirty="0"/>
              <a:t>从计算机向输出设备</a:t>
            </a:r>
            <a:r>
              <a:rPr lang="en-US" altLang="zh-CN" sz="2400" dirty="0"/>
              <a:t>(</a:t>
            </a:r>
            <a:r>
              <a:rPr lang="zh-CN" altLang="zh-CN" sz="2400" dirty="0"/>
              <a:t>如显示器、打印机等</a:t>
            </a:r>
            <a:r>
              <a:rPr lang="en-US" altLang="zh-CN" sz="2400" dirty="0"/>
              <a:t>)</a:t>
            </a:r>
            <a:r>
              <a:rPr lang="zh-CN" altLang="zh-CN" sz="2400" dirty="0"/>
              <a:t>输出数据称为输出</a:t>
            </a:r>
            <a:endParaRPr lang="en-US" altLang="zh-CN" sz="2400" dirty="0"/>
          </a:p>
          <a:p>
            <a:pPr lvl="1"/>
            <a:r>
              <a:rPr lang="zh-CN" altLang="zh-CN" sz="2400" dirty="0"/>
              <a:t>从输入设备（如键盘、磁盘、光盘、扫描仪等）向计算机输入数据称为输入</a:t>
            </a:r>
            <a:endParaRPr lang="en-US" altLang="zh-CN" sz="2400" dirty="0"/>
          </a:p>
        </p:txBody>
      </p:sp>
      <p:sp>
        <p:nvSpPr>
          <p:cNvPr id="65540" name="Rectangle 5">
            <a:extLst>
              <a:ext uri="{FF2B5EF4-FFF2-40B4-BE49-F238E27FC236}">
                <a16:creationId xmlns="" xmlns:a16="http://schemas.microsoft.com/office/drawing/2014/main" id="{8052C274-FCB1-45D0-89FC-79E63F2A41F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5541" name="Rectangle 2">
            <a:extLst>
              <a:ext uri="{FF2B5EF4-FFF2-40B4-BE49-F238E27FC236}">
                <a16:creationId xmlns="" xmlns:a16="http://schemas.microsoft.com/office/drawing/2014/main" id="{164D2BF1-6C84-4A01-9FB7-B14BF76B26E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5542" name="Rectangle 2">
            <a:extLst>
              <a:ext uri="{FF2B5EF4-FFF2-40B4-BE49-F238E27FC236}">
                <a16:creationId xmlns="" xmlns:a16="http://schemas.microsoft.com/office/drawing/2014/main" id="{58218D86-4DA4-471D-AAEB-CF633FE96F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5543" name="Rectangle 2">
            <a:extLst>
              <a:ext uri="{FF2B5EF4-FFF2-40B4-BE49-F238E27FC236}">
                <a16:creationId xmlns="" xmlns:a16="http://schemas.microsoft.com/office/drawing/2014/main" id="{E2656D20-95BD-4AD0-877C-54A3EADA4D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5544" name="Rectangle 2">
            <a:extLst>
              <a:ext uri="{FF2B5EF4-FFF2-40B4-BE49-F238E27FC236}">
                <a16:creationId xmlns="" xmlns:a16="http://schemas.microsoft.com/office/drawing/2014/main" id="{E2884D4A-28A7-4BAF-AB6F-C211F458CC1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5545" name="Rectangle 4">
            <a:extLst>
              <a:ext uri="{FF2B5EF4-FFF2-40B4-BE49-F238E27FC236}">
                <a16:creationId xmlns="" xmlns:a16="http://schemas.microsoft.com/office/drawing/2014/main" id="{ECACD32C-307E-4B2F-9667-9D13B9E061C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5546" name="灯片编号占位符 1">
            <a:extLst>
              <a:ext uri="{FF2B5EF4-FFF2-40B4-BE49-F238E27FC236}">
                <a16:creationId xmlns="" xmlns:a16="http://schemas.microsoft.com/office/drawing/2014/main" id="{A74257B5-9C21-4407-8A4E-E5933916F2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4E666FD-2D1F-41E7-9165-4510A60C38F7}" type="slidenum">
              <a:rPr kumimoji="0" lang="en-US" altLang="zh-CN" sz="1400" b="0" smtClean="0"/>
              <a:pPr>
                <a:lnSpc>
                  <a:spcPct val="100000"/>
                </a:lnSpc>
                <a:spcBef>
                  <a:spcPct val="0"/>
                </a:spcBef>
                <a:buFontTx/>
                <a:buNone/>
              </a:pPr>
              <a:t>55</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7" dur="500"/>
                                        <p:tgtEl>
                                          <p:spTgt spid="2160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2" dur="500"/>
                                        <p:tgtEl>
                                          <p:spTgt spid="2160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F032E0CF-5083-46D8-B320-88AC583E2794}"/>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3.4.2 </a:t>
            </a:r>
            <a:r>
              <a:rPr lang="zh-CN" altLang="zh-CN" sz="4800">
                <a:solidFill>
                  <a:srgbClr val="800000"/>
                </a:solidFill>
                <a:latin typeface="Arial" panose="020B0604020202020204" pitchFamily="34" charset="0"/>
                <a:ea typeface="黑体" panose="02010609060101010101" pitchFamily="49" charset="-122"/>
              </a:rPr>
              <a:t>有关数据输入输出的概念</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315033D4-7456-4CE6-BBE4-0A6121B55D52}"/>
              </a:ext>
            </a:extLst>
          </p:cNvPr>
          <p:cNvSpPr>
            <a:spLocks noGrp="1" noChangeArrowheads="1"/>
          </p:cNvSpPr>
          <p:nvPr>
            <p:ph type="body" sz="half" idx="1"/>
          </p:nvPr>
        </p:nvSpPr>
        <p:spPr>
          <a:xfrm>
            <a:off x="714375" y="1714500"/>
            <a:ext cx="7929563" cy="4214813"/>
          </a:xfrm>
        </p:spPr>
        <p:txBody>
          <a:bodyPr/>
          <a:lstStyle/>
          <a:p>
            <a:pPr>
              <a:buFont typeface="Wingdings" pitchFamily="2" charset="2"/>
              <a:buNone/>
            </a:pPr>
            <a:r>
              <a:rPr lang="en-US" altLang="zh-CN" sz="2400"/>
              <a:t>(2) </a:t>
            </a:r>
            <a:r>
              <a:rPr lang="zh-CN" altLang="zh-CN" sz="2400"/>
              <a:t>Ｃ语言本身不提供输入输出语句</a:t>
            </a:r>
            <a:endParaRPr lang="en-US" altLang="zh-CN" sz="2400"/>
          </a:p>
          <a:p>
            <a:pPr lvl="1"/>
            <a:r>
              <a:rPr lang="zh-CN" altLang="zh-CN" sz="2400"/>
              <a:t>输入和输出操作是由</a:t>
            </a:r>
            <a:r>
              <a:rPr lang="en-US" altLang="zh-CN" sz="2400"/>
              <a:t>C</a:t>
            </a:r>
            <a:r>
              <a:rPr lang="zh-CN" altLang="zh-CN" sz="2400"/>
              <a:t>标准函数库中的函数来实现的</a:t>
            </a:r>
            <a:endParaRPr lang="en-US" altLang="zh-CN" sz="2400"/>
          </a:p>
          <a:p>
            <a:pPr lvl="1"/>
            <a:r>
              <a:rPr lang="en-US" altLang="zh-CN" sz="2400"/>
              <a:t>printf</a:t>
            </a:r>
            <a:r>
              <a:rPr lang="zh-CN" altLang="zh-CN" sz="2400"/>
              <a:t>和</a:t>
            </a:r>
            <a:r>
              <a:rPr lang="en-US" altLang="zh-CN" sz="2400"/>
              <a:t>scanf</a:t>
            </a:r>
            <a:r>
              <a:rPr lang="zh-CN" altLang="zh-CN" sz="2400"/>
              <a:t>不是Ｃ语言的关键字，而只是库函数的名字</a:t>
            </a:r>
            <a:r>
              <a:rPr lang="zh-CN" altLang="en-US" sz="2400"/>
              <a:t>；这两个函数是格式输入输出函数，在用时，必须指定格式</a:t>
            </a:r>
            <a:endParaRPr lang="en-US" altLang="zh-CN" sz="2400"/>
          </a:p>
          <a:p>
            <a:pPr lvl="1"/>
            <a:r>
              <a:rPr lang="en-US" altLang="zh-CN" sz="2400"/>
              <a:t>putchar</a:t>
            </a:r>
            <a:r>
              <a:rPr lang="zh-CN" altLang="zh-CN" sz="2400"/>
              <a:t>、</a:t>
            </a:r>
            <a:r>
              <a:rPr lang="en-US" altLang="zh-CN" sz="2400"/>
              <a:t>getchar</a:t>
            </a:r>
            <a:r>
              <a:rPr lang="zh-CN" altLang="zh-CN" sz="2400"/>
              <a:t>、</a:t>
            </a:r>
            <a:r>
              <a:rPr lang="en-US" altLang="zh-CN" sz="2400"/>
              <a:t>puts</a:t>
            </a:r>
            <a:r>
              <a:rPr lang="zh-CN" altLang="zh-CN" sz="2400"/>
              <a:t>、</a:t>
            </a:r>
            <a:r>
              <a:rPr lang="en-US" altLang="zh-CN" sz="2400"/>
              <a:t>gets</a:t>
            </a:r>
          </a:p>
          <a:p>
            <a:pPr>
              <a:buFont typeface="Wingdings" pitchFamily="2" charset="2"/>
              <a:buNone/>
            </a:pPr>
            <a:r>
              <a:rPr lang="en-US" altLang="zh-CN" sz="2400"/>
              <a:t>(3)</a:t>
            </a:r>
            <a:r>
              <a:rPr lang="zh-CN" altLang="zh-CN" sz="2400"/>
              <a:t>在使用</a:t>
            </a:r>
            <a:r>
              <a:rPr lang="zh-CN" altLang="en-US" sz="2400"/>
              <a:t>输入输出</a:t>
            </a:r>
            <a:r>
              <a:rPr lang="zh-CN" altLang="zh-CN" sz="2400"/>
              <a:t>函数时，要在程序文件的开头用预编译指令</a:t>
            </a:r>
            <a:endParaRPr lang="en-US" altLang="zh-CN" sz="2400"/>
          </a:p>
          <a:p>
            <a:pPr lvl="1"/>
            <a:r>
              <a:rPr lang="en-US" altLang="zh-CN" sz="2400"/>
              <a:t>#include &lt;stdio.h&gt;</a:t>
            </a:r>
          </a:p>
        </p:txBody>
      </p:sp>
      <p:sp>
        <p:nvSpPr>
          <p:cNvPr id="66564" name="Rectangle 5">
            <a:extLst>
              <a:ext uri="{FF2B5EF4-FFF2-40B4-BE49-F238E27FC236}">
                <a16:creationId xmlns="" xmlns:a16="http://schemas.microsoft.com/office/drawing/2014/main" id="{DE4DFF7E-4605-4A1D-94D8-B02BD6E248B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6565" name="Rectangle 2">
            <a:extLst>
              <a:ext uri="{FF2B5EF4-FFF2-40B4-BE49-F238E27FC236}">
                <a16:creationId xmlns="" xmlns:a16="http://schemas.microsoft.com/office/drawing/2014/main" id="{96686CDB-6E78-47C9-8155-EC73A9B9626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6566" name="Rectangle 2">
            <a:extLst>
              <a:ext uri="{FF2B5EF4-FFF2-40B4-BE49-F238E27FC236}">
                <a16:creationId xmlns="" xmlns:a16="http://schemas.microsoft.com/office/drawing/2014/main" id="{8F3F2989-5ACF-4DFA-8BA2-E764E70127E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6567" name="Rectangle 2">
            <a:extLst>
              <a:ext uri="{FF2B5EF4-FFF2-40B4-BE49-F238E27FC236}">
                <a16:creationId xmlns="" xmlns:a16="http://schemas.microsoft.com/office/drawing/2014/main" id="{A9A1068D-6C2D-4007-8FF4-976A3AA7527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6568" name="Rectangle 2">
            <a:extLst>
              <a:ext uri="{FF2B5EF4-FFF2-40B4-BE49-F238E27FC236}">
                <a16:creationId xmlns="" xmlns:a16="http://schemas.microsoft.com/office/drawing/2014/main" id="{B151D909-1DB7-4842-AB08-6569D105055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6569" name="Rectangle 4">
            <a:extLst>
              <a:ext uri="{FF2B5EF4-FFF2-40B4-BE49-F238E27FC236}">
                <a16:creationId xmlns="" xmlns:a16="http://schemas.microsoft.com/office/drawing/2014/main" id="{52D7A95B-5A6B-4E02-9FBE-B964E14D460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6570" name="灯片编号占位符 1">
            <a:extLst>
              <a:ext uri="{FF2B5EF4-FFF2-40B4-BE49-F238E27FC236}">
                <a16:creationId xmlns="" xmlns:a16="http://schemas.microsoft.com/office/drawing/2014/main" id="{3258BF40-1CFE-4522-AC23-E56076ED7B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4AB038D-CE0F-4C91-B32D-9A98F3845E75}" type="slidenum">
              <a:rPr kumimoji="0" lang="en-US" altLang="zh-CN" sz="1400" b="0" smtClean="0"/>
              <a:pPr>
                <a:lnSpc>
                  <a:spcPct val="100000"/>
                </a:lnSpc>
                <a:spcBef>
                  <a:spcPct val="0"/>
                </a:spcBef>
                <a:buFontTx/>
                <a:buNone/>
              </a:pPr>
              <a:t>56</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7" dur="500"/>
                                        <p:tgtEl>
                                          <p:spTgt spid="2160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22" dur="500"/>
                                        <p:tgtEl>
                                          <p:spTgt spid="2160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7" dur="500"/>
                                        <p:tgtEl>
                                          <p:spTgt spid="2160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E5B911D7-DB6C-4D9B-B812-AED239AB0FE4}"/>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71EF03F9-5DC9-4177-B449-675B154C7E32}"/>
              </a:ext>
            </a:extLst>
          </p:cNvPr>
          <p:cNvSpPr>
            <a:spLocks noGrp="1" noChangeArrowheads="1"/>
          </p:cNvSpPr>
          <p:nvPr>
            <p:ph type="body" sz="half" idx="1"/>
          </p:nvPr>
        </p:nvSpPr>
        <p:spPr>
          <a:xfrm>
            <a:off x="714375" y="1714500"/>
            <a:ext cx="7929563" cy="3000375"/>
          </a:xfrm>
        </p:spPr>
        <p:txBody>
          <a:bodyPr/>
          <a:lstStyle/>
          <a:p>
            <a:pPr>
              <a:buFont typeface="Wingdings" pitchFamily="2" charset="2"/>
              <a:buNone/>
            </a:pPr>
            <a:r>
              <a:rPr lang="en-US" altLang="zh-CN" dirty="0"/>
              <a:t>1.printf</a:t>
            </a:r>
            <a:r>
              <a:rPr lang="zh-CN" altLang="zh-CN" dirty="0"/>
              <a:t>函数的一般格式</a:t>
            </a:r>
            <a:endParaRPr lang="en-US" altLang="zh-CN" dirty="0"/>
          </a:p>
          <a:p>
            <a:pPr algn="ctr">
              <a:buFont typeface="Wingdings" pitchFamily="2" charset="2"/>
              <a:buNone/>
            </a:pPr>
            <a:r>
              <a:rPr lang="en-US" altLang="zh-CN" dirty="0" err="1"/>
              <a:t>printf</a:t>
            </a:r>
            <a:r>
              <a:rPr lang="en-US" altLang="zh-CN" dirty="0"/>
              <a:t>(</a:t>
            </a:r>
            <a:r>
              <a:rPr lang="zh-CN" altLang="zh-CN" dirty="0"/>
              <a:t>格式控制，输出表列</a:t>
            </a:r>
            <a:r>
              <a:rPr lang="en-US" altLang="zh-CN" dirty="0"/>
              <a:t>);</a:t>
            </a:r>
          </a:p>
          <a:p>
            <a:pPr>
              <a:buFont typeface="Wingdings" pitchFamily="2" charset="2"/>
              <a:buNone/>
            </a:pPr>
            <a:r>
              <a:rPr lang="zh-CN" altLang="zh-CN" dirty="0"/>
              <a:t>例如：</a:t>
            </a:r>
          </a:p>
          <a:p>
            <a:pPr algn="ctr">
              <a:buFont typeface="Wingdings" pitchFamily="2" charset="2"/>
              <a:buNone/>
            </a:pPr>
            <a:r>
              <a:rPr lang="en-US" altLang="zh-CN" dirty="0" err="1"/>
              <a:t>printf</a:t>
            </a:r>
            <a:r>
              <a:rPr lang="en-US" altLang="zh-CN" dirty="0"/>
              <a:t>(</a:t>
            </a:r>
            <a:r>
              <a:rPr lang="en-US" altLang="zh-CN" dirty="0">
                <a:solidFill>
                  <a:srgbClr val="0000CC"/>
                </a:solidFill>
              </a:rPr>
              <a:t>”</a:t>
            </a:r>
            <a:r>
              <a:rPr lang="en-US" altLang="zh-CN" dirty="0" err="1">
                <a:solidFill>
                  <a:srgbClr val="0000CC"/>
                </a:solidFill>
              </a:rPr>
              <a:t>i</a:t>
            </a:r>
            <a:r>
              <a:rPr lang="en-US" altLang="zh-CN" dirty="0">
                <a:solidFill>
                  <a:srgbClr val="0000CC"/>
                </a:solidFill>
              </a:rPr>
              <a:t>=%</a:t>
            </a:r>
            <a:r>
              <a:rPr lang="en-US" altLang="zh-CN" dirty="0" err="1">
                <a:solidFill>
                  <a:srgbClr val="0000CC"/>
                </a:solidFill>
              </a:rPr>
              <a:t>d,c</a:t>
            </a:r>
            <a:r>
              <a:rPr lang="en-US" altLang="zh-CN" dirty="0">
                <a:solidFill>
                  <a:srgbClr val="0000CC"/>
                </a:solidFill>
              </a:rPr>
              <a:t>=%c\n”</a:t>
            </a:r>
            <a:r>
              <a:rPr lang="en-US" altLang="zh-CN" dirty="0"/>
              <a:t>,</a:t>
            </a:r>
            <a:r>
              <a:rPr lang="en-US" altLang="zh-CN" dirty="0" err="1">
                <a:solidFill>
                  <a:srgbClr val="00B050"/>
                </a:solidFill>
              </a:rPr>
              <a:t>i,c</a:t>
            </a:r>
            <a:r>
              <a:rPr lang="en-US" altLang="zh-CN" dirty="0"/>
              <a:t>);</a:t>
            </a:r>
          </a:p>
        </p:txBody>
      </p:sp>
      <p:sp>
        <p:nvSpPr>
          <p:cNvPr id="67588" name="Rectangle 5">
            <a:extLst>
              <a:ext uri="{FF2B5EF4-FFF2-40B4-BE49-F238E27FC236}">
                <a16:creationId xmlns="" xmlns:a16="http://schemas.microsoft.com/office/drawing/2014/main" id="{E1669917-B9D9-410B-BA01-C6BE2B775A0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7589" name="Rectangle 2">
            <a:extLst>
              <a:ext uri="{FF2B5EF4-FFF2-40B4-BE49-F238E27FC236}">
                <a16:creationId xmlns="" xmlns:a16="http://schemas.microsoft.com/office/drawing/2014/main" id="{F6C93358-A915-4EA7-92C4-C3DB9DBA36B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7590" name="Rectangle 2">
            <a:extLst>
              <a:ext uri="{FF2B5EF4-FFF2-40B4-BE49-F238E27FC236}">
                <a16:creationId xmlns="" xmlns:a16="http://schemas.microsoft.com/office/drawing/2014/main" id="{3D250876-C34C-4F2B-9913-1F97CBD0D3A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7591" name="Rectangle 2">
            <a:extLst>
              <a:ext uri="{FF2B5EF4-FFF2-40B4-BE49-F238E27FC236}">
                <a16:creationId xmlns="" xmlns:a16="http://schemas.microsoft.com/office/drawing/2014/main" id="{E037EE8A-CEF9-4F40-A371-7258072155A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7592" name="Rectangle 2">
            <a:extLst>
              <a:ext uri="{FF2B5EF4-FFF2-40B4-BE49-F238E27FC236}">
                <a16:creationId xmlns="" xmlns:a16="http://schemas.microsoft.com/office/drawing/2014/main" id="{2EA7AA45-F2F4-45EA-B8CF-8E1D76413DA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7593" name="Rectangle 4">
            <a:extLst>
              <a:ext uri="{FF2B5EF4-FFF2-40B4-BE49-F238E27FC236}">
                <a16:creationId xmlns="" xmlns:a16="http://schemas.microsoft.com/office/drawing/2014/main" id="{AA188544-D8E8-4995-8FBB-3921408E6A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a:extLst>
              <a:ext uri="{FF2B5EF4-FFF2-40B4-BE49-F238E27FC236}">
                <a16:creationId xmlns="" xmlns:a16="http://schemas.microsoft.com/office/drawing/2014/main" id="{B1B8AC2B-0C89-4282-84B6-9A4753F75E19}"/>
              </a:ext>
            </a:extLst>
          </p:cNvPr>
          <p:cNvSpPr>
            <a:spLocks noChangeArrowheads="1"/>
          </p:cNvSpPr>
          <p:nvPr/>
        </p:nvSpPr>
        <p:spPr bwMode="auto">
          <a:xfrm>
            <a:off x="3724275" y="3857625"/>
            <a:ext cx="785813"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1" name="圆角矩形标注 10">
            <a:extLst>
              <a:ext uri="{FF2B5EF4-FFF2-40B4-BE49-F238E27FC236}">
                <a16:creationId xmlns="" xmlns:a16="http://schemas.microsoft.com/office/drawing/2014/main" id="{142A6DEC-4354-45FC-99D9-E8F05F9EF4AA}"/>
              </a:ext>
            </a:extLst>
          </p:cNvPr>
          <p:cNvSpPr>
            <a:spLocks noChangeArrowheads="1"/>
          </p:cNvSpPr>
          <p:nvPr/>
        </p:nvSpPr>
        <p:spPr bwMode="auto">
          <a:xfrm>
            <a:off x="4000500" y="4714875"/>
            <a:ext cx="2000250" cy="642938"/>
          </a:xfrm>
          <a:prstGeom prst="wedgeRoundRectCallout">
            <a:avLst>
              <a:gd name="adj1" fmla="val -25153"/>
              <a:gd name="adj2" fmla="val -80903"/>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800">
                <a:solidFill>
                  <a:srgbClr val="FF0000"/>
                </a:solidFill>
                <a:latin typeface="Arial" panose="020B0604020202020204" pitchFamily="34" charset="0"/>
              </a:rPr>
              <a:t>格式声明</a:t>
            </a:r>
            <a:endParaRPr lang="zh-CN" altLang="en-US" sz="2800">
              <a:solidFill>
                <a:srgbClr val="FF0000"/>
              </a:solidFill>
              <a:latin typeface="Arial" panose="020B0604020202020204" pitchFamily="34" charset="0"/>
            </a:endParaRPr>
          </a:p>
        </p:txBody>
      </p:sp>
      <p:sp>
        <p:nvSpPr>
          <p:cNvPr id="12" name="矩形 11">
            <a:extLst>
              <a:ext uri="{FF2B5EF4-FFF2-40B4-BE49-F238E27FC236}">
                <a16:creationId xmlns="" xmlns:a16="http://schemas.microsoft.com/office/drawing/2014/main" id="{1BB5538B-D926-425A-A852-F846111E52BA}"/>
              </a:ext>
            </a:extLst>
          </p:cNvPr>
          <p:cNvSpPr>
            <a:spLocks noChangeArrowheads="1"/>
          </p:cNvSpPr>
          <p:nvPr/>
        </p:nvSpPr>
        <p:spPr bwMode="auto">
          <a:xfrm>
            <a:off x="5224463" y="3824288"/>
            <a:ext cx="78581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7597" name="灯片编号占位符 1">
            <a:extLst>
              <a:ext uri="{FF2B5EF4-FFF2-40B4-BE49-F238E27FC236}">
                <a16:creationId xmlns="" xmlns:a16="http://schemas.microsoft.com/office/drawing/2014/main" id="{34D31ECF-EF78-457A-9A38-40CC19E901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E83119A-D2C4-4196-8346-68AC84BBDA58}" type="slidenum">
              <a:rPr kumimoji="0" lang="en-US" altLang="zh-CN" sz="1400" b="0" smtClean="0"/>
              <a:pPr>
                <a:lnSpc>
                  <a:spcPct val="100000"/>
                </a:lnSpc>
                <a:spcBef>
                  <a:spcPct val="0"/>
                </a:spcBef>
                <a:buFontTx/>
                <a:buNone/>
              </a:pPr>
              <a:t>57</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0" dur="500"/>
                                        <p:tgtEl>
                                          <p:spTgt spid="21607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par>
                          <p:cTn id="16" fill="hold" nodeType="afterGroup">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par>
                          <p:cTn id="20" fill="hold" nodeType="afterGroup">
                            <p:stCondLst>
                              <p:cond delay="1000"/>
                            </p:stCondLst>
                            <p:childTnLst>
                              <p:par>
                                <p:cTn id="21" presetID="3" presetClass="entr" presetSubtype="1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0ED75192-E45B-477F-807E-75A7AE75FEB2}"/>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68611" name="Rectangle 7">
            <a:extLst>
              <a:ext uri="{FF2B5EF4-FFF2-40B4-BE49-F238E27FC236}">
                <a16:creationId xmlns="" xmlns:a16="http://schemas.microsoft.com/office/drawing/2014/main" id="{A03AD8E2-F91B-4BE7-B808-946C37C554B5}"/>
              </a:ext>
            </a:extLst>
          </p:cNvPr>
          <p:cNvSpPr>
            <a:spLocks noGrp="1" noChangeArrowheads="1"/>
          </p:cNvSpPr>
          <p:nvPr>
            <p:ph type="body" sz="half" idx="1"/>
          </p:nvPr>
        </p:nvSpPr>
        <p:spPr>
          <a:xfrm>
            <a:off x="714375" y="1714500"/>
            <a:ext cx="7929563" cy="3000375"/>
          </a:xfrm>
        </p:spPr>
        <p:txBody>
          <a:bodyPr/>
          <a:lstStyle/>
          <a:p>
            <a:pPr>
              <a:buFont typeface="Wingdings" pitchFamily="2" charset="2"/>
              <a:buNone/>
            </a:pPr>
            <a:r>
              <a:rPr lang="en-US" altLang="zh-CN" dirty="0"/>
              <a:t>1.printf</a:t>
            </a:r>
            <a:r>
              <a:rPr lang="zh-CN" altLang="zh-CN" dirty="0"/>
              <a:t>函数的一般格式</a:t>
            </a:r>
            <a:endParaRPr lang="en-US" altLang="zh-CN" dirty="0"/>
          </a:p>
          <a:p>
            <a:pPr algn="ctr">
              <a:buFont typeface="Wingdings" pitchFamily="2" charset="2"/>
              <a:buNone/>
            </a:pPr>
            <a:r>
              <a:rPr lang="en-US" altLang="zh-CN" dirty="0" err="1"/>
              <a:t>printf</a:t>
            </a:r>
            <a:r>
              <a:rPr lang="en-US" altLang="zh-CN" dirty="0"/>
              <a:t>(</a:t>
            </a:r>
            <a:r>
              <a:rPr lang="zh-CN" altLang="zh-CN" dirty="0"/>
              <a:t>格式控制，输出表列</a:t>
            </a:r>
            <a:r>
              <a:rPr lang="en-US" altLang="zh-CN" dirty="0"/>
              <a:t>);</a:t>
            </a:r>
          </a:p>
          <a:p>
            <a:pPr>
              <a:buFont typeface="Wingdings" pitchFamily="2" charset="2"/>
              <a:buNone/>
            </a:pPr>
            <a:r>
              <a:rPr lang="zh-CN" altLang="zh-CN" dirty="0"/>
              <a:t>例如：</a:t>
            </a:r>
          </a:p>
          <a:p>
            <a:pPr algn="ctr">
              <a:buFont typeface="Wingdings" pitchFamily="2" charset="2"/>
              <a:buNone/>
            </a:pPr>
            <a:r>
              <a:rPr lang="en-US" altLang="zh-CN" dirty="0" err="1"/>
              <a:t>printf</a:t>
            </a:r>
            <a:r>
              <a:rPr lang="en-US" altLang="zh-CN" dirty="0"/>
              <a:t>(</a:t>
            </a:r>
            <a:r>
              <a:rPr lang="en-US" altLang="zh-CN" dirty="0">
                <a:solidFill>
                  <a:srgbClr val="0000CC"/>
                </a:solidFill>
              </a:rPr>
              <a:t>”</a:t>
            </a:r>
            <a:r>
              <a:rPr lang="en-US" altLang="zh-CN" dirty="0" err="1">
                <a:solidFill>
                  <a:srgbClr val="0000CC"/>
                </a:solidFill>
              </a:rPr>
              <a:t>i</a:t>
            </a:r>
            <a:r>
              <a:rPr lang="en-US" altLang="zh-CN" dirty="0">
                <a:solidFill>
                  <a:srgbClr val="0000CC"/>
                </a:solidFill>
              </a:rPr>
              <a:t>=%</a:t>
            </a:r>
            <a:r>
              <a:rPr lang="en-US" altLang="zh-CN" dirty="0" err="1">
                <a:solidFill>
                  <a:srgbClr val="0000CC"/>
                </a:solidFill>
              </a:rPr>
              <a:t>d,c</a:t>
            </a:r>
            <a:r>
              <a:rPr lang="en-US" altLang="zh-CN" dirty="0">
                <a:solidFill>
                  <a:srgbClr val="0000CC"/>
                </a:solidFill>
              </a:rPr>
              <a:t>=%c\n”</a:t>
            </a:r>
            <a:r>
              <a:rPr lang="en-US" altLang="zh-CN" dirty="0"/>
              <a:t>,</a:t>
            </a:r>
            <a:r>
              <a:rPr lang="en-US" altLang="zh-CN" dirty="0" err="1">
                <a:solidFill>
                  <a:srgbClr val="00B050"/>
                </a:solidFill>
              </a:rPr>
              <a:t>i,c</a:t>
            </a:r>
            <a:r>
              <a:rPr lang="en-US" altLang="zh-CN" dirty="0"/>
              <a:t>);</a:t>
            </a:r>
          </a:p>
        </p:txBody>
      </p:sp>
      <p:sp>
        <p:nvSpPr>
          <p:cNvPr id="68612" name="Rectangle 5">
            <a:extLst>
              <a:ext uri="{FF2B5EF4-FFF2-40B4-BE49-F238E27FC236}">
                <a16:creationId xmlns="" xmlns:a16="http://schemas.microsoft.com/office/drawing/2014/main" id="{1FFF04A9-474A-4B47-A23B-2445C4982E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8613" name="Rectangle 2">
            <a:extLst>
              <a:ext uri="{FF2B5EF4-FFF2-40B4-BE49-F238E27FC236}">
                <a16:creationId xmlns="" xmlns:a16="http://schemas.microsoft.com/office/drawing/2014/main" id="{92CED1DC-FB5B-431F-B9F8-9135E0BCF7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8614" name="Rectangle 2">
            <a:extLst>
              <a:ext uri="{FF2B5EF4-FFF2-40B4-BE49-F238E27FC236}">
                <a16:creationId xmlns="" xmlns:a16="http://schemas.microsoft.com/office/drawing/2014/main" id="{4097889F-61E1-4E05-ACD4-ECD2C388DB2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8615" name="Rectangle 2">
            <a:extLst>
              <a:ext uri="{FF2B5EF4-FFF2-40B4-BE49-F238E27FC236}">
                <a16:creationId xmlns="" xmlns:a16="http://schemas.microsoft.com/office/drawing/2014/main" id="{61C4CE4B-4E2D-4AEB-9C81-C9E73057EE6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8616" name="Rectangle 2">
            <a:extLst>
              <a:ext uri="{FF2B5EF4-FFF2-40B4-BE49-F238E27FC236}">
                <a16:creationId xmlns="" xmlns:a16="http://schemas.microsoft.com/office/drawing/2014/main" id="{7851DA97-CE7B-49E2-84B6-504532ACE09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8617" name="Rectangle 4">
            <a:extLst>
              <a:ext uri="{FF2B5EF4-FFF2-40B4-BE49-F238E27FC236}">
                <a16:creationId xmlns="" xmlns:a16="http://schemas.microsoft.com/office/drawing/2014/main" id="{B3EDD585-6043-4F96-8A60-9AC3FD1EC0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a:extLst>
              <a:ext uri="{FF2B5EF4-FFF2-40B4-BE49-F238E27FC236}">
                <a16:creationId xmlns="" xmlns:a16="http://schemas.microsoft.com/office/drawing/2014/main" id="{D8211D38-03FD-4C9C-B2AC-57160099C1F5}"/>
              </a:ext>
            </a:extLst>
          </p:cNvPr>
          <p:cNvSpPr>
            <a:spLocks noChangeArrowheads="1"/>
          </p:cNvSpPr>
          <p:nvPr/>
        </p:nvSpPr>
        <p:spPr bwMode="auto">
          <a:xfrm>
            <a:off x="3143250" y="3857625"/>
            <a:ext cx="642938"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1" name="圆角矩形标注 10">
            <a:extLst>
              <a:ext uri="{FF2B5EF4-FFF2-40B4-BE49-F238E27FC236}">
                <a16:creationId xmlns="" xmlns:a16="http://schemas.microsoft.com/office/drawing/2014/main" id="{E8362D7D-2C64-4DBD-9240-5569105B3961}"/>
              </a:ext>
            </a:extLst>
          </p:cNvPr>
          <p:cNvSpPr>
            <a:spLocks noChangeArrowheads="1"/>
          </p:cNvSpPr>
          <p:nvPr/>
        </p:nvSpPr>
        <p:spPr bwMode="auto">
          <a:xfrm>
            <a:off x="4214813" y="4714875"/>
            <a:ext cx="2000250" cy="642938"/>
          </a:xfrm>
          <a:prstGeom prst="wedgeRoundRectCallout">
            <a:avLst>
              <a:gd name="adj1" fmla="val -25153"/>
              <a:gd name="adj2" fmla="val -80903"/>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FF0000"/>
                </a:solidFill>
                <a:latin typeface="Arial" panose="020B0604020202020204" pitchFamily="34" charset="0"/>
              </a:rPr>
              <a:t>普通字符</a:t>
            </a:r>
          </a:p>
        </p:txBody>
      </p:sp>
      <p:sp>
        <p:nvSpPr>
          <p:cNvPr id="12" name="矩形 11">
            <a:extLst>
              <a:ext uri="{FF2B5EF4-FFF2-40B4-BE49-F238E27FC236}">
                <a16:creationId xmlns="" xmlns:a16="http://schemas.microsoft.com/office/drawing/2014/main" id="{F721B04B-B82A-49B5-9343-D3F2B081FEE2}"/>
              </a:ext>
            </a:extLst>
          </p:cNvPr>
          <p:cNvSpPr>
            <a:spLocks noChangeArrowheads="1"/>
          </p:cNvSpPr>
          <p:nvPr/>
        </p:nvSpPr>
        <p:spPr bwMode="auto">
          <a:xfrm>
            <a:off x="4475163" y="3857625"/>
            <a:ext cx="78581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 name="矩形 12">
            <a:extLst>
              <a:ext uri="{FF2B5EF4-FFF2-40B4-BE49-F238E27FC236}">
                <a16:creationId xmlns="" xmlns:a16="http://schemas.microsoft.com/office/drawing/2014/main" id="{720EED12-0AAE-48E6-AE0D-694D01A74FF9}"/>
              </a:ext>
            </a:extLst>
          </p:cNvPr>
          <p:cNvSpPr>
            <a:spLocks noChangeArrowheads="1"/>
          </p:cNvSpPr>
          <p:nvPr/>
        </p:nvSpPr>
        <p:spPr bwMode="auto">
          <a:xfrm>
            <a:off x="5997575" y="3857625"/>
            <a:ext cx="57150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8622" name="灯片编号占位符 1">
            <a:extLst>
              <a:ext uri="{FF2B5EF4-FFF2-40B4-BE49-F238E27FC236}">
                <a16:creationId xmlns="" xmlns:a16="http://schemas.microsoft.com/office/drawing/2014/main" id="{BE0233B8-DC56-45C8-A466-917B700148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CC67658-65AB-4EE2-BA32-07184D0A9A67}" type="slidenum">
              <a:rPr kumimoji="0" lang="en-US" altLang="zh-CN" sz="1400" b="0" smtClean="0"/>
              <a:pPr>
                <a:lnSpc>
                  <a:spcPct val="100000"/>
                </a:lnSpc>
                <a:spcBef>
                  <a:spcPct val="0"/>
                </a:spcBef>
                <a:buFontTx/>
                <a:buNone/>
              </a:pPr>
              <a:t>58</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61CC826C-48CA-4C20-9160-092CF765883B}"/>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69635" name="Rectangle 7">
            <a:extLst>
              <a:ext uri="{FF2B5EF4-FFF2-40B4-BE49-F238E27FC236}">
                <a16:creationId xmlns="" xmlns:a16="http://schemas.microsoft.com/office/drawing/2014/main" id="{A311B2DB-95A4-4971-92E2-7BE5B621026A}"/>
              </a:ext>
            </a:extLst>
          </p:cNvPr>
          <p:cNvSpPr>
            <a:spLocks noGrp="1" noChangeArrowheads="1"/>
          </p:cNvSpPr>
          <p:nvPr>
            <p:ph type="body" sz="half" idx="1"/>
          </p:nvPr>
        </p:nvSpPr>
        <p:spPr>
          <a:xfrm>
            <a:off x="714375" y="1714500"/>
            <a:ext cx="7929563" cy="3000375"/>
          </a:xfrm>
        </p:spPr>
        <p:txBody>
          <a:bodyPr/>
          <a:lstStyle/>
          <a:p>
            <a:pPr>
              <a:buFont typeface="Wingdings" pitchFamily="2" charset="2"/>
              <a:buNone/>
            </a:pPr>
            <a:r>
              <a:rPr lang="en-US" altLang="zh-CN" dirty="0"/>
              <a:t>1.printf</a:t>
            </a:r>
            <a:r>
              <a:rPr lang="zh-CN" altLang="zh-CN" dirty="0"/>
              <a:t>函数的一般格式</a:t>
            </a:r>
            <a:endParaRPr lang="en-US" altLang="zh-CN" dirty="0"/>
          </a:p>
          <a:p>
            <a:pPr algn="ctr">
              <a:buFont typeface="Wingdings" pitchFamily="2" charset="2"/>
              <a:buNone/>
            </a:pPr>
            <a:r>
              <a:rPr lang="en-US" altLang="zh-CN" dirty="0" err="1"/>
              <a:t>printf</a:t>
            </a:r>
            <a:r>
              <a:rPr lang="en-US" altLang="zh-CN" dirty="0"/>
              <a:t>(</a:t>
            </a:r>
            <a:r>
              <a:rPr lang="zh-CN" altLang="zh-CN" dirty="0"/>
              <a:t>格式控制，输出表列</a:t>
            </a:r>
            <a:r>
              <a:rPr lang="en-US" altLang="zh-CN" dirty="0"/>
              <a:t>)</a:t>
            </a:r>
          </a:p>
          <a:p>
            <a:pPr>
              <a:buFont typeface="Wingdings" pitchFamily="2" charset="2"/>
              <a:buNone/>
            </a:pPr>
            <a:r>
              <a:rPr lang="zh-CN" altLang="zh-CN" dirty="0"/>
              <a:t>例如：</a:t>
            </a:r>
          </a:p>
          <a:p>
            <a:pPr algn="ctr">
              <a:buFont typeface="Wingdings" pitchFamily="2" charset="2"/>
              <a:buNone/>
            </a:pPr>
            <a:r>
              <a:rPr lang="en-US" altLang="zh-CN" dirty="0" err="1"/>
              <a:t>printf</a:t>
            </a:r>
            <a:r>
              <a:rPr lang="en-US" altLang="zh-CN" dirty="0"/>
              <a:t>(</a:t>
            </a:r>
            <a:r>
              <a:rPr lang="en-US" altLang="zh-CN" dirty="0">
                <a:solidFill>
                  <a:srgbClr val="0000CC"/>
                </a:solidFill>
              </a:rPr>
              <a:t>”</a:t>
            </a:r>
            <a:r>
              <a:rPr lang="en-US" altLang="zh-CN" dirty="0" err="1">
                <a:solidFill>
                  <a:srgbClr val="0000CC"/>
                </a:solidFill>
              </a:rPr>
              <a:t>i</a:t>
            </a:r>
            <a:r>
              <a:rPr lang="en-US" altLang="zh-CN" dirty="0">
                <a:solidFill>
                  <a:srgbClr val="0000CC"/>
                </a:solidFill>
              </a:rPr>
              <a:t>=%</a:t>
            </a:r>
            <a:r>
              <a:rPr lang="en-US" altLang="zh-CN" dirty="0" err="1">
                <a:solidFill>
                  <a:srgbClr val="0000CC"/>
                </a:solidFill>
              </a:rPr>
              <a:t>d,c</a:t>
            </a:r>
            <a:r>
              <a:rPr lang="en-US" altLang="zh-CN" dirty="0">
                <a:solidFill>
                  <a:srgbClr val="0000CC"/>
                </a:solidFill>
              </a:rPr>
              <a:t>=%c\n”</a:t>
            </a:r>
            <a:r>
              <a:rPr lang="en-US" altLang="zh-CN" dirty="0"/>
              <a:t>,</a:t>
            </a:r>
            <a:r>
              <a:rPr lang="en-US" altLang="zh-CN" dirty="0" err="1">
                <a:solidFill>
                  <a:srgbClr val="00B050"/>
                </a:solidFill>
              </a:rPr>
              <a:t>i,c</a:t>
            </a:r>
            <a:r>
              <a:rPr lang="en-US" altLang="zh-CN" dirty="0"/>
              <a:t>);</a:t>
            </a:r>
          </a:p>
        </p:txBody>
      </p:sp>
      <p:sp>
        <p:nvSpPr>
          <p:cNvPr id="69636" name="Rectangle 5">
            <a:extLst>
              <a:ext uri="{FF2B5EF4-FFF2-40B4-BE49-F238E27FC236}">
                <a16:creationId xmlns="" xmlns:a16="http://schemas.microsoft.com/office/drawing/2014/main" id="{975ACE93-411F-48B2-B90D-59DE049123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9637" name="Rectangle 2">
            <a:extLst>
              <a:ext uri="{FF2B5EF4-FFF2-40B4-BE49-F238E27FC236}">
                <a16:creationId xmlns="" xmlns:a16="http://schemas.microsoft.com/office/drawing/2014/main" id="{EE3DC622-2BA7-4F54-8FF8-4FD8DA3395A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9638" name="Rectangle 2">
            <a:extLst>
              <a:ext uri="{FF2B5EF4-FFF2-40B4-BE49-F238E27FC236}">
                <a16:creationId xmlns="" xmlns:a16="http://schemas.microsoft.com/office/drawing/2014/main" id="{F6C79CB8-45E6-432D-A80F-300F654EE07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9639" name="Rectangle 2">
            <a:extLst>
              <a:ext uri="{FF2B5EF4-FFF2-40B4-BE49-F238E27FC236}">
                <a16:creationId xmlns="" xmlns:a16="http://schemas.microsoft.com/office/drawing/2014/main" id="{A92F3FCF-73EC-45F1-956C-D0F70F68DD7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9640" name="Rectangle 2">
            <a:extLst>
              <a:ext uri="{FF2B5EF4-FFF2-40B4-BE49-F238E27FC236}">
                <a16:creationId xmlns="" xmlns:a16="http://schemas.microsoft.com/office/drawing/2014/main" id="{080992E1-F049-43F4-83B7-5CB062148A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9641" name="Rectangle 4">
            <a:extLst>
              <a:ext uri="{FF2B5EF4-FFF2-40B4-BE49-F238E27FC236}">
                <a16:creationId xmlns="" xmlns:a16="http://schemas.microsoft.com/office/drawing/2014/main" id="{7A58F1A9-4DF5-4F68-BD43-4F2DE05DA0B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a:extLst>
              <a:ext uri="{FF2B5EF4-FFF2-40B4-BE49-F238E27FC236}">
                <a16:creationId xmlns="" xmlns:a16="http://schemas.microsoft.com/office/drawing/2014/main" id="{30175CE2-8FD0-49B7-9883-DCF07BE4B209}"/>
              </a:ext>
            </a:extLst>
          </p:cNvPr>
          <p:cNvSpPr>
            <a:spLocks noChangeArrowheads="1"/>
          </p:cNvSpPr>
          <p:nvPr/>
        </p:nvSpPr>
        <p:spPr bwMode="auto">
          <a:xfrm>
            <a:off x="6929438" y="3857625"/>
            <a:ext cx="57150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1" name="圆角矩形标注 10">
            <a:extLst>
              <a:ext uri="{FF2B5EF4-FFF2-40B4-BE49-F238E27FC236}">
                <a16:creationId xmlns="" xmlns:a16="http://schemas.microsoft.com/office/drawing/2014/main" id="{1D1205F3-03C8-411B-88E9-C607CCAF9F98}"/>
              </a:ext>
            </a:extLst>
          </p:cNvPr>
          <p:cNvSpPr>
            <a:spLocks noChangeArrowheads="1"/>
          </p:cNvSpPr>
          <p:nvPr/>
        </p:nvSpPr>
        <p:spPr bwMode="auto">
          <a:xfrm>
            <a:off x="3492500" y="4714875"/>
            <a:ext cx="5294313" cy="642938"/>
          </a:xfrm>
          <a:prstGeom prst="wedgeRoundRectCallout">
            <a:avLst>
              <a:gd name="adj1" fmla="val 19417"/>
              <a:gd name="adj2" fmla="val -86792"/>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800">
                <a:solidFill>
                  <a:srgbClr val="FF0000"/>
                </a:solidFill>
                <a:latin typeface="Arial" panose="020B0604020202020204" pitchFamily="34" charset="0"/>
              </a:rPr>
              <a:t>可以是常量、变量或表达式</a:t>
            </a:r>
            <a:endParaRPr lang="zh-CN" altLang="en-US" sz="2800">
              <a:solidFill>
                <a:srgbClr val="FF0000"/>
              </a:solidFill>
              <a:latin typeface="Arial" panose="020B0604020202020204" pitchFamily="34" charset="0"/>
            </a:endParaRPr>
          </a:p>
        </p:txBody>
      </p:sp>
      <p:sp>
        <p:nvSpPr>
          <p:cNvPr id="69644" name="灯片编号占位符 1">
            <a:extLst>
              <a:ext uri="{FF2B5EF4-FFF2-40B4-BE49-F238E27FC236}">
                <a16:creationId xmlns="" xmlns:a16="http://schemas.microsoft.com/office/drawing/2014/main" id="{FAB4EC6F-ADC4-4789-9D28-72E4ABC837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A9742FF8-21FC-4AB1-A621-0EBAEC12D858}" type="slidenum">
              <a:rPr kumimoji="0" lang="en-US" altLang="zh-CN" sz="1400" b="0" smtClean="0"/>
              <a:pPr>
                <a:lnSpc>
                  <a:spcPct val="100000"/>
                </a:lnSpc>
                <a:spcBef>
                  <a:spcPct val="0"/>
                </a:spcBef>
                <a:buFontTx/>
                <a:buNone/>
              </a:pPr>
              <a:t>59</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C58F099C-616E-4A7C-BF5F-0F1DE1A3F8B6}"/>
              </a:ext>
            </a:extLst>
          </p:cNvPr>
          <p:cNvSpPr>
            <a:spLocks noGrp="1" noChangeArrowheads="1"/>
          </p:cNvSpPr>
          <p:nvPr>
            <p:ph type="title"/>
          </p:nvPr>
        </p:nvSpPr>
        <p:spPr>
          <a:xfrm>
            <a:off x="928688" y="901700"/>
            <a:ext cx="6491287" cy="830263"/>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3.1 </a:t>
            </a:r>
            <a:r>
              <a:rPr lang="zh-CN" altLang="en-US" sz="4800">
                <a:solidFill>
                  <a:srgbClr val="800000"/>
                </a:solidFill>
                <a:latin typeface="Arial" panose="020B0604020202020204" pitchFamily="34" charset="0"/>
                <a:ea typeface="黑体" panose="02010609060101010101" pitchFamily="49" charset="-122"/>
              </a:rPr>
              <a:t>简单</a:t>
            </a:r>
            <a:r>
              <a:rPr lang="zh-CN" altLang="zh-CN" sz="4800">
                <a:solidFill>
                  <a:srgbClr val="800000"/>
                </a:solidFill>
                <a:latin typeface="Arial" panose="020B0604020202020204" pitchFamily="34" charset="0"/>
                <a:ea typeface="黑体" panose="02010609060101010101" pitchFamily="49" charset="-122"/>
              </a:rPr>
              <a:t>程序设计</a:t>
            </a:r>
            <a:r>
              <a:rPr lang="zh-CN" altLang="en-US" sz="4800">
                <a:solidFill>
                  <a:srgbClr val="800000"/>
                </a:solidFill>
                <a:latin typeface="Arial" panose="020B0604020202020204" pitchFamily="34" charset="0"/>
                <a:ea typeface="黑体" panose="02010609060101010101" pitchFamily="49" charset="-122"/>
              </a:rPr>
              <a:t>示</a:t>
            </a:r>
            <a:r>
              <a:rPr lang="zh-CN" altLang="zh-CN" sz="4800">
                <a:solidFill>
                  <a:srgbClr val="800000"/>
                </a:solidFill>
                <a:latin typeface="Arial" panose="020B0604020202020204" pitchFamily="34" charset="0"/>
                <a:ea typeface="黑体" panose="02010609060101010101" pitchFamily="49" charset="-122"/>
              </a:rPr>
              <a:t>例</a:t>
            </a:r>
            <a:endParaRPr lang="zh-CN" altLang="en-US" sz="4800">
              <a:solidFill>
                <a:srgbClr val="800000"/>
              </a:solidFill>
              <a:latin typeface="Arial" panose="020B0604020202020204" pitchFamily="34" charset="0"/>
              <a:ea typeface="黑体" panose="02010609060101010101" pitchFamily="49" charset="-122"/>
            </a:endParaRPr>
          </a:p>
        </p:txBody>
      </p:sp>
      <p:sp>
        <p:nvSpPr>
          <p:cNvPr id="12291" name="Rectangle 5">
            <a:extLst>
              <a:ext uri="{FF2B5EF4-FFF2-40B4-BE49-F238E27FC236}">
                <a16:creationId xmlns="" xmlns:a16="http://schemas.microsoft.com/office/drawing/2014/main" id="{71593ECC-8E51-4D36-AD05-E4A0343D7BF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2292" name="Rectangle 5">
            <a:extLst>
              <a:ext uri="{FF2B5EF4-FFF2-40B4-BE49-F238E27FC236}">
                <a16:creationId xmlns="" xmlns:a16="http://schemas.microsoft.com/office/drawing/2014/main" id="{9EE21588-E7BA-402D-B526-0A5EC00B4D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 name="Rectangle 7">
            <a:extLst>
              <a:ext uri="{FF2B5EF4-FFF2-40B4-BE49-F238E27FC236}">
                <a16:creationId xmlns="" xmlns:a16="http://schemas.microsoft.com/office/drawing/2014/main" id="{1A153E10-D74B-4C06-8B7B-10D42E0FF869}"/>
              </a:ext>
            </a:extLst>
          </p:cNvPr>
          <p:cNvSpPr txBox="1">
            <a:spLocks noChangeArrowheads="1"/>
          </p:cNvSpPr>
          <p:nvPr/>
        </p:nvSpPr>
        <p:spPr bwMode="auto">
          <a:xfrm>
            <a:off x="1071563" y="1785938"/>
            <a:ext cx="7429500" cy="4357687"/>
          </a:xfrm>
          <a:prstGeom prst="rect">
            <a:avLst/>
          </a:prstGeom>
          <a:noFill/>
          <a:ln w="9525">
            <a:noFill/>
            <a:miter lim="800000"/>
            <a:headEnd/>
            <a:tailEnd/>
          </a:ln>
        </p:spPr>
        <p:txBody>
          <a:bodyPr/>
          <a:lstStyle/>
          <a:p>
            <a:pPr eaLnBrk="1" hangingPunct="1">
              <a:defRPr/>
            </a:pPr>
            <a:r>
              <a:rPr lang="en-US" altLang="zh-CN" sz="3200" b="1" kern="0" dirty="0">
                <a:latin typeface="+mn-lt"/>
                <a:ea typeface="+mn-ea"/>
              </a:rPr>
              <a:t>#include &lt;</a:t>
            </a:r>
            <a:r>
              <a:rPr lang="en-US" altLang="zh-CN" sz="3200" b="1" kern="0" dirty="0" err="1">
                <a:latin typeface="+mn-lt"/>
                <a:ea typeface="+mn-ea"/>
              </a:rPr>
              <a:t>stdio.h</a:t>
            </a:r>
            <a:r>
              <a:rPr lang="en-US" altLang="zh-CN" sz="3200" b="1" kern="0" dirty="0">
                <a:latin typeface="+mn-lt"/>
                <a:ea typeface="+mn-ea"/>
              </a:rPr>
              <a:t>&gt;//ch3-1.c</a:t>
            </a:r>
            <a:endParaRPr lang="zh-CN" altLang="zh-CN" sz="3200" b="1" kern="0" dirty="0">
              <a:latin typeface="+mn-lt"/>
              <a:ea typeface="+mn-ea"/>
            </a:endParaRPr>
          </a:p>
          <a:p>
            <a:pPr eaLnBrk="1" hangingPunct="1">
              <a:defRPr/>
            </a:pPr>
            <a:r>
              <a:rPr lang="en-US" altLang="zh-CN" sz="3200" b="1" kern="0" dirty="0" err="1">
                <a:latin typeface="+mn-lt"/>
                <a:ea typeface="+mn-ea"/>
              </a:rPr>
              <a:t>int</a:t>
            </a:r>
            <a:r>
              <a:rPr lang="en-US" altLang="zh-CN" sz="3200" b="1" kern="0" dirty="0">
                <a:latin typeface="+mn-lt"/>
                <a:ea typeface="+mn-ea"/>
              </a:rPr>
              <a:t> main ( )</a:t>
            </a:r>
            <a:endParaRPr lang="zh-CN" altLang="zh-CN" sz="3200" b="1" kern="0" dirty="0">
              <a:latin typeface="+mn-lt"/>
              <a:ea typeface="+mn-ea"/>
            </a:endParaRPr>
          </a:p>
          <a:p>
            <a:pPr eaLnBrk="1" hangingPunct="1">
              <a:defRPr/>
            </a:pPr>
            <a:r>
              <a:rPr lang="en-US" altLang="zh-CN" sz="3200" b="1" kern="0" dirty="0">
                <a:latin typeface="+mn-lt"/>
                <a:ea typeface="+mn-ea"/>
              </a:rPr>
              <a:t>{</a:t>
            </a:r>
            <a:endParaRPr lang="zh-CN" altLang="zh-CN" sz="3200" b="1" kern="0" dirty="0">
              <a:latin typeface="+mn-lt"/>
              <a:ea typeface="+mn-ea"/>
            </a:endParaRPr>
          </a:p>
          <a:p>
            <a:pPr eaLnBrk="1" hangingPunct="1">
              <a:defRPr/>
            </a:pPr>
            <a:r>
              <a:rPr lang="en-US" altLang="zh-CN" sz="3200" b="1" kern="0" dirty="0">
                <a:latin typeface="+mn-lt"/>
                <a:ea typeface="+mn-ea"/>
              </a:rPr>
              <a:t>   float </a:t>
            </a:r>
            <a:r>
              <a:rPr lang="en-US" altLang="zh-CN" sz="3200" b="1" kern="0" dirty="0" err="1">
                <a:latin typeface="+mn-lt"/>
                <a:ea typeface="+mn-ea"/>
              </a:rPr>
              <a:t>f,c</a:t>
            </a:r>
            <a:r>
              <a:rPr lang="en-US" altLang="zh-CN" sz="3200" b="1" kern="0" dirty="0">
                <a:latin typeface="+mn-lt"/>
                <a:ea typeface="+mn-ea"/>
              </a:rPr>
              <a:t>; </a:t>
            </a:r>
            <a:endParaRPr lang="zh-CN" altLang="zh-CN" sz="3200" b="1" kern="0" dirty="0">
              <a:latin typeface="+mn-lt"/>
              <a:ea typeface="+mn-ea"/>
            </a:endParaRPr>
          </a:p>
          <a:p>
            <a:pPr eaLnBrk="1" hangingPunct="1">
              <a:defRPr/>
            </a:pPr>
            <a:r>
              <a:rPr lang="en-US" altLang="zh-CN" sz="3200" b="1" kern="0" dirty="0">
                <a:latin typeface="+mn-lt"/>
                <a:ea typeface="+mn-ea"/>
              </a:rPr>
              <a:t>   f=64.0; </a:t>
            </a:r>
            <a:endParaRPr lang="zh-CN" altLang="zh-CN" sz="3200" b="1" kern="0" dirty="0">
              <a:latin typeface="+mn-lt"/>
              <a:ea typeface="+mn-ea"/>
            </a:endParaRPr>
          </a:p>
          <a:p>
            <a:pPr eaLnBrk="1" hangingPunct="1">
              <a:defRPr/>
            </a:pPr>
            <a:r>
              <a:rPr lang="en-US" altLang="zh-CN" sz="3200" b="1" kern="0" dirty="0">
                <a:latin typeface="+mn-lt"/>
                <a:ea typeface="+mn-ea"/>
              </a:rPr>
              <a:t>   c=(5.0/9)*(f-32); </a:t>
            </a:r>
            <a:endParaRPr lang="zh-CN" altLang="zh-CN" sz="3200" b="1" kern="0" dirty="0">
              <a:latin typeface="+mn-lt"/>
              <a:ea typeface="+mn-ea"/>
            </a:endParaRPr>
          </a:p>
          <a:p>
            <a:pPr eaLnBrk="1" hangingPunct="1">
              <a:defRPr/>
            </a:pPr>
            <a:r>
              <a:rPr lang="en-US" altLang="zh-CN" sz="3200" b="1" kern="0" dirty="0">
                <a:latin typeface="+mn-lt"/>
                <a:ea typeface="+mn-ea"/>
              </a:rPr>
              <a:t>   </a:t>
            </a:r>
            <a:r>
              <a:rPr lang="en-US" altLang="zh-CN" sz="3200" b="1" kern="0" dirty="0" err="1">
                <a:latin typeface="+mn-lt"/>
                <a:ea typeface="+mn-ea"/>
              </a:rPr>
              <a:t>printf</a:t>
            </a:r>
            <a:r>
              <a:rPr lang="en-US" altLang="zh-CN" sz="3200" b="1" kern="0" dirty="0">
                <a:latin typeface="+mn-lt"/>
                <a:ea typeface="+mn-ea"/>
              </a:rPr>
              <a:t>("f=%f\</a:t>
            </a:r>
            <a:r>
              <a:rPr lang="en-US" altLang="zh-CN" sz="3200" b="1" kern="0" dirty="0" err="1">
                <a:latin typeface="+mn-lt"/>
                <a:ea typeface="+mn-ea"/>
              </a:rPr>
              <a:t>nc</a:t>
            </a:r>
            <a:r>
              <a:rPr lang="en-US" altLang="zh-CN" sz="3200" b="1" kern="0" dirty="0">
                <a:latin typeface="+mn-lt"/>
                <a:ea typeface="+mn-ea"/>
              </a:rPr>
              <a:t>=%f\</a:t>
            </a:r>
            <a:r>
              <a:rPr lang="en-US" altLang="zh-CN" sz="3200" b="1" kern="0" dirty="0" err="1">
                <a:latin typeface="+mn-lt"/>
                <a:ea typeface="+mn-ea"/>
              </a:rPr>
              <a:t>n",f,c</a:t>
            </a:r>
            <a:r>
              <a:rPr lang="en-US" altLang="zh-CN" sz="3200" b="1" kern="0" dirty="0">
                <a:latin typeface="+mn-lt"/>
                <a:ea typeface="+mn-ea"/>
              </a:rPr>
              <a:t>);        </a:t>
            </a:r>
            <a:endParaRPr lang="zh-CN" altLang="zh-CN" sz="3200" b="1" kern="0" dirty="0">
              <a:latin typeface="+mn-lt"/>
              <a:ea typeface="+mn-ea"/>
            </a:endParaRPr>
          </a:p>
          <a:p>
            <a:pPr eaLnBrk="1" hangingPunct="1">
              <a:defRPr/>
            </a:pPr>
            <a:r>
              <a:rPr lang="en-US" altLang="zh-CN" sz="3200" b="1" kern="0" dirty="0">
                <a:latin typeface="+mn-lt"/>
                <a:ea typeface="+mn-ea"/>
              </a:rPr>
              <a:t>   return 0;</a:t>
            </a:r>
            <a:endParaRPr lang="zh-CN" altLang="zh-CN" sz="3200" b="1" kern="0" dirty="0">
              <a:latin typeface="+mn-lt"/>
              <a:ea typeface="+mn-ea"/>
            </a:endParaRPr>
          </a:p>
          <a:p>
            <a:pPr eaLnBrk="1" hangingPunct="1">
              <a:defRPr/>
            </a:pPr>
            <a:r>
              <a:rPr lang="en-US" altLang="zh-CN" sz="3200" b="1" kern="0" dirty="0">
                <a:latin typeface="+mn-lt"/>
                <a:ea typeface="+mn-ea"/>
              </a:rPr>
              <a:t> }</a:t>
            </a:r>
          </a:p>
        </p:txBody>
      </p:sp>
      <p:sp>
        <p:nvSpPr>
          <p:cNvPr id="10" name="TextBox 9">
            <a:extLst>
              <a:ext uri="{FF2B5EF4-FFF2-40B4-BE49-F238E27FC236}">
                <a16:creationId xmlns="" xmlns:a16="http://schemas.microsoft.com/office/drawing/2014/main" id="{5A46B1FA-AA90-4B8F-87E5-3C089264D60A}"/>
              </a:ext>
            </a:extLst>
          </p:cNvPr>
          <p:cNvSpPr txBox="1">
            <a:spLocks noChangeArrowheads="1"/>
          </p:cNvSpPr>
          <p:nvPr/>
        </p:nvSpPr>
        <p:spPr bwMode="auto">
          <a:xfrm>
            <a:off x="3786188" y="3292475"/>
            <a:ext cx="4857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定义</a:t>
            </a:r>
            <a:r>
              <a:rPr lang="en-US" altLang="zh-CN" sz="2800">
                <a:solidFill>
                  <a:srgbClr val="0000CC"/>
                </a:solidFill>
                <a:latin typeface="Arial" panose="020B0604020202020204" pitchFamily="34" charset="0"/>
              </a:rPr>
              <a:t>f</a:t>
            </a:r>
            <a:r>
              <a:rPr lang="zh-CN" altLang="zh-CN" sz="2800">
                <a:solidFill>
                  <a:srgbClr val="0000CC"/>
                </a:solidFill>
                <a:latin typeface="Arial" panose="020B0604020202020204" pitchFamily="34" charset="0"/>
              </a:rPr>
              <a:t>和</a:t>
            </a:r>
            <a:r>
              <a:rPr lang="en-US" altLang="zh-CN" sz="2800">
                <a:solidFill>
                  <a:srgbClr val="0000CC"/>
                </a:solidFill>
                <a:latin typeface="Arial" panose="020B0604020202020204" pitchFamily="34" charset="0"/>
              </a:rPr>
              <a:t>c</a:t>
            </a:r>
            <a:r>
              <a:rPr lang="zh-CN" altLang="zh-CN" sz="2800">
                <a:solidFill>
                  <a:srgbClr val="0000CC"/>
                </a:solidFill>
                <a:latin typeface="Arial" panose="020B0604020202020204" pitchFamily="34" charset="0"/>
              </a:rPr>
              <a:t>为单精度浮点型变量</a:t>
            </a:r>
            <a:endParaRPr lang="zh-CN" altLang="en-US" sz="2800">
              <a:solidFill>
                <a:srgbClr val="0000CC"/>
              </a:solidFill>
              <a:latin typeface="Arial" panose="020B0604020202020204" pitchFamily="34" charset="0"/>
            </a:endParaRPr>
          </a:p>
        </p:txBody>
      </p:sp>
      <p:sp>
        <p:nvSpPr>
          <p:cNvPr id="11" name="TextBox 10">
            <a:extLst>
              <a:ext uri="{FF2B5EF4-FFF2-40B4-BE49-F238E27FC236}">
                <a16:creationId xmlns="" xmlns:a16="http://schemas.microsoft.com/office/drawing/2014/main" id="{6C40B835-9C85-40FC-BB6E-CFF557950717}"/>
              </a:ext>
            </a:extLst>
          </p:cNvPr>
          <p:cNvSpPr txBox="1">
            <a:spLocks noChangeArrowheads="1"/>
          </p:cNvSpPr>
          <p:nvPr/>
        </p:nvSpPr>
        <p:spPr bwMode="auto">
          <a:xfrm>
            <a:off x="3714750" y="3714750"/>
            <a:ext cx="2214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指定</a:t>
            </a:r>
            <a:r>
              <a:rPr lang="en-US" altLang="zh-CN" sz="2800">
                <a:solidFill>
                  <a:srgbClr val="0000CC"/>
                </a:solidFill>
                <a:latin typeface="Arial" panose="020B0604020202020204" pitchFamily="34" charset="0"/>
              </a:rPr>
              <a:t>f</a:t>
            </a:r>
            <a:r>
              <a:rPr lang="zh-CN" altLang="zh-CN" sz="2800">
                <a:solidFill>
                  <a:srgbClr val="0000CC"/>
                </a:solidFill>
                <a:latin typeface="Arial" panose="020B0604020202020204" pitchFamily="34" charset="0"/>
              </a:rPr>
              <a:t>的值</a:t>
            </a:r>
            <a:endParaRPr lang="zh-CN" altLang="en-US" sz="2800">
              <a:solidFill>
                <a:srgbClr val="0000CC"/>
              </a:solidFill>
              <a:latin typeface="Arial" panose="020B0604020202020204" pitchFamily="34" charset="0"/>
            </a:endParaRPr>
          </a:p>
        </p:txBody>
      </p:sp>
      <p:sp>
        <p:nvSpPr>
          <p:cNvPr id="12" name="TextBox 11">
            <a:extLst>
              <a:ext uri="{FF2B5EF4-FFF2-40B4-BE49-F238E27FC236}">
                <a16:creationId xmlns="" xmlns:a16="http://schemas.microsoft.com/office/drawing/2014/main" id="{05C1450D-C879-42A0-ACA8-AE5E875415D7}"/>
              </a:ext>
            </a:extLst>
          </p:cNvPr>
          <p:cNvSpPr txBox="1">
            <a:spLocks noChangeArrowheads="1"/>
          </p:cNvSpPr>
          <p:nvPr/>
        </p:nvSpPr>
        <p:spPr bwMode="auto">
          <a:xfrm>
            <a:off x="5929313" y="4262438"/>
            <a:ext cx="2214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计算</a:t>
            </a:r>
            <a:r>
              <a:rPr lang="en-US" altLang="zh-CN" sz="2800">
                <a:solidFill>
                  <a:srgbClr val="0000CC"/>
                </a:solidFill>
                <a:latin typeface="Arial" panose="020B0604020202020204" pitchFamily="34" charset="0"/>
              </a:rPr>
              <a:t>c</a:t>
            </a:r>
            <a:r>
              <a:rPr lang="zh-CN" altLang="zh-CN" sz="2800">
                <a:solidFill>
                  <a:srgbClr val="0000CC"/>
                </a:solidFill>
                <a:latin typeface="Arial" panose="020B0604020202020204" pitchFamily="34" charset="0"/>
              </a:rPr>
              <a:t>的值</a:t>
            </a:r>
            <a:endParaRPr lang="zh-CN" altLang="en-US" sz="2800">
              <a:solidFill>
                <a:srgbClr val="0000CC"/>
              </a:solidFill>
              <a:latin typeface="Arial" panose="020B0604020202020204" pitchFamily="34" charset="0"/>
            </a:endParaRPr>
          </a:p>
        </p:txBody>
      </p:sp>
      <p:sp>
        <p:nvSpPr>
          <p:cNvPr id="14" name="TextBox 13">
            <a:extLst>
              <a:ext uri="{FF2B5EF4-FFF2-40B4-BE49-F238E27FC236}">
                <a16:creationId xmlns="" xmlns:a16="http://schemas.microsoft.com/office/drawing/2014/main" id="{1E105D10-02C9-4A3C-BD3B-A6FE0C589E83}"/>
              </a:ext>
            </a:extLst>
          </p:cNvPr>
          <p:cNvSpPr txBox="1">
            <a:spLocks noChangeArrowheads="1"/>
          </p:cNvSpPr>
          <p:nvPr/>
        </p:nvSpPr>
        <p:spPr bwMode="auto">
          <a:xfrm>
            <a:off x="5929313" y="5286375"/>
            <a:ext cx="2786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f</a:t>
            </a:r>
            <a:r>
              <a:rPr lang="zh-CN" altLang="en-US" sz="2800">
                <a:solidFill>
                  <a:srgbClr val="0000CC"/>
                </a:solidFill>
                <a:latin typeface="Arial" panose="020B0604020202020204" pitchFamily="34" charset="0"/>
              </a:rPr>
              <a:t>和</a:t>
            </a:r>
            <a:r>
              <a:rPr lang="en-US" altLang="zh-CN" sz="2800">
                <a:solidFill>
                  <a:srgbClr val="0000CC"/>
                </a:solidFill>
                <a:latin typeface="Arial" panose="020B0604020202020204" pitchFamily="34" charset="0"/>
              </a:rPr>
              <a:t>c</a:t>
            </a:r>
            <a:r>
              <a:rPr lang="zh-CN" altLang="zh-CN" sz="2800">
                <a:solidFill>
                  <a:srgbClr val="0000CC"/>
                </a:solidFill>
                <a:latin typeface="Arial" panose="020B0604020202020204" pitchFamily="34" charset="0"/>
              </a:rPr>
              <a:t>的</a:t>
            </a:r>
            <a:r>
              <a:rPr lang="zh-CN" altLang="en-US" sz="2800">
                <a:solidFill>
                  <a:srgbClr val="0000CC"/>
                </a:solidFill>
                <a:latin typeface="Arial" panose="020B0604020202020204" pitchFamily="34" charset="0"/>
              </a:rPr>
              <a:t>值</a:t>
            </a:r>
          </a:p>
        </p:txBody>
      </p:sp>
      <p:pic>
        <p:nvPicPr>
          <p:cNvPr id="95236" name="Picture 4">
            <a:extLst>
              <a:ext uri="{FF2B5EF4-FFF2-40B4-BE49-F238E27FC236}">
                <a16:creationId xmlns="" xmlns:a16="http://schemas.microsoft.com/office/drawing/2014/main" id="{E63B69E2-1AA3-4F0D-B115-21FD9BE1E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5786438"/>
            <a:ext cx="25336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灯片编号占位符 1">
            <a:extLst>
              <a:ext uri="{FF2B5EF4-FFF2-40B4-BE49-F238E27FC236}">
                <a16:creationId xmlns="" xmlns:a16="http://schemas.microsoft.com/office/drawing/2014/main" id="{F8EE595F-83E8-4771-8A44-2911AF03E4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4AA0AD0-ABEC-4B22-801B-CC140296A2C2}" type="slidenum">
              <a:rPr kumimoji="0" lang="en-US" altLang="zh-CN" sz="1400" b="0" smtClean="0"/>
              <a:pPr>
                <a:lnSpc>
                  <a:spcPct val="100000"/>
                </a:lnSpc>
                <a:spcBef>
                  <a:spcPct val="0"/>
                </a:spcBef>
                <a:buFontTx/>
                <a:buNone/>
              </a:pPr>
              <a:t>6</a:t>
            </a:fld>
            <a:endParaRPr kumimoji="0" lang="en-US" altLang="zh-CN" sz="1400" b="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5236"/>
                                        </p:tgtEl>
                                        <p:attrNameLst>
                                          <p:attrName>style.visibility</p:attrName>
                                        </p:attrNameLst>
                                      </p:cBhvr>
                                      <p:to>
                                        <p:strVal val="visible"/>
                                      </p:to>
                                    </p:set>
                                    <p:animEffect transition="in" filter="blinds(horizontal)">
                                      <p:cBhvr>
                                        <p:cTn id="2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BA5EA165-9506-4BCD-953E-741ABC7E2BA2}"/>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606CBA26-A896-47A7-BD95-50FCFD699A98}"/>
              </a:ext>
            </a:extLst>
          </p:cNvPr>
          <p:cNvSpPr>
            <a:spLocks noGrp="1" noChangeArrowheads="1"/>
          </p:cNvSpPr>
          <p:nvPr>
            <p:ph type="body" sz="half" idx="1"/>
          </p:nvPr>
        </p:nvSpPr>
        <p:spPr>
          <a:xfrm>
            <a:off x="500063" y="1714500"/>
            <a:ext cx="8358187" cy="4000500"/>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zh-CN" altLang="zh-CN"/>
              <a:t>ｄ格式符。用来输出一个有符号的十进制整数</a:t>
            </a:r>
            <a:endParaRPr lang="en-US" altLang="zh-CN"/>
          </a:p>
          <a:p>
            <a:pPr lvl="2"/>
            <a:r>
              <a:rPr lang="zh-CN" altLang="zh-CN"/>
              <a:t>可以在格式声明中指定输出数据的域宽</a:t>
            </a:r>
            <a:endParaRPr lang="en-US" altLang="zh-CN"/>
          </a:p>
          <a:p>
            <a:pPr lvl="2">
              <a:buFont typeface="Wingdings" pitchFamily="2" charset="2"/>
              <a:buNone/>
            </a:pPr>
            <a:r>
              <a:rPr lang="en-US" altLang="zh-CN"/>
              <a:t>    printf(”%5d%5d\n”,12,-345);</a:t>
            </a:r>
          </a:p>
          <a:p>
            <a:pPr lvl="2"/>
            <a:r>
              <a:rPr lang="en-US" altLang="zh-CN"/>
              <a:t>%d</a:t>
            </a:r>
            <a:r>
              <a:rPr lang="zh-CN" altLang="zh-CN"/>
              <a:t>输出</a:t>
            </a:r>
            <a:r>
              <a:rPr lang="en-US" altLang="zh-CN"/>
              <a:t>int</a:t>
            </a:r>
            <a:r>
              <a:rPr lang="zh-CN" altLang="zh-CN"/>
              <a:t>型数据</a:t>
            </a:r>
            <a:endParaRPr lang="en-US" altLang="zh-CN"/>
          </a:p>
          <a:p>
            <a:pPr lvl="2"/>
            <a:r>
              <a:rPr lang="en-US" altLang="zh-CN"/>
              <a:t>%ld</a:t>
            </a:r>
            <a:r>
              <a:rPr lang="zh-CN" altLang="zh-CN"/>
              <a:t>输出</a:t>
            </a:r>
            <a:r>
              <a:rPr lang="en-US" altLang="zh-CN"/>
              <a:t>long</a:t>
            </a:r>
            <a:r>
              <a:rPr lang="zh-CN" altLang="zh-CN"/>
              <a:t>型数据</a:t>
            </a:r>
            <a:endParaRPr lang="en-US" altLang="zh-CN"/>
          </a:p>
        </p:txBody>
      </p:sp>
      <p:sp>
        <p:nvSpPr>
          <p:cNvPr id="70660" name="Rectangle 5">
            <a:extLst>
              <a:ext uri="{FF2B5EF4-FFF2-40B4-BE49-F238E27FC236}">
                <a16:creationId xmlns="" xmlns:a16="http://schemas.microsoft.com/office/drawing/2014/main" id="{6FD7100B-D0EB-4303-B552-DA89EA54270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0661" name="Rectangle 2">
            <a:extLst>
              <a:ext uri="{FF2B5EF4-FFF2-40B4-BE49-F238E27FC236}">
                <a16:creationId xmlns="" xmlns:a16="http://schemas.microsoft.com/office/drawing/2014/main" id="{18D27A2C-9239-414C-B1B5-085A2B7214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0662" name="Rectangle 2">
            <a:extLst>
              <a:ext uri="{FF2B5EF4-FFF2-40B4-BE49-F238E27FC236}">
                <a16:creationId xmlns="" xmlns:a16="http://schemas.microsoft.com/office/drawing/2014/main" id="{4D9B6715-4DD1-4AF7-8F37-2BE8834C222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0663" name="Rectangle 2">
            <a:extLst>
              <a:ext uri="{FF2B5EF4-FFF2-40B4-BE49-F238E27FC236}">
                <a16:creationId xmlns="" xmlns:a16="http://schemas.microsoft.com/office/drawing/2014/main" id="{3E8B4145-516A-4229-A1B9-23A33C556FB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0664" name="Rectangle 2">
            <a:extLst>
              <a:ext uri="{FF2B5EF4-FFF2-40B4-BE49-F238E27FC236}">
                <a16:creationId xmlns="" xmlns:a16="http://schemas.microsoft.com/office/drawing/2014/main" id="{E1B1F901-563E-4B0E-9DD9-1B42C6E0638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0665" name="Rectangle 4">
            <a:extLst>
              <a:ext uri="{FF2B5EF4-FFF2-40B4-BE49-F238E27FC236}">
                <a16:creationId xmlns="" xmlns:a16="http://schemas.microsoft.com/office/drawing/2014/main" id="{7341A9A0-9F74-48A4-B3C8-89468BD113A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0666" name="灯片编号占位符 1">
            <a:extLst>
              <a:ext uri="{FF2B5EF4-FFF2-40B4-BE49-F238E27FC236}">
                <a16:creationId xmlns="" xmlns:a16="http://schemas.microsoft.com/office/drawing/2014/main" id="{06BE879B-157B-441A-86A7-2121DFD807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E017ECF-46F7-4C71-82F1-F409C614D757}" type="slidenum">
              <a:rPr kumimoji="0" lang="en-US" altLang="zh-CN" sz="1400" b="0" smtClean="0"/>
              <a:pPr>
                <a:lnSpc>
                  <a:spcPct val="100000"/>
                </a:lnSpc>
                <a:spcBef>
                  <a:spcPct val="0"/>
                </a:spcBef>
                <a:buFontTx/>
                <a:buNone/>
              </a:pPr>
              <a:t>60</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7" dur="500"/>
                                        <p:tgtEl>
                                          <p:spTgt spid="2160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22" dur="500"/>
                                        <p:tgtEl>
                                          <p:spTgt spid="21607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5" dur="500"/>
                                        <p:tgtEl>
                                          <p:spTgt spid="2160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7101320C-F60E-45E6-B91E-009C0DFDBF6D}"/>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FF0679A4-B4FC-43B6-AD8E-613B8C75C0BA}"/>
              </a:ext>
            </a:extLst>
          </p:cNvPr>
          <p:cNvSpPr>
            <a:spLocks noGrp="1" noChangeArrowheads="1"/>
          </p:cNvSpPr>
          <p:nvPr>
            <p:ph type="body" sz="half" idx="1"/>
          </p:nvPr>
        </p:nvSpPr>
        <p:spPr>
          <a:xfrm>
            <a:off x="500063" y="1714500"/>
            <a:ext cx="8358187" cy="3786188"/>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zh-CN" altLang="zh-CN"/>
              <a:t>ｃ格式符。用来输出一个字符</a:t>
            </a:r>
            <a:endParaRPr lang="en-US" altLang="zh-CN"/>
          </a:p>
          <a:p>
            <a:pPr lvl="1">
              <a:buFont typeface="Wingdings" pitchFamily="2" charset="2"/>
              <a:buNone/>
            </a:pPr>
            <a:r>
              <a:rPr lang="en-US" altLang="zh-CN"/>
              <a:t>        char ch=’a’;</a:t>
            </a:r>
            <a:r>
              <a:rPr lang="zh-CN" altLang="zh-CN"/>
              <a:t></a:t>
            </a:r>
          </a:p>
          <a:p>
            <a:pPr lvl="1">
              <a:buFont typeface="Wingdings" pitchFamily="2" charset="2"/>
              <a:buNone/>
            </a:pPr>
            <a:r>
              <a:rPr lang="en-US" altLang="zh-CN"/>
              <a:t>        printf(”%c”,ch);   </a:t>
            </a:r>
            <a:r>
              <a:rPr lang="zh-CN" altLang="en-US"/>
              <a:t>或</a:t>
            </a:r>
            <a:endParaRPr lang="en-US" altLang="zh-CN"/>
          </a:p>
          <a:p>
            <a:pPr lvl="1">
              <a:buFont typeface="Wingdings" pitchFamily="2" charset="2"/>
              <a:buNone/>
            </a:pPr>
            <a:r>
              <a:rPr lang="en-US" altLang="zh-CN"/>
              <a:t>        printf(”%5c”,ch);</a:t>
            </a:r>
          </a:p>
        </p:txBody>
      </p:sp>
      <p:sp>
        <p:nvSpPr>
          <p:cNvPr id="71684" name="Rectangle 5">
            <a:extLst>
              <a:ext uri="{FF2B5EF4-FFF2-40B4-BE49-F238E27FC236}">
                <a16:creationId xmlns="" xmlns:a16="http://schemas.microsoft.com/office/drawing/2014/main" id="{4C388CC8-DA9C-4F21-BB3F-91C9721A4F4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1685" name="Rectangle 2">
            <a:extLst>
              <a:ext uri="{FF2B5EF4-FFF2-40B4-BE49-F238E27FC236}">
                <a16:creationId xmlns="" xmlns:a16="http://schemas.microsoft.com/office/drawing/2014/main" id="{222CAF8F-EC6C-4C79-8BD8-F4167831D5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1686" name="Rectangle 2">
            <a:extLst>
              <a:ext uri="{FF2B5EF4-FFF2-40B4-BE49-F238E27FC236}">
                <a16:creationId xmlns="" xmlns:a16="http://schemas.microsoft.com/office/drawing/2014/main" id="{FEC2933F-0433-49DD-A9A3-4A943C57E0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1687" name="Rectangle 2">
            <a:extLst>
              <a:ext uri="{FF2B5EF4-FFF2-40B4-BE49-F238E27FC236}">
                <a16:creationId xmlns="" xmlns:a16="http://schemas.microsoft.com/office/drawing/2014/main" id="{D6B1214D-C54C-4BD0-9486-C59DE8C8DAE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1688" name="Rectangle 2">
            <a:extLst>
              <a:ext uri="{FF2B5EF4-FFF2-40B4-BE49-F238E27FC236}">
                <a16:creationId xmlns="" xmlns:a16="http://schemas.microsoft.com/office/drawing/2014/main" id="{A8077A6A-B84D-4E9D-8607-BE74E874597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1689" name="Rectangle 4">
            <a:extLst>
              <a:ext uri="{FF2B5EF4-FFF2-40B4-BE49-F238E27FC236}">
                <a16:creationId xmlns="" xmlns:a16="http://schemas.microsoft.com/office/drawing/2014/main" id="{7A3794FE-9B66-4EE1-BFCB-76FCE672121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TextBox 9">
            <a:extLst>
              <a:ext uri="{FF2B5EF4-FFF2-40B4-BE49-F238E27FC236}">
                <a16:creationId xmlns="" xmlns:a16="http://schemas.microsoft.com/office/drawing/2014/main" id="{FDCB2A84-70E8-4479-8601-C10D8F5C4F5E}"/>
              </a:ext>
            </a:extLst>
          </p:cNvPr>
          <p:cNvSpPr txBox="1">
            <a:spLocks noChangeArrowheads="1"/>
          </p:cNvSpPr>
          <p:nvPr/>
        </p:nvSpPr>
        <p:spPr bwMode="auto">
          <a:xfrm>
            <a:off x="2428875" y="5500688"/>
            <a:ext cx="257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输出字符</a:t>
            </a:r>
            <a:r>
              <a:rPr lang="zh-CN" altLang="en-US" sz="2800">
                <a:solidFill>
                  <a:srgbClr val="0000CC"/>
                </a:solidFill>
                <a:latin typeface="Arial" panose="020B0604020202020204" pitchFamily="34" charset="0"/>
              </a:rPr>
              <a:t>：</a:t>
            </a: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sp>
        <p:nvSpPr>
          <p:cNvPr id="71691" name="灯片编号占位符 1">
            <a:extLst>
              <a:ext uri="{FF2B5EF4-FFF2-40B4-BE49-F238E27FC236}">
                <a16:creationId xmlns="" xmlns:a16="http://schemas.microsoft.com/office/drawing/2014/main" id="{14C2D4EC-471B-4B14-9271-633C6F2AA5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9F6D9F6-D003-4086-87E1-B3C47E2B8ABF}" type="slidenum">
              <a:rPr kumimoji="0" lang="en-US" altLang="zh-CN" sz="1400" b="0" smtClean="0"/>
              <a:pPr>
                <a:lnSpc>
                  <a:spcPct val="100000"/>
                </a:lnSpc>
                <a:spcBef>
                  <a:spcPct val="0"/>
                </a:spcBef>
                <a:buFontTx/>
                <a:buNone/>
              </a:pPr>
              <a:t>61</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0" dur="500"/>
                                        <p:tgtEl>
                                          <p:spTgt spid="21607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3" dur="500"/>
                                        <p:tgtEl>
                                          <p:spTgt spid="216071">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0AD46059-2F25-4F00-BE45-28FC973AD73D}"/>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77C41874-0498-4E97-BABC-F29BA4F1DD11}"/>
              </a:ext>
            </a:extLst>
          </p:cNvPr>
          <p:cNvSpPr>
            <a:spLocks noGrp="1" noChangeArrowheads="1"/>
          </p:cNvSpPr>
          <p:nvPr>
            <p:ph type="body" sz="half" idx="1"/>
          </p:nvPr>
        </p:nvSpPr>
        <p:spPr>
          <a:xfrm>
            <a:off x="500063" y="1714500"/>
            <a:ext cx="8358187" cy="2500313"/>
          </a:xfrm>
        </p:spPr>
        <p:txBody>
          <a:bodyPr/>
          <a:lstStyle/>
          <a:p>
            <a:pPr>
              <a:buFont typeface="Wingdings" pitchFamily="2" charset="2"/>
              <a:buNone/>
            </a:pPr>
            <a:r>
              <a:rPr lang="en-US" altLang="zh-CN" dirty="0"/>
              <a:t>2. </a:t>
            </a:r>
            <a:r>
              <a:rPr lang="zh-CN" altLang="en-US" dirty="0"/>
              <a:t>常用</a:t>
            </a:r>
            <a:r>
              <a:rPr lang="zh-CN" altLang="zh-CN" dirty="0"/>
              <a:t>格式字符</a:t>
            </a:r>
            <a:endParaRPr lang="en-US" altLang="zh-CN" dirty="0"/>
          </a:p>
          <a:p>
            <a:pPr lvl="1"/>
            <a:r>
              <a:rPr lang="zh-CN" altLang="zh-CN" dirty="0"/>
              <a:t>ｓ格式符。用来输出一个字符串</a:t>
            </a:r>
            <a:endParaRPr lang="en-US" altLang="zh-CN" dirty="0"/>
          </a:p>
          <a:p>
            <a:pPr lvl="1">
              <a:buFont typeface="Wingdings" pitchFamily="2" charset="2"/>
              <a:buNone/>
            </a:pPr>
            <a:r>
              <a:rPr lang="en-US" altLang="zh-CN" dirty="0"/>
              <a:t>    </a:t>
            </a:r>
            <a:r>
              <a:rPr lang="en-US" altLang="zh-CN" dirty="0" err="1"/>
              <a:t>printf</a:t>
            </a:r>
            <a:r>
              <a:rPr lang="en-US" altLang="zh-CN" dirty="0"/>
              <a:t>(”%</a:t>
            </a:r>
            <a:r>
              <a:rPr lang="en-US" altLang="zh-CN" dirty="0" err="1"/>
              <a:t>s”,”CHINA</a:t>
            </a:r>
            <a:r>
              <a:rPr lang="en-US" altLang="zh-CN" dirty="0"/>
              <a:t>”); </a:t>
            </a:r>
            <a:r>
              <a:rPr lang="zh-CN" altLang="zh-CN" dirty="0"/>
              <a:t></a:t>
            </a:r>
          </a:p>
        </p:txBody>
      </p:sp>
      <p:sp>
        <p:nvSpPr>
          <p:cNvPr id="72708" name="Rectangle 5">
            <a:extLst>
              <a:ext uri="{FF2B5EF4-FFF2-40B4-BE49-F238E27FC236}">
                <a16:creationId xmlns="" xmlns:a16="http://schemas.microsoft.com/office/drawing/2014/main" id="{4E96FDB8-0207-4ED7-9060-EB556E8ED55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2709" name="Rectangle 2">
            <a:extLst>
              <a:ext uri="{FF2B5EF4-FFF2-40B4-BE49-F238E27FC236}">
                <a16:creationId xmlns="" xmlns:a16="http://schemas.microsoft.com/office/drawing/2014/main" id="{50D5049B-B60F-4E3E-8492-AF313A731EB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2710" name="Rectangle 2">
            <a:extLst>
              <a:ext uri="{FF2B5EF4-FFF2-40B4-BE49-F238E27FC236}">
                <a16:creationId xmlns="" xmlns:a16="http://schemas.microsoft.com/office/drawing/2014/main" id="{BA30CBF3-4673-41D7-8E7C-0EE10137C88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2711" name="Rectangle 2">
            <a:extLst>
              <a:ext uri="{FF2B5EF4-FFF2-40B4-BE49-F238E27FC236}">
                <a16:creationId xmlns="" xmlns:a16="http://schemas.microsoft.com/office/drawing/2014/main" id="{68A237F5-42B5-444E-9FE0-1F2B5EC43C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2712" name="Rectangle 2">
            <a:extLst>
              <a:ext uri="{FF2B5EF4-FFF2-40B4-BE49-F238E27FC236}">
                <a16:creationId xmlns="" xmlns:a16="http://schemas.microsoft.com/office/drawing/2014/main" id="{96FB3261-6805-4FED-BBDC-96D71C8343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2713" name="Rectangle 4">
            <a:extLst>
              <a:ext uri="{FF2B5EF4-FFF2-40B4-BE49-F238E27FC236}">
                <a16:creationId xmlns="" xmlns:a16="http://schemas.microsoft.com/office/drawing/2014/main" id="{558629AA-40E4-4DD8-9CEA-AA88DCE2FA8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TextBox 9">
            <a:extLst>
              <a:ext uri="{FF2B5EF4-FFF2-40B4-BE49-F238E27FC236}">
                <a16:creationId xmlns="" xmlns:a16="http://schemas.microsoft.com/office/drawing/2014/main" id="{C92AAB2F-CAE5-42AD-B829-CA5A093C4F57}"/>
              </a:ext>
            </a:extLst>
          </p:cNvPr>
          <p:cNvSpPr txBox="1">
            <a:spLocks noChangeArrowheads="1"/>
          </p:cNvSpPr>
          <p:nvPr/>
        </p:nvSpPr>
        <p:spPr bwMode="auto">
          <a:xfrm>
            <a:off x="2428875" y="3714750"/>
            <a:ext cx="371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输出字符串</a:t>
            </a:r>
            <a:r>
              <a:rPr lang="zh-CN" altLang="en-US" sz="2800">
                <a:solidFill>
                  <a:srgbClr val="0000CC"/>
                </a:solidFill>
                <a:latin typeface="Arial" panose="020B0604020202020204" pitchFamily="34" charset="0"/>
              </a:rPr>
              <a:t>：</a:t>
            </a:r>
            <a:r>
              <a:rPr lang="en-US" altLang="zh-CN" sz="2800">
                <a:solidFill>
                  <a:srgbClr val="0000CC"/>
                </a:solidFill>
                <a:latin typeface="Arial" panose="020B0604020202020204" pitchFamily="34" charset="0"/>
              </a:rPr>
              <a:t>CHINA</a:t>
            </a:r>
            <a:endParaRPr lang="zh-CN" altLang="en-US" sz="2800">
              <a:solidFill>
                <a:srgbClr val="0000CC"/>
              </a:solidFill>
              <a:latin typeface="Arial" panose="020B0604020202020204" pitchFamily="34" charset="0"/>
            </a:endParaRPr>
          </a:p>
        </p:txBody>
      </p:sp>
      <p:sp>
        <p:nvSpPr>
          <p:cNvPr id="72715" name="灯片编号占位符 1">
            <a:extLst>
              <a:ext uri="{FF2B5EF4-FFF2-40B4-BE49-F238E27FC236}">
                <a16:creationId xmlns="" xmlns:a16="http://schemas.microsoft.com/office/drawing/2014/main" id="{8FC7EF8B-8289-481A-B0AB-88DE9214C8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6247117-9B3C-4C1A-8AA0-D97CD18C0CE3}" type="slidenum">
              <a:rPr kumimoji="0" lang="en-US" altLang="zh-CN" sz="1400" b="0" smtClean="0"/>
              <a:pPr>
                <a:lnSpc>
                  <a:spcPct val="100000"/>
                </a:lnSpc>
                <a:spcBef>
                  <a:spcPct val="0"/>
                </a:spcBef>
                <a:buFontTx/>
                <a:buNone/>
              </a:pPr>
              <a:t>62</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 xmlns:a16="http://schemas.microsoft.com/office/drawing/2014/main" id="{BD3A5A7C-0098-4B0D-9FC9-689EEE03153D}"/>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954F1B42-FBC9-460C-A4CD-46A1964D9838}"/>
              </a:ext>
            </a:extLst>
          </p:cNvPr>
          <p:cNvSpPr>
            <a:spLocks noGrp="1" noChangeArrowheads="1"/>
          </p:cNvSpPr>
          <p:nvPr>
            <p:ph type="body" sz="half" idx="1"/>
          </p:nvPr>
        </p:nvSpPr>
        <p:spPr>
          <a:xfrm>
            <a:off x="500063" y="1714500"/>
            <a:ext cx="8358187" cy="4500563"/>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en-US" altLang="zh-CN"/>
              <a:t>f</a:t>
            </a:r>
            <a:r>
              <a:rPr lang="zh-CN" altLang="zh-CN"/>
              <a:t>格式符。用来输出实数，以小数形式输出</a:t>
            </a:r>
            <a:endParaRPr lang="en-US" altLang="zh-CN"/>
          </a:p>
          <a:p>
            <a:pPr lvl="2">
              <a:buFont typeface="Wingdings" pitchFamily="2" charset="2"/>
              <a:buNone/>
            </a:pPr>
            <a:r>
              <a:rPr lang="zh-CN" altLang="zh-CN"/>
              <a:t>①</a:t>
            </a:r>
            <a:r>
              <a:rPr lang="zh-CN" altLang="en-US"/>
              <a:t>不</a:t>
            </a:r>
            <a:r>
              <a:rPr lang="zh-CN" altLang="zh-CN"/>
              <a:t>指定数据宽度和小数位数，用</a:t>
            </a:r>
            <a:r>
              <a:rPr lang="en-US" altLang="zh-CN"/>
              <a:t>%f</a:t>
            </a:r>
          </a:p>
          <a:p>
            <a:pPr lvl="2">
              <a:buFont typeface="Wingdings" pitchFamily="2" charset="2"/>
              <a:buNone/>
            </a:pPr>
            <a:endParaRPr lang="en-US" altLang="zh-CN"/>
          </a:p>
          <a:p>
            <a:pPr>
              <a:buFont typeface="Wingdings" pitchFamily="2" charset="2"/>
              <a:buNone/>
            </a:pPr>
            <a:r>
              <a:rPr lang="en-US" altLang="zh-CN" sz="2800"/>
              <a:t>   </a:t>
            </a:r>
            <a:r>
              <a:rPr lang="zh-CN" altLang="zh-CN" sz="2800"/>
              <a:t>例</a:t>
            </a:r>
            <a:r>
              <a:rPr lang="en-US" altLang="zh-CN" sz="2800"/>
              <a:t>3.6 </a:t>
            </a:r>
            <a:r>
              <a:rPr lang="zh-CN" altLang="zh-CN" sz="2800"/>
              <a:t>用</a:t>
            </a:r>
            <a:r>
              <a:rPr lang="en-US" altLang="zh-CN" sz="2800"/>
              <a:t>%f</a:t>
            </a:r>
            <a:r>
              <a:rPr lang="zh-CN" altLang="zh-CN" sz="2800"/>
              <a:t>输出实数，只能得到６位小数。</a:t>
            </a:r>
          </a:p>
          <a:p>
            <a:pPr>
              <a:buFont typeface="Wingdings" pitchFamily="2" charset="2"/>
              <a:buNone/>
            </a:pPr>
            <a:r>
              <a:rPr lang="en-US" altLang="zh-CN" sz="2800"/>
              <a:t>       double a=1.0;</a:t>
            </a:r>
            <a:endParaRPr lang="zh-CN" altLang="zh-CN" sz="2800"/>
          </a:p>
          <a:p>
            <a:pPr>
              <a:buFont typeface="Wingdings" pitchFamily="2" charset="2"/>
              <a:buNone/>
            </a:pPr>
            <a:r>
              <a:rPr lang="en-US" altLang="zh-CN" sz="2800"/>
              <a:t>       printf(”%f\n”,a/3);</a:t>
            </a:r>
            <a:r>
              <a:rPr lang="zh-CN" altLang="zh-CN"/>
              <a:t></a:t>
            </a:r>
          </a:p>
        </p:txBody>
      </p:sp>
      <p:sp>
        <p:nvSpPr>
          <p:cNvPr id="73732" name="Rectangle 5">
            <a:extLst>
              <a:ext uri="{FF2B5EF4-FFF2-40B4-BE49-F238E27FC236}">
                <a16:creationId xmlns="" xmlns:a16="http://schemas.microsoft.com/office/drawing/2014/main" id="{EC4B9265-925E-4826-8013-D216E81C70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3733" name="Rectangle 2">
            <a:extLst>
              <a:ext uri="{FF2B5EF4-FFF2-40B4-BE49-F238E27FC236}">
                <a16:creationId xmlns="" xmlns:a16="http://schemas.microsoft.com/office/drawing/2014/main" id="{8107FF74-C408-4A80-B66C-5CD22DB0845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3734" name="Rectangle 2">
            <a:extLst>
              <a:ext uri="{FF2B5EF4-FFF2-40B4-BE49-F238E27FC236}">
                <a16:creationId xmlns="" xmlns:a16="http://schemas.microsoft.com/office/drawing/2014/main" id="{C519FACD-B943-495B-AF8B-6603BBD587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3735" name="Rectangle 2">
            <a:extLst>
              <a:ext uri="{FF2B5EF4-FFF2-40B4-BE49-F238E27FC236}">
                <a16:creationId xmlns="" xmlns:a16="http://schemas.microsoft.com/office/drawing/2014/main" id="{A8857095-0FB9-4B45-9DED-62231C65A3E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3736" name="Rectangle 2">
            <a:extLst>
              <a:ext uri="{FF2B5EF4-FFF2-40B4-BE49-F238E27FC236}">
                <a16:creationId xmlns="" xmlns:a16="http://schemas.microsoft.com/office/drawing/2014/main" id="{E7452479-BD6E-43BF-B1A6-0617DABAD9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3737" name="Rectangle 4">
            <a:extLst>
              <a:ext uri="{FF2B5EF4-FFF2-40B4-BE49-F238E27FC236}">
                <a16:creationId xmlns="" xmlns:a16="http://schemas.microsoft.com/office/drawing/2014/main" id="{422BCC55-CE14-4B74-BF64-384548E90A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152578" name="Picture 2">
            <a:extLst>
              <a:ext uri="{FF2B5EF4-FFF2-40B4-BE49-F238E27FC236}">
                <a16:creationId xmlns="" xmlns:a16="http://schemas.microsoft.com/office/drawing/2014/main" id="{F041748D-018E-4DA8-9935-882A02AEC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5429250"/>
            <a:ext cx="20193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9" name="灯片编号占位符 1">
            <a:extLst>
              <a:ext uri="{FF2B5EF4-FFF2-40B4-BE49-F238E27FC236}">
                <a16:creationId xmlns="" xmlns:a16="http://schemas.microsoft.com/office/drawing/2014/main" id="{7148DAEB-7DAB-4EA7-917B-A841DD9FE6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DBE9E4AA-929A-41C0-A466-1AD7044E35A1}" type="slidenum">
              <a:rPr kumimoji="0" lang="en-US" altLang="zh-CN" sz="1400" b="0" smtClean="0"/>
              <a:pPr>
                <a:lnSpc>
                  <a:spcPct val="100000"/>
                </a:lnSpc>
                <a:spcBef>
                  <a:spcPct val="0"/>
                </a:spcBef>
                <a:buFontTx/>
                <a:buNone/>
              </a:pPr>
              <a:t>63</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2" dur="500"/>
                                        <p:tgtEl>
                                          <p:spTgt spid="21607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15" dur="500"/>
                                        <p:tgtEl>
                                          <p:spTgt spid="21607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18" dur="500"/>
                                        <p:tgtEl>
                                          <p:spTgt spid="216071">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52578"/>
                                        </p:tgtEl>
                                        <p:attrNameLst>
                                          <p:attrName>style.visibility</p:attrName>
                                        </p:attrNameLst>
                                      </p:cBhvr>
                                      <p:to>
                                        <p:strVal val="visible"/>
                                      </p:to>
                                    </p:set>
                                    <p:animEffect transition="in" filter="blinds(horizontal)">
                                      <p:cBhvr>
                                        <p:cTn id="23" dur="500"/>
                                        <p:tgtEl>
                                          <p:spTgt spid="152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 xmlns:a16="http://schemas.microsoft.com/office/drawing/2014/main" id="{14D07AC4-4949-47A8-B2D9-F5F13AC71083}"/>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8423CD1A-5111-4AFA-B741-66F93EB66D0B}"/>
              </a:ext>
            </a:extLst>
          </p:cNvPr>
          <p:cNvSpPr>
            <a:spLocks noGrp="1" noChangeArrowheads="1"/>
          </p:cNvSpPr>
          <p:nvPr>
            <p:ph type="body" sz="half" idx="1"/>
          </p:nvPr>
        </p:nvSpPr>
        <p:spPr>
          <a:xfrm>
            <a:off x="500063" y="1714500"/>
            <a:ext cx="8358187" cy="3929063"/>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en-US" altLang="zh-CN"/>
              <a:t>f</a:t>
            </a:r>
            <a:r>
              <a:rPr lang="zh-CN" altLang="zh-CN"/>
              <a:t>格式符。用来输出实数，以小数形式输出</a:t>
            </a:r>
            <a:endParaRPr lang="en-US" altLang="zh-CN"/>
          </a:p>
          <a:p>
            <a:pPr lvl="2">
              <a:buFont typeface="Wingdings" pitchFamily="2" charset="2"/>
              <a:buNone/>
            </a:pPr>
            <a:r>
              <a:rPr lang="zh-CN" altLang="zh-CN"/>
              <a:t>② 指定数据宽度和小数位数。用</a:t>
            </a:r>
            <a:r>
              <a:rPr lang="en-US" altLang="zh-CN"/>
              <a:t>%m.nf</a:t>
            </a:r>
          </a:p>
          <a:p>
            <a:pPr lvl="2">
              <a:buFont typeface="Wingdings" pitchFamily="2" charset="2"/>
              <a:buNone/>
            </a:pPr>
            <a:r>
              <a:rPr lang="en-US" altLang="zh-CN"/>
              <a:t>  </a:t>
            </a:r>
            <a:r>
              <a:rPr lang="en-US" altLang="zh-CN">
                <a:solidFill>
                  <a:srgbClr val="0000CC"/>
                </a:solidFill>
              </a:rPr>
              <a:t>printf("%20.15f\n",1/3);</a:t>
            </a:r>
          </a:p>
          <a:p>
            <a:pPr lvl="2">
              <a:buFont typeface="Wingdings" pitchFamily="2" charset="2"/>
              <a:buNone/>
            </a:pPr>
            <a:endParaRPr lang="en-US" altLang="zh-CN">
              <a:solidFill>
                <a:srgbClr val="0000CC"/>
              </a:solidFill>
            </a:endParaRPr>
          </a:p>
          <a:p>
            <a:pPr lvl="2">
              <a:buFont typeface="Wingdings" pitchFamily="2" charset="2"/>
              <a:buNone/>
            </a:pPr>
            <a:r>
              <a:rPr lang="en-US" altLang="zh-CN"/>
              <a:t>  </a:t>
            </a:r>
            <a:r>
              <a:rPr lang="en-US" altLang="zh-CN">
                <a:solidFill>
                  <a:srgbClr val="00B050"/>
                </a:solidFill>
              </a:rPr>
              <a:t>printf("%.0f\n”,10000/3.0);</a:t>
            </a:r>
          </a:p>
        </p:txBody>
      </p:sp>
      <p:sp>
        <p:nvSpPr>
          <p:cNvPr id="74756" name="Rectangle 5">
            <a:extLst>
              <a:ext uri="{FF2B5EF4-FFF2-40B4-BE49-F238E27FC236}">
                <a16:creationId xmlns="" xmlns:a16="http://schemas.microsoft.com/office/drawing/2014/main" id="{31A2DC76-7BD4-4BAF-A2C4-B04846EA09D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4757" name="Rectangle 2">
            <a:extLst>
              <a:ext uri="{FF2B5EF4-FFF2-40B4-BE49-F238E27FC236}">
                <a16:creationId xmlns="" xmlns:a16="http://schemas.microsoft.com/office/drawing/2014/main" id="{D8381718-2506-48E7-A90D-61B3E0CB06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4758" name="Rectangle 2">
            <a:extLst>
              <a:ext uri="{FF2B5EF4-FFF2-40B4-BE49-F238E27FC236}">
                <a16:creationId xmlns="" xmlns:a16="http://schemas.microsoft.com/office/drawing/2014/main" id="{66CBD0F6-8A95-48DD-8749-F6B69940619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4759" name="Rectangle 2">
            <a:extLst>
              <a:ext uri="{FF2B5EF4-FFF2-40B4-BE49-F238E27FC236}">
                <a16:creationId xmlns="" xmlns:a16="http://schemas.microsoft.com/office/drawing/2014/main" id="{B6E193C9-3E6B-45C4-991B-152E81DF27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4760" name="Rectangle 2">
            <a:extLst>
              <a:ext uri="{FF2B5EF4-FFF2-40B4-BE49-F238E27FC236}">
                <a16:creationId xmlns="" xmlns:a16="http://schemas.microsoft.com/office/drawing/2014/main" id="{440D45B0-F7B7-4D58-8A0F-DCB521BE88B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4761" name="Rectangle 4">
            <a:extLst>
              <a:ext uri="{FF2B5EF4-FFF2-40B4-BE49-F238E27FC236}">
                <a16:creationId xmlns="" xmlns:a16="http://schemas.microsoft.com/office/drawing/2014/main" id="{75133A14-21CF-47CA-86A3-5BBB10E034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153602" name="Picture 2">
            <a:extLst>
              <a:ext uri="{FF2B5EF4-FFF2-40B4-BE49-F238E27FC236}">
                <a16:creationId xmlns="" xmlns:a16="http://schemas.microsoft.com/office/drawing/2014/main" id="{081A0A43-AFC9-41AE-B45F-693F40AD6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4286250"/>
            <a:ext cx="49212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3" name="Picture 3">
            <a:extLst>
              <a:ext uri="{FF2B5EF4-FFF2-40B4-BE49-F238E27FC236}">
                <a16:creationId xmlns="" xmlns:a16="http://schemas.microsoft.com/office/drawing/2014/main" id="{D569453A-BB1C-45C0-B0DE-69F05F8F1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5429250"/>
            <a:ext cx="1174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4" name="灯片编号占位符 1">
            <a:extLst>
              <a:ext uri="{FF2B5EF4-FFF2-40B4-BE49-F238E27FC236}">
                <a16:creationId xmlns="" xmlns:a16="http://schemas.microsoft.com/office/drawing/2014/main" id="{C17CE410-F3F5-469F-8C85-EABA30A1E4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DBE8C340-257C-4DCA-AE21-2DD396D94964}" type="slidenum">
              <a:rPr kumimoji="0" lang="en-US" altLang="zh-CN" sz="1400" b="0" smtClean="0"/>
              <a:pPr>
                <a:lnSpc>
                  <a:spcPct val="100000"/>
                </a:lnSpc>
                <a:spcBef>
                  <a:spcPct val="0"/>
                </a:spcBef>
                <a:buFontTx/>
                <a:buNone/>
              </a:pPr>
              <a:t>64</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2" dur="500"/>
                                        <p:tgtEl>
                                          <p:spTgt spid="2160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02"/>
                                        </p:tgtEl>
                                        <p:attrNameLst>
                                          <p:attrName>style.visibility</p:attrName>
                                        </p:attrNameLst>
                                      </p:cBhvr>
                                      <p:to>
                                        <p:strVal val="visible"/>
                                      </p:to>
                                    </p:set>
                                    <p:animEffect transition="in" filter="blinds(horizontal)">
                                      <p:cBhvr>
                                        <p:cTn id="17" dur="500"/>
                                        <p:tgtEl>
                                          <p:spTgt spid="1536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2" dur="500"/>
                                        <p:tgtEl>
                                          <p:spTgt spid="2160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03"/>
                                        </p:tgtEl>
                                        <p:attrNameLst>
                                          <p:attrName>style.visibility</p:attrName>
                                        </p:attrNameLst>
                                      </p:cBhvr>
                                      <p:to>
                                        <p:strVal val="visible"/>
                                      </p:to>
                                    </p:set>
                                    <p:animEffect transition="in" filter="blinds(horizontal)">
                                      <p:cBhvr>
                                        <p:cTn id="2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025AB859-AD67-4D1C-8019-FD4F741B9A26}"/>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8C3E06C7-BEC9-480F-9177-92E737C4807B}"/>
              </a:ext>
            </a:extLst>
          </p:cNvPr>
          <p:cNvSpPr>
            <a:spLocks noGrp="1" noChangeArrowheads="1"/>
          </p:cNvSpPr>
          <p:nvPr>
            <p:ph type="body" sz="half" idx="1"/>
          </p:nvPr>
        </p:nvSpPr>
        <p:spPr>
          <a:xfrm>
            <a:off x="500063" y="1714500"/>
            <a:ext cx="8358187" cy="3929063"/>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en-US" altLang="zh-CN"/>
              <a:t>f</a:t>
            </a:r>
            <a:r>
              <a:rPr lang="zh-CN" altLang="zh-CN"/>
              <a:t>格式符。用来输出实数，以小数形式输出</a:t>
            </a:r>
            <a:endParaRPr lang="en-US" altLang="zh-CN"/>
          </a:p>
          <a:p>
            <a:pPr lvl="2">
              <a:buFont typeface="Wingdings" pitchFamily="2" charset="2"/>
              <a:buNone/>
            </a:pPr>
            <a:r>
              <a:rPr lang="zh-CN" altLang="zh-CN"/>
              <a:t>② 指定数据宽度和小数位数。用</a:t>
            </a:r>
            <a:r>
              <a:rPr lang="en-US" altLang="zh-CN"/>
              <a:t>%m.nf</a:t>
            </a:r>
          </a:p>
          <a:p>
            <a:pPr lvl="1">
              <a:buFont typeface="Wingdings" pitchFamily="2" charset="2"/>
              <a:buNone/>
            </a:pPr>
            <a:r>
              <a:rPr lang="en-US" altLang="zh-CN"/>
              <a:t>  float a;</a:t>
            </a:r>
            <a:endParaRPr lang="zh-CN" altLang="zh-CN"/>
          </a:p>
          <a:p>
            <a:pPr lvl="1">
              <a:buFont typeface="Wingdings" pitchFamily="2" charset="2"/>
              <a:buNone/>
            </a:pPr>
            <a:r>
              <a:rPr lang="en-US" altLang="zh-CN"/>
              <a:t>  a=10000/3.0;</a:t>
            </a:r>
            <a:endParaRPr lang="zh-CN" altLang="zh-CN"/>
          </a:p>
          <a:p>
            <a:pPr lvl="1">
              <a:buFont typeface="Wingdings" pitchFamily="2" charset="2"/>
              <a:buNone/>
            </a:pPr>
            <a:r>
              <a:rPr lang="en-US" altLang="zh-CN"/>
              <a:t>  printf("%f\n",a);</a:t>
            </a:r>
            <a:endParaRPr lang="en-US" altLang="zh-CN">
              <a:solidFill>
                <a:srgbClr val="00B050"/>
              </a:solidFill>
            </a:endParaRPr>
          </a:p>
        </p:txBody>
      </p:sp>
      <p:sp>
        <p:nvSpPr>
          <p:cNvPr id="75780" name="Rectangle 5">
            <a:extLst>
              <a:ext uri="{FF2B5EF4-FFF2-40B4-BE49-F238E27FC236}">
                <a16:creationId xmlns="" xmlns:a16="http://schemas.microsoft.com/office/drawing/2014/main" id="{6836607A-45B5-4EA5-B93E-C2CE7E7110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5781" name="Rectangle 2">
            <a:extLst>
              <a:ext uri="{FF2B5EF4-FFF2-40B4-BE49-F238E27FC236}">
                <a16:creationId xmlns="" xmlns:a16="http://schemas.microsoft.com/office/drawing/2014/main" id="{C1A75D70-ED08-4A18-8185-5894B32D49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5782" name="Rectangle 2">
            <a:extLst>
              <a:ext uri="{FF2B5EF4-FFF2-40B4-BE49-F238E27FC236}">
                <a16:creationId xmlns="" xmlns:a16="http://schemas.microsoft.com/office/drawing/2014/main" id="{BB5AEB04-7F88-4902-B811-7CE565696FC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5783" name="Rectangle 2">
            <a:extLst>
              <a:ext uri="{FF2B5EF4-FFF2-40B4-BE49-F238E27FC236}">
                <a16:creationId xmlns="" xmlns:a16="http://schemas.microsoft.com/office/drawing/2014/main" id="{2B30E039-BE61-442A-966A-2DDE512A66F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5784" name="Rectangle 2">
            <a:extLst>
              <a:ext uri="{FF2B5EF4-FFF2-40B4-BE49-F238E27FC236}">
                <a16:creationId xmlns="" xmlns:a16="http://schemas.microsoft.com/office/drawing/2014/main" id="{5B820743-0452-4F77-A752-9664FA2C1E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5785" name="Rectangle 4">
            <a:extLst>
              <a:ext uri="{FF2B5EF4-FFF2-40B4-BE49-F238E27FC236}">
                <a16:creationId xmlns="" xmlns:a16="http://schemas.microsoft.com/office/drawing/2014/main" id="{17DA28D0-4658-4A57-BF9F-7A767622CD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154626" name="Picture 2">
            <a:extLst>
              <a:ext uri="{FF2B5EF4-FFF2-40B4-BE49-F238E27FC236}">
                <a16:creationId xmlns="" xmlns:a16="http://schemas.microsoft.com/office/drawing/2014/main" id="{922EB82C-1751-4C26-97D4-C7B56B42D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3" y="4786313"/>
            <a:ext cx="32861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7" name="灯片编号占位符 1">
            <a:extLst>
              <a:ext uri="{FF2B5EF4-FFF2-40B4-BE49-F238E27FC236}">
                <a16:creationId xmlns="" xmlns:a16="http://schemas.microsoft.com/office/drawing/2014/main" id="{0EC6987A-67B1-4789-9BD9-40C780693C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A7CD3537-B13A-4AE2-870A-47ED3D056FB5}" type="slidenum">
              <a:rPr kumimoji="0" lang="en-US" altLang="zh-CN" sz="1400" b="0" smtClean="0"/>
              <a:pPr>
                <a:lnSpc>
                  <a:spcPct val="100000"/>
                </a:lnSpc>
                <a:spcBef>
                  <a:spcPct val="0"/>
                </a:spcBef>
                <a:buFontTx/>
                <a:buNone/>
              </a:pPr>
              <a:t>65</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7" dur="500"/>
                                        <p:tgtEl>
                                          <p:spTgt spid="216071">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1" dur="500"/>
                                        <p:tgtEl>
                                          <p:spTgt spid="216071">
                                            <p:txEl>
                                              <p:pRg st="4" end="4"/>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15" dur="500"/>
                                        <p:tgtEl>
                                          <p:spTgt spid="216071">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4626"/>
                                        </p:tgtEl>
                                        <p:attrNameLst>
                                          <p:attrName>style.visibility</p:attrName>
                                        </p:attrNameLst>
                                      </p:cBhvr>
                                      <p:to>
                                        <p:strVal val="visible"/>
                                      </p:to>
                                    </p:set>
                                    <p:animEffect transition="in" filter="blinds(horizontal)">
                                      <p:cBhvr>
                                        <p:cTn id="20" dur="500"/>
                                        <p:tgtEl>
                                          <p:spTgt spid="15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CE07EDE7-98DD-41D2-833F-3CFC91A9709E}"/>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3A512A29-D3B0-4855-B042-7833048C3991}"/>
              </a:ext>
            </a:extLst>
          </p:cNvPr>
          <p:cNvSpPr>
            <a:spLocks noGrp="1" noChangeArrowheads="1"/>
          </p:cNvSpPr>
          <p:nvPr>
            <p:ph type="body" sz="half" idx="1"/>
          </p:nvPr>
        </p:nvSpPr>
        <p:spPr>
          <a:xfrm>
            <a:off x="500063" y="1714500"/>
            <a:ext cx="8358187" cy="3929063"/>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en-US" altLang="zh-CN"/>
              <a:t>f</a:t>
            </a:r>
            <a:r>
              <a:rPr lang="zh-CN" altLang="zh-CN"/>
              <a:t>格式符。用来输出实数，以小数形式输出</a:t>
            </a:r>
            <a:endParaRPr lang="en-US" altLang="zh-CN"/>
          </a:p>
          <a:p>
            <a:pPr lvl="2">
              <a:buFont typeface="Wingdings" pitchFamily="2" charset="2"/>
              <a:buNone/>
            </a:pPr>
            <a:r>
              <a:rPr lang="zh-CN" altLang="zh-CN"/>
              <a:t>③ 输出的数据向左对齐，用</a:t>
            </a:r>
            <a:r>
              <a:rPr lang="en-US" altLang="zh-CN"/>
              <a:t>%-m.nf</a:t>
            </a:r>
          </a:p>
        </p:txBody>
      </p:sp>
      <p:sp>
        <p:nvSpPr>
          <p:cNvPr id="76804" name="Rectangle 5">
            <a:extLst>
              <a:ext uri="{FF2B5EF4-FFF2-40B4-BE49-F238E27FC236}">
                <a16:creationId xmlns="" xmlns:a16="http://schemas.microsoft.com/office/drawing/2014/main" id="{859285E7-5477-451D-AF5E-D19269B5E0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6805" name="Rectangle 2">
            <a:extLst>
              <a:ext uri="{FF2B5EF4-FFF2-40B4-BE49-F238E27FC236}">
                <a16:creationId xmlns="" xmlns:a16="http://schemas.microsoft.com/office/drawing/2014/main" id="{F2831A90-CB75-4396-AA53-48AA00A49E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6806" name="Rectangle 2">
            <a:extLst>
              <a:ext uri="{FF2B5EF4-FFF2-40B4-BE49-F238E27FC236}">
                <a16:creationId xmlns="" xmlns:a16="http://schemas.microsoft.com/office/drawing/2014/main" id="{86C3CE41-AFE9-416B-86C1-D05E6A800A4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6807" name="Rectangle 2">
            <a:extLst>
              <a:ext uri="{FF2B5EF4-FFF2-40B4-BE49-F238E27FC236}">
                <a16:creationId xmlns="" xmlns:a16="http://schemas.microsoft.com/office/drawing/2014/main" id="{008207A9-94B3-476F-95B5-6E565D79C2F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6808" name="Rectangle 2">
            <a:extLst>
              <a:ext uri="{FF2B5EF4-FFF2-40B4-BE49-F238E27FC236}">
                <a16:creationId xmlns="" xmlns:a16="http://schemas.microsoft.com/office/drawing/2014/main" id="{6ABD6AC3-F01D-455B-A896-B40B66D3DD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6809" name="Rectangle 4">
            <a:extLst>
              <a:ext uri="{FF2B5EF4-FFF2-40B4-BE49-F238E27FC236}">
                <a16:creationId xmlns="" xmlns:a16="http://schemas.microsoft.com/office/drawing/2014/main" id="{04578A25-CA1E-42D3-8EB8-D920F92C039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6810" name="灯片编号占位符 1">
            <a:extLst>
              <a:ext uri="{FF2B5EF4-FFF2-40B4-BE49-F238E27FC236}">
                <a16:creationId xmlns="" xmlns:a16="http://schemas.microsoft.com/office/drawing/2014/main" id="{CF4ADDC4-480E-4269-991A-2E0CB02D1A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74B82FB-FFF2-4486-8795-6A81D4CDD84B}" type="slidenum">
              <a:rPr kumimoji="0" lang="en-US" altLang="zh-CN" sz="1400" b="0" smtClean="0"/>
              <a:pPr>
                <a:lnSpc>
                  <a:spcPct val="100000"/>
                </a:lnSpc>
                <a:spcBef>
                  <a:spcPct val="0"/>
                </a:spcBef>
                <a:buFontTx/>
                <a:buNone/>
              </a:pPr>
              <a:t>66</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 xmlns:a16="http://schemas.microsoft.com/office/drawing/2014/main" id="{31849080-1035-44D8-9092-1CABE9E4B6CC}"/>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2908F773-2CF2-41AF-A9A8-B2A50428DCA3}"/>
              </a:ext>
            </a:extLst>
          </p:cNvPr>
          <p:cNvSpPr>
            <a:spLocks noGrp="1" noChangeArrowheads="1"/>
          </p:cNvSpPr>
          <p:nvPr>
            <p:ph type="body" sz="half" idx="1"/>
          </p:nvPr>
        </p:nvSpPr>
        <p:spPr>
          <a:xfrm>
            <a:off x="500063" y="1714500"/>
            <a:ext cx="8358187" cy="3929063"/>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en-US" altLang="zh-CN"/>
              <a:t>f</a:t>
            </a:r>
            <a:r>
              <a:rPr lang="zh-CN" altLang="zh-CN"/>
              <a:t>格式符。用来输出实数，以小数形式输出</a:t>
            </a:r>
            <a:endParaRPr lang="en-US" altLang="zh-CN"/>
          </a:p>
          <a:p>
            <a:pPr lvl="2"/>
            <a:r>
              <a:rPr lang="en-US" altLang="zh-CN"/>
              <a:t>float</a:t>
            </a:r>
            <a:r>
              <a:rPr lang="zh-CN" altLang="zh-CN"/>
              <a:t>型数据只能保证</a:t>
            </a:r>
            <a:r>
              <a:rPr lang="en-US" altLang="zh-CN"/>
              <a:t>6</a:t>
            </a:r>
            <a:r>
              <a:rPr lang="zh-CN" altLang="zh-CN"/>
              <a:t>位有效数字</a:t>
            </a:r>
            <a:endParaRPr lang="en-US" altLang="zh-CN"/>
          </a:p>
          <a:p>
            <a:pPr lvl="2"/>
            <a:r>
              <a:rPr lang="en-US" altLang="zh-CN"/>
              <a:t>double</a:t>
            </a:r>
            <a:r>
              <a:rPr lang="zh-CN" altLang="zh-CN"/>
              <a:t>型数据能保证</a:t>
            </a:r>
            <a:r>
              <a:rPr lang="en-US" altLang="zh-CN"/>
              <a:t>15</a:t>
            </a:r>
            <a:r>
              <a:rPr lang="zh-CN" altLang="zh-CN"/>
              <a:t>位有效数字</a:t>
            </a:r>
            <a:endParaRPr lang="en-US" altLang="zh-CN"/>
          </a:p>
          <a:p>
            <a:pPr lvl="2"/>
            <a:r>
              <a:rPr lang="zh-CN" altLang="zh-CN"/>
              <a:t>计算机输出的数字</a:t>
            </a:r>
            <a:r>
              <a:rPr lang="zh-CN" altLang="en-US"/>
              <a:t>不都</a:t>
            </a:r>
            <a:r>
              <a:rPr lang="zh-CN" altLang="zh-CN"/>
              <a:t>是绝对精确有效的</a:t>
            </a:r>
            <a:endParaRPr lang="en-US" altLang="zh-CN"/>
          </a:p>
        </p:txBody>
      </p:sp>
      <p:sp>
        <p:nvSpPr>
          <p:cNvPr id="77828" name="Rectangle 5">
            <a:extLst>
              <a:ext uri="{FF2B5EF4-FFF2-40B4-BE49-F238E27FC236}">
                <a16:creationId xmlns="" xmlns:a16="http://schemas.microsoft.com/office/drawing/2014/main" id="{4AAB0D0B-0A67-43BF-AB0F-A1D0014ED29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29" name="Rectangle 2">
            <a:extLst>
              <a:ext uri="{FF2B5EF4-FFF2-40B4-BE49-F238E27FC236}">
                <a16:creationId xmlns="" xmlns:a16="http://schemas.microsoft.com/office/drawing/2014/main" id="{73D99F42-4FE9-43F8-8F94-C88AB00204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0" name="Rectangle 2">
            <a:extLst>
              <a:ext uri="{FF2B5EF4-FFF2-40B4-BE49-F238E27FC236}">
                <a16:creationId xmlns="" xmlns:a16="http://schemas.microsoft.com/office/drawing/2014/main" id="{168EC1B8-10BD-48BB-92AB-61E9A8AA10B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1" name="Rectangle 2">
            <a:extLst>
              <a:ext uri="{FF2B5EF4-FFF2-40B4-BE49-F238E27FC236}">
                <a16:creationId xmlns="" xmlns:a16="http://schemas.microsoft.com/office/drawing/2014/main" id="{0E6CB800-4072-4C8D-9E87-1B7CD47618A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2" name="Rectangle 2">
            <a:extLst>
              <a:ext uri="{FF2B5EF4-FFF2-40B4-BE49-F238E27FC236}">
                <a16:creationId xmlns="" xmlns:a16="http://schemas.microsoft.com/office/drawing/2014/main" id="{ECFAD2D2-5B00-474A-8D57-1621C422D4B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3" name="Rectangle 4">
            <a:extLst>
              <a:ext uri="{FF2B5EF4-FFF2-40B4-BE49-F238E27FC236}">
                <a16:creationId xmlns="" xmlns:a16="http://schemas.microsoft.com/office/drawing/2014/main" id="{03B22B95-971E-4284-A5DD-19A47997BD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7834" name="灯片编号占位符 1">
            <a:extLst>
              <a:ext uri="{FF2B5EF4-FFF2-40B4-BE49-F238E27FC236}">
                <a16:creationId xmlns="" xmlns:a16="http://schemas.microsoft.com/office/drawing/2014/main" id="{D54116A5-F02A-4055-B9FA-406C68ACA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32ED8F3-BE8B-434B-9A29-A10F26B926AF}" type="slidenum">
              <a:rPr kumimoji="0" lang="en-US" altLang="zh-CN" sz="1400" b="0" smtClean="0"/>
              <a:pPr>
                <a:lnSpc>
                  <a:spcPct val="100000"/>
                </a:lnSpc>
                <a:spcBef>
                  <a:spcPct val="0"/>
                </a:spcBef>
                <a:buFontTx/>
                <a:buNone/>
              </a:pPr>
              <a:t>67</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1" dur="500"/>
                                        <p:tgtEl>
                                          <p:spTgt spid="216071">
                                            <p:txEl>
                                              <p:pRg st="3" end="3"/>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5" dur="500"/>
                                        <p:tgtEl>
                                          <p:spTgt spid="2160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464A024C-D332-46A0-A3FD-25B857A63646}"/>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AA1CDB78-8D3B-49AC-8BF1-7EE93111B108}"/>
              </a:ext>
            </a:extLst>
          </p:cNvPr>
          <p:cNvSpPr>
            <a:spLocks noGrp="1" noChangeArrowheads="1"/>
          </p:cNvSpPr>
          <p:nvPr>
            <p:ph type="body" sz="half" idx="1"/>
          </p:nvPr>
        </p:nvSpPr>
        <p:spPr>
          <a:xfrm>
            <a:off x="500063" y="1714500"/>
            <a:ext cx="8358187" cy="4357688"/>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en-US" altLang="zh-CN"/>
              <a:t>e</a:t>
            </a:r>
            <a:r>
              <a:rPr lang="zh-CN" altLang="zh-CN"/>
              <a:t>格式符。指定以指数形式输出实数</a:t>
            </a:r>
            <a:endParaRPr lang="en-US" altLang="zh-CN"/>
          </a:p>
          <a:p>
            <a:pPr lvl="2"/>
            <a:r>
              <a:rPr lang="en-US" altLang="zh-CN"/>
              <a:t>%e</a:t>
            </a:r>
            <a:r>
              <a:rPr lang="zh-CN" altLang="zh-CN"/>
              <a:t>，</a:t>
            </a:r>
            <a:r>
              <a:rPr lang="en-US" altLang="zh-CN"/>
              <a:t>VS</a:t>
            </a:r>
            <a:r>
              <a:rPr lang="zh-CN" altLang="en-US"/>
              <a:t>中</a:t>
            </a:r>
            <a:r>
              <a:rPr lang="zh-CN" altLang="zh-CN"/>
              <a:t>给出小数位数为６位</a:t>
            </a:r>
            <a:endParaRPr lang="en-US" altLang="zh-CN"/>
          </a:p>
          <a:p>
            <a:pPr lvl="1">
              <a:buFont typeface="Wingdings" pitchFamily="2" charset="2"/>
              <a:buNone/>
            </a:pPr>
            <a:r>
              <a:rPr lang="en-US" altLang="zh-CN"/>
              <a:t>           </a:t>
            </a:r>
            <a:r>
              <a:rPr lang="zh-CN" altLang="zh-CN"/>
              <a:t>指数部分占</a:t>
            </a:r>
            <a:r>
              <a:rPr lang="en-US" altLang="zh-CN"/>
              <a:t>5</a:t>
            </a:r>
            <a:r>
              <a:rPr lang="zh-CN" altLang="zh-CN"/>
              <a:t>列</a:t>
            </a:r>
            <a:endParaRPr lang="en-US" altLang="zh-CN"/>
          </a:p>
          <a:p>
            <a:pPr lvl="1">
              <a:buFont typeface="Wingdings" pitchFamily="2" charset="2"/>
              <a:buNone/>
            </a:pPr>
            <a:r>
              <a:rPr lang="en-US" altLang="zh-CN"/>
              <a:t>           </a:t>
            </a:r>
            <a:r>
              <a:rPr lang="zh-CN" altLang="zh-CN"/>
              <a:t>小数点前必须有而且只有</a:t>
            </a:r>
            <a:r>
              <a:rPr lang="en-US" altLang="zh-CN"/>
              <a:t>1</a:t>
            </a:r>
            <a:r>
              <a:rPr lang="zh-CN" altLang="zh-CN"/>
              <a:t>位非零数字</a:t>
            </a:r>
            <a:endParaRPr lang="en-US" altLang="zh-CN"/>
          </a:p>
          <a:p>
            <a:pPr lvl="1">
              <a:buFont typeface="Wingdings" pitchFamily="2" charset="2"/>
              <a:buNone/>
            </a:pPr>
            <a:r>
              <a:rPr lang="en-US" altLang="zh-CN"/>
              <a:t>      printf(”%e”,123.456);</a:t>
            </a:r>
          </a:p>
          <a:p>
            <a:pPr lvl="1">
              <a:buFont typeface="Wingdings" pitchFamily="2" charset="2"/>
              <a:buNone/>
            </a:pPr>
            <a:r>
              <a:rPr lang="en-US" altLang="zh-CN"/>
              <a:t>      </a:t>
            </a:r>
            <a:r>
              <a:rPr lang="zh-CN" altLang="en-US"/>
              <a:t>输出：</a:t>
            </a:r>
            <a:r>
              <a:rPr lang="en-US" altLang="zh-CN"/>
              <a:t>1.</a:t>
            </a:r>
            <a:r>
              <a:rPr lang="en-US" altLang="zh-CN" u="sng"/>
              <a:t>234560</a:t>
            </a:r>
            <a:r>
              <a:rPr lang="en-US" altLang="zh-CN"/>
              <a:t> </a:t>
            </a:r>
            <a:r>
              <a:rPr lang="en-US" altLang="zh-CN" u="sng"/>
              <a:t>e+002</a:t>
            </a:r>
            <a:endParaRPr lang="en-US" altLang="zh-CN"/>
          </a:p>
        </p:txBody>
      </p:sp>
      <p:sp>
        <p:nvSpPr>
          <p:cNvPr id="78852" name="Rectangle 5">
            <a:extLst>
              <a:ext uri="{FF2B5EF4-FFF2-40B4-BE49-F238E27FC236}">
                <a16:creationId xmlns="" xmlns:a16="http://schemas.microsoft.com/office/drawing/2014/main" id="{9448243A-B845-41F6-8C5D-71F027D8030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3" name="Rectangle 2">
            <a:extLst>
              <a:ext uri="{FF2B5EF4-FFF2-40B4-BE49-F238E27FC236}">
                <a16:creationId xmlns="" xmlns:a16="http://schemas.microsoft.com/office/drawing/2014/main" id="{D42203C2-08FE-4CC0-967B-3B201218E5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4" name="Rectangle 2">
            <a:extLst>
              <a:ext uri="{FF2B5EF4-FFF2-40B4-BE49-F238E27FC236}">
                <a16:creationId xmlns="" xmlns:a16="http://schemas.microsoft.com/office/drawing/2014/main" id="{00FD94DD-F8EE-466F-AB27-7AF00FBF01A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5" name="Rectangle 2">
            <a:extLst>
              <a:ext uri="{FF2B5EF4-FFF2-40B4-BE49-F238E27FC236}">
                <a16:creationId xmlns="" xmlns:a16="http://schemas.microsoft.com/office/drawing/2014/main" id="{DC4F34D2-3B91-4CCE-8D82-2AA4B2BC954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6" name="Rectangle 2">
            <a:extLst>
              <a:ext uri="{FF2B5EF4-FFF2-40B4-BE49-F238E27FC236}">
                <a16:creationId xmlns="" xmlns:a16="http://schemas.microsoft.com/office/drawing/2014/main" id="{3FEEEB08-BE4D-4B74-B525-A86DCA29F8E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7" name="Rectangle 4">
            <a:extLst>
              <a:ext uri="{FF2B5EF4-FFF2-40B4-BE49-F238E27FC236}">
                <a16:creationId xmlns="" xmlns:a16="http://schemas.microsoft.com/office/drawing/2014/main" id="{A4DE06FE-36F1-403B-BA64-BE92F5E9FFF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8858" name="灯片编号占位符 1">
            <a:extLst>
              <a:ext uri="{FF2B5EF4-FFF2-40B4-BE49-F238E27FC236}">
                <a16:creationId xmlns="" xmlns:a16="http://schemas.microsoft.com/office/drawing/2014/main" id="{7043B720-9EF0-41CB-B255-CFB22B1188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EC46753-670C-4379-ABAD-C896E103B53F}" type="slidenum">
              <a:rPr kumimoji="0" lang="en-US" altLang="zh-CN" sz="1400" b="0" smtClean="0"/>
              <a:pPr>
                <a:lnSpc>
                  <a:spcPct val="100000"/>
                </a:lnSpc>
                <a:spcBef>
                  <a:spcPct val="0"/>
                </a:spcBef>
                <a:buFontTx/>
                <a:buNone/>
              </a:pPr>
              <a:t>68</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5" dur="500"/>
                                        <p:tgtEl>
                                          <p:spTgt spid="2160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8" dur="500"/>
                                        <p:tgtEl>
                                          <p:spTgt spid="21607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3" dur="500"/>
                                        <p:tgtEl>
                                          <p:spTgt spid="21607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28" dur="500"/>
                                        <p:tgtEl>
                                          <p:spTgt spid="2160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 xmlns:a16="http://schemas.microsoft.com/office/drawing/2014/main" id="{2AE176CA-B082-465D-81AF-93637F2A901C}"/>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3.4.3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printf</a:t>
            </a:r>
            <a:r>
              <a:rPr lang="zh-CN" altLang="zh-CN" sz="4800">
                <a:solidFill>
                  <a:srgbClr val="800000"/>
                </a:solidFill>
                <a:latin typeface="Arial" panose="020B0604020202020204" pitchFamily="34" charset="0"/>
                <a:ea typeface="黑体" panose="02010609060101010101" pitchFamily="49" charset="-122"/>
              </a:rPr>
              <a:t>函数输出数据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1B737448-8FE2-4FE1-8C0A-7BED622AF06D}"/>
              </a:ext>
            </a:extLst>
          </p:cNvPr>
          <p:cNvSpPr>
            <a:spLocks noGrp="1" noChangeArrowheads="1"/>
          </p:cNvSpPr>
          <p:nvPr>
            <p:ph type="body" sz="half" idx="1"/>
          </p:nvPr>
        </p:nvSpPr>
        <p:spPr>
          <a:xfrm>
            <a:off x="500063" y="1714500"/>
            <a:ext cx="8358187" cy="4357688"/>
          </a:xfrm>
        </p:spPr>
        <p:txBody>
          <a:bodyPr/>
          <a:lstStyle/>
          <a:p>
            <a:pPr>
              <a:buFont typeface="Wingdings" pitchFamily="2" charset="2"/>
              <a:buNone/>
            </a:pPr>
            <a:r>
              <a:rPr lang="en-US" altLang="zh-CN"/>
              <a:t>2. </a:t>
            </a:r>
            <a:r>
              <a:rPr lang="zh-CN" altLang="en-US"/>
              <a:t>常用</a:t>
            </a:r>
            <a:r>
              <a:rPr lang="zh-CN" altLang="zh-CN"/>
              <a:t>格式字符</a:t>
            </a:r>
            <a:endParaRPr lang="en-US" altLang="zh-CN"/>
          </a:p>
          <a:p>
            <a:pPr lvl="1"/>
            <a:r>
              <a:rPr lang="en-US" altLang="zh-CN"/>
              <a:t>e</a:t>
            </a:r>
            <a:r>
              <a:rPr lang="zh-CN" altLang="zh-CN"/>
              <a:t>格式符。指定以指数形式输出实数</a:t>
            </a:r>
            <a:endParaRPr lang="en-US" altLang="zh-CN"/>
          </a:p>
          <a:p>
            <a:pPr lvl="2"/>
            <a:r>
              <a:rPr lang="en-US" altLang="zh-CN"/>
              <a:t>%m.ne</a:t>
            </a:r>
          </a:p>
          <a:p>
            <a:pPr lvl="1">
              <a:buFont typeface="Wingdings" pitchFamily="2" charset="2"/>
              <a:buNone/>
            </a:pPr>
            <a:r>
              <a:rPr lang="en-US" altLang="zh-CN"/>
              <a:t>     printf(”%13.2e”,123.456);</a:t>
            </a:r>
          </a:p>
          <a:p>
            <a:pPr lvl="1">
              <a:buFont typeface="Wingdings" pitchFamily="2" charset="2"/>
              <a:buNone/>
            </a:pPr>
            <a:r>
              <a:rPr lang="en-US" altLang="zh-CN"/>
              <a:t>     </a:t>
            </a:r>
            <a:r>
              <a:rPr lang="zh-CN" altLang="en-US"/>
              <a:t>输出：    </a:t>
            </a:r>
            <a:r>
              <a:rPr lang="en-US" altLang="zh-CN"/>
              <a:t>1.23e+002    (</a:t>
            </a:r>
            <a:r>
              <a:rPr lang="zh-CN" altLang="zh-CN"/>
              <a:t>前面有</a:t>
            </a:r>
            <a:r>
              <a:rPr lang="en-US" altLang="zh-CN"/>
              <a:t>4</a:t>
            </a:r>
            <a:r>
              <a:rPr lang="zh-CN" altLang="zh-CN"/>
              <a:t>个空格</a:t>
            </a:r>
            <a:r>
              <a:rPr lang="en-US" altLang="zh-CN"/>
              <a:t>)</a:t>
            </a:r>
          </a:p>
        </p:txBody>
      </p:sp>
      <p:sp>
        <p:nvSpPr>
          <p:cNvPr id="79876" name="Rectangle 5">
            <a:extLst>
              <a:ext uri="{FF2B5EF4-FFF2-40B4-BE49-F238E27FC236}">
                <a16:creationId xmlns="" xmlns:a16="http://schemas.microsoft.com/office/drawing/2014/main" id="{7EAB970E-B3B6-49E5-8AA1-A887BBE1D1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77" name="Rectangle 2">
            <a:extLst>
              <a:ext uri="{FF2B5EF4-FFF2-40B4-BE49-F238E27FC236}">
                <a16:creationId xmlns="" xmlns:a16="http://schemas.microsoft.com/office/drawing/2014/main" id="{2A8CA22B-093C-4D1E-AB6F-B1D60D1CB0B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78" name="Rectangle 2">
            <a:extLst>
              <a:ext uri="{FF2B5EF4-FFF2-40B4-BE49-F238E27FC236}">
                <a16:creationId xmlns="" xmlns:a16="http://schemas.microsoft.com/office/drawing/2014/main" id="{BEE59617-D2DE-4487-AC0D-DEB704BCFEA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79" name="Rectangle 2">
            <a:extLst>
              <a:ext uri="{FF2B5EF4-FFF2-40B4-BE49-F238E27FC236}">
                <a16:creationId xmlns="" xmlns:a16="http://schemas.microsoft.com/office/drawing/2014/main" id="{863B0ED0-5EA6-4221-B4C2-019E1E41FE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80" name="Rectangle 2">
            <a:extLst>
              <a:ext uri="{FF2B5EF4-FFF2-40B4-BE49-F238E27FC236}">
                <a16:creationId xmlns="" xmlns:a16="http://schemas.microsoft.com/office/drawing/2014/main" id="{D295477E-C02C-43CB-A188-342648888E9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81" name="Rectangle 4">
            <a:extLst>
              <a:ext uri="{FF2B5EF4-FFF2-40B4-BE49-F238E27FC236}">
                <a16:creationId xmlns="" xmlns:a16="http://schemas.microsoft.com/office/drawing/2014/main" id="{0D4272F9-DFB9-47A9-BA0C-371F2E28EF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9882" name="灯片编号占位符 1">
            <a:extLst>
              <a:ext uri="{FF2B5EF4-FFF2-40B4-BE49-F238E27FC236}">
                <a16:creationId xmlns="" xmlns:a16="http://schemas.microsoft.com/office/drawing/2014/main" id="{6D0F14AE-FC3B-4267-BC3C-EB587422F4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4B5705FD-EA48-422D-90D6-B3968CDB890E}" type="slidenum">
              <a:rPr kumimoji="0" lang="en-US" altLang="zh-CN" sz="1400" b="0" smtClean="0"/>
              <a:pPr>
                <a:lnSpc>
                  <a:spcPct val="100000"/>
                </a:lnSpc>
                <a:spcBef>
                  <a:spcPct val="0"/>
                </a:spcBef>
                <a:buFontTx/>
                <a:buNone/>
              </a:pPr>
              <a:t>69</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7" dur="500"/>
                                        <p:tgtEl>
                                          <p:spTgt spid="2160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2" dur="500"/>
                                        <p:tgtEl>
                                          <p:spTgt spid="2160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17" dur="500"/>
                                        <p:tgtEl>
                                          <p:spTgt spid="2160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C54617CE-BA8F-482E-BE6D-C30F5F412E57}"/>
              </a:ext>
            </a:extLst>
          </p:cNvPr>
          <p:cNvSpPr>
            <a:spLocks noGrp="1" noChangeArrowheads="1"/>
          </p:cNvSpPr>
          <p:nvPr>
            <p:ph type="title"/>
          </p:nvPr>
        </p:nvSpPr>
        <p:spPr>
          <a:xfrm>
            <a:off x="928688" y="901700"/>
            <a:ext cx="6491287" cy="830263"/>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3.1 </a:t>
            </a:r>
            <a:r>
              <a:rPr lang="zh-CN" altLang="en-US" sz="4800">
                <a:solidFill>
                  <a:srgbClr val="800000"/>
                </a:solidFill>
                <a:latin typeface="Arial" panose="020B0604020202020204" pitchFamily="34" charset="0"/>
                <a:ea typeface="黑体" panose="02010609060101010101" pitchFamily="49" charset="-122"/>
              </a:rPr>
              <a:t>简单</a:t>
            </a:r>
            <a:r>
              <a:rPr lang="zh-CN" altLang="zh-CN" sz="4800">
                <a:solidFill>
                  <a:srgbClr val="800000"/>
                </a:solidFill>
                <a:latin typeface="Arial" panose="020B0604020202020204" pitchFamily="34" charset="0"/>
                <a:ea typeface="黑体" panose="02010609060101010101" pitchFamily="49" charset="-122"/>
              </a:rPr>
              <a:t>程序设计</a:t>
            </a:r>
            <a:r>
              <a:rPr lang="zh-CN" altLang="en-US" sz="4800">
                <a:solidFill>
                  <a:srgbClr val="800000"/>
                </a:solidFill>
                <a:latin typeface="Arial" panose="020B0604020202020204" pitchFamily="34" charset="0"/>
                <a:ea typeface="黑体" panose="02010609060101010101" pitchFamily="49" charset="-122"/>
              </a:rPr>
              <a:t>示</a:t>
            </a:r>
            <a:r>
              <a:rPr lang="zh-CN" altLang="zh-CN" sz="4800">
                <a:solidFill>
                  <a:srgbClr val="800000"/>
                </a:solidFill>
                <a:latin typeface="Arial" panose="020B0604020202020204" pitchFamily="34" charset="0"/>
                <a:ea typeface="黑体" panose="02010609060101010101" pitchFamily="49" charset="-122"/>
              </a:rPr>
              <a:t>例</a:t>
            </a:r>
            <a:endParaRPr lang="zh-CN" altLang="en-US" sz="4800">
              <a:solidFill>
                <a:srgbClr val="800000"/>
              </a:solidFill>
              <a:latin typeface="Arial" panose="020B0604020202020204" pitchFamily="34" charset="0"/>
              <a:ea typeface="黑体" panose="02010609060101010101" pitchFamily="49" charset="-122"/>
            </a:endParaRPr>
          </a:p>
        </p:txBody>
      </p:sp>
      <p:sp>
        <p:nvSpPr>
          <p:cNvPr id="13315" name="Rectangle 5">
            <a:extLst>
              <a:ext uri="{FF2B5EF4-FFF2-40B4-BE49-F238E27FC236}">
                <a16:creationId xmlns="" xmlns:a16="http://schemas.microsoft.com/office/drawing/2014/main" id="{52C6D62F-EC44-4FE6-B8B2-1C740D7F23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316" name="Rectangle 5">
            <a:extLst>
              <a:ext uri="{FF2B5EF4-FFF2-40B4-BE49-F238E27FC236}">
                <a16:creationId xmlns="" xmlns:a16="http://schemas.microsoft.com/office/drawing/2014/main" id="{18C6502A-3F65-45B9-A08F-1C383A96A79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 name="Rectangle 7">
            <a:extLst>
              <a:ext uri="{FF2B5EF4-FFF2-40B4-BE49-F238E27FC236}">
                <a16:creationId xmlns="" xmlns:a16="http://schemas.microsoft.com/office/drawing/2014/main" id="{826346B7-E278-48F0-9A34-4E4B4DB9FFD9}"/>
              </a:ext>
            </a:extLst>
          </p:cNvPr>
          <p:cNvSpPr txBox="1">
            <a:spLocks noChangeArrowheads="1"/>
          </p:cNvSpPr>
          <p:nvPr/>
        </p:nvSpPr>
        <p:spPr bwMode="auto">
          <a:xfrm>
            <a:off x="1071563" y="1785938"/>
            <a:ext cx="7429500" cy="4357687"/>
          </a:xfrm>
          <a:prstGeom prst="rect">
            <a:avLst/>
          </a:prstGeom>
          <a:noFill/>
          <a:ln w="9525">
            <a:noFill/>
            <a:miter lim="800000"/>
            <a:headEnd/>
            <a:tailEnd/>
          </a:ln>
        </p:spPr>
        <p:txBody>
          <a:bodyPr/>
          <a:lstStyle/>
          <a:p>
            <a:pPr eaLnBrk="1" hangingPunct="1">
              <a:defRPr/>
            </a:pPr>
            <a:r>
              <a:rPr lang="en-US" altLang="zh-CN" sz="2400" b="1" kern="0" dirty="0">
                <a:latin typeface="+mn-lt"/>
                <a:ea typeface="+mn-ea"/>
              </a:rPr>
              <a:t>#include &lt;</a:t>
            </a:r>
            <a:r>
              <a:rPr lang="en-US" altLang="zh-CN" sz="2400" b="1" kern="0" dirty="0" err="1">
                <a:latin typeface="+mn-lt"/>
                <a:ea typeface="+mn-ea"/>
              </a:rPr>
              <a:t>stdio.h</a:t>
            </a:r>
            <a:r>
              <a:rPr lang="en-US" altLang="zh-CN" sz="2400" b="1" kern="0" dirty="0">
                <a:latin typeface="+mn-lt"/>
                <a:ea typeface="+mn-ea"/>
              </a:rPr>
              <a:t>&gt;//ch3-2.c(Euclid Alg.)</a:t>
            </a:r>
            <a:endParaRPr lang="zh-CN" altLang="zh-CN" sz="2400" b="1" kern="0" dirty="0">
              <a:latin typeface="+mn-lt"/>
              <a:ea typeface="+mn-ea"/>
            </a:endParaRPr>
          </a:p>
          <a:p>
            <a:pPr eaLnBrk="1" hangingPunct="1">
              <a:defRPr/>
            </a:pPr>
            <a:r>
              <a:rPr lang="en-US" altLang="zh-CN" sz="2400" b="1" kern="0" dirty="0" err="1">
                <a:latin typeface="+mn-lt"/>
                <a:ea typeface="+mn-ea"/>
              </a:rPr>
              <a:t>int</a:t>
            </a:r>
            <a:r>
              <a:rPr lang="en-US" altLang="zh-CN" sz="2400" b="1" kern="0" dirty="0">
                <a:latin typeface="+mn-lt"/>
                <a:ea typeface="+mn-ea"/>
              </a:rPr>
              <a:t> main ( )</a:t>
            </a:r>
            <a:endParaRPr lang="zh-CN" altLang="zh-CN" sz="2400" b="1" kern="0" dirty="0">
              <a:latin typeface="+mn-lt"/>
              <a:ea typeface="+mn-ea"/>
            </a:endParaRPr>
          </a:p>
          <a:p>
            <a:pPr eaLnBrk="1" hangingPunct="1">
              <a:defRPr/>
            </a:pPr>
            <a:r>
              <a:rPr lang="en-US" altLang="zh-CN" sz="2400" b="1" kern="0" dirty="0">
                <a:latin typeface="+mn-lt"/>
                <a:ea typeface="+mn-ea"/>
              </a:rPr>
              <a:t>{</a:t>
            </a:r>
            <a:endParaRPr lang="zh-CN" altLang="zh-CN" sz="2400" b="1" kern="0" dirty="0">
              <a:latin typeface="+mn-lt"/>
              <a:ea typeface="+mn-ea"/>
            </a:endParaRPr>
          </a:p>
          <a:p>
            <a:pPr eaLnBrk="1" hangingPunct="1">
              <a:defRPr/>
            </a:pPr>
            <a:r>
              <a:rPr lang="en-US" altLang="zh-CN" sz="2400" b="1" kern="0" dirty="0">
                <a:latin typeface="+mn-lt"/>
                <a:ea typeface="+mn-ea"/>
              </a:rPr>
              <a:t>   </a:t>
            </a:r>
            <a:r>
              <a:rPr lang="en-US" altLang="zh-CN" sz="2400" b="1" kern="0" dirty="0" err="1">
                <a:latin typeface="+mn-lt"/>
                <a:ea typeface="+mn-ea"/>
              </a:rPr>
              <a:t>int</a:t>
            </a:r>
            <a:r>
              <a:rPr lang="en-US" altLang="zh-CN" sz="2400" b="1" kern="0" dirty="0">
                <a:latin typeface="+mn-lt"/>
                <a:ea typeface="+mn-ea"/>
              </a:rPr>
              <a:t> m, n; </a:t>
            </a:r>
            <a:endParaRPr lang="zh-CN" altLang="zh-CN" sz="2400" b="1" kern="0" dirty="0">
              <a:latin typeface="+mn-lt"/>
              <a:ea typeface="+mn-ea"/>
            </a:endParaRPr>
          </a:p>
          <a:p>
            <a:pPr eaLnBrk="1" hangingPunct="1">
              <a:defRPr/>
            </a:pPr>
            <a:r>
              <a:rPr lang="en-US" altLang="zh-CN" sz="2400" b="1" kern="0" dirty="0">
                <a:latin typeface="+mn-lt"/>
                <a:ea typeface="+mn-ea"/>
              </a:rPr>
              <a:t>   </a:t>
            </a:r>
            <a:r>
              <a:rPr lang="en-US" altLang="zh-CN" sz="2400" b="1" kern="0" dirty="0" err="1">
                <a:latin typeface="+mn-lt"/>
                <a:ea typeface="+mn-ea"/>
              </a:rPr>
              <a:t>scanf</a:t>
            </a:r>
            <a:r>
              <a:rPr lang="en-US" altLang="zh-CN" sz="2400" b="1" kern="0" dirty="0">
                <a:latin typeface="+mn-lt"/>
                <a:ea typeface="+mn-ea"/>
              </a:rPr>
              <a:t>(“%</a:t>
            </a:r>
            <a:r>
              <a:rPr lang="en-US" altLang="zh-CN" sz="2400" b="1" kern="0" dirty="0" err="1">
                <a:latin typeface="+mn-lt"/>
                <a:ea typeface="+mn-ea"/>
              </a:rPr>
              <a:t>d%d</a:t>
            </a:r>
            <a:r>
              <a:rPr lang="en-US" altLang="zh-CN" sz="2400" b="1" kern="0" dirty="0">
                <a:latin typeface="+mn-lt"/>
                <a:ea typeface="+mn-ea"/>
              </a:rPr>
              <a:t>”, &amp;m, &amp;n); </a:t>
            </a:r>
            <a:endParaRPr lang="zh-CN" altLang="zh-CN" sz="2400" b="1" kern="0" dirty="0">
              <a:latin typeface="+mn-lt"/>
              <a:ea typeface="+mn-ea"/>
            </a:endParaRPr>
          </a:p>
          <a:p>
            <a:pPr eaLnBrk="1" hangingPunct="1">
              <a:defRPr/>
            </a:pPr>
            <a:r>
              <a:rPr lang="en-US" altLang="zh-CN" sz="2400" b="1" kern="0" dirty="0">
                <a:latin typeface="+mn-lt"/>
                <a:ea typeface="+mn-ea"/>
              </a:rPr>
              <a:t>   </a:t>
            </a:r>
            <a:r>
              <a:rPr lang="en-US" altLang="zh-CN" sz="2400" b="1" kern="0" dirty="0" err="1">
                <a:latin typeface="+mn-lt"/>
                <a:ea typeface="+mn-ea"/>
              </a:rPr>
              <a:t>int</a:t>
            </a:r>
            <a:r>
              <a:rPr lang="en-US" altLang="zh-CN" sz="2400" b="1" kern="0" dirty="0">
                <a:latin typeface="+mn-lt"/>
                <a:ea typeface="+mn-ea"/>
              </a:rPr>
              <a:t> r = </a:t>
            </a:r>
            <a:r>
              <a:rPr lang="en-US" altLang="zh-CN" sz="2400" b="1" kern="0" dirty="0" err="1">
                <a:latin typeface="+mn-lt"/>
                <a:ea typeface="+mn-ea"/>
              </a:rPr>
              <a:t>m%n</a:t>
            </a:r>
            <a:r>
              <a:rPr lang="en-US" altLang="zh-CN" sz="2400" b="1" kern="0" dirty="0">
                <a:latin typeface="+mn-lt"/>
                <a:ea typeface="+mn-ea"/>
              </a:rPr>
              <a:t>; </a:t>
            </a:r>
            <a:endParaRPr lang="zh-CN" altLang="zh-CN" sz="2400" b="1" kern="0" dirty="0">
              <a:latin typeface="+mn-lt"/>
              <a:ea typeface="+mn-ea"/>
            </a:endParaRPr>
          </a:p>
          <a:p>
            <a:pPr eaLnBrk="1" hangingPunct="1">
              <a:defRPr/>
            </a:pPr>
            <a:r>
              <a:rPr lang="en-US" altLang="zh-CN" sz="2400" b="1" kern="0" dirty="0">
                <a:latin typeface="+mn-lt"/>
                <a:ea typeface="+mn-ea"/>
              </a:rPr>
              <a:t>   while(r){</a:t>
            </a:r>
          </a:p>
          <a:p>
            <a:pPr eaLnBrk="1" hangingPunct="1">
              <a:defRPr/>
            </a:pPr>
            <a:r>
              <a:rPr lang="en-US" altLang="zh-CN" sz="2400" b="1" kern="0" dirty="0">
                <a:latin typeface="+mn-lt"/>
                <a:ea typeface="+mn-ea"/>
              </a:rPr>
              <a:t>      m = n; n = r; r=</a:t>
            </a:r>
            <a:r>
              <a:rPr lang="en-US" altLang="zh-CN" sz="2400" b="1" kern="0" dirty="0" err="1">
                <a:latin typeface="+mn-lt"/>
                <a:ea typeface="+mn-ea"/>
              </a:rPr>
              <a:t>m%n</a:t>
            </a:r>
            <a:r>
              <a:rPr lang="en-US" altLang="zh-CN" sz="2400" b="1" kern="0" dirty="0">
                <a:latin typeface="+mn-lt"/>
                <a:ea typeface="+mn-ea"/>
              </a:rPr>
              <a:t>;</a:t>
            </a:r>
          </a:p>
          <a:p>
            <a:pPr eaLnBrk="1" hangingPunct="1">
              <a:defRPr/>
            </a:pPr>
            <a:r>
              <a:rPr lang="en-US" altLang="zh-CN" sz="2400" b="1" kern="0" dirty="0">
                <a:latin typeface="+mn-lt"/>
                <a:ea typeface="+mn-ea"/>
              </a:rPr>
              <a:t>   }  </a:t>
            </a:r>
          </a:p>
          <a:p>
            <a:pPr eaLnBrk="1" hangingPunct="1">
              <a:defRPr/>
            </a:pPr>
            <a:r>
              <a:rPr lang="en-US" altLang="zh-CN" sz="2400" b="1" kern="0" dirty="0">
                <a:latin typeface="+mn-lt"/>
                <a:ea typeface="+mn-ea"/>
              </a:rPr>
              <a:t>   </a:t>
            </a:r>
            <a:r>
              <a:rPr lang="en-US" altLang="zh-CN" sz="2400" b="1" kern="0" dirty="0" err="1">
                <a:latin typeface="+mn-lt"/>
                <a:ea typeface="+mn-ea"/>
              </a:rPr>
              <a:t>printf</a:t>
            </a:r>
            <a:r>
              <a:rPr lang="en-US" altLang="zh-CN" sz="2400" b="1" kern="0" dirty="0">
                <a:latin typeface="+mn-lt"/>
                <a:ea typeface="+mn-ea"/>
              </a:rPr>
              <a:t>(“m</a:t>
            </a:r>
            <a:r>
              <a:rPr lang="zh-CN" altLang="en-US" sz="2400" b="1" kern="0" dirty="0">
                <a:latin typeface="+mn-lt"/>
                <a:ea typeface="+mn-ea"/>
              </a:rPr>
              <a:t>和</a:t>
            </a:r>
            <a:r>
              <a:rPr lang="en-US" altLang="zh-CN" sz="2400" b="1" kern="0" dirty="0">
                <a:latin typeface="+mn-lt"/>
                <a:ea typeface="+mn-ea"/>
              </a:rPr>
              <a:t>n</a:t>
            </a:r>
            <a:r>
              <a:rPr lang="zh-CN" altLang="en-US" sz="2400" b="1" kern="0" dirty="0">
                <a:latin typeface="+mn-lt"/>
                <a:ea typeface="+mn-ea"/>
              </a:rPr>
              <a:t>的最大公约数是：</a:t>
            </a:r>
            <a:r>
              <a:rPr lang="en-US" altLang="zh-CN" sz="2400" b="1" kern="0" dirty="0">
                <a:latin typeface="+mn-lt"/>
                <a:ea typeface="+mn-ea"/>
              </a:rPr>
              <a:t>%d\n”, n);    </a:t>
            </a:r>
            <a:endParaRPr lang="zh-CN" altLang="zh-CN" sz="2400" b="1" kern="0" dirty="0">
              <a:latin typeface="+mn-lt"/>
              <a:ea typeface="+mn-ea"/>
            </a:endParaRPr>
          </a:p>
          <a:p>
            <a:pPr eaLnBrk="1" hangingPunct="1">
              <a:defRPr/>
            </a:pPr>
            <a:r>
              <a:rPr lang="en-US" altLang="zh-CN" sz="2400" b="1" kern="0" dirty="0">
                <a:latin typeface="+mn-lt"/>
                <a:ea typeface="+mn-ea"/>
              </a:rPr>
              <a:t>   return 0;</a:t>
            </a:r>
            <a:endParaRPr lang="zh-CN" altLang="zh-CN" sz="2400" b="1" kern="0" dirty="0">
              <a:latin typeface="+mn-lt"/>
              <a:ea typeface="+mn-ea"/>
            </a:endParaRPr>
          </a:p>
          <a:p>
            <a:pPr eaLnBrk="1" hangingPunct="1">
              <a:defRPr/>
            </a:pPr>
            <a:r>
              <a:rPr lang="en-US" altLang="zh-CN" sz="2400" b="1" kern="0" dirty="0">
                <a:latin typeface="+mn-lt"/>
                <a:ea typeface="+mn-ea"/>
              </a:rPr>
              <a:t> }</a:t>
            </a:r>
          </a:p>
        </p:txBody>
      </p:sp>
      <p:sp>
        <p:nvSpPr>
          <p:cNvPr id="10" name="TextBox 9">
            <a:extLst>
              <a:ext uri="{FF2B5EF4-FFF2-40B4-BE49-F238E27FC236}">
                <a16:creationId xmlns="" xmlns:a16="http://schemas.microsoft.com/office/drawing/2014/main" id="{BCDCE90F-65F6-4C8A-A14C-CEEBC13CD0C6}"/>
              </a:ext>
            </a:extLst>
          </p:cNvPr>
          <p:cNvSpPr txBox="1">
            <a:spLocks noChangeArrowheads="1"/>
          </p:cNvSpPr>
          <p:nvPr/>
        </p:nvSpPr>
        <p:spPr bwMode="auto">
          <a:xfrm>
            <a:off x="3635375" y="2852738"/>
            <a:ext cx="4857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rgbClr val="0000CC"/>
                </a:solidFill>
                <a:latin typeface="Arial" panose="020B0604020202020204" pitchFamily="34" charset="0"/>
              </a:rPr>
              <a:t>//</a:t>
            </a:r>
            <a:r>
              <a:rPr lang="zh-CN" altLang="zh-CN" sz="2400">
                <a:solidFill>
                  <a:srgbClr val="0000CC"/>
                </a:solidFill>
                <a:latin typeface="Arial" panose="020B0604020202020204" pitchFamily="34" charset="0"/>
              </a:rPr>
              <a:t>定义</a:t>
            </a:r>
            <a:r>
              <a:rPr lang="en-US" altLang="zh-CN" sz="2400">
                <a:solidFill>
                  <a:srgbClr val="0000CC"/>
                </a:solidFill>
                <a:latin typeface="Arial" panose="020B0604020202020204" pitchFamily="34" charset="0"/>
              </a:rPr>
              <a:t>m</a:t>
            </a:r>
            <a:r>
              <a:rPr lang="zh-CN" altLang="zh-CN" sz="2400">
                <a:solidFill>
                  <a:srgbClr val="0000CC"/>
                </a:solidFill>
                <a:latin typeface="Arial" panose="020B0604020202020204" pitchFamily="34" charset="0"/>
              </a:rPr>
              <a:t>和</a:t>
            </a:r>
            <a:r>
              <a:rPr lang="en-US" altLang="zh-CN" sz="2400">
                <a:solidFill>
                  <a:srgbClr val="0000CC"/>
                </a:solidFill>
                <a:latin typeface="Arial" panose="020B0604020202020204" pitchFamily="34" charset="0"/>
              </a:rPr>
              <a:t>n</a:t>
            </a:r>
            <a:r>
              <a:rPr lang="zh-CN" altLang="zh-CN" sz="2400">
                <a:solidFill>
                  <a:srgbClr val="0000CC"/>
                </a:solidFill>
                <a:latin typeface="Arial" panose="020B0604020202020204" pitchFamily="34" charset="0"/>
              </a:rPr>
              <a:t>为</a:t>
            </a:r>
            <a:r>
              <a:rPr lang="zh-CN" altLang="en-US" sz="2400">
                <a:solidFill>
                  <a:srgbClr val="0000CC"/>
                </a:solidFill>
                <a:latin typeface="Arial" panose="020B0604020202020204" pitchFamily="34" charset="0"/>
              </a:rPr>
              <a:t>整型</a:t>
            </a:r>
            <a:r>
              <a:rPr lang="zh-CN" altLang="zh-CN" sz="2400">
                <a:solidFill>
                  <a:srgbClr val="0000CC"/>
                </a:solidFill>
                <a:latin typeface="Arial" panose="020B0604020202020204" pitchFamily="34" charset="0"/>
              </a:rPr>
              <a:t>变量</a:t>
            </a:r>
            <a:endParaRPr lang="zh-CN" altLang="en-US" sz="2400">
              <a:solidFill>
                <a:srgbClr val="0000CC"/>
              </a:solidFill>
              <a:latin typeface="Arial" panose="020B0604020202020204" pitchFamily="34" charset="0"/>
            </a:endParaRPr>
          </a:p>
        </p:txBody>
      </p:sp>
      <p:sp>
        <p:nvSpPr>
          <p:cNvPr id="11" name="TextBox 10">
            <a:extLst>
              <a:ext uri="{FF2B5EF4-FFF2-40B4-BE49-F238E27FC236}">
                <a16:creationId xmlns="" xmlns:a16="http://schemas.microsoft.com/office/drawing/2014/main" id="{20B27F43-AAC9-4559-8255-F8CC82E44C63}"/>
              </a:ext>
            </a:extLst>
          </p:cNvPr>
          <p:cNvSpPr txBox="1">
            <a:spLocks noChangeArrowheads="1"/>
          </p:cNvSpPr>
          <p:nvPr/>
        </p:nvSpPr>
        <p:spPr bwMode="auto">
          <a:xfrm>
            <a:off x="5929313" y="3270250"/>
            <a:ext cx="276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rgbClr val="0000CC"/>
                </a:solidFill>
                <a:latin typeface="Arial" panose="020B0604020202020204" pitchFamily="34" charset="0"/>
              </a:rPr>
              <a:t>//</a:t>
            </a:r>
            <a:r>
              <a:rPr lang="zh-CN" altLang="en-US" sz="2400">
                <a:solidFill>
                  <a:srgbClr val="0000CC"/>
                </a:solidFill>
                <a:latin typeface="Arial" panose="020B0604020202020204" pitchFamily="34" charset="0"/>
              </a:rPr>
              <a:t>输入</a:t>
            </a:r>
            <a:r>
              <a:rPr lang="en-US" altLang="zh-CN" sz="2400">
                <a:solidFill>
                  <a:srgbClr val="0000CC"/>
                </a:solidFill>
                <a:latin typeface="Arial" panose="020B0604020202020204" pitchFamily="34" charset="0"/>
              </a:rPr>
              <a:t>m</a:t>
            </a:r>
            <a:r>
              <a:rPr lang="zh-CN" altLang="en-US" sz="2400">
                <a:solidFill>
                  <a:srgbClr val="0000CC"/>
                </a:solidFill>
                <a:latin typeface="Arial" panose="020B0604020202020204" pitchFamily="34" charset="0"/>
              </a:rPr>
              <a:t>和</a:t>
            </a:r>
            <a:r>
              <a:rPr lang="en-US" altLang="zh-CN" sz="2400">
                <a:solidFill>
                  <a:srgbClr val="0000CC"/>
                </a:solidFill>
                <a:latin typeface="Arial" panose="020B0604020202020204" pitchFamily="34" charset="0"/>
              </a:rPr>
              <a:t>n</a:t>
            </a:r>
            <a:r>
              <a:rPr lang="zh-CN" altLang="zh-CN" sz="2400">
                <a:solidFill>
                  <a:srgbClr val="0000CC"/>
                </a:solidFill>
                <a:latin typeface="Arial" panose="020B0604020202020204" pitchFamily="34" charset="0"/>
              </a:rPr>
              <a:t>的值</a:t>
            </a:r>
            <a:endParaRPr lang="zh-CN" altLang="en-US" sz="2400">
              <a:solidFill>
                <a:srgbClr val="0000CC"/>
              </a:solidFill>
              <a:latin typeface="Arial" panose="020B0604020202020204" pitchFamily="34" charset="0"/>
            </a:endParaRPr>
          </a:p>
        </p:txBody>
      </p:sp>
      <p:sp>
        <p:nvSpPr>
          <p:cNvPr id="12" name="TextBox 11">
            <a:extLst>
              <a:ext uri="{FF2B5EF4-FFF2-40B4-BE49-F238E27FC236}">
                <a16:creationId xmlns="" xmlns:a16="http://schemas.microsoft.com/office/drawing/2014/main" id="{427630F8-BC37-48BA-AE06-C7636F8886E8}"/>
              </a:ext>
            </a:extLst>
          </p:cNvPr>
          <p:cNvSpPr txBox="1">
            <a:spLocks noChangeArrowheads="1"/>
          </p:cNvSpPr>
          <p:nvPr/>
        </p:nvSpPr>
        <p:spPr bwMode="auto">
          <a:xfrm>
            <a:off x="3851275" y="3608388"/>
            <a:ext cx="4649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rgbClr val="0000CC"/>
                </a:solidFill>
                <a:latin typeface="Arial" panose="020B0604020202020204" pitchFamily="34" charset="0"/>
              </a:rPr>
              <a:t>//s1:r</a:t>
            </a:r>
            <a:r>
              <a:rPr lang="zh-CN" altLang="en-US" sz="2400">
                <a:solidFill>
                  <a:srgbClr val="0000CC"/>
                </a:solidFill>
                <a:latin typeface="Arial" panose="020B0604020202020204" pitchFamily="34" charset="0"/>
              </a:rPr>
              <a:t>用来存储</a:t>
            </a:r>
            <a:r>
              <a:rPr lang="en-US" altLang="zh-CN" sz="2400">
                <a:solidFill>
                  <a:srgbClr val="0000CC"/>
                </a:solidFill>
                <a:latin typeface="Arial" panose="020B0604020202020204" pitchFamily="34" charset="0"/>
              </a:rPr>
              <a:t>m</a:t>
            </a:r>
            <a:r>
              <a:rPr lang="zh-CN" altLang="en-US" sz="2400">
                <a:solidFill>
                  <a:srgbClr val="0000CC"/>
                </a:solidFill>
                <a:latin typeface="Arial" panose="020B0604020202020204" pitchFamily="34" charset="0"/>
              </a:rPr>
              <a:t>除以</a:t>
            </a:r>
            <a:r>
              <a:rPr lang="en-US" altLang="zh-CN" sz="2400">
                <a:solidFill>
                  <a:srgbClr val="0000CC"/>
                </a:solidFill>
                <a:latin typeface="Arial" panose="020B0604020202020204" pitchFamily="34" charset="0"/>
              </a:rPr>
              <a:t>n</a:t>
            </a:r>
            <a:r>
              <a:rPr lang="zh-CN" altLang="en-US" sz="2400">
                <a:solidFill>
                  <a:srgbClr val="0000CC"/>
                </a:solidFill>
                <a:latin typeface="Arial" panose="020B0604020202020204" pitchFamily="34" charset="0"/>
              </a:rPr>
              <a:t>的余数</a:t>
            </a:r>
          </a:p>
        </p:txBody>
      </p:sp>
      <p:sp>
        <p:nvSpPr>
          <p:cNvPr id="13321" name="灯片编号占位符 1">
            <a:extLst>
              <a:ext uri="{FF2B5EF4-FFF2-40B4-BE49-F238E27FC236}">
                <a16:creationId xmlns="" xmlns:a16="http://schemas.microsoft.com/office/drawing/2014/main" id="{093CFD62-4EBB-4AD5-8FD2-3EF436E0EE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F7CF7F15-9583-43B8-B44E-B317EFB6DD79}" type="slidenum">
              <a:rPr kumimoji="0" lang="en-US" altLang="zh-CN" sz="1400" b="0" smtClean="0"/>
              <a:pPr>
                <a:lnSpc>
                  <a:spcPct val="100000"/>
                </a:lnSpc>
                <a:spcBef>
                  <a:spcPct val="0"/>
                </a:spcBef>
                <a:buFontTx/>
                <a:buNone/>
              </a:pPr>
              <a:t>7</a:t>
            </a:fld>
            <a:endParaRPr kumimoji="0" lang="en-US" altLang="zh-CN" sz="1400" b="0"/>
          </a:p>
        </p:txBody>
      </p:sp>
      <p:sp>
        <p:nvSpPr>
          <p:cNvPr id="15" name="TextBox 11">
            <a:extLst>
              <a:ext uri="{FF2B5EF4-FFF2-40B4-BE49-F238E27FC236}">
                <a16:creationId xmlns="" xmlns:a16="http://schemas.microsoft.com/office/drawing/2014/main" id="{D75E8F45-1A20-41B0-A674-8A7F0B90F92B}"/>
              </a:ext>
            </a:extLst>
          </p:cNvPr>
          <p:cNvSpPr txBox="1">
            <a:spLocks noChangeArrowheads="1"/>
          </p:cNvSpPr>
          <p:nvPr/>
        </p:nvSpPr>
        <p:spPr bwMode="auto">
          <a:xfrm>
            <a:off x="3870325" y="3954463"/>
            <a:ext cx="4649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rgbClr val="0000CC"/>
                </a:solidFill>
                <a:latin typeface="Arial" panose="020B0604020202020204" pitchFamily="34" charset="0"/>
              </a:rPr>
              <a:t>//s2:</a:t>
            </a:r>
            <a:r>
              <a:rPr lang="zh-CN" altLang="en-US" sz="2400">
                <a:solidFill>
                  <a:srgbClr val="0000CC"/>
                </a:solidFill>
                <a:latin typeface="Arial" panose="020B0604020202020204" pitchFamily="34" charset="0"/>
              </a:rPr>
              <a:t>余数为</a:t>
            </a:r>
            <a:r>
              <a:rPr lang="en-US" altLang="zh-CN" sz="2400">
                <a:solidFill>
                  <a:srgbClr val="0000CC"/>
                </a:solidFill>
                <a:latin typeface="Arial" panose="020B0604020202020204" pitchFamily="34" charset="0"/>
              </a:rPr>
              <a:t>0</a:t>
            </a:r>
            <a:r>
              <a:rPr lang="zh-CN" altLang="en-US" sz="2400">
                <a:solidFill>
                  <a:srgbClr val="0000CC"/>
                </a:solidFill>
                <a:latin typeface="Arial" panose="020B0604020202020204" pitchFamily="34" charset="0"/>
              </a:rPr>
              <a:t>结束，否则去做</a:t>
            </a:r>
            <a:r>
              <a:rPr lang="en-US" altLang="zh-CN" sz="2400">
                <a:solidFill>
                  <a:srgbClr val="0000CC"/>
                </a:solidFill>
                <a:latin typeface="Arial" panose="020B0604020202020204" pitchFamily="34" charset="0"/>
              </a:rPr>
              <a:t>S3</a:t>
            </a:r>
            <a:endParaRPr lang="zh-CN" altLang="en-US" sz="2400">
              <a:solidFill>
                <a:srgbClr val="0000CC"/>
              </a:solidFill>
              <a:latin typeface="Arial" panose="020B0604020202020204" pitchFamily="34" charset="0"/>
            </a:endParaRPr>
          </a:p>
        </p:txBody>
      </p:sp>
      <p:sp>
        <p:nvSpPr>
          <p:cNvPr id="16" name="TextBox 11">
            <a:extLst>
              <a:ext uri="{FF2B5EF4-FFF2-40B4-BE49-F238E27FC236}">
                <a16:creationId xmlns="" xmlns:a16="http://schemas.microsoft.com/office/drawing/2014/main" id="{23A45EFF-2132-4ED6-B486-926EA534D935}"/>
              </a:ext>
            </a:extLst>
          </p:cNvPr>
          <p:cNvSpPr txBox="1">
            <a:spLocks noChangeArrowheads="1"/>
          </p:cNvSpPr>
          <p:nvPr/>
        </p:nvSpPr>
        <p:spPr bwMode="auto">
          <a:xfrm>
            <a:off x="5648325" y="4376738"/>
            <a:ext cx="2236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400">
                <a:solidFill>
                  <a:srgbClr val="0000CC"/>
                </a:solidFill>
                <a:latin typeface="Arial" panose="020B0604020202020204" pitchFamily="34" charset="0"/>
              </a:rPr>
              <a:t>//s3:</a:t>
            </a:r>
            <a:r>
              <a:rPr lang="zh-CN" altLang="en-US" sz="2400">
                <a:solidFill>
                  <a:srgbClr val="0000CC"/>
                </a:solidFill>
                <a:latin typeface="Arial" panose="020B0604020202020204" pitchFamily="34" charset="0"/>
              </a:rPr>
              <a:t>减少</a:t>
            </a:r>
            <a:r>
              <a:rPr lang="en-US" altLang="zh-CN" sz="2400">
                <a:solidFill>
                  <a:srgbClr val="0000CC"/>
                </a:solidFill>
                <a:latin typeface="Arial" panose="020B0604020202020204" pitchFamily="34" charset="0"/>
              </a:rPr>
              <a:t>(</a:t>
            </a:r>
            <a:r>
              <a:rPr lang="zh-CN" altLang="en-US" sz="2400">
                <a:solidFill>
                  <a:srgbClr val="0000CC"/>
                </a:solidFill>
                <a:latin typeface="Arial" panose="020B0604020202020204" pitchFamily="34" charset="0"/>
              </a:rPr>
              <a:t>迭代</a:t>
            </a:r>
            <a:r>
              <a:rPr lang="en-US" altLang="zh-CN" sz="2400">
                <a:solidFill>
                  <a:srgbClr val="0000CC"/>
                </a:solidFill>
                <a:latin typeface="Arial" panose="020B0604020202020204" pitchFamily="34" charset="0"/>
              </a:rPr>
              <a:t>)</a:t>
            </a:r>
            <a:endParaRPr lang="zh-CN" altLang="en-US" sz="2400">
              <a:solidFill>
                <a:srgbClr val="0000CC"/>
              </a:solidFill>
              <a:latin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 xmlns:a16="http://schemas.microsoft.com/office/drawing/2014/main" id="{80A613FD-237B-4B25-ACF1-0BFF01E31D5E}"/>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3.4.4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scanf</a:t>
            </a:r>
            <a:r>
              <a:rPr lang="zh-CN" altLang="zh-CN" sz="4800">
                <a:solidFill>
                  <a:srgbClr val="800000"/>
                </a:solidFill>
                <a:latin typeface="Arial" panose="020B0604020202020204" pitchFamily="34" charset="0"/>
                <a:ea typeface="黑体" panose="02010609060101010101" pitchFamily="49" charset="-122"/>
              </a:rPr>
              <a:t>函数输入数据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80899" name="Rectangle 7">
            <a:extLst>
              <a:ext uri="{FF2B5EF4-FFF2-40B4-BE49-F238E27FC236}">
                <a16:creationId xmlns="" xmlns:a16="http://schemas.microsoft.com/office/drawing/2014/main" id="{EF1866F9-A353-4B47-8E27-20E9D2534705}"/>
              </a:ext>
            </a:extLst>
          </p:cNvPr>
          <p:cNvSpPr>
            <a:spLocks noGrp="1" noChangeArrowheads="1"/>
          </p:cNvSpPr>
          <p:nvPr>
            <p:ph type="body" sz="half" idx="1"/>
          </p:nvPr>
        </p:nvSpPr>
        <p:spPr>
          <a:xfrm>
            <a:off x="714375" y="1714500"/>
            <a:ext cx="8001000" cy="4357688"/>
          </a:xfrm>
        </p:spPr>
        <p:txBody>
          <a:bodyPr/>
          <a:lstStyle/>
          <a:p>
            <a:pPr>
              <a:buFont typeface="Wingdings" pitchFamily="2" charset="2"/>
              <a:buNone/>
            </a:pPr>
            <a:r>
              <a:rPr lang="en-US" altLang="zh-CN" dirty="0"/>
              <a:t>1. </a:t>
            </a:r>
            <a:r>
              <a:rPr lang="en-US" altLang="zh-CN" dirty="0" err="1"/>
              <a:t>scanf</a:t>
            </a:r>
            <a:r>
              <a:rPr lang="en-US" altLang="zh-CN" dirty="0"/>
              <a:t> </a:t>
            </a:r>
            <a:r>
              <a:rPr lang="zh-CN" altLang="zh-CN" dirty="0"/>
              <a:t>函数的一般形式</a:t>
            </a:r>
          </a:p>
          <a:p>
            <a:pPr>
              <a:buFont typeface="Wingdings" pitchFamily="2" charset="2"/>
              <a:buNone/>
            </a:pPr>
            <a:r>
              <a:rPr lang="en-US" altLang="zh-CN" dirty="0"/>
              <a:t>        </a:t>
            </a:r>
            <a:r>
              <a:rPr lang="en-US" altLang="zh-CN" dirty="0" err="1"/>
              <a:t>scanf</a:t>
            </a:r>
            <a:r>
              <a:rPr lang="en-US" altLang="zh-CN" dirty="0"/>
              <a:t>(</a:t>
            </a:r>
            <a:r>
              <a:rPr lang="zh-CN" altLang="zh-CN" dirty="0"/>
              <a:t>格式控制，地址表列</a:t>
            </a:r>
            <a:r>
              <a:rPr lang="en-US" altLang="zh-CN" dirty="0"/>
              <a:t>)</a:t>
            </a:r>
          </a:p>
        </p:txBody>
      </p:sp>
      <p:sp>
        <p:nvSpPr>
          <p:cNvPr id="80900" name="Rectangle 5">
            <a:extLst>
              <a:ext uri="{FF2B5EF4-FFF2-40B4-BE49-F238E27FC236}">
                <a16:creationId xmlns="" xmlns:a16="http://schemas.microsoft.com/office/drawing/2014/main" id="{5851140B-E2B2-4EBB-BD55-95E084147F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1" name="Rectangle 2">
            <a:extLst>
              <a:ext uri="{FF2B5EF4-FFF2-40B4-BE49-F238E27FC236}">
                <a16:creationId xmlns="" xmlns:a16="http://schemas.microsoft.com/office/drawing/2014/main" id="{A5E07BC0-A7B6-4AD4-99FD-67AC7DAC50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2" name="Rectangle 2">
            <a:extLst>
              <a:ext uri="{FF2B5EF4-FFF2-40B4-BE49-F238E27FC236}">
                <a16:creationId xmlns="" xmlns:a16="http://schemas.microsoft.com/office/drawing/2014/main" id="{8C84CE80-EFC2-409E-B404-51476162BD0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3" name="Rectangle 2">
            <a:extLst>
              <a:ext uri="{FF2B5EF4-FFF2-40B4-BE49-F238E27FC236}">
                <a16:creationId xmlns="" xmlns:a16="http://schemas.microsoft.com/office/drawing/2014/main" id="{CE1179A4-3034-468D-ACCD-D66D2889FF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4" name="Rectangle 2">
            <a:extLst>
              <a:ext uri="{FF2B5EF4-FFF2-40B4-BE49-F238E27FC236}">
                <a16:creationId xmlns="" xmlns:a16="http://schemas.microsoft.com/office/drawing/2014/main" id="{2519AC26-934C-470B-95D7-03D0EDED942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0905" name="Rectangle 4">
            <a:extLst>
              <a:ext uri="{FF2B5EF4-FFF2-40B4-BE49-F238E27FC236}">
                <a16:creationId xmlns="" xmlns:a16="http://schemas.microsoft.com/office/drawing/2014/main" id="{0B24965A-0BC7-45A6-8AF0-34BBC7A661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a:extLst>
              <a:ext uri="{FF2B5EF4-FFF2-40B4-BE49-F238E27FC236}">
                <a16:creationId xmlns="" xmlns:a16="http://schemas.microsoft.com/office/drawing/2014/main" id="{611D8D26-4661-47B7-8F6F-8687FD5DD04D}"/>
              </a:ext>
            </a:extLst>
          </p:cNvPr>
          <p:cNvSpPr>
            <a:spLocks noChangeArrowheads="1"/>
          </p:cNvSpPr>
          <p:nvPr/>
        </p:nvSpPr>
        <p:spPr bwMode="auto">
          <a:xfrm>
            <a:off x="3348680" y="2428875"/>
            <a:ext cx="1785938"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1" name="圆角矩形标注 10">
            <a:extLst>
              <a:ext uri="{FF2B5EF4-FFF2-40B4-BE49-F238E27FC236}">
                <a16:creationId xmlns="" xmlns:a16="http://schemas.microsoft.com/office/drawing/2014/main" id="{EA270CB8-A2A3-4EC0-B8BE-1381AFBBB1C0}"/>
              </a:ext>
            </a:extLst>
          </p:cNvPr>
          <p:cNvSpPr>
            <a:spLocks noChangeArrowheads="1"/>
          </p:cNvSpPr>
          <p:nvPr/>
        </p:nvSpPr>
        <p:spPr bwMode="auto">
          <a:xfrm>
            <a:off x="2143125" y="3286125"/>
            <a:ext cx="3143250" cy="642938"/>
          </a:xfrm>
          <a:prstGeom prst="wedgeRoundRectCallout">
            <a:avLst>
              <a:gd name="adj1" fmla="val 14569"/>
              <a:gd name="adj2" fmla="val -86745"/>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800">
                <a:solidFill>
                  <a:srgbClr val="FF0000"/>
                </a:solidFill>
                <a:latin typeface="Arial" panose="020B0604020202020204" pitchFamily="34" charset="0"/>
              </a:rPr>
              <a:t>含义同</a:t>
            </a:r>
            <a:r>
              <a:rPr lang="en-US" altLang="zh-CN" sz="2800">
                <a:solidFill>
                  <a:srgbClr val="FF0000"/>
                </a:solidFill>
                <a:latin typeface="Arial" panose="020B0604020202020204" pitchFamily="34" charset="0"/>
              </a:rPr>
              <a:t>printf</a:t>
            </a:r>
            <a:r>
              <a:rPr lang="zh-CN" altLang="zh-CN" sz="2800">
                <a:solidFill>
                  <a:srgbClr val="FF0000"/>
                </a:solidFill>
                <a:latin typeface="Arial" panose="020B0604020202020204" pitchFamily="34" charset="0"/>
              </a:rPr>
              <a:t>函数</a:t>
            </a:r>
            <a:endParaRPr lang="zh-CN" altLang="en-US" sz="2800">
              <a:solidFill>
                <a:srgbClr val="FF0000"/>
              </a:solidFill>
              <a:latin typeface="Arial" panose="020B0604020202020204" pitchFamily="34" charset="0"/>
            </a:endParaRPr>
          </a:p>
        </p:txBody>
      </p:sp>
      <p:sp>
        <p:nvSpPr>
          <p:cNvPr id="80908" name="灯片编号占位符 1">
            <a:extLst>
              <a:ext uri="{FF2B5EF4-FFF2-40B4-BE49-F238E27FC236}">
                <a16:creationId xmlns="" xmlns:a16="http://schemas.microsoft.com/office/drawing/2014/main" id="{91FFFAE9-D278-4B3C-B66C-6D58A53A80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CDB49A7-1686-42C0-99AB-6B02F02DB30B}" type="slidenum">
              <a:rPr kumimoji="0" lang="en-US" altLang="zh-CN" sz="1400" b="0" smtClean="0"/>
              <a:pPr>
                <a:lnSpc>
                  <a:spcPct val="100000"/>
                </a:lnSpc>
                <a:spcBef>
                  <a:spcPct val="0"/>
                </a:spcBef>
                <a:buFontTx/>
                <a:buNone/>
              </a:pPr>
              <a:t>70</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 xmlns:a16="http://schemas.microsoft.com/office/drawing/2014/main" id="{8B4573D0-34AC-4C3D-A2FF-CF588BA50B40}"/>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3.4.4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scanf</a:t>
            </a:r>
            <a:r>
              <a:rPr lang="zh-CN" altLang="zh-CN" sz="4800">
                <a:solidFill>
                  <a:srgbClr val="800000"/>
                </a:solidFill>
                <a:latin typeface="Arial" panose="020B0604020202020204" pitchFamily="34" charset="0"/>
                <a:ea typeface="黑体" panose="02010609060101010101" pitchFamily="49" charset="-122"/>
              </a:rPr>
              <a:t>函数输入数据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81923" name="Rectangle 7">
            <a:extLst>
              <a:ext uri="{FF2B5EF4-FFF2-40B4-BE49-F238E27FC236}">
                <a16:creationId xmlns="" xmlns:a16="http://schemas.microsoft.com/office/drawing/2014/main" id="{68F64A8B-CF0F-47EC-95F7-26CCE65BF901}"/>
              </a:ext>
            </a:extLst>
          </p:cNvPr>
          <p:cNvSpPr>
            <a:spLocks noGrp="1" noChangeArrowheads="1"/>
          </p:cNvSpPr>
          <p:nvPr>
            <p:ph type="body" sz="half" idx="1"/>
          </p:nvPr>
        </p:nvSpPr>
        <p:spPr>
          <a:xfrm>
            <a:off x="714375" y="1714500"/>
            <a:ext cx="8001000" cy="4357688"/>
          </a:xfrm>
        </p:spPr>
        <p:txBody>
          <a:bodyPr/>
          <a:lstStyle/>
          <a:p>
            <a:pPr>
              <a:buFont typeface="Wingdings" pitchFamily="2" charset="2"/>
              <a:buNone/>
            </a:pPr>
            <a:r>
              <a:rPr lang="en-US" altLang="zh-CN" dirty="0"/>
              <a:t>1. </a:t>
            </a:r>
            <a:r>
              <a:rPr lang="en-US" altLang="zh-CN" dirty="0" err="1"/>
              <a:t>scanf</a:t>
            </a:r>
            <a:r>
              <a:rPr lang="en-US" altLang="zh-CN" dirty="0"/>
              <a:t> </a:t>
            </a:r>
            <a:r>
              <a:rPr lang="zh-CN" altLang="zh-CN" dirty="0"/>
              <a:t>函数的一般形式</a:t>
            </a:r>
          </a:p>
          <a:p>
            <a:pPr>
              <a:buFont typeface="Wingdings" pitchFamily="2" charset="2"/>
              <a:buNone/>
            </a:pPr>
            <a:r>
              <a:rPr lang="en-US" altLang="zh-CN" dirty="0"/>
              <a:t>        </a:t>
            </a:r>
            <a:r>
              <a:rPr lang="en-US" altLang="zh-CN" dirty="0" err="1"/>
              <a:t>scanf</a:t>
            </a:r>
            <a:r>
              <a:rPr lang="en-US" altLang="zh-CN" dirty="0"/>
              <a:t>(</a:t>
            </a:r>
            <a:r>
              <a:rPr lang="zh-CN" altLang="zh-CN" dirty="0"/>
              <a:t>格式控制，地址表列</a:t>
            </a:r>
            <a:r>
              <a:rPr lang="en-US" altLang="zh-CN" dirty="0"/>
              <a:t>)</a:t>
            </a:r>
          </a:p>
        </p:txBody>
      </p:sp>
      <p:sp>
        <p:nvSpPr>
          <p:cNvPr id="81924" name="Rectangle 5">
            <a:extLst>
              <a:ext uri="{FF2B5EF4-FFF2-40B4-BE49-F238E27FC236}">
                <a16:creationId xmlns="" xmlns:a16="http://schemas.microsoft.com/office/drawing/2014/main" id="{B43972BA-617B-45C0-B451-97425B8CC1D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5" name="Rectangle 2">
            <a:extLst>
              <a:ext uri="{FF2B5EF4-FFF2-40B4-BE49-F238E27FC236}">
                <a16:creationId xmlns="" xmlns:a16="http://schemas.microsoft.com/office/drawing/2014/main" id="{32C1CCA0-E035-4F92-B20A-1A48C500786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6" name="Rectangle 2">
            <a:extLst>
              <a:ext uri="{FF2B5EF4-FFF2-40B4-BE49-F238E27FC236}">
                <a16:creationId xmlns="" xmlns:a16="http://schemas.microsoft.com/office/drawing/2014/main" id="{D5FE2B9B-581C-4669-8CFA-07A9E86A00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7" name="Rectangle 2">
            <a:extLst>
              <a:ext uri="{FF2B5EF4-FFF2-40B4-BE49-F238E27FC236}">
                <a16:creationId xmlns="" xmlns:a16="http://schemas.microsoft.com/office/drawing/2014/main" id="{D777E708-723B-471A-95D3-21F41A46220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8" name="Rectangle 2">
            <a:extLst>
              <a:ext uri="{FF2B5EF4-FFF2-40B4-BE49-F238E27FC236}">
                <a16:creationId xmlns="" xmlns:a16="http://schemas.microsoft.com/office/drawing/2014/main" id="{64AAFC0B-DFF1-4332-A577-B7EA15FFFC4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1929" name="Rectangle 4">
            <a:extLst>
              <a:ext uri="{FF2B5EF4-FFF2-40B4-BE49-F238E27FC236}">
                <a16:creationId xmlns="" xmlns:a16="http://schemas.microsoft.com/office/drawing/2014/main" id="{CF30E7E6-CD3B-41D1-8B23-CFD649B25C6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a:extLst>
              <a:ext uri="{FF2B5EF4-FFF2-40B4-BE49-F238E27FC236}">
                <a16:creationId xmlns="" xmlns:a16="http://schemas.microsoft.com/office/drawing/2014/main" id="{8A600DD7-3D54-4C56-981B-777786540012}"/>
              </a:ext>
            </a:extLst>
          </p:cNvPr>
          <p:cNvSpPr>
            <a:spLocks noChangeArrowheads="1"/>
          </p:cNvSpPr>
          <p:nvPr/>
        </p:nvSpPr>
        <p:spPr bwMode="auto">
          <a:xfrm>
            <a:off x="5364088" y="2428875"/>
            <a:ext cx="1785937"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1" name="圆角矩形标注 10">
            <a:extLst>
              <a:ext uri="{FF2B5EF4-FFF2-40B4-BE49-F238E27FC236}">
                <a16:creationId xmlns="" xmlns:a16="http://schemas.microsoft.com/office/drawing/2014/main" id="{C67BD310-60A4-4495-98BC-0C26596E7DE2}"/>
              </a:ext>
            </a:extLst>
          </p:cNvPr>
          <p:cNvSpPr>
            <a:spLocks noChangeArrowheads="1"/>
          </p:cNvSpPr>
          <p:nvPr/>
        </p:nvSpPr>
        <p:spPr bwMode="auto">
          <a:xfrm>
            <a:off x="4429125" y="3357563"/>
            <a:ext cx="4319588" cy="1143000"/>
          </a:xfrm>
          <a:prstGeom prst="wedgeRoundRectCallout">
            <a:avLst>
              <a:gd name="adj1" fmla="val -4282"/>
              <a:gd name="adj2" fmla="val -77639"/>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FF0000"/>
                </a:solidFill>
                <a:latin typeface="Arial" panose="020B0604020202020204" pitchFamily="34" charset="0"/>
              </a:rPr>
              <a:t>可以是变量的地址，或字符串的首地址</a:t>
            </a:r>
            <a:endParaRPr lang="zh-CN" altLang="en-US" sz="2800">
              <a:solidFill>
                <a:srgbClr val="FF0000"/>
              </a:solidFill>
              <a:latin typeface="Arial" panose="020B0604020202020204" pitchFamily="34" charset="0"/>
            </a:endParaRPr>
          </a:p>
        </p:txBody>
      </p:sp>
      <p:sp>
        <p:nvSpPr>
          <p:cNvPr id="81932" name="灯片编号占位符 1">
            <a:extLst>
              <a:ext uri="{FF2B5EF4-FFF2-40B4-BE49-F238E27FC236}">
                <a16:creationId xmlns="" xmlns:a16="http://schemas.microsoft.com/office/drawing/2014/main" id="{061568FE-0A7B-4571-8CD5-A089807DF0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13021B3-3255-4A3D-B2EB-692202766083}" type="slidenum">
              <a:rPr kumimoji="0" lang="en-US" altLang="zh-CN" sz="1400" b="0" smtClean="0"/>
              <a:pPr>
                <a:lnSpc>
                  <a:spcPct val="100000"/>
                </a:lnSpc>
                <a:spcBef>
                  <a:spcPct val="0"/>
                </a:spcBef>
                <a:buFontTx/>
                <a:buNone/>
              </a:pPr>
              <a:t>71</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 xmlns:a16="http://schemas.microsoft.com/office/drawing/2014/main" id="{41D571DE-02BB-4A3D-A607-246441622C2E}"/>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3.4.4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scanf</a:t>
            </a:r>
            <a:r>
              <a:rPr lang="zh-CN" altLang="zh-CN" sz="4800">
                <a:solidFill>
                  <a:srgbClr val="800000"/>
                </a:solidFill>
                <a:latin typeface="Arial" panose="020B0604020202020204" pitchFamily="34" charset="0"/>
                <a:ea typeface="黑体" panose="02010609060101010101" pitchFamily="49" charset="-122"/>
              </a:rPr>
              <a:t>函数输入数据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223736DF-92C4-4B71-8E7A-31111B57CF47}"/>
              </a:ext>
            </a:extLst>
          </p:cNvPr>
          <p:cNvSpPr>
            <a:spLocks noGrp="1" noChangeArrowheads="1"/>
          </p:cNvSpPr>
          <p:nvPr>
            <p:ph type="body" sz="half" idx="1"/>
          </p:nvPr>
        </p:nvSpPr>
        <p:spPr>
          <a:xfrm>
            <a:off x="714375" y="1714500"/>
            <a:ext cx="8429625" cy="3714750"/>
          </a:xfrm>
        </p:spPr>
        <p:txBody>
          <a:bodyPr/>
          <a:lstStyle/>
          <a:p>
            <a:pPr>
              <a:buFont typeface="Wingdings" pitchFamily="2" charset="2"/>
              <a:buNone/>
            </a:pPr>
            <a:r>
              <a:rPr lang="en-US" altLang="zh-CN"/>
              <a:t>2. scanf</a:t>
            </a:r>
            <a:r>
              <a:rPr lang="zh-CN" altLang="zh-CN"/>
              <a:t>函数中的格式声明</a:t>
            </a:r>
          </a:p>
          <a:p>
            <a:r>
              <a:rPr lang="zh-CN" altLang="zh-CN"/>
              <a:t>与</a:t>
            </a:r>
            <a:r>
              <a:rPr lang="en-US" altLang="zh-CN"/>
              <a:t>printf</a:t>
            </a:r>
            <a:r>
              <a:rPr lang="zh-CN" altLang="zh-CN"/>
              <a:t>函数中的格式声明相似</a:t>
            </a:r>
            <a:endParaRPr lang="en-US" altLang="zh-CN"/>
          </a:p>
          <a:p>
            <a:r>
              <a:rPr lang="zh-CN" altLang="zh-CN"/>
              <a:t>以％开始</a:t>
            </a:r>
            <a:r>
              <a:rPr lang="zh-CN" altLang="en-US"/>
              <a:t>，</a:t>
            </a:r>
            <a:r>
              <a:rPr lang="zh-CN" altLang="zh-CN"/>
              <a:t>以一个格式字符结束，中间可以插入附加的字符</a:t>
            </a:r>
            <a:endParaRPr lang="en-US" altLang="zh-CN"/>
          </a:p>
          <a:p>
            <a:pPr lvl="1">
              <a:buFont typeface="Wingdings" pitchFamily="2" charset="2"/>
              <a:buNone/>
            </a:pPr>
            <a:r>
              <a:rPr lang="en-US" altLang="zh-CN"/>
              <a:t>scanf("a=%f,b=%f,c=%f",&amp;a,&amp;b,&amp;c);</a:t>
            </a:r>
          </a:p>
        </p:txBody>
      </p:sp>
      <p:sp>
        <p:nvSpPr>
          <p:cNvPr id="82948" name="Rectangle 5">
            <a:extLst>
              <a:ext uri="{FF2B5EF4-FFF2-40B4-BE49-F238E27FC236}">
                <a16:creationId xmlns="" xmlns:a16="http://schemas.microsoft.com/office/drawing/2014/main" id="{9AB9AF7B-498B-42E0-A25B-E0A3EF61F7A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49" name="Rectangle 2">
            <a:extLst>
              <a:ext uri="{FF2B5EF4-FFF2-40B4-BE49-F238E27FC236}">
                <a16:creationId xmlns="" xmlns:a16="http://schemas.microsoft.com/office/drawing/2014/main" id="{A1F21EE7-C165-4AF8-A5D0-EA249EB29A8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0" name="Rectangle 2">
            <a:extLst>
              <a:ext uri="{FF2B5EF4-FFF2-40B4-BE49-F238E27FC236}">
                <a16:creationId xmlns="" xmlns:a16="http://schemas.microsoft.com/office/drawing/2014/main" id="{D88D0224-B443-4DDC-A2E9-3553B92510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1" name="Rectangle 2">
            <a:extLst>
              <a:ext uri="{FF2B5EF4-FFF2-40B4-BE49-F238E27FC236}">
                <a16:creationId xmlns="" xmlns:a16="http://schemas.microsoft.com/office/drawing/2014/main" id="{D4611F3F-88BF-412D-94FD-F661CD8CFBD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2" name="Rectangle 2">
            <a:extLst>
              <a:ext uri="{FF2B5EF4-FFF2-40B4-BE49-F238E27FC236}">
                <a16:creationId xmlns="" xmlns:a16="http://schemas.microsoft.com/office/drawing/2014/main" id="{BA55E466-F87C-4EF4-8951-8685429C642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3" name="Rectangle 4">
            <a:extLst>
              <a:ext uri="{FF2B5EF4-FFF2-40B4-BE49-F238E27FC236}">
                <a16:creationId xmlns="" xmlns:a16="http://schemas.microsoft.com/office/drawing/2014/main" id="{DA71ABE9-5B1B-4361-85A7-4EC3B6B58A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2954" name="灯片编号占位符 1">
            <a:extLst>
              <a:ext uri="{FF2B5EF4-FFF2-40B4-BE49-F238E27FC236}">
                <a16:creationId xmlns="" xmlns:a16="http://schemas.microsoft.com/office/drawing/2014/main" id="{24B64BB4-67B4-4B5C-9F36-029799A16C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10D73D9-71BD-4536-BCED-985D62F07102}" type="slidenum">
              <a:rPr kumimoji="0" lang="en-US" altLang="zh-CN" sz="1400" b="0" smtClean="0"/>
              <a:pPr>
                <a:lnSpc>
                  <a:spcPct val="100000"/>
                </a:lnSpc>
                <a:spcBef>
                  <a:spcPct val="0"/>
                </a:spcBef>
                <a:buFontTx/>
                <a:buNone/>
              </a:pPr>
              <a:t>72</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7" dur="500"/>
                                        <p:tgtEl>
                                          <p:spTgt spid="2160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 xmlns:a16="http://schemas.microsoft.com/office/drawing/2014/main" id="{BA7604BE-47FF-4424-8CDF-818DA6AAFD42}"/>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3.4.4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scanf</a:t>
            </a:r>
            <a:r>
              <a:rPr lang="zh-CN" altLang="zh-CN" sz="4800">
                <a:solidFill>
                  <a:srgbClr val="800000"/>
                </a:solidFill>
                <a:latin typeface="Arial" panose="020B0604020202020204" pitchFamily="34" charset="0"/>
                <a:ea typeface="黑体" panose="02010609060101010101" pitchFamily="49" charset="-122"/>
              </a:rPr>
              <a:t>函数输入数据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FAB96D93-A59E-404D-816E-F96E9B618327}"/>
              </a:ext>
            </a:extLst>
          </p:cNvPr>
          <p:cNvSpPr>
            <a:spLocks noGrp="1" noChangeArrowheads="1"/>
          </p:cNvSpPr>
          <p:nvPr>
            <p:ph type="body" sz="half" idx="1"/>
          </p:nvPr>
        </p:nvSpPr>
        <p:spPr>
          <a:xfrm>
            <a:off x="714375" y="1714500"/>
            <a:ext cx="8072438" cy="4929188"/>
          </a:xfrm>
        </p:spPr>
        <p:txBody>
          <a:bodyPr/>
          <a:lstStyle/>
          <a:p>
            <a:pPr>
              <a:buFont typeface="Wingdings" pitchFamily="2" charset="2"/>
              <a:buNone/>
            </a:pPr>
            <a:r>
              <a:rPr lang="en-US" altLang="zh-CN"/>
              <a:t>3.</a:t>
            </a:r>
            <a:r>
              <a:rPr lang="zh-CN" altLang="zh-CN"/>
              <a:t>使用</a:t>
            </a:r>
            <a:r>
              <a:rPr lang="en-US" altLang="zh-CN"/>
              <a:t>scanf</a:t>
            </a:r>
            <a:r>
              <a:rPr lang="zh-CN" altLang="zh-CN"/>
              <a:t>函数时应注意的问题</a:t>
            </a:r>
          </a:p>
          <a:p>
            <a:pPr>
              <a:buFont typeface="Wingdings" pitchFamily="2" charset="2"/>
              <a:buNone/>
            </a:pPr>
            <a:r>
              <a:rPr lang="en-US" altLang="zh-CN" sz="2800"/>
              <a:t>scanf(”%f%f%f”,a,b,c);   </a:t>
            </a:r>
            <a:r>
              <a:rPr lang="zh-CN" altLang="en-US" sz="2800">
                <a:solidFill>
                  <a:srgbClr val="FF0000"/>
                </a:solidFill>
              </a:rPr>
              <a:t>错</a:t>
            </a:r>
            <a:endParaRPr lang="en-US" altLang="zh-CN" sz="2800">
              <a:solidFill>
                <a:srgbClr val="FF0000"/>
              </a:solidFill>
            </a:endParaRPr>
          </a:p>
          <a:p>
            <a:pPr>
              <a:buFont typeface="Wingdings" pitchFamily="2" charset="2"/>
              <a:buNone/>
            </a:pPr>
            <a:r>
              <a:rPr lang="en-US" altLang="zh-CN" sz="2800"/>
              <a:t>scanf(”%f%f%f”,</a:t>
            </a:r>
            <a:r>
              <a:rPr lang="en-US" altLang="zh-CN" sz="2800">
                <a:solidFill>
                  <a:srgbClr val="00B050"/>
                </a:solidFill>
              </a:rPr>
              <a:t>&amp;</a:t>
            </a:r>
            <a:r>
              <a:rPr lang="en-US" altLang="zh-CN" sz="2800"/>
              <a:t>a,</a:t>
            </a:r>
            <a:r>
              <a:rPr lang="en-US" altLang="zh-CN" sz="2800">
                <a:solidFill>
                  <a:srgbClr val="00B050"/>
                </a:solidFill>
              </a:rPr>
              <a:t>&amp;</a:t>
            </a:r>
            <a:r>
              <a:rPr lang="en-US" altLang="zh-CN" sz="2800"/>
              <a:t>b,</a:t>
            </a:r>
            <a:r>
              <a:rPr lang="en-US" altLang="zh-CN" sz="2800">
                <a:solidFill>
                  <a:srgbClr val="00B050"/>
                </a:solidFill>
              </a:rPr>
              <a:t>&amp;</a:t>
            </a:r>
            <a:r>
              <a:rPr lang="en-US" altLang="zh-CN" sz="2800"/>
              <a:t>c);   </a:t>
            </a:r>
            <a:r>
              <a:rPr lang="zh-CN" altLang="en-US" sz="2800">
                <a:solidFill>
                  <a:srgbClr val="FF0000"/>
                </a:solidFill>
              </a:rPr>
              <a:t>对</a:t>
            </a:r>
            <a:endParaRPr lang="en-US" altLang="zh-CN" sz="2800">
              <a:solidFill>
                <a:srgbClr val="FF0000"/>
              </a:solidFill>
            </a:endParaRPr>
          </a:p>
          <a:p>
            <a:pPr>
              <a:buFont typeface="Wingdings" pitchFamily="2" charset="2"/>
              <a:buNone/>
            </a:pPr>
            <a:r>
              <a:rPr lang="zh-CN" altLang="en-US" sz="2800"/>
              <a:t>对于</a:t>
            </a:r>
            <a:endParaRPr lang="en-US" altLang="zh-CN" sz="2800"/>
          </a:p>
          <a:p>
            <a:pPr>
              <a:buFont typeface="Wingdings" pitchFamily="2" charset="2"/>
              <a:buNone/>
            </a:pPr>
            <a:r>
              <a:rPr lang="en-US" altLang="zh-CN" sz="2800"/>
              <a:t>scanf("a=%f,b=%f,c=%f",&amp;a,&amp;b,&amp;c);</a:t>
            </a:r>
          </a:p>
          <a:p>
            <a:pPr>
              <a:buFont typeface="Wingdings" pitchFamily="2" charset="2"/>
              <a:buNone/>
            </a:pPr>
            <a:r>
              <a:rPr lang="en-US" altLang="zh-CN" sz="2800"/>
              <a:t>       </a:t>
            </a:r>
            <a:r>
              <a:rPr lang="en-US" altLang="zh-CN" sz="2800" u="sng"/>
              <a:t>1 3 2</a:t>
            </a:r>
            <a:r>
              <a:rPr lang="zh-CN" altLang="zh-CN" sz="2800" u="sng"/>
              <a:t>↙</a:t>
            </a:r>
            <a:r>
              <a:rPr lang="en-US" altLang="zh-CN" sz="2800"/>
              <a:t>                     </a:t>
            </a:r>
            <a:r>
              <a:rPr lang="zh-CN" altLang="en-US" sz="2800">
                <a:solidFill>
                  <a:srgbClr val="FF0000"/>
                </a:solidFill>
              </a:rPr>
              <a:t>错</a:t>
            </a:r>
            <a:endParaRPr lang="en-US" altLang="zh-CN" sz="2800">
              <a:solidFill>
                <a:srgbClr val="FF0000"/>
              </a:solidFill>
            </a:endParaRPr>
          </a:p>
          <a:p>
            <a:pPr>
              <a:buFont typeface="Wingdings" pitchFamily="2" charset="2"/>
              <a:buNone/>
            </a:pPr>
            <a:r>
              <a:rPr lang="en-US" altLang="zh-CN" sz="2800">
                <a:solidFill>
                  <a:srgbClr val="00B050"/>
                </a:solidFill>
              </a:rPr>
              <a:t>       </a:t>
            </a:r>
            <a:r>
              <a:rPr lang="en-US" altLang="zh-CN" sz="2800" u="sng">
                <a:solidFill>
                  <a:srgbClr val="00B050"/>
                </a:solidFill>
              </a:rPr>
              <a:t>a=</a:t>
            </a:r>
            <a:r>
              <a:rPr lang="en-US" altLang="zh-CN" sz="2800" u="sng"/>
              <a:t>1</a:t>
            </a:r>
            <a:r>
              <a:rPr lang="en-US" altLang="zh-CN" sz="2800" u="sng">
                <a:solidFill>
                  <a:srgbClr val="00B050"/>
                </a:solidFill>
              </a:rPr>
              <a:t>,b=</a:t>
            </a:r>
            <a:r>
              <a:rPr lang="en-US" altLang="zh-CN" sz="2800" u="sng"/>
              <a:t>3</a:t>
            </a:r>
            <a:r>
              <a:rPr lang="en-US" altLang="zh-CN" sz="2800" u="sng">
                <a:solidFill>
                  <a:srgbClr val="00B050"/>
                </a:solidFill>
              </a:rPr>
              <a:t>,c=</a:t>
            </a:r>
            <a:r>
              <a:rPr lang="en-US" altLang="zh-CN" sz="2800" u="sng"/>
              <a:t>2</a:t>
            </a:r>
            <a:r>
              <a:rPr lang="zh-CN" altLang="zh-CN" sz="2800" u="sng"/>
              <a:t>↙</a:t>
            </a:r>
            <a:r>
              <a:rPr lang="en-US" altLang="zh-CN" sz="2800"/>
              <a:t>        </a:t>
            </a:r>
            <a:r>
              <a:rPr lang="zh-CN" altLang="en-US" sz="2800">
                <a:solidFill>
                  <a:srgbClr val="FF0000"/>
                </a:solidFill>
              </a:rPr>
              <a:t>对</a:t>
            </a:r>
            <a:endParaRPr lang="en-US" altLang="zh-CN" sz="2800">
              <a:solidFill>
                <a:srgbClr val="FF0000"/>
              </a:solidFill>
            </a:endParaRPr>
          </a:p>
          <a:p>
            <a:pPr>
              <a:buFont typeface="Wingdings" pitchFamily="2" charset="2"/>
              <a:buNone/>
            </a:pPr>
            <a:r>
              <a:rPr lang="en-US" altLang="zh-CN" sz="2800"/>
              <a:t>       </a:t>
            </a:r>
            <a:r>
              <a:rPr lang="en-US" altLang="zh-CN" sz="2800" u="sng"/>
              <a:t>a=1 b=3 c=2</a:t>
            </a:r>
            <a:r>
              <a:rPr lang="zh-CN" altLang="zh-CN" sz="2800" u="sng"/>
              <a:t>↙</a:t>
            </a:r>
            <a:r>
              <a:rPr lang="en-US" altLang="zh-CN" sz="2800"/>
              <a:t>        </a:t>
            </a:r>
            <a:r>
              <a:rPr lang="zh-CN" altLang="en-US" sz="2800">
                <a:solidFill>
                  <a:srgbClr val="FF0000"/>
                </a:solidFill>
              </a:rPr>
              <a:t>错</a:t>
            </a:r>
            <a:endParaRPr lang="en-US" altLang="zh-CN" sz="2800">
              <a:solidFill>
                <a:srgbClr val="FF0000"/>
              </a:solidFill>
            </a:endParaRPr>
          </a:p>
        </p:txBody>
      </p:sp>
      <p:sp>
        <p:nvSpPr>
          <p:cNvPr id="83972" name="Rectangle 5">
            <a:extLst>
              <a:ext uri="{FF2B5EF4-FFF2-40B4-BE49-F238E27FC236}">
                <a16:creationId xmlns="" xmlns:a16="http://schemas.microsoft.com/office/drawing/2014/main" id="{477F7E66-08A2-45EA-9A68-96D6ABC1C9B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3" name="Rectangle 2">
            <a:extLst>
              <a:ext uri="{FF2B5EF4-FFF2-40B4-BE49-F238E27FC236}">
                <a16:creationId xmlns="" xmlns:a16="http://schemas.microsoft.com/office/drawing/2014/main" id="{74515B62-23CD-4785-BAA2-2A5ADF50AB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4" name="Rectangle 2">
            <a:extLst>
              <a:ext uri="{FF2B5EF4-FFF2-40B4-BE49-F238E27FC236}">
                <a16:creationId xmlns="" xmlns:a16="http://schemas.microsoft.com/office/drawing/2014/main" id="{45E545B4-9E79-4F09-990B-5B202B672B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5" name="Rectangle 2">
            <a:extLst>
              <a:ext uri="{FF2B5EF4-FFF2-40B4-BE49-F238E27FC236}">
                <a16:creationId xmlns="" xmlns:a16="http://schemas.microsoft.com/office/drawing/2014/main" id="{B010576F-129B-40D9-BA42-25FA97EED8D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6" name="Rectangle 2">
            <a:extLst>
              <a:ext uri="{FF2B5EF4-FFF2-40B4-BE49-F238E27FC236}">
                <a16:creationId xmlns="" xmlns:a16="http://schemas.microsoft.com/office/drawing/2014/main" id="{F53589CD-63C8-4527-9B41-7ECEACECFED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7" name="Rectangle 4">
            <a:extLst>
              <a:ext uri="{FF2B5EF4-FFF2-40B4-BE49-F238E27FC236}">
                <a16:creationId xmlns="" xmlns:a16="http://schemas.microsoft.com/office/drawing/2014/main" id="{F505B2DD-597D-44D0-A9D8-DA2A69C089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978" name="灯片编号占位符 1">
            <a:extLst>
              <a:ext uri="{FF2B5EF4-FFF2-40B4-BE49-F238E27FC236}">
                <a16:creationId xmlns="" xmlns:a16="http://schemas.microsoft.com/office/drawing/2014/main" id="{35AA0D14-6FE4-4ACA-8D25-7D64EF5E74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40AD7DA-E4C3-4DC7-B155-08CB7C5FFE0D}" type="slidenum">
              <a:rPr kumimoji="0" lang="en-US" altLang="zh-CN" sz="1400" b="0" smtClean="0"/>
              <a:pPr>
                <a:lnSpc>
                  <a:spcPct val="100000"/>
                </a:lnSpc>
                <a:spcBef>
                  <a:spcPct val="0"/>
                </a:spcBef>
                <a:buFontTx/>
                <a:buNone/>
              </a:pPr>
              <a:t>73</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7" dur="500"/>
                                        <p:tgtEl>
                                          <p:spTgt spid="216071">
                                            <p:txEl>
                                              <p:pRg st="3" end="3"/>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21" dur="500"/>
                                        <p:tgtEl>
                                          <p:spTgt spid="21607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6" dur="500"/>
                                        <p:tgtEl>
                                          <p:spTgt spid="21607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31" dur="500"/>
                                        <p:tgtEl>
                                          <p:spTgt spid="21607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16071">
                                            <p:txEl>
                                              <p:pRg st="7" end="7"/>
                                            </p:txEl>
                                          </p:spTgt>
                                        </p:tgtEl>
                                        <p:attrNameLst>
                                          <p:attrName>style.visibility</p:attrName>
                                        </p:attrNameLst>
                                      </p:cBhvr>
                                      <p:to>
                                        <p:strVal val="visible"/>
                                      </p:to>
                                    </p:set>
                                    <p:animEffect transition="in" filter="blinds(horizontal)">
                                      <p:cBhvr>
                                        <p:cTn id="36" dur="500"/>
                                        <p:tgtEl>
                                          <p:spTgt spid="2160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 xmlns:a16="http://schemas.microsoft.com/office/drawing/2014/main" id="{7D9B03FF-E45E-41BF-A5A2-41FA83B61083}"/>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3.4.4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scanf</a:t>
            </a:r>
            <a:r>
              <a:rPr lang="zh-CN" altLang="zh-CN" sz="4800">
                <a:solidFill>
                  <a:srgbClr val="800000"/>
                </a:solidFill>
                <a:latin typeface="Arial" panose="020B0604020202020204" pitchFamily="34" charset="0"/>
                <a:ea typeface="黑体" panose="02010609060101010101" pitchFamily="49" charset="-122"/>
              </a:rPr>
              <a:t>函数输入数据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D956FD69-CF3A-4956-82C7-CC3A7C0DF0B4}"/>
              </a:ext>
            </a:extLst>
          </p:cNvPr>
          <p:cNvSpPr>
            <a:spLocks noGrp="1" noChangeArrowheads="1"/>
          </p:cNvSpPr>
          <p:nvPr>
            <p:ph type="body" sz="half" idx="1"/>
          </p:nvPr>
        </p:nvSpPr>
        <p:spPr>
          <a:xfrm>
            <a:off x="714375" y="1714500"/>
            <a:ext cx="8072438" cy="4929188"/>
          </a:xfrm>
        </p:spPr>
        <p:txBody>
          <a:bodyPr/>
          <a:lstStyle/>
          <a:p>
            <a:pPr>
              <a:buFont typeface="Wingdings" pitchFamily="2" charset="2"/>
              <a:buNone/>
            </a:pPr>
            <a:r>
              <a:rPr lang="en-US" altLang="zh-CN"/>
              <a:t>3.</a:t>
            </a:r>
            <a:r>
              <a:rPr lang="zh-CN" altLang="zh-CN"/>
              <a:t>使用</a:t>
            </a:r>
            <a:r>
              <a:rPr lang="en-US" altLang="zh-CN"/>
              <a:t>scanf</a:t>
            </a:r>
            <a:r>
              <a:rPr lang="zh-CN" altLang="zh-CN"/>
              <a:t>函数时应注意的问题</a:t>
            </a:r>
          </a:p>
          <a:p>
            <a:pPr>
              <a:buFont typeface="Wingdings" pitchFamily="2" charset="2"/>
              <a:buNone/>
            </a:pPr>
            <a:r>
              <a:rPr lang="zh-CN" altLang="en-US" sz="2800"/>
              <a:t>对于</a:t>
            </a:r>
            <a:r>
              <a:rPr lang="en-US" altLang="zh-CN" sz="2800"/>
              <a:t>scanf(”%c%c%c”,&amp;c1,&amp;c2,&amp;c3);</a:t>
            </a:r>
          </a:p>
          <a:p>
            <a:pPr>
              <a:buFont typeface="Wingdings" pitchFamily="2" charset="2"/>
              <a:buNone/>
            </a:pPr>
            <a:r>
              <a:rPr lang="en-US" altLang="zh-CN" sz="2800"/>
              <a:t>         </a:t>
            </a:r>
            <a:r>
              <a:rPr lang="en-US" altLang="zh-CN" sz="2800" u="sng"/>
              <a:t>abc</a:t>
            </a:r>
            <a:r>
              <a:rPr lang="zh-CN" altLang="zh-CN" sz="2800" u="sng"/>
              <a:t>↙</a:t>
            </a:r>
            <a:r>
              <a:rPr lang="en-US" altLang="zh-CN" sz="2800"/>
              <a:t>        </a:t>
            </a:r>
            <a:r>
              <a:rPr lang="zh-CN" altLang="en-US" sz="2800">
                <a:solidFill>
                  <a:srgbClr val="FF0000"/>
                </a:solidFill>
              </a:rPr>
              <a:t>对</a:t>
            </a:r>
            <a:endParaRPr lang="en-US" altLang="zh-CN" sz="2800">
              <a:solidFill>
                <a:srgbClr val="FF0000"/>
              </a:solidFill>
            </a:endParaRPr>
          </a:p>
          <a:p>
            <a:pPr>
              <a:buFont typeface="Wingdings" pitchFamily="2" charset="2"/>
              <a:buNone/>
            </a:pPr>
            <a:r>
              <a:rPr lang="en-US" altLang="zh-CN" sz="2800">
                <a:solidFill>
                  <a:srgbClr val="FF0000"/>
                </a:solidFill>
              </a:rPr>
              <a:t>         </a:t>
            </a:r>
            <a:r>
              <a:rPr lang="en-US" altLang="zh-CN" sz="2800" u="sng"/>
              <a:t>a b c</a:t>
            </a:r>
            <a:r>
              <a:rPr lang="zh-CN" altLang="zh-CN" sz="2800" u="sng"/>
              <a:t>↙</a:t>
            </a:r>
            <a:r>
              <a:rPr lang="en-US" altLang="zh-CN" sz="2800"/>
              <a:t>      </a:t>
            </a:r>
            <a:r>
              <a:rPr lang="zh-CN" altLang="en-US" sz="2800">
                <a:solidFill>
                  <a:srgbClr val="FF0000"/>
                </a:solidFill>
              </a:rPr>
              <a:t>错</a:t>
            </a:r>
            <a:endParaRPr lang="en-US" altLang="zh-CN" sz="2800">
              <a:solidFill>
                <a:srgbClr val="FF0000"/>
              </a:solidFill>
            </a:endParaRPr>
          </a:p>
          <a:p>
            <a:pPr>
              <a:buFont typeface="Wingdings" pitchFamily="2" charset="2"/>
              <a:buNone/>
            </a:pPr>
            <a:r>
              <a:rPr lang="zh-CN" altLang="en-US" sz="2800"/>
              <a:t>对于</a:t>
            </a:r>
            <a:r>
              <a:rPr lang="en-US" altLang="zh-CN" sz="2800"/>
              <a:t>scanf(”</a:t>
            </a:r>
            <a:r>
              <a:rPr lang="en-US" altLang="zh-CN" sz="2800">
                <a:solidFill>
                  <a:srgbClr val="0000CC"/>
                </a:solidFill>
              </a:rPr>
              <a:t>%d</a:t>
            </a:r>
            <a:r>
              <a:rPr lang="en-US" altLang="zh-CN" sz="2800">
                <a:solidFill>
                  <a:srgbClr val="00B050"/>
                </a:solidFill>
              </a:rPr>
              <a:t>%c</a:t>
            </a:r>
            <a:r>
              <a:rPr lang="en-US" altLang="zh-CN" sz="2800">
                <a:solidFill>
                  <a:srgbClr val="7030A0"/>
                </a:solidFill>
              </a:rPr>
              <a:t>%f</a:t>
            </a:r>
            <a:r>
              <a:rPr lang="en-US" altLang="zh-CN" sz="2800"/>
              <a:t>”,&amp;a,&amp;b,&amp;c);</a:t>
            </a:r>
          </a:p>
          <a:p>
            <a:pPr>
              <a:buFont typeface="Wingdings" pitchFamily="2" charset="2"/>
              <a:buNone/>
            </a:pPr>
            <a:r>
              <a:rPr lang="zh-CN" altLang="zh-CN" sz="2800"/>
              <a:t>若输入</a:t>
            </a:r>
          </a:p>
          <a:p>
            <a:pPr>
              <a:buFont typeface="Wingdings" pitchFamily="2" charset="2"/>
              <a:buNone/>
            </a:pPr>
            <a:r>
              <a:rPr lang="en-US" altLang="zh-CN" sz="2800"/>
              <a:t>                                  </a:t>
            </a:r>
            <a:r>
              <a:rPr lang="en-US" altLang="zh-CN" sz="2800" u="sng"/>
              <a:t>1234</a:t>
            </a:r>
            <a:r>
              <a:rPr lang="en-US" altLang="zh-CN" sz="2800"/>
              <a:t>a</a:t>
            </a:r>
            <a:r>
              <a:rPr lang="en-US" altLang="zh-CN" sz="2800" u="sng"/>
              <a:t>123</a:t>
            </a:r>
            <a:r>
              <a:rPr lang="en-US" altLang="zh-CN" sz="2800"/>
              <a:t>o.26</a:t>
            </a:r>
            <a:r>
              <a:rPr lang="zh-CN" altLang="zh-CN" sz="2800"/>
              <a:t>↙</a:t>
            </a:r>
            <a:endParaRPr lang="en-US" altLang="zh-CN" sz="2800">
              <a:solidFill>
                <a:srgbClr val="FF0000"/>
              </a:solidFill>
            </a:endParaRPr>
          </a:p>
        </p:txBody>
      </p:sp>
      <p:sp>
        <p:nvSpPr>
          <p:cNvPr id="84996" name="Rectangle 5">
            <a:extLst>
              <a:ext uri="{FF2B5EF4-FFF2-40B4-BE49-F238E27FC236}">
                <a16:creationId xmlns="" xmlns:a16="http://schemas.microsoft.com/office/drawing/2014/main" id="{90AE4129-1745-43BE-A697-34E2D6EEF20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997" name="Rectangle 2">
            <a:extLst>
              <a:ext uri="{FF2B5EF4-FFF2-40B4-BE49-F238E27FC236}">
                <a16:creationId xmlns="" xmlns:a16="http://schemas.microsoft.com/office/drawing/2014/main" id="{BF3E5569-89EB-4F39-8758-0C827592F9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998" name="Rectangle 2">
            <a:extLst>
              <a:ext uri="{FF2B5EF4-FFF2-40B4-BE49-F238E27FC236}">
                <a16:creationId xmlns="" xmlns:a16="http://schemas.microsoft.com/office/drawing/2014/main" id="{7A3CF0FD-8B12-4B3F-B404-7F388C15472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999" name="Rectangle 2">
            <a:extLst>
              <a:ext uri="{FF2B5EF4-FFF2-40B4-BE49-F238E27FC236}">
                <a16:creationId xmlns="" xmlns:a16="http://schemas.microsoft.com/office/drawing/2014/main" id="{A8715FFE-0816-4A1A-86FB-2CE11AAD579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5000" name="Rectangle 2">
            <a:extLst>
              <a:ext uri="{FF2B5EF4-FFF2-40B4-BE49-F238E27FC236}">
                <a16:creationId xmlns="" xmlns:a16="http://schemas.microsoft.com/office/drawing/2014/main" id="{1D848B3E-7FF6-4212-8834-0EC1109C58A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5001" name="Rectangle 4">
            <a:extLst>
              <a:ext uri="{FF2B5EF4-FFF2-40B4-BE49-F238E27FC236}">
                <a16:creationId xmlns="" xmlns:a16="http://schemas.microsoft.com/office/drawing/2014/main" id="{C43B9234-A6C2-4983-AFE1-1583F79386D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a:extLst>
              <a:ext uri="{FF2B5EF4-FFF2-40B4-BE49-F238E27FC236}">
                <a16:creationId xmlns="" xmlns:a16="http://schemas.microsoft.com/office/drawing/2014/main" id="{5689DAE9-F302-4059-B672-7DCBD927DD56}"/>
              </a:ext>
            </a:extLst>
          </p:cNvPr>
          <p:cNvSpPr>
            <a:spLocks noChangeArrowheads="1"/>
          </p:cNvSpPr>
          <p:nvPr/>
        </p:nvSpPr>
        <p:spPr bwMode="auto">
          <a:xfrm>
            <a:off x="4857750" y="5357813"/>
            <a:ext cx="1071563"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12" name="直接箭头连接符 11">
            <a:extLst>
              <a:ext uri="{FF2B5EF4-FFF2-40B4-BE49-F238E27FC236}">
                <a16:creationId xmlns="" xmlns:a16="http://schemas.microsoft.com/office/drawing/2014/main" id="{C8ADEAC6-FB3F-4482-B278-BF0211CF717F}"/>
              </a:ext>
            </a:extLst>
          </p:cNvPr>
          <p:cNvCxnSpPr>
            <a:cxnSpLocks noChangeShapeType="1"/>
          </p:cNvCxnSpPr>
          <p:nvPr/>
        </p:nvCxnSpPr>
        <p:spPr bwMode="auto">
          <a:xfrm rot="5400000" flipH="1" flipV="1">
            <a:off x="5322094" y="4964906"/>
            <a:ext cx="571500" cy="7143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3" name="流程图: 联系 12">
            <a:extLst>
              <a:ext uri="{FF2B5EF4-FFF2-40B4-BE49-F238E27FC236}">
                <a16:creationId xmlns="" xmlns:a16="http://schemas.microsoft.com/office/drawing/2014/main" id="{7CC86010-A215-4935-A0D5-ACBBB5CC08A0}"/>
              </a:ext>
            </a:extLst>
          </p:cNvPr>
          <p:cNvSpPr>
            <a:spLocks noChangeArrowheads="1"/>
          </p:cNvSpPr>
          <p:nvPr/>
        </p:nvSpPr>
        <p:spPr bwMode="auto">
          <a:xfrm>
            <a:off x="5500688" y="4143375"/>
            <a:ext cx="357187" cy="571500"/>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5005" name="灯片编号占位符 1">
            <a:extLst>
              <a:ext uri="{FF2B5EF4-FFF2-40B4-BE49-F238E27FC236}">
                <a16:creationId xmlns="" xmlns:a16="http://schemas.microsoft.com/office/drawing/2014/main" id="{FD5957BB-560C-4808-9EEF-363F2A53B3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44737949-4636-475F-895A-79AC2586C764}" type="slidenum">
              <a:rPr kumimoji="0" lang="en-US" altLang="zh-CN" sz="1400" b="0" smtClean="0"/>
              <a:pPr>
                <a:lnSpc>
                  <a:spcPct val="100000"/>
                </a:lnSpc>
                <a:spcBef>
                  <a:spcPct val="0"/>
                </a:spcBef>
                <a:buFontTx/>
                <a:buNone/>
              </a:pPr>
              <a:t>74</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7" dur="500"/>
                                        <p:tgtEl>
                                          <p:spTgt spid="2160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22" dur="500"/>
                                        <p:tgtEl>
                                          <p:spTgt spid="2160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27" dur="500"/>
                                        <p:tgtEl>
                                          <p:spTgt spid="216071">
                                            <p:txEl>
                                              <p:pRg st="5" end="5"/>
                                            </p:txEl>
                                          </p:spTgt>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31" dur="500"/>
                                        <p:tgtEl>
                                          <p:spTgt spid="21607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par>
                          <p:cTn id="37" fill="hold" nodeType="afterGroup">
                            <p:stCondLst>
                              <p:cond delay="500"/>
                            </p:stCondLst>
                            <p:childTnLst>
                              <p:par>
                                <p:cTn id="38" presetID="12" presetClass="entr" presetSubtype="4"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slide(fromBottom)">
                                      <p:cBhvr>
                                        <p:cTn id="40" dur="500"/>
                                        <p:tgtEl>
                                          <p:spTgt spid="12"/>
                                        </p:tgtEl>
                                      </p:cBhvr>
                                    </p:animEffect>
                                  </p:childTnLst>
                                </p:cTn>
                              </p:par>
                            </p:childTnLst>
                          </p:cTn>
                        </p:par>
                        <p:par>
                          <p:cTn id="41" fill="hold" nodeType="afterGroup">
                            <p:stCondLst>
                              <p:cond delay="1000"/>
                            </p:stCondLst>
                            <p:childTnLst>
                              <p:par>
                                <p:cTn id="42" presetID="49" presetClass="entr" presetSubtype="0" decel="10000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 calcmode="lin" valueType="num">
                                      <p:cBhvr>
                                        <p:cTn id="46" dur="500" fill="hold"/>
                                        <p:tgtEl>
                                          <p:spTgt spid="13"/>
                                        </p:tgtEl>
                                        <p:attrNameLst>
                                          <p:attrName>style.rotation</p:attrName>
                                        </p:attrNameLst>
                                      </p:cBhvr>
                                      <p:tavLst>
                                        <p:tav tm="0">
                                          <p:val>
                                            <p:fltVal val="360"/>
                                          </p:val>
                                        </p:tav>
                                        <p:tav tm="100000">
                                          <p:val>
                                            <p:fltVal val="0"/>
                                          </p:val>
                                        </p:tav>
                                      </p:tavLst>
                                    </p:anim>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 xmlns:a16="http://schemas.microsoft.com/office/drawing/2014/main" id="{3ED0C3BB-B08B-42EC-B0DD-8C92645FFB57}"/>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3.4.4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scanf</a:t>
            </a:r>
            <a:r>
              <a:rPr lang="zh-CN" altLang="zh-CN" sz="4800">
                <a:solidFill>
                  <a:srgbClr val="800000"/>
                </a:solidFill>
                <a:latin typeface="Arial" panose="020B0604020202020204" pitchFamily="34" charset="0"/>
                <a:ea typeface="黑体" panose="02010609060101010101" pitchFamily="49" charset="-122"/>
              </a:rPr>
              <a:t>函数输入数据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86019" name="Rectangle 7">
            <a:extLst>
              <a:ext uri="{FF2B5EF4-FFF2-40B4-BE49-F238E27FC236}">
                <a16:creationId xmlns="" xmlns:a16="http://schemas.microsoft.com/office/drawing/2014/main" id="{7EDE0432-26AB-4449-AF39-45106C3A74BA}"/>
              </a:ext>
            </a:extLst>
          </p:cNvPr>
          <p:cNvSpPr>
            <a:spLocks noGrp="1" noChangeArrowheads="1"/>
          </p:cNvSpPr>
          <p:nvPr>
            <p:ph type="body" sz="half" idx="1"/>
          </p:nvPr>
        </p:nvSpPr>
        <p:spPr>
          <a:xfrm>
            <a:off x="714375" y="1714500"/>
            <a:ext cx="8072438" cy="4929188"/>
          </a:xfrm>
        </p:spPr>
        <p:txBody>
          <a:bodyPr/>
          <a:lstStyle/>
          <a:p>
            <a:pPr>
              <a:buFont typeface="Wingdings" pitchFamily="2" charset="2"/>
              <a:buNone/>
            </a:pPr>
            <a:r>
              <a:rPr lang="en-US" altLang="zh-CN"/>
              <a:t>3.</a:t>
            </a:r>
            <a:r>
              <a:rPr lang="zh-CN" altLang="zh-CN"/>
              <a:t>使用</a:t>
            </a:r>
            <a:r>
              <a:rPr lang="en-US" altLang="zh-CN"/>
              <a:t>scanf</a:t>
            </a:r>
            <a:r>
              <a:rPr lang="zh-CN" altLang="zh-CN"/>
              <a:t>函数时应注意的问题</a:t>
            </a:r>
          </a:p>
          <a:p>
            <a:pPr>
              <a:buFont typeface="Wingdings" pitchFamily="2" charset="2"/>
              <a:buNone/>
            </a:pPr>
            <a:r>
              <a:rPr lang="zh-CN" altLang="en-US" sz="2800"/>
              <a:t>对于</a:t>
            </a:r>
            <a:r>
              <a:rPr lang="en-US" altLang="zh-CN" sz="2800"/>
              <a:t>scanf(”%c%c%c”,&amp;c1,&amp;c2,&amp;c3);</a:t>
            </a:r>
          </a:p>
          <a:p>
            <a:pPr>
              <a:buFont typeface="Wingdings" pitchFamily="2" charset="2"/>
              <a:buNone/>
            </a:pPr>
            <a:r>
              <a:rPr lang="en-US" altLang="zh-CN" sz="2800"/>
              <a:t>         </a:t>
            </a:r>
            <a:r>
              <a:rPr lang="en-US" altLang="zh-CN" sz="2800" u="sng"/>
              <a:t>abc</a:t>
            </a:r>
            <a:r>
              <a:rPr lang="zh-CN" altLang="zh-CN" sz="2800" u="sng"/>
              <a:t>↙</a:t>
            </a:r>
            <a:r>
              <a:rPr lang="en-US" altLang="zh-CN" sz="2800"/>
              <a:t>        </a:t>
            </a:r>
            <a:r>
              <a:rPr lang="zh-CN" altLang="en-US" sz="2800">
                <a:solidFill>
                  <a:srgbClr val="FF0000"/>
                </a:solidFill>
              </a:rPr>
              <a:t>对</a:t>
            </a:r>
            <a:endParaRPr lang="en-US" altLang="zh-CN" sz="2800">
              <a:solidFill>
                <a:srgbClr val="FF0000"/>
              </a:solidFill>
            </a:endParaRPr>
          </a:p>
          <a:p>
            <a:pPr>
              <a:buFont typeface="Wingdings" pitchFamily="2" charset="2"/>
              <a:buNone/>
            </a:pPr>
            <a:r>
              <a:rPr lang="en-US" altLang="zh-CN" sz="2800">
                <a:solidFill>
                  <a:srgbClr val="FF0000"/>
                </a:solidFill>
              </a:rPr>
              <a:t>         </a:t>
            </a:r>
            <a:r>
              <a:rPr lang="en-US" altLang="zh-CN" sz="2800" u="sng"/>
              <a:t>a b c</a:t>
            </a:r>
            <a:r>
              <a:rPr lang="zh-CN" altLang="zh-CN" sz="2800" u="sng"/>
              <a:t>↙</a:t>
            </a:r>
            <a:r>
              <a:rPr lang="en-US" altLang="zh-CN" sz="2800"/>
              <a:t>      </a:t>
            </a:r>
            <a:r>
              <a:rPr lang="zh-CN" altLang="en-US" sz="2800">
                <a:solidFill>
                  <a:srgbClr val="FF0000"/>
                </a:solidFill>
              </a:rPr>
              <a:t>错</a:t>
            </a:r>
            <a:endParaRPr lang="en-US" altLang="zh-CN" sz="2800">
              <a:solidFill>
                <a:srgbClr val="FF0000"/>
              </a:solidFill>
            </a:endParaRPr>
          </a:p>
          <a:p>
            <a:pPr>
              <a:buFont typeface="Wingdings" pitchFamily="2" charset="2"/>
              <a:buNone/>
            </a:pPr>
            <a:r>
              <a:rPr lang="zh-CN" altLang="en-US" sz="2800"/>
              <a:t>对于</a:t>
            </a:r>
            <a:r>
              <a:rPr lang="en-US" altLang="zh-CN" sz="2800"/>
              <a:t>scanf(”</a:t>
            </a:r>
            <a:r>
              <a:rPr lang="en-US" altLang="zh-CN" sz="2800">
                <a:solidFill>
                  <a:srgbClr val="0000CC"/>
                </a:solidFill>
              </a:rPr>
              <a:t>%d</a:t>
            </a:r>
            <a:r>
              <a:rPr lang="en-US" altLang="zh-CN" sz="2800">
                <a:solidFill>
                  <a:srgbClr val="00B050"/>
                </a:solidFill>
              </a:rPr>
              <a:t>%c</a:t>
            </a:r>
            <a:r>
              <a:rPr lang="en-US" altLang="zh-CN" sz="2800">
                <a:solidFill>
                  <a:srgbClr val="7030A0"/>
                </a:solidFill>
              </a:rPr>
              <a:t>%f</a:t>
            </a:r>
            <a:r>
              <a:rPr lang="en-US" altLang="zh-CN" sz="2800"/>
              <a:t>”,&amp;a,&amp;b,&amp;c);</a:t>
            </a:r>
          </a:p>
          <a:p>
            <a:pPr>
              <a:buFont typeface="Wingdings" pitchFamily="2" charset="2"/>
              <a:buNone/>
            </a:pPr>
            <a:r>
              <a:rPr lang="zh-CN" altLang="zh-CN" sz="2800"/>
              <a:t>若输入</a:t>
            </a:r>
          </a:p>
          <a:p>
            <a:pPr>
              <a:buFont typeface="Wingdings" pitchFamily="2" charset="2"/>
              <a:buNone/>
            </a:pPr>
            <a:r>
              <a:rPr lang="en-US" altLang="zh-CN" sz="2800"/>
              <a:t>                                  </a:t>
            </a:r>
            <a:r>
              <a:rPr lang="en-US" altLang="zh-CN" sz="2800" u="sng"/>
              <a:t>1234</a:t>
            </a:r>
            <a:r>
              <a:rPr lang="en-US" altLang="zh-CN" sz="2800"/>
              <a:t>a</a:t>
            </a:r>
            <a:r>
              <a:rPr lang="en-US" altLang="zh-CN" sz="2800" u="sng"/>
              <a:t>123</a:t>
            </a:r>
            <a:r>
              <a:rPr lang="en-US" altLang="zh-CN" sz="2800"/>
              <a:t>o.26</a:t>
            </a:r>
            <a:r>
              <a:rPr lang="zh-CN" altLang="zh-CN" sz="2800"/>
              <a:t>↙</a:t>
            </a:r>
            <a:endParaRPr lang="en-US" altLang="zh-CN" sz="2800">
              <a:solidFill>
                <a:srgbClr val="FF0000"/>
              </a:solidFill>
            </a:endParaRPr>
          </a:p>
        </p:txBody>
      </p:sp>
      <p:sp>
        <p:nvSpPr>
          <p:cNvPr id="86020" name="Rectangle 5">
            <a:extLst>
              <a:ext uri="{FF2B5EF4-FFF2-40B4-BE49-F238E27FC236}">
                <a16:creationId xmlns="" xmlns:a16="http://schemas.microsoft.com/office/drawing/2014/main" id="{29B58060-6E3A-4D4C-845F-2491D4F2F77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1" name="Rectangle 2">
            <a:extLst>
              <a:ext uri="{FF2B5EF4-FFF2-40B4-BE49-F238E27FC236}">
                <a16:creationId xmlns="" xmlns:a16="http://schemas.microsoft.com/office/drawing/2014/main" id="{982A038C-EB29-4364-B80A-3EBE0FBC79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2" name="Rectangle 2">
            <a:extLst>
              <a:ext uri="{FF2B5EF4-FFF2-40B4-BE49-F238E27FC236}">
                <a16:creationId xmlns="" xmlns:a16="http://schemas.microsoft.com/office/drawing/2014/main" id="{5199E22B-817B-48A3-B120-D3C57A2EC39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3" name="Rectangle 2">
            <a:extLst>
              <a:ext uri="{FF2B5EF4-FFF2-40B4-BE49-F238E27FC236}">
                <a16:creationId xmlns="" xmlns:a16="http://schemas.microsoft.com/office/drawing/2014/main" id="{C82ED9BA-0F5E-4C51-B8BF-93D51E1763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4" name="Rectangle 2">
            <a:extLst>
              <a:ext uri="{FF2B5EF4-FFF2-40B4-BE49-F238E27FC236}">
                <a16:creationId xmlns="" xmlns:a16="http://schemas.microsoft.com/office/drawing/2014/main" id="{24513D0B-7EEA-4FCC-B53A-0DFBDA4F52F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5" name="Rectangle 4">
            <a:extLst>
              <a:ext uri="{FF2B5EF4-FFF2-40B4-BE49-F238E27FC236}">
                <a16:creationId xmlns="" xmlns:a16="http://schemas.microsoft.com/office/drawing/2014/main" id="{1EEC98F7-944F-46DD-8160-0B6E1186D2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a:extLst>
              <a:ext uri="{FF2B5EF4-FFF2-40B4-BE49-F238E27FC236}">
                <a16:creationId xmlns="" xmlns:a16="http://schemas.microsoft.com/office/drawing/2014/main" id="{FECE30A5-5828-4FE7-A4BC-3E7B28C8A27E}"/>
              </a:ext>
            </a:extLst>
          </p:cNvPr>
          <p:cNvSpPr>
            <a:spLocks noChangeArrowheads="1"/>
          </p:cNvSpPr>
          <p:nvPr/>
        </p:nvSpPr>
        <p:spPr bwMode="auto">
          <a:xfrm>
            <a:off x="5929313" y="5357813"/>
            <a:ext cx="28575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12" name="直接箭头连接符 11">
            <a:extLst>
              <a:ext uri="{FF2B5EF4-FFF2-40B4-BE49-F238E27FC236}">
                <a16:creationId xmlns="" xmlns:a16="http://schemas.microsoft.com/office/drawing/2014/main" id="{FC993137-454E-4EAB-88F0-7E94B1568F0B}"/>
              </a:ext>
            </a:extLst>
          </p:cNvPr>
          <p:cNvCxnSpPr>
            <a:cxnSpLocks noChangeShapeType="1"/>
            <a:stCxn id="10" idx="0"/>
          </p:cNvCxnSpPr>
          <p:nvPr/>
        </p:nvCxnSpPr>
        <p:spPr bwMode="auto">
          <a:xfrm rot="5400000" flipH="1" flipV="1">
            <a:off x="5851526" y="4981575"/>
            <a:ext cx="596900" cy="1555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3" name="流程图: 联系 12">
            <a:extLst>
              <a:ext uri="{FF2B5EF4-FFF2-40B4-BE49-F238E27FC236}">
                <a16:creationId xmlns="" xmlns:a16="http://schemas.microsoft.com/office/drawing/2014/main" id="{98D4E96C-6E03-4488-AFE1-9CBCE7CB71F8}"/>
              </a:ext>
            </a:extLst>
          </p:cNvPr>
          <p:cNvSpPr>
            <a:spLocks noChangeArrowheads="1"/>
          </p:cNvSpPr>
          <p:nvPr/>
        </p:nvSpPr>
        <p:spPr bwMode="auto">
          <a:xfrm>
            <a:off x="6169025" y="4189413"/>
            <a:ext cx="357188" cy="571500"/>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6029" name="灯片编号占位符 1">
            <a:extLst>
              <a:ext uri="{FF2B5EF4-FFF2-40B4-BE49-F238E27FC236}">
                <a16:creationId xmlns="" xmlns:a16="http://schemas.microsoft.com/office/drawing/2014/main" id="{2C7C36B3-538A-4FF3-8F15-552FA75AA0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F2656E6-52A4-4C3E-B2F1-09B377F4248B}" type="slidenum">
              <a:rPr kumimoji="0" lang="en-US" altLang="zh-CN" sz="1400" b="0" smtClean="0"/>
              <a:pPr>
                <a:lnSpc>
                  <a:spcPct val="100000"/>
                </a:lnSpc>
                <a:spcBef>
                  <a:spcPct val="0"/>
                </a:spcBef>
                <a:buFontTx/>
                <a:buNone/>
              </a:pPr>
              <a:t>75</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Bottom)">
                                      <p:cBhvr>
                                        <p:cTn id="11" dur="500"/>
                                        <p:tgtEl>
                                          <p:spTgt spid="12"/>
                                        </p:tgtEl>
                                      </p:cBhvr>
                                    </p:animEffect>
                                  </p:childTnLst>
                                </p:cTn>
                              </p:par>
                            </p:childTnLst>
                          </p:cTn>
                        </p:par>
                        <p:par>
                          <p:cTn id="12" fill="hold" nodeType="afterGroup">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 calcmode="lin" valueType="num">
                                      <p:cBhvr>
                                        <p:cTn id="17" dur="500" fill="hold"/>
                                        <p:tgtEl>
                                          <p:spTgt spid="13"/>
                                        </p:tgtEl>
                                        <p:attrNameLst>
                                          <p:attrName>style.rotation</p:attrName>
                                        </p:attrNameLst>
                                      </p:cBhvr>
                                      <p:tavLst>
                                        <p:tav tm="0">
                                          <p:val>
                                            <p:fltVal val="360"/>
                                          </p:val>
                                        </p:tav>
                                        <p:tav tm="100000">
                                          <p:val>
                                            <p:fltVal val="0"/>
                                          </p:val>
                                        </p:tav>
                                      </p:tavLst>
                                    </p:anim>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 xmlns:a16="http://schemas.microsoft.com/office/drawing/2014/main" id="{E7E8DBC2-4724-432E-8EFA-85BF32A2C3AF}"/>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3.4.4  </a:t>
            </a:r>
            <a:r>
              <a:rPr lang="zh-CN" altLang="zh-CN" sz="4800">
                <a:solidFill>
                  <a:srgbClr val="800000"/>
                </a:solidFill>
                <a:latin typeface="Arial" panose="020B0604020202020204" pitchFamily="34" charset="0"/>
                <a:ea typeface="黑体" panose="02010609060101010101" pitchFamily="49" charset="-122"/>
              </a:rPr>
              <a:t>用</a:t>
            </a:r>
            <a:r>
              <a:rPr lang="en-US" altLang="zh-CN" sz="4800">
                <a:solidFill>
                  <a:srgbClr val="800000"/>
                </a:solidFill>
                <a:latin typeface="Arial" panose="020B0604020202020204" pitchFamily="34" charset="0"/>
                <a:ea typeface="黑体" panose="02010609060101010101" pitchFamily="49" charset="-122"/>
              </a:rPr>
              <a:t>scanf</a:t>
            </a:r>
            <a:r>
              <a:rPr lang="zh-CN" altLang="zh-CN" sz="4800">
                <a:solidFill>
                  <a:srgbClr val="800000"/>
                </a:solidFill>
                <a:latin typeface="Arial" panose="020B0604020202020204" pitchFamily="34" charset="0"/>
                <a:ea typeface="黑体" panose="02010609060101010101" pitchFamily="49" charset="-122"/>
              </a:rPr>
              <a:t>函数输入数据</a:t>
            </a:r>
            <a:endParaRPr lang="zh-CN" altLang="en-US" sz="4800">
              <a:solidFill>
                <a:srgbClr val="800000"/>
              </a:solidFill>
              <a:latin typeface="Arial" panose="020B0604020202020204" pitchFamily="34" charset="0"/>
              <a:ea typeface="黑体" panose="02010609060101010101" pitchFamily="49" charset="-122"/>
            </a:endParaRPr>
          </a:p>
        </p:txBody>
      </p:sp>
      <p:sp>
        <p:nvSpPr>
          <p:cNvPr id="87043" name="Rectangle 7">
            <a:extLst>
              <a:ext uri="{FF2B5EF4-FFF2-40B4-BE49-F238E27FC236}">
                <a16:creationId xmlns="" xmlns:a16="http://schemas.microsoft.com/office/drawing/2014/main" id="{65836D7F-0602-4D01-AA78-DA1A6B43EDAB}"/>
              </a:ext>
            </a:extLst>
          </p:cNvPr>
          <p:cNvSpPr>
            <a:spLocks noGrp="1" noChangeArrowheads="1"/>
          </p:cNvSpPr>
          <p:nvPr>
            <p:ph type="body" sz="half" idx="1"/>
          </p:nvPr>
        </p:nvSpPr>
        <p:spPr>
          <a:xfrm>
            <a:off x="714375" y="1714500"/>
            <a:ext cx="8072438" cy="4929188"/>
          </a:xfrm>
        </p:spPr>
        <p:txBody>
          <a:bodyPr/>
          <a:lstStyle/>
          <a:p>
            <a:pPr>
              <a:buFont typeface="Wingdings" pitchFamily="2" charset="2"/>
              <a:buNone/>
            </a:pPr>
            <a:r>
              <a:rPr lang="en-US" altLang="zh-CN"/>
              <a:t>3.</a:t>
            </a:r>
            <a:r>
              <a:rPr lang="zh-CN" altLang="zh-CN"/>
              <a:t>使用</a:t>
            </a:r>
            <a:r>
              <a:rPr lang="en-US" altLang="zh-CN"/>
              <a:t>scanf</a:t>
            </a:r>
            <a:r>
              <a:rPr lang="zh-CN" altLang="zh-CN"/>
              <a:t>函数时应注意的问题</a:t>
            </a:r>
          </a:p>
          <a:p>
            <a:pPr>
              <a:buFont typeface="Wingdings" pitchFamily="2" charset="2"/>
              <a:buNone/>
            </a:pPr>
            <a:r>
              <a:rPr lang="zh-CN" altLang="en-US" sz="2800"/>
              <a:t>对于</a:t>
            </a:r>
            <a:r>
              <a:rPr lang="en-US" altLang="zh-CN" sz="2800"/>
              <a:t>scanf(”%c%c%c”,&amp;c1,&amp;c2,&amp;c3);</a:t>
            </a:r>
          </a:p>
          <a:p>
            <a:pPr>
              <a:buFont typeface="Wingdings" pitchFamily="2" charset="2"/>
              <a:buNone/>
            </a:pPr>
            <a:r>
              <a:rPr lang="en-US" altLang="zh-CN" sz="2800"/>
              <a:t>         </a:t>
            </a:r>
            <a:r>
              <a:rPr lang="en-US" altLang="zh-CN" sz="2800" u="sng"/>
              <a:t>abc</a:t>
            </a:r>
            <a:r>
              <a:rPr lang="zh-CN" altLang="zh-CN" sz="2800" u="sng"/>
              <a:t>↙</a:t>
            </a:r>
            <a:r>
              <a:rPr lang="en-US" altLang="zh-CN" sz="2800"/>
              <a:t>        </a:t>
            </a:r>
            <a:r>
              <a:rPr lang="zh-CN" altLang="en-US" sz="2800">
                <a:solidFill>
                  <a:srgbClr val="FF0000"/>
                </a:solidFill>
              </a:rPr>
              <a:t>对</a:t>
            </a:r>
            <a:endParaRPr lang="en-US" altLang="zh-CN" sz="2800">
              <a:solidFill>
                <a:srgbClr val="FF0000"/>
              </a:solidFill>
            </a:endParaRPr>
          </a:p>
          <a:p>
            <a:pPr>
              <a:buFont typeface="Wingdings" pitchFamily="2" charset="2"/>
              <a:buNone/>
            </a:pPr>
            <a:r>
              <a:rPr lang="en-US" altLang="zh-CN" sz="2800">
                <a:solidFill>
                  <a:srgbClr val="FF0000"/>
                </a:solidFill>
              </a:rPr>
              <a:t>         </a:t>
            </a:r>
            <a:r>
              <a:rPr lang="en-US" altLang="zh-CN" sz="2800" u="sng"/>
              <a:t>a b c</a:t>
            </a:r>
            <a:r>
              <a:rPr lang="zh-CN" altLang="zh-CN" sz="2800" u="sng"/>
              <a:t>↙</a:t>
            </a:r>
            <a:r>
              <a:rPr lang="en-US" altLang="zh-CN" sz="2800"/>
              <a:t>      </a:t>
            </a:r>
            <a:r>
              <a:rPr lang="zh-CN" altLang="en-US" sz="2800">
                <a:solidFill>
                  <a:srgbClr val="FF0000"/>
                </a:solidFill>
              </a:rPr>
              <a:t>错</a:t>
            </a:r>
            <a:endParaRPr lang="en-US" altLang="zh-CN" sz="2800">
              <a:solidFill>
                <a:srgbClr val="FF0000"/>
              </a:solidFill>
            </a:endParaRPr>
          </a:p>
          <a:p>
            <a:pPr>
              <a:buFont typeface="Wingdings" pitchFamily="2" charset="2"/>
              <a:buNone/>
            </a:pPr>
            <a:r>
              <a:rPr lang="zh-CN" altLang="en-US" sz="2800"/>
              <a:t>对于</a:t>
            </a:r>
            <a:r>
              <a:rPr lang="en-US" altLang="zh-CN" sz="2800"/>
              <a:t>scanf(”</a:t>
            </a:r>
            <a:r>
              <a:rPr lang="en-US" altLang="zh-CN" sz="2800">
                <a:solidFill>
                  <a:srgbClr val="0000CC"/>
                </a:solidFill>
              </a:rPr>
              <a:t>%d</a:t>
            </a:r>
            <a:r>
              <a:rPr lang="en-US" altLang="zh-CN" sz="2800">
                <a:solidFill>
                  <a:srgbClr val="00B050"/>
                </a:solidFill>
              </a:rPr>
              <a:t>%c</a:t>
            </a:r>
            <a:r>
              <a:rPr lang="en-US" altLang="zh-CN" sz="2800">
                <a:solidFill>
                  <a:srgbClr val="7030A0"/>
                </a:solidFill>
              </a:rPr>
              <a:t>%f</a:t>
            </a:r>
            <a:r>
              <a:rPr lang="en-US" altLang="zh-CN" sz="2800"/>
              <a:t>”,&amp;a,&amp;b,&amp;c);</a:t>
            </a:r>
          </a:p>
          <a:p>
            <a:pPr>
              <a:buFont typeface="Wingdings" pitchFamily="2" charset="2"/>
              <a:buNone/>
            </a:pPr>
            <a:r>
              <a:rPr lang="zh-CN" altLang="zh-CN" sz="2800"/>
              <a:t>若输入</a:t>
            </a:r>
          </a:p>
          <a:p>
            <a:pPr>
              <a:buFont typeface="Wingdings" pitchFamily="2" charset="2"/>
              <a:buNone/>
            </a:pPr>
            <a:r>
              <a:rPr lang="en-US" altLang="zh-CN" sz="2800"/>
              <a:t>                                  </a:t>
            </a:r>
            <a:r>
              <a:rPr lang="en-US" altLang="zh-CN" sz="2800" u="sng"/>
              <a:t>1234</a:t>
            </a:r>
            <a:r>
              <a:rPr lang="en-US" altLang="zh-CN" sz="2800"/>
              <a:t>a</a:t>
            </a:r>
            <a:r>
              <a:rPr lang="en-US" altLang="zh-CN" sz="2800" u="sng"/>
              <a:t>123</a:t>
            </a:r>
            <a:r>
              <a:rPr lang="en-US" altLang="zh-CN" sz="2800"/>
              <a:t>o.26</a:t>
            </a:r>
            <a:r>
              <a:rPr lang="zh-CN" altLang="zh-CN" sz="2800"/>
              <a:t>↙</a:t>
            </a:r>
            <a:endParaRPr lang="en-US" altLang="zh-CN" sz="2800">
              <a:solidFill>
                <a:srgbClr val="FF0000"/>
              </a:solidFill>
            </a:endParaRPr>
          </a:p>
        </p:txBody>
      </p:sp>
      <p:sp>
        <p:nvSpPr>
          <p:cNvPr id="87044" name="Rectangle 5">
            <a:extLst>
              <a:ext uri="{FF2B5EF4-FFF2-40B4-BE49-F238E27FC236}">
                <a16:creationId xmlns="" xmlns:a16="http://schemas.microsoft.com/office/drawing/2014/main" id="{09F4AA4F-FED5-4DA5-82F0-93D4744B8C2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5" name="Rectangle 2">
            <a:extLst>
              <a:ext uri="{FF2B5EF4-FFF2-40B4-BE49-F238E27FC236}">
                <a16:creationId xmlns="" xmlns:a16="http://schemas.microsoft.com/office/drawing/2014/main" id="{A2AF1F33-8D99-4C41-B734-60BB3039B6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6" name="Rectangle 2">
            <a:extLst>
              <a:ext uri="{FF2B5EF4-FFF2-40B4-BE49-F238E27FC236}">
                <a16:creationId xmlns="" xmlns:a16="http://schemas.microsoft.com/office/drawing/2014/main" id="{D7397A50-5FC7-4414-9EB5-01F83197BBB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7" name="Rectangle 2">
            <a:extLst>
              <a:ext uri="{FF2B5EF4-FFF2-40B4-BE49-F238E27FC236}">
                <a16:creationId xmlns="" xmlns:a16="http://schemas.microsoft.com/office/drawing/2014/main" id="{2143B68C-E878-4EC2-9FE9-7B3FD73B19B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8" name="Rectangle 2">
            <a:extLst>
              <a:ext uri="{FF2B5EF4-FFF2-40B4-BE49-F238E27FC236}">
                <a16:creationId xmlns="" xmlns:a16="http://schemas.microsoft.com/office/drawing/2014/main" id="{88E42B0B-FA39-4F24-8E06-9BBE276DB82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49" name="Rectangle 4">
            <a:extLst>
              <a:ext uri="{FF2B5EF4-FFF2-40B4-BE49-F238E27FC236}">
                <a16:creationId xmlns="" xmlns:a16="http://schemas.microsoft.com/office/drawing/2014/main" id="{838761AC-1D74-4CBB-A8CD-090C5980C9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矩形 9">
            <a:extLst>
              <a:ext uri="{FF2B5EF4-FFF2-40B4-BE49-F238E27FC236}">
                <a16:creationId xmlns="" xmlns:a16="http://schemas.microsoft.com/office/drawing/2014/main" id="{A10208F4-976E-4B6B-928F-C4F3EDB880D9}"/>
              </a:ext>
            </a:extLst>
          </p:cNvPr>
          <p:cNvSpPr>
            <a:spLocks noChangeArrowheads="1"/>
          </p:cNvSpPr>
          <p:nvPr/>
        </p:nvSpPr>
        <p:spPr bwMode="auto">
          <a:xfrm>
            <a:off x="6215063" y="5357813"/>
            <a:ext cx="714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12" name="直接箭头连接符 11">
            <a:extLst>
              <a:ext uri="{FF2B5EF4-FFF2-40B4-BE49-F238E27FC236}">
                <a16:creationId xmlns="" xmlns:a16="http://schemas.microsoft.com/office/drawing/2014/main" id="{C325FFC3-F307-4099-A829-D43351E08A19}"/>
              </a:ext>
            </a:extLst>
          </p:cNvPr>
          <p:cNvCxnSpPr>
            <a:cxnSpLocks noChangeShapeType="1"/>
          </p:cNvCxnSpPr>
          <p:nvPr/>
        </p:nvCxnSpPr>
        <p:spPr bwMode="auto">
          <a:xfrm rot="5400000" flipH="1" flipV="1">
            <a:off x="6565901" y="4926012"/>
            <a:ext cx="596900" cy="1555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3" name="流程图: 联系 12">
            <a:extLst>
              <a:ext uri="{FF2B5EF4-FFF2-40B4-BE49-F238E27FC236}">
                <a16:creationId xmlns="" xmlns:a16="http://schemas.microsoft.com/office/drawing/2014/main" id="{8D88EC4C-CB11-4FE8-A40A-143A673B4568}"/>
              </a:ext>
            </a:extLst>
          </p:cNvPr>
          <p:cNvSpPr>
            <a:spLocks noChangeArrowheads="1"/>
          </p:cNvSpPr>
          <p:nvPr/>
        </p:nvSpPr>
        <p:spPr bwMode="auto">
          <a:xfrm>
            <a:off x="6848475" y="4214813"/>
            <a:ext cx="357188" cy="571500"/>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7053" name="灯片编号占位符 1">
            <a:extLst>
              <a:ext uri="{FF2B5EF4-FFF2-40B4-BE49-F238E27FC236}">
                <a16:creationId xmlns="" xmlns:a16="http://schemas.microsoft.com/office/drawing/2014/main" id="{2A8CFC7C-35A8-4FDE-BAC7-B6B77655FA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F02A742-4969-452F-B7A5-4D92871F1D36}" type="slidenum">
              <a:rPr kumimoji="0" lang="en-US" altLang="zh-CN" sz="1400" b="0" smtClean="0"/>
              <a:pPr>
                <a:lnSpc>
                  <a:spcPct val="100000"/>
                </a:lnSpc>
                <a:spcBef>
                  <a:spcPct val="0"/>
                </a:spcBef>
                <a:buFontTx/>
                <a:buNone/>
              </a:pPr>
              <a:t>76</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Bottom)">
                                      <p:cBhvr>
                                        <p:cTn id="11" dur="500"/>
                                        <p:tgtEl>
                                          <p:spTgt spid="12"/>
                                        </p:tgtEl>
                                      </p:cBhvr>
                                    </p:animEffect>
                                  </p:childTnLst>
                                </p:cTn>
                              </p:par>
                            </p:childTnLst>
                          </p:cTn>
                        </p:par>
                        <p:par>
                          <p:cTn id="12" fill="hold" nodeType="afterGroup">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 calcmode="lin" valueType="num">
                                      <p:cBhvr>
                                        <p:cTn id="17" dur="500" fill="hold"/>
                                        <p:tgtEl>
                                          <p:spTgt spid="13"/>
                                        </p:tgtEl>
                                        <p:attrNameLst>
                                          <p:attrName>style.rotation</p:attrName>
                                        </p:attrNameLst>
                                      </p:cBhvr>
                                      <p:tavLst>
                                        <p:tav tm="0">
                                          <p:val>
                                            <p:fltVal val="360"/>
                                          </p:val>
                                        </p:tav>
                                        <p:tav tm="100000">
                                          <p:val>
                                            <p:fltVal val="0"/>
                                          </p:val>
                                        </p:tav>
                                      </p:tavLst>
                                    </p:anim>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 xmlns:a16="http://schemas.microsoft.com/office/drawing/2014/main" id="{DC17575D-EF6E-4103-9C9D-740631A1B924}"/>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FACC776A-6D37-4407-A7F9-EEAC0AB925C2}"/>
              </a:ext>
            </a:extLst>
          </p:cNvPr>
          <p:cNvSpPr>
            <a:spLocks noGrp="1" noChangeArrowheads="1"/>
          </p:cNvSpPr>
          <p:nvPr>
            <p:ph type="body" sz="half" idx="1"/>
          </p:nvPr>
        </p:nvSpPr>
        <p:spPr>
          <a:xfrm>
            <a:off x="714375" y="1714500"/>
            <a:ext cx="8072438" cy="4929188"/>
          </a:xfrm>
        </p:spPr>
        <p:txBody>
          <a:bodyPr/>
          <a:lstStyle/>
          <a:p>
            <a:pPr>
              <a:buFont typeface="Wingdings" pitchFamily="2" charset="2"/>
              <a:buNone/>
            </a:pPr>
            <a:r>
              <a:rPr lang="en-US" altLang="zh-CN"/>
              <a:t>1.</a:t>
            </a:r>
            <a:r>
              <a:rPr lang="zh-CN" altLang="zh-CN"/>
              <a:t>用</a:t>
            </a:r>
            <a:r>
              <a:rPr lang="en-US" altLang="zh-CN"/>
              <a:t>putchar</a:t>
            </a:r>
            <a:r>
              <a:rPr lang="zh-CN" altLang="zh-CN"/>
              <a:t>函数输出一个字符</a:t>
            </a:r>
            <a:endParaRPr lang="en-US" altLang="zh-CN"/>
          </a:p>
          <a:p>
            <a:r>
              <a:rPr lang="zh-CN" altLang="zh-CN"/>
              <a:t>从计算机向显示器输出一个字符 </a:t>
            </a:r>
            <a:endParaRPr lang="en-US" altLang="zh-CN"/>
          </a:p>
          <a:p>
            <a:r>
              <a:rPr lang="en-US" altLang="zh-CN"/>
              <a:t>putchar</a:t>
            </a:r>
            <a:r>
              <a:rPr lang="zh-CN" altLang="zh-CN"/>
              <a:t>函数的一般形式为</a:t>
            </a:r>
            <a:r>
              <a:rPr lang="zh-CN" altLang="en-US"/>
              <a:t>：</a:t>
            </a:r>
            <a:endParaRPr lang="zh-CN" altLang="zh-CN"/>
          </a:p>
          <a:p>
            <a:pPr>
              <a:buFont typeface="Wingdings" pitchFamily="2" charset="2"/>
              <a:buNone/>
            </a:pPr>
            <a:r>
              <a:rPr lang="en-US" altLang="zh-CN"/>
              <a:t>           putchar(c) </a:t>
            </a:r>
            <a:r>
              <a:rPr lang="zh-CN" altLang="zh-CN"/>
              <a:t></a:t>
            </a:r>
          </a:p>
        </p:txBody>
      </p:sp>
      <p:sp>
        <p:nvSpPr>
          <p:cNvPr id="88068" name="Rectangle 5">
            <a:extLst>
              <a:ext uri="{FF2B5EF4-FFF2-40B4-BE49-F238E27FC236}">
                <a16:creationId xmlns="" xmlns:a16="http://schemas.microsoft.com/office/drawing/2014/main" id="{A728CDD9-FCCD-4290-B0B7-509F79F604E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69" name="Rectangle 2">
            <a:extLst>
              <a:ext uri="{FF2B5EF4-FFF2-40B4-BE49-F238E27FC236}">
                <a16:creationId xmlns="" xmlns:a16="http://schemas.microsoft.com/office/drawing/2014/main" id="{86CB49A5-F34C-47A8-B990-2C2C82772A7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0" name="Rectangle 2">
            <a:extLst>
              <a:ext uri="{FF2B5EF4-FFF2-40B4-BE49-F238E27FC236}">
                <a16:creationId xmlns="" xmlns:a16="http://schemas.microsoft.com/office/drawing/2014/main" id="{015DA845-0EA1-43EC-940F-6EE580FB1DF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1" name="Rectangle 2">
            <a:extLst>
              <a:ext uri="{FF2B5EF4-FFF2-40B4-BE49-F238E27FC236}">
                <a16:creationId xmlns="" xmlns:a16="http://schemas.microsoft.com/office/drawing/2014/main" id="{747E4636-5BC8-4BCA-A56F-A2A8EE2BBB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2" name="Rectangle 2">
            <a:extLst>
              <a:ext uri="{FF2B5EF4-FFF2-40B4-BE49-F238E27FC236}">
                <a16:creationId xmlns="" xmlns:a16="http://schemas.microsoft.com/office/drawing/2014/main" id="{54E9AC5B-673F-46F6-B6FA-C6B5F839855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3" name="Rectangle 4">
            <a:extLst>
              <a:ext uri="{FF2B5EF4-FFF2-40B4-BE49-F238E27FC236}">
                <a16:creationId xmlns="" xmlns:a16="http://schemas.microsoft.com/office/drawing/2014/main" id="{D6469B5F-A9AF-4794-B22C-2C5E1EBA608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8074" name="灯片编号占位符 1">
            <a:extLst>
              <a:ext uri="{FF2B5EF4-FFF2-40B4-BE49-F238E27FC236}">
                <a16:creationId xmlns="" xmlns:a16="http://schemas.microsoft.com/office/drawing/2014/main" id="{AD12AEA5-24B0-441D-A4A0-2F229DC362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6F0EA72-4AFD-48AE-8ACD-F8BD49E9DC34}" type="slidenum">
              <a:rPr kumimoji="0" lang="en-US" altLang="zh-CN" sz="1400" b="0" smtClean="0"/>
              <a:pPr>
                <a:lnSpc>
                  <a:spcPct val="100000"/>
                </a:lnSpc>
                <a:spcBef>
                  <a:spcPct val="0"/>
                </a:spcBef>
                <a:buFontTx/>
                <a:buNone/>
              </a:pPr>
              <a:t>77</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5" dur="500"/>
                                        <p:tgtEl>
                                          <p:spTgt spid="2160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 xmlns:a16="http://schemas.microsoft.com/office/drawing/2014/main" id="{531CD254-CAD1-4D6A-949F-3F518077D3BA}"/>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F4FA16DB-C126-459A-9D40-72A53C596643}"/>
              </a:ext>
            </a:extLst>
          </p:cNvPr>
          <p:cNvSpPr>
            <a:spLocks noGrp="1" noChangeArrowheads="1"/>
          </p:cNvSpPr>
          <p:nvPr>
            <p:ph type="body" sz="half" idx="1"/>
          </p:nvPr>
        </p:nvSpPr>
        <p:spPr>
          <a:xfrm>
            <a:off x="714375" y="1714500"/>
            <a:ext cx="8072438" cy="3143250"/>
          </a:xfrm>
        </p:spPr>
        <p:txBody>
          <a:bodyPr/>
          <a:lstStyle/>
          <a:p>
            <a:pPr>
              <a:buFont typeface="Wingdings" pitchFamily="2" charset="2"/>
              <a:buNone/>
            </a:pPr>
            <a:r>
              <a:rPr lang="zh-CN" altLang="zh-CN"/>
              <a:t>例</a:t>
            </a:r>
            <a:r>
              <a:rPr lang="en-US" altLang="zh-CN"/>
              <a:t>3.8 </a:t>
            </a:r>
            <a:r>
              <a:rPr lang="zh-CN" altLang="zh-CN"/>
              <a:t>先后输出</a:t>
            </a:r>
            <a:r>
              <a:rPr lang="en-US" altLang="zh-CN"/>
              <a:t>BOY</a:t>
            </a:r>
            <a:r>
              <a:rPr lang="zh-CN" altLang="zh-CN"/>
              <a:t>三个字符。 </a:t>
            </a:r>
            <a:endParaRPr lang="en-US" altLang="zh-CN"/>
          </a:p>
          <a:p>
            <a:r>
              <a:rPr lang="zh-CN" altLang="zh-CN"/>
              <a:t>解题思路：</a:t>
            </a:r>
            <a:endParaRPr lang="en-US" altLang="zh-CN"/>
          </a:p>
          <a:p>
            <a:pPr lvl="1"/>
            <a:r>
              <a:rPr lang="zh-CN" altLang="zh-CN"/>
              <a:t>定义</a:t>
            </a:r>
            <a:r>
              <a:rPr lang="en-US" altLang="zh-CN"/>
              <a:t>3</a:t>
            </a:r>
            <a:r>
              <a:rPr lang="zh-CN" altLang="zh-CN"/>
              <a:t>个字符变量，分别赋以初值</a:t>
            </a:r>
            <a:r>
              <a:rPr lang="en-US" altLang="zh-CN"/>
              <a:t>B</a:t>
            </a:r>
            <a:r>
              <a:rPr lang="zh-CN" altLang="en-US"/>
              <a:t>、</a:t>
            </a:r>
            <a:r>
              <a:rPr lang="en-US" altLang="zh-CN"/>
              <a:t>O</a:t>
            </a:r>
            <a:r>
              <a:rPr lang="zh-CN" altLang="en-US"/>
              <a:t>、</a:t>
            </a:r>
            <a:r>
              <a:rPr lang="en-US" altLang="zh-CN"/>
              <a:t>Y</a:t>
            </a:r>
          </a:p>
          <a:p>
            <a:pPr lvl="1"/>
            <a:r>
              <a:rPr lang="zh-CN" altLang="zh-CN"/>
              <a:t>用</a:t>
            </a:r>
            <a:r>
              <a:rPr lang="en-US" altLang="zh-CN"/>
              <a:t>putchar</a:t>
            </a:r>
            <a:r>
              <a:rPr lang="zh-CN" altLang="zh-CN"/>
              <a:t>函数输出这</a:t>
            </a:r>
            <a:r>
              <a:rPr lang="en-US" altLang="zh-CN"/>
              <a:t>3</a:t>
            </a:r>
            <a:r>
              <a:rPr lang="zh-CN" altLang="zh-CN"/>
              <a:t>个字符变量的值 </a:t>
            </a:r>
          </a:p>
        </p:txBody>
      </p:sp>
      <p:sp>
        <p:nvSpPr>
          <p:cNvPr id="89092" name="Rectangle 5">
            <a:extLst>
              <a:ext uri="{FF2B5EF4-FFF2-40B4-BE49-F238E27FC236}">
                <a16:creationId xmlns="" xmlns:a16="http://schemas.microsoft.com/office/drawing/2014/main" id="{A99B30F0-9325-45D3-86F9-45E00921073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9093" name="Rectangle 2">
            <a:extLst>
              <a:ext uri="{FF2B5EF4-FFF2-40B4-BE49-F238E27FC236}">
                <a16:creationId xmlns="" xmlns:a16="http://schemas.microsoft.com/office/drawing/2014/main" id="{8B02C814-D4EC-43EF-BEDC-D0F1F1C654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9094" name="Rectangle 2">
            <a:extLst>
              <a:ext uri="{FF2B5EF4-FFF2-40B4-BE49-F238E27FC236}">
                <a16:creationId xmlns="" xmlns:a16="http://schemas.microsoft.com/office/drawing/2014/main" id="{BA54E574-2CC7-47D8-87D0-7C56EA58319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9095" name="Rectangle 2">
            <a:extLst>
              <a:ext uri="{FF2B5EF4-FFF2-40B4-BE49-F238E27FC236}">
                <a16:creationId xmlns="" xmlns:a16="http://schemas.microsoft.com/office/drawing/2014/main" id="{61A83738-2E20-4970-91C2-D8B31DFFA31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9096" name="Rectangle 2">
            <a:extLst>
              <a:ext uri="{FF2B5EF4-FFF2-40B4-BE49-F238E27FC236}">
                <a16:creationId xmlns="" xmlns:a16="http://schemas.microsoft.com/office/drawing/2014/main" id="{AAF607DD-9AC1-4630-9DEA-469C1C5CE5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9097" name="Rectangle 4">
            <a:extLst>
              <a:ext uri="{FF2B5EF4-FFF2-40B4-BE49-F238E27FC236}">
                <a16:creationId xmlns="" xmlns:a16="http://schemas.microsoft.com/office/drawing/2014/main" id="{E8349009-E73B-40D1-86F0-ED453490CF1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9098" name="灯片编号占位符 1">
            <a:extLst>
              <a:ext uri="{FF2B5EF4-FFF2-40B4-BE49-F238E27FC236}">
                <a16:creationId xmlns="" xmlns:a16="http://schemas.microsoft.com/office/drawing/2014/main" id="{AAF69C22-7ABB-4137-8FBD-488D711DB8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A9325734-D7CC-412B-A633-70A2264FD62F}" type="slidenum">
              <a:rPr kumimoji="0" lang="en-US" altLang="zh-CN" sz="1400" b="0" smtClean="0"/>
              <a:pPr>
                <a:lnSpc>
                  <a:spcPct val="100000"/>
                </a:lnSpc>
                <a:spcBef>
                  <a:spcPct val="0"/>
                </a:spcBef>
                <a:buFontTx/>
                <a:buNone/>
              </a:pPr>
              <a:t>78</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7" dur="500"/>
                                        <p:tgtEl>
                                          <p:spTgt spid="2160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 xmlns:a16="http://schemas.microsoft.com/office/drawing/2014/main" id="{0F0FF6EF-2F14-4036-BA32-29B8892A013B}"/>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90115" name="Rectangle 7">
            <a:extLst>
              <a:ext uri="{FF2B5EF4-FFF2-40B4-BE49-F238E27FC236}">
                <a16:creationId xmlns="" xmlns:a16="http://schemas.microsoft.com/office/drawing/2014/main" id="{E2D62CE9-5101-412E-BA3F-34D4C7025ECD}"/>
              </a:ext>
            </a:extLst>
          </p:cNvPr>
          <p:cNvSpPr>
            <a:spLocks noGrp="1" noChangeArrowheads="1"/>
          </p:cNvSpPr>
          <p:nvPr>
            <p:ph type="body" sz="half" idx="1"/>
          </p:nvPr>
        </p:nvSpPr>
        <p:spPr>
          <a:xfrm>
            <a:off x="714375" y="1500188"/>
            <a:ext cx="8072438" cy="5072062"/>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 ( )</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    char a='B',b='O',c='Y'; </a:t>
            </a:r>
            <a:endParaRPr lang="zh-CN" altLang="zh-CN" sz="2800"/>
          </a:p>
          <a:p>
            <a:pPr>
              <a:lnSpc>
                <a:spcPct val="100000"/>
              </a:lnSpc>
              <a:buFont typeface="Wingdings" pitchFamily="2" charset="2"/>
              <a:buNone/>
            </a:pPr>
            <a:r>
              <a:rPr lang="en-US" altLang="zh-CN" sz="2800"/>
              <a:t>    putchar(a); </a:t>
            </a:r>
            <a:endParaRPr lang="zh-CN" altLang="zh-CN" sz="2800"/>
          </a:p>
          <a:p>
            <a:pPr>
              <a:lnSpc>
                <a:spcPct val="100000"/>
              </a:lnSpc>
              <a:buFont typeface="Wingdings" pitchFamily="2" charset="2"/>
              <a:buNone/>
            </a:pPr>
            <a:r>
              <a:rPr lang="en-US" altLang="zh-CN" sz="2800"/>
              <a:t>    putchar(b); </a:t>
            </a:r>
            <a:endParaRPr lang="zh-CN" altLang="zh-CN" sz="2800"/>
          </a:p>
          <a:p>
            <a:pPr>
              <a:lnSpc>
                <a:spcPct val="100000"/>
              </a:lnSpc>
              <a:buFont typeface="Wingdings" pitchFamily="2" charset="2"/>
              <a:buNone/>
            </a:pPr>
            <a:r>
              <a:rPr lang="en-US" altLang="zh-CN" sz="2800"/>
              <a:t>    putchar(c); </a:t>
            </a:r>
            <a:endParaRPr lang="zh-CN" altLang="zh-CN" sz="2800"/>
          </a:p>
          <a:p>
            <a:pPr>
              <a:lnSpc>
                <a:spcPct val="100000"/>
              </a:lnSpc>
              <a:buFont typeface="Wingdings" pitchFamily="2" charset="2"/>
              <a:buNone/>
            </a:pPr>
            <a:r>
              <a:rPr lang="en-US" altLang="zh-CN" sz="2800"/>
              <a:t>    putchar ('\n');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90116" name="Rectangle 5">
            <a:extLst>
              <a:ext uri="{FF2B5EF4-FFF2-40B4-BE49-F238E27FC236}">
                <a16:creationId xmlns="" xmlns:a16="http://schemas.microsoft.com/office/drawing/2014/main" id="{EA87321E-3523-48F6-AFC7-FFE29B44038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17" name="Rectangle 2">
            <a:extLst>
              <a:ext uri="{FF2B5EF4-FFF2-40B4-BE49-F238E27FC236}">
                <a16:creationId xmlns="" xmlns:a16="http://schemas.microsoft.com/office/drawing/2014/main" id="{06CD4982-C3FF-4635-9179-A844E03548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18" name="Rectangle 2">
            <a:extLst>
              <a:ext uri="{FF2B5EF4-FFF2-40B4-BE49-F238E27FC236}">
                <a16:creationId xmlns="" xmlns:a16="http://schemas.microsoft.com/office/drawing/2014/main" id="{DFC78DC7-EA5A-4443-B766-DC8E495AE8B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19" name="Rectangle 2">
            <a:extLst>
              <a:ext uri="{FF2B5EF4-FFF2-40B4-BE49-F238E27FC236}">
                <a16:creationId xmlns="" xmlns:a16="http://schemas.microsoft.com/office/drawing/2014/main" id="{8611FFC6-4C12-4AF8-B471-2BFBD379313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20" name="Rectangle 2">
            <a:extLst>
              <a:ext uri="{FF2B5EF4-FFF2-40B4-BE49-F238E27FC236}">
                <a16:creationId xmlns="" xmlns:a16="http://schemas.microsoft.com/office/drawing/2014/main" id="{EBD82E34-7A49-477B-8B8A-D66096760CE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0121" name="Rectangle 4">
            <a:extLst>
              <a:ext uri="{FF2B5EF4-FFF2-40B4-BE49-F238E27FC236}">
                <a16:creationId xmlns="" xmlns:a16="http://schemas.microsoft.com/office/drawing/2014/main" id="{772E4539-3FA8-4B99-85B9-C204909E88F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TextBox 9">
            <a:extLst>
              <a:ext uri="{FF2B5EF4-FFF2-40B4-BE49-F238E27FC236}">
                <a16:creationId xmlns="" xmlns:a16="http://schemas.microsoft.com/office/drawing/2014/main" id="{E384BC94-346D-4F81-872C-6B04A39F4E5C}"/>
              </a:ext>
            </a:extLst>
          </p:cNvPr>
          <p:cNvSpPr txBox="1">
            <a:spLocks noChangeArrowheads="1"/>
          </p:cNvSpPr>
          <p:nvPr/>
        </p:nvSpPr>
        <p:spPr bwMode="auto">
          <a:xfrm>
            <a:off x="4143375" y="3571875"/>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向显示器输出字符</a:t>
            </a:r>
            <a:r>
              <a:rPr lang="en-US" altLang="zh-CN" sz="2800">
                <a:solidFill>
                  <a:srgbClr val="0000CC"/>
                </a:solidFill>
                <a:latin typeface="Arial" panose="020B0604020202020204" pitchFamily="34" charset="0"/>
              </a:rPr>
              <a:t>B</a:t>
            </a:r>
            <a:endParaRPr lang="zh-CN" altLang="en-US" sz="2800">
              <a:solidFill>
                <a:srgbClr val="0000CC"/>
              </a:solidFill>
              <a:latin typeface="Arial" panose="020B0604020202020204" pitchFamily="34" charset="0"/>
            </a:endParaRPr>
          </a:p>
        </p:txBody>
      </p:sp>
      <p:sp>
        <p:nvSpPr>
          <p:cNvPr id="11" name="TextBox 10">
            <a:extLst>
              <a:ext uri="{FF2B5EF4-FFF2-40B4-BE49-F238E27FC236}">
                <a16:creationId xmlns="" xmlns:a16="http://schemas.microsoft.com/office/drawing/2014/main" id="{0A123DE7-F0D3-4986-83F1-9A4ADF95BA0E}"/>
              </a:ext>
            </a:extLst>
          </p:cNvPr>
          <p:cNvSpPr txBox="1">
            <a:spLocks noChangeArrowheads="1"/>
          </p:cNvSpPr>
          <p:nvPr/>
        </p:nvSpPr>
        <p:spPr bwMode="auto">
          <a:xfrm>
            <a:off x="4357688" y="5072063"/>
            <a:ext cx="3643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向显示器输出换行符</a:t>
            </a:r>
            <a:endParaRPr lang="zh-CN" altLang="en-US" sz="2800">
              <a:solidFill>
                <a:srgbClr val="0000CC"/>
              </a:solidFill>
              <a:latin typeface="Arial" panose="020B0604020202020204" pitchFamily="34" charset="0"/>
            </a:endParaRPr>
          </a:p>
        </p:txBody>
      </p:sp>
      <p:pic>
        <p:nvPicPr>
          <p:cNvPr id="155650" name="Picture 2">
            <a:extLst>
              <a:ext uri="{FF2B5EF4-FFF2-40B4-BE49-F238E27FC236}">
                <a16:creationId xmlns="" xmlns:a16="http://schemas.microsoft.com/office/drawing/2014/main" id="{F36125FB-9930-4EA2-BF28-AE02A2932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715000"/>
            <a:ext cx="9032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5" name="灯片编号占位符 1">
            <a:extLst>
              <a:ext uri="{FF2B5EF4-FFF2-40B4-BE49-F238E27FC236}">
                <a16:creationId xmlns="" xmlns:a16="http://schemas.microsoft.com/office/drawing/2014/main" id="{827742CF-87F4-43C3-A11A-523AED2425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5437478-B5FE-4D1C-B4D9-DE6A4AFED837}" type="slidenum">
              <a:rPr kumimoji="0" lang="en-US" altLang="zh-CN" sz="1400" b="0" smtClean="0"/>
              <a:pPr>
                <a:lnSpc>
                  <a:spcPct val="100000"/>
                </a:lnSpc>
                <a:spcBef>
                  <a:spcPct val="0"/>
                </a:spcBef>
                <a:buFontTx/>
                <a:buNone/>
              </a:pPr>
              <a:t>79</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5650"/>
                                        </p:tgtEl>
                                        <p:attrNameLst>
                                          <p:attrName>style.visibility</p:attrName>
                                        </p:attrNameLst>
                                      </p:cBhvr>
                                      <p:to>
                                        <p:strVal val="visible"/>
                                      </p:to>
                                    </p:set>
                                    <p:animEffect transition="in" filter="blinds(horizontal)">
                                      <p:cBhvr>
                                        <p:cTn id="17" dur="500"/>
                                        <p:tgtEl>
                                          <p:spTgt spid="15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D084A7BC-4D34-4989-A332-42423C9ED2E7}"/>
              </a:ext>
            </a:extLst>
          </p:cNvPr>
          <p:cNvSpPr>
            <a:spLocks noGrp="1" noChangeArrowheads="1"/>
          </p:cNvSpPr>
          <p:nvPr>
            <p:ph type="title"/>
          </p:nvPr>
        </p:nvSpPr>
        <p:spPr>
          <a:xfrm>
            <a:off x="428625" y="615950"/>
            <a:ext cx="8429625" cy="830263"/>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 </a:t>
            </a:r>
            <a:r>
              <a:rPr lang="zh-CN" altLang="zh-CN" sz="4800">
                <a:solidFill>
                  <a:srgbClr val="800000"/>
                </a:solidFill>
                <a:latin typeface="Arial" panose="020B0604020202020204" pitchFamily="34" charset="0"/>
                <a:ea typeface="黑体" panose="02010609060101010101" pitchFamily="49" charset="-122"/>
              </a:rPr>
              <a:t>数据</a:t>
            </a:r>
            <a:r>
              <a:rPr lang="zh-CN" altLang="en-US" sz="4800">
                <a:solidFill>
                  <a:srgbClr val="800000"/>
                </a:solidFill>
                <a:latin typeface="Arial" panose="020B0604020202020204" pitchFamily="34" charset="0"/>
                <a:ea typeface="黑体" panose="02010609060101010101" pitchFamily="49" charset="-122"/>
              </a:rPr>
              <a:t>表示</a:t>
            </a:r>
            <a:r>
              <a:rPr lang="zh-CN" altLang="zh-CN" sz="4800">
                <a:solidFill>
                  <a:srgbClr val="800000"/>
                </a:solidFill>
                <a:latin typeface="Arial" panose="020B0604020202020204" pitchFamily="34" charset="0"/>
                <a:ea typeface="黑体" panose="02010609060101010101" pitchFamily="49" charset="-122"/>
              </a:rPr>
              <a:t>及其运算</a:t>
            </a:r>
            <a:endParaRPr lang="zh-CN" altLang="en-US" sz="4800">
              <a:solidFill>
                <a:srgbClr val="800000"/>
              </a:solidFill>
              <a:latin typeface="Arial" panose="020B0604020202020204" pitchFamily="34" charset="0"/>
              <a:ea typeface="黑体" panose="02010609060101010101" pitchFamily="49" charset="-122"/>
            </a:endParaRPr>
          </a:p>
        </p:txBody>
      </p:sp>
      <p:sp>
        <p:nvSpPr>
          <p:cNvPr id="14339" name="Rectangle 7">
            <a:extLst>
              <a:ext uri="{FF2B5EF4-FFF2-40B4-BE49-F238E27FC236}">
                <a16:creationId xmlns="" xmlns:a16="http://schemas.microsoft.com/office/drawing/2014/main" id="{86F84046-B0B1-44AC-B0EF-8B75F5B0C5F2}"/>
              </a:ext>
            </a:extLst>
          </p:cNvPr>
          <p:cNvSpPr>
            <a:spLocks noGrp="1" noChangeArrowheads="1"/>
          </p:cNvSpPr>
          <p:nvPr>
            <p:ph type="body" sz="half" idx="1"/>
          </p:nvPr>
        </p:nvSpPr>
        <p:spPr>
          <a:xfrm>
            <a:off x="1714500" y="1571625"/>
            <a:ext cx="6000750" cy="5000625"/>
          </a:xfrm>
        </p:spPr>
        <p:txBody>
          <a:bodyPr/>
          <a:lstStyle/>
          <a:p>
            <a:pPr>
              <a:buFont typeface="Wingdings" pitchFamily="2" charset="2"/>
              <a:buNone/>
            </a:pPr>
            <a:r>
              <a:rPr lang="en-US" altLang="zh-CN">
                <a:hlinkClick r:id="rId2" action="ppaction://hlinksldjump"/>
              </a:rPr>
              <a:t>3.2.1 </a:t>
            </a:r>
            <a:r>
              <a:rPr lang="zh-CN" altLang="zh-CN">
                <a:hlinkClick r:id="rId2" action="ppaction://hlinksldjump"/>
              </a:rPr>
              <a:t>常量和变量</a:t>
            </a:r>
            <a:endParaRPr lang="en-US" altLang="zh-CN"/>
          </a:p>
          <a:p>
            <a:pPr>
              <a:buFont typeface="Wingdings" pitchFamily="2" charset="2"/>
              <a:buNone/>
            </a:pPr>
            <a:r>
              <a:rPr lang="en-US" altLang="zh-CN">
                <a:hlinkClick r:id="rId3" action="ppaction://hlinksldjump"/>
              </a:rPr>
              <a:t>3.2.2 </a:t>
            </a:r>
            <a:r>
              <a:rPr lang="zh-CN" altLang="zh-CN">
                <a:hlinkClick r:id="rId3" action="ppaction://hlinksldjump"/>
              </a:rPr>
              <a:t>数据类型</a:t>
            </a:r>
            <a:endParaRPr lang="en-US" altLang="zh-CN"/>
          </a:p>
          <a:p>
            <a:pPr>
              <a:buFont typeface="Wingdings" pitchFamily="2" charset="2"/>
              <a:buNone/>
            </a:pPr>
            <a:r>
              <a:rPr lang="en-US" altLang="zh-CN">
                <a:hlinkClick r:id="rId4" action="ppaction://hlinksldjump"/>
              </a:rPr>
              <a:t>3.2.3 </a:t>
            </a:r>
            <a:r>
              <a:rPr lang="zh-CN" altLang="zh-CN">
                <a:hlinkClick r:id="rId4" action="ppaction://hlinksldjump"/>
              </a:rPr>
              <a:t>整型数据</a:t>
            </a:r>
            <a:endParaRPr lang="en-US" altLang="zh-CN"/>
          </a:p>
          <a:p>
            <a:pPr>
              <a:buFont typeface="Wingdings" pitchFamily="2" charset="2"/>
              <a:buNone/>
            </a:pPr>
            <a:r>
              <a:rPr lang="en-US" altLang="zh-CN">
                <a:hlinkClick r:id="rId5" action="ppaction://hlinksldjump"/>
              </a:rPr>
              <a:t>3.2.4 </a:t>
            </a:r>
            <a:r>
              <a:rPr lang="zh-CN" altLang="zh-CN">
                <a:hlinkClick r:id="rId5" action="ppaction://hlinksldjump"/>
              </a:rPr>
              <a:t>字符型数据</a:t>
            </a:r>
            <a:endParaRPr lang="en-US" altLang="zh-CN"/>
          </a:p>
          <a:p>
            <a:pPr>
              <a:buFont typeface="Wingdings" pitchFamily="2" charset="2"/>
              <a:buNone/>
            </a:pPr>
            <a:r>
              <a:rPr lang="en-US" altLang="zh-CN">
                <a:hlinkClick r:id="rId6" action="ppaction://hlinksldjump"/>
              </a:rPr>
              <a:t>3.2.5 </a:t>
            </a:r>
            <a:r>
              <a:rPr lang="zh-CN" altLang="zh-CN">
                <a:hlinkClick r:id="rId6" action="ppaction://hlinksldjump"/>
              </a:rPr>
              <a:t>浮点型数据</a:t>
            </a:r>
            <a:endParaRPr lang="en-US" altLang="zh-CN"/>
          </a:p>
          <a:p>
            <a:pPr>
              <a:buFont typeface="Wingdings" pitchFamily="2" charset="2"/>
              <a:buNone/>
            </a:pPr>
            <a:r>
              <a:rPr lang="en-US" altLang="zh-CN">
                <a:hlinkClick r:id="rId7" action="ppaction://hlinksldjump"/>
              </a:rPr>
              <a:t>3.2.6 </a:t>
            </a:r>
            <a:r>
              <a:rPr lang="zh-CN" altLang="zh-CN">
                <a:hlinkClick r:id="rId7" action="ppaction://hlinksldjump"/>
              </a:rPr>
              <a:t>怎样确定常量的类型</a:t>
            </a:r>
            <a:endParaRPr lang="en-US" altLang="zh-CN"/>
          </a:p>
          <a:p>
            <a:pPr>
              <a:buFont typeface="Wingdings" pitchFamily="2" charset="2"/>
              <a:buNone/>
            </a:pPr>
            <a:r>
              <a:rPr lang="en-US" altLang="zh-CN">
                <a:hlinkClick r:id="rId8" action="ppaction://hlinksldjump"/>
              </a:rPr>
              <a:t>3.2.7 </a:t>
            </a:r>
            <a:r>
              <a:rPr lang="zh-CN" altLang="zh-CN">
                <a:hlinkClick r:id="rId8" action="ppaction://hlinksldjump"/>
              </a:rPr>
              <a:t>运算符和表达式</a:t>
            </a:r>
            <a:endParaRPr lang="zh-CN" altLang="zh-CN"/>
          </a:p>
        </p:txBody>
      </p:sp>
      <p:sp>
        <p:nvSpPr>
          <p:cNvPr id="14340" name="Rectangle 5">
            <a:extLst>
              <a:ext uri="{FF2B5EF4-FFF2-40B4-BE49-F238E27FC236}">
                <a16:creationId xmlns="" xmlns:a16="http://schemas.microsoft.com/office/drawing/2014/main" id="{BFE3661C-FAC0-43A0-BC8D-F2300F80C1D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4341" name="Rectangle 2">
            <a:extLst>
              <a:ext uri="{FF2B5EF4-FFF2-40B4-BE49-F238E27FC236}">
                <a16:creationId xmlns="" xmlns:a16="http://schemas.microsoft.com/office/drawing/2014/main" id="{7BA4946F-A3CA-4B03-9D58-A43B42F297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4342" name="灯片编号占位符 1">
            <a:extLst>
              <a:ext uri="{FF2B5EF4-FFF2-40B4-BE49-F238E27FC236}">
                <a16:creationId xmlns="" xmlns:a16="http://schemas.microsoft.com/office/drawing/2014/main" id="{535E398A-B8D2-4972-A3A2-2E004E6B97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B03EC255-D7B3-43CF-89E1-E2228C5192AC}" type="slidenum">
              <a:rPr kumimoji="0" lang="en-US" altLang="zh-CN" sz="1400" b="0" smtClean="0"/>
              <a:pPr>
                <a:lnSpc>
                  <a:spcPct val="100000"/>
                </a:lnSpc>
                <a:spcBef>
                  <a:spcPct val="0"/>
                </a:spcBef>
                <a:buFontTx/>
                <a:buNone/>
              </a:pPr>
              <a:t>8</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 xmlns:a16="http://schemas.microsoft.com/office/drawing/2014/main" id="{143E543A-9411-494D-8DA0-FE4E15C08FB1}"/>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91139" name="Rectangle 7">
            <a:extLst>
              <a:ext uri="{FF2B5EF4-FFF2-40B4-BE49-F238E27FC236}">
                <a16:creationId xmlns="" xmlns:a16="http://schemas.microsoft.com/office/drawing/2014/main" id="{8FAF21E6-81A7-47C2-A63B-27D45B6A5734}"/>
              </a:ext>
            </a:extLst>
          </p:cNvPr>
          <p:cNvSpPr>
            <a:spLocks noGrp="1" noChangeArrowheads="1"/>
          </p:cNvSpPr>
          <p:nvPr>
            <p:ph type="body" sz="half" idx="1"/>
          </p:nvPr>
        </p:nvSpPr>
        <p:spPr>
          <a:xfrm>
            <a:off x="714375" y="1500188"/>
            <a:ext cx="8072438" cy="5072062"/>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 ( )</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    char a='B',b='O',c='Y'; </a:t>
            </a:r>
            <a:endParaRPr lang="zh-CN" altLang="zh-CN" sz="2800"/>
          </a:p>
          <a:p>
            <a:pPr>
              <a:lnSpc>
                <a:spcPct val="100000"/>
              </a:lnSpc>
              <a:buFont typeface="Wingdings" pitchFamily="2" charset="2"/>
              <a:buNone/>
            </a:pPr>
            <a:r>
              <a:rPr lang="en-US" altLang="zh-CN" sz="2800"/>
              <a:t>    putchar(a); </a:t>
            </a:r>
            <a:endParaRPr lang="zh-CN" altLang="zh-CN" sz="2800"/>
          </a:p>
          <a:p>
            <a:pPr>
              <a:lnSpc>
                <a:spcPct val="100000"/>
              </a:lnSpc>
              <a:buFont typeface="Wingdings" pitchFamily="2" charset="2"/>
              <a:buNone/>
            </a:pPr>
            <a:r>
              <a:rPr lang="en-US" altLang="zh-CN" sz="2800"/>
              <a:t>    putchar(b); </a:t>
            </a:r>
            <a:endParaRPr lang="zh-CN" altLang="zh-CN" sz="2800"/>
          </a:p>
          <a:p>
            <a:pPr>
              <a:lnSpc>
                <a:spcPct val="100000"/>
              </a:lnSpc>
              <a:buFont typeface="Wingdings" pitchFamily="2" charset="2"/>
              <a:buNone/>
            </a:pPr>
            <a:r>
              <a:rPr lang="en-US" altLang="zh-CN" sz="2800"/>
              <a:t>    putchar(c); </a:t>
            </a:r>
            <a:endParaRPr lang="zh-CN" altLang="zh-CN" sz="2800"/>
          </a:p>
          <a:p>
            <a:pPr>
              <a:lnSpc>
                <a:spcPct val="100000"/>
              </a:lnSpc>
              <a:buFont typeface="Wingdings" pitchFamily="2" charset="2"/>
              <a:buNone/>
            </a:pPr>
            <a:r>
              <a:rPr lang="en-US" altLang="zh-CN" sz="2800"/>
              <a:t>    putchar ('\n');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91140" name="Rectangle 5">
            <a:extLst>
              <a:ext uri="{FF2B5EF4-FFF2-40B4-BE49-F238E27FC236}">
                <a16:creationId xmlns="" xmlns:a16="http://schemas.microsoft.com/office/drawing/2014/main" id="{1DA61AEA-8723-4D4E-BE31-36B4319A0D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1" name="Rectangle 2">
            <a:extLst>
              <a:ext uri="{FF2B5EF4-FFF2-40B4-BE49-F238E27FC236}">
                <a16:creationId xmlns="" xmlns:a16="http://schemas.microsoft.com/office/drawing/2014/main" id="{774D03ED-3C4E-4A2F-A6CB-43A4A8AA628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2" name="Rectangle 2">
            <a:extLst>
              <a:ext uri="{FF2B5EF4-FFF2-40B4-BE49-F238E27FC236}">
                <a16:creationId xmlns="" xmlns:a16="http://schemas.microsoft.com/office/drawing/2014/main" id="{A7176C97-7FA1-4BCF-8440-51E4BB7B831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3" name="Rectangle 2">
            <a:extLst>
              <a:ext uri="{FF2B5EF4-FFF2-40B4-BE49-F238E27FC236}">
                <a16:creationId xmlns="" xmlns:a16="http://schemas.microsoft.com/office/drawing/2014/main" id="{300423CB-462D-4B4E-B41E-D4765950F5F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4" name="Rectangle 2">
            <a:extLst>
              <a:ext uri="{FF2B5EF4-FFF2-40B4-BE49-F238E27FC236}">
                <a16:creationId xmlns="" xmlns:a16="http://schemas.microsoft.com/office/drawing/2014/main" id="{08787844-A449-4BDA-8CD3-2E217FDAEB4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1145" name="Rectangle 4">
            <a:extLst>
              <a:ext uri="{FF2B5EF4-FFF2-40B4-BE49-F238E27FC236}">
                <a16:creationId xmlns="" xmlns:a16="http://schemas.microsoft.com/office/drawing/2014/main" id="{C57C2471-80E8-4A2B-BFFD-51BA8487F1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pic>
        <p:nvPicPr>
          <p:cNvPr id="155650" name="Picture 2">
            <a:extLst>
              <a:ext uri="{FF2B5EF4-FFF2-40B4-BE49-F238E27FC236}">
                <a16:creationId xmlns="" xmlns:a16="http://schemas.microsoft.com/office/drawing/2014/main" id="{6842143F-A70F-443E-9FA4-C6D8D08C6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8" y="5072063"/>
            <a:ext cx="90328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标注 12">
            <a:extLst>
              <a:ext uri="{FF2B5EF4-FFF2-40B4-BE49-F238E27FC236}">
                <a16:creationId xmlns="" xmlns:a16="http://schemas.microsoft.com/office/drawing/2014/main" id="{EAB1F21D-EB79-4827-B32D-8EF138B18CF5}"/>
              </a:ext>
            </a:extLst>
          </p:cNvPr>
          <p:cNvSpPr>
            <a:spLocks noChangeArrowheads="1"/>
          </p:cNvSpPr>
          <p:nvPr/>
        </p:nvSpPr>
        <p:spPr bwMode="auto">
          <a:xfrm>
            <a:off x="3286125" y="2000250"/>
            <a:ext cx="4957763" cy="642938"/>
          </a:xfrm>
          <a:prstGeom prst="wedgeRoundRectCallout">
            <a:avLst>
              <a:gd name="adj1" fmla="val -36167"/>
              <a:gd name="adj2" fmla="val 107532"/>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a:solidFill>
                  <a:srgbClr val="FF0000"/>
                </a:solidFill>
                <a:latin typeface="Arial" panose="020B0604020202020204" pitchFamily="34" charset="0"/>
              </a:rPr>
              <a:t>改为</a:t>
            </a:r>
            <a:r>
              <a:rPr lang="en-US" altLang="zh-CN">
                <a:solidFill>
                  <a:srgbClr val="FF0000"/>
                </a:solidFill>
                <a:latin typeface="Arial" panose="020B0604020202020204" pitchFamily="34" charset="0"/>
              </a:rPr>
              <a:t>int a=66,b=79,c=89;</a:t>
            </a:r>
            <a:endParaRPr lang="zh-CN" altLang="en-US">
              <a:solidFill>
                <a:srgbClr val="FF0000"/>
              </a:solidFill>
              <a:latin typeface="Arial" panose="020B0604020202020204" pitchFamily="34" charset="0"/>
            </a:endParaRPr>
          </a:p>
        </p:txBody>
      </p:sp>
      <p:sp>
        <p:nvSpPr>
          <p:cNvPr id="91148" name="灯片编号占位符 1">
            <a:extLst>
              <a:ext uri="{FF2B5EF4-FFF2-40B4-BE49-F238E27FC236}">
                <a16:creationId xmlns="" xmlns:a16="http://schemas.microsoft.com/office/drawing/2014/main" id="{5919E864-4DA4-4A73-816A-CAC255032F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645065A-D28D-49FE-9D98-D99E21FC83F6}" type="slidenum">
              <a:rPr kumimoji="0" lang="en-US" altLang="zh-CN" sz="1400" b="0" smtClean="0"/>
              <a:pPr>
                <a:lnSpc>
                  <a:spcPct val="100000"/>
                </a:lnSpc>
                <a:spcBef>
                  <a:spcPct val="0"/>
                </a:spcBef>
                <a:buFontTx/>
                <a:buNone/>
              </a:pPr>
              <a:t>80</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5650"/>
                                        </p:tgtEl>
                                        <p:attrNameLst>
                                          <p:attrName>style.visibility</p:attrName>
                                        </p:attrNameLst>
                                      </p:cBhvr>
                                      <p:to>
                                        <p:strVal val="visible"/>
                                      </p:to>
                                    </p:set>
                                    <p:animEffect transition="in" filter="blinds(horizontal)">
                                      <p:cBhvr>
                                        <p:cTn id="12" dur="500"/>
                                        <p:tgtEl>
                                          <p:spTgt spid="155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a:extLst>
              <a:ext uri="{FF2B5EF4-FFF2-40B4-BE49-F238E27FC236}">
                <a16:creationId xmlns="" xmlns:a16="http://schemas.microsoft.com/office/drawing/2014/main" id="{4D4F29FD-F829-4E44-B490-3C229C4CF0D6}"/>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92163" name="Rectangle 7">
            <a:extLst>
              <a:ext uri="{FF2B5EF4-FFF2-40B4-BE49-F238E27FC236}">
                <a16:creationId xmlns="" xmlns:a16="http://schemas.microsoft.com/office/drawing/2014/main" id="{81712C3B-6382-4AE0-9C90-DAD048B48BB7}"/>
              </a:ext>
            </a:extLst>
          </p:cNvPr>
          <p:cNvSpPr>
            <a:spLocks noGrp="1" noChangeArrowheads="1"/>
          </p:cNvSpPr>
          <p:nvPr>
            <p:ph type="body" sz="half" idx="1"/>
          </p:nvPr>
        </p:nvSpPr>
        <p:spPr>
          <a:xfrm>
            <a:off x="642938" y="2071688"/>
            <a:ext cx="8143875" cy="1500187"/>
          </a:xfrm>
        </p:spPr>
        <p:txBody>
          <a:bodyPr/>
          <a:lstStyle/>
          <a:p>
            <a:pPr>
              <a:buFont typeface="Wingdings" pitchFamily="2" charset="2"/>
              <a:buNone/>
            </a:pPr>
            <a:r>
              <a:rPr lang="en-US" altLang="zh-CN" dirty="0" err="1"/>
              <a:t>putchar</a:t>
            </a:r>
            <a:r>
              <a:rPr lang="en-US" altLang="zh-CN" dirty="0"/>
              <a:t>(’\101’)   (</a:t>
            </a:r>
            <a:r>
              <a:rPr lang="zh-CN" altLang="zh-CN" dirty="0"/>
              <a:t>输出字符Ａ</a:t>
            </a:r>
            <a:r>
              <a:rPr lang="en-US" altLang="zh-CN" dirty="0"/>
              <a:t>)</a:t>
            </a:r>
            <a:r>
              <a:rPr lang="zh-CN" altLang="zh-CN" dirty="0"/>
              <a:t></a:t>
            </a:r>
          </a:p>
          <a:p>
            <a:pPr>
              <a:buFont typeface="Wingdings" pitchFamily="2" charset="2"/>
              <a:buNone/>
            </a:pPr>
            <a:r>
              <a:rPr lang="en-US" altLang="zh-CN" dirty="0" err="1"/>
              <a:t>putchar</a:t>
            </a:r>
            <a:r>
              <a:rPr lang="en-US" altLang="zh-CN" dirty="0"/>
              <a:t>(’\’’)        (</a:t>
            </a:r>
            <a:r>
              <a:rPr lang="zh-CN" altLang="zh-CN" dirty="0"/>
              <a:t>输出单撇号字符</a:t>
            </a:r>
            <a:r>
              <a:rPr lang="en-US" altLang="zh-CN" dirty="0"/>
              <a:t>’)</a:t>
            </a:r>
            <a:endParaRPr lang="zh-CN" altLang="zh-CN" dirty="0"/>
          </a:p>
        </p:txBody>
      </p:sp>
      <p:sp>
        <p:nvSpPr>
          <p:cNvPr id="92164" name="Rectangle 5">
            <a:extLst>
              <a:ext uri="{FF2B5EF4-FFF2-40B4-BE49-F238E27FC236}">
                <a16:creationId xmlns="" xmlns:a16="http://schemas.microsoft.com/office/drawing/2014/main" id="{E83C13CA-F5F4-4DF6-B225-E83F387B0EC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5" name="Rectangle 2">
            <a:extLst>
              <a:ext uri="{FF2B5EF4-FFF2-40B4-BE49-F238E27FC236}">
                <a16:creationId xmlns="" xmlns:a16="http://schemas.microsoft.com/office/drawing/2014/main" id="{E6CA26C0-557F-40ED-B99C-A5D38DE9847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6" name="Rectangle 2">
            <a:extLst>
              <a:ext uri="{FF2B5EF4-FFF2-40B4-BE49-F238E27FC236}">
                <a16:creationId xmlns="" xmlns:a16="http://schemas.microsoft.com/office/drawing/2014/main" id="{7263EEDA-C9CC-4877-9801-AC8E13D2AF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7" name="Rectangle 2">
            <a:extLst>
              <a:ext uri="{FF2B5EF4-FFF2-40B4-BE49-F238E27FC236}">
                <a16:creationId xmlns="" xmlns:a16="http://schemas.microsoft.com/office/drawing/2014/main" id="{CB760E12-6E68-4EF3-9E7B-D02A6DDF53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8" name="Rectangle 2">
            <a:extLst>
              <a:ext uri="{FF2B5EF4-FFF2-40B4-BE49-F238E27FC236}">
                <a16:creationId xmlns="" xmlns:a16="http://schemas.microsoft.com/office/drawing/2014/main" id="{20CB0459-E7F8-4884-A7B9-43B4262B45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69" name="Rectangle 4">
            <a:extLst>
              <a:ext uri="{FF2B5EF4-FFF2-40B4-BE49-F238E27FC236}">
                <a16:creationId xmlns="" xmlns:a16="http://schemas.microsoft.com/office/drawing/2014/main" id="{E86EFC3D-E3A7-4849-A7F1-E13C1FE21D8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2170" name="灯片编号占位符 1">
            <a:extLst>
              <a:ext uri="{FF2B5EF4-FFF2-40B4-BE49-F238E27FC236}">
                <a16:creationId xmlns="" xmlns:a16="http://schemas.microsoft.com/office/drawing/2014/main" id="{78873D5C-985E-4F13-B80F-343C52ABC4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562E8E2-0EF8-4BAD-8234-355D93D5F925}" type="slidenum">
              <a:rPr kumimoji="0" lang="en-US" altLang="zh-CN" sz="1400" b="0" smtClean="0"/>
              <a:pPr>
                <a:lnSpc>
                  <a:spcPct val="100000"/>
                </a:lnSpc>
                <a:spcBef>
                  <a:spcPct val="0"/>
                </a:spcBef>
                <a:buFontTx/>
                <a:buNone/>
              </a:pPr>
              <a:t>81</a:t>
            </a:fld>
            <a:endParaRPr kumimoji="0" lang="en-US" altLang="zh-CN" sz="1400" b="0"/>
          </a:p>
        </p:txBody>
      </p:sp>
    </p:spTree>
  </p:cSld>
  <p:clrMapOvr>
    <a:masterClrMapping/>
  </p:clrMapOvr>
  <p:transition>
    <p:checke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 xmlns:a16="http://schemas.microsoft.com/office/drawing/2014/main" id="{42B5C630-AFF2-4129-9EE0-057C1A36D36A}"/>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95927D21-F243-4FA7-BFE5-DF3332F193BD}"/>
              </a:ext>
            </a:extLst>
          </p:cNvPr>
          <p:cNvSpPr>
            <a:spLocks noGrp="1" noChangeArrowheads="1"/>
          </p:cNvSpPr>
          <p:nvPr>
            <p:ph type="body" sz="half" idx="1"/>
          </p:nvPr>
        </p:nvSpPr>
        <p:spPr>
          <a:xfrm>
            <a:off x="714375" y="1643063"/>
            <a:ext cx="7715250" cy="3071812"/>
          </a:xfrm>
        </p:spPr>
        <p:txBody>
          <a:bodyPr/>
          <a:lstStyle/>
          <a:p>
            <a:pPr>
              <a:buFont typeface="Wingdings" pitchFamily="2" charset="2"/>
              <a:buNone/>
            </a:pPr>
            <a:r>
              <a:rPr lang="en-US" altLang="zh-CN"/>
              <a:t>2. </a:t>
            </a:r>
            <a:r>
              <a:rPr lang="zh-CN" altLang="zh-CN"/>
              <a:t>用</a:t>
            </a:r>
            <a:r>
              <a:rPr lang="en-US" altLang="zh-CN"/>
              <a:t>getchar</a:t>
            </a:r>
            <a:r>
              <a:rPr lang="zh-CN" altLang="zh-CN"/>
              <a:t>函数输入一个字符</a:t>
            </a:r>
            <a:endParaRPr lang="en-US" altLang="zh-CN"/>
          </a:p>
          <a:p>
            <a:r>
              <a:rPr lang="zh-CN" altLang="zh-CN"/>
              <a:t>向计算机输入一个字符</a:t>
            </a:r>
            <a:endParaRPr lang="en-US" altLang="zh-CN"/>
          </a:p>
          <a:p>
            <a:r>
              <a:rPr lang="en-US" altLang="zh-CN"/>
              <a:t>getchar</a:t>
            </a:r>
            <a:r>
              <a:rPr lang="zh-CN" altLang="zh-CN"/>
              <a:t>函数的一般形式为</a:t>
            </a:r>
            <a:r>
              <a:rPr lang="zh-CN" altLang="en-US"/>
              <a:t>：</a:t>
            </a:r>
            <a:r>
              <a:rPr lang="zh-CN" altLang="zh-CN"/>
              <a:t></a:t>
            </a:r>
          </a:p>
          <a:p>
            <a:pPr>
              <a:buFont typeface="Wingdings" pitchFamily="2" charset="2"/>
              <a:buNone/>
            </a:pPr>
            <a:r>
              <a:rPr lang="en-US" altLang="zh-CN"/>
              <a:t>              getchar( )</a:t>
            </a:r>
            <a:endParaRPr lang="zh-CN" altLang="zh-CN"/>
          </a:p>
        </p:txBody>
      </p:sp>
      <p:sp>
        <p:nvSpPr>
          <p:cNvPr id="93188" name="Rectangle 5">
            <a:extLst>
              <a:ext uri="{FF2B5EF4-FFF2-40B4-BE49-F238E27FC236}">
                <a16:creationId xmlns="" xmlns:a16="http://schemas.microsoft.com/office/drawing/2014/main" id="{188BFF39-3D2B-43C7-B365-2170EA473C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89" name="Rectangle 2">
            <a:extLst>
              <a:ext uri="{FF2B5EF4-FFF2-40B4-BE49-F238E27FC236}">
                <a16:creationId xmlns="" xmlns:a16="http://schemas.microsoft.com/office/drawing/2014/main" id="{8CE037E6-F0F5-4C9D-9751-5BFFE4331E8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0" name="Rectangle 2">
            <a:extLst>
              <a:ext uri="{FF2B5EF4-FFF2-40B4-BE49-F238E27FC236}">
                <a16:creationId xmlns="" xmlns:a16="http://schemas.microsoft.com/office/drawing/2014/main" id="{E446E90D-A271-46C5-A92F-F27D29DF1B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1" name="Rectangle 2">
            <a:extLst>
              <a:ext uri="{FF2B5EF4-FFF2-40B4-BE49-F238E27FC236}">
                <a16:creationId xmlns="" xmlns:a16="http://schemas.microsoft.com/office/drawing/2014/main" id="{6363D32D-DA1F-4CA1-BD72-4D8ED1CA134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2" name="Rectangle 2">
            <a:extLst>
              <a:ext uri="{FF2B5EF4-FFF2-40B4-BE49-F238E27FC236}">
                <a16:creationId xmlns="" xmlns:a16="http://schemas.microsoft.com/office/drawing/2014/main" id="{02959416-2C5C-428A-BC30-060D8DB0D21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3" name="Rectangle 4">
            <a:extLst>
              <a:ext uri="{FF2B5EF4-FFF2-40B4-BE49-F238E27FC236}">
                <a16:creationId xmlns="" xmlns:a16="http://schemas.microsoft.com/office/drawing/2014/main" id="{E6B86903-152B-41E9-BF15-4BB253B2B0F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3194" name="灯片编号占位符 1">
            <a:extLst>
              <a:ext uri="{FF2B5EF4-FFF2-40B4-BE49-F238E27FC236}">
                <a16:creationId xmlns="" xmlns:a16="http://schemas.microsoft.com/office/drawing/2014/main" id="{AEEAFA1F-DC90-44F2-8FFE-4E76D18D46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70DB44A-249D-41FF-9675-303D3592C5B4}" type="slidenum">
              <a:rPr kumimoji="0" lang="en-US" altLang="zh-CN" sz="1400" b="0" smtClean="0"/>
              <a:pPr>
                <a:lnSpc>
                  <a:spcPct val="100000"/>
                </a:lnSpc>
                <a:spcBef>
                  <a:spcPct val="0"/>
                </a:spcBef>
                <a:buFontTx/>
                <a:buNone/>
              </a:pPr>
              <a:t>82</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5" dur="500"/>
                                        <p:tgtEl>
                                          <p:spTgt spid="2160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a:extLst>
              <a:ext uri="{FF2B5EF4-FFF2-40B4-BE49-F238E27FC236}">
                <a16:creationId xmlns="" xmlns:a16="http://schemas.microsoft.com/office/drawing/2014/main" id="{7BD6F731-88DB-4AC2-B209-24BB4BFB048F}"/>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216071" name="Rectangle 7">
            <a:extLst>
              <a:ext uri="{FF2B5EF4-FFF2-40B4-BE49-F238E27FC236}">
                <a16:creationId xmlns="" xmlns:a16="http://schemas.microsoft.com/office/drawing/2014/main" id="{AD6E2C54-690B-41B8-8E16-059EB35E36CF}"/>
              </a:ext>
            </a:extLst>
          </p:cNvPr>
          <p:cNvSpPr>
            <a:spLocks noGrp="1" noChangeArrowheads="1"/>
          </p:cNvSpPr>
          <p:nvPr>
            <p:ph type="body" sz="half" idx="1"/>
          </p:nvPr>
        </p:nvSpPr>
        <p:spPr>
          <a:xfrm>
            <a:off x="714375" y="1643063"/>
            <a:ext cx="7715250" cy="3929062"/>
          </a:xfrm>
        </p:spPr>
        <p:txBody>
          <a:bodyPr/>
          <a:lstStyle/>
          <a:p>
            <a:pPr>
              <a:buFont typeface="Wingdings" pitchFamily="2" charset="2"/>
              <a:buNone/>
            </a:pPr>
            <a:r>
              <a:rPr lang="en-US" altLang="zh-CN"/>
              <a:t>   </a:t>
            </a:r>
            <a:r>
              <a:rPr lang="zh-CN" altLang="zh-CN"/>
              <a:t>例</a:t>
            </a:r>
            <a:r>
              <a:rPr lang="en-US" altLang="zh-CN"/>
              <a:t>3.9 </a:t>
            </a:r>
            <a:r>
              <a:rPr lang="zh-CN" altLang="zh-CN"/>
              <a:t>从键盘输入</a:t>
            </a:r>
            <a:r>
              <a:rPr lang="en-US" altLang="zh-CN"/>
              <a:t>BOY</a:t>
            </a:r>
            <a:r>
              <a:rPr lang="zh-CN" altLang="zh-CN"/>
              <a:t>三个字符，然后把它们输出到屏幕。</a:t>
            </a:r>
            <a:endParaRPr lang="en-US" altLang="zh-CN"/>
          </a:p>
          <a:p>
            <a:r>
              <a:rPr lang="zh-CN" altLang="zh-CN"/>
              <a:t>解题思路：</a:t>
            </a:r>
            <a:endParaRPr lang="en-US" altLang="zh-CN"/>
          </a:p>
          <a:p>
            <a:pPr lvl="1"/>
            <a:r>
              <a:rPr lang="zh-CN" altLang="zh-CN"/>
              <a:t>用</a:t>
            </a:r>
            <a:r>
              <a:rPr lang="en-US" altLang="zh-CN"/>
              <a:t>3</a:t>
            </a:r>
            <a:r>
              <a:rPr lang="zh-CN" altLang="zh-CN"/>
              <a:t>个</a:t>
            </a:r>
            <a:r>
              <a:rPr lang="en-US" altLang="zh-CN"/>
              <a:t>getchar</a:t>
            </a:r>
            <a:r>
              <a:rPr lang="zh-CN" altLang="zh-CN"/>
              <a:t>函数先后从键盘向计算机输入</a:t>
            </a:r>
            <a:r>
              <a:rPr lang="en-US" altLang="zh-CN"/>
              <a:t>BOY</a:t>
            </a:r>
            <a:r>
              <a:rPr lang="zh-CN" altLang="zh-CN"/>
              <a:t>三个字符</a:t>
            </a:r>
            <a:endParaRPr lang="en-US" altLang="zh-CN"/>
          </a:p>
          <a:p>
            <a:pPr lvl="1"/>
            <a:r>
              <a:rPr lang="zh-CN" altLang="zh-CN"/>
              <a:t>用</a:t>
            </a:r>
            <a:r>
              <a:rPr lang="en-US" altLang="zh-CN"/>
              <a:t>putchar</a:t>
            </a:r>
            <a:r>
              <a:rPr lang="zh-CN" altLang="zh-CN"/>
              <a:t>函数输出</a:t>
            </a:r>
          </a:p>
        </p:txBody>
      </p:sp>
      <p:sp>
        <p:nvSpPr>
          <p:cNvPr id="94212" name="Rectangle 5">
            <a:extLst>
              <a:ext uri="{FF2B5EF4-FFF2-40B4-BE49-F238E27FC236}">
                <a16:creationId xmlns="" xmlns:a16="http://schemas.microsoft.com/office/drawing/2014/main" id="{06023DB8-34F2-4671-AC97-CB99A351076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3" name="Rectangle 2">
            <a:extLst>
              <a:ext uri="{FF2B5EF4-FFF2-40B4-BE49-F238E27FC236}">
                <a16:creationId xmlns="" xmlns:a16="http://schemas.microsoft.com/office/drawing/2014/main" id="{D149E19A-5D4A-4C28-BA3A-3AD63DCDFB5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4" name="Rectangle 2">
            <a:extLst>
              <a:ext uri="{FF2B5EF4-FFF2-40B4-BE49-F238E27FC236}">
                <a16:creationId xmlns="" xmlns:a16="http://schemas.microsoft.com/office/drawing/2014/main" id="{C48C33A0-0B27-4EC1-B199-5447A4278A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5" name="Rectangle 2">
            <a:extLst>
              <a:ext uri="{FF2B5EF4-FFF2-40B4-BE49-F238E27FC236}">
                <a16:creationId xmlns="" xmlns:a16="http://schemas.microsoft.com/office/drawing/2014/main" id="{A81426B0-6FE0-428B-8CE6-B2670351B7F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6" name="Rectangle 2">
            <a:extLst>
              <a:ext uri="{FF2B5EF4-FFF2-40B4-BE49-F238E27FC236}">
                <a16:creationId xmlns="" xmlns:a16="http://schemas.microsoft.com/office/drawing/2014/main" id="{312F8848-3134-4261-B345-EB670F6E540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7" name="Rectangle 4">
            <a:extLst>
              <a:ext uri="{FF2B5EF4-FFF2-40B4-BE49-F238E27FC236}">
                <a16:creationId xmlns="" xmlns:a16="http://schemas.microsoft.com/office/drawing/2014/main" id="{BC91FF53-C102-4F93-8297-31C1FD45C15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4218" name="灯片编号占位符 1">
            <a:extLst>
              <a:ext uri="{FF2B5EF4-FFF2-40B4-BE49-F238E27FC236}">
                <a16:creationId xmlns="" xmlns:a16="http://schemas.microsoft.com/office/drawing/2014/main" id="{51BE1BFF-F89E-43B0-954E-E0A7559AB6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14A02091-BF1F-487A-9B53-A39D96CC9B37}" type="slidenum">
              <a:rPr kumimoji="0" lang="en-US" altLang="zh-CN" sz="1400" b="0" smtClean="0"/>
              <a:pPr>
                <a:lnSpc>
                  <a:spcPct val="100000"/>
                </a:lnSpc>
                <a:spcBef>
                  <a:spcPct val="0"/>
                </a:spcBef>
                <a:buFontTx/>
                <a:buNone/>
              </a:pPr>
              <a:t>83</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15" dur="500"/>
                                        <p:tgtEl>
                                          <p:spTgt spid="2160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 xmlns:a16="http://schemas.microsoft.com/office/drawing/2014/main" id="{CC6EFC1F-3292-4F61-956D-36342E2F4CED}"/>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95235" name="Rectangle 7">
            <a:extLst>
              <a:ext uri="{FF2B5EF4-FFF2-40B4-BE49-F238E27FC236}">
                <a16:creationId xmlns="" xmlns:a16="http://schemas.microsoft.com/office/drawing/2014/main" id="{9022521A-DDB5-48E8-A90B-EFF15E83915C}"/>
              </a:ext>
            </a:extLst>
          </p:cNvPr>
          <p:cNvSpPr>
            <a:spLocks noGrp="1" noChangeArrowheads="1"/>
          </p:cNvSpPr>
          <p:nvPr>
            <p:ph type="body" sz="half" idx="1"/>
          </p:nvPr>
        </p:nvSpPr>
        <p:spPr>
          <a:xfrm>
            <a:off x="714375" y="1500188"/>
            <a:ext cx="7715250" cy="5214937"/>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 char a,b,c; </a:t>
            </a:r>
            <a:endParaRPr lang="zh-CN" altLang="zh-CN" sz="2800"/>
          </a:p>
          <a:p>
            <a:pPr>
              <a:lnSpc>
                <a:spcPct val="100000"/>
              </a:lnSpc>
              <a:buFont typeface="Wingdings" pitchFamily="2" charset="2"/>
              <a:buNone/>
            </a:pPr>
            <a:r>
              <a:rPr lang="en-US" altLang="zh-CN" sz="2800"/>
              <a:t>   a=getchar(); </a:t>
            </a:r>
            <a:endParaRPr lang="zh-CN" altLang="zh-CN" sz="2800"/>
          </a:p>
          <a:p>
            <a:pPr>
              <a:lnSpc>
                <a:spcPct val="100000"/>
              </a:lnSpc>
              <a:buFont typeface="Wingdings" pitchFamily="2" charset="2"/>
              <a:buNone/>
            </a:pPr>
            <a:r>
              <a:rPr lang="en-US" altLang="zh-CN" sz="2800"/>
              <a:t>   b=getchar(); </a:t>
            </a:r>
            <a:endParaRPr lang="zh-CN" altLang="zh-CN" sz="2800"/>
          </a:p>
          <a:p>
            <a:pPr>
              <a:lnSpc>
                <a:spcPct val="100000"/>
              </a:lnSpc>
              <a:buFont typeface="Wingdings" pitchFamily="2" charset="2"/>
              <a:buNone/>
            </a:pPr>
            <a:r>
              <a:rPr lang="en-US" altLang="zh-CN" sz="2800"/>
              <a:t>   c=getchar(); </a:t>
            </a:r>
            <a:endParaRPr lang="zh-CN" altLang="zh-CN" sz="2800"/>
          </a:p>
          <a:p>
            <a:pPr>
              <a:lnSpc>
                <a:spcPct val="100000"/>
              </a:lnSpc>
              <a:buFont typeface="Wingdings" pitchFamily="2" charset="2"/>
              <a:buNone/>
            </a:pPr>
            <a:r>
              <a:rPr lang="en-US" altLang="zh-CN" sz="2800"/>
              <a:t>   putchar(a); putchar(b); putchar(c); </a:t>
            </a:r>
            <a:endParaRPr lang="zh-CN" altLang="zh-CN" sz="2800"/>
          </a:p>
          <a:p>
            <a:pPr>
              <a:lnSpc>
                <a:spcPct val="100000"/>
              </a:lnSpc>
              <a:buFont typeface="Wingdings" pitchFamily="2" charset="2"/>
              <a:buNone/>
            </a:pPr>
            <a:r>
              <a:rPr lang="en-US" altLang="zh-CN" sz="2800"/>
              <a:t>   putchar('\n');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95236" name="Rectangle 5">
            <a:extLst>
              <a:ext uri="{FF2B5EF4-FFF2-40B4-BE49-F238E27FC236}">
                <a16:creationId xmlns="" xmlns:a16="http://schemas.microsoft.com/office/drawing/2014/main" id="{3ED0CE1A-73BA-47D5-B79D-72B8464AE29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37" name="Rectangle 2">
            <a:extLst>
              <a:ext uri="{FF2B5EF4-FFF2-40B4-BE49-F238E27FC236}">
                <a16:creationId xmlns="" xmlns:a16="http://schemas.microsoft.com/office/drawing/2014/main" id="{40DF0300-AF6C-43CE-8B1C-3BE1698033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38" name="Rectangle 2">
            <a:extLst>
              <a:ext uri="{FF2B5EF4-FFF2-40B4-BE49-F238E27FC236}">
                <a16:creationId xmlns="" xmlns:a16="http://schemas.microsoft.com/office/drawing/2014/main" id="{5B3F1FE6-6DE9-4DB8-82EE-1808A2046B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39" name="Rectangle 2">
            <a:extLst>
              <a:ext uri="{FF2B5EF4-FFF2-40B4-BE49-F238E27FC236}">
                <a16:creationId xmlns="" xmlns:a16="http://schemas.microsoft.com/office/drawing/2014/main" id="{246E148D-9952-47D7-A713-13EFAE7273F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40" name="Rectangle 2">
            <a:extLst>
              <a:ext uri="{FF2B5EF4-FFF2-40B4-BE49-F238E27FC236}">
                <a16:creationId xmlns="" xmlns:a16="http://schemas.microsoft.com/office/drawing/2014/main" id="{9E1709A8-310E-40B7-84E4-BD131B4611B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5241" name="Rectangle 4">
            <a:extLst>
              <a:ext uri="{FF2B5EF4-FFF2-40B4-BE49-F238E27FC236}">
                <a16:creationId xmlns="" xmlns:a16="http://schemas.microsoft.com/office/drawing/2014/main" id="{829A8DA2-942D-4107-9774-490A20A3D25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TextBox 9">
            <a:extLst>
              <a:ext uri="{FF2B5EF4-FFF2-40B4-BE49-F238E27FC236}">
                <a16:creationId xmlns="" xmlns:a16="http://schemas.microsoft.com/office/drawing/2014/main" id="{0B4AB016-FDB8-4C81-9E0D-D3AE7ADF670A}"/>
              </a:ext>
            </a:extLst>
          </p:cNvPr>
          <p:cNvSpPr txBox="1">
            <a:spLocks noChangeArrowheads="1"/>
          </p:cNvSpPr>
          <p:nvPr/>
        </p:nvSpPr>
        <p:spPr bwMode="auto">
          <a:xfrm>
            <a:off x="4143375" y="307181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0000CC"/>
                </a:solidFill>
                <a:latin typeface="Arial" panose="020B0604020202020204" pitchFamily="34" charset="0"/>
              </a:rPr>
              <a:t>输入一个字符，送给</a:t>
            </a:r>
            <a:r>
              <a:rPr lang="zh-CN" altLang="en-US" sz="2800">
                <a:solidFill>
                  <a:srgbClr val="0000CC"/>
                </a:solidFill>
                <a:latin typeface="Arial" panose="020B0604020202020204" pitchFamily="34" charset="0"/>
              </a:rPr>
              <a:t>变量</a:t>
            </a: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pic>
        <p:nvPicPr>
          <p:cNvPr id="13" name="Picture 3">
            <a:extLst>
              <a:ext uri="{FF2B5EF4-FFF2-40B4-BE49-F238E27FC236}">
                <a16:creationId xmlns="" xmlns:a16="http://schemas.microsoft.com/office/drawing/2014/main" id="{1FDFF412-A08C-44E9-AB94-D2167238A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5630863"/>
            <a:ext cx="1214438"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6" name="Picture 4">
            <a:extLst>
              <a:ext uri="{FF2B5EF4-FFF2-40B4-BE49-F238E27FC236}">
                <a16:creationId xmlns="" xmlns:a16="http://schemas.microsoft.com/office/drawing/2014/main" id="{5B69BF6F-33CE-4DB3-8432-49A465BA4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938" y="5143500"/>
            <a:ext cx="5000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a:extLst>
              <a:ext uri="{FF2B5EF4-FFF2-40B4-BE49-F238E27FC236}">
                <a16:creationId xmlns="" xmlns:a16="http://schemas.microsoft.com/office/drawing/2014/main" id="{37BEAD30-2A14-4A3D-ABFE-8720AB1B4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63" y="5932488"/>
            <a:ext cx="5000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5" name="Picture 3">
            <a:extLst>
              <a:ext uri="{FF2B5EF4-FFF2-40B4-BE49-F238E27FC236}">
                <a16:creationId xmlns="" xmlns:a16="http://schemas.microsoft.com/office/drawing/2014/main" id="{7D7C267F-36BE-4CEE-8F28-54E2AE799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5143500"/>
            <a:ext cx="121443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7" name="灯片编号占位符 1">
            <a:extLst>
              <a:ext uri="{FF2B5EF4-FFF2-40B4-BE49-F238E27FC236}">
                <a16:creationId xmlns="" xmlns:a16="http://schemas.microsoft.com/office/drawing/2014/main" id="{156FC24D-627E-44F1-B43A-FB8B33D684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19442AA-9384-49E3-8C66-6E32C54491A3}" type="slidenum">
              <a:rPr kumimoji="0" lang="en-US" altLang="zh-CN" sz="1400" b="0" smtClean="0"/>
              <a:pPr>
                <a:lnSpc>
                  <a:spcPct val="100000"/>
                </a:lnSpc>
                <a:spcBef>
                  <a:spcPct val="0"/>
                </a:spcBef>
                <a:buFontTx/>
                <a:buNone/>
              </a:pPr>
              <a:t>84</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6675"/>
                                        </p:tgtEl>
                                        <p:attrNameLst>
                                          <p:attrName>style.visibility</p:attrName>
                                        </p:attrNameLst>
                                      </p:cBhvr>
                                      <p:to>
                                        <p:strVal val="visible"/>
                                      </p:to>
                                    </p:set>
                                    <p:animEffect transition="in" filter="blinds(horizontal)">
                                      <p:cBhvr>
                                        <p:cTn id="12" dur="500"/>
                                        <p:tgtEl>
                                          <p:spTgt spid="156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6676"/>
                                        </p:tgtEl>
                                        <p:attrNameLst>
                                          <p:attrName>style.visibility</p:attrName>
                                        </p:attrNameLst>
                                      </p:cBhvr>
                                      <p:to>
                                        <p:strVal val="visible"/>
                                      </p:to>
                                    </p:set>
                                    <p:animEffect transition="in" filter="blinds(horizontal)">
                                      <p:cBhvr>
                                        <p:cTn id="22" dur="500"/>
                                        <p:tgtEl>
                                          <p:spTgt spid="1566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 xmlns:a16="http://schemas.microsoft.com/office/drawing/2014/main" id="{D014F218-5712-4987-B1A5-6CC295C151A4}"/>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96259" name="Rectangle 7">
            <a:extLst>
              <a:ext uri="{FF2B5EF4-FFF2-40B4-BE49-F238E27FC236}">
                <a16:creationId xmlns="" xmlns:a16="http://schemas.microsoft.com/office/drawing/2014/main" id="{FDA1EF30-9AF7-4980-A3CC-5552F58AC524}"/>
              </a:ext>
            </a:extLst>
          </p:cNvPr>
          <p:cNvSpPr>
            <a:spLocks noGrp="1" noChangeArrowheads="1"/>
          </p:cNvSpPr>
          <p:nvPr>
            <p:ph type="body" sz="half" idx="1"/>
          </p:nvPr>
        </p:nvSpPr>
        <p:spPr>
          <a:xfrm>
            <a:off x="714375" y="1500188"/>
            <a:ext cx="7715250" cy="5214937"/>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 char a,b,c; </a:t>
            </a:r>
            <a:endParaRPr lang="zh-CN" altLang="zh-CN" sz="2800"/>
          </a:p>
          <a:p>
            <a:pPr>
              <a:lnSpc>
                <a:spcPct val="100000"/>
              </a:lnSpc>
              <a:buFont typeface="Wingdings" pitchFamily="2" charset="2"/>
              <a:buNone/>
            </a:pPr>
            <a:r>
              <a:rPr lang="en-US" altLang="zh-CN" sz="2800"/>
              <a:t>   a=getchar(); </a:t>
            </a:r>
            <a:endParaRPr lang="zh-CN" altLang="zh-CN" sz="2800"/>
          </a:p>
          <a:p>
            <a:pPr>
              <a:lnSpc>
                <a:spcPct val="100000"/>
              </a:lnSpc>
              <a:buFont typeface="Wingdings" pitchFamily="2" charset="2"/>
              <a:buNone/>
            </a:pPr>
            <a:r>
              <a:rPr lang="en-US" altLang="zh-CN" sz="2800"/>
              <a:t>   b=getchar(); </a:t>
            </a:r>
            <a:endParaRPr lang="zh-CN" altLang="zh-CN" sz="2800"/>
          </a:p>
          <a:p>
            <a:pPr>
              <a:lnSpc>
                <a:spcPct val="100000"/>
              </a:lnSpc>
              <a:buFont typeface="Wingdings" pitchFamily="2" charset="2"/>
              <a:buNone/>
            </a:pPr>
            <a:r>
              <a:rPr lang="en-US" altLang="zh-CN" sz="2800"/>
              <a:t>   c=getchar(); </a:t>
            </a:r>
            <a:endParaRPr lang="zh-CN" altLang="zh-CN" sz="2800"/>
          </a:p>
          <a:p>
            <a:pPr>
              <a:lnSpc>
                <a:spcPct val="100000"/>
              </a:lnSpc>
              <a:buFont typeface="Wingdings" pitchFamily="2" charset="2"/>
              <a:buNone/>
            </a:pPr>
            <a:r>
              <a:rPr lang="en-US" altLang="zh-CN" sz="2800"/>
              <a:t>   putchar(a); putchar(b); putchar(c); </a:t>
            </a:r>
            <a:endParaRPr lang="zh-CN" altLang="zh-CN" sz="2800"/>
          </a:p>
          <a:p>
            <a:pPr>
              <a:lnSpc>
                <a:spcPct val="100000"/>
              </a:lnSpc>
              <a:buFont typeface="Wingdings" pitchFamily="2" charset="2"/>
              <a:buNone/>
            </a:pPr>
            <a:r>
              <a:rPr lang="en-US" altLang="zh-CN" sz="2800"/>
              <a:t>   putchar('\n');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96260" name="Rectangle 5">
            <a:extLst>
              <a:ext uri="{FF2B5EF4-FFF2-40B4-BE49-F238E27FC236}">
                <a16:creationId xmlns="" xmlns:a16="http://schemas.microsoft.com/office/drawing/2014/main" id="{32916F45-CB94-4E7F-82FC-BB62FBDB560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1" name="Rectangle 2">
            <a:extLst>
              <a:ext uri="{FF2B5EF4-FFF2-40B4-BE49-F238E27FC236}">
                <a16:creationId xmlns="" xmlns:a16="http://schemas.microsoft.com/office/drawing/2014/main" id="{4B519303-7232-4797-9105-287000B311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2" name="Rectangle 2">
            <a:extLst>
              <a:ext uri="{FF2B5EF4-FFF2-40B4-BE49-F238E27FC236}">
                <a16:creationId xmlns="" xmlns:a16="http://schemas.microsoft.com/office/drawing/2014/main" id="{07844EB3-5477-4F82-AE39-C77C308EA68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3" name="Rectangle 2">
            <a:extLst>
              <a:ext uri="{FF2B5EF4-FFF2-40B4-BE49-F238E27FC236}">
                <a16:creationId xmlns="" xmlns:a16="http://schemas.microsoft.com/office/drawing/2014/main" id="{68034474-0DF5-41AC-AE96-2B7995ECB8F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4" name="Rectangle 2">
            <a:extLst>
              <a:ext uri="{FF2B5EF4-FFF2-40B4-BE49-F238E27FC236}">
                <a16:creationId xmlns="" xmlns:a16="http://schemas.microsoft.com/office/drawing/2014/main" id="{2921B109-F5D2-4285-AFF4-B1E2BE9D93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5" name="Rectangle 4">
            <a:extLst>
              <a:ext uri="{FF2B5EF4-FFF2-40B4-BE49-F238E27FC236}">
                <a16:creationId xmlns="" xmlns:a16="http://schemas.microsoft.com/office/drawing/2014/main" id="{29C5B3CB-0335-4656-AB1F-792E047117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TextBox 9">
            <a:extLst>
              <a:ext uri="{FF2B5EF4-FFF2-40B4-BE49-F238E27FC236}">
                <a16:creationId xmlns="" xmlns:a16="http://schemas.microsoft.com/office/drawing/2014/main" id="{4A51D2FA-0F3A-4FAE-8E14-0187A9217AD8}"/>
              </a:ext>
            </a:extLst>
          </p:cNvPr>
          <p:cNvSpPr txBox="1">
            <a:spLocks noChangeArrowheads="1"/>
          </p:cNvSpPr>
          <p:nvPr/>
        </p:nvSpPr>
        <p:spPr bwMode="auto">
          <a:xfrm>
            <a:off x="3929063" y="3071813"/>
            <a:ext cx="378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sp>
        <p:nvSpPr>
          <p:cNvPr id="16" name="矩形 15">
            <a:extLst>
              <a:ext uri="{FF2B5EF4-FFF2-40B4-BE49-F238E27FC236}">
                <a16:creationId xmlns="" xmlns:a16="http://schemas.microsoft.com/office/drawing/2014/main" id="{EC6DBF9E-F7CC-4802-A854-97B529BB085B}"/>
              </a:ext>
            </a:extLst>
          </p:cNvPr>
          <p:cNvSpPr>
            <a:spLocks noChangeArrowheads="1"/>
          </p:cNvSpPr>
          <p:nvPr/>
        </p:nvSpPr>
        <p:spPr bwMode="auto">
          <a:xfrm>
            <a:off x="1071563" y="3071813"/>
            <a:ext cx="271462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7" name="矩形 16">
            <a:extLst>
              <a:ext uri="{FF2B5EF4-FFF2-40B4-BE49-F238E27FC236}">
                <a16:creationId xmlns="" xmlns:a16="http://schemas.microsoft.com/office/drawing/2014/main" id="{27960C1F-2D6C-4853-B357-EBC61E147F5E}"/>
              </a:ext>
            </a:extLst>
          </p:cNvPr>
          <p:cNvSpPr>
            <a:spLocks noChangeArrowheads="1"/>
          </p:cNvSpPr>
          <p:nvPr/>
        </p:nvSpPr>
        <p:spPr bwMode="auto">
          <a:xfrm>
            <a:off x="1000125" y="4572000"/>
            <a:ext cx="257175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6269" name="灯片编号占位符 1">
            <a:extLst>
              <a:ext uri="{FF2B5EF4-FFF2-40B4-BE49-F238E27FC236}">
                <a16:creationId xmlns="" xmlns:a16="http://schemas.microsoft.com/office/drawing/2014/main" id="{A86FE9D7-CB42-43B0-BDDE-D77C46899B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2152596-0653-4B14-9430-897D5D5BF4F7}" type="slidenum">
              <a:rPr kumimoji="0" lang="en-US" altLang="zh-CN" sz="1400" b="0" smtClean="0"/>
              <a:pPr>
                <a:lnSpc>
                  <a:spcPct val="100000"/>
                </a:lnSpc>
                <a:spcBef>
                  <a:spcPct val="0"/>
                </a:spcBef>
                <a:buFontTx/>
                <a:buNone/>
              </a:pPr>
              <a:t>85</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7"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a:extLst>
              <a:ext uri="{FF2B5EF4-FFF2-40B4-BE49-F238E27FC236}">
                <a16:creationId xmlns="" xmlns:a16="http://schemas.microsoft.com/office/drawing/2014/main" id="{F9D75B5D-E0C3-4355-A9CB-ACA61BFBBABC}"/>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97283" name="Rectangle 7">
            <a:extLst>
              <a:ext uri="{FF2B5EF4-FFF2-40B4-BE49-F238E27FC236}">
                <a16:creationId xmlns="" xmlns:a16="http://schemas.microsoft.com/office/drawing/2014/main" id="{F31AC79C-B58D-4EA5-B25C-07B04A1CD209}"/>
              </a:ext>
            </a:extLst>
          </p:cNvPr>
          <p:cNvSpPr>
            <a:spLocks noGrp="1" noChangeArrowheads="1"/>
          </p:cNvSpPr>
          <p:nvPr>
            <p:ph type="body" sz="half" idx="1"/>
          </p:nvPr>
        </p:nvSpPr>
        <p:spPr>
          <a:xfrm>
            <a:off x="714375" y="1500188"/>
            <a:ext cx="7715250" cy="5214937"/>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 char a,b,c; </a:t>
            </a:r>
            <a:endParaRPr lang="zh-CN" altLang="zh-CN" sz="2800"/>
          </a:p>
          <a:p>
            <a:pPr>
              <a:lnSpc>
                <a:spcPct val="100000"/>
              </a:lnSpc>
              <a:buFont typeface="Wingdings" pitchFamily="2" charset="2"/>
              <a:buNone/>
            </a:pPr>
            <a:r>
              <a:rPr lang="en-US" altLang="zh-CN" sz="2800"/>
              <a:t>   </a:t>
            </a:r>
            <a:r>
              <a:rPr lang="en-US" altLang="zh-CN" sz="2800">
                <a:solidFill>
                  <a:schemeClr val="accent1"/>
                </a:solidFill>
              </a:rPr>
              <a:t>a=getchar(); </a:t>
            </a:r>
            <a:endParaRPr lang="zh-CN" altLang="zh-CN" sz="2800">
              <a:solidFill>
                <a:schemeClr val="accent1"/>
              </a:solidFill>
            </a:endParaRPr>
          </a:p>
          <a:p>
            <a:pPr>
              <a:lnSpc>
                <a:spcPct val="100000"/>
              </a:lnSpc>
              <a:buFont typeface="Wingdings" pitchFamily="2" charset="2"/>
              <a:buNone/>
            </a:pPr>
            <a:r>
              <a:rPr lang="en-US" altLang="zh-CN" sz="2800"/>
              <a:t>   b=getchar(); </a:t>
            </a:r>
            <a:endParaRPr lang="zh-CN" altLang="zh-CN" sz="2800"/>
          </a:p>
          <a:p>
            <a:pPr>
              <a:lnSpc>
                <a:spcPct val="100000"/>
              </a:lnSpc>
              <a:buFont typeface="Wingdings" pitchFamily="2" charset="2"/>
              <a:buNone/>
            </a:pPr>
            <a:r>
              <a:rPr lang="en-US" altLang="zh-CN" sz="2800"/>
              <a:t>   c=getchar(); </a:t>
            </a:r>
            <a:endParaRPr lang="zh-CN" altLang="zh-CN" sz="2800"/>
          </a:p>
          <a:p>
            <a:pPr>
              <a:lnSpc>
                <a:spcPct val="100000"/>
              </a:lnSpc>
              <a:buFont typeface="Wingdings" pitchFamily="2" charset="2"/>
              <a:buNone/>
            </a:pPr>
            <a:r>
              <a:rPr lang="en-US" altLang="zh-CN" sz="2800"/>
              <a:t>   </a:t>
            </a:r>
            <a:r>
              <a:rPr lang="en-US" altLang="zh-CN" sz="2800">
                <a:solidFill>
                  <a:schemeClr val="accent1"/>
                </a:solidFill>
              </a:rPr>
              <a:t>putchar(a); </a:t>
            </a:r>
            <a:r>
              <a:rPr lang="en-US" altLang="zh-CN" sz="2800"/>
              <a:t>putchar(b); putchar(c); </a:t>
            </a:r>
            <a:endParaRPr lang="zh-CN" altLang="zh-CN" sz="2800"/>
          </a:p>
          <a:p>
            <a:pPr>
              <a:lnSpc>
                <a:spcPct val="100000"/>
              </a:lnSpc>
              <a:buFont typeface="Wingdings" pitchFamily="2" charset="2"/>
              <a:buNone/>
            </a:pPr>
            <a:r>
              <a:rPr lang="en-US" altLang="zh-CN" sz="2800"/>
              <a:t>   putchar('\n');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97284" name="Rectangle 5">
            <a:extLst>
              <a:ext uri="{FF2B5EF4-FFF2-40B4-BE49-F238E27FC236}">
                <a16:creationId xmlns="" xmlns:a16="http://schemas.microsoft.com/office/drawing/2014/main" id="{C0CF3C83-2E55-46CE-97C6-F76D61E3423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5" name="Rectangle 2">
            <a:extLst>
              <a:ext uri="{FF2B5EF4-FFF2-40B4-BE49-F238E27FC236}">
                <a16:creationId xmlns="" xmlns:a16="http://schemas.microsoft.com/office/drawing/2014/main" id="{52580431-F4B4-46F0-A1D0-8E7EF69901B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6" name="Rectangle 2">
            <a:extLst>
              <a:ext uri="{FF2B5EF4-FFF2-40B4-BE49-F238E27FC236}">
                <a16:creationId xmlns="" xmlns:a16="http://schemas.microsoft.com/office/drawing/2014/main" id="{1502BFED-20DE-4EFA-9758-F3413EF889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7" name="Rectangle 2">
            <a:extLst>
              <a:ext uri="{FF2B5EF4-FFF2-40B4-BE49-F238E27FC236}">
                <a16:creationId xmlns="" xmlns:a16="http://schemas.microsoft.com/office/drawing/2014/main" id="{1A20EFB3-FD2A-498D-878F-9B7417EFB9C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8" name="Rectangle 2">
            <a:extLst>
              <a:ext uri="{FF2B5EF4-FFF2-40B4-BE49-F238E27FC236}">
                <a16:creationId xmlns="" xmlns:a16="http://schemas.microsoft.com/office/drawing/2014/main" id="{6AF1AA5A-DD77-4A64-A4E3-E2D39AE098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89" name="Rectangle 4">
            <a:extLst>
              <a:ext uri="{FF2B5EF4-FFF2-40B4-BE49-F238E27FC236}">
                <a16:creationId xmlns="" xmlns:a16="http://schemas.microsoft.com/office/drawing/2014/main" id="{D126AE01-F37D-4B6F-B61C-1B45D0C315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7290" name="TextBox 9">
            <a:extLst>
              <a:ext uri="{FF2B5EF4-FFF2-40B4-BE49-F238E27FC236}">
                <a16:creationId xmlns="" xmlns:a16="http://schemas.microsoft.com/office/drawing/2014/main" id="{B3D7826E-4B3A-4111-8392-EFC0D84887C8}"/>
              </a:ext>
            </a:extLst>
          </p:cNvPr>
          <p:cNvSpPr txBox="1">
            <a:spLocks noChangeArrowheads="1"/>
          </p:cNvSpPr>
          <p:nvPr/>
        </p:nvSpPr>
        <p:spPr bwMode="auto">
          <a:xfrm>
            <a:off x="3929063" y="3071813"/>
            <a:ext cx="378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sp>
        <p:nvSpPr>
          <p:cNvPr id="16" name="矩形 15">
            <a:extLst>
              <a:ext uri="{FF2B5EF4-FFF2-40B4-BE49-F238E27FC236}">
                <a16:creationId xmlns="" xmlns:a16="http://schemas.microsoft.com/office/drawing/2014/main" id="{331F166C-B519-4A89-89F3-F49278E0DDB4}"/>
              </a:ext>
            </a:extLst>
          </p:cNvPr>
          <p:cNvSpPr>
            <a:spLocks noChangeArrowheads="1"/>
          </p:cNvSpPr>
          <p:nvPr/>
        </p:nvSpPr>
        <p:spPr bwMode="auto">
          <a:xfrm>
            <a:off x="1071563" y="3571875"/>
            <a:ext cx="271462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7" name="矩形 16">
            <a:extLst>
              <a:ext uri="{FF2B5EF4-FFF2-40B4-BE49-F238E27FC236}">
                <a16:creationId xmlns="" xmlns:a16="http://schemas.microsoft.com/office/drawing/2014/main" id="{8914234C-873F-47FE-A120-6A5DE8564C6D}"/>
              </a:ext>
            </a:extLst>
          </p:cNvPr>
          <p:cNvSpPr>
            <a:spLocks noChangeArrowheads="1"/>
          </p:cNvSpPr>
          <p:nvPr/>
        </p:nvSpPr>
        <p:spPr bwMode="auto">
          <a:xfrm>
            <a:off x="3429000" y="4572000"/>
            <a:ext cx="257175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3" name="TextBox 12">
            <a:extLst>
              <a:ext uri="{FF2B5EF4-FFF2-40B4-BE49-F238E27FC236}">
                <a16:creationId xmlns="" xmlns:a16="http://schemas.microsoft.com/office/drawing/2014/main" id="{2CFB9285-3767-4316-A0D8-963C9DF64180}"/>
              </a:ext>
            </a:extLst>
          </p:cNvPr>
          <p:cNvSpPr txBox="1">
            <a:spLocks noChangeArrowheads="1"/>
          </p:cNvSpPr>
          <p:nvPr/>
        </p:nvSpPr>
        <p:spPr bwMode="auto">
          <a:xfrm>
            <a:off x="3929063" y="3571875"/>
            <a:ext cx="378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sp>
        <p:nvSpPr>
          <p:cNvPr id="97294" name="灯片编号占位符 1">
            <a:extLst>
              <a:ext uri="{FF2B5EF4-FFF2-40B4-BE49-F238E27FC236}">
                <a16:creationId xmlns="" xmlns:a16="http://schemas.microsoft.com/office/drawing/2014/main" id="{CBB3D188-7B8E-4865-93CA-92D9946A4A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6AA7A8E-AD3C-455C-BEE7-CDBF048B1A79}" type="slidenum">
              <a:rPr kumimoji="0" lang="en-US" altLang="zh-CN" sz="1400" b="0" smtClean="0"/>
              <a:pPr>
                <a:lnSpc>
                  <a:spcPct val="100000"/>
                </a:lnSpc>
                <a:spcBef>
                  <a:spcPct val="0"/>
                </a:spcBef>
                <a:buFontTx/>
                <a:buNone/>
              </a:pPr>
              <a:t>86</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3"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 xmlns:a16="http://schemas.microsoft.com/office/drawing/2014/main" id="{FB7C5DF8-E269-410E-85B6-4114677B0ABD}"/>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98307" name="Rectangle 7">
            <a:extLst>
              <a:ext uri="{FF2B5EF4-FFF2-40B4-BE49-F238E27FC236}">
                <a16:creationId xmlns="" xmlns:a16="http://schemas.microsoft.com/office/drawing/2014/main" id="{03F873AB-7699-4685-ACA2-278D2203355A}"/>
              </a:ext>
            </a:extLst>
          </p:cNvPr>
          <p:cNvSpPr>
            <a:spLocks noGrp="1" noChangeArrowheads="1"/>
          </p:cNvSpPr>
          <p:nvPr>
            <p:ph type="body" sz="half" idx="1"/>
          </p:nvPr>
        </p:nvSpPr>
        <p:spPr>
          <a:xfrm>
            <a:off x="714375" y="1500188"/>
            <a:ext cx="7715250" cy="5214937"/>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 char a,b,c; </a:t>
            </a:r>
            <a:endParaRPr lang="zh-CN" altLang="zh-CN" sz="2800"/>
          </a:p>
          <a:p>
            <a:pPr>
              <a:lnSpc>
                <a:spcPct val="100000"/>
              </a:lnSpc>
              <a:buFont typeface="Wingdings" pitchFamily="2" charset="2"/>
              <a:buNone/>
            </a:pPr>
            <a:r>
              <a:rPr lang="en-US" altLang="zh-CN" sz="2800"/>
              <a:t>   </a:t>
            </a:r>
            <a:r>
              <a:rPr lang="en-US" altLang="zh-CN" sz="2800">
                <a:solidFill>
                  <a:schemeClr val="accent1"/>
                </a:solidFill>
              </a:rPr>
              <a:t>a=getchar(); </a:t>
            </a:r>
            <a:endParaRPr lang="zh-CN" altLang="zh-CN" sz="2800">
              <a:solidFill>
                <a:schemeClr val="accent1"/>
              </a:solidFill>
            </a:endParaRPr>
          </a:p>
          <a:p>
            <a:pPr>
              <a:lnSpc>
                <a:spcPct val="100000"/>
              </a:lnSpc>
              <a:buFont typeface="Wingdings" pitchFamily="2" charset="2"/>
              <a:buNone/>
            </a:pPr>
            <a:r>
              <a:rPr lang="en-US" altLang="zh-CN" sz="2800"/>
              <a:t>   </a:t>
            </a:r>
            <a:r>
              <a:rPr lang="en-US" altLang="zh-CN" sz="2800">
                <a:solidFill>
                  <a:schemeClr val="accent1"/>
                </a:solidFill>
              </a:rPr>
              <a:t>b=getchar(); </a:t>
            </a:r>
            <a:endParaRPr lang="zh-CN" altLang="zh-CN" sz="2800">
              <a:solidFill>
                <a:schemeClr val="accent1"/>
              </a:solidFill>
            </a:endParaRPr>
          </a:p>
          <a:p>
            <a:pPr>
              <a:lnSpc>
                <a:spcPct val="100000"/>
              </a:lnSpc>
              <a:buFont typeface="Wingdings" pitchFamily="2" charset="2"/>
              <a:buNone/>
            </a:pPr>
            <a:r>
              <a:rPr lang="en-US" altLang="zh-CN" sz="2800"/>
              <a:t>   c=getchar(); </a:t>
            </a:r>
            <a:endParaRPr lang="zh-CN" altLang="zh-CN" sz="2800"/>
          </a:p>
          <a:p>
            <a:pPr>
              <a:lnSpc>
                <a:spcPct val="100000"/>
              </a:lnSpc>
              <a:buFont typeface="Wingdings" pitchFamily="2" charset="2"/>
              <a:buNone/>
            </a:pPr>
            <a:r>
              <a:rPr lang="en-US" altLang="zh-CN" sz="2800"/>
              <a:t>   </a:t>
            </a:r>
            <a:r>
              <a:rPr lang="en-US" altLang="zh-CN" sz="2800">
                <a:solidFill>
                  <a:schemeClr val="accent1"/>
                </a:solidFill>
              </a:rPr>
              <a:t>putchar(a); putchar(b); </a:t>
            </a:r>
            <a:r>
              <a:rPr lang="en-US" altLang="zh-CN" sz="2800"/>
              <a:t>putchar(c); </a:t>
            </a:r>
            <a:endParaRPr lang="zh-CN" altLang="zh-CN" sz="2800"/>
          </a:p>
          <a:p>
            <a:pPr>
              <a:lnSpc>
                <a:spcPct val="100000"/>
              </a:lnSpc>
              <a:buFont typeface="Wingdings" pitchFamily="2" charset="2"/>
              <a:buNone/>
            </a:pPr>
            <a:r>
              <a:rPr lang="en-US" altLang="zh-CN" sz="2800"/>
              <a:t>   putchar('\n');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98308" name="Rectangle 5">
            <a:extLst>
              <a:ext uri="{FF2B5EF4-FFF2-40B4-BE49-F238E27FC236}">
                <a16:creationId xmlns="" xmlns:a16="http://schemas.microsoft.com/office/drawing/2014/main" id="{BBF2F8D0-187E-417E-859D-FC2074DCA11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8309" name="Rectangle 2">
            <a:extLst>
              <a:ext uri="{FF2B5EF4-FFF2-40B4-BE49-F238E27FC236}">
                <a16:creationId xmlns="" xmlns:a16="http://schemas.microsoft.com/office/drawing/2014/main" id="{4D287176-9112-4333-9A68-BD6FC2EC4A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8310" name="Rectangle 2">
            <a:extLst>
              <a:ext uri="{FF2B5EF4-FFF2-40B4-BE49-F238E27FC236}">
                <a16:creationId xmlns="" xmlns:a16="http://schemas.microsoft.com/office/drawing/2014/main" id="{CA33345B-9427-4579-92F6-373D14130A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8311" name="Rectangle 2">
            <a:extLst>
              <a:ext uri="{FF2B5EF4-FFF2-40B4-BE49-F238E27FC236}">
                <a16:creationId xmlns="" xmlns:a16="http://schemas.microsoft.com/office/drawing/2014/main" id="{7741C246-1A6E-4005-89A2-89D4BD1050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8312" name="Rectangle 2">
            <a:extLst>
              <a:ext uri="{FF2B5EF4-FFF2-40B4-BE49-F238E27FC236}">
                <a16:creationId xmlns="" xmlns:a16="http://schemas.microsoft.com/office/drawing/2014/main" id="{2A960EED-E579-48B4-B1C3-819BF48BC3D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8313" name="Rectangle 4">
            <a:extLst>
              <a:ext uri="{FF2B5EF4-FFF2-40B4-BE49-F238E27FC236}">
                <a16:creationId xmlns="" xmlns:a16="http://schemas.microsoft.com/office/drawing/2014/main" id="{FF0AD1FE-8418-466D-A004-693F7D2BA3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8314" name="TextBox 9">
            <a:extLst>
              <a:ext uri="{FF2B5EF4-FFF2-40B4-BE49-F238E27FC236}">
                <a16:creationId xmlns="" xmlns:a16="http://schemas.microsoft.com/office/drawing/2014/main" id="{86103769-692E-473C-A2F4-EC531AB02C9F}"/>
              </a:ext>
            </a:extLst>
          </p:cNvPr>
          <p:cNvSpPr txBox="1">
            <a:spLocks noChangeArrowheads="1"/>
          </p:cNvSpPr>
          <p:nvPr/>
        </p:nvSpPr>
        <p:spPr bwMode="auto">
          <a:xfrm>
            <a:off x="3929063" y="3071813"/>
            <a:ext cx="378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sp>
        <p:nvSpPr>
          <p:cNvPr id="16" name="矩形 15">
            <a:extLst>
              <a:ext uri="{FF2B5EF4-FFF2-40B4-BE49-F238E27FC236}">
                <a16:creationId xmlns="" xmlns:a16="http://schemas.microsoft.com/office/drawing/2014/main" id="{3512F8B5-5DC1-4627-8DEC-9352D7AE1959}"/>
              </a:ext>
            </a:extLst>
          </p:cNvPr>
          <p:cNvSpPr>
            <a:spLocks noChangeArrowheads="1"/>
          </p:cNvSpPr>
          <p:nvPr/>
        </p:nvSpPr>
        <p:spPr bwMode="auto">
          <a:xfrm>
            <a:off x="1071563" y="4071938"/>
            <a:ext cx="271462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7" name="矩形 16">
            <a:extLst>
              <a:ext uri="{FF2B5EF4-FFF2-40B4-BE49-F238E27FC236}">
                <a16:creationId xmlns="" xmlns:a16="http://schemas.microsoft.com/office/drawing/2014/main" id="{44941A5D-B4D7-46F5-8941-5BE0F90B3235}"/>
              </a:ext>
            </a:extLst>
          </p:cNvPr>
          <p:cNvSpPr>
            <a:spLocks noChangeArrowheads="1"/>
          </p:cNvSpPr>
          <p:nvPr/>
        </p:nvSpPr>
        <p:spPr bwMode="auto">
          <a:xfrm>
            <a:off x="5929313" y="4572000"/>
            <a:ext cx="257175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8317" name="TextBox 12">
            <a:extLst>
              <a:ext uri="{FF2B5EF4-FFF2-40B4-BE49-F238E27FC236}">
                <a16:creationId xmlns="" xmlns:a16="http://schemas.microsoft.com/office/drawing/2014/main" id="{B275B9EA-EEC5-475E-8AB5-F4C8492424E8}"/>
              </a:ext>
            </a:extLst>
          </p:cNvPr>
          <p:cNvSpPr txBox="1">
            <a:spLocks noChangeArrowheads="1"/>
          </p:cNvSpPr>
          <p:nvPr/>
        </p:nvSpPr>
        <p:spPr bwMode="auto">
          <a:xfrm>
            <a:off x="3929063" y="3571875"/>
            <a:ext cx="378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sp>
        <p:nvSpPr>
          <p:cNvPr id="14" name="TextBox 13">
            <a:extLst>
              <a:ext uri="{FF2B5EF4-FFF2-40B4-BE49-F238E27FC236}">
                <a16:creationId xmlns="" xmlns:a16="http://schemas.microsoft.com/office/drawing/2014/main" id="{3C5488D0-A668-43F0-805F-1E59C517AFF1}"/>
              </a:ext>
            </a:extLst>
          </p:cNvPr>
          <p:cNvSpPr txBox="1">
            <a:spLocks noChangeArrowheads="1"/>
          </p:cNvSpPr>
          <p:nvPr/>
        </p:nvSpPr>
        <p:spPr bwMode="auto">
          <a:xfrm>
            <a:off x="3938588" y="4068763"/>
            <a:ext cx="37861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sp>
        <p:nvSpPr>
          <p:cNvPr id="98319" name="灯片编号占位符 1">
            <a:extLst>
              <a:ext uri="{FF2B5EF4-FFF2-40B4-BE49-F238E27FC236}">
                <a16:creationId xmlns="" xmlns:a16="http://schemas.microsoft.com/office/drawing/2014/main" id="{2878920A-63D3-435B-88F7-A61070365C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03895E7-84D0-43CE-B730-061C4A11D1D9}" type="slidenum">
              <a:rPr kumimoji="0" lang="en-US" altLang="zh-CN" sz="1400" b="0" smtClean="0"/>
              <a:pPr>
                <a:lnSpc>
                  <a:spcPct val="100000"/>
                </a:lnSpc>
                <a:spcBef>
                  <a:spcPct val="0"/>
                </a:spcBef>
                <a:buFontTx/>
                <a:buNone/>
              </a:pPr>
              <a:t>87</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4"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 xmlns:a16="http://schemas.microsoft.com/office/drawing/2014/main" id="{3EB59936-4210-4017-B88D-80FC1518CF0F}"/>
              </a:ext>
            </a:extLst>
          </p:cNvPr>
          <p:cNvSpPr>
            <a:spLocks noGrp="1" noChangeArrowheads="1"/>
          </p:cNvSpPr>
          <p:nvPr>
            <p:ph type="title"/>
          </p:nvPr>
        </p:nvSpPr>
        <p:spPr>
          <a:xfrm>
            <a:off x="214313" y="642938"/>
            <a:ext cx="8786812" cy="830262"/>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3.4.5 </a:t>
            </a:r>
            <a:r>
              <a:rPr lang="zh-CN" altLang="zh-CN" sz="4800">
                <a:solidFill>
                  <a:srgbClr val="800000"/>
                </a:solidFill>
                <a:latin typeface="Arial" panose="020B0604020202020204" pitchFamily="34" charset="0"/>
                <a:ea typeface="黑体" panose="02010609060101010101" pitchFamily="49" charset="-122"/>
              </a:rPr>
              <a:t>字符数据的输入输出</a:t>
            </a:r>
            <a:endParaRPr lang="zh-CN" altLang="en-US" sz="4800">
              <a:solidFill>
                <a:srgbClr val="800000"/>
              </a:solidFill>
              <a:latin typeface="Arial" panose="020B0604020202020204" pitchFamily="34" charset="0"/>
              <a:ea typeface="黑体" panose="02010609060101010101" pitchFamily="49" charset="-122"/>
            </a:endParaRPr>
          </a:p>
        </p:txBody>
      </p:sp>
      <p:sp>
        <p:nvSpPr>
          <p:cNvPr id="99331" name="Rectangle 7">
            <a:extLst>
              <a:ext uri="{FF2B5EF4-FFF2-40B4-BE49-F238E27FC236}">
                <a16:creationId xmlns="" xmlns:a16="http://schemas.microsoft.com/office/drawing/2014/main" id="{692695F2-3DBC-4ED7-99C2-16BE2F27D56B}"/>
              </a:ext>
            </a:extLst>
          </p:cNvPr>
          <p:cNvSpPr>
            <a:spLocks noGrp="1" noChangeArrowheads="1"/>
          </p:cNvSpPr>
          <p:nvPr>
            <p:ph type="body" sz="half" idx="1"/>
          </p:nvPr>
        </p:nvSpPr>
        <p:spPr>
          <a:xfrm>
            <a:off x="714375" y="1500188"/>
            <a:ext cx="7715250" cy="5214937"/>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 ( )                </a:t>
            </a:r>
            <a:endParaRPr lang="zh-CN" altLang="zh-CN" sz="2800"/>
          </a:p>
          <a:p>
            <a:pPr>
              <a:lnSpc>
                <a:spcPct val="100000"/>
              </a:lnSpc>
              <a:buFont typeface="Wingdings" pitchFamily="2" charset="2"/>
              <a:buNone/>
            </a:pPr>
            <a:r>
              <a:rPr lang="en-US" altLang="zh-CN" sz="2800"/>
              <a:t>{ char a,b,c; </a:t>
            </a:r>
            <a:endParaRPr lang="zh-CN" altLang="zh-CN" sz="2800"/>
          </a:p>
          <a:p>
            <a:pPr>
              <a:lnSpc>
                <a:spcPct val="100000"/>
              </a:lnSpc>
              <a:buFont typeface="Wingdings" pitchFamily="2" charset="2"/>
              <a:buNone/>
            </a:pPr>
            <a:r>
              <a:rPr lang="en-US" altLang="zh-CN" sz="2800"/>
              <a:t>   </a:t>
            </a:r>
            <a:r>
              <a:rPr lang="en-US" altLang="zh-CN" sz="2800">
                <a:solidFill>
                  <a:schemeClr val="accent1"/>
                </a:solidFill>
              </a:rPr>
              <a:t>a=getchar(); </a:t>
            </a:r>
            <a:endParaRPr lang="zh-CN" altLang="zh-CN" sz="2800">
              <a:solidFill>
                <a:schemeClr val="accent1"/>
              </a:solidFill>
            </a:endParaRPr>
          </a:p>
          <a:p>
            <a:pPr>
              <a:lnSpc>
                <a:spcPct val="100000"/>
              </a:lnSpc>
              <a:buFont typeface="Wingdings" pitchFamily="2" charset="2"/>
              <a:buNone/>
            </a:pPr>
            <a:r>
              <a:rPr lang="en-US" altLang="zh-CN" sz="2800"/>
              <a:t>   </a:t>
            </a:r>
            <a:r>
              <a:rPr lang="en-US" altLang="zh-CN" sz="2800">
                <a:solidFill>
                  <a:schemeClr val="accent1"/>
                </a:solidFill>
              </a:rPr>
              <a:t>b=getchar(); </a:t>
            </a:r>
            <a:endParaRPr lang="zh-CN" altLang="zh-CN" sz="2800">
              <a:solidFill>
                <a:schemeClr val="accent1"/>
              </a:solidFill>
            </a:endParaRPr>
          </a:p>
          <a:p>
            <a:pPr>
              <a:lnSpc>
                <a:spcPct val="100000"/>
              </a:lnSpc>
              <a:buFont typeface="Wingdings" pitchFamily="2" charset="2"/>
              <a:buNone/>
            </a:pPr>
            <a:r>
              <a:rPr lang="en-US" altLang="zh-CN" sz="2800"/>
              <a:t>   </a:t>
            </a:r>
            <a:r>
              <a:rPr lang="en-US" altLang="zh-CN" sz="2800">
                <a:solidFill>
                  <a:schemeClr val="accent1"/>
                </a:solidFill>
              </a:rPr>
              <a:t>c=getchar(); </a:t>
            </a:r>
            <a:endParaRPr lang="zh-CN" altLang="zh-CN" sz="2800">
              <a:solidFill>
                <a:schemeClr val="accent1"/>
              </a:solidFill>
            </a:endParaRPr>
          </a:p>
          <a:p>
            <a:pPr>
              <a:lnSpc>
                <a:spcPct val="100000"/>
              </a:lnSpc>
              <a:buFont typeface="Wingdings" pitchFamily="2" charset="2"/>
              <a:buNone/>
            </a:pPr>
            <a:r>
              <a:rPr lang="en-US" altLang="zh-CN" sz="2800"/>
              <a:t>   </a:t>
            </a:r>
            <a:r>
              <a:rPr lang="en-US" altLang="zh-CN" sz="2800">
                <a:solidFill>
                  <a:schemeClr val="accent1"/>
                </a:solidFill>
              </a:rPr>
              <a:t>putchar(a); putchar(b); putchar(c); </a:t>
            </a:r>
            <a:endParaRPr lang="zh-CN" altLang="zh-CN" sz="2800">
              <a:solidFill>
                <a:schemeClr val="accent1"/>
              </a:solidFill>
            </a:endParaRPr>
          </a:p>
          <a:p>
            <a:pPr>
              <a:lnSpc>
                <a:spcPct val="100000"/>
              </a:lnSpc>
              <a:buFont typeface="Wingdings" pitchFamily="2" charset="2"/>
              <a:buNone/>
            </a:pPr>
            <a:r>
              <a:rPr lang="en-US" altLang="zh-CN" sz="2800"/>
              <a:t>   putchar('\n');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99332" name="Rectangle 5">
            <a:extLst>
              <a:ext uri="{FF2B5EF4-FFF2-40B4-BE49-F238E27FC236}">
                <a16:creationId xmlns="" xmlns:a16="http://schemas.microsoft.com/office/drawing/2014/main" id="{8DA8FEF9-407F-41E9-945A-0877680EE5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9333" name="Rectangle 2">
            <a:extLst>
              <a:ext uri="{FF2B5EF4-FFF2-40B4-BE49-F238E27FC236}">
                <a16:creationId xmlns="" xmlns:a16="http://schemas.microsoft.com/office/drawing/2014/main" id="{2A08E10C-AD47-4B5B-BAB0-23D5D54FB7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9334" name="Rectangle 2">
            <a:extLst>
              <a:ext uri="{FF2B5EF4-FFF2-40B4-BE49-F238E27FC236}">
                <a16:creationId xmlns="" xmlns:a16="http://schemas.microsoft.com/office/drawing/2014/main" id="{8A329BD8-2F6E-4DC0-B93E-E396DD6870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9335" name="Rectangle 2">
            <a:extLst>
              <a:ext uri="{FF2B5EF4-FFF2-40B4-BE49-F238E27FC236}">
                <a16:creationId xmlns="" xmlns:a16="http://schemas.microsoft.com/office/drawing/2014/main" id="{DFF4CED5-D24B-4CF4-ABF8-D37188922D7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9336" name="Rectangle 2">
            <a:extLst>
              <a:ext uri="{FF2B5EF4-FFF2-40B4-BE49-F238E27FC236}">
                <a16:creationId xmlns="" xmlns:a16="http://schemas.microsoft.com/office/drawing/2014/main" id="{FED998DB-196E-4B81-9C38-07A6F92CAE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9337" name="Rectangle 4">
            <a:extLst>
              <a:ext uri="{FF2B5EF4-FFF2-40B4-BE49-F238E27FC236}">
                <a16:creationId xmlns="" xmlns:a16="http://schemas.microsoft.com/office/drawing/2014/main" id="{B543E81C-5546-4089-A5C3-09BCB7907F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9338" name="TextBox 9">
            <a:extLst>
              <a:ext uri="{FF2B5EF4-FFF2-40B4-BE49-F238E27FC236}">
                <a16:creationId xmlns="" xmlns:a16="http://schemas.microsoft.com/office/drawing/2014/main" id="{79BE6E89-FBC2-4799-AE58-1F8CDF02D52F}"/>
              </a:ext>
            </a:extLst>
          </p:cNvPr>
          <p:cNvSpPr txBox="1">
            <a:spLocks noChangeArrowheads="1"/>
          </p:cNvSpPr>
          <p:nvPr/>
        </p:nvSpPr>
        <p:spPr bwMode="auto">
          <a:xfrm>
            <a:off x="3929063" y="3071813"/>
            <a:ext cx="378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sp>
        <p:nvSpPr>
          <p:cNvPr id="99339" name="TextBox 12">
            <a:extLst>
              <a:ext uri="{FF2B5EF4-FFF2-40B4-BE49-F238E27FC236}">
                <a16:creationId xmlns="" xmlns:a16="http://schemas.microsoft.com/office/drawing/2014/main" id="{702F23CD-EA66-4980-958A-B3F020542EAE}"/>
              </a:ext>
            </a:extLst>
          </p:cNvPr>
          <p:cNvSpPr txBox="1">
            <a:spLocks noChangeArrowheads="1"/>
          </p:cNvSpPr>
          <p:nvPr/>
        </p:nvSpPr>
        <p:spPr bwMode="auto">
          <a:xfrm>
            <a:off x="3929063" y="3571875"/>
            <a:ext cx="3786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sp>
        <p:nvSpPr>
          <p:cNvPr id="99340" name="TextBox 13">
            <a:extLst>
              <a:ext uri="{FF2B5EF4-FFF2-40B4-BE49-F238E27FC236}">
                <a16:creationId xmlns="" xmlns:a16="http://schemas.microsoft.com/office/drawing/2014/main" id="{74A20F56-16FF-45EE-A5E3-908627E7FFD4}"/>
              </a:ext>
            </a:extLst>
          </p:cNvPr>
          <p:cNvSpPr txBox="1">
            <a:spLocks noChangeArrowheads="1"/>
          </p:cNvSpPr>
          <p:nvPr/>
        </p:nvSpPr>
        <p:spPr bwMode="auto">
          <a:xfrm>
            <a:off x="3938588" y="4068763"/>
            <a:ext cx="37861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putchar(getchar());</a:t>
            </a:r>
            <a:endParaRPr lang="zh-CN" altLang="en-US" sz="2800">
              <a:solidFill>
                <a:srgbClr val="0000CC"/>
              </a:solidFill>
              <a:latin typeface="Arial" panose="020B0604020202020204" pitchFamily="34" charset="0"/>
            </a:endParaRPr>
          </a:p>
        </p:txBody>
      </p:sp>
      <p:cxnSp>
        <p:nvCxnSpPr>
          <p:cNvPr id="18" name="直接连接符 17">
            <a:extLst>
              <a:ext uri="{FF2B5EF4-FFF2-40B4-BE49-F238E27FC236}">
                <a16:creationId xmlns="" xmlns:a16="http://schemas.microsoft.com/office/drawing/2014/main" id="{2EE0C4F1-B251-494B-B941-FCBBAC52A5DD}"/>
              </a:ext>
            </a:extLst>
          </p:cNvPr>
          <p:cNvCxnSpPr>
            <a:cxnSpLocks noChangeShapeType="1"/>
          </p:cNvCxnSpPr>
          <p:nvPr/>
        </p:nvCxnSpPr>
        <p:spPr bwMode="auto">
          <a:xfrm>
            <a:off x="1071563" y="2811463"/>
            <a:ext cx="2214562"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157698" name="Picture 2">
            <a:extLst>
              <a:ext uri="{FF2B5EF4-FFF2-40B4-BE49-F238E27FC236}">
                <a16:creationId xmlns="" xmlns:a16="http://schemas.microsoft.com/office/drawing/2014/main" id="{18538A17-D5C9-480F-BEA4-6355B5DC6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5214938"/>
            <a:ext cx="8572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3" name="灯片编号占位符 1">
            <a:extLst>
              <a:ext uri="{FF2B5EF4-FFF2-40B4-BE49-F238E27FC236}">
                <a16:creationId xmlns="" xmlns:a16="http://schemas.microsoft.com/office/drawing/2014/main" id="{3BDC8A17-4AD7-4D68-93FC-969E961AAF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4BBAA8F-4083-4863-99A1-3AA42232C885}" type="slidenum">
              <a:rPr kumimoji="0" lang="en-US" altLang="zh-CN" sz="1400" b="0" smtClean="0"/>
              <a:pPr>
                <a:lnSpc>
                  <a:spcPct val="100000"/>
                </a:lnSpc>
                <a:spcBef>
                  <a:spcPct val="0"/>
                </a:spcBef>
                <a:buFontTx/>
                <a:buNone/>
              </a:pPr>
              <a:t>88</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7698"/>
                                        </p:tgtEl>
                                        <p:attrNameLst>
                                          <p:attrName>style.visibility</p:attrName>
                                        </p:attrNameLst>
                                      </p:cBhvr>
                                      <p:to>
                                        <p:strVal val="visible"/>
                                      </p:to>
                                    </p:set>
                                    <p:animEffect transition="in" filter="blinds(horizontal)">
                                      <p:cBhvr>
                                        <p:cTn id="12" dur="500"/>
                                        <p:tgtEl>
                                          <p:spTgt spid="157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6890088F-D74B-4D5C-830D-E0465698BBEE}"/>
              </a:ext>
            </a:extLst>
          </p:cNvPr>
          <p:cNvSpPr>
            <a:spLocks noGrp="1" noChangeArrowheads="1"/>
          </p:cNvSpPr>
          <p:nvPr>
            <p:ph type="title"/>
          </p:nvPr>
        </p:nvSpPr>
        <p:spPr>
          <a:xfrm>
            <a:off x="357188" y="434975"/>
            <a:ext cx="8429625" cy="831850"/>
          </a:xfrm>
        </p:spPr>
        <p:txBody>
          <a:bodyPr/>
          <a:lstStyle/>
          <a:p>
            <a:pPr eaLnBrk="1" hangingPunct="1"/>
            <a:r>
              <a:rPr lang="en-US" altLang="zh-CN" sz="4800">
                <a:solidFill>
                  <a:srgbClr val="800000"/>
                </a:solidFill>
                <a:latin typeface="Arial" panose="020B0604020202020204" pitchFamily="34" charset="0"/>
                <a:ea typeface="黑体" panose="02010609060101010101" pitchFamily="49" charset="-122"/>
              </a:rPr>
              <a:t>3.2.1 </a:t>
            </a:r>
            <a:r>
              <a:rPr lang="zh-CN" altLang="zh-CN" sz="4800">
                <a:solidFill>
                  <a:srgbClr val="800000"/>
                </a:solidFill>
                <a:latin typeface="Arial" panose="020B0604020202020204" pitchFamily="34" charset="0"/>
                <a:ea typeface="黑体" panose="02010609060101010101" pitchFamily="49" charset="-122"/>
              </a:rPr>
              <a:t>常量和变量</a:t>
            </a:r>
            <a:endParaRPr lang="zh-CN" altLang="en-US" sz="4800">
              <a:solidFill>
                <a:srgbClr val="800000"/>
              </a:solidFill>
              <a:latin typeface="Arial" panose="020B0604020202020204" pitchFamily="34" charset="0"/>
              <a:ea typeface="黑体" panose="02010609060101010101" pitchFamily="49" charset="-122"/>
            </a:endParaRPr>
          </a:p>
        </p:txBody>
      </p:sp>
      <p:sp>
        <p:nvSpPr>
          <p:cNvPr id="15363" name="Rectangle 7">
            <a:extLst>
              <a:ext uri="{FF2B5EF4-FFF2-40B4-BE49-F238E27FC236}">
                <a16:creationId xmlns="" xmlns:a16="http://schemas.microsoft.com/office/drawing/2014/main" id="{D0ECBE4E-DFC7-429A-AEC8-5CFCCDF768DD}"/>
              </a:ext>
            </a:extLst>
          </p:cNvPr>
          <p:cNvSpPr>
            <a:spLocks noGrp="1" noChangeArrowheads="1"/>
          </p:cNvSpPr>
          <p:nvPr>
            <p:ph type="body" sz="half" idx="1"/>
          </p:nvPr>
        </p:nvSpPr>
        <p:spPr>
          <a:xfrm>
            <a:off x="714375" y="1428750"/>
            <a:ext cx="8215313" cy="5214938"/>
          </a:xfrm>
        </p:spPr>
        <p:txBody>
          <a:bodyPr/>
          <a:lstStyle/>
          <a:p>
            <a:pPr>
              <a:lnSpc>
                <a:spcPct val="110000"/>
              </a:lnSpc>
              <a:buFont typeface="Wingdings" pitchFamily="2" charset="2"/>
              <a:buNone/>
              <a:defRPr/>
            </a:pPr>
            <a:r>
              <a:rPr lang="en-US" altLang="zh-CN" sz="2400" dirty="0"/>
              <a:t>1.</a:t>
            </a:r>
            <a:r>
              <a:rPr lang="zh-CN" altLang="zh-CN" sz="2400" dirty="0"/>
              <a:t>常量</a:t>
            </a:r>
            <a:r>
              <a:rPr lang="zh-CN" altLang="en-US" sz="2400" dirty="0"/>
              <a:t>：</a:t>
            </a:r>
            <a:r>
              <a:rPr lang="zh-CN" altLang="zh-CN" sz="2400" dirty="0"/>
              <a:t>在程序运行过程中，其值</a:t>
            </a:r>
            <a:r>
              <a:rPr lang="zh-CN" altLang="zh-CN" sz="2400" dirty="0">
                <a:solidFill>
                  <a:srgbClr val="FF0000"/>
                </a:solidFill>
              </a:rPr>
              <a:t>不能被改变的量</a:t>
            </a:r>
            <a:endParaRPr lang="en-US" altLang="zh-CN" sz="2400" dirty="0">
              <a:solidFill>
                <a:srgbClr val="FF0000"/>
              </a:solidFill>
            </a:endParaRPr>
          </a:p>
          <a:p>
            <a:pPr>
              <a:lnSpc>
                <a:spcPct val="110000"/>
              </a:lnSpc>
              <a:defRPr/>
            </a:pPr>
            <a:r>
              <a:rPr lang="zh-CN" altLang="zh-CN" sz="2400" dirty="0">
                <a:solidFill>
                  <a:srgbClr val="0000CC"/>
                </a:solidFill>
              </a:rPr>
              <a:t>整型常量</a:t>
            </a:r>
            <a:r>
              <a:rPr lang="zh-CN" altLang="en-US" sz="2400" dirty="0"/>
              <a:t>：以数字开头，但没有小数点或指数部分。可能包含一个前缀用于指定其进制，一个后缀用于指定其类型</a:t>
            </a:r>
            <a:endParaRPr lang="en-US" altLang="zh-CN" sz="2400" dirty="0"/>
          </a:p>
          <a:p>
            <a:pPr lvl="1">
              <a:lnSpc>
                <a:spcPct val="110000"/>
              </a:lnSpc>
              <a:defRPr/>
            </a:pPr>
            <a:r>
              <a:rPr lang="zh-CN" altLang="en-US" sz="2000" dirty="0"/>
              <a:t>十进制整数</a:t>
            </a:r>
            <a:r>
              <a:rPr lang="en-US" altLang="zh-CN" sz="2000" dirty="0"/>
              <a:t>:</a:t>
            </a:r>
            <a:r>
              <a:rPr lang="zh-CN" altLang="en-US" sz="2000" dirty="0"/>
              <a:t>以非</a:t>
            </a:r>
            <a:r>
              <a:rPr lang="en-US" altLang="zh-CN" sz="2000" dirty="0"/>
              <a:t>0</a:t>
            </a:r>
            <a:r>
              <a:rPr lang="zh-CN" altLang="en-US" sz="2000" dirty="0"/>
              <a:t>数字开头，由</a:t>
            </a:r>
            <a:r>
              <a:rPr lang="en-US" altLang="zh-CN" sz="2000" dirty="0"/>
              <a:t>0~9</a:t>
            </a:r>
            <a:r>
              <a:rPr lang="zh-CN" altLang="en-US" sz="2000" dirty="0"/>
              <a:t>数字序列组成，如：</a:t>
            </a:r>
            <a:r>
              <a:rPr lang="en-US" altLang="zh-CN" sz="2000" dirty="0"/>
              <a:t>1204</a:t>
            </a:r>
          </a:p>
          <a:p>
            <a:pPr lvl="1">
              <a:lnSpc>
                <a:spcPct val="110000"/>
              </a:lnSpc>
              <a:defRPr/>
            </a:pPr>
            <a:r>
              <a:rPr lang="zh-CN" altLang="en-US" sz="2000" dirty="0"/>
              <a:t>八进制整数</a:t>
            </a:r>
            <a:r>
              <a:rPr lang="en-US" altLang="zh-CN" sz="2000" dirty="0"/>
              <a:t>:</a:t>
            </a:r>
            <a:r>
              <a:rPr lang="zh-CN" altLang="en-US" sz="2000" dirty="0"/>
              <a:t>以</a:t>
            </a:r>
            <a:r>
              <a:rPr lang="en-US" altLang="zh-CN" sz="2000" dirty="0"/>
              <a:t>0</a:t>
            </a:r>
            <a:r>
              <a:rPr lang="zh-CN" altLang="en-US" sz="2000" dirty="0"/>
              <a:t>开头，由</a:t>
            </a:r>
            <a:r>
              <a:rPr lang="en-US" altLang="zh-CN" sz="2000" dirty="0"/>
              <a:t>0~7</a:t>
            </a:r>
            <a:r>
              <a:rPr lang="zh-CN" altLang="en-US" sz="2000" dirty="0"/>
              <a:t>数字序列组成，如：</a:t>
            </a:r>
            <a:r>
              <a:rPr lang="en-US" altLang="zh-CN" sz="2000" dirty="0"/>
              <a:t>015</a:t>
            </a:r>
          </a:p>
          <a:p>
            <a:pPr lvl="1">
              <a:lnSpc>
                <a:spcPct val="110000"/>
              </a:lnSpc>
              <a:defRPr/>
            </a:pPr>
            <a:r>
              <a:rPr lang="zh-CN" altLang="en-US" sz="2000" dirty="0"/>
              <a:t>十六进制整数</a:t>
            </a:r>
            <a:r>
              <a:rPr lang="en-US" altLang="zh-CN" sz="2000" dirty="0"/>
              <a:t>:</a:t>
            </a:r>
            <a:r>
              <a:rPr lang="zh-CN" altLang="en-US" sz="2000" dirty="0"/>
              <a:t>以前缀</a:t>
            </a:r>
            <a:r>
              <a:rPr lang="en-US" altLang="zh-CN" sz="2000" dirty="0"/>
              <a:t>0x</a:t>
            </a:r>
            <a:r>
              <a:rPr lang="zh-CN" altLang="en-US" sz="2000" dirty="0"/>
              <a:t>开头，由</a:t>
            </a:r>
            <a:r>
              <a:rPr lang="en-US" altLang="zh-CN" sz="2000" dirty="0"/>
              <a:t>0~9,A~F,a~f</a:t>
            </a:r>
            <a:r>
              <a:rPr lang="zh-CN" altLang="en-US" sz="2000" dirty="0"/>
              <a:t>数字或字符序列组成，如：</a:t>
            </a:r>
            <a:r>
              <a:rPr lang="en-US" altLang="zh-CN" sz="2000" dirty="0"/>
              <a:t>0x3a,0X3A</a:t>
            </a:r>
          </a:p>
          <a:p>
            <a:pPr lvl="1">
              <a:lnSpc>
                <a:spcPct val="110000"/>
              </a:lnSpc>
              <a:defRPr/>
            </a:pPr>
            <a:r>
              <a:rPr lang="zh-CN" altLang="en-US" sz="2000" dirty="0">
                <a:solidFill>
                  <a:srgbClr val="FF0000"/>
                </a:solidFill>
              </a:rPr>
              <a:t>后缀：</a:t>
            </a:r>
            <a:r>
              <a:rPr lang="en-US" altLang="zh-CN" sz="2000" dirty="0" err="1">
                <a:solidFill>
                  <a:srgbClr val="FF0000"/>
                </a:solidFill>
              </a:rPr>
              <a:t>u,U</a:t>
            </a:r>
            <a:r>
              <a:rPr lang="zh-CN" altLang="en-US" sz="2000" dirty="0">
                <a:solidFill>
                  <a:srgbClr val="FF0000"/>
                </a:solidFill>
              </a:rPr>
              <a:t>无符号整数 </a:t>
            </a:r>
            <a:r>
              <a:rPr lang="en-US" altLang="zh-CN" sz="2000" dirty="0">
                <a:solidFill>
                  <a:srgbClr val="FF0000"/>
                </a:solidFill>
              </a:rPr>
              <a:t>l </a:t>
            </a:r>
            <a:r>
              <a:rPr lang="en-US" altLang="zh-CN" sz="2000" dirty="0" err="1">
                <a:solidFill>
                  <a:srgbClr val="FF0000"/>
                </a:solidFill>
              </a:rPr>
              <a:t>L</a:t>
            </a:r>
            <a:r>
              <a:rPr lang="en-US" altLang="zh-CN" sz="2000" dirty="0">
                <a:solidFill>
                  <a:srgbClr val="FF0000"/>
                </a:solidFill>
              </a:rPr>
              <a:t> </a:t>
            </a:r>
            <a:r>
              <a:rPr lang="zh-CN" altLang="en-US" sz="2000" dirty="0">
                <a:solidFill>
                  <a:srgbClr val="FF0000"/>
                </a:solidFill>
              </a:rPr>
              <a:t>长整型  </a:t>
            </a:r>
            <a:r>
              <a:rPr lang="en-US" altLang="zh-CN" sz="2000" dirty="0" err="1">
                <a:solidFill>
                  <a:srgbClr val="FF0000"/>
                </a:solidFill>
              </a:rPr>
              <a:t>ll</a:t>
            </a:r>
            <a:r>
              <a:rPr lang="en-US" altLang="zh-CN" sz="2000" dirty="0">
                <a:solidFill>
                  <a:srgbClr val="FF0000"/>
                </a:solidFill>
              </a:rPr>
              <a:t> LL </a:t>
            </a:r>
            <a:r>
              <a:rPr lang="zh-CN" altLang="en-US" sz="2000" dirty="0">
                <a:solidFill>
                  <a:srgbClr val="FF0000"/>
                </a:solidFill>
              </a:rPr>
              <a:t>双长整型</a:t>
            </a:r>
            <a:endParaRPr lang="en-US" altLang="zh-CN" sz="2000" dirty="0">
              <a:solidFill>
                <a:srgbClr val="FF0000"/>
              </a:solidFill>
            </a:endParaRPr>
          </a:p>
          <a:p>
            <a:pPr>
              <a:lnSpc>
                <a:spcPct val="110000"/>
              </a:lnSpc>
              <a:defRPr/>
            </a:pPr>
            <a:r>
              <a:rPr lang="zh-CN" altLang="zh-CN" sz="2400" dirty="0">
                <a:solidFill>
                  <a:srgbClr val="0000CC"/>
                </a:solidFill>
              </a:rPr>
              <a:t>实型常量</a:t>
            </a:r>
            <a:r>
              <a:rPr lang="en-US" altLang="zh-CN" sz="2400" dirty="0">
                <a:solidFill>
                  <a:srgbClr val="0000CC"/>
                </a:solidFill>
              </a:rPr>
              <a:t>/</a:t>
            </a:r>
            <a:r>
              <a:rPr lang="zh-CN" altLang="en-US" sz="2400" dirty="0">
                <a:solidFill>
                  <a:srgbClr val="0000CC"/>
                </a:solidFill>
              </a:rPr>
              <a:t>浮点型常量</a:t>
            </a:r>
            <a:endParaRPr lang="en-US" altLang="zh-CN" sz="2400" dirty="0">
              <a:solidFill>
                <a:srgbClr val="0000CC"/>
              </a:solidFill>
            </a:endParaRPr>
          </a:p>
          <a:p>
            <a:pPr lvl="1">
              <a:lnSpc>
                <a:spcPct val="100000"/>
              </a:lnSpc>
              <a:defRPr/>
            </a:pPr>
            <a:r>
              <a:rPr lang="zh-CN" altLang="zh-CN" sz="2000" dirty="0"/>
              <a:t>十进制</a:t>
            </a:r>
            <a:r>
              <a:rPr lang="zh-CN" altLang="en-US" sz="2000" dirty="0"/>
              <a:t>浮点</a:t>
            </a:r>
            <a:r>
              <a:rPr lang="zh-CN" altLang="zh-CN" sz="2000" dirty="0"/>
              <a:t>数形式</a:t>
            </a:r>
            <a:r>
              <a:rPr lang="zh-CN" altLang="en-US" sz="2000" dirty="0"/>
              <a:t>：</a:t>
            </a:r>
            <a:r>
              <a:rPr lang="zh-CN" altLang="zh-CN" sz="2000" dirty="0"/>
              <a:t>如</a:t>
            </a:r>
            <a:r>
              <a:rPr lang="en-US" altLang="zh-CN" sz="2000" dirty="0"/>
              <a:t>0</a:t>
            </a:r>
            <a:r>
              <a:rPr lang="en-US" altLang="zh-CN" sz="2000" dirty="0">
                <a:solidFill>
                  <a:srgbClr val="FF0000"/>
                </a:solidFill>
              </a:rPr>
              <a:t>.</a:t>
            </a:r>
            <a:r>
              <a:rPr lang="en-US" altLang="zh-CN" sz="2000" dirty="0"/>
              <a:t>34, -56</a:t>
            </a:r>
            <a:r>
              <a:rPr lang="en-US" altLang="zh-CN" sz="2000" dirty="0">
                <a:solidFill>
                  <a:srgbClr val="FF0000"/>
                </a:solidFill>
              </a:rPr>
              <a:t>.</a:t>
            </a:r>
            <a:r>
              <a:rPr lang="en-US" altLang="zh-CN" sz="2000" dirty="0"/>
              <a:t>79f, 1.1l, 1., .1</a:t>
            </a:r>
          </a:p>
          <a:p>
            <a:pPr lvl="1">
              <a:lnSpc>
                <a:spcPct val="100000"/>
              </a:lnSpc>
              <a:defRPr/>
            </a:pPr>
            <a:r>
              <a:rPr lang="zh-CN" altLang="en-US" sz="2000" dirty="0"/>
              <a:t>十进制</a:t>
            </a:r>
            <a:r>
              <a:rPr lang="zh-CN" altLang="zh-CN" sz="2000" dirty="0"/>
              <a:t>指数形式</a:t>
            </a:r>
            <a:r>
              <a:rPr lang="zh-CN" altLang="en-US" sz="2000" dirty="0"/>
              <a:t>：</a:t>
            </a:r>
            <a:r>
              <a:rPr lang="zh-CN" altLang="zh-CN" sz="2000" dirty="0"/>
              <a:t>如</a:t>
            </a:r>
            <a:r>
              <a:rPr lang="en-US" altLang="zh-CN" sz="2000" dirty="0"/>
              <a:t>12.34</a:t>
            </a:r>
            <a:r>
              <a:rPr lang="en-US" altLang="zh-CN" sz="2000" dirty="0">
                <a:solidFill>
                  <a:srgbClr val="FF0000"/>
                </a:solidFill>
              </a:rPr>
              <a:t>e</a:t>
            </a:r>
            <a:r>
              <a:rPr lang="en-US" altLang="zh-CN" sz="2000" dirty="0"/>
              <a:t>3 (</a:t>
            </a:r>
            <a:r>
              <a:rPr lang="zh-CN" altLang="zh-CN" sz="2000" dirty="0"/>
              <a:t>代表</a:t>
            </a:r>
            <a:r>
              <a:rPr lang="en-US" altLang="zh-CN" sz="2000" dirty="0"/>
              <a:t>12.34</a:t>
            </a:r>
            <a:r>
              <a:rPr lang="en-US" altLang="zh-CN" sz="2000" dirty="0">
                <a:sym typeface="Symbol" panose="05050102010706020507" pitchFamily="18" charset="2"/>
              </a:rPr>
              <a:t></a:t>
            </a:r>
            <a:r>
              <a:rPr lang="en-US" altLang="zh-CN" sz="2000" dirty="0"/>
              <a:t>10</a:t>
            </a:r>
            <a:r>
              <a:rPr lang="en-US" altLang="zh-CN" sz="2000" baseline="30000" dirty="0"/>
              <a:t>3</a:t>
            </a:r>
            <a:r>
              <a:rPr lang="en-US" altLang="zh-CN" sz="2000" dirty="0"/>
              <a:t>)</a:t>
            </a:r>
          </a:p>
          <a:p>
            <a:pPr lvl="1">
              <a:lnSpc>
                <a:spcPct val="100000"/>
              </a:lnSpc>
              <a:defRPr/>
            </a:pPr>
            <a:r>
              <a:rPr lang="zh-CN" altLang="en-US" sz="2000" dirty="0"/>
              <a:t>十六进制浮点数：</a:t>
            </a:r>
            <a:r>
              <a:rPr lang="en-US" altLang="zh-CN" sz="2000" dirty="0"/>
              <a:t>0x1.3</a:t>
            </a:r>
            <a:r>
              <a:rPr lang="en-US" altLang="zh-CN" sz="2000" dirty="0">
                <a:solidFill>
                  <a:srgbClr val="FF0000"/>
                </a:solidFill>
              </a:rPr>
              <a:t>p</a:t>
            </a:r>
            <a:r>
              <a:rPr lang="en-US" altLang="zh-CN" sz="2000" dirty="0"/>
              <a:t>3, 0x.8</a:t>
            </a:r>
            <a:r>
              <a:rPr lang="en-US" altLang="zh-CN" sz="2000" dirty="0">
                <a:solidFill>
                  <a:srgbClr val="FF0000"/>
                </a:solidFill>
              </a:rPr>
              <a:t>p</a:t>
            </a:r>
            <a:r>
              <a:rPr lang="en-US" altLang="zh-CN" sz="2000" dirty="0"/>
              <a:t>-2, 0x8.</a:t>
            </a:r>
            <a:r>
              <a:rPr lang="en-US" altLang="zh-CN" sz="2000" dirty="0">
                <a:solidFill>
                  <a:srgbClr val="FF0000"/>
                </a:solidFill>
              </a:rPr>
              <a:t>p</a:t>
            </a:r>
            <a:r>
              <a:rPr lang="en-US" altLang="zh-CN" sz="2000" dirty="0"/>
              <a:t>-2</a:t>
            </a:r>
          </a:p>
          <a:p>
            <a:pPr marL="457200" lvl="1" indent="0">
              <a:lnSpc>
                <a:spcPct val="100000"/>
              </a:lnSpc>
              <a:buFont typeface="Wingdings" pitchFamily="2" charset="2"/>
              <a:buNone/>
              <a:defRPr/>
            </a:pPr>
            <a:r>
              <a:rPr lang="en-US" altLang="zh-CN" sz="2000" dirty="0"/>
              <a:t>		(</a:t>
            </a:r>
            <a:r>
              <a:rPr lang="zh-CN" altLang="en-US" sz="2000" dirty="0"/>
              <a:t>代表</a:t>
            </a:r>
            <a:r>
              <a:rPr lang="en-US" altLang="zh-CN" sz="2000" dirty="0"/>
              <a:t>0x1.3</a:t>
            </a:r>
            <a:r>
              <a:rPr lang="en-US" altLang="zh-CN" sz="2000" dirty="0">
                <a:sym typeface="Symbol" panose="05050102010706020507" pitchFamily="18" charset="2"/>
              </a:rPr>
              <a:t></a:t>
            </a:r>
            <a:r>
              <a:rPr lang="en-US" altLang="zh-CN" sz="2000" dirty="0"/>
              <a:t>2</a:t>
            </a:r>
            <a:r>
              <a:rPr lang="en-US" altLang="zh-CN" sz="2000" baseline="30000" dirty="0"/>
              <a:t>3 </a:t>
            </a:r>
            <a:r>
              <a:rPr lang="en-US" altLang="zh-CN" sz="2000" dirty="0">
                <a:sym typeface="Symbol" panose="05050102010706020507" pitchFamily="18" charset="2"/>
              </a:rPr>
              <a:t> ,0x0.8</a:t>
            </a:r>
            <a:r>
              <a:rPr lang="en-US" altLang="zh-CN" sz="2000" dirty="0"/>
              <a:t>2</a:t>
            </a:r>
            <a:r>
              <a:rPr lang="en-US" altLang="zh-CN" sz="2000" baseline="30000" dirty="0"/>
              <a:t>-2</a:t>
            </a:r>
            <a:r>
              <a:rPr lang="en-US" altLang="zh-CN" sz="2000" dirty="0">
                <a:sym typeface="Symbol" panose="05050102010706020507" pitchFamily="18" charset="2"/>
              </a:rPr>
              <a:t> ,0x8.0</a:t>
            </a:r>
            <a:r>
              <a:rPr lang="en-US" altLang="zh-CN" sz="2000" dirty="0"/>
              <a:t>2</a:t>
            </a:r>
            <a:r>
              <a:rPr lang="en-US" altLang="zh-CN" sz="2000" baseline="30000" dirty="0"/>
              <a:t>-2</a:t>
            </a:r>
            <a:r>
              <a:rPr lang="en-US" altLang="zh-CN" sz="2000" dirty="0"/>
              <a:t>)</a:t>
            </a:r>
          </a:p>
        </p:txBody>
      </p:sp>
      <p:sp>
        <p:nvSpPr>
          <p:cNvPr id="15364" name="Rectangle 5">
            <a:extLst>
              <a:ext uri="{FF2B5EF4-FFF2-40B4-BE49-F238E27FC236}">
                <a16:creationId xmlns="" xmlns:a16="http://schemas.microsoft.com/office/drawing/2014/main" id="{AFA912EF-126A-4339-9E20-D6542B97EE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5365" name="Rectangle 2">
            <a:extLst>
              <a:ext uri="{FF2B5EF4-FFF2-40B4-BE49-F238E27FC236}">
                <a16:creationId xmlns="" xmlns:a16="http://schemas.microsoft.com/office/drawing/2014/main" id="{09967DE6-9492-42DF-9D62-54088BA4C2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5366" name="Rectangle 2">
            <a:extLst>
              <a:ext uri="{FF2B5EF4-FFF2-40B4-BE49-F238E27FC236}">
                <a16:creationId xmlns="" xmlns:a16="http://schemas.microsoft.com/office/drawing/2014/main" id="{CCA55A3C-B75E-433F-97F5-F4AC3706475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5367" name="灯片编号占位符 1">
            <a:extLst>
              <a:ext uri="{FF2B5EF4-FFF2-40B4-BE49-F238E27FC236}">
                <a16:creationId xmlns="" xmlns:a16="http://schemas.microsoft.com/office/drawing/2014/main" id="{C5A42E7C-B035-4681-AEDB-BC0C6EABF2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EE353F0-E7A2-424A-B616-37C4BD0D3201}" type="slidenum">
              <a:rPr kumimoji="0" lang="en-US" altLang="zh-CN" sz="1400" b="0" smtClean="0"/>
              <a:pPr>
                <a:lnSpc>
                  <a:spcPct val="100000"/>
                </a:lnSpc>
                <a:spcBef>
                  <a:spcPct val="0"/>
                </a:spcBef>
                <a:buFontTx/>
                <a:buNone/>
              </a:pPr>
              <a:t>9</a:t>
            </a:fld>
            <a:endParaRPr kumimoji="0" lang="en-US" altLang="zh-CN" sz="1400" b="0"/>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2" dur="500"/>
                                        <p:tgtEl>
                                          <p:spTgt spid="15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7" dur="500"/>
                                        <p:tgtEl>
                                          <p:spTgt spid="15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2" dur="500"/>
                                        <p:tgtEl>
                                          <p:spTgt spid="1536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animEffect transition="in" filter="blinds(horizontal)">
                                      <p:cBhvr>
                                        <p:cTn id="27" dur="500"/>
                                        <p:tgtEl>
                                          <p:spTgt spid="1536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32" dur="500"/>
                                        <p:tgtEl>
                                          <p:spTgt spid="15363">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animEffect transition="in" filter="blinds(horizontal)">
                                      <p:cBhvr>
                                        <p:cTn id="35" dur="500"/>
                                        <p:tgtEl>
                                          <p:spTgt spid="1536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5363">
                                            <p:txEl>
                                              <p:pRg st="8" end="8"/>
                                            </p:txEl>
                                          </p:spTgt>
                                        </p:tgtEl>
                                        <p:attrNameLst>
                                          <p:attrName>style.visibility</p:attrName>
                                        </p:attrNameLst>
                                      </p:cBhvr>
                                      <p:to>
                                        <p:strVal val="visible"/>
                                      </p:to>
                                    </p:set>
                                    <p:animEffect transition="in" filter="blinds(horizontal)">
                                      <p:cBhvr>
                                        <p:cTn id="38" dur="500"/>
                                        <p:tgtEl>
                                          <p:spTgt spid="15363">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5363">
                                            <p:txEl>
                                              <p:pRg st="9" end="9"/>
                                            </p:txEl>
                                          </p:spTgt>
                                        </p:tgtEl>
                                        <p:attrNameLst>
                                          <p:attrName>style.visibility</p:attrName>
                                        </p:attrNameLst>
                                      </p:cBhvr>
                                      <p:to>
                                        <p:strVal val="visible"/>
                                      </p:to>
                                    </p:set>
                                    <p:animEffect transition="in" filter="blinds(horizontal)">
                                      <p:cBhvr>
                                        <p:cTn id="41" dur="500"/>
                                        <p:tgtEl>
                                          <p:spTgt spid="15363">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5363">
                                            <p:txEl>
                                              <p:pRg st="10" end="10"/>
                                            </p:txEl>
                                          </p:spTgt>
                                        </p:tgtEl>
                                        <p:attrNameLst>
                                          <p:attrName>style.visibility</p:attrName>
                                        </p:attrNameLst>
                                      </p:cBhvr>
                                      <p:to>
                                        <p:strVal val="visible"/>
                                      </p:to>
                                    </p:set>
                                    <p:animEffect transition="in" filter="blinds(horizontal)">
                                      <p:cBhvr>
                                        <p:cTn id="44" dur="500"/>
                                        <p:tgtEl>
                                          <p:spTgt spid="15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old Stripes">
  <a:themeElements>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9">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10">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11">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12">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3">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14">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5">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FF"/>
        </a:hlink>
        <a:folHlink>
          <a:srgbClr val="DB034B"/>
        </a:folHlink>
      </a:clrScheme>
      <a:clrMap bg1="lt1" tx1="dk1" bg2="lt2" tx2="dk2" accent1="accent1" accent2="accent2" accent3="accent3" accent4="accent4" accent5="accent5" accent6="accent6" hlink="hlink" folHlink="folHlink"/>
    </a:extraClrScheme>
    <a:extraClrScheme>
      <a:clrScheme name="Bold Stripes 1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docProps/app.xml><?xml version="1.0" encoding="utf-8"?>
<Properties xmlns="http://schemas.openxmlformats.org/officeDocument/2006/extended-properties" xmlns:vt="http://schemas.openxmlformats.org/officeDocument/2006/docPropsVTypes">
  <Template>Pixel</Template>
  <TotalTime>11621</TotalTime>
  <Words>5308</Words>
  <Application>Microsoft Office PowerPoint</Application>
  <PresentationFormat>全屏显示(4:3)</PresentationFormat>
  <Paragraphs>857</Paragraphs>
  <Slides>88</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Bold Stripes</vt:lpstr>
      <vt:lpstr>公式</vt:lpstr>
      <vt:lpstr>第3章 简单C程序设计基础</vt:lpstr>
      <vt:lpstr>第3章 简单C程序设计基础</vt:lpstr>
      <vt:lpstr>3.1 简单程序设计示例</vt:lpstr>
      <vt:lpstr>3.1 简单程序设计示例</vt:lpstr>
      <vt:lpstr>3.1 简单程序设计示例</vt:lpstr>
      <vt:lpstr>3.1 简单程序设计示例</vt:lpstr>
      <vt:lpstr>3.1 简单程序设计示例</vt:lpstr>
      <vt:lpstr>3.2 数据表示及其运算</vt:lpstr>
      <vt:lpstr>3.2.1 常量和变量</vt:lpstr>
      <vt:lpstr>3.2.1 常量和变量</vt:lpstr>
      <vt:lpstr>3.2.1 常量和变量</vt:lpstr>
      <vt:lpstr>3.2.1 常量和变量</vt:lpstr>
      <vt:lpstr>3.2.2 数据类型</vt:lpstr>
      <vt:lpstr>3.2.2 数据类型</vt:lpstr>
      <vt:lpstr>3.2.2 数据类型</vt:lpstr>
      <vt:lpstr>3.2.3 整型数据</vt:lpstr>
      <vt:lpstr>3.2.3 整型数据</vt:lpstr>
      <vt:lpstr>3.2.4 字符型数据</vt:lpstr>
      <vt:lpstr>3.2.4 字符型数据</vt:lpstr>
      <vt:lpstr>3.2.4 字符型数据</vt:lpstr>
      <vt:lpstr>3.2.5 浮点型数据</vt:lpstr>
      <vt:lpstr>3.2.5 浮点型数据</vt:lpstr>
      <vt:lpstr>3.2.6 怎样确定常量的类型</vt:lpstr>
      <vt:lpstr>3.2.7 运算符和表达式</vt:lpstr>
      <vt:lpstr>3.2.7 运算符和表达式</vt:lpstr>
      <vt:lpstr>3.2.7 运算符和表达式</vt:lpstr>
      <vt:lpstr>3.2.7 运算符和表达式</vt:lpstr>
      <vt:lpstr>3.2.7 运算符和表达式</vt:lpstr>
      <vt:lpstr>3.2.7 运算符和表达式</vt:lpstr>
      <vt:lpstr>3.2.7 运算符和表达式</vt:lpstr>
      <vt:lpstr>3.3 C语句</vt:lpstr>
      <vt:lpstr>3.3.1  C语句的作用和分类</vt:lpstr>
      <vt:lpstr>3.3.1  C语句的作用和分类</vt:lpstr>
      <vt:lpstr>3.3.1  C语句的作用和分类</vt:lpstr>
      <vt:lpstr>3.3.1  C语句的作用和分类</vt:lpstr>
      <vt:lpstr>3.3.2 最简单的语句--赋值表达式语句</vt:lpstr>
      <vt:lpstr>3.3.2 最简单的语句--赋值表达式语句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数据的输入输出</vt:lpstr>
      <vt:lpstr>3.4.1 输入输出举例</vt:lpstr>
      <vt:lpstr>3.4.1 输入输出举例</vt:lpstr>
      <vt:lpstr>PowerPoint 演示文稿</vt:lpstr>
      <vt:lpstr>PowerPoint 演示文稿</vt:lpstr>
      <vt:lpstr>PowerPoint 演示文稿</vt:lpstr>
      <vt:lpstr>PowerPoint 演示文稿</vt:lpstr>
      <vt:lpstr>3.4.2 有关数据输入输出的概念</vt:lpstr>
      <vt:lpstr>3.4.2 有关数据输入输出的概念</vt:lpstr>
      <vt:lpstr>3.4.3 用printf函数输出数据</vt:lpstr>
      <vt:lpstr>3.4.3 用printf函数输出数据</vt:lpstr>
      <vt:lpstr>3.4.3 用printf函数输出数据</vt:lpstr>
      <vt:lpstr>3.4.3 用printf函数输出数据</vt:lpstr>
      <vt:lpstr>3.4.3 用printf函数输出数据</vt:lpstr>
      <vt:lpstr>3.4.3 用printf函数输出数据</vt:lpstr>
      <vt:lpstr>3.4.3 用printf函数输出数据</vt:lpstr>
      <vt:lpstr>3.4.3 用printf函数输出数据</vt:lpstr>
      <vt:lpstr>3.4.3 用printf函数输出数据</vt:lpstr>
      <vt:lpstr>3.4.3 用printf函数输出数据</vt:lpstr>
      <vt:lpstr>3.4.3 用printf函数输出数据</vt:lpstr>
      <vt:lpstr>3.4.3 用printf函数输出数据</vt:lpstr>
      <vt:lpstr>3.4.3 用printf函数输出数据</vt:lpstr>
      <vt:lpstr>3.4.4  用scanf函数输入数据</vt:lpstr>
      <vt:lpstr>3.4.4  用scanf函数输入数据</vt:lpstr>
      <vt:lpstr>3.4.4  用scanf函数输入数据</vt:lpstr>
      <vt:lpstr>3.4.4  用scanf函数输入数据</vt:lpstr>
      <vt:lpstr>3.4.4  用scanf函数输入数据</vt:lpstr>
      <vt:lpstr>3.4.4  用scanf函数输入数据</vt:lpstr>
      <vt:lpstr>3.4.4  用scanf函数输入数据</vt:lpstr>
      <vt:lpstr>3.4.5 字符数据的输入输出</vt:lpstr>
      <vt:lpstr>3.4.5 字符数据的输入输出</vt:lpstr>
      <vt:lpstr>3.4.5 字符数据的输入输出</vt:lpstr>
      <vt:lpstr>3.4.5 字符数据的输入输出</vt:lpstr>
      <vt:lpstr>3.4.5 字符数据的输入输出</vt:lpstr>
      <vt:lpstr>3.4.5 字符数据的输入输出</vt:lpstr>
      <vt:lpstr>3.4.5 字符数据的输入输出</vt:lpstr>
      <vt:lpstr>3.4.5 字符数据的输入输出</vt:lpstr>
      <vt:lpstr>3.4.5 字符数据的输入输出</vt:lpstr>
      <vt:lpstr>3.4.5 字符数据的输入输出</vt:lpstr>
      <vt:lpstr>3.4.5 字符数据的输入输出</vt:lpstr>
      <vt:lpstr>3.4.5 字符数据的输入输出</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Administrator</cp:lastModifiedBy>
  <cp:revision>1011</cp:revision>
  <cp:lastPrinted>2017-06-01T07:05:21Z</cp:lastPrinted>
  <dcterms:created xsi:type="dcterms:W3CDTF">2002-12-29T13:24:47Z</dcterms:created>
  <dcterms:modified xsi:type="dcterms:W3CDTF">2019-09-30T01:21:58Z</dcterms:modified>
</cp:coreProperties>
</file>