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11" r:id="rId2"/>
    <p:sldId id="402" r:id="rId3"/>
    <p:sldId id="403" r:id="rId4"/>
    <p:sldId id="499" r:id="rId5"/>
    <p:sldId id="500" r:id="rId6"/>
    <p:sldId id="501" r:id="rId7"/>
    <p:sldId id="502" r:id="rId8"/>
    <p:sldId id="503" r:id="rId9"/>
    <p:sldId id="504" r:id="rId10"/>
    <p:sldId id="505" r:id="rId11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D138D"/>
    <a:srgbClr val="CCECFF"/>
    <a:srgbClr val="FFFFCC"/>
    <a:srgbClr val="E1FFE1"/>
    <a:srgbClr val="FFCCFF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6" autoAdjust="0"/>
    <p:restoredTop sz="94640" autoAdjust="0"/>
  </p:normalViewPr>
  <p:slideViewPr>
    <p:cSldViewPr>
      <p:cViewPr varScale="1">
        <p:scale>
          <a:sx n="85" d="100"/>
          <a:sy n="85" d="100"/>
        </p:scale>
        <p:origin x="10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46B0B6-4D08-4E41-866F-7E9F8A9BD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811A0-400F-4BA1-AE91-44363D312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D9693-2978-4ECA-A9B4-52DB991B33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02701-167C-43BC-A33E-7908CB94AD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A708FBD9-C455-4E51-B702-F282BCE7A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03AFE6-CC4B-4CF7-9B2D-5912AD8365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57BF6-951C-439E-BFFF-47B60BB6E7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E11C54A-A6CC-418A-A463-C16548BD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20" tIns="47160" rIns="94320" bIns="4716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FFF92D4-5763-4A8F-A137-6A342858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4320" tIns="47160" rIns="94320" bIns="4716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FC81E-53AF-462C-B318-227C04E35A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2D36C-CA1F-40CE-B85D-42263BE1F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70EC6B47-EC4B-4358-A432-7C69CA908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A85B0248-5E7E-49D8-9911-E899C5550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324460C-17AD-4F3D-819E-8C180B16E4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F31AE61-A2B4-4EA0-BD9A-0537E8133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F2C0AF-76E2-45AD-A324-78CD51D1F3D8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  <p:sp>
        <p:nvSpPr>
          <p:cNvPr id="6149" name="日期占位符 4">
            <a:extLst>
              <a:ext uri="{FF2B5EF4-FFF2-40B4-BE49-F238E27FC236}">
                <a16:creationId xmlns:a16="http://schemas.microsoft.com/office/drawing/2014/main" id="{4FB739E4-8238-407F-A21B-A7FA68970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>
            <a:extLst>
              <a:ext uri="{FF2B5EF4-FFF2-40B4-BE49-F238E27FC236}">
                <a16:creationId xmlns:a16="http://schemas.microsoft.com/office/drawing/2014/main" id="{216C70C3-8B7F-47E3-9EAF-DDE83B1B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Verdana" panose="020B0604030504040204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73CB938-F661-41F6-BEEB-8102D116F8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EF7AC033-8F1A-47A5-9DB9-061CFC7AE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236E41FB-B580-485A-9D9D-CFC74597F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7774-9293-4BCF-8562-86D43FE67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76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3232807D-FF49-4137-BA8C-46DD6BB01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47DD66B-0745-4709-BFE9-841FA9A25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B98B46B-273A-4C0E-AA56-53C5B43A6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60F6C-6F0F-42AF-AC93-08CE21C99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656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EE6E0CA-BD1E-4790-B8A7-F96747983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5222B89-529D-4FC4-9539-C6F588B70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A40242FA-9D10-4634-AB54-90B38C0DD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6840-105F-4A4D-8472-C67FA8C1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865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A142522E-4E1F-4939-9EFA-8C8B2B7C9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AFAC554E-6CB4-4990-B4B3-C943B523D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883D5D0B-F3B2-425F-9814-E74A855E4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96325-D963-464D-9DAC-446E6D8EC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3637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E23798F-41DE-4E52-8FFE-6E08FA107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91112F06-F618-4ABB-A291-045407EE9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DFFB316-533A-43ED-B7AF-77761F12B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FDE9-04B1-431A-BC0C-9C5EF057D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0467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534B629-384B-42EC-B544-E8A5981BB6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2D7F00D-3B90-4497-970A-D84D7F7EC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A80F3F52-27B2-4E27-BA32-B12C6DBE6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11CBB-0E64-4524-A6F4-37AFA8E78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971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AC82A45C-E01F-47AB-8E23-09114760C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31C157A-145A-407E-988F-526DC3AE4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3B30B477-4539-4D0F-BD29-EA7FC309B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3EF6-EC76-4E61-B65C-81C2C8D65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9837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9CC679B0-53BB-4AE9-975A-F4F56DF84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586341B-8A53-4DF9-8028-C56C0AB5F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E99F24B-4F9F-4396-AAB7-F30A472C1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9AEA9-3B35-4461-A783-C198486F0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346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315C31E-6F77-4300-BB8C-FDEA5BFBC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90451759-9B32-47E0-80D3-AB7E2EBF5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F72C31E2-2221-4E1F-8B0F-11D944643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F9488-1B38-4C0F-B077-A35A878C5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6291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0B9F2B3A-D2A5-49E6-BAFC-D1F7CE37F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CF6318B6-4ECE-4A80-8A32-B89944468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FDF3BEDA-0A5F-4286-B1B2-84C436E6D4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BC10-13A8-416B-8142-7306B796A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150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7DED3598-26BB-49C9-9351-1CB933A71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D6EE99D7-B712-4DF2-AA3B-B1A8F2C03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5EC7B848-6E34-4CC6-91EF-E5CD81716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74468-0DE4-47CF-BC8B-3ABFC3110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013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C70097DE-8439-4C09-A231-BD36C5A79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D95C181D-F3F2-4CF2-BFC3-64011D43D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27859821-18D5-488F-AAE4-B2EE01F78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A63A-5E0F-4500-B00E-822D4F035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53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0E239BC6-50BB-49D9-8497-C4B8DA41F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53117A2-8C58-42EC-AE77-2C91A65FE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281FB1E-810A-4808-A5B8-EEC7E6DFF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8F1D-7DF8-40B2-A7B8-F55BCAA35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9327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4041A4C1-284B-4723-8518-35E0D3BD5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6293E88B-0AB4-4CAD-BE1B-202483C87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478FF88A-52F3-40FB-8596-20B72D6C4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77E6-E8E0-43A2-9AF5-D4F027912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1848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5">
            <a:extLst>
              <a:ext uri="{FF2B5EF4-FFF2-40B4-BE49-F238E27FC236}">
                <a16:creationId xmlns:a16="http://schemas.microsoft.com/office/drawing/2014/main" id="{910A8D8D-8463-4619-835E-00166C48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66">
            <a:extLst>
              <a:ext uri="{FF2B5EF4-FFF2-40B4-BE49-F238E27FC236}">
                <a16:creationId xmlns:a16="http://schemas.microsoft.com/office/drawing/2014/main" id="{BDA08AFD-9963-4E4B-B474-781152D7A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F83F813D-2207-4713-A3A3-6AE1A61DBD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096E8A58-BCBF-4EF5-A65A-4582D256B7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215B4C02-7756-4E87-8034-C1D9E90888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6F8CF24-04DF-4D6B-B482-D08CBC013F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3EFFBAB-1ABF-48A7-A059-2DFDBC14F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534988"/>
            <a:ext cx="8858250" cy="14462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Appendix A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预处理指令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——preprocessing directives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5DCDE20-C693-4ED0-A833-DBE80C9C8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9513" y="2420938"/>
            <a:ext cx="6784975" cy="2663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A.1 </a:t>
            </a:r>
            <a:r>
              <a:rPr lang="zh-CN" altLang="en-US" sz="3600" u="sng"/>
              <a:t>宏</a:t>
            </a:r>
            <a:endParaRPr lang="en-US" altLang="zh-CN" sz="3600" u="sng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" action="ppaction://noaction"/>
              </a:rPr>
              <a:t>A.2 </a:t>
            </a:r>
            <a:r>
              <a:rPr lang="zh-CN" altLang="en-US" sz="3600">
                <a:hlinkClick r:id="" action="ppaction://noaction"/>
              </a:rPr>
              <a:t>文件包含</a:t>
            </a:r>
            <a:endParaRPr lang="en-US" altLang="zh-CN" sz="3600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" action="ppaction://noaction"/>
              </a:rPr>
              <a:t>A.3 </a:t>
            </a:r>
            <a:r>
              <a:rPr lang="zh-CN" altLang="en-US" sz="3600">
                <a:hlinkClick r:id="" action="ppaction://noaction"/>
              </a:rPr>
              <a:t>条件编译</a:t>
            </a:r>
            <a:endParaRPr lang="en-US" altLang="zh-CN" sz="3600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C2DCF0A5-B061-4776-AC4B-116B4F1B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81197D-44AE-4F4A-8032-B36BC30C9C3F}" type="slidenum">
              <a:rPr kumimoji="0" lang="en-US" altLang="zh-CN" sz="1400" smtClean="0">
                <a:latin typeface="Verdana" panose="020B0604030504040204" pitchFamily="34" charset="0"/>
              </a:rPr>
              <a:pPr/>
              <a:t>1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FC4F-D5C3-4E17-8990-FE19C976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A.3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条件编译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FEB9-C710-4A22-9910-8951242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格式</a:t>
            </a:r>
            <a:r>
              <a:rPr lang="en-US" altLang="zh-CN" sz="2800" dirty="0"/>
              <a:t>(3)</a:t>
            </a:r>
            <a:r>
              <a:rPr lang="zh-CN" altLang="en-US" sz="2800" dirty="0"/>
              <a:t>的说明： </a:t>
            </a:r>
            <a:endParaRPr lang="en-US" altLang="zh-CN" sz="2800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#if  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表达式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程序段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程序段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endif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/>
              <a:t>当表达式值为真</a:t>
            </a:r>
            <a:r>
              <a:rPr lang="en-US" altLang="zh-CN" sz="2800" dirty="0"/>
              <a:t>(</a:t>
            </a:r>
            <a:r>
              <a:rPr lang="zh-CN" altLang="en-US" sz="2800" dirty="0"/>
              <a:t>非</a:t>
            </a:r>
            <a:r>
              <a:rPr lang="en-US" altLang="zh-CN" sz="2800" dirty="0"/>
              <a:t>0)</a:t>
            </a:r>
            <a:r>
              <a:rPr lang="zh-CN" altLang="en-US" sz="2800" dirty="0"/>
              <a:t>时，则在编译时编译程序段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，否则编译程序段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F64C7A2-EB7C-4D7A-95AA-76896F6F6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876675"/>
            <a:ext cx="2209800" cy="576263"/>
          </a:xfrm>
          <a:prstGeom prst="wedgeRectCallout">
            <a:avLst>
              <a:gd name="adj1" fmla="val -117097"/>
              <a:gd name="adj2" fmla="val -42361"/>
            </a:avLst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可以没有</a:t>
            </a:r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473AD4D0-A6B1-47FD-ABEE-528D526C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C52D7D-804A-489C-B3AD-4D47D4A9B66B}" type="slidenum">
              <a:rPr kumimoji="0" lang="en-US" altLang="zh-CN" sz="1400" smtClean="0">
                <a:latin typeface="Verdana" panose="020B0604030504040204" pitchFamily="34" charset="0"/>
              </a:rPr>
              <a:pPr/>
              <a:t>10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 descr="Untitled.png">
            <a:hlinkClick r:id="rId2" action="ppaction://hlinksldjump"/>
            <a:extLst>
              <a:ext uri="{FF2B5EF4-FFF2-40B4-BE49-F238E27FC236}">
                <a16:creationId xmlns:a16="http://schemas.microsoft.com/office/drawing/2014/main" id="{5DB3DE20-EC14-401E-A48E-408222D3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E7E30EEC-BC30-4712-9C68-BE0EBD54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20713"/>
            <a:ext cx="8013700" cy="2398712"/>
          </a:xfrm>
        </p:spPr>
        <p:txBody>
          <a:bodyPr/>
          <a:lstStyle/>
          <a:p>
            <a:r>
              <a:rPr lang="zh-CN" altLang="en-US"/>
              <a:t>预处理命令</a:t>
            </a:r>
            <a:r>
              <a:rPr lang="en-US" altLang="zh-CN"/>
              <a:t>:</a:t>
            </a:r>
            <a:r>
              <a:rPr lang="zh-CN" altLang="en-US"/>
              <a:t>预处理命令不是</a:t>
            </a:r>
            <a:r>
              <a:rPr lang="en-US" altLang="zh-CN"/>
              <a:t>C</a:t>
            </a:r>
            <a:r>
              <a:rPr lang="zh-CN" altLang="en-US"/>
              <a:t>的组成部分，为了扩充</a:t>
            </a:r>
            <a:r>
              <a:rPr lang="en-US" altLang="zh-CN"/>
              <a:t>C</a:t>
            </a:r>
            <a:r>
              <a:rPr lang="zh-CN" altLang="en-US"/>
              <a:t>的功能</a:t>
            </a:r>
            <a:r>
              <a:rPr lang="en-US" altLang="zh-CN"/>
              <a:t>C</a:t>
            </a:r>
            <a:r>
              <a:rPr lang="zh-CN" altLang="en-US"/>
              <a:t>提供了预处理功能，预处理命令不能直接编译，要先编译，再和其源程序一起编译，执行过程如下</a:t>
            </a:r>
          </a:p>
          <a:p>
            <a:endParaRPr lang="zh-CN" altLang="en-US"/>
          </a:p>
        </p:txBody>
      </p:sp>
      <p:grpSp>
        <p:nvGrpSpPr>
          <p:cNvPr id="8" name="组合 22">
            <a:extLst>
              <a:ext uri="{FF2B5EF4-FFF2-40B4-BE49-F238E27FC236}">
                <a16:creationId xmlns:a16="http://schemas.microsoft.com/office/drawing/2014/main" id="{F96FE386-82C9-4CC4-B87F-87EE0A5F07E5}"/>
              </a:ext>
            </a:extLst>
          </p:cNvPr>
          <p:cNvGrpSpPr/>
          <p:nvPr/>
        </p:nvGrpSpPr>
        <p:grpSpPr>
          <a:xfrm>
            <a:off x="755576" y="3068960"/>
            <a:ext cx="7778824" cy="3429000"/>
            <a:chOff x="755576" y="3068960"/>
            <a:chExt cx="7778824" cy="3429000"/>
          </a:xfrm>
          <a:solidFill>
            <a:schemeClr val="accent3"/>
          </a:solidFill>
        </p:grpSpPr>
        <p:grpSp>
          <p:nvGrpSpPr>
            <p:cNvPr id="9" name="组合 21">
              <a:extLst>
                <a:ext uri="{FF2B5EF4-FFF2-40B4-BE49-F238E27FC236}">
                  <a16:creationId xmlns:a16="http://schemas.microsoft.com/office/drawing/2014/main" id="{2DF71260-D395-49F9-AD30-3B05D29AA9B4}"/>
                </a:ext>
              </a:extLst>
            </p:cNvPr>
            <p:cNvGrpSpPr/>
            <p:nvPr/>
          </p:nvGrpSpPr>
          <p:grpSpPr>
            <a:xfrm>
              <a:off x="4572000" y="3178175"/>
              <a:ext cx="3962400" cy="3298825"/>
              <a:chOff x="4572000" y="3178175"/>
              <a:chExt cx="3962400" cy="3298825"/>
            </a:xfrm>
            <a:grpFill/>
          </p:grpSpPr>
          <p:grpSp>
            <p:nvGrpSpPr>
              <p:cNvPr id="21" name="Group 23">
                <a:extLst>
                  <a:ext uri="{FF2B5EF4-FFF2-40B4-BE49-F238E27FC236}">
                    <a16:creationId xmlns:a16="http://schemas.microsoft.com/office/drawing/2014/main" id="{DBBA4158-26EF-444E-B033-EE704154F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4000" y="3178175"/>
                <a:ext cx="3200400" cy="3298825"/>
                <a:chOff x="3456" y="2002"/>
                <a:chExt cx="2016" cy="2078"/>
              </a:xfrm>
              <a:grpFill/>
            </p:grpSpPr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5424266D-9C4E-4D28-8074-00B3A5A88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7" y="2304"/>
                  <a:ext cx="1725" cy="80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3200" b="1" dirty="0">
                      <a:solidFill>
                        <a:schemeClr val="accent4">
                          <a:lumMod val="75000"/>
                          <a:lumOff val="25000"/>
                        </a:schemeClr>
                      </a:solidFill>
                      <a:latin typeface="Arial" charset="0"/>
                    </a:rPr>
                    <a:t>预编译命令与</a:t>
                  </a:r>
                  <a:endParaRPr lang="en-US" altLang="zh-CN" sz="3200" b="1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Arial" charset="0"/>
                  </a:endParaRPr>
                </a:p>
                <a:p>
                  <a:pPr algn="ctr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3200" b="1" dirty="0">
                      <a:solidFill>
                        <a:schemeClr val="accent4">
                          <a:lumMod val="75000"/>
                          <a:lumOff val="25000"/>
                        </a:schemeClr>
                      </a:solidFill>
                      <a:latin typeface="Arial" charset="0"/>
                    </a:rPr>
                    <a:t>源程序一同编译</a:t>
                  </a:r>
                </a:p>
              </p:txBody>
            </p:sp>
            <p:sp>
              <p:nvSpPr>
                <p:cNvPr id="24" name="Line 15">
                  <a:extLst>
                    <a:ext uri="{FF2B5EF4-FFF2-40B4-BE49-F238E27FC236}">
                      <a16:creationId xmlns:a16="http://schemas.microsoft.com/office/drawing/2014/main" id="{48BD5EEB-86AB-43F2-AA67-20CB26406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0" y="2002"/>
                  <a:ext cx="0" cy="302"/>
                </a:xfrm>
                <a:prstGeom prst="line">
                  <a:avLst/>
                </a:prstGeom>
                <a:grp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Char char="n"/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5" name="Rectangle 17">
                  <a:extLst>
                    <a:ext uri="{FF2B5EF4-FFF2-40B4-BE49-F238E27FC236}">
                      <a16:creationId xmlns:a16="http://schemas.microsoft.com/office/drawing/2014/main" id="{0C8A9EE5-8025-4BF5-9CDA-88F351C0A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691"/>
                  <a:ext cx="1632" cy="38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3200" b="1" dirty="0">
                      <a:solidFill>
                        <a:schemeClr val="accent4">
                          <a:lumMod val="75000"/>
                          <a:lumOff val="25000"/>
                        </a:schemeClr>
                      </a:solidFill>
                      <a:latin typeface="Arial" charset="0"/>
                    </a:rPr>
                    <a:t>生成执行文件</a:t>
                  </a:r>
                </a:p>
              </p:txBody>
            </p:sp>
            <p:sp>
              <p:nvSpPr>
                <p:cNvPr id="26" name="Line 18">
                  <a:extLst>
                    <a:ext uri="{FF2B5EF4-FFF2-40B4-BE49-F238E27FC236}">
                      <a16:creationId xmlns:a16="http://schemas.microsoft.com/office/drawing/2014/main" id="{05916D80-4AF9-4A9C-A3DA-CE907F462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9" y="3113"/>
                  <a:ext cx="21" cy="578"/>
                </a:xfrm>
                <a:prstGeom prst="line">
                  <a:avLst/>
                </a:prstGeom>
                <a:grp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Char char="n"/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7" name="AutoShape 21">
                  <a:extLst>
                    <a:ext uri="{FF2B5EF4-FFF2-40B4-BE49-F238E27FC236}">
                      <a16:creationId xmlns:a16="http://schemas.microsoft.com/office/drawing/2014/main" id="{C46A2457-7D76-43D2-8F2B-EC223C9CC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" y="2304"/>
                  <a:ext cx="192" cy="1680"/>
                </a:xfrm>
                <a:prstGeom prst="leftBrace">
                  <a:avLst>
                    <a:gd name="adj1" fmla="val 72917"/>
                    <a:gd name="adj2" fmla="val 50000"/>
                  </a:avLst>
                </a:prstGeom>
                <a:grp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Char char="n"/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165DFC98-165B-4B95-9631-FD754109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861048"/>
                <a:ext cx="762000" cy="230425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用</a:t>
                </a:r>
                <a:endParaRPr lang="en-US" altLang="zh-CN" sz="2800" b="1" dirty="0">
                  <a:latin typeface="Arial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户</a:t>
                </a: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角</a:t>
                </a:r>
                <a:endParaRPr lang="en-US" altLang="zh-CN" sz="2800" b="1" dirty="0">
                  <a:latin typeface="Arial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度</a:t>
                </a:r>
              </a:p>
            </p:txBody>
          </p:sp>
        </p:grpSp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E5D84D63-BD81-4EAA-A7F1-140EBF796059}"/>
                </a:ext>
              </a:extLst>
            </p:cNvPr>
            <p:cNvGrpSpPr/>
            <p:nvPr/>
          </p:nvGrpSpPr>
          <p:grpSpPr>
            <a:xfrm>
              <a:off x="755576" y="3068960"/>
              <a:ext cx="3890392" cy="3429000"/>
              <a:chOff x="755576" y="3068960"/>
              <a:chExt cx="3890392" cy="3429000"/>
            </a:xfrm>
            <a:grpFill/>
          </p:grpSpPr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E0FCBB08-3561-49AC-857F-E329F6534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1768" y="3068960"/>
                <a:ext cx="3124200" cy="3429000"/>
                <a:chOff x="1296" y="1824"/>
                <a:chExt cx="1968" cy="2160"/>
              </a:xfrm>
              <a:grpFill/>
            </p:grpSpPr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3768A200-3303-471D-8BDE-DD40B602FA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1826"/>
                  <a:ext cx="1632" cy="2161"/>
                  <a:chOff x="1776" y="1824"/>
                  <a:chExt cx="1488" cy="2400"/>
                </a:xfrm>
                <a:grpFill/>
              </p:grpSpPr>
              <p:sp>
                <p:nvSpPr>
                  <p:cNvPr id="15" name="Rectangle 4">
                    <a:extLst>
                      <a:ext uri="{FF2B5EF4-FFF2-40B4-BE49-F238E27FC236}">
                        <a16:creationId xmlns:a16="http://schemas.microsoft.com/office/drawing/2014/main" id="{250C54D6-69DA-4F0C-8590-D125C40234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160"/>
                    <a:ext cx="1488" cy="43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None/>
                      <a:defRPr/>
                    </a:pPr>
                    <a:r>
                      <a:rPr lang="zh-CN" altLang="en-US" sz="3200" b="1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Arial" charset="0"/>
                      </a:rPr>
                      <a:t>预编译处理</a:t>
                    </a:r>
                  </a:p>
                </p:txBody>
              </p:sp>
              <p:sp>
                <p:nvSpPr>
                  <p:cNvPr id="16" name="Rectangle 5">
                    <a:extLst>
                      <a:ext uri="{FF2B5EF4-FFF2-40B4-BE49-F238E27FC236}">
                        <a16:creationId xmlns:a16="http://schemas.microsoft.com/office/drawing/2014/main" id="{7561724D-EDBB-4CBF-B77B-8564045C47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880"/>
                    <a:ext cx="1488" cy="624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spcBef>
                        <a:spcPts val="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None/>
                      <a:defRPr/>
                    </a:pPr>
                    <a:r>
                      <a:rPr lang="zh-CN" altLang="en-US" sz="3200" b="1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Arial" charset="0"/>
                      </a:rPr>
                      <a:t>与源程序</a:t>
                    </a:r>
                  </a:p>
                  <a:p>
                    <a:pPr algn="ctr" eaLnBrk="1" hangingPunct="1">
                      <a:spcBef>
                        <a:spcPts val="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None/>
                      <a:defRPr/>
                    </a:pPr>
                    <a:r>
                      <a:rPr lang="zh-CN" altLang="en-US" sz="3200" b="1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Arial" charset="0"/>
                      </a:rPr>
                      <a:t>一同编译</a:t>
                    </a:r>
                  </a:p>
                </p:txBody>
              </p:sp>
              <p:sp>
                <p:nvSpPr>
                  <p:cNvPr id="17" name="Line 6">
                    <a:extLst>
                      <a:ext uri="{FF2B5EF4-FFF2-40B4-BE49-F238E27FC236}">
                        <a16:creationId xmlns:a16="http://schemas.microsoft.com/office/drawing/2014/main" id="{B1BA7703-BD9C-4584-BEB4-E2B3035135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824"/>
                    <a:ext cx="0" cy="336"/>
                  </a:xfrm>
                  <a:prstGeom prst="line">
                    <a:avLst/>
                  </a:prstGeom>
                  <a:grp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Char char="n"/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18" name="Line 7">
                    <a:extLst>
                      <a:ext uri="{FF2B5EF4-FFF2-40B4-BE49-F238E27FC236}">
                        <a16:creationId xmlns:a16="http://schemas.microsoft.com/office/drawing/2014/main" id="{EF04C763-006D-48CC-A461-A8712A3E8E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544"/>
                    <a:ext cx="0" cy="336"/>
                  </a:xfrm>
                  <a:prstGeom prst="line">
                    <a:avLst/>
                  </a:prstGeom>
                  <a:grp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Char char="n"/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19" name="Rectangle 8">
                    <a:extLst>
                      <a:ext uri="{FF2B5EF4-FFF2-40B4-BE49-F238E27FC236}">
                        <a16:creationId xmlns:a16="http://schemas.microsoft.com/office/drawing/2014/main" id="{6915595D-2D2C-4B8A-8720-A01ECF3CF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792"/>
                    <a:ext cx="1488" cy="43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None/>
                      <a:defRPr/>
                    </a:pPr>
                    <a:r>
                      <a:rPr lang="zh-CN" altLang="en-US" sz="3200" b="1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Arial" charset="0"/>
                      </a:rPr>
                      <a:t>生成执行文件</a:t>
                    </a:r>
                  </a:p>
                </p:txBody>
              </p:sp>
              <p:sp>
                <p:nvSpPr>
                  <p:cNvPr id="20" name="Line 9">
                    <a:extLst>
                      <a:ext uri="{FF2B5EF4-FFF2-40B4-BE49-F238E27FC236}">
                        <a16:creationId xmlns:a16="http://schemas.microsoft.com/office/drawing/2014/main" id="{17F9FEA4-4C49-4986-8319-BEAC702622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456"/>
                    <a:ext cx="0" cy="336"/>
                  </a:xfrm>
                  <a:prstGeom prst="line">
                    <a:avLst/>
                  </a:prstGeom>
                  <a:grp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rgbClr val="990099"/>
                      </a:buClr>
                      <a:buSzPct val="50000"/>
                      <a:buFont typeface="Wingdings" panose="05000000000000000000" pitchFamily="2" charset="2"/>
                      <a:buChar char="n"/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</p:grpSp>
            <p:sp>
              <p:nvSpPr>
                <p:cNvPr id="14" name="AutoShape 11">
                  <a:extLst>
                    <a:ext uri="{FF2B5EF4-FFF2-40B4-BE49-F238E27FC236}">
                      <a16:creationId xmlns:a16="http://schemas.microsoft.com/office/drawing/2014/main" id="{7F19CBE4-2D3F-4CDD-AEEE-977DB3EF1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2160"/>
                  <a:ext cx="192" cy="1776"/>
                </a:xfrm>
                <a:prstGeom prst="leftBrace">
                  <a:avLst>
                    <a:gd name="adj1" fmla="val 77083"/>
                    <a:gd name="adj2" fmla="val 50000"/>
                  </a:avLst>
                </a:prstGeom>
                <a:grp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rgbClr val="990099"/>
                    </a:buClr>
                    <a:buSzPct val="50000"/>
                    <a:buFont typeface="Wingdings" panose="05000000000000000000" pitchFamily="2" charset="2"/>
                    <a:buChar char="n"/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12" name="Oval 20">
                <a:extLst>
                  <a:ext uri="{FF2B5EF4-FFF2-40B4-BE49-F238E27FC236}">
                    <a16:creationId xmlns:a16="http://schemas.microsoft.com/office/drawing/2014/main" id="{BD232AA6-7EB5-40A3-BB10-1E37B9B4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76" y="4004320"/>
                <a:ext cx="762000" cy="22329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系</a:t>
                </a:r>
                <a:endParaRPr lang="en-US" altLang="zh-CN" sz="2800" b="1" dirty="0">
                  <a:latin typeface="Arial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统</a:t>
                </a: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角</a:t>
                </a:r>
                <a:endParaRPr lang="en-US" altLang="zh-CN" sz="2800" b="1" dirty="0">
                  <a:latin typeface="Arial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rgbClr val="990099"/>
                  </a:buClr>
                  <a:buSzPct val="5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1" dirty="0">
                    <a:latin typeface="Arial" charset="0"/>
                  </a:rPr>
                  <a:t>度</a:t>
                </a:r>
              </a:p>
            </p:txBody>
          </p:sp>
        </p:grpSp>
      </p:grpSp>
      <p:sp>
        <p:nvSpPr>
          <p:cNvPr id="7173" name="灯片编号占位符 1">
            <a:extLst>
              <a:ext uri="{FF2B5EF4-FFF2-40B4-BE49-F238E27FC236}">
                <a16:creationId xmlns:a16="http://schemas.microsoft.com/office/drawing/2014/main" id="{DFB17E2B-838C-4F7B-A1A6-A5EC413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3B4CCB-482E-4A98-83DB-E6455913FD86}" type="slidenum">
              <a:rPr kumimoji="0" lang="en-US" altLang="zh-CN" sz="1400" smtClean="0">
                <a:latin typeface="Verdana" panose="020B0604030504040204" pitchFamily="34" charset="0"/>
              </a:rPr>
              <a:pPr/>
              <a:t>2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2D27B30-09B6-4A9B-8094-18B407B88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A.1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F1F76C4-4656-43C7-99F4-B03CB8759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A.1.1 </a:t>
            </a:r>
            <a:r>
              <a:rPr lang="zh-CN" altLang="en-US"/>
              <a:t>不带参数的宏</a:t>
            </a:r>
          </a:p>
          <a:p>
            <a:r>
              <a:rPr lang="zh-CN" altLang="en-US"/>
              <a:t>格式： </a:t>
            </a:r>
            <a:r>
              <a:rPr lang="en-US" altLang="zh-CN"/>
              <a:t>#define </a:t>
            </a:r>
            <a:r>
              <a:rPr lang="zh-CN" altLang="en-US"/>
              <a:t>标识符   字符串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#define PI  3.1415926</a:t>
            </a:r>
          </a:p>
          <a:p>
            <a:pPr lvl="1"/>
            <a:r>
              <a:rPr lang="zh-CN" altLang="en-US"/>
              <a:t>作用：指定用标识符</a:t>
            </a:r>
            <a:r>
              <a:rPr lang="en-US" altLang="zh-CN"/>
              <a:t>PI</a:t>
            </a:r>
            <a:r>
              <a:rPr lang="zh-CN" altLang="en-US"/>
              <a:t>来替代字符串“</a:t>
            </a:r>
            <a:r>
              <a:rPr lang="en-US" altLang="zh-CN"/>
              <a:t>3.1415926”</a:t>
            </a:r>
          </a:p>
          <a:p>
            <a:pPr lvl="1"/>
            <a:r>
              <a:rPr lang="zh-CN" altLang="en-US"/>
              <a:t>在编译时将宏名全部替换成字符串的过程称“宏展开”</a:t>
            </a:r>
          </a:p>
          <a:p>
            <a:pPr lvl="1"/>
            <a:r>
              <a:rPr lang="zh-CN" altLang="en-US"/>
              <a:t>可以用</a:t>
            </a:r>
            <a:r>
              <a:rPr lang="en-US" altLang="zh-CN"/>
              <a:t>#undef</a:t>
            </a:r>
            <a:r>
              <a:rPr lang="zh-CN" altLang="zh-CN"/>
              <a:t>命令终止宏定义的作用域</a:t>
            </a:r>
            <a:endParaRPr lang="en-US" altLang="zh-CN"/>
          </a:p>
          <a:p>
            <a:pPr lvl="1"/>
            <a:r>
              <a:rPr lang="zh-CN" altLang="en-US"/>
              <a:t>可引用已经定义的宏名，可以层层置换</a:t>
            </a:r>
          </a:p>
        </p:txBody>
      </p:sp>
      <p:pic>
        <p:nvPicPr>
          <p:cNvPr id="819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1B17F43-C9C2-4FF6-9AFA-CCD24BB7D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>
            <a:extLst>
              <a:ext uri="{FF2B5EF4-FFF2-40B4-BE49-F238E27FC236}">
                <a16:creationId xmlns:a16="http://schemas.microsoft.com/office/drawing/2014/main" id="{6D47A6BB-D366-42B9-8416-3E37499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B3E1BD-F788-40B5-BD4D-886B93EB5F6B}" type="slidenum">
              <a:rPr kumimoji="0" lang="en-US" altLang="zh-CN" sz="1400" smtClean="0">
                <a:latin typeface="Verdana" panose="020B0604030504040204" pitchFamily="34" charset="0"/>
              </a:rPr>
              <a:pPr/>
              <a:t>3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222433F2-8F5C-4E0E-98D8-BF2C8278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549275"/>
            <a:ext cx="8153400" cy="6048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zh-CN" sz="2800"/>
              <a:t>#define PI 3.1415926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int</a:t>
            </a:r>
            <a:r>
              <a:rPr lang="pt-BR" altLang="zh-CN" sz="2800"/>
              <a:t> main( )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{  float l,s,r,v;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   scanf("%f",&amp;r);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   l=2.0*PI*r;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   s=PI*r*r;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   v=3.0/4*PI*r*r*r;   printf("l=%f\ns=%f\nv=%f",l,s,v);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   return 0;</a:t>
            </a:r>
          </a:p>
          <a:p>
            <a:pPr>
              <a:buFont typeface="Wingdings" pitchFamily="2" charset="2"/>
              <a:buNone/>
            </a:pPr>
            <a:r>
              <a:rPr lang="pt-BR" altLang="zh-CN" sz="2800"/>
              <a:t>}</a:t>
            </a:r>
          </a:p>
          <a:p>
            <a:endParaRPr lang="zh-CN" altLang="en-US" sz="2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1A5E15AC-16A1-43CE-9C76-9F8456B0F9D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552450"/>
            <a:ext cx="3352800" cy="609600"/>
            <a:chOff x="2688" y="144"/>
            <a:chExt cx="2160" cy="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EAFBD5-DB3B-4E8D-99E1-88B44BC63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4"/>
              <a:ext cx="1776" cy="528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rgbClr val="990099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lang="zh-CN" altLang="en-US" sz="3200" b="1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Arial" charset="0"/>
                </a:rPr>
                <a:t>预处理命令</a:t>
              </a:r>
            </a:p>
          </p:txBody>
        </p:sp>
        <p:sp>
          <p:nvSpPr>
            <p:cNvPr id="9223" name="Line 5">
              <a:extLst>
                <a:ext uri="{FF2B5EF4-FFF2-40B4-BE49-F238E27FC236}">
                  <a16:creationId xmlns:a16="http://schemas.microsoft.com/office/drawing/2014/main" id="{9401965B-0E93-44D2-B105-3E29EC5D4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432"/>
              <a:ext cx="480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D4C62624-3D53-416E-8E60-74D37832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746250"/>
            <a:ext cx="3505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如果将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#define PI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中</a:t>
            </a:r>
          </a:p>
          <a:p>
            <a:pPr algn="ctr"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PI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的值修改一次，</a:t>
            </a:r>
          </a:p>
          <a:p>
            <a:pPr algn="ctr"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程序中所有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PI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值都</a:t>
            </a:r>
          </a:p>
          <a:p>
            <a:pPr algn="ctr"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全部自动更改。    </a:t>
            </a:r>
          </a:p>
        </p:txBody>
      </p:sp>
      <p:sp>
        <p:nvSpPr>
          <p:cNvPr id="9221" name="灯片编号占位符 1">
            <a:extLst>
              <a:ext uri="{FF2B5EF4-FFF2-40B4-BE49-F238E27FC236}">
                <a16:creationId xmlns:a16="http://schemas.microsoft.com/office/drawing/2014/main" id="{6054EE0B-5B62-432D-A5D1-8C1DA4D6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408077-F8BD-45CD-B56C-F69D1243D231}" type="slidenum">
              <a:rPr kumimoji="0" lang="en-US" altLang="zh-CN" sz="1400" smtClean="0">
                <a:latin typeface="Verdana" panose="020B0604030504040204" pitchFamily="34" charset="0"/>
              </a:rPr>
              <a:pPr/>
              <a:t>4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0E1A-890B-4155-9879-B353AD6F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A.1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宏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541ED427-4B25-44BF-9684-0460D7C0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A.1.2 </a:t>
            </a:r>
            <a:r>
              <a:rPr lang="zh-CN" altLang="en-US"/>
              <a:t>带参数的宏</a:t>
            </a:r>
            <a:r>
              <a:rPr lang="en-US" altLang="zh-CN" b="0"/>
              <a:t>function-like macro</a:t>
            </a:r>
            <a:endParaRPr lang="zh-CN" altLang="en-US"/>
          </a:p>
          <a:p>
            <a:r>
              <a:rPr lang="zh-CN" altLang="en-US"/>
              <a:t>格式 </a:t>
            </a:r>
            <a:r>
              <a:rPr lang="en-US" altLang="zh-CN"/>
              <a:t>#define </a:t>
            </a:r>
            <a:r>
              <a:rPr lang="zh-CN" altLang="en-US"/>
              <a:t>宏名</a:t>
            </a:r>
            <a:r>
              <a:rPr lang="en-US" altLang="zh-CN"/>
              <a:t>(</a:t>
            </a:r>
            <a:r>
              <a:rPr lang="zh-CN" altLang="en-US"/>
              <a:t>参数表</a:t>
            </a:r>
            <a:r>
              <a:rPr lang="en-US" altLang="zh-CN"/>
              <a:t>) </a:t>
            </a:r>
            <a:r>
              <a:rPr lang="zh-CN" altLang="en-US"/>
              <a:t>字符串</a:t>
            </a:r>
          </a:p>
          <a:p>
            <a:pPr lvl="1"/>
            <a:r>
              <a:rPr lang="zh-CN" altLang="en-US"/>
              <a:t>例如：</a:t>
            </a:r>
            <a:r>
              <a:rPr lang="en-US" altLang="zh-CN">
                <a:solidFill>
                  <a:srgbClr val="C00000"/>
                </a:solidFill>
              </a:rPr>
              <a:t>#define S(a, b) a*b </a:t>
            </a:r>
          </a:p>
          <a:p>
            <a:pPr lvl="1"/>
            <a:r>
              <a:rPr lang="en-US" altLang="zh-CN"/>
              <a:t>       area= S(3, 2) </a:t>
            </a:r>
          </a:p>
          <a:p>
            <a:pPr lvl="1"/>
            <a:r>
              <a:rPr lang="zh-CN" altLang="en-US"/>
              <a:t>作用</a:t>
            </a:r>
            <a:r>
              <a:rPr lang="en-US" altLang="zh-CN"/>
              <a:t>: </a:t>
            </a:r>
            <a:r>
              <a:rPr lang="zh-CN" altLang="en-US"/>
              <a:t>指定宏名、参数和字符串表达式，置换时从左到右将实参（表达式）代替形参（保留非参数字符）。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0244" name="灯片编号占位符 2">
            <a:extLst>
              <a:ext uri="{FF2B5EF4-FFF2-40B4-BE49-F238E27FC236}">
                <a16:creationId xmlns:a16="http://schemas.microsoft.com/office/drawing/2014/main" id="{CC8CEBB1-7E72-4846-9404-A5160A1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BBCEB-080E-4CEE-B06A-37425D15E231}" type="slidenum">
              <a:rPr kumimoji="0" lang="en-US" altLang="zh-CN" sz="1400" smtClean="0">
                <a:latin typeface="Verdana" panose="020B0604030504040204" pitchFamily="34" charset="0"/>
              </a:rPr>
              <a:pPr/>
              <a:t>5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50A0-FC4D-4C57-8E0D-6C3CF81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A.2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文件包含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DA119B5-1094-4809-872F-95830782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“文件包含” 指在一个文件中可以包含另一个文件（内容）；这样可以减少重复工作</a:t>
            </a:r>
            <a:r>
              <a:rPr lang="en-US" altLang="zh-CN"/>
              <a:t>(</a:t>
            </a:r>
            <a:r>
              <a:rPr lang="zh-CN" altLang="en-US"/>
              <a:t>公用模块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一般形式：</a:t>
            </a:r>
            <a:r>
              <a:rPr lang="en-US" altLang="zh-CN"/>
              <a:t>#include "file1.c"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或：    </a:t>
            </a:r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rgbClr val="FF0000"/>
                </a:solidFill>
              </a:rPr>
              <a:t>stdio.h math.h string.h malloc.h stdlib.h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id="{50ADCEA6-C32C-4EE5-8A54-11F0C90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F374B4-BB93-4A72-B53C-3525CB6B5D64}" type="slidenum">
              <a:rPr kumimoji="0" lang="en-US" altLang="zh-CN" sz="1400" smtClean="0">
                <a:latin typeface="Verdana" panose="020B0604030504040204" pitchFamily="34" charset="0"/>
              </a:rPr>
              <a:pPr/>
              <a:t>6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4D21A-0D6C-4992-9FA7-E0F41A4D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A.3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条件编译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03C50F2A-3FD2-4B74-B004-D99504F5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一般情况下，编译一个源程序都是所有语句行都编译</a:t>
            </a:r>
            <a:r>
              <a:rPr lang="en-US" altLang="zh-CN" sz="2800"/>
              <a:t>(</a:t>
            </a:r>
            <a:r>
              <a:rPr lang="zh-CN" altLang="en-US" sz="2800"/>
              <a:t>前面所有例子</a:t>
            </a:r>
            <a:r>
              <a:rPr lang="en-US" altLang="zh-CN" sz="2800"/>
              <a:t>)</a:t>
            </a:r>
            <a:r>
              <a:rPr lang="zh-CN" altLang="en-US" sz="2800"/>
              <a:t>，为了需要可以将满足条件的一部分语句进行编译</a:t>
            </a:r>
            <a:r>
              <a:rPr lang="en-US" altLang="zh-CN" sz="2800"/>
              <a:t>, </a:t>
            </a:r>
            <a:r>
              <a:rPr lang="zh-CN" altLang="en-US" sz="2800"/>
              <a:t>称条件编译。</a:t>
            </a:r>
            <a:endParaRPr lang="en-US" altLang="zh-CN" sz="2800"/>
          </a:p>
          <a:p>
            <a:r>
              <a:rPr lang="zh-CN" altLang="en-US" sz="2800"/>
              <a:t>条件编译命令的</a:t>
            </a:r>
            <a:r>
              <a:rPr lang="en-US" altLang="zh-CN" sz="2800"/>
              <a:t>3</a:t>
            </a:r>
            <a:r>
              <a:rPr lang="zh-CN" altLang="en-US" sz="2800"/>
              <a:t>种形式：</a:t>
            </a:r>
          </a:p>
          <a:p>
            <a:endParaRPr lang="zh-CN" altLang="en-US" sz="2800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91251564-35E8-4B31-9DC2-83ADF6BE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000500"/>
            <a:ext cx="281305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</a:t>
            </a:r>
            <a:r>
              <a:rPr lang="en-US" altLang="zh-CN" sz="32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ifdef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标识符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 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#else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</a:t>
            </a:r>
            <a:r>
              <a:rPr lang="en-US" altLang="zh-CN" sz="32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endif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/*(1)*/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28A481F2-5BEB-44EB-9AE2-CA3F9949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990975"/>
            <a:ext cx="300037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</a:t>
            </a:r>
            <a:r>
              <a:rPr lang="en-US" altLang="zh-CN" sz="32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ifndef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标识符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#else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</a:t>
            </a:r>
            <a:r>
              <a:rPr lang="en-US" altLang="zh-CN" sz="32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endif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/*(2)*/</a:t>
            </a: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8A782C9-3FDC-4F3A-891A-CB3D5CCD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90975"/>
            <a:ext cx="2590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#if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表达式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#else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     </a:t>
            </a:r>
            <a:r>
              <a:rPr lang="zh-CN" altLang="en-US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程序段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</a:p>
          <a:p>
            <a:pPr eaLnBrk="1" hangingPunct="1">
              <a:spcBef>
                <a:spcPts val="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#</a:t>
            </a:r>
            <a:r>
              <a:rPr lang="en-US" altLang="zh-CN" sz="32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endif</a:t>
            </a:r>
            <a:r>
              <a:rPr lang="en-US" altLang="zh-CN" sz="3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</a:rPr>
              <a:t> /*(3)*/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12295" name="灯片编号占位符 2">
            <a:extLst>
              <a:ext uri="{FF2B5EF4-FFF2-40B4-BE49-F238E27FC236}">
                <a16:creationId xmlns:a16="http://schemas.microsoft.com/office/drawing/2014/main" id="{A7F47CC6-E4FA-47F7-A64D-CBFB6AE1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6885F3-87F2-4EE1-8F12-3C0242705CE1}" type="slidenum">
              <a:rPr kumimoji="0" lang="en-US" altLang="zh-CN" sz="1400" smtClean="0">
                <a:latin typeface="Verdana" panose="020B0604030504040204" pitchFamily="34" charset="0"/>
              </a:rPr>
              <a:pPr/>
              <a:t>7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BF0E0-1548-429C-A333-8CBE5A2C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A.3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条件编译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D6C32-4BE5-48F8-87E5-758F94CE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格式</a:t>
            </a:r>
            <a:r>
              <a:rPr lang="en-US" altLang="zh-CN" sz="2800" dirty="0"/>
              <a:t>(1)</a:t>
            </a:r>
            <a:r>
              <a:rPr lang="zh-CN" altLang="en-US" sz="2800" dirty="0"/>
              <a:t>的说明：</a:t>
            </a:r>
            <a:r>
              <a:rPr lang="zh-CN" altLang="en-US" sz="2800" dirty="0">
                <a:solidFill>
                  <a:srgbClr val="66FF33"/>
                </a:solidFill>
              </a:rPr>
              <a:t> </a:t>
            </a:r>
            <a:endParaRPr lang="en-US" altLang="zh-CN" sz="2800" dirty="0">
              <a:solidFill>
                <a:srgbClr val="66FF33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zh-CN" sz="28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ifdef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标识符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程序段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程序段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zh-CN" sz="28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endif</a:t>
            </a:r>
            <a:endParaRPr lang="en-US" altLang="zh-CN" sz="2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/>
              <a:t>当所指定的标识符被</a:t>
            </a:r>
            <a:r>
              <a:rPr lang="en-US" altLang="zh-CN" sz="2800" dirty="0"/>
              <a:t>#define</a:t>
            </a:r>
            <a:r>
              <a:rPr lang="zh-CN" altLang="en-US" sz="2800" dirty="0"/>
              <a:t>命令定义过，则在编译时编译程序段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，否则编译程序段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0A44D6E-C2B7-4FBC-B4AA-7D1EE5F3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221163"/>
            <a:ext cx="2209800" cy="576262"/>
          </a:xfrm>
          <a:prstGeom prst="wedgeRectCallout">
            <a:avLst>
              <a:gd name="adj1" fmla="val -117097"/>
              <a:gd name="adj2" fmla="val -42361"/>
            </a:avLst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可以没有</a:t>
            </a: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70AC87E5-7F26-43AA-878B-8A10AB9A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DE8D50-5C57-4860-B7BF-4AD5BABC43CC}" type="slidenum">
              <a:rPr kumimoji="0" lang="en-US" altLang="zh-CN" sz="1400" smtClean="0">
                <a:latin typeface="Verdana" panose="020B0604030504040204" pitchFamily="34" charset="0"/>
              </a:rPr>
              <a:pPr/>
              <a:t>8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D55B-E3A3-45F7-8706-848EC5D4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A.3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条件编译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ACB24-C8E8-480C-B5FB-4F20A543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格式</a:t>
            </a:r>
            <a:r>
              <a:rPr lang="en-US" altLang="zh-CN" sz="2800" dirty="0"/>
              <a:t>(2)</a:t>
            </a:r>
            <a:r>
              <a:rPr lang="zh-CN" altLang="en-US" sz="2800" dirty="0"/>
              <a:t>的说明：</a:t>
            </a:r>
            <a:r>
              <a:rPr lang="zh-CN" altLang="en-US" sz="2800" dirty="0">
                <a:solidFill>
                  <a:srgbClr val="66FF33"/>
                </a:solidFill>
              </a:rPr>
              <a:t> 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与格式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en-US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相反</a:t>
            </a:r>
            <a:r>
              <a:rPr lang="en-US" altLang="zh-CN" sz="2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]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ifndef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标识符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程序段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程序段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endif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/>
              <a:t>当所指定的标识符未被</a:t>
            </a:r>
            <a:r>
              <a:rPr lang="en-US" altLang="zh-CN" sz="2800" dirty="0"/>
              <a:t>#define</a:t>
            </a:r>
            <a:r>
              <a:rPr lang="zh-CN" altLang="en-US" sz="2800" dirty="0"/>
              <a:t>命令定义，则在编译时编译程序段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，否则编译程序段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AAB7573-3D27-4FAA-8B59-1F03BE66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05263"/>
            <a:ext cx="2209800" cy="576262"/>
          </a:xfrm>
          <a:prstGeom prst="wedgeRectCallout">
            <a:avLst>
              <a:gd name="adj1" fmla="val -117097"/>
              <a:gd name="adj2" fmla="val -42361"/>
            </a:avLst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可以没有</a:t>
            </a:r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7001A9FD-B226-47E3-90C2-FD2C48C0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206FA2-A11C-4E47-9160-F5867769F506}" type="slidenum">
              <a:rPr kumimoji="0" lang="en-US" altLang="zh-CN" sz="1400" smtClean="0">
                <a:latin typeface="Verdana" panose="020B0604030504040204" pitchFamily="34" charset="0"/>
              </a:rPr>
              <a:pPr/>
              <a:t>9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29705</TotalTime>
  <Words>678</Words>
  <Application>Microsoft Office PowerPoint</Application>
  <PresentationFormat>全屏显示(4:3)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Verdana</vt:lpstr>
      <vt:lpstr>Wingdings</vt:lpstr>
      <vt:lpstr>Calibri</vt:lpstr>
      <vt:lpstr>黑体</vt:lpstr>
      <vt:lpstr>Bold Stripes</vt:lpstr>
      <vt:lpstr>Appendix A 预处理指令 ——preprocessing directives</vt:lpstr>
      <vt:lpstr>PowerPoint 演示文稿</vt:lpstr>
      <vt:lpstr>A.1 宏</vt:lpstr>
      <vt:lpstr>PowerPoint 演示文稿</vt:lpstr>
      <vt:lpstr>A.1 宏</vt:lpstr>
      <vt:lpstr>A.2 文件包含</vt:lpstr>
      <vt:lpstr>A.3 条件编译</vt:lpstr>
      <vt:lpstr>A.3 条件编译</vt:lpstr>
      <vt:lpstr>A.3 条件编译</vt:lpstr>
      <vt:lpstr>A.3 条件编译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zhoufaguo@cumtb.edu.cn</cp:lastModifiedBy>
  <cp:revision>1229</cp:revision>
  <cp:lastPrinted>2017-06-01T09:51:01Z</cp:lastPrinted>
  <dcterms:created xsi:type="dcterms:W3CDTF">2002-12-29T13:24:47Z</dcterms:created>
  <dcterms:modified xsi:type="dcterms:W3CDTF">2018-11-12T14:01:36Z</dcterms:modified>
</cp:coreProperties>
</file>