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11" r:id="rId2"/>
    <p:sldId id="403" r:id="rId3"/>
    <p:sldId id="506" r:id="rId4"/>
    <p:sldId id="507" r:id="rId5"/>
    <p:sldId id="509" r:id="rId6"/>
    <p:sldId id="510" r:id="rId7"/>
    <p:sldId id="511" r:id="rId8"/>
    <p:sldId id="512" r:id="rId9"/>
    <p:sldId id="508" r:id="rId10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D138D"/>
    <a:srgbClr val="CCECFF"/>
    <a:srgbClr val="FFFFCC"/>
    <a:srgbClr val="E1FFE1"/>
    <a:srgbClr val="FFCCFF"/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6" autoAdjust="0"/>
    <p:restoredTop sz="94640" autoAdjust="0"/>
  </p:normalViewPr>
  <p:slideViewPr>
    <p:cSldViewPr>
      <p:cViewPr varScale="1">
        <p:scale>
          <a:sx n="85" d="100"/>
          <a:sy n="85" d="100"/>
        </p:scale>
        <p:origin x="10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3CC16-9C9E-4586-9B7D-32D458F0E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E54CE-D653-42FD-9EC3-1C064BE580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B70A4-1ADB-4689-ADC5-F221556856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64ECC8-FE27-4B45-8FDC-1ABDA4545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pPr>
              <a:defRPr/>
            </a:pPr>
            <a:fld id="{C6A61690-8F60-46B9-95B7-F30BAA77E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D6CFCE-4404-40EB-99ED-3C1FFF73D2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B6100-E8F3-4293-B823-23E6DD0402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7E5F9D5-5F6D-4A93-9F7D-68578D8581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7938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20" tIns="47160" rIns="94320" bIns="4716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601C96C-CEA6-48B4-B947-2C67FB92A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4320" tIns="47160" rIns="94320" bIns="4716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FFA43-9B03-4919-A4A6-27960FA1B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BD4B5-F63E-4E1E-8E3E-4950721CC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pPr>
              <a:defRPr/>
            </a:pPr>
            <a:fld id="{457C03E2-61A2-44E3-B9CF-CD2C8B6E5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27A4BF1-86D4-4C85-926E-0D8D4F03D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B986B2E0-3347-4DFC-97E5-4D40F67783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BA22FD92-4635-4464-819C-0E914436A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93688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7925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9413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20900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81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353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925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97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D93E27-EFD9-45AD-9C17-6EBF13AA40E7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  <p:sp>
        <p:nvSpPr>
          <p:cNvPr id="6149" name="日期占位符 4">
            <a:extLst>
              <a:ext uri="{FF2B5EF4-FFF2-40B4-BE49-F238E27FC236}">
                <a16:creationId xmlns:a16="http://schemas.microsoft.com/office/drawing/2014/main" id="{46FDBEBC-40BB-472A-B73F-491C69E05C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93688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7925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9413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20900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81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353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925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97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>
            <a:extLst>
              <a:ext uri="{FF2B5EF4-FFF2-40B4-BE49-F238E27FC236}">
                <a16:creationId xmlns:a16="http://schemas.microsoft.com/office/drawing/2014/main" id="{2FE31734-0C5C-4206-978F-35A84B5A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Verdana" panose="020B0604030504040204" pitchFamily="3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32A8D50-7794-45DA-8C5F-6433FD9F1A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8FD43B0D-4C29-4970-BD90-8F1B1C796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167C1824-A043-4FF2-AFA4-DFE6CCA55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A5E4-C812-4719-B6D2-4422D10EA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36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1F9E21FB-77BD-4398-B709-DFF864118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CDE2139-3BD5-4A79-B0BF-F804B6954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00CCC9FC-0F0A-4F3C-9BD3-5CA6DE47F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AC44-53A8-4F77-A143-6867F4F55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75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188946C-FDCE-41FA-B893-20C151E4E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A2063AA8-1460-449B-A5B0-937308755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0573EBB-7A19-485D-A0C5-2961F216B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7FD7A-3026-4728-A696-AA2161FFE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385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00874BB8-932C-4227-86C5-CD4CE4E93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F4B8B087-E27D-4533-8E62-410FA9300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E3783A81-7244-4655-8760-67F8FC0227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A7AB6-5859-48D7-814C-99FCCF2F8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46861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F0F376A5-EAA7-46D1-A96E-53B32A1282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9BBFF3A5-4E83-44AC-BBE9-863BA9F1E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86EBF9F1-9A54-4FBB-9524-F71B4B7B8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34EF3-54AD-4661-9759-0AD80B177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6043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B11592C1-F11E-4C92-B9F6-9FA24E725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464E0B42-A05C-4B7F-A17F-98161762D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F247B553-939B-4186-93D8-002291D08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D93E1-1C07-4FFC-BFAE-2096AB05A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70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itchFamily="2" charset="2"/>
              <a:buChar char="Ø"/>
              <a:defRPr/>
            </a:lvl1pPr>
            <a:lvl2pPr>
              <a:buClrTx/>
              <a:buFont typeface="Wingdings" pitchFamily="2" charset="2"/>
              <a:buChar char="u"/>
              <a:defRPr/>
            </a:lvl2pPr>
            <a:lvl3pPr>
              <a:buClrTx/>
              <a:buFont typeface="Wingdings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3CE7FFD0-4F73-449C-8080-97BA8C438E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5C9DE9B-4C46-46BF-B496-47882D803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4B4163F-B2D2-435A-9282-45D642443C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C8D8F-B5FE-448B-A884-BC89C262E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707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429A15C-ED37-4174-B1D7-1C64032A2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E05F3A2A-634C-4243-B640-A32FAC36B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FCBFC96D-BE29-479A-AEF7-C2D04CE4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CD07-B2DA-4601-8257-3C9C7DA77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4578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C7DF2063-733A-410D-8CA6-8340CF615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B8985596-0DF5-42C6-BCF3-BAEDFEB0F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CC09F5D-FF3F-46AF-B112-37449F1FE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F7C36-3878-48F7-8991-68A5720D26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3411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77916CE8-206A-4FD0-AB72-04E7A0CF8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8C691496-842E-4B39-A8AD-704D734E9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4E822BC0-59BE-423D-8462-B5E76034A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5F528-89F5-4151-A923-42F0C291B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369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77544355-4D39-4388-A7CA-9EDA35F4B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89907739-3FE3-4E3D-8A75-E6AB472B3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39AD5E2-0E5D-4B1E-9284-91D92EC30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1B2A8-5989-4ECF-99D7-4CE513B2E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8467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5B72F850-9960-4027-B8AA-3F1B367C1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FBC7475E-E505-4E76-80FA-8CCF0872B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26859168-69FC-420D-B733-30F6C3520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326C9-D83E-4FD6-B2C3-B5859E5CF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4350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2A532FEB-852A-4D47-833C-9764C7428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5D4871D0-9D8A-46F9-BBB1-1CD53B55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37B4C008-18EE-424F-828E-F5FBBC482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5CC04-B6B5-4E04-BB66-156F0B316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293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585B71C-A0F7-4AB1-869B-B12F4EA13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BE5CBF24-87EF-42CB-80FA-EA1FF5619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37B1B2D8-5A85-4EE1-85CD-F3985A29B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D2D33-7095-48CA-8E4E-29957E737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6706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5">
            <a:extLst>
              <a:ext uri="{FF2B5EF4-FFF2-40B4-BE49-F238E27FC236}">
                <a16:creationId xmlns:a16="http://schemas.microsoft.com/office/drawing/2014/main" id="{BD762D06-2FD4-441A-AAFA-38F5222EF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66">
            <a:extLst>
              <a:ext uri="{FF2B5EF4-FFF2-40B4-BE49-F238E27FC236}">
                <a16:creationId xmlns:a16="http://schemas.microsoft.com/office/drawing/2014/main" id="{9A934F07-8A26-4D1C-8093-A8DEC402D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0050C6AA-B6B7-425B-AF50-7E50D9A047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75D0ABB8-A002-499E-B2D1-0C71629D9D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AA3C18F3-2BDE-4826-9305-77F01F9F88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5BB994E-1A17-488B-835C-7BC551F3E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3A94457D-DFD3-4EF9-89A9-B9019AAE0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534988"/>
            <a:ext cx="8858250" cy="14462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Appendix B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位运算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——bitwise operations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886EC9B-BB16-4BA4-88C0-23AC207EE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9513" y="2420938"/>
            <a:ext cx="6784975" cy="26638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B.1 </a:t>
            </a:r>
            <a:r>
              <a:rPr lang="zh-CN" altLang="en-US" sz="3600" u="sng"/>
              <a:t>位运算符</a:t>
            </a:r>
            <a:endParaRPr lang="en-US" altLang="zh-CN" sz="3600" u="sng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u="sng"/>
              <a:t>B.2 </a:t>
            </a:r>
            <a:r>
              <a:rPr lang="zh-CN" altLang="en-US" sz="3600" u="sng"/>
              <a:t>位段</a:t>
            </a:r>
            <a:endParaRPr lang="en-US" altLang="zh-CN" sz="3600" u="sng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46F3026F-F492-43F8-A323-BA7F627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95F8AF-3496-487E-90FF-D8DF039C02D0}" type="slidenum">
              <a:rPr kumimoji="0" lang="en-US" altLang="zh-CN" sz="1400" smtClean="0">
                <a:latin typeface="Verdana" panose="020B0604030504040204" pitchFamily="34" charset="0"/>
              </a:rPr>
              <a:pPr/>
              <a:t>1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43086464-3ED4-4B66-9121-DFC159F44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B.1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位运算符 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bitwise operators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0BDD4F-9285-4E22-99E9-071CFB2E9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整数的表示</a:t>
            </a:r>
            <a:endParaRPr lang="en-US" altLang="zh-CN"/>
          </a:p>
          <a:p>
            <a:pPr lvl="1"/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-15</a:t>
            </a:r>
            <a:r>
              <a:rPr lang="zh-CN" altLang="en-US"/>
              <a:t>的二进制表示</a:t>
            </a:r>
            <a:endParaRPr lang="en-US" altLang="zh-CN"/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提示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在计算机中，数值一律以补码表示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绝对值相同的数，原码除符号位外都相同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正数的补码、原码、反码相同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负数的补码，是原码的反码加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注意：最高位是符号位，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表示负数，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表示正数</a:t>
            </a:r>
          </a:p>
        </p:txBody>
      </p:sp>
      <p:pic>
        <p:nvPicPr>
          <p:cNvPr id="717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C74EE1A5-E640-41C3-833E-5D3E1EF7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灯片编号占位符 1">
            <a:extLst>
              <a:ext uri="{FF2B5EF4-FFF2-40B4-BE49-F238E27FC236}">
                <a16:creationId xmlns:a16="http://schemas.microsoft.com/office/drawing/2014/main" id="{0B0E18D5-0EDB-4F6A-BEA8-42B3BED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A638CE-F2CB-4360-BBD8-B07070F65092}" type="slidenum">
              <a:rPr kumimoji="0" lang="en-US" altLang="zh-CN" sz="1400" smtClean="0">
                <a:latin typeface="Verdana" panose="020B0604030504040204" pitchFamily="34" charset="0"/>
              </a:rPr>
              <a:pPr/>
              <a:t>2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4D4B828-F1FC-4099-B3AD-3A83BB7D9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20675"/>
            <a:ext cx="8858250" cy="14462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B.1.1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移位运算符 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——bitwise shift operators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0A36BB-18D6-4FFF-8212-F67EC374E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左移位运算符 </a:t>
            </a:r>
            <a:r>
              <a:rPr lang="en-US" altLang="zh-CN">
                <a:latin typeface="Times New Roman" panose="02020603050405020304" pitchFamily="18" charset="0"/>
              </a:rPr>
              <a:t>&lt;&lt;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向左移动指定位，空位补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Eg. E1 &lt;&lt; E2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E1</a:t>
            </a:r>
            <a:r>
              <a:rPr lang="zh-CN" altLang="en-US">
                <a:latin typeface="Times New Roman" panose="02020603050405020304" pitchFamily="18" charset="0"/>
              </a:rPr>
              <a:t>向左移</a:t>
            </a:r>
            <a:r>
              <a:rPr lang="en-US" altLang="zh-CN">
                <a:latin typeface="Times New Roman" panose="02020603050405020304" pitchFamily="18" charset="0"/>
              </a:rPr>
              <a:t>E2</a:t>
            </a:r>
            <a:r>
              <a:rPr lang="zh-CN" altLang="en-US">
                <a:latin typeface="Times New Roman" panose="02020603050405020304" pitchFamily="18" charset="0"/>
              </a:rPr>
              <a:t>位，结果为：</a:t>
            </a:r>
            <a:r>
              <a:rPr lang="en-US" altLang="zh-CN"/>
              <a:t>E1</a:t>
            </a:r>
            <a:r>
              <a:rPr lang="en-US" altLang="zh-CN" b="0"/>
              <a:t>×2</a:t>
            </a:r>
            <a:r>
              <a:rPr lang="en-US" altLang="zh-CN" baseline="30000"/>
              <a:t>E2</a:t>
            </a:r>
            <a:endParaRPr lang="en-US" altLang="zh-CN" baseline="30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右移位运算符 </a:t>
            </a:r>
            <a:r>
              <a:rPr lang="en-US" altLang="zh-CN">
                <a:latin typeface="Times New Roman" panose="02020603050405020304" pitchFamily="18" charset="0"/>
              </a:rPr>
              <a:t>&gt;&gt;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向右移动指定位，空位补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</a:p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Eg. E1 &gt;&gt; E2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E1</a:t>
            </a:r>
            <a:r>
              <a:rPr lang="zh-CN" altLang="en-US">
                <a:latin typeface="Times New Roman" panose="02020603050405020304" pitchFamily="18" charset="0"/>
              </a:rPr>
              <a:t>向右移</a:t>
            </a:r>
            <a:r>
              <a:rPr lang="en-US" altLang="zh-CN">
                <a:latin typeface="Times New Roman" panose="02020603050405020304" pitchFamily="18" charset="0"/>
              </a:rPr>
              <a:t>E2</a:t>
            </a:r>
            <a:r>
              <a:rPr lang="zh-CN" altLang="en-US">
                <a:latin typeface="Times New Roman" panose="02020603050405020304" pitchFamily="18" charset="0"/>
              </a:rPr>
              <a:t>位，结果为：</a:t>
            </a:r>
            <a:r>
              <a:rPr lang="en-US" altLang="zh-CN"/>
              <a:t>E1/</a:t>
            </a:r>
            <a:r>
              <a:rPr lang="en-US" altLang="zh-CN" b="0"/>
              <a:t>2</a:t>
            </a:r>
            <a:r>
              <a:rPr lang="en-US" altLang="zh-CN" baseline="30000"/>
              <a:t>E2</a:t>
            </a:r>
            <a:endParaRPr lang="en-US" altLang="zh-CN" baseline="30000">
              <a:latin typeface="Times New Roman" panose="02020603050405020304" pitchFamily="18" charset="0"/>
            </a:endParaRPr>
          </a:p>
        </p:txBody>
      </p:sp>
      <p:pic>
        <p:nvPicPr>
          <p:cNvPr id="819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1DA81DEC-B0C9-408D-A653-80F079F53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>
            <a:extLst>
              <a:ext uri="{FF2B5EF4-FFF2-40B4-BE49-F238E27FC236}">
                <a16:creationId xmlns:a16="http://schemas.microsoft.com/office/drawing/2014/main" id="{140A4A25-9D0B-407F-AA3A-AF6835AF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2468BA-4716-4569-8F3D-B66BAB8B2D83}" type="slidenum">
              <a:rPr kumimoji="0" lang="en-US" altLang="zh-CN" sz="1400" smtClean="0">
                <a:latin typeface="Verdana" panose="020B0604030504040204" pitchFamily="34" charset="0"/>
              </a:rPr>
              <a:pPr/>
              <a:t>3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A1E1272-0D76-462A-8895-BD35AFAFF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20675"/>
            <a:ext cx="8858250" cy="14462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B.1.2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位与运算符 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——bitwise AND operator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931BED4-BE97-4A30-BEB2-3CE6ABD41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位与运算符 </a:t>
            </a:r>
            <a:r>
              <a:rPr lang="en-US" altLang="zh-CN" dirty="0">
                <a:latin typeface="Times New Roman" pitchFamily="18" charset="0"/>
              </a:rPr>
              <a:t>&amp;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运算数必须为整型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逐位计算，对应位均为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时结果为</a:t>
            </a:r>
            <a:r>
              <a:rPr lang="en-US" altLang="zh-CN" dirty="0">
                <a:latin typeface="Times New Roman" pitchFamily="18" charset="0"/>
              </a:rPr>
              <a:t>1</a:t>
            </a:r>
          </a:p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主要用途</a:t>
            </a:r>
            <a:endParaRPr lang="en-US" altLang="zh-CN" dirty="0">
              <a:latin typeface="Times New Roman" pitchFamily="18" charset="0"/>
            </a:endParaRPr>
          </a:p>
          <a:p>
            <a:pPr lvl="1">
              <a:defRPr/>
            </a:pPr>
            <a:r>
              <a:rPr lang="zh-CN" altLang="en-US" dirty="0"/>
              <a:t>清零（用</a:t>
            </a:r>
            <a:r>
              <a:rPr lang="en-US" altLang="zh-CN" dirty="0"/>
              <a:t>0</a:t>
            </a:r>
            <a:r>
              <a:rPr lang="zh-CN" altLang="en-US" dirty="0"/>
              <a:t>相</a:t>
            </a:r>
            <a:r>
              <a:rPr lang="en-US" altLang="zh-CN" dirty="0"/>
              <a:t>&amp;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zh-CN" altLang="en-US" dirty="0"/>
              <a:t>保留指定位（用</a:t>
            </a:r>
            <a:r>
              <a:rPr lang="en-US" altLang="zh-CN" dirty="0"/>
              <a:t>1</a:t>
            </a:r>
            <a:r>
              <a:rPr lang="zh-CN" altLang="en-US" dirty="0"/>
              <a:t>相</a:t>
            </a:r>
            <a:r>
              <a:rPr lang="en-US" altLang="zh-CN" dirty="0"/>
              <a:t>&amp;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zh-CN" altLang="en-US" dirty="0"/>
              <a:t>检测某位的值（用</a:t>
            </a:r>
            <a:r>
              <a:rPr lang="en-US" altLang="zh-CN" dirty="0"/>
              <a:t>1</a:t>
            </a:r>
            <a:r>
              <a:rPr lang="zh-CN" altLang="en-US" dirty="0"/>
              <a:t>相</a:t>
            </a:r>
            <a:r>
              <a:rPr lang="en-US" altLang="zh-CN" dirty="0"/>
              <a:t>&amp;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922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D0793F64-78EA-4889-887C-98327E900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灯片编号占位符 1">
            <a:extLst>
              <a:ext uri="{FF2B5EF4-FFF2-40B4-BE49-F238E27FC236}">
                <a16:creationId xmlns:a16="http://schemas.microsoft.com/office/drawing/2014/main" id="{5447E9DD-0959-4B94-8F16-63F94AE4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CF79C6-72B1-4AC0-AD6D-1F767C4D21BD}" type="slidenum">
              <a:rPr kumimoji="0" lang="en-US" altLang="zh-CN" sz="1400" smtClean="0">
                <a:latin typeface="Verdana" panose="020B0604030504040204" pitchFamily="34" charset="0"/>
              </a:rPr>
              <a:pPr/>
              <a:t>4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36B83560-E81C-4D13-A933-2202A6E28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20675"/>
            <a:ext cx="8858250" cy="14462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B.1.3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位或运算符 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bitwise inclusive OR operator</a:t>
            </a:r>
            <a:endParaRPr lang="zh-CN" altLang="en-US" sz="32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CA3AEDB-36FB-4192-BDF7-F06A2AF24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739900"/>
            <a:ext cx="81438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位或运算符 </a:t>
            </a:r>
            <a:r>
              <a:rPr lang="en-US" altLang="zh-CN" dirty="0">
                <a:latin typeface="Times New Roman" pitchFamily="18" charset="0"/>
              </a:rPr>
              <a:t>|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运算数必须为整型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逐位计算，对应位均为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时结果为</a:t>
            </a:r>
            <a:r>
              <a:rPr lang="en-US" altLang="zh-CN" dirty="0">
                <a:latin typeface="Times New Roman" pitchFamily="18" charset="0"/>
              </a:rPr>
              <a:t>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024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2538D0F6-0A76-48C0-A023-A59D0E116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灯片编号占位符 1">
            <a:extLst>
              <a:ext uri="{FF2B5EF4-FFF2-40B4-BE49-F238E27FC236}">
                <a16:creationId xmlns:a16="http://schemas.microsoft.com/office/drawing/2014/main" id="{D725A0C1-91F8-49C0-A354-5EF72734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CA0450-ABCF-48C0-BFDF-F133D5A8B322}" type="slidenum">
              <a:rPr kumimoji="0" lang="en-US" altLang="zh-CN" sz="1400" smtClean="0">
                <a:latin typeface="Verdana" panose="020B0604030504040204" pitchFamily="34" charset="0"/>
              </a:rPr>
              <a:pPr/>
              <a:t>5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96158966-F79F-4F00-A2C7-A915D3C9E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20675"/>
            <a:ext cx="8858250" cy="14462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B.1.4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异或运算符 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bitwise exclusive OR operator</a:t>
            </a:r>
            <a:endParaRPr lang="zh-CN" altLang="en-US" sz="32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7F4E75-8BE2-4D40-9208-20C3154EA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739900"/>
            <a:ext cx="81438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异或运算符 </a:t>
            </a:r>
            <a:r>
              <a:rPr lang="en-US" altLang="zh-CN" dirty="0">
                <a:latin typeface="Times New Roman" pitchFamily="18" charset="0"/>
              </a:rPr>
              <a:t>^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运算数必须为整型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逐位计算，对应位不同时结果为</a:t>
            </a:r>
            <a:r>
              <a:rPr lang="en-US" altLang="zh-CN" dirty="0">
                <a:latin typeface="Times New Roman" pitchFamily="18" charset="0"/>
              </a:rPr>
              <a:t>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126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118B1A1D-C38F-4132-8FF2-F6C521DF4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灯片编号占位符 1">
            <a:extLst>
              <a:ext uri="{FF2B5EF4-FFF2-40B4-BE49-F238E27FC236}">
                <a16:creationId xmlns:a16="http://schemas.microsoft.com/office/drawing/2014/main" id="{77FE80EA-E14D-47FD-A939-239C7696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DF9B52-6756-4402-B153-A7C595F48ABF}" type="slidenum">
              <a:rPr kumimoji="0" lang="en-US" altLang="zh-CN" sz="1400" smtClean="0">
                <a:latin typeface="Verdana" panose="020B0604030504040204" pitchFamily="34" charset="0"/>
              </a:rPr>
              <a:pPr/>
              <a:t>6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240749B-D6B1-4C84-B3BF-81EAFB260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20675"/>
            <a:ext cx="8858250" cy="14462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B.1.5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位反运算符 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bitwise complement operator</a:t>
            </a:r>
            <a:endParaRPr lang="zh-CN" altLang="en-US" sz="32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6D9DC2-8843-4B84-97A8-BF1B2C312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812925"/>
            <a:ext cx="81438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位反运算符 </a:t>
            </a:r>
            <a:r>
              <a:rPr lang="en-US" altLang="zh-CN" dirty="0">
                <a:latin typeface="Times New Roman" pitchFamily="18" charset="0"/>
              </a:rPr>
              <a:t>~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运算数必须为整型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逐位取反，</a:t>
            </a:r>
            <a:r>
              <a:rPr lang="en-US" altLang="zh-CN" dirty="0"/>
              <a:t>0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1, 1</a:t>
            </a:r>
            <a:r>
              <a:rPr lang="en-US" altLang="zh-CN" dirty="0">
                <a:sym typeface="Wingdings" pitchFamily="2" charset="2"/>
              </a:rPr>
              <a:t>0</a:t>
            </a:r>
            <a:endParaRPr lang="en-US" altLang="zh-CN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229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1A73F66-7828-43C6-9855-CDE60527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1">
            <a:extLst>
              <a:ext uri="{FF2B5EF4-FFF2-40B4-BE49-F238E27FC236}">
                <a16:creationId xmlns:a16="http://schemas.microsoft.com/office/drawing/2014/main" id="{271C56E6-0D29-4E8D-99B8-45A30CD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B60862-6E86-4E8E-AE9B-8A4CF7856DD6}" type="slidenum">
              <a:rPr kumimoji="0" lang="en-US" altLang="zh-CN" sz="1400" smtClean="0">
                <a:latin typeface="Verdana" panose="020B0604030504040204" pitchFamily="34" charset="0"/>
              </a:rPr>
              <a:pPr/>
              <a:t>7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9006D3EB-D1BD-418A-87CF-7285D8F8A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320675"/>
            <a:ext cx="8858250" cy="14462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B.2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位段 </a:t>
            </a:r>
            <a:b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</a:b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——bit field</a:t>
            </a:r>
            <a:endParaRPr lang="zh-CN" altLang="en-US" sz="32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F545078-D3AE-47C7-804B-A15EE38CC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812925"/>
            <a:ext cx="8143875" cy="49291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位段</a:t>
            </a:r>
            <a:r>
              <a:rPr lang="en-US" altLang="zh-CN" dirty="0"/>
              <a:t>(bit field),</a:t>
            </a:r>
            <a:r>
              <a:rPr lang="zh-CN" altLang="en-US" dirty="0"/>
              <a:t>就是结构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)</a:t>
            </a:r>
            <a:r>
              <a:rPr lang="zh-CN" altLang="en-US" dirty="0"/>
              <a:t>中的一种字段</a:t>
            </a:r>
            <a:r>
              <a:rPr lang="en-US" altLang="zh-CN" dirty="0"/>
              <a:t>(</a:t>
            </a:r>
            <a:r>
              <a:rPr lang="zh-CN" altLang="en-US" dirty="0"/>
              <a:t>成员</a:t>
            </a:r>
            <a:r>
              <a:rPr lang="en-US" altLang="zh-CN" dirty="0"/>
              <a:t>),</a:t>
            </a:r>
            <a:r>
              <a:rPr lang="zh-CN" altLang="en-US" dirty="0"/>
              <a:t>这种成员是以二进制位作为长度单位的。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p_data</a:t>
            </a:r>
            <a:r>
              <a:rPr lang="en-US" altLang="zh-CN" dirty="0"/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unsigned a:2;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unsigned b:3;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}data;</a:t>
            </a:r>
            <a:endParaRPr lang="zh-CN" alt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331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62CCA8A8-AA90-4DC0-8691-0ECA9FA5C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灯片编号占位符 1">
            <a:extLst>
              <a:ext uri="{FF2B5EF4-FFF2-40B4-BE49-F238E27FC236}">
                <a16:creationId xmlns:a16="http://schemas.microsoft.com/office/drawing/2014/main" id="{BB748B9A-157F-4115-9206-B204A798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8F7576-575F-4B35-8568-5BF38B3CD733}" type="slidenum">
              <a:rPr kumimoji="0" lang="en-US" altLang="zh-CN" sz="1400" smtClean="0">
                <a:latin typeface="Verdana" panose="020B0604030504040204" pitchFamily="34" charset="0"/>
              </a:rPr>
              <a:pPr/>
              <a:t>8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A09B99BE-E9E7-412F-A0C9-204C2349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476250"/>
            <a:ext cx="8785225" cy="5935663"/>
          </a:xfrm>
        </p:spPr>
        <p:txBody>
          <a:bodyPr/>
          <a:lstStyle/>
          <a:p>
            <a:r>
              <a:rPr lang="zh-CN" altLang="en-US" sz="2400"/>
              <a:t>位段成员的类型必须指定为</a:t>
            </a:r>
            <a:r>
              <a:rPr lang="en-US" altLang="zh-CN" sz="2400"/>
              <a:t>unsigned </a:t>
            </a:r>
            <a:r>
              <a:rPr lang="zh-CN" altLang="en-US" sz="2400"/>
              <a:t>或</a:t>
            </a:r>
            <a:r>
              <a:rPr lang="en-US" altLang="zh-CN" sz="2400"/>
              <a:t>int</a:t>
            </a:r>
            <a:r>
              <a:rPr lang="zh-CN" altLang="en-US" sz="2400"/>
              <a:t>类型；</a:t>
            </a:r>
          </a:p>
          <a:p>
            <a:r>
              <a:rPr lang="zh-CN" altLang="en-US" sz="2400"/>
              <a:t>可定义长度为</a:t>
            </a:r>
            <a:r>
              <a:rPr lang="en-US" altLang="zh-CN" sz="2400"/>
              <a:t>0</a:t>
            </a:r>
            <a:r>
              <a:rPr lang="zh-CN" altLang="en-US" sz="2400"/>
              <a:t>的位段，使某一位段从另一个字开始存放</a:t>
            </a:r>
            <a:endParaRPr lang="en-US" altLang="zh-CN" sz="2400"/>
          </a:p>
          <a:p>
            <a:r>
              <a:rPr lang="zh-CN" altLang="en-US" sz="2400"/>
              <a:t>可定义无名位段，表明该几位空间不用</a:t>
            </a:r>
            <a:endParaRPr lang="en-US" altLang="zh-CN" sz="2400"/>
          </a:p>
          <a:p>
            <a:r>
              <a:rPr lang="zh-CN" altLang="en-US" sz="2400"/>
              <a:t>一个位段不能跨单元存储。如果第一个单元空间不能容纳下一个位段，则放弃该空间，而从下一个单元起存放该位段</a:t>
            </a:r>
          </a:p>
          <a:p>
            <a:r>
              <a:rPr lang="en-US" altLang="zh-CN" sz="2400"/>
              <a:t>5</a:t>
            </a:r>
            <a:r>
              <a:rPr lang="zh-CN" altLang="en-US" sz="2400"/>
              <a:t>、因为最小的存储单位是字节，所以不允许取位段的地址</a:t>
            </a:r>
          </a:p>
          <a:p>
            <a:r>
              <a:rPr lang="en-US" altLang="zh-CN" sz="2400"/>
              <a:t>6</a:t>
            </a:r>
            <a:r>
              <a:rPr lang="zh-CN" altLang="en-US" sz="2400"/>
              <a:t>、位段也只能在结构中定义</a:t>
            </a:r>
            <a:endParaRPr lang="en-US" altLang="zh-CN" sz="2400"/>
          </a:p>
          <a:p>
            <a:r>
              <a:rPr lang="en-US" altLang="zh-CN" sz="2400"/>
              <a:t>7</a:t>
            </a:r>
            <a:r>
              <a:rPr lang="zh-CN" altLang="en-US" sz="2400"/>
              <a:t>、位段可以用整型格式符输出。例如：</a:t>
            </a:r>
          </a:p>
          <a:p>
            <a:pPr lvl="1"/>
            <a:r>
              <a:rPr lang="en-US" altLang="zh-CN" sz="2400"/>
              <a:t>printf(“%d,%d,%d”,data.a,data.b,data.c);</a:t>
            </a:r>
          </a:p>
          <a:p>
            <a:r>
              <a:rPr lang="en-US" altLang="zh-CN" sz="2400"/>
              <a:t>8</a:t>
            </a:r>
            <a:r>
              <a:rPr lang="zh-CN" altLang="en-US" sz="2400"/>
              <a:t>、位段可以在数值表达式中引用，它会被系统自动地转换成整型数。</a:t>
            </a: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8C501721-A2E3-4DFA-9633-2C24CFD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2D8F0E-F1D7-49AF-BC64-4493D944442D}" type="slidenum">
              <a:rPr kumimoji="0" lang="en-US" altLang="zh-CN" sz="1400" smtClean="0">
                <a:latin typeface="Verdana" panose="020B0604030504040204" pitchFamily="34" charset="0"/>
              </a:rPr>
              <a:pPr/>
              <a:t>9</a:t>
            </a:fld>
            <a:endParaRPr kumimoji="0" lang="en-US" altLang="zh-CN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Stripes">
  <a:themeElements>
    <a:clrScheme name="Bold Stripes 8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29755</TotalTime>
  <Words>516</Words>
  <Application>Microsoft Office PowerPoint</Application>
  <PresentationFormat>全屏显示(4:3)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Verdana</vt:lpstr>
      <vt:lpstr>Wingdings</vt:lpstr>
      <vt:lpstr>Calibri</vt:lpstr>
      <vt:lpstr>黑体</vt:lpstr>
      <vt:lpstr>Times New Roman</vt:lpstr>
      <vt:lpstr>Bold Stripes</vt:lpstr>
      <vt:lpstr>Appendix B 位运算 ——bitwise operations</vt:lpstr>
      <vt:lpstr>B.1 位运算符 bitwise operators</vt:lpstr>
      <vt:lpstr>B.1.1 移位运算符  ——bitwise shift operators</vt:lpstr>
      <vt:lpstr>B.1.2 位与运算符  ——bitwise AND operator</vt:lpstr>
      <vt:lpstr>B.1.3 位或运算符  ——bitwise inclusive OR operator</vt:lpstr>
      <vt:lpstr>B.1.4 异或运算符  ——bitwise exclusive OR operator</vt:lpstr>
      <vt:lpstr>B.1.5 位反运算符  ——bitwise complement operator</vt:lpstr>
      <vt:lpstr>B.2 位段  ——bit field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zhoufaguo@cumtb.edu.cn</cp:lastModifiedBy>
  <cp:revision>1236</cp:revision>
  <cp:lastPrinted>2017-06-01T09:52:02Z</cp:lastPrinted>
  <dcterms:created xsi:type="dcterms:W3CDTF">2002-12-29T13:24:47Z</dcterms:created>
  <dcterms:modified xsi:type="dcterms:W3CDTF">2018-11-12T14:01:56Z</dcterms:modified>
</cp:coreProperties>
</file>