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11" r:id="rId2"/>
    <p:sldId id="403" r:id="rId3"/>
    <p:sldId id="513" r:id="rId4"/>
    <p:sldId id="514" r:id="rId5"/>
    <p:sldId id="515" r:id="rId6"/>
    <p:sldId id="516" r:id="rId7"/>
    <p:sldId id="517" r:id="rId8"/>
    <p:sldId id="518" r:id="rId9"/>
    <p:sldId id="542" r:id="rId10"/>
    <p:sldId id="543" r:id="rId11"/>
    <p:sldId id="544" r:id="rId12"/>
    <p:sldId id="545" r:id="rId13"/>
    <p:sldId id="541" r:id="rId14"/>
    <p:sldId id="549" r:id="rId15"/>
    <p:sldId id="550" r:id="rId16"/>
    <p:sldId id="551" r:id="rId17"/>
    <p:sldId id="552" r:id="rId18"/>
    <p:sldId id="546" r:id="rId19"/>
    <p:sldId id="553" r:id="rId20"/>
    <p:sldId id="554" r:id="rId21"/>
    <p:sldId id="555" r:id="rId22"/>
    <p:sldId id="547" r:id="rId23"/>
    <p:sldId id="556" r:id="rId24"/>
    <p:sldId id="557" r:id="rId25"/>
    <p:sldId id="558" r:id="rId26"/>
    <p:sldId id="559" r:id="rId27"/>
    <p:sldId id="548" r:id="rId28"/>
    <p:sldId id="560" r:id="rId29"/>
    <p:sldId id="561" r:id="rId30"/>
    <p:sldId id="562" r:id="rId31"/>
    <p:sldId id="563" r:id="rId32"/>
    <p:sldId id="564" r:id="rId33"/>
    <p:sldId id="565" r:id="rId34"/>
    <p:sldId id="566" r:id="rId35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D138D"/>
    <a:srgbClr val="CCECFF"/>
    <a:srgbClr val="FFFFCC"/>
    <a:srgbClr val="E1FFE1"/>
    <a:srgbClr val="FFCCFF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6" autoAdjust="0"/>
    <p:restoredTop sz="94640" autoAdjust="0"/>
  </p:normalViewPr>
  <p:slideViewPr>
    <p:cSldViewPr>
      <p:cViewPr varScale="1">
        <p:scale>
          <a:sx n="85" d="100"/>
          <a:sy n="85" d="100"/>
        </p:scale>
        <p:origin x="10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A455EC8-A5EF-44B9-8F16-C067A913F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CEA977-E7C1-4217-902F-37310ECCFF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E52B9-AD06-42F2-9A21-F3664F7AC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14B5B-7005-44AB-A382-9A392FF279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4B9C833F-8EAE-4109-BED3-8B8A4114A1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F9CAF07-4F70-4B61-A9A6-F34EFC2F1F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3BFD3-6E19-4D65-9476-CAE15B6DE3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B508E82-5072-49C4-AF20-C92D6E5F5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7938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20" tIns="47160" rIns="94320" bIns="4716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4B4E708-E2B1-448D-9A3C-397204E0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4320" tIns="47160" rIns="94320" bIns="4716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8E251-9F5E-42BC-8D06-5162618910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623D9-FA0A-4E93-82C5-E7AB453AE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pPr>
              <a:defRPr/>
            </a:pPr>
            <a:fld id="{D2110282-24E8-4173-8361-1FD341C7A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61AD919-188D-4817-A853-46FE7EFA52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365DDC9-19C1-4F2B-8B0B-A87237CE8F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1614F4D-957C-46B7-A54F-6D3885F9D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4C9D17-0464-42C0-AEED-F4255F52D4D5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  <p:sp>
        <p:nvSpPr>
          <p:cNvPr id="6149" name="日期占位符 4">
            <a:extLst>
              <a:ext uri="{FF2B5EF4-FFF2-40B4-BE49-F238E27FC236}">
                <a16:creationId xmlns:a16="http://schemas.microsoft.com/office/drawing/2014/main" id="{D68C53B6-1FF9-4577-961F-056439FC56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93688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7925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9413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20900" indent="-2349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81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353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925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9700" indent="-23495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>
            <a:extLst>
              <a:ext uri="{FF2B5EF4-FFF2-40B4-BE49-F238E27FC236}">
                <a16:creationId xmlns:a16="http://schemas.microsoft.com/office/drawing/2014/main" id="{CA3DF0B2-D094-4B0E-9898-B7E57B5C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Verdana" panose="020B0604030504040204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3278E5A2-8B17-4FA6-9697-9FD38B1959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54992B55-F2CB-4AAA-A0BD-5BF9419F8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6C3D4E42-6E4B-45BD-8F3B-B67A6BC6D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5E5E9-CE21-456B-863C-0904C5B6B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86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BE1AE18-CDB9-43E6-A16F-C174A7E24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A21F04E3-B79E-4A3C-8282-F71CB4A6E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1C4BB30-0BD3-4B8D-B722-D1E1E84D6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D9400-43A2-4965-A676-7EE4861A4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0781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0E2A86C4-1A87-4854-8D0F-0A7F2172C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5250C88-24A8-4485-A2A2-230183A27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D439BF9-6516-408A-B120-2956DED496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92CF-B148-4DB7-90F4-8CE13F12F7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8734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D221D13F-8749-4DDF-A30D-BAA34A34F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2D42A5CE-B8A0-46B5-B671-FB0DAED4B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D1557725-3522-42A6-AE56-C9A21C728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23547-D5C0-442D-ABBB-CF6D5035E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0829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0B3FC50F-A683-421D-B22A-FCD64CDE8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87D2B43-A0C9-4A4F-8926-37118443A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91C16351-7381-43FF-911C-11425E0B2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EE8A9-4B04-44B6-B1DC-A04E0F9DF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34097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BAE512DF-F82B-4AA9-B897-7C618A90E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77365A0-B99A-4EDB-982B-91A4E3AFE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C6AE6E8-73E4-42E2-81FA-59E6ECCEE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68009-80C3-4DA0-A83C-24A573679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7218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1E790FB-EB33-42C3-AE24-3A8862819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BFE0499-319F-4590-9F73-A4A2A71C12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3124A50-812A-4DA4-A15C-9BC46C958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562ED-A266-4411-9464-40B900EB5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558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587569D-0767-4767-AA6F-78912F701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5F14AF0-B7A1-4AF3-8CBC-2EB6ECAA1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B57255AB-1631-48FF-8277-98D844BF1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E5407-9E0D-4F91-89CF-4CD59ABD8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32890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084B171-E27C-402A-AC59-436C5F7E5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DA9D751-F086-4CAB-A056-58E1C0D41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88B1FA1C-0C65-4C25-A454-6013E065E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D9F55-D8A7-4460-8B25-7C5E11CEA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0867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7F2DFC2-03E9-4F3A-9D8B-9141D2956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B76671CB-84C0-40D1-A89C-275196591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7CE2E37D-115F-4E2D-9A5B-B7469453B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B814-045A-4F34-9956-248552D98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7165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8DC09CAC-96A2-4C29-812C-A8B4EDEA6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890D888-CAA4-4C8A-ACAB-A8C1229C7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C745F9FF-1935-41AF-BAD4-CE59E3DFF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444D5-AE42-428F-9DD0-975F4C55C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048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BAA2D3EC-F538-4C93-B508-F0B5AB60A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5B99D7BE-0919-4CCF-B012-2DF651E46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445DFFDF-B4B9-4B2D-8F8C-8BD17CD65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8F0B6-3D5B-46D1-A7B1-D39AB234D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747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5537088-A81C-4175-8031-2A4B49F26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A235122-3A08-4C7D-A3BA-82190A3EA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16EC864E-3D05-4A3B-B7A1-6109D331A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9DCA-0A34-4656-A078-A1EA90267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772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AD2D9C87-6358-4116-88CD-CF8E81BD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277B361-7205-4999-9788-B90E0107F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9A9C38F3-8CAA-40F0-803A-6935ABA58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332C-CC7A-4FA1-8D20-6B43ABB122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255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5">
            <a:extLst>
              <a:ext uri="{FF2B5EF4-FFF2-40B4-BE49-F238E27FC236}">
                <a16:creationId xmlns:a16="http://schemas.microsoft.com/office/drawing/2014/main" id="{EE44D190-1B70-4878-B408-B3ACE1291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66">
            <a:extLst>
              <a:ext uri="{FF2B5EF4-FFF2-40B4-BE49-F238E27FC236}">
                <a16:creationId xmlns:a16="http://schemas.microsoft.com/office/drawing/2014/main" id="{89EA06EB-DFED-44D5-BD02-E97262A88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AFFF5F55-EBE9-423C-8494-0F6CF56A5B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3A281CF4-0AF6-4B2B-A937-E584537DE6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325F4977-2C6C-48B4-8E78-1500BEB693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840CBA4-DFB1-40E8-B651-24A47533C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56C117F-71DE-416D-9970-D77DE1787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476250"/>
            <a:ext cx="8858250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Appendix C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综合设计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027F2B1-8A0F-4784-8AFF-D2E2736BA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9513" y="1341438"/>
            <a:ext cx="6784975" cy="49672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C.1</a:t>
            </a:r>
            <a:r>
              <a:rPr lang="zh-CN" altLang="en-US" sz="3600" u="sng"/>
              <a:t>学生信息管理系统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C.2</a:t>
            </a:r>
            <a:r>
              <a:rPr lang="zh-CN" altLang="en-US" sz="3600" u="sng"/>
              <a:t>住宿信息管理系统</a:t>
            </a:r>
            <a:endParaRPr lang="en-US" altLang="zh-CN" sz="3600" u="sng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C.3</a:t>
            </a:r>
            <a:r>
              <a:rPr lang="zh-CN" altLang="en-US" sz="3600" u="sng"/>
              <a:t>教室信息管理系统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C.4</a:t>
            </a:r>
            <a:r>
              <a:rPr lang="zh-CN" altLang="en-US" sz="3600" u="sng"/>
              <a:t>图书信息管理系统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C.5</a:t>
            </a:r>
            <a:r>
              <a:rPr lang="zh-CN" altLang="en-US" sz="3600" u="sng"/>
              <a:t>考试管理系统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u="sng"/>
              <a:t>C.6</a:t>
            </a:r>
            <a:r>
              <a:rPr lang="zh-CN" altLang="en-US" sz="3600" u="sng"/>
              <a:t>停车管理系统</a:t>
            </a:r>
            <a:endParaRPr lang="en-US" altLang="zh-CN" sz="3600" u="sng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3600" u="sng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3600" u="sng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821712FE-D92A-4245-940C-166EEE9B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D249A08-BA67-4FBA-A2BD-51E0F7225ED5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F0DA195-8B4D-4C42-8526-06B439C74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住宿信息管理系统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D7CD9D0-9A2C-4E6B-8937-E22123338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学生信息管理</a:t>
            </a:r>
            <a:endParaRPr lang="en-US" altLang="zh-CN"/>
          </a:p>
          <a:p>
            <a:pPr lvl="1"/>
            <a:r>
              <a:rPr lang="zh-CN" altLang="en-US"/>
              <a:t>学生信息初始化</a:t>
            </a:r>
            <a:endParaRPr lang="en-US" altLang="zh-CN"/>
          </a:p>
          <a:p>
            <a:pPr lvl="1"/>
            <a:r>
              <a:rPr lang="zh-CN" altLang="en-US"/>
              <a:t>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1"/>
            <a:r>
              <a:rPr lang="zh-CN" altLang="en-US"/>
              <a:t>学生信息展示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536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1BA8E9C9-9581-4A88-9EC6-0669C23FC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>
            <a:extLst>
              <a:ext uri="{FF2B5EF4-FFF2-40B4-BE49-F238E27FC236}">
                <a16:creationId xmlns:a16="http://schemas.microsoft.com/office/drawing/2014/main" id="{56BE0DC6-6CF0-41E1-83CF-F6C29BBD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1454B2-E316-4CF8-AE42-B8C6B0FA58B8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FFA23851-2424-4C84-8233-E01468D65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住宿信息管理系统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30A3960-1195-492B-ACC8-B62C66296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宿舍分配管理</a:t>
            </a:r>
            <a:endParaRPr lang="en-US" altLang="zh-CN"/>
          </a:p>
          <a:p>
            <a:pPr lvl="1"/>
            <a:r>
              <a:rPr lang="zh-CN" altLang="en-US"/>
              <a:t>自动分配</a:t>
            </a:r>
            <a:endParaRPr lang="en-US" altLang="zh-CN"/>
          </a:p>
          <a:p>
            <a:pPr lvl="1"/>
            <a:r>
              <a:rPr lang="zh-CN" altLang="en-US"/>
              <a:t>人工调整</a:t>
            </a:r>
            <a:endParaRPr lang="en-US" altLang="zh-CN"/>
          </a:p>
          <a:p>
            <a:pPr lvl="1"/>
            <a:r>
              <a:rPr lang="zh-CN" altLang="en-US"/>
              <a:t>住宿信息展示</a:t>
            </a:r>
          </a:p>
          <a:p>
            <a:pPr lvl="1"/>
            <a:endParaRPr lang="zh-CN" altLang="en-US"/>
          </a:p>
        </p:txBody>
      </p:sp>
      <p:pic>
        <p:nvPicPr>
          <p:cNvPr id="1638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084D766-A9D2-4BD4-B6EE-F88A3E34E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>
            <a:extLst>
              <a:ext uri="{FF2B5EF4-FFF2-40B4-BE49-F238E27FC236}">
                <a16:creationId xmlns:a16="http://schemas.microsoft.com/office/drawing/2014/main" id="{7EF631B7-E2C3-4AD6-BF4C-841C0ECB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BDC428-1D18-49D1-880A-9FFD65D55CA0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A04704A-C897-48B3-AE9B-3D863D1A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住宿信息管理系统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A58D78-6E0B-418B-BDC5-09535660C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信息查询</a:t>
            </a:r>
            <a:endParaRPr lang="en-US" altLang="zh-CN"/>
          </a:p>
          <a:p>
            <a:pPr lvl="1"/>
            <a:r>
              <a:rPr lang="zh-CN" altLang="en-US"/>
              <a:t>按宿舍</a:t>
            </a:r>
            <a:endParaRPr lang="en-US" altLang="zh-CN"/>
          </a:p>
          <a:p>
            <a:pPr lvl="1"/>
            <a:r>
              <a:rPr lang="zh-CN" altLang="en-US"/>
              <a:t>按学生</a:t>
            </a:r>
            <a:endParaRPr lang="en-US" altLang="zh-CN"/>
          </a:p>
          <a:p>
            <a:pPr lvl="1"/>
            <a:r>
              <a:rPr lang="zh-CN" altLang="en-US"/>
              <a:t>按年级、班级、专业等</a:t>
            </a:r>
          </a:p>
          <a:p>
            <a:pPr lvl="1"/>
            <a:endParaRPr lang="zh-CN" altLang="en-US"/>
          </a:p>
        </p:txBody>
      </p:sp>
      <p:pic>
        <p:nvPicPr>
          <p:cNvPr id="1741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D9FD693-AA83-4319-ABBB-907A935B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灯片编号占位符 1">
            <a:extLst>
              <a:ext uri="{FF2B5EF4-FFF2-40B4-BE49-F238E27FC236}">
                <a16:creationId xmlns:a16="http://schemas.microsoft.com/office/drawing/2014/main" id="{66B0551B-140F-4C9D-B7B2-54C1507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FD8D72E-6995-4EF0-A195-88C2770007BD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860190D-CD10-4CED-9ADC-F1BE5C7A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C.3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教室信息管理系统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D0B420C-987D-4375-BF04-3846627DC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主要功能菜单</a:t>
            </a:r>
            <a:endParaRPr lang="en-US" altLang="zh-CN"/>
          </a:p>
          <a:p>
            <a:pPr lvl="1"/>
            <a:r>
              <a:rPr lang="zh-CN" altLang="en-US"/>
              <a:t>教室信息管理</a:t>
            </a:r>
            <a:endParaRPr lang="en-US" altLang="zh-CN"/>
          </a:p>
          <a:p>
            <a:pPr lvl="1"/>
            <a:r>
              <a:rPr lang="zh-CN" altLang="en-US"/>
              <a:t>课程信息管理</a:t>
            </a:r>
            <a:endParaRPr lang="en-US" altLang="zh-CN"/>
          </a:p>
          <a:p>
            <a:pPr lvl="1"/>
            <a:r>
              <a:rPr lang="zh-CN" altLang="en-US"/>
              <a:t>教室分配</a:t>
            </a:r>
            <a:endParaRPr lang="en-US" altLang="zh-CN"/>
          </a:p>
          <a:p>
            <a:pPr lvl="1"/>
            <a:r>
              <a:rPr lang="zh-CN" altLang="en-US"/>
              <a:t>信息查询与展示</a:t>
            </a:r>
            <a:endParaRPr lang="en-US" altLang="zh-CN"/>
          </a:p>
        </p:txBody>
      </p:sp>
      <p:pic>
        <p:nvPicPr>
          <p:cNvPr id="1843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D283029E-3391-4654-8B82-EB9B6D1A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>
            <a:extLst>
              <a:ext uri="{FF2B5EF4-FFF2-40B4-BE49-F238E27FC236}">
                <a16:creationId xmlns:a16="http://schemas.microsoft.com/office/drawing/2014/main" id="{2BEF6832-0CBA-4CE8-BD96-05BE5183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E75FC6F-E13D-4AE9-B903-F37200DA80C4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3EE99CD-DFB9-41D4-A8C0-DB0224BA3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C.3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教室信息管理系统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1639CFA-F43D-4882-86CA-C62568756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教室信息管理</a:t>
            </a:r>
            <a:endParaRPr lang="en-US" altLang="zh-CN"/>
          </a:p>
          <a:p>
            <a:pPr lvl="1"/>
            <a:r>
              <a:rPr lang="zh-CN" altLang="en-US"/>
              <a:t>教室信息初始化</a:t>
            </a:r>
            <a:endParaRPr lang="en-US" altLang="zh-CN"/>
          </a:p>
          <a:p>
            <a:pPr lvl="1"/>
            <a:r>
              <a:rPr lang="zh-CN" altLang="en-US"/>
              <a:t>教室信息维护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1"/>
            <a:r>
              <a:rPr lang="zh-CN" altLang="en-US"/>
              <a:t>教室信息浏览</a:t>
            </a:r>
          </a:p>
        </p:txBody>
      </p:sp>
      <p:pic>
        <p:nvPicPr>
          <p:cNvPr id="1946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693BFA4E-9863-46D3-A7DD-1531EEF7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灯片编号占位符 1">
            <a:extLst>
              <a:ext uri="{FF2B5EF4-FFF2-40B4-BE49-F238E27FC236}">
                <a16:creationId xmlns:a16="http://schemas.microsoft.com/office/drawing/2014/main" id="{AF034C12-9F75-4537-8E6A-C4B5F2EC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D5FDFE-2B47-4F89-A8A3-6E047EBBC9C6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B45408A-8247-434B-A1B4-2F017F78E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C.3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教室信息管理系统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DEFC6D-3150-4606-AE8F-EDDDB851F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课程信息管理</a:t>
            </a:r>
            <a:endParaRPr lang="en-US" altLang="zh-CN"/>
          </a:p>
          <a:p>
            <a:pPr lvl="1"/>
            <a:r>
              <a:rPr lang="zh-CN" altLang="en-US"/>
              <a:t>课程信息初始化</a:t>
            </a:r>
            <a:endParaRPr lang="en-US" altLang="zh-CN"/>
          </a:p>
          <a:p>
            <a:pPr lvl="1"/>
            <a:r>
              <a:rPr lang="zh-CN" altLang="en-US"/>
              <a:t>课程信息维护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1"/>
            <a:r>
              <a:rPr lang="zh-CN" altLang="en-US"/>
              <a:t>课程信息浏览</a:t>
            </a:r>
          </a:p>
        </p:txBody>
      </p:sp>
      <p:pic>
        <p:nvPicPr>
          <p:cNvPr id="2048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57A72677-3F8C-4B9B-BE97-C3FAC07F4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1">
            <a:extLst>
              <a:ext uri="{FF2B5EF4-FFF2-40B4-BE49-F238E27FC236}">
                <a16:creationId xmlns:a16="http://schemas.microsoft.com/office/drawing/2014/main" id="{78486515-C14B-4375-8145-BC3591B5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33326B-3332-466D-9B28-B3E700A12C68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9A71E10-DAF0-45F8-8D81-4CECC6EBD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C.3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教室信息管理系统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CA0F247-66B3-4103-92AC-6BB296E3D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教室分配管理</a:t>
            </a:r>
            <a:endParaRPr lang="en-US" altLang="zh-CN"/>
          </a:p>
          <a:p>
            <a:pPr lvl="1"/>
            <a:r>
              <a:rPr lang="zh-CN" altLang="en-US"/>
              <a:t>自动分陪</a:t>
            </a:r>
            <a:endParaRPr lang="en-US" altLang="zh-CN"/>
          </a:p>
          <a:p>
            <a:pPr lvl="1"/>
            <a:r>
              <a:rPr lang="zh-CN" altLang="en-US"/>
              <a:t>人工调整</a:t>
            </a:r>
            <a:endParaRPr lang="en-US" altLang="zh-CN"/>
          </a:p>
        </p:txBody>
      </p:sp>
      <p:pic>
        <p:nvPicPr>
          <p:cNvPr id="2150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76905F1B-E37E-4CC4-8DDC-31492E545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>
            <a:extLst>
              <a:ext uri="{FF2B5EF4-FFF2-40B4-BE49-F238E27FC236}">
                <a16:creationId xmlns:a16="http://schemas.microsoft.com/office/drawing/2014/main" id="{9294B18D-F801-4D0C-99A4-3AA7B0B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5605D54-6656-452C-8DC4-D94DFE8C902A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C2B99382-BDBF-4E25-AFD8-480D223C0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C.3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教室信息管理系统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B98B885-D396-4BF2-841E-2A49E1653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信息查询与展示</a:t>
            </a:r>
            <a:endParaRPr lang="en-US" altLang="zh-CN"/>
          </a:p>
          <a:p>
            <a:pPr lvl="1"/>
            <a:r>
              <a:rPr lang="zh-CN" altLang="en-US"/>
              <a:t>按教室</a:t>
            </a:r>
            <a:endParaRPr lang="en-US" altLang="zh-CN"/>
          </a:p>
          <a:p>
            <a:pPr lvl="1"/>
            <a:r>
              <a:rPr lang="zh-CN" altLang="en-US"/>
              <a:t>按课程</a:t>
            </a:r>
            <a:endParaRPr lang="en-US" altLang="zh-CN"/>
          </a:p>
          <a:p>
            <a:pPr lvl="1"/>
            <a:r>
              <a:rPr lang="zh-CN" altLang="en-US"/>
              <a:t>按时间</a:t>
            </a:r>
            <a:endParaRPr lang="en-US" altLang="zh-CN"/>
          </a:p>
        </p:txBody>
      </p:sp>
      <p:pic>
        <p:nvPicPr>
          <p:cNvPr id="2253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EB3F6AD9-4354-403B-855E-826A983DA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>
            <a:extLst>
              <a:ext uri="{FF2B5EF4-FFF2-40B4-BE49-F238E27FC236}">
                <a16:creationId xmlns:a16="http://schemas.microsoft.com/office/drawing/2014/main" id="{5C02F4A7-6A38-4C25-A387-8B5924F7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92B608-F107-47BD-B1A4-F5ADDEB40DB8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6782C21-02E0-4F84-80E3-60FEE7AE3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C.4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图书信息管理系统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A1F4B42-D127-46CB-B1DB-CC066EDAA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主要功能</a:t>
            </a:r>
            <a:endParaRPr lang="en-US" altLang="zh-CN"/>
          </a:p>
          <a:p>
            <a:pPr lvl="1"/>
            <a:r>
              <a:rPr lang="zh-CN" altLang="en-US"/>
              <a:t>图书基本信息管理</a:t>
            </a:r>
            <a:endParaRPr lang="en-US" altLang="zh-CN"/>
          </a:p>
          <a:p>
            <a:pPr lvl="1"/>
            <a:r>
              <a:rPr lang="zh-CN" altLang="en-US"/>
              <a:t>图书信息查询</a:t>
            </a:r>
            <a:endParaRPr lang="en-US" altLang="zh-CN"/>
          </a:p>
          <a:p>
            <a:pPr lvl="1"/>
            <a:r>
              <a:rPr lang="zh-CN" altLang="en-US"/>
              <a:t>信息统计</a:t>
            </a:r>
          </a:p>
        </p:txBody>
      </p:sp>
      <p:pic>
        <p:nvPicPr>
          <p:cNvPr id="2355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8FF224B0-7C73-4F29-B937-8D281C382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>
            <a:extLst>
              <a:ext uri="{FF2B5EF4-FFF2-40B4-BE49-F238E27FC236}">
                <a16:creationId xmlns:a16="http://schemas.microsoft.com/office/drawing/2014/main" id="{2D4C33F7-3C72-4420-BFBF-48557FE7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68B184-6DED-499E-B478-AAAEC964C046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E8890B4B-BDF8-4ACA-9200-C3FE29B73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C.4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图书信息管理系统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99C0B4-26D6-41F0-9165-40B1BFAB0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图书基本信息管理</a:t>
            </a:r>
            <a:endParaRPr lang="en-US" altLang="zh-CN"/>
          </a:p>
          <a:p>
            <a:pPr lvl="1"/>
            <a:r>
              <a:rPr lang="zh-CN" altLang="en-US"/>
              <a:t>基本信息初始化</a:t>
            </a:r>
            <a:endParaRPr lang="en-US" altLang="zh-CN"/>
          </a:p>
          <a:p>
            <a:pPr lvl="1"/>
            <a:r>
              <a:rPr lang="zh-CN" altLang="en-US"/>
              <a:t>基本信维护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</p:txBody>
      </p:sp>
      <p:pic>
        <p:nvPicPr>
          <p:cNvPr id="2458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F3BEB894-72E9-4E3E-8685-44CBF757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灯片编号占位符 1">
            <a:extLst>
              <a:ext uri="{FF2B5EF4-FFF2-40B4-BE49-F238E27FC236}">
                <a16:creationId xmlns:a16="http://schemas.microsoft.com/office/drawing/2014/main" id="{2AB1E9FB-4979-486D-A1FC-94FCFE9F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8F2E84-9FEF-4A9B-AD32-5D99D642D986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ECB08977-7C0A-498D-B720-7FAF7C8B7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0351AED-4F38-4925-8AD2-D91CBA22E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主菜单功能</a:t>
            </a:r>
          </a:p>
          <a:p>
            <a:pPr lvl="1" eaLnBrk="1" hangingPunct="1"/>
            <a:r>
              <a:rPr lang="zh-CN" altLang="en-US"/>
              <a:t>学生基本信息管理</a:t>
            </a:r>
          </a:p>
          <a:p>
            <a:pPr lvl="1" eaLnBrk="1" hangingPunct="1"/>
            <a:r>
              <a:rPr lang="zh-CN" altLang="en-US"/>
              <a:t>成绩管理</a:t>
            </a:r>
          </a:p>
          <a:p>
            <a:pPr lvl="1" eaLnBrk="1" hangingPunct="1"/>
            <a:r>
              <a:rPr lang="zh-CN" altLang="en-US"/>
              <a:t>成绩分析</a:t>
            </a:r>
          </a:p>
          <a:p>
            <a:pPr lvl="1" eaLnBrk="1" hangingPunct="1"/>
            <a:r>
              <a:rPr lang="zh-CN" altLang="en-US"/>
              <a:t>信息查询</a:t>
            </a:r>
          </a:p>
        </p:txBody>
      </p:sp>
      <p:pic>
        <p:nvPicPr>
          <p:cNvPr id="717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8025BB1D-6C83-43E5-87EB-88675AB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>
            <a:extLst>
              <a:ext uri="{FF2B5EF4-FFF2-40B4-BE49-F238E27FC236}">
                <a16:creationId xmlns:a16="http://schemas.microsoft.com/office/drawing/2014/main" id="{DAAE1FF2-0024-4887-9127-EEDB86A9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E017DC-2670-4A71-ACA0-1F88EC5832C9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9C02A5C-F888-4F0B-BFD6-1D2FCE928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C.4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图书信息管理系统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2E9F731-A4D7-4FD5-86FA-056ED6DE5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图书信息浏览与查询</a:t>
            </a:r>
            <a:endParaRPr lang="en-US" altLang="zh-CN"/>
          </a:p>
          <a:p>
            <a:pPr lvl="1"/>
            <a:r>
              <a:rPr lang="zh-CN" altLang="en-US"/>
              <a:t>浏览所有信息</a:t>
            </a:r>
            <a:endParaRPr lang="en-US" altLang="zh-CN"/>
          </a:p>
          <a:p>
            <a:pPr lvl="1"/>
            <a:r>
              <a:rPr lang="zh-CN" altLang="en-US"/>
              <a:t>按馆藏</a:t>
            </a:r>
            <a:endParaRPr lang="en-US" altLang="zh-CN"/>
          </a:p>
          <a:p>
            <a:pPr lvl="1"/>
            <a:r>
              <a:rPr lang="zh-CN" altLang="en-US"/>
              <a:t>按类型</a:t>
            </a:r>
          </a:p>
        </p:txBody>
      </p:sp>
      <p:pic>
        <p:nvPicPr>
          <p:cNvPr id="2560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98E30EB-B94D-4D13-873E-34E554C59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灯片编号占位符 1">
            <a:extLst>
              <a:ext uri="{FF2B5EF4-FFF2-40B4-BE49-F238E27FC236}">
                <a16:creationId xmlns:a16="http://schemas.microsoft.com/office/drawing/2014/main" id="{E3CA0DC7-60DC-4548-AFB0-79779E42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CAC3B89-8BA2-4D71-BAD4-FBF2F2F14286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CA467C2-6CD2-4923-9547-015233BF5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C.4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图书信息管理系统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ECFF54A-C9BD-4E28-B9CA-7097058F9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图书信息检索与统计</a:t>
            </a:r>
            <a:endParaRPr lang="en-US" altLang="zh-CN"/>
          </a:p>
          <a:p>
            <a:pPr lvl="1"/>
            <a:r>
              <a:rPr lang="zh-CN" altLang="en-US"/>
              <a:t>按出版社</a:t>
            </a:r>
            <a:endParaRPr lang="en-US" altLang="zh-CN"/>
          </a:p>
          <a:p>
            <a:pPr lvl="1"/>
            <a:r>
              <a:rPr lang="zh-CN" altLang="en-US"/>
              <a:t>按作者</a:t>
            </a:r>
            <a:endParaRPr lang="en-US" altLang="zh-CN"/>
          </a:p>
          <a:p>
            <a:pPr lvl="1"/>
            <a:r>
              <a:rPr lang="zh-CN" altLang="en-US"/>
              <a:t>按价格区间</a:t>
            </a:r>
            <a:endParaRPr lang="en-US" altLang="zh-CN"/>
          </a:p>
          <a:p>
            <a:pPr lvl="1"/>
            <a:r>
              <a:rPr lang="zh-CN" altLang="en-US"/>
              <a:t>按书名模糊及精确查找</a:t>
            </a:r>
          </a:p>
        </p:txBody>
      </p:sp>
      <p:pic>
        <p:nvPicPr>
          <p:cNvPr id="2662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43738972-5F70-400A-BA75-2300D9ED9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灯片编号占位符 1">
            <a:extLst>
              <a:ext uri="{FF2B5EF4-FFF2-40B4-BE49-F238E27FC236}">
                <a16:creationId xmlns:a16="http://schemas.microsoft.com/office/drawing/2014/main" id="{C11A7BF9-13DA-4648-959B-D8ED4CC8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8864DF-14FA-40C4-A522-FF575E84EC72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E61EFADE-9629-479E-AFF9-0864B5CCF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C.5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考试管理系统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FEA9D3-9192-42E9-850D-EDCF9A41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主要功能</a:t>
            </a:r>
            <a:endParaRPr lang="en-US" altLang="zh-CN"/>
          </a:p>
          <a:p>
            <a:pPr lvl="1"/>
            <a:r>
              <a:rPr lang="zh-CN" altLang="en-US"/>
              <a:t>教室信息管理</a:t>
            </a:r>
            <a:endParaRPr lang="en-US" altLang="zh-CN"/>
          </a:p>
          <a:p>
            <a:pPr lvl="1"/>
            <a:r>
              <a:rPr lang="zh-CN" altLang="en-US"/>
              <a:t>考试课程信息管理</a:t>
            </a:r>
            <a:endParaRPr lang="en-US" altLang="zh-CN"/>
          </a:p>
          <a:p>
            <a:pPr lvl="1"/>
            <a:r>
              <a:rPr lang="zh-CN" altLang="en-US"/>
              <a:t>考试安排</a:t>
            </a:r>
            <a:endParaRPr lang="en-US" altLang="zh-CN"/>
          </a:p>
          <a:p>
            <a:pPr lvl="1"/>
            <a:r>
              <a:rPr lang="zh-CN" altLang="en-US"/>
              <a:t>考试查询</a:t>
            </a:r>
          </a:p>
        </p:txBody>
      </p:sp>
      <p:pic>
        <p:nvPicPr>
          <p:cNvPr id="2765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AE2A40BB-EA11-4E03-BAF0-0F0ABB7D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灯片编号占位符 1">
            <a:extLst>
              <a:ext uri="{FF2B5EF4-FFF2-40B4-BE49-F238E27FC236}">
                <a16:creationId xmlns:a16="http://schemas.microsoft.com/office/drawing/2014/main" id="{80309FCE-F6B0-471E-9B69-91446F0B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D8B8CAE-073E-44B9-9355-87ADABEBABF0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95914844-5379-4A05-9127-CF630771A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C.5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考试管理系统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0DE993-9D32-45E2-904D-F2A811840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教室信息管理</a:t>
            </a:r>
            <a:endParaRPr lang="en-US" altLang="zh-CN"/>
          </a:p>
          <a:p>
            <a:pPr lvl="1"/>
            <a:r>
              <a:rPr lang="zh-CN" altLang="en-US"/>
              <a:t>教室信息初始化</a:t>
            </a:r>
            <a:endParaRPr lang="en-US" altLang="zh-CN"/>
          </a:p>
          <a:p>
            <a:pPr lvl="1"/>
            <a:r>
              <a:rPr lang="zh-CN" altLang="en-US"/>
              <a:t>教室信息维护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</p:txBody>
      </p:sp>
      <p:pic>
        <p:nvPicPr>
          <p:cNvPr id="2867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7EEA7B3D-BDCB-48E4-B3CC-120A1A611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灯片编号占位符 1">
            <a:extLst>
              <a:ext uri="{FF2B5EF4-FFF2-40B4-BE49-F238E27FC236}">
                <a16:creationId xmlns:a16="http://schemas.microsoft.com/office/drawing/2014/main" id="{320F266E-CD5A-4D38-A3D3-DD838702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C20D5CD-6849-4660-ABC7-A1E901883634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C38E109-2E49-406D-B75C-6655F8DF3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C.5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考试管理系统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D032110-58BF-462C-8B47-CD4074E40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考试课程信息管理</a:t>
            </a:r>
            <a:endParaRPr lang="en-US" altLang="zh-CN"/>
          </a:p>
          <a:p>
            <a:pPr lvl="1"/>
            <a:r>
              <a:rPr lang="zh-CN" altLang="en-US"/>
              <a:t>考试课程信息初始化</a:t>
            </a:r>
            <a:endParaRPr lang="en-US" altLang="zh-CN"/>
          </a:p>
          <a:p>
            <a:pPr lvl="1"/>
            <a:r>
              <a:rPr lang="zh-CN" altLang="en-US"/>
              <a:t>信息管理</a:t>
            </a:r>
            <a:endParaRPr lang="en-US" altLang="zh-CN"/>
          </a:p>
          <a:p>
            <a:pPr lvl="2"/>
            <a:r>
              <a:rPr lang="zh-CN" altLang="en-US"/>
              <a:t>增删改</a:t>
            </a:r>
          </a:p>
        </p:txBody>
      </p:sp>
      <p:pic>
        <p:nvPicPr>
          <p:cNvPr id="2970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F497A50-A844-40D7-B57B-3C47B171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灯片编号占位符 1">
            <a:extLst>
              <a:ext uri="{FF2B5EF4-FFF2-40B4-BE49-F238E27FC236}">
                <a16:creationId xmlns:a16="http://schemas.microsoft.com/office/drawing/2014/main" id="{D682DF01-DCE5-4820-9631-D5EC6D4C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C6EE48-9257-4E95-AB08-BBA79340A812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929F1E9-3447-43B3-87FC-43EF653E2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C.5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考试管理系统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1A99D9D-046F-4935-85BF-0E57432B0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考试课程安排</a:t>
            </a:r>
            <a:endParaRPr lang="en-US" altLang="zh-CN"/>
          </a:p>
          <a:p>
            <a:pPr lvl="1"/>
            <a:r>
              <a:rPr lang="zh-CN" altLang="en-US"/>
              <a:t>自动安排</a:t>
            </a:r>
            <a:endParaRPr lang="en-US" altLang="zh-CN"/>
          </a:p>
          <a:p>
            <a:pPr lvl="1"/>
            <a:r>
              <a:rPr lang="zh-CN" altLang="en-US"/>
              <a:t>人工调整</a:t>
            </a:r>
          </a:p>
        </p:txBody>
      </p:sp>
      <p:pic>
        <p:nvPicPr>
          <p:cNvPr id="3072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4C8B9C96-4264-45E5-AFC0-2815C6256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190C8CC5-957F-4E1A-92B7-B18B5294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CCFD5C9-57B6-420C-91F3-9D369B8E971C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48CD58AD-4979-4DBE-8F0F-3D22B3D15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C.5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考试管理系统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D174A8-0FF8-43DA-9A18-B6390768C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考试课程安排信息查询</a:t>
            </a:r>
            <a:endParaRPr lang="en-US" altLang="zh-CN"/>
          </a:p>
          <a:p>
            <a:pPr lvl="1"/>
            <a:r>
              <a:rPr lang="zh-CN" altLang="en-US"/>
              <a:t>按课程</a:t>
            </a:r>
            <a:endParaRPr lang="en-US" altLang="zh-CN"/>
          </a:p>
          <a:p>
            <a:pPr lvl="1"/>
            <a:r>
              <a:rPr lang="zh-CN" altLang="en-US"/>
              <a:t>按班级</a:t>
            </a:r>
            <a:endParaRPr lang="en-US" altLang="zh-CN"/>
          </a:p>
          <a:p>
            <a:pPr lvl="1"/>
            <a:r>
              <a:rPr lang="zh-CN" altLang="en-US"/>
              <a:t>按教室</a:t>
            </a:r>
            <a:endParaRPr lang="en-US" altLang="zh-CN"/>
          </a:p>
          <a:p>
            <a:pPr lvl="1"/>
            <a:r>
              <a:rPr lang="zh-CN" altLang="en-US"/>
              <a:t>按专业</a:t>
            </a:r>
            <a:endParaRPr lang="en-US" altLang="zh-CN"/>
          </a:p>
          <a:p>
            <a:pPr lvl="1"/>
            <a:r>
              <a:rPr lang="zh-CN" altLang="en-US"/>
              <a:t>按时间</a:t>
            </a:r>
          </a:p>
        </p:txBody>
      </p:sp>
      <p:pic>
        <p:nvPicPr>
          <p:cNvPr id="3174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3E95EC9B-36EC-4875-A1CB-93D8C4F15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灯片编号占位符 1">
            <a:extLst>
              <a:ext uri="{FF2B5EF4-FFF2-40B4-BE49-F238E27FC236}">
                <a16:creationId xmlns:a16="http://schemas.microsoft.com/office/drawing/2014/main" id="{A951B7E4-1574-4615-A9D9-933EC233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FC8610C-7286-4291-B236-BDAC78C94A62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93E4F7EC-85A9-41F7-95C8-32626C5E7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C.6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停车管理系统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8AC42E2-77D2-489A-AECD-2153C6B9E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主要功能</a:t>
            </a:r>
            <a:endParaRPr lang="en-US" altLang="zh-CN"/>
          </a:p>
          <a:p>
            <a:pPr lvl="1"/>
            <a:r>
              <a:rPr lang="zh-CN" altLang="en-US"/>
              <a:t>车辆信息管理</a:t>
            </a:r>
            <a:endParaRPr lang="en-US" altLang="zh-CN"/>
          </a:p>
          <a:p>
            <a:pPr lvl="1"/>
            <a:r>
              <a:rPr lang="zh-CN" altLang="en-US"/>
              <a:t>车位信息管理</a:t>
            </a:r>
            <a:endParaRPr lang="en-US" altLang="zh-CN"/>
          </a:p>
          <a:p>
            <a:pPr lvl="1"/>
            <a:r>
              <a:rPr lang="zh-CN" altLang="en-US"/>
              <a:t>车位分配与收费</a:t>
            </a:r>
            <a:endParaRPr lang="en-US" altLang="zh-CN"/>
          </a:p>
          <a:p>
            <a:pPr lvl="1"/>
            <a:r>
              <a:rPr lang="zh-CN" altLang="en-US"/>
              <a:t>车位信息查询</a:t>
            </a:r>
          </a:p>
        </p:txBody>
      </p:sp>
      <p:pic>
        <p:nvPicPr>
          <p:cNvPr id="3277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5F72C085-2338-4BEC-8026-A9E9110B3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6C60F6C0-C4C8-4453-9213-31FF7C9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B4FBAC3-5808-4C8F-830D-6C2414F64840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B9A666D-2274-458A-91E3-8D4049D58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C.6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停车管理系统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AD2C8E8-FD97-4991-AED5-B716816C5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车辆信息管理</a:t>
            </a:r>
            <a:endParaRPr lang="en-US" altLang="zh-CN"/>
          </a:p>
          <a:p>
            <a:pPr lvl="1"/>
            <a:r>
              <a:rPr lang="zh-CN" altLang="en-US"/>
              <a:t>信息初始化</a:t>
            </a:r>
            <a:endParaRPr lang="en-US" altLang="zh-CN"/>
          </a:p>
          <a:p>
            <a:pPr lvl="1"/>
            <a:r>
              <a:rPr lang="zh-CN" altLang="en-US"/>
              <a:t>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3379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959E2110-0E8A-40D7-9388-8ED69336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A9A55037-C303-4851-9C20-731F603D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614B86-B317-487D-950A-B8F54CAD2325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537CACB-DDB8-478F-BE9F-C7981133E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C.6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停车管理系统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7978BAC-1E7B-4066-8907-F585A4635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车位分配与收费</a:t>
            </a:r>
            <a:endParaRPr lang="en-US" altLang="zh-CN"/>
          </a:p>
          <a:p>
            <a:pPr lvl="1"/>
            <a:r>
              <a:rPr lang="zh-CN" altLang="en-US"/>
              <a:t>自动分配</a:t>
            </a:r>
            <a:endParaRPr lang="en-US" altLang="zh-CN"/>
          </a:p>
          <a:p>
            <a:pPr lvl="1"/>
            <a:r>
              <a:rPr lang="zh-CN" altLang="en-US"/>
              <a:t>人工维护调整；</a:t>
            </a:r>
            <a:endParaRPr lang="en-US" altLang="zh-CN"/>
          </a:p>
        </p:txBody>
      </p:sp>
      <p:pic>
        <p:nvPicPr>
          <p:cNvPr id="3482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89B54CAE-0DBB-4D80-A1FC-2094564D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灯片编号占位符 1">
            <a:extLst>
              <a:ext uri="{FF2B5EF4-FFF2-40B4-BE49-F238E27FC236}">
                <a16:creationId xmlns:a16="http://schemas.microsoft.com/office/drawing/2014/main" id="{A4D2C3EC-FEBC-40D1-AA02-CE8329E7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4C3EA3-A676-4C9B-AEBB-4D294FCAC6BA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58CE56B-29C8-4DE2-AFD4-555338141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FD8316-B302-4249-98D6-A414EA3AA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学生基本信息管理</a:t>
            </a:r>
          </a:p>
          <a:p>
            <a:pPr lvl="1" eaLnBrk="1" hangingPunct="1"/>
            <a:r>
              <a:rPr lang="zh-CN" altLang="en-US"/>
              <a:t>基本信息输入</a:t>
            </a:r>
          </a:p>
          <a:p>
            <a:pPr lvl="1" eaLnBrk="1" hangingPunct="1"/>
            <a:r>
              <a:rPr lang="zh-CN" altLang="en-US"/>
              <a:t>增加信息</a:t>
            </a:r>
          </a:p>
          <a:p>
            <a:pPr lvl="1" eaLnBrk="1" hangingPunct="1"/>
            <a:r>
              <a:rPr lang="zh-CN" altLang="en-US"/>
              <a:t>修改信息</a:t>
            </a:r>
          </a:p>
          <a:p>
            <a:pPr lvl="1" eaLnBrk="1" hangingPunct="1"/>
            <a:r>
              <a:rPr lang="zh-CN" altLang="en-US"/>
              <a:t>删除信息</a:t>
            </a:r>
          </a:p>
          <a:p>
            <a:pPr lvl="1" eaLnBrk="1" hangingPunct="1"/>
            <a:r>
              <a:rPr lang="zh-CN" altLang="en-US"/>
              <a:t>信息显示</a:t>
            </a:r>
          </a:p>
          <a:p>
            <a:pPr lvl="1" eaLnBrk="1" hangingPunct="1"/>
            <a:r>
              <a:rPr lang="zh-CN" altLang="en-US"/>
              <a:t>信息查询</a:t>
            </a:r>
          </a:p>
        </p:txBody>
      </p:sp>
      <p:pic>
        <p:nvPicPr>
          <p:cNvPr id="819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0615FE2A-AA5E-4E89-A199-FED9267C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>
            <a:extLst>
              <a:ext uri="{FF2B5EF4-FFF2-40B4-BE49-F238E27FC236}">
                <a16:creationId xmlns:a16="http://schemas.microsoft.com/office/drawing/2014/main" id="{7395F985-8D72-4502-A888-4133020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2031B5F-CC22-44E6-B993-0E9142BFDF64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4497FE25-5E7B-454D-BDE6-4686FC7C8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C.6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停车管理系统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807186-9B5E-464F-AC85-2413C0658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车位信息管理</a:t>
            </a:r>
            <a:endParaRPr lang="en-US" altLang="zh-CN"/>
          </a:p>
          <a:p>
            <a:pPr lvl="1"/>
            <a:r>
              <a:rPr lang="zh-CN" altLang="en-US"/>
              <a:t>车位信息初始化</a:t>
            </a:r>
            <a:endParaRPr lang="en-US" altLang="zh-CN"/>
          </a:p>
          <a:p>
            <a:pPr lvl="1"/>
            <a:r>
              <a:rPr lang="zh-CN" altLang="en-US"/>
              <a:t>车位信息维护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3584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BF0D07C0-6776-4245-B652-7902FA6A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灯片编号占位符 1">
            <a:extLst>
              <a:ext uri="{FF2B5EF4-FFF2-40B4-BE49-F238E27FC236}">
                <a16:creationId xmlns:a16="http://schemas.microsoft.com/office/drawing/2014/main" id="{8E1B088C-C2BA-4D17-8ACD-E3272CE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60B6B04-F034-4688-82BE-966266A5CE2C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AC8E51A-366C-48CA-B738-98D8382F8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C.6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停车管理系统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970238A-F6F2-4CEE-AE2B-5780AB9A1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信息查询</a:t>
            </a:r>
            <a:endParaRPr lang="en-US" altLang="zh-CN"/>
          </a:p>
          <a:p>
            <a:pPr lvl="1"/>
            <a:r>
              <a:rPr lang="zh-CN" altLang="en-US"/>
              <a:t>按车位</a:t>
            </a:r>
            <a:endParaRPr lang="en-US" altLang="zh-CN"/>
          </a:p>
          <a:p>
            <a:pPr lvl="1"/>
            <a:r>
              <a:rPr lang="zh-CN" altLang="en-US"/>
              <a:t>查收费</a:t>
            </a:r>
            <a:endParaRPr lang="en-US" altLang="zh-CN"/>
          </a:p>
          <a:p>
            <a:pPr lvl="1"/>
            <a:r>
              <a:rPr lang="zh-CN" altLang="en-US"/>
              <a:t>按车辆</a:t>
            </a:r>
          </a:p>
        </p:txBody>
      </p:sp>
      <p:pic>
        <p:nvPicPr>
          <p:cNvPr id="3686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855DD9A3-60CE-4B85-BB53-1562A85F5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灯片编号占位符 1">
            <a:extLst>
              <a:ext uri="{FF2B5EF4-FFF2-40B4-BE49-F238E27FC236}">
                <a16:creationId xmlns:a16="http://schemas.microsoft.com/office/drawing/2014/main" id="{C5CAA72C-D2EB-485F-A1B1-7EA677FB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28A0F37-2E64-43AD-89EC-A8184AC3FCF3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0ABBD2B-371A-4FF1-83A7-753D54038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要求与成绩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89441A0-2465-46D8-9351-C7CA3FD1A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团队</a:t>
            </a:r>
          </a:p>
          <a:p>
            <a:pPr lvl="1" eaLnBrk="1" hangingPunct="1"/>
            <a:r>
              <a:rPr lang="en-US" altLang="zh-CN"/>
              <a:t>3-5</a:t>
            </a:r>
            <a:r>
              <a:rPr lang="zh-CN" altLang="en-US"/>
              <a:t>人一组，自由组合；</a:t>
            </a:r>
          </a:p>
          <a:p>
            <a:pPr lvl="1" eaLnBrk="1" hangingPunct="1"/>
            <a:r>
              <a:rPr lang="zh-CN" altLang="en-US"/>
              <a:t>组长组织讨论，整体设计，组员功能分工合作；</a:t>
            </a:r>
          </a:p>
          <a:p>
            <a:pPr eaLnBrk="1" hangingPunct="1"/>
            <a:r>
              <a:rPr lang="zh-CN" altLang="en-US"/>
              <a:t>实验报告</a:t>
            </a:r>
          </a:p>
          <a:p>
            <a:pPr lvl="1" eaLnBrk="1" hangingPunct="1"/>
            <a:r>
              <a:rPr lang="en-US" altLang="zh-CN"/>
              <a:t>2-3</a:t>
            </a:r>
            <a:r>
              <a:rPr lang="zh-CN" altLang="en-US"/>
              <a:t>次讨论会的摘要；</a:t>
            </a:r>
          </a:p>
          <a:p>
            <a:pPr lvl="1" eaLnBrk="1" hangingPunct="1"/>
            <a:r>
              <a:rPr lang="zh-CN" altLang="en-US"/>
              <a:t>组员分工</a:t>
            </a:r>
          </a:p>
        </p:txBody>
      </p:sp>
      <p:pic>
        <p:nvPicPr>
          <p:cNvPr id="3789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37A029AF-F76E-4048-98BA-265CAE6B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灯片编号占位符 1">
            <a:extLst>
              <a:ext uri="{FF2B5EF4-FFF2-40B4-BE49-F238E27FC236}">
                <a16:creationId xmlns:a16="http://schemas.microsoft.com/office/drawing/2014/main" id="{E55484A8-C41B-47FE-A839-E9D33D65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9A3283-7E03-4E17-94DE-4C1DCE1E1149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615045BF-2295-4B1B-AC67-2878A5A08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要求与成绩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0D7156E-8F80-407C-B278-4CD8FA5B4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最终成绩</a:t>
            </a:r>
          </a:p>
          <a:p>
            <a:pPr lvl="1" eaLnBrk="1" hangingPunct="1"/>
            <a:r>
              <a:rPr lang="zh-CN" altLang="en-US"/>
              <a:t>每组逐一检查；</a:t>
            </a:r>
          </a:p>
          <a:p>
            <a:pPr lvl="1" eaLnBrk="1" hangingPunct="1"/>
            <a:r>
              <a:rPr lang="zh-CN" altLang="en-US"/>
              <a:t>组长整体演示汇报，组员介绍自己内容；</a:t>
            </a:r>
          </a:p>
          <a:p>
            <a:pPr lvl="1" eaLnBrk="1" hangingPunct="1"/>
            <a:r>
              <a:rPr lang="zh-CN" altLang="en-US"/>
              <a:t>老师提问；</a:t>
            </a:r>
          </a:p>
          <a:p>
            <a:pPr lvl="1" eaLnBrk="1" hangingPunct="1"/>
            <a:r>
              <a:rPr lang="zh-CN" altLang="en-US"/>
              <a:t>成绩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</a:p>
        </p:txBody>
      </p:sp>
      <p:pic>
        <p:nvPicPr>
          <p:cNvPr id="3891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AD9C31CA-F4E4-4331-88A5-44DC542AC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灯片编号占位符 1">
            <a:extLst>
              <a:ext uri="{FF2B5EF4-FFF2-40B4-BE49-F238E27FC236}">
                <a16:creationId xmlns:a16="http://schemas.microsoft.com/office/drawing/2014/main" id="{7E3365E2-E15A-42A8-81DE-2CCCBDC8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B665D6-C773-4D6A-B661-1B04F7E17740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73F03E4D-22C7-4CC4-895F-A8844AD15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要求与成绩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5BB346-B955-4F01-9C16-1FAA959D4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上述功能必须完成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>
                <a:sym typeface="Wingdings" panose="05000000000000000000" pitchFamily="2" charset="2"/>
              </a:rPr>
              <a:t>B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在此基础上有一些功能扩展</a:t>
            </a:r>
            <a:r>
              <a:rPr lang="en-US" altLang="zh-CN">
                <a:sym typeface="Wingdings" panose="05000000000000000000" pitchFamily="2" charset="2"/>
              </a:rPr>
              <a:t>AA</a:t>
            </a:r>
            <a:r>
              <a:rPr lang="en-US" altLang="zh-CN" baseline="30000">
                <a:sym typeface="Wingdings" panose="05000000000000000000" pitchFamily="2" charset="2"/>
              </a:rPr>
              <a:t>+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基本完成功能</a:t>
            </a:r>
            <a:r>
              <a:rPr lang="en-US" altLang="zh-CN">
                <a:sym typeface="Wingdings" panose="05000000000000000000" pitchFamily="2" charset="2"/>
              </a:rPr>
              <a:t>,</a:t>
            </a:r>
            <a:r>
              <a:rPr lang="zh-CN" altLang="en-US">
                <a:sym typeface="Wingdings" panose="05000000000000000000" pitchFamily="2" charset="2"/>
              </a:rPr>
              <a:t>但不稳定</a:t>
            </a:r>
            <a:r>
              <a:rPr lang="en-US" altLang="zh-CN">
                <a:sym typeface="Wingdings" panose="05000000000000000000" pitchFamily="2" charset="2"/>
              </a:rPr>
              <a:t>C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拷贝，程序能运行，能读懂程序</a:t>
            </a:r>
            <a:r>
              <a:rPr lang="en-US" altLang="zh-CN">
                <a:sym typeface="Wingdings" panose="05000000000000000000" pitchFamily="2" charset="2"/>
              </a:rPr>
              <a:t>D</a:t>
            </a:r>
            <a:endParaRPr lang="en-US" altLang="zh-CN"/>
          </a:p>
        </p:txBody>
      </p:sp>
      <p:pic>
        <p:nvPicPr>
          <p:cNvPr id="3994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66696296-1696-4133-96C4-DFC54DF78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灯片编号占位符 1">
            <a:extLst>
              <a:ext uri="{FF2B5EF4-FFF2-40B4-BE49-F238E27FC236}">
                <a16:creationId xmlns:a16="http://schemas.microsoft.com/office/drawing/2014/main" id="{F3D75119-5A6A-4254-A6BC-D6DC218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635B12-0B48-4782-8036-B20AC57E7ED5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C4D02053-2F0E-4490-A931-1E5D2C691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08CFE7E-29C3-406A-A981-DCAF39D78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成绩管理</a:t>
            </a:r>
          </a:p>
          <a:p>
            <a:pPr lvl="1" eaLnBrk="1" hangingPunct="1"/>
            <a:r>
              <a:rPr lang="zh-CN" altLang="en-US"/>
              <a:t>成绩输入；</a:t>
            </a:r>
          </a:p>
          <a:p>
            <a:pPr lvl="1" eaLnBrk="1" hangingPunct="1"/>
            <a:r>
              <a:rPr lang="zh-CN" altLang="en-US"/>
              <a:t>成绩修改；</a:t>
            </a:r>
          </a:p>
          <a:p>
            <a:pPr lvl="1" eaLnBrk="1" hangingPunct="1"/>
            <a:r>
              <a:rPr lang="zh-CN" altLang="en-US"/>
              <a:t>成绩备份；</a:t>
            </a:r>
          </a:p>
          <a:p>
            <a:pPr lvl="1" eaLnBrk="1" hangingPunct="1"/>
            <a:r>
              <a:rPr lang="zh-CN" altLang="en-US"/>
              <a:t>成绩导入；</a:t>
            </a:r>
          </a:p>
        </p:txBody>
      </p:sp>
      <p:pic>
        <p:nvPicPr>
          <p:cNvPr id="922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B962181D-A3A3-4EE9-BE38-9EB0E3FCB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灯片编号占位符 1">
            <a:extLst>
              <a:ext uri="{FF2B5EF4-FFF2-40B4-BE49-F238E27FC236}">
                <a16:creationId xmlns:a16="http://schemas.microsoft.com/office/drawing/2014/main" id="{00ECEBCA-B163-4F68-8489-B2EBAF46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A77A375-F647-47AC-9FE8-AAB994F6F877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1E2E6782-34CA-49BE-96EE-7B8DD5CC9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A425D2F-139A-4881-AD32-D626A83A7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成绩分析</a:t>
            </a:r>
          </a:p>
          <a:p>
            <a:pPr lvl="1" eaLnBrk="1" hangingPunct="1"/>
            <a:r>
              <a:rPr lang="zh-CN" altLang="en-US"/>
              <a:t>某门课程的平均分；</a:t>
            </a:r>
          </a:p>
          <a:p>
            <a:pPr lvl="1" eaLnBrk="1" hangingPunct="1"/>
            <a:r>
              <a:rPr lang="zh-CN" altLang="en-US"/>
              <a:t>某班的平均分；</a:t>
            </a:r>
          </a:p>
          <a:p>
            <a:pPr lvl="1" eaLnBrk="1" hangingPunct="1"/>
            <a:r>
              <a:rPr lang="zh-CN" altLang="en-US"/>
              <a:t>按某课程排序；</a:t>
            </a:r>
          </a:p>
          <a:p>
            <a:pPr lvl="1" eaLnBrk="1" hangingPunct="1"/>
            <a:r>
              <a:rPr lang="zh-CN" altLang="en-US"/>
              <a:t>统计某门课程不同分数段的人数；</a:t>
            </a:r>
          </a:p>
        </p:txBody>
      </p:sp>
      <p:pic>
        <p:nvPicPr>
          <p:cNvPr id="10244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35F6927D-CC0B-4D5D-9CAC-1CB590F1F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灯片编号占位符 1">
            <a:extLst>
              <a:ext uri="{FF2B5EF4-FFF2-40B4-BE49-F238E27FC236}">
                <a16:creationId xmlns:a16="http://schemas.microsoft.com/office/drawing/2014/main" id="{25E12FD5-49BE-4D97-8458-3A974E04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7DD9AE8-FBF6-47FC-BFD7-939F44FB47E8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B5EA0BE-4148-4DE7-8250-2E3A2EFA4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5F6CA0-7327-4EC3-9402-79CF7FEBA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信息查询</a:t>
            </a:r>
          </a:p>
          <a:p>
            <a:pPr lvl="1" eaLnBrk="1" hangingPunct="1"/>
            <a:r>
              <a:rPr lang="zh-CN" altLang="en-US"/>
              <a:t>按姓名查询；</a:t>
            </a:r>
          </a:p>
          <a:p>
            <a:pPr lvl="1" eaLnBrk="1" hangingPunct="1"/>
            <a:r>
              <a:rPr lang="zh-CN" altLang="en-US"/>
              <a:t>按课程查询；</a:t>
            </a:r>
          </a:p>
          <a:p>
            <a:pPr lvl="1" eaLnBrk="1" hangingPunct="1"/>
            <a:r>
              <a:rPr lang="zh-CN" altLang="en-US"/>
              <a:t>查询某课程某个分数段的人；</a:t>
            </a:r>
          </a:p>
        </p:txBody>
      </p:sp>
      <p:pic>
        <p:nvPicPr>
          <p:cNvPr id="11268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CFE47AE3-08DB-4E73-8CC0-CBAE4E4C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>
            <a:extLst>
              <a:ext uri="{FF2B5EF4-FFF2-40B4-BE49-F238E27FC236}">
                <a16:creationId xmlns:a16="http://schemas.microsoft.com/office/drawing/2014/main" id="{3D784A55-39B8-4F76-8708-E3B6C28F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92C6881-91F7-4CBA-83D6-5B09CC2389ED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02A1BCAB-E3AA-421F-89A0-CD7AF9A1D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C.1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学生信息管理系统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9B1724-46E3-444B-8B4D-0BD65484F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pPr eaLnBrk="1" hangingPunct="1"/>
            <a:r>
              <a:rPr lang="zh-CN" altLang="en-US"/>
              <a:t>信息查询</a:t>
            </a:r>
          </a:p>
          <a:p>
            <a:pPr lvl="1" eaLnBrk="1" hangingPunct="1"/>
            <a:r>
              <a:rPr lang="zh-CN" altLang="en-US"/>
              <a:t>按姓名查询；</a:t>
            </a:r>
          </a:p>
          <a:p>
            <a:pPr lvl="1" eaLnBrk="1" hangingPunct="1"/>
            <a:r>
              <a:rPr lang="zh-CN" altLang="en-US"/>
              <a:t>按课程查询；</a:t>
            </a:r>
          </a:p>
          <a:p>
            <a:pPr lvl="1" eaLnBrk="1" hangingPunct="1"/>
            <a:r>
              <a:rPr lang="zh-CN" altLang="en-US"/>
              <a:t>查询某课程某个分数段的人；</a:t>
            </a:r>
          </a:p>
        </p:txBody>
      </p:sp>
      <p:pic>
        <p:nvPicPr>
          <p:cNvPr id="12292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92E21F47-A061-404B-B3B8-AACEF75B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1">
            <a:extLst>
              <a:ext uri="{FF2B5EF4-FFF2-40B4-BE49-F238E27FC236}">
                <a16:creationId xmlns:a16="http://schemas.microsoft.com/office/drawing/2014/main" id="{604CDE21-F43D-42A2-8F6F-06135A32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B5461F-5CAF-43AD-9406-C0DC393E764E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CE8762C9-1447-4F86-8B30-2EBBFCB33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住宿信息管理系统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A9C21C-D24F-42A8-9106-6979D732E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主要功能</a:t>
            </a:r>
            <a:endParaRPr lang="en-US" altLang="zh-CN"/>
          </a:p>
          <a:p>
            <a:pPr lvl="1"/>
            <a:r>
              <a:rPr lang="zh-CN" altLang="en-US"/>
              <a:t>宿舍信息管理</a:t>
            </a:r>
            <a:endParaRPr lang="en-US" altLang="zh-CN"/>
          </a:p>
          <a:p>
            <a:pPr lvl="1"/>
            <a:r>
              <a:rPr lang="zh-CN" altLang="en-US"/>
              <a:t>学生信息管理</a:t>
            </a:r>
            <a:endParaRPr lang="en-US" altLang="zh-CN"/>
          </a:p>
          <a:p>
            <a:pPr lvl="1"/>
            <a:r>
              <a:rPr lang="zh-CN" altLang="en-US"/>
              <a:t>宿舍分配管理</a:t>
            </a:r>
            <a:endParaRPr lang="en-US" altLang="zh-CN"/>
          </a:p>
          <a:p>
            <a:pPr lvl="1"/>
            <a:r>
              <a:rPr lang="zh-CN" altLang="en-US"/>
              <a:t>住宿信息查询</a:t>
            </a:r>
            <a:endParaRPr lang="en-US" altLang="zh-CN"/>
          </a:p>
        </p:txBody>
      </p:sp>
      <p:pic>
        <p:nvPicPr>
          <p:cNvPr id="13316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39DC5F00-1DA0-4E81-A568-F694229FC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灯片编号占位符 1">
            <a:extLst>
              <a:ext uri="{FF2B5EF4-FFF2-40B4-BE49-F238E27FC236}">
                <a16:creationId xmlns:a16="http://schemas.microsoft.com/office/drawing/2014/main" id="{CD0BED6B-2905-4941-AABC-03FAD25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2C7B7F4-4A1A-407F-91F3-4DFD1E9184AB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0C47EE3-A790-43D0-8430-6649A256E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65881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C.2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住宿信息管理系统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A6DA3A4-242F-41AC-B234-08145285D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8143875" cy="4929188"/>
          </a:xfrm>
        </p:spPr>
        <p:txBody>
          <a:bodyPr/>
          <a:lstStyle/>
          <a:p>
            <a:r>
              <a:rPr lang="zh-CN" altLang="en-US"/>
              <a:t>宿舍信息管理</a:t>
            </a:r>
            <a:endParaRPr lang="en-US" altLang="zh-CN"/>
          </a:p>
          <a:p>
            <a:pPr lvl="1"/>
            <a:r>
              <a:rPr lang="zh-CN" altLang="en-US"/>
              <a:t>宿舍信息初始化</a:t>
            </a:r>
            <a:endParaRPr lang="en-US" altLang="zh-CN"/>
          </a:p>
          <a:p>
            <a:pPr lvl="1"/>
            <a:r>
              <a:rPr lang="zh-CN" altLang="en-US"/>
              <a:t>信息维护</a:t>
            </a:r>
            <a:endParaRPr lang="en-US" altLang="zh-CN"/>
          </a:p>
          <a:p>
            <a:pPr lvl="2"/>
            <a:r>
              <a:rPr lang="zh-CN" altLang="en-US"/>
              <a:t>增删改</a:t>
            </a:r>
            <a:endParaRPr lang="en-US" altLang="zh-CN"/>
          </a:p>
          <a:p>
            <a:pPr lvl="1"/>
            <a:r>
              <a:rPr lang="zh-CN" altLang="en-US"/>
              <a:t>宿舍信息展示</a:t>
            </a:r>
          </a:p>
        </p:txBody>
      </p:sp>
      <p:pic>
        <p:nvPicPr>
          <p:cNvPr id="14340" name="图片 6" descr="Untitled2.png">
            <a:hlinkClick r:id="rId2" action="ppaction://hlinksldjump"/>
            <a:extLst>
              <a:ext uri="{FF2B5EF4-FFF2-40B4-BE49-F238E27FC236}">
                <a16:creationId xmlns:a16="http://schemas.microsoft.com/office/drawing/2014/main" id="{9A34FB05-D035-423E-9A7C-708E3F69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2150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灯片编号占位符 1">
            <a:extLst>
              <a:ext uri="{FF2B5EF4-FFF2-40B4-BE49-F238E27FC236}">
                <a16:creationId xmlns:a16="http://schemas.microsoft.com/office/drawing/2014/main" id="{B8874BDD-DE8D-4BBB-B1C0-8DC1543E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562F33-5150-470B-92DC-C82CECFAB291}" type="slidenum">
              <a:rPr kumimoji="0" lang="en-US" altLang="zh-CN" sz="1400" b="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blinds/>
  </p:transition>
</p:sld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29833</TotalTime>
  <Words>723</Words>
  <Application>Microsoft Office PowerPoint</Application>
  <PresentationFormat>全屏显示(4:3)</PresentationFormat>
  <Paragraphs>224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Verdana</vt:lpstr>
      <vt:lpstr>Wingdings</vt:lpstr>
      <vt:lpstr>Calibri</vt:lpstr>
      <vt:lpstr>黑体</vt:lpstr>
      <vt:lpstr>Bold Stripes</vt:lpstr>
      <vt:lpstr>Appendix C 综合设计</vt:lpstr>
      <vt:lpstr>C.1学生信息管理系统</vt:lpstr>
      <vt:lpstr>C.1学生信息管理系统</vt:lpstr>
      <vt:lpstr>C.1学生信息管理系统</vt:lpstr>
      <vt:lpstr>C.1学生信息管理系统</vt:lpstr>
      <vt:lpstr>C.1学生信息管理系统</vt:lpstr>
      <vt:lpstr>C.1学生信息管理系统</vt:lpstr>
      <vt:lpstr>C.2住宿信息管理系统</vt:lpstr>
      <vt:lpstr>C.2住宿信息管理系统</vt:lpstr>
      <vt:lpstr>C.2住宿信息管理系统</vt:lpstr>
      <vt:lpstr>C.2住宿信息管理系统</vt:lpstr>
      <vt:lpstr>C.2住宿信息管理系统</vt:lpstr>
      <vt:lpstr>C.3教室信息管理系统</vt:lpstr>
      <vt:lpstr>C.3教室信息管理系统</vt:lpstr>
      <vt:lpstr>C.3教室信息管理系统</vt:lpstr>
      <vt:lpstr>C.3教室信息管理系统</vt:lpstr>
      <vt:lpstr>C.3教室信息管理系统</vt:lpstr>
      <vt:lpstr>C.4图书信息管理系统</vt:lpstr>
      <vt:lpstr>C.4图书信息管理系统</vt:lpstr>
      <vt:lpstr>C.4图书信息管理系统</vt:lpstr>
      <vt:lpstr>C.4图书信息管理系统</vt:lpstr>
      <vt:lpstr>C.5考试管理系统</vt:lpstr>
      <vt:lpstr>C.5考试管理系统</vt:lpstr>
      <vt:lpstr>C.5考试管理系统</vt:lpstr>
      <vt:lpstr>C.5考试管理系统</vt:lpstr>
      <vt:lpstr>C.5考试管理系统</vt:lpstr>
      <vt:lpstr>C.6停车管理系统</vt:lpstr>
      <vt:lpstr>C.6停车管理系统</vt:lpstr>
      <vt:lpstr>C.6停车管理系统</vt:lpstr>
      <vt:lpstr>C.6停车管理系统</vt:lpstr>
      <vt:lpstr>C.6停车管理系统</vt:lpstr>
      <vt:lpstr>要求与成绩</vt:lpstr>
      <vt:lpstr>要求与成绩</vt:lpstr>
      <vt:lpstr>要求与成绩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zhoufaguo@cumtb.edu.cn</cp:lastModifiedBy>
  <cp:revision>1242</cp:revision>
  <cp:lastPrinted>2017-06-01T09:52:43Z</cp:lastPrinted>
  <dcterms:created xsi:type="dcterms:W3CDTF">2002-12-29T13:24:47Z</dcterms:created>
  <dcterms:modified xsi:type="dcterms:W3CDTF">2018-11-12T14:02:18Z</dcterms:modified>
</cp:coreProperties>
</file>