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Unit%201%20Homework%20-%20Kickstart%20My%20Chart2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Unit%201%20Homework%20-%20Kickstart%20My%20Chart2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Unit%201%20Homework%20-%20Kickstart%20My%20Chart2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[Unit 1 Homework - Kickstart My Chart2 (1).xlsx]State Count by Campaign!PivotTable3</c:name>
    <c:fmtId val="8"/>
  </c:pivotSource>
  <c:chart>
    <c:autoTitleDeleted val="0"/>
    <c:pivotFmts>
      <c:pivotFmt>
        <c:idx val="0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'State Count by Campaign'!$B$4:$B$5</c:f>
              <c:strCache>
                <c:ptCount val="1"/>
                <c:pt idx="0">
                  <c:v>canceled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'State Count by Campaign'!$A$6:$A$15</c:f>
              <c:strCache>
                <c:ptCount val="9"/>
                <c:pt idx="0">
                  <c:v>film &amp; video</c:v>
                </c:pt>
                <c:pt idx="1">
                  <c:v>food</c:v>
                </c:pt>
                <c:pt idx="2">
                  <c:v>games</c:v>
                </c:pt>
                <c:pt idx="3">
                  <c:v>journalism</c:v>
                </c:pt>
                <c:pt idx="4">
                  <c:v>music</c:v>
                </c:pt>
                <c:pt idx="5">
                  <c:v>photography</c:v>
                </c:pt>
                <c:pt idx="6">
                  <c:v>publishing</c:v>
                </c:pt>
                <c:pt idx="7">
                  <c:v>technology</c:v>
                </c:pt>
                <c:pt idx="8">
                  <c:v>theater</c:v>
                </c:pt>
              </c:strCache>
            </c:strRef>
          </c:cat>
          <c:val>
            <c:numRef>
              <c:f>'State Count by Campaign'!$B$6:$B$15</c:f>
              <c:numCache>
                <c:formatCode>General</c:formatCode>
                <c:ptCount val="9"/>
                <c:pt idx="0">
                  <c:v>40</c:v>
                </c:pt>
                <c:pt idx="1">
                  <c:v>20</c:v>
                </c:pt>
                <c:pt idx="3">
                  <c:v>24</c:v>
                </c:pt>
                <c:pt idx="4">
                  <c:v>20</c:v>
                </c:pt>
                <c:pt idx="6">
                  <c:v>30</c:v>
                </c:pt>
                <c:pt idx="7">
                  <c:v>178</c:v>
                </c:pt>
                <c:pt idx="8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EB-462C-AC88-593980618512}"/>
            </c:ext>
          </c:extLst>
        </c:ser>
        <c:ser>
          <c:idx val="1"/>
          <c:order val="1"/>
          <c:tx>
            <c:strRef>
              <c:f>'State Count by Campaign'!$C$4:$C$5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'State Count by Campaign'!$A$6:$A$15</c:f>
              <c:strCache>
                <c:ptCount val="9"/>
                <c:pt idx="0">
                  <c:v>film &amp; video</c:v>
                </c:pt>
                <c:pt idx="1">
                  <c:v>food</c:v>
                </c:pt>
                <c:pt idx="2">
                  <c:v>games</c:v>
                </c:pt>
                <c:pt idx="3">
                  <c:v>journalism</c:v>
                </c:pt>
                <c:pt idx="4">
                  <c:v>music</c:v>
                </c:pt>
                <c:pt idx="5">
                  <c:v>photography</c:v>
                </c:pt>
                <c:pt idx="6">
                  <c:v>publishing</c:v>
                </c:pt>
                <c:pt idx="7">
                  <c:v>technology</c:v>
                </c:pt>
                <c:pt idx="8">
                  <c:v>theater</c:v>
                </c:pt>
              </c:strCache>
            </c:strRef>
          </c:cat>
          <c:val>
            <c:numRef>
              <c:f>'State Count by Campaign'!$C$6:$C$15</c:f>
              <c:numCache>
                <c:formatCode>General</c:formatCode>
                <c:ptCount val="9"/>
                <c:pt idx="0">
                  <c:v>180</c:v>
                </c:pt>
                <c:pt idx="1">
                  <c:v>140</c:v>
                </c:pt>
                <c:pt idx="2">
                  <c:v>140</c:v>
                </c:pt>
                <c:pt idx="4">
                  <c:v>120</c:v>
                </c:pt>
                <c:pt idx="5">
                  <c:v>117</c:v>
                </c:pt>
                <c:pt idx="6">
                  <c:v>127</c:v>
                </c:pt>
                <c:pt idx="7">
                  <c:v>213</c:v>
                </c:pt>
                <c:pt idx="8">
                  <c:v>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EB-462C-AC88-593980618512}"/>
            </c:ext>
          </c:extLst>
        </c:ser>
        <c:ser>
          <c:idx val="2"/>
          <c:order val="2"/>
          <c:tx>
            <c:strRef>
              <c:f>'State Count by Campaign'!$D$4:$D$5</c:f>
              <c:strCache>
                <c:ptCount val="1"/>
                <c:pt idx="0">
                  <c:v>live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'State Count by Campaign'!$A$6:$A$15</c:f>
              <c:strCache>
                <c:ptCount val="9"/>
                <c:pt idx="0">
                  <c:v>film &amp; video</c:v>
                </c:pt>
                <c:pt idx="1">
                  <c:v>food</c:v>
                </c:pt>
                <c:pt idx="2">
                  <c:v>games</c:v>
                </c:pt>
                <c:pt idx="3">
                  <c:v>journalism</c:v>
                </c:pt>
                <c:pt idx="4">
                  <c:v>music</c:v>
                </c:pt>
                <c:pt idx="5">
                  <c:v>photography</c:v>
                </c:pt>
                <c:pt idx="6">
                  <c:v>publishing</c:v>
                </c:pt>
                <c:pt idx="7">
                  <c:v>technology</c:v>
                </c:pt>
                <c:pt idx="8">
                  <c:v>theater</c:v>
                </c:pt>
              </c:strCache>
            </c:strRef>
          </c:cat>
          <c:val>
            <c:numRef>
              <c:f>'State Count by Campaign'!$D$6:$D$15</c:f>
              <c:numCache>
                <c:formatCode>General</c:formatCode>
                <c:ptCount val="9"/>
                <c:pt idx="1">
                  <c:v>6</c:v>
                </c:pt>
                <c:pt idx="4">
                  <c:v>20</c:v>
                </c:pt>
                <c:pt idx="8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EB-462C-AC88-593980618512}"/>
            </c:ext>
          </c:extLst>
        </c:ser>
        <c:ser>
          <c:idx val="3"/>
          <c:order val="3"/>
          <c:tx>
            <c:strRef>
              <c:f>'State Count by Campaign'!$E$4:$E$5</c:f>
              <c:strCache>
                <c:ptCount val="1"/>
                <c:pt idx="0">
                  <c:v>successful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'State Count by Campaign'!$A$6:$A$15</c:f>
              <c:strCache>
                <c:ptCount val="9"/>
                <c:pt idx="0">
                  <c:v>film &amp; video</c:v>
                </c:pt>
                <c:pt idx="1">
                  <c:v>food</c:v>
                </c:pt>
                <c:pt idx="2">
                  <c:v>games</c:v>
                </c:pt>
                <c:pt idx="3">
                  <c:v>journalism</c:v>
                </c:pt>
                <c:pt idx="4">
                  <c:v>music</c:v>
                </c:pt>
                <c:pt idx="5">
                  <c:v>photography</c:v>
                </c:pt>
                <c:pt idx="6">
                  <c:v>publishing</c:v>
                </c:pt>
                <c:pt idx="7">
                  <c:v>technology</c:v>
                </c:pt>
                <c:pt idx="8">
                  <c:v>theater</c:v>
                </c:pt>
              </c:strCache>
            </c:strRef>
          </c:cat>
          <c:val>
            <c:numRef>
              <c:f>'State Count by Campaign'!$E$6:$E$15</c:f>
              <c:numCache>
                <c:formatCode>General</c:formatCode>
                <c:ptCount val="9"/>
                <c:pt idx="0">
                  <c:v>300</c:v>
                </c:pt>
                <c:pt idx="1">
                  <c:v>34</c:v>
                </c:pt>
                <c:pt idx="2">
                  <c:v>80</c:v>
                </c:pt>
                <c:pt idx="4">
                  <c:v>540</c:v>
                </c:pt>
                <c:pt idx="5">
                  <c:v>103</c:v>
                </c:pt>
                <c:pt idx="6">
                  <c:v>80</c:v>
                </c:pt>
                <c:pt idx="7">
                  <c:v>209</c:v>
                </c:pt>
                <c:pt idx="8">
                  <c:v>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EB-462C-AC88-593980618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72273128"/>
        <c:axId val="872281752"/>
      </c:barChart>
      <c:catAx>
        <c:axId val="872273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281752"/>
        <c:crosses val="autoZero"/>
        <c:auto val="1"/>
        <c:lblAlgn val="ctr"/>
        <c:lblOffset val="100"/>
        <c:noMultiLvlLbl val="0"/>
      </c:catAx>
      <c:valAx>
        <c:axId val="872281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273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[Unit 1 Homework - Kickstart My Chart2 (1).xlsx]State Count by Sub-Category!PivotTable4</c:name>
    <c:fmtId val="1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'State Count by Sub-Category'!$B$4:$B$5</c:f>
              <c:strCache>
                <c:ptCount val="1"/>
                <c:pt idx="0">
                  <c:v>canceled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'State Count by Sub-Category'!$A$6:$A$47</c:f>
              <c:strCache>
                <c:ptCount val="41"/>
                <c:pt idx="0">
                  <c:v>animation</c:v>
                </c:pt>
                <c:pt idx="1">
                  <c:v>art books</c:v>
                </c:pt>
                <c:pt idx="2">
                  <c:v>audio</c:v>
                </c:pt>
                <c:pt idx="3">
                  <c:v>children's books</c:v>
                </c:pt>
                <c:pt idx="4">
                  <c:v>classical music</c:v>
                </c:pt>
                <c:pt idx="5">
                  <c:v>documentary</c:v>
                </c:pt>
                <c:pt idx="6">
                  <c:v>drama</c:v>
                </c:pt>
                <c:pt idx="7">
                  <c:v>electronic music</c:v>
                </c:pt>
                <c:pt idx="8">
                  <c:v>faith</c:v>
                </c:pt>
                <c:pt idx="9">
                  <c:v>fiction</c:v>
                </c:pt>
                <c:pt idx="10">
                  <c:v>food trucks</c:v>
                </c:pt>
                <c:pt idx="11">
                  <c:v>gadgets</c:v>
                </c:pt>
                <c:pt idx="12">
                  <c:v>hardware</c:v>
                </c:pt>
                <c:pt idx="13">
                  <c:v>indie rock</c:v>
                </c:pt>
                <c:pt idx="14">
                  <c:v>jazz</c:v>
                </c:pt>
                <c:pt idx="15">
                  <c:v>makerspaces</c:v>
                </c:pt>
                <c:pt idx="16">
                  <c:v>metal</c:v>
                </c:pt>
                <c:pt idx="17">
                  <c:v>mobile games</c:v>
                </c:pt>
                <c:pt idx="18">
                  <c:v>musical</c:v>
                </c:pt>
                <c:pt idx="19">
                  <c:v>nature</c:v>
                </c:pt>
                <c:pt idx="20">
                  <c:v>nonfiction</c:v>
                </c:pt>
                <c:pt idx="21">
                  <c:v>people</c:v>
                </c:pt>
                <c:pt idx="22">
                  <c:v>photobooks</c:v>
                </c:pt>
                <c:pt idx="23">
                  <c:v>places</c:v>
                </c:pt>
                <c:pt idx="24">
                  <c:v>plays</c:v>
                </c:pt>
                <c:pt idx="25">
                  <c:v>pop</c:v>
                </c:pt>
                <c:pt idx="26">
                  <c:v>radio &amp; podcasts</c:v>
                </c:pt>
                <c:pt idx="27">
                  <c:v>restaurants</c:v>
                </c:pt>
                <c:pt idx="28">
                  <c:v>rock</c:v>
                </c:pt>
                <c:pt idx="29">
                  <c:v>science fiction</c:v>
                </c:pt>
                <c:pt idx="30">
                  <c:v>shorts</c:v>
                </c:pt>
                <c:pt idx="31">
                  <c:v>small batch</c:v>
                </c:pt>
                <c:pt idx="32">
                  <c:v>space exploration</c:v>
                </c:pt>
                <c:pt idx="33">
                  <c:v>spaces</c:v>
                </c:pt>
                <c:pt idx="34">
                  <c:v>tabletop games</c:v>
                </c:pt>
                <c:pt idx="35">
                  <c:v>television</c:v>
                </c:pt>
                <c:pt idx="36">
                  <c:v>translations</c:v>
                </c:pt>
                <c:pt idx="37">
                  <c:v>video games</c:v>
                </c:pt>
                <c:pt idx="38">
                  <c:v>wearables</c:v>
                </c:pt>
                <c:pt idx="39">
                  <c:v>web</c:v>
                </c:pt>
                <c:pt idx="40">
                  <c:v>world music</c:v>
                </c:pt>
              </c:strCache>
            </c:strRef>
          </c:cat>
          <c:val>
            <c:numRef>
              <c:f>'State Count by Sub-Category'!$B$6:$B$47</c:f>
              <c:numCache>
                <c:formatCode>General</c:formatCode>
                <c:ptCount val="41"/>
                <c:pt idx="1">
                  <c:v>20</c:v>
                </c:pt>
                <c:pt idx="2">
                  <c:v>24</c:v>
                </c:pt>
                <c:pt idx="10">
                  <c:v>20</c:v>
                </c:pt>
                <c:pt idx="18">
                  <c:v>20</c:v>
                </c:pt>
                <c:pt idx="29">
                  <c:v>40</c:v>
                </c:pt>
                <c:pt idx="32">
                  <c:v>18</c:v>
                </c:pt>
                <c:pt idx="33">
                  <c:v>17</c:v>
                </c:pt>
                <c:pt idx="36">
                  <c:v>10</c:v>
                </c:pt>
                <c:pt idx="38">
                  <c:v>60</c:v>
                </c:pt>
                <c:pt idx="39">
                  <c:v>100</c:v>
                </c:pt>
                <c:pt idx="4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5A-4992-AF31-81FD5218F4CB}"/>
            </c:ext>
          </c:extLst>
        </c:ser>
        <c:ser>
          <c:idx val="1"/>
          <c:order val="1"/>
          <c:tx>
            <c:strRef>
              <c:f>'State Count by Sub-Category'!$C$4:$C$5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'State Count by Sub-Category'!$A$6:$A$47</c:f>
              <c:strCache>
                <c:ptCount val="41"/>
                <c:pt idx="0">
                  <c:v>animation</c:v>
                </c:pt>
                <c:pt idx="1">
                  <c:v>art books</c:v>
                </c:pt>
                <c:pt idx="2">
                  <c:v>audio</c:v>
                </c:pt>
                <c:pt idx="3">
                  <c:v>children's books</c:v>
                </c:pt>
                <c:pt idx="4">
                  <c:v>classical music</c:v>
                </c:pt>
                <c:pt idx="5">
                  <c:v>documentary</c:v>
                </c:pt>
                <c:pt idx="6">
                  <c:v>drama</c:v>
                </c:pt>
                <c:pt idx="7">
                  <c:v>electronic music</c:v>
                </c:pt>
                <c:pt idx="8">
                  <c:v>faith</c:v>
                </c:pt>
                <c:pt idx="9">
                  <c:v>fiction</c:v>
                </c:pt>
                <c:pt idx="10">
                  <c:v>food trucks</c:v>
                </c:pt>
                <c:pt idx="11">
                  <c:v>gadgets</c:v>
                </c:pt>
                <c:pt idx="12">
                  <c:v>hardware</c:v>
                </c:pt>
                <c:pt idx="13">
                  <c:v>indie rock</c:v>
                </c:pt>
                <c:pt idx="14">
                  <c:v>jazz</c:v>
                </c:pt>
                <c:pt idx="15">
                  <c:v>makerspaces</c:v>
                </c:pt>
                <c:pt idx="16">
                  <c:v>metal</c:v>
                </c:pt>
                <c:pt idx="17">
                  <c:v>mobile games</c:v>
                </c:pt>
                <c:pt idx="18">
                  <c:v>musical</c:v>
                </c:pt>
                <c:pt idx="19">
                  <c:v>nature</c:v>
                </c:pt>
                <c:pt idx="20">
                  <c:v>nonfiction</c:v>
                </c:pt>
                <c:pt idx="21">
                  <c:v>people</c:v>
                </c:pt>
                <c:pt idx="22">
                  <c:v>photobooks</c:v>
                </c:pt>
                <c:pt idx="23">
                  <c:v>places</c:v>
                </c:pt>
                <c:pt idx="24">
                  <c:v>plays</c:v>
                </c:pt>
                <c:pt idx="25">
                  <c:v>pop</c:v>
                </c:pt>
                <c:pt idx="26">
                  <c:v>radio &amp; podcasts</c:v>
                </c:pt>
                <c:pt idx="27">
                  <c:v>restaurants</c:v>
                </c:pt>
                <c:pt idx="28">
                  <c:v>rock</c:v>
                </c:pt>
                <c:pt idx="29">
                  <c:v>science fiction</c:v>
                </c:pt>
                <c:pt idx="30">
                  <c:v>shorts</c:v>
                </c:pt>
                <c:pt idx="31">
                  <c:v>small batch</c:v>
                </c:pt>
                <c:pt idx="32">
                  <c:v>space exploration</c:v>
                </c:pt>
                <c:pt idx="33">
                  <c:v>spaces</c:v>
                </c:pt>
                <c:pt idx="34">
                  <c:v>tabletop games</c:v>
                </c:pt>
                <c:pt idx="35">
                  <c:v>television</c:v>
                </c:pt>
                <c:pt idx="36">
                  <c:v>translations</c:v>
                </c:pt>
                <c:pt idx="37">
                  <c:v>video games</c:v>
                </c:pt>
                <c:pt idx="38">
                  <c:v>wearables</c:v>
                </c:pt>
                <c:pt idx="39">
                  <c:v>web</c:v>
                </c:pt>
                <c:pt idx="40">
                  <c:v>world music</c:v>
                </c:pt>
              </c:strCache>
            </c:strRef>
          </c:cat>
          <c:val>
            <c:numRef>
              <c:f>'State Count by Sub-Category'!$C$6:$C$47</c:f>
              <c:numCache>
                <c:formatCode>General</c:formatCode>
                <c:ptCount val="41"/>
                <c:pt idx="0">
                  <c:v>100</c:v>
                </c:pt>
                <c:pt idx="3">
                  <c:v>40</c:v>
                </c:pt>
                <c:pt idx="6">
                  <c:v>80</c:v>
                </c:pt>
                <c:pt idx="8">
                  <c:v>40</c:v>
                </c:pt>
                <c:pt idx="9">
                  <c:v>40</c:v>
                </c:pt>
                <c:pt idx="10">
                  <c:v>120</c:v>
                </c:pt>
                <c:pt idx="11">
                  <c:v>20</c:v>
                </c:pt>
                <c:pt idx="13">
                  <c:v>20</c:v>
                </c:pt>
                <c:pt idx="14">
                  <c:v>60</c:v>
                </c:pt>
                <c:pt idx="15">
                  <c:v>11</c:v>
                </c:pt>
                <c:pt idx="17">
                  <c:v>40</c:v>
                </c:pt>
                <c:pt idx="18">
                  <c:v>60</c:v>
                </c:pt>
                <c:pt idx="19">
                  <c:v>20</c:v>
                </c:pt>
                <c:pt idx="21">
                  <c:v>20</c:v>
                </c:pt>
                <c:pt idx="22">
                  <c:v>57</c:v>
                </c:pt>
                <c:pt idx="23">
                  <c:v>20</c:v>
                </c:pt>
                <c:pt idx="24">
                  <c:v>353</c:v>
                </c:pt>
                <c:pt idx="27">
                  <c:v>20</c:v>
                </c:pt>
                <c:pt idx="32">
                  <c:v>2</c:v>
                </c:pt>
                <c:pt idx="33">
                  <c:v>80</c:v>
                </c:pt>
                <c:pt idx="36">
                  <c:v>47</c:v>
                </c:pt>
                <c:pt idx="37">
                  <c:v>100</c:v>
                </c:pt>
                <c:pt idx="38">
                  <c:v>120</c:v>
                </c:pt>
                <c:pt idx="39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5A-4992-AF31-81FD5218F4CB}"/>
            </c:ext>
          </c:extLst>
        </c:ser>
        <c:ser>
          <c:idx val="2"/>
          <c:order val="2"/>
          <c:tx>
            <c:strRef>
              <c:f>'State Count by Sub-Category'!$D$4:$D$5</c:f>
              <c:strCache>
                <c:ptCount val="1"/>
                <c:pt idx="0">
                  <c:v>live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'State Count by Sub-Category'!$A$6:$A$47</c:f>
              <c:strCache>
                <c:ptCount val="41"/>
                <c:pt idx="0">
                  <c:v>animation</c:v>
                </c:pt>
                <c:pt idx="1">
                  <c:v>art books</c:v>
                </c:pt>
                <c:pt idx="2">
                  <c:v>audio</c:v>
                </c:pt>
                <c:pt idx="3">
                  <c:v>children's books</c:v>
                </c:pt>
                <c:pt idx="4">
                  <c:v>classical music</c:v>
                </c:pt>
                <c:pt idx="5">
                  <c:v>documentary</c:v>
                </c:pt>
                <c:pt idx="6">
                  <c:v>drama</c:v>
                </c:pt>
                <c:pt idx="7">
                  <c:v>electronic music</c:v>
                </c:pt>
                <c:pt idx="8">
                  <c:v>faith</c:v>
                </c:pt>
                <c:pt idx="9">
                  <c:v>fiction</c:v>
                </c:pt>
                <c:pt idx="10">
                  <c:v>food trucks</c:v>
                </c:pt>
                <c:pt idx="11">
                  <c:v>gadgets</c:v>
                </c:pt>
                <c:pt idx="12">
                  <c:v>hardware</c:v>
                </c:pt>
                <c:pt idx="13">
                  <c:v>indie rock</c:v>
                </c:pt>
                <c:pt idx="14">
                  <c:v>jazz</c:v>
                </c:pt>
                <c:pt idx="15">
                  <c:v>makerspaces</c:v>
                </c:pt>
                <c:pt idx="16">
                  <c:v>metal</c:v>
                </c:pt>
                <c:pt idx="17">
                  <c:v>mobile games</c:v>
                </c:pt>
                <c:pt idx="18">
                  <c:v>musical</c:v>
                </c:pt>
                <c:pt idx="19">
                  <c:v>nature</c:v>
                </c:pt>
                <c:pt idx="20">
                  <c:v>nonfiction</c:v>
                </c:pt>
                <c:pt idx="21">
                  <c:v>people</c:v>
                </c:pt>
                <c:pt idx="22">
                  <c:v>photobooks</c:v>
                </c:pt>
                <c:pt idx="23">
                  <c:v>places</c:v>
                </c:pt>
                <c:pt idx="24">
                  <c:v>plays</c:v>
                </c:pt>
                <c:pt idx="25">
                  <c:v>pop</c:v>
                </c:pt>
                <c:pt idx="26">
                  <c:v>radio &amp; podcasts</c:v>
                </c:pt>
                <c:pt idx="27">
                  <c:v>restaurants</c:v>
                </c:pt>
                <c:pt idx="28">
                  <c:v>rock</c:v>
                </c:pt>
                <c:pt idx="29">
                  <c:v>science fiction</c:v>
                </c:pt>
                <c:pt idx="30">
                  <c:v>shorts</c:v>
                </c:pt>
                <c:pt idx="31">
                  <c:v>small batch</c:v>
                </c:pt>
                <c:pt idx="32">
                  <c:v>space exploration</c:v>
                </c:pt>
                <c:pt idx="33">
                  <c:v>spaces</c:v>
                </c:pt>
                <c:pt idx="34">
                  <c:v>tabletop games</c:v>
                </c:pt>
                <c:pt idx="35">
                  <c:v>television</c:v>
                </c:pt>
                <c:pt idx="36">
                  <c:v>translations</c:v>
                </c:pt>
                <c:pt idx="37">
                  <c:v>video games</c:v>
                </c:pt>
                <c:pt idx="38">
                  <c:v>wearables</c:v>
                </c:pt>
                <c:pt idx="39">
                  <c:v>web</c:v>
                </c:pt>
                <c:pt idx="40">
                  <c:v>world music</c:v>
                </c:pt>
              </c:strCache>
            </c:strRef>
          </c:cat>
          <c:val>
            <c:numRef>
              <c:f>'State Count by Sub-Category'!$D$6:$D$47</c:f>
              <c:numCache>
                <c:formatCode>General</c:formatCode>
                <c:ptCount val="41"/>
                <c:pt idx="8">
                  <c:v>20</c:v>
                </c:pt>
                <c:pt idx="24">
                  <c:v>19</c:v>
                </c:pt>
                <c:pt idx="31">
                  <c:v>6</c:v>
                </c:pt>
                <c:pt idx="3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5A-4992-AF31-81FD5218F4CB}"/>
            </c:ext>
          </c:extLst>
        </c:ser>
        <c:ser>
          <c:idx val="3"/>
          <c:order val="3"/>
          <c:tx>
            <c:strRef>
              <c:f>'State Count by Sub-Category'!$E$4:$E$5</c:f>
              <c:strCache>
                <c:ptCount val="1"/>
                <c:pt idx="0">
                  <c:v>successful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'State Count by Sub-Category'!$A$6:$A$47</c:f>
              <c:strCache>
                <c:ptCount val="41"/>
                <c:pt idx="0">
                  <c:v>animation</c:v>
                </c:pt>
                <c:pt idx="1">
                  <c:v>art books</c:v>
                </c:pt>
                <c:pt idx="2">
                  <c:v>audio</c:v>
                </c:pt>
                <c:pt idx="3">
                  <c:v>children's books</c:v>
                </c:pt>
                <c:pt idx="4">
                  <c:v>classical music</c:v>
                </c:pt>
                <c:pt idx="5">
                  <c:v>documentary</c:v>
                </c:pt>
                <c:pt idx="6">
                  <c:v>drama</c:v>
                </c:pt>
                <c:pt idx="7">
                  <c:v>electronic music</c:v>
                </c:pt>
                <c:pt idx="8">
                  <c:v>faith</c:v>
                </c:pt>
                <c:pt idx="9">
                  <c:v>fiction</c:v>
                </c:pt>
                <c:pt idx="10">
                  <c:v>food trucks</c:v>
                </c:pt>
                <c:pt idx="11">
                  <c:v>gadgets</c:v>
                </c:pt>
                <c:pt idx="12">
                  <c:v>hardware</c:v>
                </c:pt>
                <c:pt idx="13">
                  <c:v>indie rock</c:v>
                </c:pt>
                <c:pt idx="14">
                  <c:v>jazz</c:v>
                </c:pt>
                <c:pt idx="15">
                  <c:v>makerspaces</c:v>
                </c:pt>
                <c:pt idx="16">
                  <c:v>metal</c:v>
                </c:pt>
                <c:pt idx="17">
                  <c:v>mobile games</c:v>
                </c:pt>
                <c:pt idx="18">
                  <c:v>musical</c:v>
                </c:pt>
                <c:pt idx="19">
                  <c:v>nature</c:v>
                </c:pt>
                <c:pt idx="20">
                  <c:v>nonfiction</c:v>
                </c:pt>
                <c:pt idx="21">
                  <c:v>people</c:v>
                </c:pt>
                <c:pt idx="22">
                  <c:v>photobooks</c:v>
                </c:pt>
                <c:pt idx="23">
                  <c:v>places</c:v>
                </c:pt>
                <c:pt idx="24">
                  <c:v>plays</c:v>
                </c:pt>
                <c:pt idx="25">
                  <c:v>pop</c:v>
                </c:pt>
                <c:pt idx="26">
                  <c:v>radio &amp; podcasts</c:v>
                </c:pt>
                <c:pt idx="27">
                  <c:v>restaurants</c:v>
                </c:pt>
                <c:pt idx="28">
                  <c:v>rock</c:v>
                </c:pt>
                <c:pt idx="29">
                  <c:v>science fiction</c:v>
                </c:pt>
                <c:pt idx="30">
                  <c:v>shorts</c:v>
                </c:pt>
                <c:pt idx="31">
                  <c:v>small batch</c:v>
                </c:pt>
                <c:pt idx="32">
                  <c:v>space exploration</c:v>
                </c:pt>
                <c:pt idx="33">
                  <c:v>spaces</c:v>
                </c:pt>
                <c:pt idx="34">
                  <c:v>tabletop games</c:v>
                </c:pt>
                <c:pt idx="35">
                  <c:v>television</c:v>
                </c:pt>
                <c:pt idx="36">
                  <c:v>translations</c:v>
                </c:pt>
                <c:pt idx="37">
                  <c:v>video games</c:v>
                </c:pt>
                <c:pt idx="38">
                  <c:v>wearables</c:v>
                </c:pt>
                <c:pt idx="39">
                  <c:v>web</c:v>
                </c:pt>
                <c:pt idx="40">
                  <c:v>world music</c:v>
                </c:pt>
              </c:strCache>
            </c:strRef>
          </c:cat>
          <c:val>
            <c:numRef>
              <c:f>'State Count by Sub-Category'!$E$6:$E$47</c:f>
              <c:numCache>
                <c:formatCode>General</c:formatCode>
                <c:ptCount val="41"/>
                <c:pt idx="4">
                  <c:v>40</c:v>
                </c:pt>
                <c:pt idx="5">
                  <c:v>180</c:v>
                </c:pt>
                <c:pt idx="7">
                  <c:v>40</c:v>
                </c:pt>
                <c:pt idx="12">
                  <c:v>140</c:v>
                </c:pt>
                <c:pt idx="13">
                  <c:v>140</c:v>
                </c:pt>
                <c:pt idx="15">
                  <c:v>9</c:v>
                </c:pt>
                <c:pt idx="16">
                  <c:v>20</c:v>
                </c:pt>
                <c:pt idx="18">
                  <c:v>60</c:v>
                </c:pt>
                <c:pt idx="20">
                  <c:v>60</c:v>
                </c:pt>
                <c:pt idx="22">
                  <c:v>103</c:v>
                </c:pt>
                <c:pt idx="24">
                  <c:v>694</c:v>
                </c:pt>
                <c:pt idx="25">
                  <c:v>40</c:v>
                </c:pt>
                <c:pt idx="26">
                  <c:v>20</c:v>
                </c:pt>
                <c:pt idx="28">
                  <c:v>260</c:v>
                </c:pt>
                <c:pt idx="30">
                  <c:v>60</c:v>
                </c:pt>
                <c:pt idx="31">
                  <c:v>34</c:v>
                </c:pt>
                <c:pt idx="32">
                  <c:v>40</c:v>
                </c:pt>
                <c:pt idx="33">
                  <c:v>85</c:v>
                </c:pt>
                <c:pt idx="34">
                  <c:v>80</c:v>
                </c:pt>
                <c:pt idx="35">
                  <c:v>60</c:v>
                </c:pt>
                <c:pt idx="3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5A-4992-AF31-81FD5218F4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13295320"/>
        <c:axId val="713292576"/>
      </c:barChart>
      <c:catAx>
        <c:axId val="713295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292576"/>
        <c:crosses val="autoZero"/>
        <c:auto val="1"/>
        <c:lblAlgn val="ctr"/>
        <c:lblOffset val="100"/>
        <c:noMultiLvlLbl val="0"/>
      </c:catAx>
      <c:valAx>
        <c:axId val="71329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295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[Unit 1 Homework - Kickstart My Chart2 (1).xlsx]State Count by Month!PivotTable2</c:name>
    <c:fmtId val="7"/>
  </c:pivotSource>
  <c:chart>
    <c:autoTitleDeleted val="0"/>
    <c:pivotFmts>
      <c:pivotFmt>
        <c:idx val="0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6"/>
            </a:solidFill>
            <a:ln w="9525" cap="flat" cmpd="sng" algn="ctr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5"/>
            </a:solidFill>
            <a:ln w="9525" cap="flat" cmpd="sng" algn="ctr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4"/>
            </a:solidFill>
            <a:ln w="9525" cap="flat" cmpd="sng" algn="ctr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6"/>
            </a:solidFill>
            <a:round/>
          </a:ln>
          <a:effectLst/>
        </c:spPr>
        <c:marker>
          <c:spPr>
            <a:solidFill>
              <a:schemeClr val="accent6"/>
            </a:solidFill>
            <a:ln w="9525" cap="flat" cmpd="sng" algn="ctr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6"/>
            </a:solidFill>
            <a:ln w="9525" cap="flat" cmpd="sng" algn="ctr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5"/>
            </a:solidFill>
            <a:ln w="9525" cap="flat" cmpd="sng" algn="ctr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4"/>
            </a:solidFill>
            <a:ln w="9525" cap="flat" cmpd="sng" algn="ctr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6"/>
            </a:solidFill>
            <a:ln w="9525" cap="flat" cmpd="sng" algn="ctr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5"/>
            </a:solidFill>
            <a:ln w="9525" cap="flat" cmpd="sng" algn="ctr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4"/>
            </a:solidFill>
            <a:ln w="9525" cap="flat" cmpd="sng" algn="ctr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'State Count by Month'!$B$4:$B$5</c:f>
              <c:strCache>
                <c:ptCount val="1"/>
                <c:pt idx="0">
                  <c:v>canceled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cat>
            <c:strRef>
              <c:f>'State Count by Month'!$A$6:$A$18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'State Count by Month'!$B$6:$B$18</c:f>
              <c:numCache>
                <c:formatCode>General</c:formatCode>
                <c:ptCount val="12"/>
                <c:pt idx="0">
                  <c:v>34</c:v>
                </c:pt>
                <c:pt idx="1">
                  <c:v>27</c:v>
                </c:pt>
                <c:pt idx="2">
                  <c:v>28</c:v>
                </c:pt>
                <c:pt idx="3">
                  <c:v>27</c:v>
                </c:pt>
                <c:pt idx="4">
                  <c:v>26</c:v>
                </c:pt>
                <c:pt idx="5">
                  <c:v>27</c:v>
                </c:pt>
                <c:pt idx="6">
                  <c:v>44</c:v>
                </c:pt>
                <c:pt idx="7">
                  <c:v>32</c:v>
                </c:pt>
                <c:pt idx="8">
                  <c:v>24</c:v>
                </c:pt>
                <c:pt idx="9">
                  <c:v>20</c:v>
                </c:pt>
                <c:pt idx="10">
                  <c:v>37</c:v>
                </c:pt>
                <c:pt idx="11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07-4BDB-80F5-633255323985}"/>
            </c:ext>
          </c:extLst>
        </c:ser>
        <c:ser>
          <c:idx val="1"/>
          <c:order val="1"/>
          <c:tx>
            <c:strRef>
              <c:f>'State Count by Month'!$C$4:$C$5</c:f>
              <c:strCache>
                <c:ptCount val="1"/>
                <c:pt idx="0">
                  <c:v>failed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round/>
              </a:ln>
              <a:effectLst/>
            </c:spPr>
          </c:marker>
          <c:cat>
            <c:strRef>
              <c:f>'State Count by Month'!$A$6:$A$18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'State Count by Month'!$C$6:$C$18</c:f>
              <c:numCache>
                <c:formatCode>General</c:formatCode>
                <c:ptCount val="12"/>
                <c:pt idx="0">
                  <c:v>149</c:v>
                </c:pt>
                <c:pt idx="1">
                  <c:v>105</c:v>
                </c:pt>
                <c:pt idx="2">
                  <c:v>108</c:v>
                </c:pt>
                <c:pt idx="3">
                  <c:v>103</c:v>
                </c:pt>
                <c:pt idx="4">
                  <c:v>126</c:v>
                </c:pt>
                <c:pt idx="5">
                  <c:v>148</c:v>
                </c:pt>
                <c:pt idx="6">
                  <c:v>148</c:v>
                </c:pt>
                <c:pt idx="7">
                  <c:v>134</c:v>
                </c:pt>
                <c:pt idx="8">
                  <c:v>127</c:v>
                </c:pt>
                <c:pt idx="9">
                  <c:v>150</c:v>
                </c:pt>
                <c:pt idx="10">
                  <c:v>113</c:v>
                </c:pt>
                <c:pt idx="11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07-4BDB-80F5-633255323985}"/>
            </c:ext>
          </c:extLst>
        </c:ser>
        <c:ser>
          <c:idx val="2"/>
          <c:order val="2"/>
          <c:tx>
            <c:strRef>
              <c:f>'State Count by Month'!$D$4:$D$5</c:f>
              <c:strCache>
                <c:ptCount val="1"/>
                <c:pt idx="0">
                  <c:v>successful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'State Count by Month'!$A$6:$A$18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'State Count by Month'!$D$6:$D$18</c:f>
              <c:numCache>
                <c:formatCode>General</c:formatCode>
                <c:ptCount val="12"/>
                <c:pt idx="0">
                  <c:v>183</c:v>
                </c:pt>
                <c:pt idx="1">
                  <c:v>202</c:v>
                </c:pt>
                <c:pt idx="2">
                  <c:v>179</c:v>
                </c:pt>
                <c:pt idx="3">
                  <c:v>193</c:v>
                </c:pt>
                <c:pt idx="4">
                  <c:v>233</c:v>
                </c:pt>
                <c:pt idx="5">
                  <c:v>213</c:v>
                </c:pt>
                <c:pt idx="6">
                  <c:v>192</c:v>
                </c:pt>
                <c:pt idx="7">
                  <c:v>167</c:v>
                </c:pt>
                <c:pt idx="8">
                  <c:v>148</c:v>
                </c:pt>
                <c:pt idx="9">
                  <c:v>184</c:v>
                </c:pt>
                <c:pt idx="10">
                  <c:v>180</c:v>
                </c:pt>
                <c:pt idx="11">
                  <c:v>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07-4BDB-80F5-633255323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890983055"/>
        <c:axId val="836492063"/>
      </c:lineChart>
      <c:catAx>
        <c:axId val="890983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492063"/>
        <c:crosses val="autoZero"/>
        <c:auto val="1"/>
        <c:lblAlgn val="ctr"/>
        <c:lblOffset val="100"/>
        <c:noMultiLvlLbl val="0"/>
      </c:catAx>
      <c:valAx>
        <c:axId val="836492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0983055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D0AD-5819-4B48-ACD6-6FA413B69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AB115-9DEF-4C4E-92C1-0E5477222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515AB-F52A-4FEC-8282-C06F96E5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59D5-BB89-4134-A254-3B10131B11E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5294-294B-43BF-8BDB-1DC87CCD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C2A47-98CF-41D4-B66B-7406D8CD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E9B4-2EDB-4C5A-A311-5855F2CA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5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7148-E129-47C6-AFCC-677E08B0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7611E-7469-40F1-98B9-1B22B8DB8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50D4F-901E-44A5-A907-6AE3BA13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59D5-BB89-4134-A254-3B10131B11E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D995F-0295-465F-8EA7-B968789E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64CDE-99B4-458A-B9A1-8613D293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E9B4-2EDB-4C5A-A311-5855F2CA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7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D3423-CFF9-4CE2-BAFA-B1AC8B49B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82BA3-EAE6-4690-A91D-6C7298987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DAC8E-9330-42F2-BFF2-CB3AB221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59D5-BB89-4134-A254-3B10131B11E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56085-39FC-4971-8377-744107D4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F801C-0D03-4C1E-86C7-E8E96391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E9B4-2EDB-4C5A-A311-5855F2CA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4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D1D6-69A6-4073-B886-66C69307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95DA-B200-4524-8821-3B0E0E203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366EF-CCA7-41A4-94F1-6385FCA11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59D5-BB89-4134-A254-3B10131B11E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E4D64-FAA8-4481-B988-9494706A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4A693-96D7-4468-97D4-AB28666A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E9B4-2EDB-4C5A-A311-5855F2CA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381C-6DE1-48ED-8DC3-960B99CE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B37C7-5D3E-402D-B342-0C0D451D5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BB7C1-BA30-4C52-8921-CA5715A1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59D5-BB89-4134-A254-3B10131B11E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06BD0-D372-427B-B670-B0D2E58A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CD69-877C-4DE8-BCE7-0897EFE9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E9B4-2EDB-4C5A-A311-5855F2CA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8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33F8-2FD4-4B67-8322-F9F7775B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72FF-F58E-4995-87C8-CAD49E2C5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37488-6F4E-4812-B716-36E635EB4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15784-0064-4DDA-9AF1-9DD362F3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59D5-BB89-4134-A254-3B10131B11E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359A0-0694-4A1E-8F74-28D322D0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88C2A-C7D7-4144-B472-879815F7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E9B4-2EDB-4C5A-A311-5855F2CA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1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975D-053D-42E3-B281-D7F87674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F5D81-08C1-49A8-88A5-1E023D65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4B289-5C64-4D74-98C0-26F69A486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0C51D-17E7-4A5E-85F2-B43CD9672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EF48C-2166-4867-AB37-57F90E46E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72027-A431-4C50-A10E-9248CB0A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59D5-BB89-4134-A254-3B10131B11E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D1A08-5F28-485D-8664-4C29FB6B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4D7D8-85A7-411D-8DE9-ED8D80C6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E9B4-2EDB-4C5A-A311-5855F2CA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0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6988-6640-46D1-9417-4F99B76C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D1B5E-EB39-4F11-B62F-EDDD9D7B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59D5-BB89-4134-A254-3B10131B11E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0CFB1-2A46-40E8-83F4-FB6A02F5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8FBBE-64F8-45D1-9CE3-46BB5F36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E9B4-2EDB-4C5A-A311-5855F2CA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DD311-D497-4448-AB6D-C50170BE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59D5-BB89-4134-A254-3B10131B11E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1FC2-3003-4AFC-88B8-3EA8E009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BDCDC-C15E-4817-B39E-D422D993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E9B4-2EDB-4C5A-A311-5855F2CA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3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C03F-2A59-433C-9659-0CEBA912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7F75-9A03-4546-9CEF-B60C2E6D5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36C9F-183C-4C49-B8F3-57F73E52B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A7E48-E2CB-4238-85EE-5EC4746A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59D5-BB89-4134-A254-3B10131B11E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E44DE-1F0C-48DA-B3C5-BF3F539F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9E974-D35B-4C1D-BA56-C1EBA5CB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E9B4-2EDB-4C5A-A311-5855F2CA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6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9501-9C66-479E-9EFD-3F7C3072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178BE-5396-4CC2-8156-AA6C4116E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1C10D-9B76-4154-875A-A2B5B7DF4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2D1A9-1073-4DD8-A0A9-7C90A997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59D5-BB89-4134-A254-3B10131B11E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9F1E5-240D-4AB3-B9D6-153C95AD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DD22A-7B5E-441F-A7D8-668D8389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E9B4-2EDB-4C5A-A311-5855F2CA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4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114DD-5EBB-49ED-9937-0E7E3AC8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F2243-0B37-47F8-94F9-06EF977AC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AD9E4-9AF5-4171-B36B-EBCA2503F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E59D5-BB89-4134-A254-3B10131B11E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DC8B2-4500-4831-8B07-A201302AD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621CE-287A-40D1-826B-47912B0BA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E9B4-2EDB-4C5A-A311-5855F2CA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1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862B2-7404-4BB6-87BA-9FBC4E735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Unit 1 Kickstarter Homework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60A97-0C90-479F-A065-EA27761F8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rgbClr val="FFC000"/>
                </a:solidFill>
              </a:rPr>
              <a:t>Alexis Summey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89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E7F97-D341-4978-86CA-B8DB59FA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78" y="1328564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Given the provided data, what are three conclusions we can draw about Kickstarter campaigns?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50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3FD1F-962B-49B1-AE2B-4F31FE1F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 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96943-595F-4FC9-8C4D-36738BE0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“Theatre” had the highest amount of successful launches out of all categories.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46379"/>
              </p:ext>
            </p:extLst>
          </p:nvPr>
        </p:nvGraphicFramePr>
        <p:xfrm>
          <a:off x="4969043" y="2050510"/>
          <a:ext cx="7222957" cy="3719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9A2417-682E-495C-81F9-BEAD893BBC12}"/>
              </a:ext>
            </a:extLst>
          </p:cNvPr>
          <p:cNvCxnSpPr>
            <a:cxnSpLocks/>
          </p:cNvCxnSpPr>
          <p:nvPr/>
        </p:nvCxnSpPr>
        <p:spPr>
          <a:xfrm flipH="1">
            <a:off x="11092071" y="4928539"/>
            <a:ext cx="463826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88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3FD1F-962B-49B1-AE2B-4F31FE1F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 II: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96943-595F-4FC9-8C4D-36738BE0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“Plays” had the highest amount of successful and failed launches out of all sub-categories.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131798"/>
              </p:ext>
            </p:extLst>
          </p:nvPr>
        </p:nvGraphicFramePr>
        <p:xfrm>
          <a:off x="5153822" y="492573"/>
          <a:ext cx="6553545" cy="588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026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3FD1F-962B-49B1-AE2B-4F31FE1F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 III: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96943-595F-4FC9-8C4D-36738BE0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</a:rPr>
              <a:t>On average, most successful launches take place in May.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69C3BD1-1BC7-4340-9A9B-6F532EA36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430951"/>
              </p:ext>
            </p:extLst>
          </p:nvPr>
        </p:nvGraphicFramePr>
        <p:xfrm>
          <a:off x="5153822" y="492573"/>
          <a:ext cx="6553545" cy="588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707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E7F97-D341-4978-86CA-B8DB59FA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78" y="2065038"/>
            <a:ext cx="9144000" cy="20443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900" dirty="0"/>
              <a:t>What are some limitations of this dataset?</a:t>
            </a:r>
            <a:endParaRPr lang="en-US" sz="4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88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49965-1BC3-4799-8BC5-0D3F955C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Limitations: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EA59-7F80-4CDC-84DF-DEC4E95A6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This dataset cannot dictate all variables needed that go into a successful/failed/cancelled launch.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dataset cannot pinpoint the state of launches per genre of each category.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6527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E7F97-D341-4978-86CA-B8DB59FA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78" y="2349310"/>
            <a:ext cx="9144000" cy="17601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900" dirty="0"/>
              <a:t>What are some other possible tables and/or graphs that we could create?</a:t>
            </a:r>
            <a:endParaRPr lang="en-US" sz="4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710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5B467-E747-41EC-9BCE-35AD2AF2D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Other Conclusions that we could draw: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D2CA6-5837-405A-8EF7-54F612F04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This dataset can compare the most successful and failed launches per category/sub-category per year.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dataset could be used to find the average time for all successful launches in each category.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dataset could compare the average donation needed for a successful launch in each category/sub-category.</a:t>
            </a:r>
          </a:p>
        </p:txBody>
      </p:sp>
    </p:spTree>
    <p:extLst>
      <p:ext uri="{BB962C8B-B14F-4D97-AF65-F5344CB8AC3E}">
        <p14:creationId xmlns:p14="http://schemas.microsoft.com/office/powerpoint/2010/main" val="3944235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192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Unit 1 Kickstarter Homework Report</vt:lpstr>
      <vt:lpstr>Given the provided data, what are three conclusions we can draw about Kickstarter campaigns?</vt:lpstr>
      <vt:lpstr>Conclusion I:</vt:lpstr>
      <vt:lpstr>Conclusion II:</vt:lpstr>
      <vt:lpstr>Conclusion III:</vt:lpstr>
      <vt:lpstr>What are some limitations of this dataset?</vt:lpstr>
      <vt:lpstr>Limitations:</vt:lpstr>
      <vt:lpstr>What are some other possible tables and/or graphs that we could create?</vt:lpstr>
      <vt:lpstr>Other Conclusions that we could draw: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Kickstarter Homework Report</dc:title>
  <dc:creator>shari summey</dc:creator>
  <cp:lastModifiedBy>shari summey</cp:lastModifiedBy>
  <cp:revision>3</cp:revision>
  <dcterms:created xsi:type="dcterms:W3CDTF">2019-06-23T01:29:37Z</dcterms:created>
  <dcterms:modified xsi:type="dcterms:W3CDTF">2019-06-23T01:38:22Z</dcterms:modified>
</cp:coreProperties>
</file>