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Lato"/>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19" Type="http://schemas.openxmlformats.org/officeDocument/2006/relationships/font" Target="fonts/Nunito-italic.fntdata"/><Relationship Id="rId1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c6859c6f1_1_2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c6859c6f1_1_2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c6859c6f1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c6859c6f1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c6859c6f1_1_1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c6859c6f1_1_1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c6859c6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c6859c6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c6859c6f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c6859c6f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c6859c6f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c6859c6f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c6859c6f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c6859c6f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c6859c6f1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c6859c6f1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c6859c6f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c6859c6f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c6859c6f1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c6859c6f1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c6859c6f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c6859c6f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isotools.org/normas/calida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t>INSTITUTO TECNOLOGICO SUPERIOR NELSON TORRES</a:t>
            </a:r>
            <a:endParaRPr b="1"/>
          </a:p>
        </p:txBody>
      </p:sp>
      <p:sp>
        <p:nvSpPr>
          <p:cNvPr id="129" name="Google Shape;129;p13"/>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1500"/>
              <a:t>INTEGRANTES</a:t>
            </a:r>
            <a:endParaRPr b="1" sz="1500"/>
          </a:p>
          <a:p>
            <a:pPr indent="0" lvl="0" marL="457200" rtl="0" algn="l">
              <a:spcBef>
                <a:spcPts val="1600"/>
              </a:spcBef>
              <a:spcAft>
                <a:spcPts val="0"/>
              </a:spcAft>
              <a:buNone/>
            </a:pPr>
            <a:r>
              <a:rPr lang="es" sz="1500"/>
              <a:t>DANNY PINEDA</a:t>
            </a:r>
            <a:endParaRPr sz="1500"/>
          </a:p>
          <a:p>
            <a:pPr indent="0" lvl="0" marL="457200" rtl="0" algn="l">
              <a:spcBef>
                <a:spcPts val="1600"/>
              </a:spcBef>
              <a:spcAft>
                <a:spcPts val="0"/>
              </a:spcAft>
              <a:buNone/>
            </a:pPr>
            <a:r>
              <a:rPr lang="es" sz="1500"/>
              <a:t>MARCO QUISHPE</a:t>
            </a:r>
            <a:endParaRPr sz="1500"/>
          </a:p>
          <a:p>
            <a:pPr indent="0" lvl="0" marL="457200" rtl="0" algn="l">
              <a:spcBef>
                <a:spcPts val="1600"/>
              </a:spcBef>
              <a:spcAft>
                <a:spcPts val="1600"/>
              </a:spcAft>
              <a:buNone/>
            </a:pPr>
            <a:r>
              <a:rPr lang="es" sz="1500"/>
              <a:t>ALEXIS CATUCUAMBA </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USABILIDAD </a:t>
            </a:r>
            <a:endParaRPr/>
          </a:p>
        </p:txBody>
      </p:sp>
      <p:sp>
        <p:nvSpPr>
          <p:cNvPr id="183" name="Google Shape;183;p22"/>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Relación</a:t>
            </a:r>
            <a:r>
              <a:rPr lang="es" sz="1400"/>
              <a:t> del producto con el ambiente donde se emplea</a:t>
            </a:r>
            <a:endParaRPr sz="1400"/>
          </a:p>
          <a:p>
            <a:pPr indent="0" lvl="0" marL="0" rtl="0" algn="l">
              <a:lnSpc>
                <a:spcPct val="130000"/>
              </a:lnSpc>
              <a:spcBef>
                <a:spcPts val="1600"/>
              </a:spcBef>
              <a:spcAft>
                <a:spcPts val="0"/>
              </a:spcAft>
              <a:buNone/>
            </a:pPr>
            <a:r>
              <a:rPr lang="es" sz="1400">
                <a:solidFill>
                  <a:srgbClr val="111111"/>
                </a:solidFill>
                <a:highlight>
                  <a:srgbClr val="FFFFFF"/>
                </a:highlight>
              </a:rPr>
              <a:t>De acuerdo a la ISO / IEC 9126:</a:t>
            </a:r>
            <a:endParaRPr sz="1400">
              <a:solidFill>
                <a:srgbClr val="111111"/>
              </a:solidFill>
              <a:highlight>
                <a:srgbClr val="FFFFFF"/>
              </a:highlight>
            </a:endParaRPr>
          </a:p>
          <a:p>
            <a:pPr indent="0" lvl="0" marL="0" rtl="0" algn="l">
              <a:lnSpc>
                <a:spcPct val="130000"/>
              </a:lnSpc>
              <a:spcBef>
                <a:spcPts val="0"/>
              </a:spcBef>
              <a:spcAft>
                <a:spcPts val="0"/>
              </a:spcAft>
              <a:buNone/>
            </a:pPr>
            <a:r>
              <a:rPr lang="es" sz="1400">
                <a:solidFill>
                  <a:srgbClr val="111111"/>
                </a:solidFill>
                <a:highlight>
                  <a:srgbClr val="FFFFFF"/>
                </a:highlight>
              </a:rPr>
              <a:t>Es un proceso para producir una medida de la facilidad de uso</a:t>
            </a:r>
            <a:endParaRPr sz="1400">
              <a:solidFill>
                <a:srgbClr val="111111"/>
              </a:solidFill>
              <a:highlight>
                <a:srgbClr val="FFFFFF"/>
              </a:highlight>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CONFIABILIDAD</a:t>
            </a:r>
            <a:endParaRPr/>
          </a:p>
        </p:txBody>
      </p:sp>
      <p:sp>
        <p:nvSpPr>
          <p:cNvPr id="189" name="Google Shape;189;p23"/>
          <p:cNvSpPr txBox="1"/>
          <p:nvPr>
            <p:ph idx="1" type="body"/>
          </p:nvPr>
        </p:nvSpPr>
        <p:spPr>
          <a:xfrm>
            <a:off x="819150" y="2027200"/>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s"/>
              <a:t>Propiedades del producto </a:t>
            </a:r>
            <a:r>
              <a:rPr lang="es"/>
              <a:t>según</a:t>
            </a:r>
            <a:r>
              <a:rPr lang="es"/>
              <a:t> usuario y </a:t>
            </a:r>
            <a:r>
              <a:rPr lang="es"/>
              <a:t>según</a:t>
            </a:r>
            <a:r>
              <a:rPr lang="es"/>
              <a:t> desarrollador</a:t>
            </a:r>
            <a:endParaRPr/>
          </a:p>
          <a:p>
            <a:pPr indent="0" lvl="0" marL="0" rtl="0" algn="l">
              <a:spcBef>
                <a:spcPts val="1600"/>
              </a:spcBef>
              <a:spcAft>
                <a:spcPts val="0"/>
              </a:spcAft>
              <a:buNone/>
            </a:pPr>
            <a:r>
              <a:rPr lang="es"/>
              <a:t>Es la capacidad de que un sistema </a:t>
            </a:r>
            <a:r>
              <a:rPr lang="es"/>
              <a:t>realice</a:t>
            </a:r>
            <a:r>
              <a:rPr lang="es"/>
              <a:t> funciones requeridas bajo condiciones </a:t>
            </a:r>
            <a:r>
              <a:rPr lang="es"/>
              <a:t>específicas</a:t>
            </a:r>
            <a:r>
              <a:rPr lang="es"/>
              <a:t> en periodos de tiempo determinado</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325625"/>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FUNDAMENTOS DE LA CALIDAD</a:t>
            </a:r>
            <a:endParaRPr/>
          </a:p>
        </p:txBody>
      </p:sp>
      <p:sp>
        <p:nvSpPr>
          <p:cNvPr id="135" name="Google Shape;135;p14"/>
          <p:cNvSpPr txBox="1"/>
          <p:nvPr>
            <p:ph idx="1" type="body"/>
          </p:nvPr>
        </p:nvSpPr>
        <p:spPr>
          <a:xfrm>
            <a:off x="238900" y="893400"/>
            <a:ext cx="8029500" cy="3356700"/>
          </a:xfrm>
          <a:prstGeom prst="rect">
            <a:avLst/>
          </a:prstGeom>
        </p:spPr>
        <p:txBody>
          <a:bodyPr anchorCtr="0" anchor="t" bIns="91425" lIns="91425" spcFirstLastPara="1" rIns="91425" wrap="square" tIns="91425">
            <a:noAutofit/>
          </a:bodyPr>
          <a:lstStyle/>
          <a:p>
            <a:pPr indent="0" lvl="0" marL="0" rtl="0" algn="l">
              <a:lnSpc>
                <a:spcPct val="180000"/>
              </a:lnSpc>
              <a:spcBef>
                <a:spcPts val="0"/>
              </a:spcBef>
              <a:spcAft>
                <a:spcPts val="0"/>
              </a:spcAft>
              <a:buNone/>
            </a:pPr>
            <a:r>
              <a:rPr lang="es" sz="1750">
                <a:solidFill>
                  <a:srgbClr val="000000"/>
                </a:solidFill>
                <a:highlight>
                  <a:srgbClr val="FFFFFF"/>
                </a:highlight>
                <a:latin typeface="Arial"/>
                <a:ea typeface="Arial"/>
                <a:cs typeface="Arial"/>
                <a:sym typeface="Arial"/>
              </a:rPr>
              <a:t>ISO en la norma 8402:1994, la define como la “Totalidad de propiedades y características de un producto, proceso o servicio que le confiere su aptitud para satisfacer unas necesidades expresadas o implícitas.”</a:t>
            </a:r>
            <a:endParaRPr sz="1750">
              <a:solidFill>
                <a:srgbClr val="000000"/>
              </a:solidFill>
              <a:highlight>
                <a:srgbClr val="FFFFFF"/>
              </a:highlight>
              <a:latin typeface="Arial"/>
              <a:ea typeface="Arial"/>
              <a:cs typeface="Arial"/>
              <a:sym typeface="Arial"/>
            </a:endParaRPr>
          </a:p>
          <a:p>
            <a:pPr indent="0" lvl="0" marL="0" rtl="0" algn="l">
              <a:lnSpc>
                <a:spcPct val="180000"/>
              </a:lnSpc>
              <a:spcBef>
                <a:spcPts val="1500"/>
              </a:spcBef>
              <a:spcAft>
                <a:spcPts val="0"/>
              </a:spcAft>
              <a:buNone/>
            </a:pPr>
            <a:r>
              <a:rPr lang="es" sz="1750">
                <a:solidFill>
                  <a:srgbClr val="000000"/>
                </a:solidFill>
                <a:highlight>
                  <a:srgbClr val="FFFFFF"/>
                </a:highlight>
                <a:latin typeface="Arial"/>
                <a:ea typeface="Arial"/>
                <a:cs typeface="Arial"/>
                <a:sym typeface="Arial"/>
              </a:rPr>
              <a:t>En la ISO 9000:2000 se la define como “Grado en el que un conjunto de características inherentes cumple con los requisitos”. En esta </a:t>
            </a:r>
            <a:r>
              <a:rPr lang="es" sz="1750">
                <a:solidFill>
                  <a:srgbClr val="000000"/>
                </a:solidFill>
                <a:highlight>
                  <a:srgbClr val="FFFFFF"/>
                </a:highlight>
                <a:latin typeface="Arial"/>
                <a:ea typeface="Arial"/>
                <a:cs typeface="Arial"/>
                <a:sym typeface="Arial"/>
              </a:rPr>
              <a:t>última</a:t>
            </a:r>
            <a:r>
              <a:rPr lang="es" sz="1750">
                <a:solidFill>
                  <a:srgbClr val="000000"/>
                </a:solidFill>
                <a:highlight>
                  <a:srgbClr val="FFFFFF"/>
                </a:highlight>
                <a:latin typeface="Arial"/>
                <a:ea typeface="Arial"/>
                <a:cs typeface="Arial"/>
                <a:sym typeface="Arial"/>
              </a:rPr>
              <a:t> se hace especial énfasis en los requerimientos del cliente.</a:t>
            </a:r>
            <a:endParaRPr sz="1750">
              <a:solidFill>
                <a:srgbClr val="000000"/>
              </a:solidFill>
              <a:highlight>
                <a:srgbClr val="FFFFFF"/>
              </a:highlight>
              <a:latin typeface="Arial"/>
              <a:ea typeface="Arial"/>
              <a:cs typeface="Arial"/>
              <a:sym typeface="Arial"/>
            </a:endParaRPr>
          </a:p>
          <a:p>
            <a:pPr indent="0" lvl="0" marL="0" rtl="0" algn="l">
              <a:spcBef>
                <a:spcPts val="15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DEFINICIONES DE CALIDAD</a:t>
            </a:r>
            <a:endParaRPr/>
          </a:p>
        </p:txBody>
      </p:sp>
      <p:sp>
        <p:nvSpPr>
          <p:cNvPr id="141" name="Google Shape;141;p15"/>
          <p:cNvSpPr txBox="1"/>
          <p:nvPr>
            <p:ph idx="1" type="body"/>
          </p:nvPr>
        </p:nvSpPr>
        <p:spPr>
          <a:xfrm>
            <a:off x="421600" y="1447500"/>
            <a:ext cx="7903200" cy="299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600">
                <a:solidFill>
                  <a:srgbClr val="000000"/>
                </a:solidFill>
                <a:latin typeface="Arial"/>
                <a:ea typeface="Arial"/>
                <a:cs typeface="Arial"/>
                <a:sym typeface="Arial"/>
              </a:rPr>
              <a:t>La calidad de los sistemas informáticos se ha convertido hoy en día en uno de los principales objetivos estratégicos de las organizaciones debido a que, cada vez más, su supervivencia depende de los sistemas informáticos. La calidad del software, trata los conceptos, los métodos, las técnicas, los procedimientos y los estándares necesarios para producir productos y procesos software de alta calidad. El objetivo de esta guía es orientar al alumno en el estudio de la asignatura de Calidad del Software. Se recomienda la lectura completa de la guía al comienzo del cuatrimestre para tener una idea completa de la temática de la asignatura, las prácticas y el método de evaluación, de forma que el alumno pueda planificar su trabajo.</a:t>
            </a:r>
            <a:endParaRPr sz="16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311575"/>
            <a:ext cx="7505700" cy="10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MEDICIÓN</a:t>
            </a:r>
            <a:r>
              <a:rPr lang="es"/>
              <a:t> DE LOS CASOS DE LA MALA CALIDAD</a:t>
            </a:r>
            <a:endParaRPr/>
          </a:p>
        </p:txBody>
      </p:sp>
      <p:sp>
        <p:nvSpPr>
          <p:cNvPr id="147" name="Google Shape;147;p16"/>
          <p:cNvSpPr txBox="1"/>
          <p:nvPr>
            <p:ph idx="1" type="body"/>
          </p:nvPr>
        </p:nvSpPr>
        <p:spPr>
          <a:xfrm>
            <a:off x="281075" y="1250750"/>
            <a:ext cx="8488200" cy="345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000000"/>
                </a:solidFill>
                <a:highlight>
                  <a:srgbClr val="FFFFFF"/>
                </a:highlight>
                <a:latin typeface="Arial"/>
                <a:ea typeface="Arial"/>
                <a:cs typeface="Arial"/>
                <a:sym typeface="Arial"/>
              </a:rPr>
              <a:t>Los costos de la mala calidad (</a:t>
            </a:r>
            <a:r>
              <a:rPr lang="es" sz="1600">
                <a:solidFill>
                  <a:srgbClr val="000000"/>
                </a:solidFill>
                <a:highlight>
                  <a:srgbClr val="FFFFFF"/>
                </a:highlight>
                <a:latin typeface="Arial"/>
                <a:ea typeface="Arial"/>
                <a:cs typeface="Arial"/>
                <a:sym typeface="Arial"/>
              </a:rPr>
              <a:t>COPD)</a:t>
            </a:r>
            <a:r>
              <a:rPr lang="es" sz="1600">
                <a:solidFill>
                  <a:srgbClr val="000000"/>
                </a:solidFill>
                <a:highlight>
                  <a:srgbClr val="FFFFFF"/>
                </a:highlight>
                <a:latin typeface="Arial"/>
                <a:ea typeface="Arial"/>
                <a:cs typeface="Arial"/>
                <a:sym typeface="Arial"/>
              </a:rPr>
              <a:t> por sus siglas en inglés son los costos asociados con el suministro de productos o servicios de mala calidad. Hay cuatro categorías de costes:</a:t>
            </a:r>
            <a:endParaRPr sz="16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s" sz="1600">
                <a:solidFill>
                  <a:srgbClr val="000000"/>
                </a:solidFill>
                <a:highlight>
                  <a:srgbClr val="FFFFFF"/>
                </a:highlight>
                <a:latin typeface="Arial"/>
                <a:ea typeface="Arial"/>
                <a:cs typeface="Arial"/>
                <a:sym typeface="Arial"/>
              </a:rPr>
              <a:t>•</a:t>
            </a:r>
            <a:r>
              <a:rPr lang="es" sz="1600">
                <a:solidFill>
                  <a:srgbClr val="000000"/>
                </a:solidFill>
                <a:highlight>
                  <a:srgbClr val="FFFFFF"/>
                </a:highlight>
                <a:latin typeface="Arial"/>
                <a:ea typeface="Arial"/>
                <a:cs typeface="Arial"/>
                <a:sym typeface="Arial"/>
              </a:rPr>
              <a:t> Costos de fallos internos</a:t>
            </a:r>
            <a:endParaRPr sz="16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s" sz="1600">
                <a:solidFill>
                  <a:srgbClr val="000000"/>
                </a:solidFill>
                <a:highlight>
                  <a:srgbClr val="FFFFFF"/>
                </a:highlight>
                <a:latin typeface="Arial"/>
                <a:ea typeface="Arial"/>
                <a:cs typeface="Arial"/>
                <a:sym typeface="Arial"/>
              </a:rPr>
              <a:t>•</a:t>
            </a:r>
            <a:r>
              <a:rPr lang="es" sz="1600">
                <a:solidFill>
                  <a:srgbClr val="000000"/>
                </a:solidFill>
                <a:highlight>
                  <a:srgbClr val="FFFFFF"/>
                </a:highlight>
                <a:latin typeface="Arial"/>
                <a:ea typeface="Arial"/>
                <a:cs typeface="Arial"/>
                <a:sym typeface="Arial"/>
              </a:rPr>
              <a:t> Costos de fallos externos</a:t>
            </a:r>
            <a:endParaRPr sz="160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es" sz="1600">
                <a:solidFill>
                  <a:srgbClr val="000000"/>
                </a:solidFill>
                <a:highlight>
                  <a:srgbClr val="FFFFFF"/>
                </a:highlight>
                <a:latin typeface="Arial"/>
                <a:ea typeface="Arial"/>
                <a:cs typeface="Arial"/>
                <a:sym typeface="Arial"/>
              </a:rPr>
              <a:t>• </a:t>
            </a:r>
            <a:r>
              <a:rPr lang="es" sz="1600">
                <a:solidFill>
                  <a:srgbClr val="000000"/>
                </a:solidFill>
                <a:highlight>
                  <a:srgbClr val="FFFFFF"/>
                </a:highlight>
                <a:latin typeface="Arial"/>
                <a:ea typeface="Arial"/>
                <a:cs typeface="Arial"/>
                <a:sym typeface="Arial"/>
              </a:rPr>
              <a:t>Costos de inspección</a:t>
            </a:r>
            <a:endParaRPr sz="16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rPr lang="es" sz="1600">
                <a:solidFill>
                  <a:srgbClr val="000000"/>
                </a:solidFill>
                <a:highlight>
                  <a:srgbClr val="FFFFFF"/>
                </a:highlight>
                <a:latin typeface="Arial"/>
                <a:ea typeface="Arial"/>
                <a:cs typeface="Arial"/>
                <a:sym typeface="Arial"/>
              </a:rPr>
              <a:t>•</a:t>
            </a:r>
            <a:r>
              <a:rPr lang="es" sz="1600">
                <a:solidFill>
                  <a:srgbClr val="000000"/>
                </a:solidFill>
                <a:highlight>
                  <a:srgbClr val="FFFFFF"/>
                </a:highlight>
                <a:latin typeface="Arial"/>
                <a:ea typeface="Arial"/>
                <a:cs typeface="Arial"/>
                <a:sym typeface="Arial"/>
              </a:rPr>
              <a:t> Costos de prevención</a:t>
            </a:r>
            <a:endParaRPr sz="17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Evolución</a:t>
            </a:r>
            <a:r>
              <a:rPr lang="es"/>
              <a:t> del Enfoque de Calidad </a:t>
            </a:r>
            <a:endParaRPr/>
          </a:p>
        </p:txBody>
      </p:sp>
      <p:sp>
        <p:nvSpPr>
          <p:cNvPr id="153" name="Google Shape;153;p17"/>
          <p:cNvSpPr txBox="1"/>
          <p:nvPr>
            <p:ph idx="1" type="body"/>
          </p:nvPr>
        </p:nvSpPr>
        <p:spPr>
          <a:xfrm>
            <a:off x="819150" y="1917775"/>
            <a:ext cx="7505700" cy="24480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750">
                <a:solidFill>
                  <a:srgbClr val="000000"/>
                </a:solidFill>
                <a:highlight>
                  <a:schemeClr val="dk1"/>
                </a:highlight>
                <a:latin typeface="Lato"/>
                <a:ea typeface="Lato"/>
                <a:cs typeface="Lato"/>
                <a:sym typeface="Lato"/>
              </a:rPr>
              <a:t>La norma ISO 9001 es el punto de encuentro de numerosos esfuerzos por establecer un marco común para la </a:t>
            </a:r>
            <a:r>
              <a:rPr lang="es" sz="1750">
                <a:solidFill>
                  <a:srgbClr val="000000"/>
                </a:solidFill>
                <a:highlight>
                  <a:schemeClr val="dk1"/>
                </a:highlight>
                <a:uFill>
                  <a:noFill/>
                </a:uFill>
                <a:latin typeface="Lato"/>
                <a:ea typeface="Lato"/>
                <a:cs typeface="Lato"/>
                <a:sym typeface="Lato"/>
                <a:hlinkClick r:id="rId3"/>
              </a:rPr>
              <a:t>Gestión de Calidad.</a:t>
            </a:r>
            <a:r>
              <a:rPr lang="es" sz="1750">
                <a:solidFill>
                  <a:srgbClr val="000000"/>
                </a:solidFill>
                <a:highlight>
                  <a:schemeClr val="dk1"/>
                </a:highlight>
                <a:latin typeface="Lato"/>
                <a:ea typeface="Lato"/>
                <a:cs typeface="Lato"/>
                <a:sym typeface="Lato"/>
              </a:rPr>
              <a:t> Vigente desde los años 80, ha incorporado mejoras y avances en función de las necesidades y, sobre todo, de la propia evolución del concepto de calidad empresarial.</a:t>
            </a:r>
            <a:endParaRPr sz="2000">
              <a:solidFill>
                <a:srgbClr val="000000"/>
              </a:solidFill>
              <a:highlight>
                <a:schemeClr val="dk1"/>
              </a:highlight>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Principios de la </a:t>
            </a:r>
            <a:r>
              <a:rPr lang="es"/>
              <a:t>gestión</a:t>
            </a:r>
            <a:r>
              <a:rPr lang="es"/>
              <a:t> de calidad total</a:t>
            </a:r>
            <a:endParaRPr/>
          </a:p>
        </p:txBody>
      </p:sp>
      <p:sp>
        <p:nvSpPr>
          <p:cNvPr id="159" name="Google Shape;159;p18"/>
          <p:cNvSpPr txBox="1"/>
          <p:nvPr>
            <p:ph idx="1" type="body"/>
          </p:nvPr>
        </p:nvSpPr>
        <p:spPr>
          <a:xfrm>
            <a:off x="819150" y="1592900"/>
            <a:ext cx="7505700" cy="3027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s" sz="1350">
                <a:solidFill>
                  <a:srgbClr val="000000"/>
                </a:solidFill>
                <a:highlight>
                  <a:srgbClr val="FFFFFF"/>
                </a:highlight>
                <a:latin typeface="Open Sans"/>
                <a:ea typeface="Open Sans"/>
                <a:cs typeface="Open Sans"/>
                <a:sym typeface="Open Sans"/>
              </a:rPr>
              <a:t>Los principios de la gestión de calidad no pueden ser cerrados, en el momento en el que se implemente la norma ISO 9001 la empresa no se debe resentir. Para que dicha norma le pueda ser útil a la organización tiene que tomarse no como un sistema que se debe implementar sino como un sistema de referencia. Lo deseable es que sea un proceso de mejora continua en el cual la norma ISO 9001 actúe como parte del principio de organización de la calidad.</a:t>
            </a:r>
            <a:endParaRPr sz="1350">
              <a:solidFill>
                <a:srgbClr val="000000"/>
              </a:solidFill>
              <a:highlight>
                <a:srgbClr val="FFFFFF"/>
              </a:highlight>
              <a:latin typeface="Open Sans"/>
              <a:ea typeface="Open Sans"/>
              <a:cs typeface="Open Sans"/>
              <a:sym typeface="Open Sans"/>
            </a:endParaRPr>
          </a:p>
          <a:p>
            <a:pPr indent="0" lvl="0" marL="0" rtl="0" algn="l">
              <a:lnSpc>
                <a:spcPct val="126923"/>
              </a:lnSpc>
              <a:spcBef>
                <a:spcPts val="1600"/>
              </a:spcBef>
              <a:spcAft>
                <a:spcPts val="0"/>
              </a:spcAft>
              <a:buNone/>
            </a:pPr>
            <a:r>
              <a:rPr b="1" lang="es" sz="1200">
                <a:solidFill>
                  <a:srgbClr val="000000"/>
                </a:solidFill>
                <a:highlight>
                  <a:srgbClr val="FFFFFF"/>
                </a:highlight>
                <a:latin typeface="Open Sans"/>
                <a:ea typeface="Open Sans"/>
                <a:cs typeface="Open Sans"/>
                <a:sym typeface="Open Sans"/>
              </a:rPr>
              <a:t>Principio 1: Enfoque al Cliente</a:t>
            </a:r>
            <a:endParaRPr b="1" sz="1200">
              <a:solidFill>
                <a:srgbClr val="000000"/>
              </a:solidFill>
              <a:highlight>
                <a:srgbClr val="FFFFFF"/>
              </a:highlight>
              <a:latin typeface="Open Sans"/>
              <a:ea typeface="Open Sans"/>
              <a:cs typeface="Open Sans"/>
              <a:sym typeface="Open Sans"/>
            </a:endParaRPr>
          </a:p>
          <a:p>
            <a:pPr indent="0" lvl="0" marL="0" rtl="0" algn="l">
              <a:lnSpc>
                <a:spcPct val="126923"/>
              </a:lnSpc>
              <a:spcBef>
                <a:spcPts val="800"/>
              </a:spcBef>
              <a:spcAft>
                <a:spcPts val="0"/>
              </a:spcAft>
              <a:buNone/>
            </a:pPr>
            <a:r>
              <a:rPr b="1" lang="es" sz="1200">
                <a:solidFill>
                  <a:srgbClr val="000000"/>
                </a:solidFill>
                <a:highlight>
                  <a:srgbClr val="FFFFFF"/>
                </a:highlight>
                <a:latin typeface="Open Sans"/>
                <a:ea typeface="Open Sans"/>
                <a:cs typeface="Open Sans"/>
                <a:sym typeface="Open Sans"/>
              </a:rPr>
              <a:t>Principio 2: Liderazgo</a:t>
            </a:r>
            <a:endParaRPr b="1" sz="1200">
              <a:solidFill>
                <a:srgbClr val="000000"/>
              </a:solidFill>
              <a:highlight>
                <a:srgbClr val="FFFFFF"/>
              </a:highlight>
              <a:latin typeface="Open Sans"/>
              <a:ea typeface="Open Sans"/>
              <a:cs typeface="Open Sans"/>
              <a:sym typeface="Open Sans"/>
            </a:endParaRPr>
          </a:p>
          <a:p>
            <a:pPr indent="0" lvl="0" marL="0" rtl="0" algn="l">
              <a:lnSpc>
                <a:spcPct val="126923"/>
              </a:lnSpc>
              <a:spcBef>
                <a:spcPts val="800"/>
              </a:spcBef>
              <a:spcAft>
                <a:spcPts val="0"/>
              </a:spcAft>
              <a:buNone/>
            </a:pPr>
            <a:r>
              <a:rPr b="1" lang="es" sz="1200">
                <a:solidFill>
                  <a:srgbClr val="000000"/>
                </a:solidFill>
                <a:highlight>
                  <a:srgbClr val="FFFFFF"/>
                </a:highlight>
                <a:latin typeface="Open Sans"/>
                <a:ea typeface="Open Sans"/>
                <a:cs typeface="Open Sans"/>
                <a:sym typeface="Open Sans"/>
              </a:rPr>
              <a:t>Principio 3: Participación del personal</a:t>
            </a:r>
            <a:endParaRPr b="1" sz="1200">
              <a:solidFill>
                <a:srgbClr val="000000"/>
              </a:solidFill>
              <a:highlight>
                <a:srgbClr val="FFFFFF"/>
              </a:highlight>
              <a:latin typeface="Open Sans"/>
              <a:ea typeface="Open Sans"/>
              <a:cs typeface="Open Sans"/>
              <a:sym typeface="Open Sans"/>
            </a:endParaRPr>
          </a:p>
          <a:p>
            <a:pPr indent="0" lvl="0" marL="0" rtl="0" algn="l">
              <a:lnSpc>
                <a:spcPct val="126923"/>
              </a:lnSpc>
              <a:spcBef>
                <a:spcPts val="800"/>
              </a:spcBef>
              <a:spcAft>
                <a:spcPts val="0"/>
              </a:spcAft>
              <a:buNone/>
            </a:pPr>
            <a:r>
              <a:rPr b="1" lang="es" sz="1200">
                <a:solidFill>
                  <a:srgbClr val="000000"/>
                </a:solidFill>
                <a:highlight>
                  <a:srgbClr val="FFFFFF"/>
                </a:highlight>
                <a:latin typeface="Open Sans"/>
                <a:ea typeface="Open Sans"/>
                <a:cs typeface="Open Sans"/>
                <a:sym typeface="Open Sans"/>
              </a:rPr>
              <a:t>Principio 4: Enfoque basado en procesos</a:t>
            </a:r>
            <a:endParaRPr b="1" sz="1200">
              <a:solidFill>
                <a:srgbClr val="000000"/>
              </a:solidFill>
              <a:highlight>
                <a:srgbClr val="FFFFFF"/>
              </a:highlight>
              <a:latin typeface="Open Sans"/>
              <a:ea typeface="Open Sans"/>
              <a:cs typeface="Open Sans"/>
              <a:sym typeface="Open Sans"/>
            </a:endParaRPr>
          </a:p>
          <a:p>
            <a:pPr indent="0" lvl="0" marL="0" rtl="0" algn="l">
              <a:lnSpc>
                <a:spcPct val="126923"/>
              </a:lnSpc>
              <a:spcBef>
                <a:spcPts val="800"/>
              </a:spcBef>
              <a:spcAft>
                <a:spcPts val="0"/>
              </a:spcAft>
              <a:buNone/>
            </a:pPr>
            <a:r>
              <a:t/>
            </a:r>
            <a:endParaRPr b="1" sz="1200">
              <a:solidFill>
                <a:srgbClr val="000000"/>
              </a:solidFill>
              <a:highlight>
                <a:srgbClr val="FFFFFF"/>
              </a:highlight>
              <a:latin typeface="Open Sans"/>
              <a:ea typeface="Open Sans"/>
              <a:cs typeface="Open Sans"/>
              <a:sym typeface="Open Sans"/>
            </a:endParaRPr>
          </a:p>
          <a:p>
            <a:pPr indent="0" lvl="0" marL="0" rtl="0" algn="l">
              <a:spcBef>
                <a:spcPts val="800"/>
              </a:spcBef>
              <a:spcAft>
                <a:spcPts val="1600"/>
              </a:spcAft>
              <a:buNone/>
            </a:pPr>
            <a:r>
              <a:t/>
            </a:r>
            <a:endParaRPr sz="1050">
              <a:solidFill>
                <a:srgbClr val="666666"/>
              </a:solidFill>
              <a:highlight>
                <a:srgbClr val="FFFFFF"/>
              </a:highlight>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44435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500">
                <a:latin typeface="Arial"/>
                <a:ea typeface="Arial"/>
                <a:cs typeface="Arial"/>
                <a:sym typeface="Arial"/>
              </a:rPr>
              <a:t>Autores de la calidad</a:t>
            </a:r>
            <a:endParaRPr sz="4400"/>
          </a:p>
          <a:p>
            <a:pPr indent="0" lvl="0" marL="0" rtl="0" algn="l">
              <a:spcBef>
                <a:spcPts val="0"/>
              </a:spcBef>
              <a:spcAft>
                <a:spcPts val="0"/>
              </a:spcAft>
              <a:buNone/>
            </a:pPr>
            <a:r>
              <a:t/>
            </a:r>
            <a:endParaRPr/>
          </a:p>
        </p:txBody>
      </p:sp>
      <p:sp>
        <p:nvSpPr>
          <p:cNvPr id="165" name="Google Shape;165;p19"/>
          <p:cNvSpPr txBox="1"/>
          <p:nvPr>
            <p:ph idx="1" type="body"/>
          </p:nvPr>
        </p:nvSpPr>
        <p:spPr>
          <a:xfrm>
            <a:off x="703675" y="1270600"/>
            <a:ext cx="7505700" cy="285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600"/>
              <a:t>-Enfoque de calidad de Demingh</a:t>
            </a:r>
            <a:endParaRPr sz="1600"/>
          </a:p>
          <a:p>
            <a:pPr indent="0" lvl="0" marL="0" rtl="0" algn="l">
              <a:lnSpc>
                <a:spcPct val="100000"/>
              </a:lnSpc>
              <a:spcBef>
                <a:spcPts val="1000"/>
              </a:spcBef>
              <a:spcAft>
                <a:spcPts val="0"/>
              </a:spcAft>
              <a:buNone/>
            </a:pPr>
            <a:r>
              <a:rPr lang="es" sz="1600"/>
              <a:t>-Enfoque de calidad de Juran</a:t>
            </a:r>
            <a:endParaRPr sz="1600"/>
          </a:p>
          <a:p>
            <a:pPr indent="0" lvl="0" marL="0" rtl="0" algn="l">
              <a:lnSpc>
                <a:spcPct val="100000"/>
              </a:lnSpc>
              <a:spcBef>
                <a:spcPts val="1000"/>
              </a:spcBef>
              <a:spcAft>
                <a:spcPts val="0"/>
              </a:spcAft>
              <a:buNone/>
            </a:pPr>
            <a:r>
              <a:rPr lang="es" sz="1600"/>
              <a:t>-Enfoque de calidad de Crosby</a:t>
            </a:r>
            <a:endParaRPr sz="1600"/>
          </a:p>
          <a:p>
            <a:pPr indent="0" lvl="0" marL="0" rtl="0" algn="l">
              <a:lnSpc>
                <a:spcPct val="100000"/>
              </a:lnSpc>
              <a:spcBef>
                <a:spcPts val="1000"/>
              </a:spcBef>
              <a:spcAft>
                <a:spcPts val="0"/>
              </a:spcAft>
              <a:buNone/>
            </a:pPr>
            <a:r>
              <a:rPr lang="es" sz="1600"/>
              <a:t>-Enfoque de calidad de Ishikawa</a:t>
            </a:r>
            <a:endParaRPr sz="1600"/>
          </a:p>
          <a:p>
            <a:pPr indent="0" lvl="0" marL="0" rtl="0" algn="l">
              <a:lnSpc>
                <a:spcPct val="100000"/>
              </a:lnSpc>
              <a:spcBef>
                <a:spcPts val="1000"/>
              </a:spcBef>
              <a:spcAft>
                <a:spcPts val="1000"/>
              </a:spcAft>
              <a:buNone/>
            </a:pPr>
            <a:r>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90925" y="907725"/>
            <a:ext cx="7205700" cy="71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ENFOQUES DE CALIDAD</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900"/>
              <a:t>Tenemos tres enfoques importantes:</a:t>
            </a:r>
            <a:endParaRPr sz="1900"/>
          </a:p>
          <a:p>
            <a:pPr indent="-349250" lvl="0" marL="457200" rtl="0" algn="l">
              <a:spcBef>
                <a:spcPts val="1600"/>
              </a:spcBef>
              <a:spcAft>
                <a:spcPts val="0"/>
              </a:spcAft>
              <a:buSzPts val="1900"/>
              <a:buChar char="★"/>
            </a:pPr>
            <a:r>
              <a:rPr lang="es" sz="1900"/>
              <a:t>Funcionalidad</a:t>
            </a:r>
            <a:endParaRPr sz="1900"/>
          </a:p>
          <a:p>
            <a:pPr indent="-349250" lvl="0" marL="457200" rtl="0" algn="l">
              <a:spcBef>
                <a:spcPts val="0"/>
              </a:spcBef>
              <a:spcAft>
                <a:spcPts val="0"/>
              </a:spcAft>
              <a:buSzPts val="1900"/>
              <a:buChar char="★"/>
            </a:pPr>
            <a:r>
              <a:rPr lang="es" sz="1900"/>
              <a:t>Confiabilidad</a:t>
            </a:r>
            <a:endParaRPr sz="1900"/>
          </a:p>
          <a:p>
            <a:pPr indent="-349250" lvl="0" marL="457200" rtl="0" algn="l">
              <a:spcBef>
                <a:spcPts val="0"/>
              </a:spcBef>
              <a:spcAft>
                <a:spcPts val="0"/>
              </a:spcAft>
              <a:buSzPts val="1900"/>
              <a:buChar char="★"/>
            </a:pPr>
            <a:r>
              <a:rPr lang="es" sz="1900"/>
              <a:t>Usabilidad</a:t>
            </a:r>
            <a:endParaRPr sz="19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FUNCIONALIDAD</a:t>
            </a:r>
            <a:endParaRPr/>
          </a:p>
        </p:txBody>
      </p:sp>
      <p:sp>
        <p:nvSpPr>
          <p:cNvPr id="177" name="Google Shape;177;p21"/>
          <p:cNvSpPr txBox="1"/>
          <p:nvPr>
            <p:ph idx="1" type="body"/>
          </p:nvPr>
        </p:nvSpPr>
        <p:spPr>
          <a:xfrm>
            <a:off x="819150" y="1596375"/>
            <a:ext cx="7505700" cy="30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 busca analizar las actividades del proceso que </a:t>
            </a:r>
            <a:r>
              <a:rPr lang="es"/>
              <a:t>más</a:t>
            </a:r>
            <a:r>
              <a:rPr lang="es"/>
              <a:t> influyen en la calidad del producto</a:t>
            </a:r>
            <a:endParaRPr/>
          </a:p>
          <a:p>
            <a:pPr indent="0" lvl="0" marL="0" rtl="0" algn="l">
              <a:spcBef>
                <a:spcPts val="1600"/>
              </a:spcBef>
              <a:spcAft>
                <a:spcPts val="0"/>
              </a:spcAft>
              <a:buNone/>
            </a:pPr>
            <a:r>
              <a:rPr lang="es"/>
              <a:t>Se modela el proceso para analizarlo mejor.</a:t>
            </a:r>
            <a:endParaRPr/>
          </a:p>
          <a:p>
            <a:pPr indent="0" lvl="0" marL="0" rtl="0" algn="l">
              <a:spcBef>
                <a:spcPts val="1600"/>
              </a:spcBef>
              <a:spcAft>
                <a:spcPts val="0"/>
              </a:spcAft>
              <a:buNone/>
            </a:pPr>
            <a:r>
              <a:rPr lang="es"/>
              <a:t>Algunos modelos basados en la funcionalidad:</a:t>
            </a:r>
            <a:endParaRPr/>
          </a:p>
          <a:p>
            <a:pPr indent="-311150" lvl="0" marL="457200" rtl="0" algn="l">
              <a:spcBef>
                <a:spcPts val="1600"/>
              </a:spcBef>
              <a:spcAft>
                <a:spcPts val="0"/>
              </a:spcAft>
              <a:buSzPts val="1300"/>
              <a:buChar char="➢"/>
            </a:pPr>
            <a:r>
              <a:rPr lang="es"/>
              <a:t>CMM(</a:t>
            </a:r>
            <a:r>
              <a:rPr lang="es" sz="1200">
                <a:solidFill>
                  <a:srgbClr val="222222"/>
                </a:solidFill>
                <a:highlight>
                  <a:srgbClr val="FFFFFF"/>
                </a:highlight>
                <a:latin typeface="Arial"/>
                <a:ea typeface="Arial"/>
                <a:cs typeface="Arial"/>
                <a:sym typeface="Arial"/>
              </a:rPr>
              <a:t>Modelo de Madurez de Capacidades</a:t>
            </a:r>
            <a:r>
              <a:rPr lang="es"/>
              <a:t>)</a:t>
            </a:r>
            <a:endParaRPr/>
          </a:p>
          <a:p>
            <a:pPr indent="-311150" lvl="0" marL="457200" rtl="0" algn="l">
              <a:spcBef>
                <a:spcPts val="0"/>
              </a:spcBef>
              <a:spcAft>
                <a:spcPts val="0"/>
              </a:spcAft>
              <a:buSzPts val="1300"/>
              <a:buChar char="➢"/>
            </a:pPr>
            <a:r>
              <a:rPr lang="es"/>
              <a:t>CMMI(CMM integrado)</a:t>
            </a:r>
            <a:endParaRPr/>
          </a:p>
          <a:p>
            <a:pPr indent="-311150" lvl="0" marL="457200" rtl="0" algn="l">
              <a:spcBef>
                <a:spcPts val="0"/>
              </a:spcBef>
              <a:spcAft>
                <a:spcPts val="0"/>
              </a:spcAft>
              <a:buSzPts val="1300"/>
              <a:buChar char="➢"/>
            </a:pPr>
            <a:r>
              <a:rPr lang="es"/>
              <a:t>ISO 15504</a:t>
            </a:r>
            <a:endParaRPr/>
          </a:p>
          <a:p>
            <a:pPr indent="-311150" lvl="0" marL="457200" rtl="0" algn="l">
              <a:spcBef>
                <a:spcPts val="0"/>
              </a:spcBef>
              <a:spcAft>
                <a:spcPts val="0"/>
              </a:spcAft>
              <a:buSzPts val="1300"/>
              <a:buChar char="➢"/>
            </a:pPr>
            <a:r>
              <a:rPr lang="es"/>
              <a:t>ISO 9000</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