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erriweather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file/d/1Bt4msE_7vfxl7IOVXOWpXkkbOtgqVrbh/view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585400" y="698200"/>
            <a:ext cx="6794700" cy="128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BLE Mouse Using Capsense Proximity Shield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720975" y="2751397"/>
            <a:ext cx="4242600" cy="94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Project by: Alexis Adie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ELC343-L2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12/7/17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966750" y="339000"/>
            <a:ext cx="72105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Scope Readings of CapSense Sensor Pin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23723" l="3689" r="24953" t="11547"/>
          <a:stretch/>
        </p:blipFill>
        <p:spPr>
          <a:xfrm>
            <a:off x="276213" y="1524675"/>
            <a:ext cx="4086224" cy="23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709525" y="3883025"/>
            <a:ext cx="32196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Pin Reading With No Touch (200ns/div | 500 mV/div)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4">
            <a:alphaModFix/>
          </a:blip>
          <a:srcRect b="27655" l="14677" r="25535" t="14049"/>
          <a:stretch/>
        </p:blipFill>
        <p:spPr>
          <a:xfrm>
            <a:off x="4962525" y="1524675"/>
            <a:ext cx="3789580" cy="23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5247500" y="3883013"/>
            <a:ext cx="32196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Pin Reading With Touch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(200ns/div | 500 mV/div)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573850" y="4474300"/>
            <a:ext cx="39963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Voltage decreased by 0.005 mV, which is expected with increased capacitance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2794350" y="405675"/>
            <a:ext cx="35553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Debug </a:t>
            </a:r>
            <a:r>
              <a:rPr lang="en"/>
              <a:t>Experiences</a:t>
            </a:r>
          </a:p>
        </p:txBody>
      </p:sp>
      <p:sp>
        <p:nvSpPr>
          <p:cNvPr id="238" name="Shape 238"/>
          <p:cNvSpPr txBox="1"/>
          <p:nvPr>
            <p:ph idx="4294967295" type="body"/>
          </p:nvPr>
        </p:nvSpPr>
        <p:spPr>
          <a:xfrm>
            <a:off x="638175" y="1482900"/>
            <a:ext cx="7417800" cy="366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 pin diagrams that were included with the proximity shield were for a different board with the same name (042).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Once the correct pins were found, even the startup project would not work with the proximity shield. Further testing found that the right sensor was unresponsive.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Unlike other sensors, the CapSense proximity sensors must be enabled in code.  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Initially when the mouse would move, it would continue in the direction of the last sensor activated, this was rectified by resetting the x and y variables at the end of the loop.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480150" y="415200"/>
            <a:ext cx="21837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44" name="Shape 244"/>
          <p:cNvSpPr txBox="1"/>
          <p:nvPr>
            <p:ph idx="4294967295" type="body"/>
          </p:nvPr>
        </p:nvSpPr>
        <p:spPr>
          <a:xfrm>
            <a:off x="104850" y="1181025"/>
            <a:ext cx="8934300" cy="366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What Was Learned?</a:t>
            </a:r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 how to properly implement CapSense proximity sensors in PSoC</a:t>
            </a:r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how to use different settings on the Bluetooth component to create an HID.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Next time, I would ensure that all components are working properly before any code is written.</a:t>
            </a:r>
          </a:p>
          <a:p>
            <a:pPr indent="-368300" lvl="0" marL="457200" rtl="0">
              <a:spcBef>
                <a:spcPts val="0"/>
              </a:spcBef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Going further, this could be implemented with a radial sensor (more than just x and y axis movement) and can include a scroll function for mobile use.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508650" y="367575"/>
            <a:ext cx="21267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933450" y="1967225"/>
            <a:ext cx="72771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Cypress.com. (2017). </a:t>
            </a:r>
            <a:r>
              <a:rPr i="1" lang="en" sz="2400"/>
              <a:t>Getting Started With CapSense. </a:t>
            </a:r>
            <a:r>
              <a:rPr lang="en" sz="2400"/>
              <a:t>Available at: http://www.cypress.com/file/41076/download [Accessed 7 Dec. 2017].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Appendix: main.c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0" y="1181100"/>
            <a:ext cx="3181200" cy="3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#include "common.h"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#include "hids.h"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uint16 connIntv = CYBLE_GAPP_CONNECTION_INTERVAL_MIN;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uint8 authenticated = 0u;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//callback to receive events from BLE component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void AppCallBack(uint32 event, void* eventParam)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CYBLE_API_RESULT_T apiResult;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CYBLE_GAP_BD_ADDR_T localAddr;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CYBLE_GAP_AUTH_INFO_T *authInfo;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switch (event)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//GENERAL EVENTS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case CYBLE_EVT_STACK_ON: /* This event received when component is Started */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/* Enter into discoverable mode so that remote can search it. */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apiResult = CyBle_GappStartAdvertisement(CYBLE_ADVERTISING_FAST);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Advertising_LED_Write(LED_ON);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localAddr.type = 0u;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CyBle_GetDeviceAddress(&amp;localAddr);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	 break;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	 	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181200" y="1271900"/>
            <a:ext cx="2628900" cy="21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//GAP EVENTS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case CYBLE_EVT_GAP_AUTH_COMPLETE: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authInfo = (CYBLE_GAP_AUTH_INFO_T *)eventParam;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(void)authInfo;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authenticated = 1;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break;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case CYBLE_EVT_GAP_DEVICE_CONNECTED: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Advertising_LED_Write(LED_OFF);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connIntv = ((CYBLE_GAP_CONN_PARAM_UPDATED_IN_CONTROLLER_T *)eventParam)-&gt;connIntv * 5u /4u;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break;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case CYBLE_EVT_GAPC_CONNECTION_UPDATE_COMPLETE: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connIntv = ((CYBLE_GAP_CONN_PARAM_UPDATED_IN_CONTROLLER_T *)eventParam)-&gt;connIntv * 5u /4u;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break;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case CYBLE_EVT_GAP_DEVICE_DISCONNECTED: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apiResult = CyBle_GappStartAdvertisement(CYBLE_ADVERTISING_FAST);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break;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5810100" y="1271900"/>
            <a:ext cx="33339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//GATT EVENTS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case CYBLE_EVT_GATT_CONNECT_IND: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HidsInit();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break;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CYBLE_API_RESULT_T apiResult;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CYBLE_STACK_LIB_VERSION_T stackVersion;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CyGlobalIntEnable;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Disconnect_LED_Write(LED_OFF);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Advertising_LED_Write(LED_OFF);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Simulation_LED_Write(LED_OFF);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 Start CYBLE component and register generic event handler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apiResult = CyBle_Start(AppCallBack);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apiResult = CyBle_GetStackLibraryVersion(&amp;stackVersion);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//turn off all leds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LED_UP_Write(1);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LED_DOWN_Write(1);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LED_RIGHT_Write(1);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LED_LEFT_Write(1);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while(1)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{      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//BLE processes pending events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CyBle_ProcessEvents();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//ensures ble component is connected and that mousesim is enabled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if((CyBle_GetState() == CYBLE_STATE_CONNECTED) &amp;&amp; (suspend != CYBLE_HIDS_CP_SUSPEND) &amp;&amp; (authenticated !=0u))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	if(mouseSimulation == ENABLED)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	SimulateMouse();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Appendix: main.c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057600" y="1547850"/>
            <a:ext cx="3028800" cy="20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CyBle_GetStackLibraryVersion(&amp;stackVersion);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//turn off all leds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LED_UP_Write(1);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LED_DOWN_Write(1);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LED_RIGHT_Write(1);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LED_LEFT_Write(1);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while(1)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{      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//BLE processes pending events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CyBle_ProcessEvents();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//ensures ble component is connected and that mousesim is enabled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if((CyBle_GetState() == CYBLE_STATE_CONNECTED) &amp;&amp; (suspend != CYBLE_HIDS_CP_SUSPEND) &amp;&amp; (authenticated !=0u))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	if(mouseSimulation == ENABLED)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	SimulateMouse();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Appendix: hids.c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73600" y="1317000"/>
            <a:ext cx="3000300" cy="3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#include "common.h"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#include "hids.h"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uint16 mouseSimulation;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uint8 protocol = CYBLE_HIDS_PROTOCOL_MODE_REPORT;   /* Boot or Report protocol mode */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uint8 suspend = CYBLE_HIDS_CP_EXIT_SUSPEND;     	/* Suspend to enter into deep sleep mode */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//An event callback function to receive service specific events from HID service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void HidsCallBack(uint32 event, void *eventParam)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CYBLE_HIDS_CHAR_VALUE_T *locEventParam = (CYBLE_HIDS_CHAR_VALUE_T *)eventParam;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switch(event)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case CYBLE_EVT_HIDSS_NOTIFICATION_ENABLED: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//enables mousesimulation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if(CYBLE_HUMAN_INTERFACE_DEVICE_SERVICE_INDEX == locEventParam-&gt;serviceIndex)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	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3073900" y="1317000"/>
            <a:ext cx="3409800" cy="3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mouseSimulation = ENABLED;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break;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case CYBLE_EVT_HIDSS_NOTIFICATION_DISABLED: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//disables mousesimulation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if(CYBLE_HUMAN_INTERFACE_DEVICE_SERVICE_INDEX == locEventParam-&gt;serviceIndex)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	mouseSimulation = DISABLED;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break;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//initializes HID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void HidsInit(void)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CYBLE_API_RESULT_T apiResult;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uint16 cccdValue;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/* Register service specific callback function */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CyBle_HidsRegisterAttrCallback(HidsCallBack);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/* Read CCCD configurations from flash */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mouseSimulation = DISABLED;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apiResult = CyBle_HidssGetCharacteristicDescriptor(CYBLE_HUMAN_INTERFACE_DEVICE_SERVICE_INDEX,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CYBLE_HUMAN_INTERFACE_DEVICE_REPORT_IN,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6483700" y="1265550"/>
            <a:ext cx="266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CYBLE_HIDS_REPORT_CCCD, CYBLE_CCCD_LEN, (uint8 *)&amp;cccdValue);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if((apiResult == CYBLE_ERROR_OK) &amp;&amp; (cccdValue != 0u))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mouseSimulation |= ENABLED;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apiResult = CyBle_HidssGetCharacteristicDescriptor(CYBLE_HUMAN_INTERFACE_DEVICE_SERVICE_INDEX,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CYBLE_HIDS_BOOT_MOUSE_IN_REP, CYBLE_HIDS_REPORT_CCCD, CYBLE_CCCD_LEN, (uint8 *)&amp;cccdValue);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if((apiResult == CYBLE_ERROR_OK) &amp;&amp; (cccdValue != 0u))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mouseSimulation |= ENABLED;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//Simulates mouse by taking in sensor movements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void SimulateMouse(void)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{   //mouse array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uint8 abMouseData[MOUSE_DATA_LEN] = {0, 0, 0};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//left button variable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static uint8 leftButtonPress = 0;       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CYBLE_API_RESULT_T apiResult;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//X and Y movement variables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signed char bX = 0;                  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signed char bY = 0;                  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//starts capsense component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CapSense_Start();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//initializes sensor baselines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CapSense_InitializeAllBaselines();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//sensors have long scan cycles so must be enabled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CapSense_EnableSensor(CapSense_SENSOR_PS1__BTN);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CapSense_EnableSensor(CapSense_SENSOR_PS2__BTN);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CapSense_EnableSensor(CapSense_SENSOR_PS3__BTN);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CapSense_EnableSensor(CapSense_SENSOR_PS4__BTN);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//if the BLE stack is free, simulate mouse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if(CyBle_GattGetBusyStatus() == CYBLE_STACK_STATE_FREE)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while(1u){leftButtonPress = (SW2_Read() == 0u) ? 1u : 0u;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Simulation_LED_Write(LED_ON);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 Check whether the scanning of all enabled widgets is completed.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if(0u == CapSense_IsBusy())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// Update all baselines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CapSense_UpdateEnabledBaselines();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// Start scanning all enabled sensors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CapSense_ScanEnabledWidgets();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//checks if each sensor is active, and if it is the cursor moves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//in direction assigned to the sensor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//also turns on corresponding led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if(CapSense_CheckIsSensorActive(CapSense_SENSOR_PS3__BTN 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bX = 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bY = CURSOR_STEP;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LED_DOWN_Write(0);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else if(CapSense_CheckIsSensorActive(CapSense_SENSOR_PS1__BTN))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{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bX = -CURSOR_STEP;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bY = 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LED_LEFT_Write(0);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else if(CapSense_CheckIsSensorActive(CapSense_SENSOR_PS4__BTN))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{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bX = 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bY = -CURSOR_STEP;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LED_UP_Write(0);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else if(CapSense_CheckIsSensorActive(CapSense_SENSOR_LINEARSLIDER0_E0__LS)||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CapSense_CheckIsSensorActive(CapSense_SENSOR_LINEARSLIDER0_E0__LS))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 if right sensor was working : else if(CapSense_CheckIsSensorActive(CapSense_SENSOR_PS2__BTN))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{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bX = CURSOR_STEP;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bY = 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LED_RIGHT_Write(0);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//resets LEDs once button is no longer pressed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LED_UP_Write(LED_OFF);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LED_DOWN_Write(LED_OFF);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LED_RIGHT_Write(LED_OFF);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LED_LEFT_Write(LED_OFF);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//loads values into mouse array for x, y, and left button click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abMouseData[1u] = bX;                    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abMouseData[2u] = bY;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abMouseData[0u] = (leftButtonPress ? MOUSE_LB : 0u);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//BLE component processes events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CyBle_ProcessEvents();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apiResult = CyBle_HidssSendNotification(cyBle_connHandle, CYBLE_HUMAN_INTERFACE_DEVICE_SERVICE_INDEX,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CYBLE_HUMAN_INTERFACE_DEVICE_REPORT_IN, MOUSE_DATA_LEN, abMouseData);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//resets X and Y as soon as movement is completed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bY=0;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bX=0;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Simulation_LED_Write(LED_OFF);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Appendix: hids.c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0" y="1289050"/>
            <a:ext cx="2952900" cy="3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CYBLE_API_RESULT_T apiResult;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//X and Y movement variables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signed char bX = 0;                  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signed char bY = 0;                  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//starts capsense component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CapSense_Start();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//initializes sensor baselines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CapSense_InitializeAllBaselines();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//sensors have long scan cycles so must be enabled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CapSense_EnableSensor(CapSense_SENSOR_PS1__BTN);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CapSense_EnableSensor(CapSense_SENSOR_PS2__BTN);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CapSense_EnableSensor(CapSense_SENSOR_PS3__BTN);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CapSense_EnableSensor(CapSense_SENSOR_PS4__BTN);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//if the BLE stack is free, simulate mouse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if(CyBle_GattGetBusyStatus() == 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928900" y="1289050"/>
            <a:ext cx="3286200" cy="3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CYBLE_STACK_STATE_FREE)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while(1u){leftButtonPress = (SW2_Read() == 0u) ? 1u : 0u;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Simulation_LED_Write(LED_ON);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 Check whether the scanning of all enabled widgets is completed.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if(0u == CapSense_IsBusy())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// Update all baselines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CapSense_UpdateEnabledBaselines();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// Start scanning all enabled sensors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CapSense_ScanEnabledWidgets();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//checks if each sensor is active, and if it is the cursor moves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//in direction assigned to the sensor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//also turns on corresponding led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if(CapSense_CheckIsSensorActive(CapSense_SENSOR_PS3__BTN 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bX = 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bY = CURSOR_STEP;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LED_DOWN_Write(0);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/>
        </p:nvSpPr>
        <p:spPr>
          <a:xfrm>
            <a:off x="6215100" y="1238250"/>
            <a:ext cx="29529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else if(CapSense_CheckIsSensorActive(CapSense_SENSOR_PS1__BTN))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{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bX = -CURSOR_STEP;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bY = 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LED_LEFT_Write(0);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else if(CapSense_CheckIsSensorActive(CapSense_SENSOR_PS4__BTN))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{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bX = 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bY = -CURSOR_STEP;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LED_UP_Write(0);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else if(CapSense_CheckIsSensorActive(CapSense_SENSOR_LINEARSLIDER0_E0__LS)||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CapSense_CheckIsSensorActive(CapSense_SENSOR_LINEARSLIDER0_E0__LS))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 if right sensor was working : else if(CapSense_CheckIsSensorActive(CapSense_SENSOR_PS2__BTN))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{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bX = CURSOR_STEP;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bY = 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	LED_RIGHT_Write(0);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//resets LEDs once button is no longer pressed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LED_UP_Write(LED_OFF);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LED_DOWN_Write(LED_OFF);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LED_RIGHT_Write(LED_OFF);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LED_LEFT_Write(LED_OFF);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//loads values into mouse array for x, y, and left button click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abMouseData[1u] = bX;                    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abMouseData[2u] = bY;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abMouseData[0u] = (leftButtonPress ? MOUSE_LB : 0u);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//BLE component processes events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CyBle_ProcessEvents();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apiResult = CyBle_HidssSendNotification(cyBle_connHandle, CYBLE_HUMAN_INTERFACE_DEVICE_SERVICE_INDEX,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CYBLE_HUMAN_INTERFACE_DEVICE_REPORT_IN, MOUSE_DATA_LEN, abMouseData);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//resets X and Y as soon as movement is completed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bY=0;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bX=0;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Simulation_LED_Write(LED_OFF);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Appendix: hids.c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022700" y="1266825"/>
            <a:ext cx="7098600" cy="27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LED_RIGHT_Write(0);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//resets LEDs once button is no longer pressed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LED_UP_Write(LED_OFF);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LED_DOWN_Write(LED_OFF);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LED_RIGHT_Write(LED_OFF);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LED_LEFT_Write(LED_OFF);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//loads values into mouse array for x, y, and left button click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abMouseData[1u] = bX;                    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abMouseData[2u] = bY;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abMouseData[0u] = (leftButtonPress ? MOUSE_LB : 0u);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//BLE component processes events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CyBle_ProcessEvents();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apiResult = CyBle_HidssSendNotification(cyBle_connHandle, CYBLE_HUMAN_INTERFACE_DEVICE_SERVICE_INDEX,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CYBLE_HUMAN_INTERFACE_DEVICE_REPORT_IN, MOUSE_DATA_LEN, abMouseData);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//resets X and Y as soon as movement is completed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bY=0;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bX=0;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Simulation_LED_Write(LED_OFF);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Appendix: commons.h and hids.h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942975" y="1662425"/>
            <a:ext cx="2857500" cy="21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#include &lt;project.h&gt;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#define ENABLED                 	(1u)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#define DISABLED                	(0u)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/***************************************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*       	API Constants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***************************************/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#define LED_ON                  	(0u)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#define LED_OFF                 	(1u)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/***************************************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*    	External Function Prototypes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***************************************/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void ShowValue(CYBLE_GATT_VALUE_T *value);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void Set32ByPtr(uint8 ptr[], uint32 value);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void ShowError(void);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void HandleLeds(void);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4448175" y="1124625"/>
            <a:ext cx="4743600" cy="21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#include &lt;project.h&gt;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/***************************************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*      	Constants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***************************************/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/* Mouse movement states */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#define MOUSE_DOWN              	(0u)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#define MOUSE_LEFT              	(1u)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#define MOUSE_UP                	(2u)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#define MOUSE_RIGHT             	(3u)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#define MOUSE_LB                	(1u)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#define MOUSE_DATA_LEN          	(3u)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//cursor step size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#define CURSOR_STEP             	(2)    	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/***************************************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*   	Function Prototypes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***************************************/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void HidsCallBack(uint32 event, void *eventParam);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void HidsInit(void);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void SimulateMouse(void);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/***************************************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* External data references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***************************************/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extern uint16 mouseSimulation;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extern uint8 protocol;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extern uint8 suspend;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extern uint32 mouseTimer;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Project Requirements</a:t>
            </a:r>
          </a:p>
        </p:txBody>
      </p:sp>
      <p:sp>
        <p:nvSpPr>
          <p:cNvPr id="71" name="Shape 71"/>
          <p:cNvSpPr txBox="1"/>
          <p:nvPr>
            <p:ph idx="4294967295" type="body"/>
          </p:nvPr>
        </p:nvSpPr>
        <p:spPr>
          <a:xfrm>
            <a:off x="1097400" y="1371525"/>
            <a:ext cx="6949200" cy="366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Successfully connect PSoC BLE board to a bluetooth-enabled device.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Implement the proximity shield within the project to sense user touches.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Together, the PSoC BLE board and the proximity shield then controls a mouse on a bluetooth device. </a:t>
            </a:r>
          </a:p>
          <a:p>
            <a:pPr indent="-368300" lvl="0" marL="457200">
              <a:spcBef>
                <a:spcPts val="0"/>
              </a:spcBef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This mouse can move along the x and y axes and supports left mouse clicks.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2965350" y="299925"/>
            <a:ext cx="32133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Hardware Design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00" y="1469450"/>
            <a:ext cx="4069701" cy="33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775" y="1469450"/>
            <a:ext cx="4393641" cy="33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517900" y="348525"/>
            <a:ext cx="41082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BLE Component Setup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2108250"/>
            <a:ext cx="4108100" cy="20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4590925" y="1712425"/>
            <a:ext cx="4241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BLE component is set to HID over GATT.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HID stands for Human Interface Device 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Generic Attribute Profile (GATT)  is how Bluetooth LE transfers data.</a:t>
            </a:r>
          </a:p>
          <a:p>
            <a:pPr indent="-342900" lvl="0" marL="457200">
              <a:spcBef>
                <a:spcPts val="0"/>
              </a:spcBef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These settings allow for a user to interact with the bluetooth-enabled device.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008500" y="329475"/>
            <a:ext cx="51270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CapSense Component Setup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30075" l="24206" r="30378" t="41503"/>
          <a:stretch/>
        </p:blipFill>
        <p:spPr>
          <a:xfrm>
            <a:off x="4905375" y="2417275"/>
            <a:ext cx="3728851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314200" y="1707625"/>
            <a:ext cx="4241400" cy="27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AutoSense was used in place of a tuner. The project did not have any abnormal requirements so a manual tuner was unnecessary. </a:t>
            </a:r>
          </a:p>
          <a:p>
            <a:pPr indent="-342900" lvl="0" marL="457200" rtl="0">
              <a:spcBef>
                <a:spcPts val="0"/>
              </a:spcBef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Finger Threshold (FT) is the minimum calculated value necessary to activate the sensor. Since the sensors are sensitive, the FT was set to 95 (maximum=100).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863200" y="366700"/>
            <a:ext cx="3417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Software Diagram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3536263" y="1701675"/>
            <a:ext cx="1540500" cy="3663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Start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537463" y="2343975"/>
            <a:ext cx="1538100" cy="3663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Init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016513" y="3312475"/>
            <a:ext cx="1538100" cy="3663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SimulateMouse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537463" y="3633625"/>
            <a:ext cx="1538100" cy="3663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CyBle_ProcessEvents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537463" y="2988788"/>
            <a:ext cx="1538100" cy="3663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BLE Start</a:t>
            </a:r>
          </a:p>
        </p:txBody>
      </p:sp>
      <p:sp>
        <p:nvSpPr>
          <p:cNvPr id="103" name="Shape 103"/>
          <p:cNvSpPr/>
          <p:nvPr/>
        </p:nvSpPr>
        <p:spPr>
          <a:xfrm rot="5400000">
            <a:off x="4168513" y="2146275"/>
            <a:ext cx="276000" cy="1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rot="5400000">
            <a:off x="4168513" y="2791088"/>
            <a:ext cx="276000" cy="1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rot="5400000">
            <a:off x="4168513" y="3435913"/>
            <a:ext cx="276000" cy="1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5740513" y="3435913"/>
            <a:ext cx="276000" cy="1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7" name="Shape 107"/>
          <p:cNvCxnSpPr>
            <a:endCxn id="101" idx="3"/>
          </p:cNvCxnSpPr>
          <p:nvPr/>
        </p:nvCxnSpPr>
        <p:spPr>
          <a:xfrm flipH="1">
            <a:off x="5075563" y="3502975"/>
            <a:ext cx="715800" cy="313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8" name="Shape 108"/>
          <p:cNvSpPr/>
          <p:nvPr/>
        </p:nvSpPr>
        <p:spPr>
          <a:xfrm rot="-5400000">
            <a:off x="4168513" y="4080738"/>
            <a:ext cx="276000" cy="1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9" name="Shape 109"/>
          <p:cNvCxnSpPr>
            <a:stCxn id="100" idx="2"/>
            <a:endCxn id="108" idx="1"/>
          </p:cNvCxnSpPr>
          <p:nvPr/>
        </p:nvCxnSpPr>
        <p:spPr>
          <a:xfrm rot="5400000">
            <a:off x="5246263" y="2739175"/>
            <a:ext cx="599700" cy="2478900"/>
          </a:xfrm>
          <a:prstGeom prst="bentConnector3">
            <a:avLst>
              <a:gd fmla="val 139701" name="adj1"/>
            </a:avLst>
          </a:prstGeom>
          <a:noFill/>
          <a:ln cap="flat" cmpd="sng" w="38100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0" name="Shape 110"/>
          <p:cNvSpPr txBox="1"/>
          <p:nvPr/>
        </p:nvSpPr>
        <p:spPr>
          <a:xfrm>
            <a:off x="1056013" y="2567325"/>
            <a:ext cx="1540500" cy="3663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HidsCallBack</a:t>
            </a:r>
          </a:p>
        </p:txBody>
      </p:sp>
      <p:cxnSp>
        <p:nvCxnSpPr>
          <p:cNvPr id="111" name="Shape 111"/>
          <p:cNvCxnSpPr>
            <a:endCxn id="110" idx="3"/>
          </p:cNvCxnSpPr>
          <p:nvPr/>
        </p:nvCxnSpPr>
        <p:spPr>
          <a:xfrm rot="10800000">
            <a:off x="2596513" y="2750475"/>
            <a:ext cx="941100" cy="441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" name="Shape 112"/>
          <p:cNvCxnSpPr>
            <a:stCxn id="110" idx="2"/>
          </p:cNvCxnSpPr>
          <p:nvPr/>
        </p:nvCxnSpPr>
        <p:spPr>
          <a:xfrm flipH="1" rot="-5400000">
            <a:off x="2811613" y="1948275"/>
            <a:ext cx="509400" cy="2480100"/>
          </a:xfrm>
          <a:prstGeom prst="bentConnector2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3" name="Shape 113"/>
          <p:cNvSpPr txBox="1"/>
          <p:nvPr/>
        </p:nvSpPr>
        <p:spPr>
          <a:xfrm>
            <a:off x="6016513" y="21085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CapSense Measurements</a:t>
            </a:r>
          </a:p>
        </p:txBody>
      </p:sp>
      <p:sp>
        <p:nvSpPr>
          <p:cNvPr id="114" name="Shape 114"/>
          <p:cNvSpPr/>
          <p:nvPr/>
        </p:nvSpPr>
        <p:spPr>
          <a:xfrm rot="5400000">
            <a:off x="6363025" y="2827750"/>
            <a:ext cx="845100" cy="1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016200" y="348025"/>
            <a:ext cx="3111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Timing Diagram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2029238" y="1890250"/>
            <a:ext cx="1540500" cy="189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PS1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2029238" y="2207425"/>
            <a:ext cx="1540500" cy="189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Linear Slider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2029238" y="2530825"/>
            <a:ext cx="1540500" cy="189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PS3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029238" y="2835638"/>
            <a:ext cx="1540500" cy="189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PS4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029238" y="3152063"/>
            <a:ext cx="1540500" cy="189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LED_UP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029238" y="3466538"/>
            <a:ext cx="1540500" cy="189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LED_DOWN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029238" y="3776188"/>
            <a:ext cx="1540500" cy="189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LED_LEFT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029238" y="4083413"/>
            <a:ext cx="1540500" cy="189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LED_RIGHT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029238" y="4390650"/>
            <a:ext cx="1540500" cy="189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apiResult</a:t>
            </a:r>
          </a:p>
        </p:txBody>
      </p:sp>
      <p:cxnSp>
        <p:nvCxnSpPr>
          <p:cNvPr id="129" name="Shape 129"/>
          <p:cNvCxnSpPr/>
          <p:nvPr/>
        </p:nvCxnSpPr>
        <p:spPr>
          <a:xfrm>
            <a:off x="3532813" y="2076550"/>
            <a:ext cx="834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0" name="Shape 130"/>
          <p:cNvCxnSpPr/>
          <p:nvPr/>
        </p:nvCxnSpPr>
        <p:spPr>
          <a:xfrm>
            <a:off x="4370163" y="1949950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1" name="Shape 131"/>
          <p:cNvCxnSpPr/>
          <p:nvPr/>
        </p:nvCxnSpPr>
        <p:spPr>
          <a:xfrm rot="10800000">
            <a:off x="4370163" y="1949950"/>
            <a:ext cx="239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2" name="Shape 132"/>
          <p:cNvCxnSpPr/>
          <p:nvPr/>
        </p:nvCxnSpPr>
        <p:spPr>
          <a:xfrm>
            <a:off x="4612113" y="2079850"/>
            <a:ext cx="23502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3" name="Shape 133"/>
          <p:cNvCxnSpPr/>
          <p:nvPr/>
        </p:nvCxnSpPr>
        <p:spPr>
          <a:xfrm>
            <a:off x="4609563" y="1949950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4" name="Shape 134"/>
          <p:cNvCxnSpPr/>
          <p:nvPr/>
        </p:nvCxnSpPr>
        <p:spPr>
          <a:xfrm>
            <a:off x="3541313" y="2383225"/>
            <a:ext cx="13263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5" name="Shape 135"/>
          <p:cNvCxnSpPr/>
          <p:nvPr/>
        </p:nvCxnSpPr>
        <p:spPr>
          <a:xfrm>
            <a:off x="4870738" y="2267125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6" name="Shape 136"/>
          <p:cNvCxnSpPr/>
          <p:nvPr/>
        </p:nvCxnSpPr>
        <p:spPr>
          <a:xfrm rot="10800000">
            <a:off x="4870738" y="2267125"/>
            <a:ext cx="239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7" name="Shape 137"/>
          <p:cNvCxnSpPr/>
          <p:nvPr/>
        </p:nvCxnSpPr>
        <p:spPr>
          <a:xfrm>
            <a:off x="5112688" y="2397025"/>
            <a:ext cx="18402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8" name="Shape 138"/>
          <p:cNvCxnSpPr/>
          <p:nvPr/>
        </p:nvCxnSpPr>
        <p:spPr>
          <a:xfrm>
            <a:off x="5110138" y="2267125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9" name="Shape 139"/>
          <p:cNvCxnSpPr/>
          <p:nvPr/>
        </p:nvCxnSpPr>
        <p:spPr>
          <a:xfrm>
            <a:off x="3588688" y="2686425"/>
            <a:ext cx="19338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0" name="Shape 140"/>
          <p:cNvCxnSpPr/>
          <p:nvPr/>
        </p:nvCxnSpPr>
        <p:spPr>
          <a:xfrm>
            <a:off x="5525538" y="2573200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1" name="Shape 141"/>
          <p:cNvCxnSpPr/>
          <p:nvPr/>
        </p:nvCxnSpPr>
        <p:spPr>
          <a:xfrm rot="10800000">
            <a:off x="5525538" y="2573200"/>
            <a:ext cx="239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2" name="Shape 142"/>
          <p:cNvCxnSpPr/>
          <p:nvPr/>
        </p:nvCxnSpPr>
        <p:spPr>
          <a:xfrm>
            <a:off x="5767488" y="2703100"/>
            <a:ext cx="11949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3" name="Shape 143"/>
          <p:cNvCxnSpPr/>
          <p:nvPr/>
        </p:nvCxnSpPr>
        <p:spPr>
          <a:xfrm>
            <a:off x="5764938" y="2573200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4" name="Shape 144"/>
          <p:cNvCxnSpPr/>
          <p:nvPr/>
        </p:nvCxnSpPr>
        <p:spPr>
          <a:xfrm>
            <a:off x="3531713" y="4543925"/>
            <a:ext cx="834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5" name="Shape 145"/>
          <p:cNvCxnSpPr/>
          <p:nvPr/>
        </p:nvCxnSpPr>
        <p:spPr>
          <a:xfrm>
            <a:off x="4369063" y="4417325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6" name="Shape 146"/>
          <p:cNvCxnSpPr/>
          <p:nvPr/>
        </p:nvCxnSpPr>
        <p:spPr>
          <a:xfrm rot="10800000">
            <a:off x="4369063" y="4417325"/>
            <a:ext cx="239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7" name="Shape 147"/>
          <p:cNvCxnSpPr/>
          <p:nvPr/>
        </p:nvCxnSpPr>
        <p:spPr>
          <a:xfrm>
            <a:off x="4608463" y="4417325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8" name="Shape 148"/>
          <p:cNvCxnSpPr/>
          <p:nvPr/>
        </p:nvCxnSpPr>
        <p:spPr>
          <a:xfrm>
            <a:off x="3569738" y="2980175"/>
            <a:ext cx="26439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9" name="Shape 149"/>
          <p:cNvCxnSpPr/>
          <p:nvPr/>
        </p:nvCxnSpPr>
        <p:spPr>
          <a:xfrm>
            <a:off x="6216788" y="2867825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0" name="Shape 150"/>
          <p:cNvCxnSpPr/>
          <p:nvPr/>
        </p:nvCxnSpPr>
        <p:spPr>
          <a:xfrm rot="10800000">
            <a:off x="6216788" y="2867825"/>
            <a:ext cx="239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1" name="Shape 151"/>
          <p:cNvCxnSpPr/>
          <p:nvPr/>
        </p:nvCxnSpPr>
        <p:spPr>
          <a:xfrm>
            <a:off x="6458738" y="2997725"/>
            <a:ext cx="5322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2" name="Shape 152"/>
          <p:cNvCxnSpPr/>
          <p:nvPr/>
        </p:nvCxnSpPr>
        <p:spPr>
          <a:xfrm>
            <a:off x="6456188" y="2867825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3" name="Shape 153"/>
          <p:cNvCxnSpPr/>
          <p:nvPr/>
        </p:nvCxnSpPr>
        <p:spPr>
          <a:xfrm>
            <a:off x="3602238" y="3608488"/>
            <a:ext cx="19338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4" name="Shape 154"/>
          <p:cNvCxnSpPr/>
          <p:nvPr/>
        </p:nvCxnSpPr>
        <p:spPr>
          <a:xfrm>
            <a:off x="5539088" y="3495263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5" name="Shape 155"/>
          <p:cNvCxnSpPr/>
          <p:nvPr/>
        </p:nvCxnSpPr>
        <p:spPr>
          <a:xfrm rot="10800000">
            <a:off x="5539088" y="3495263"/>
            <a:ext cx="239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6" name="Shape 156"/>
          <p:cNvCxnSpPr/>
          <p:nvPr/>
        </p:nvCxnSpPr>
        <p:spPr>
          <a:xfrm>
            <a:off x="5781038" y="3625163"/>
            <a:ext cx="12765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/>
          <p:nvPr/>
        </p:nvCxnSpPr>
        <p:spPr>
          <a:xfrm>
            <a:off x="5778488" y="3495263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8" name="Shape 158"/>
          <p:cNvSpPr/>
          <p:nvPr/>
        </p:nvSpPr>
        <p:spPr>
          <a:xfrm>
            <a:off x="5378214" y="2575550"/>
            <a:ext cx="161934" cy="933450"/>
          </a:xfrm>
          <a:custGeom>
            <a:pathLst>
              <a:path extrusionOk="0" h="37338" w="14494">
                <a:moveTo>
                  <a:pt x="13732" y="0"/>
                </a:moveTo>
                <a:cubicBezTo>
                  <a:pt x="11446" y="2794"/>
                  <a:pt x="-111" y="10541"/>
                  <a:pt x="16" y="16764"/>
                </a:cubicBezTo>
                <a:cubicBezTo>
                  <a:pt x="143" y="22987"/>
                  <a:pt x="12081" y="33909"/>
                  <a:pt x="14494" y="37338"/>
                </a:cubicBezTo>
              </a:path>
            </a:pathLst>
          </a:cu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159" name="Shape 159"/>
          <p:cNvCxnSpPr/>
          <p:nvPr/>
        </p:nvCxnSpPr>
        <p:spPr>
          <a:xfrm>
            <a:off x="3531713" y="3934325"/>
            <a:ext cx="834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0" name="Shape 160"/>
          <p:cNvCxnSpPr/>
          <p:nvPr/>
        </p:nvCxnSpPr>
        <p:spPr>
          <a:xfrm>
            <a:off x="4369063" y="3807725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1" name="Shape 161"/>
          <p:cNvCxnSpPr/>
          <p:nvPr/>
        </p:nvCxnSpPr>
        <p:spPr>
          <a:xfrm rot="10800000">
            <a:off x="4369063" y="3807725"/>
            <a:ext cx="239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2" name="Shape 162"/>
          <p:cNvCxnSpPr/>
          <p:nvPr/>
        </p:nvCxnSpPr>
        <p:spPr>
          <a:xfrm>
            <a:off x="4611013" y="3937625"/>
            <a:ext cx="24084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3" name="Shape 163"/>
          <p:cNvCxnSpPr/>
          <p:nvPr/>
        </p:nvCxnSpPr>
        <p:spPr>
          <a:xfrm>
            <a:off x="4608463" y="3807725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4" name="Shape 164"/>
          <p:cNvSpPr/>
          <p:nvPr/>
        </p:nvSpPr>
        <p:spPr>
          <a:xfrm>
            <a:off x="4208238" y="1929613"/>
            <a:ext cx="161934" cy="1856445"/>
          </a:xfrm>
          <a:custGeom>
            <a:pathLst>
              <a:path extrusionOk="0" h="37338" w="14494">
                <a:moveTo>
                  <a:pt x="13732" y="0"/>
                </a:moveTo>
                <a:cubicBezTo>
                  <a:pt x="11446" y="2794"/>
                  <a:pt x="-111" y="10541"/>
                  <a:pt x="16" y="16764"/>
                </a:cubicBezTo>
                <a:cubicBezTo>
                  <a:pt x="143" y="22987"/>
                  <a:pt x="12081" y="33909"/>
                  <a:pt x="14494" y="37338"/>
                </a:cubicBezTo>
              </a:path>
            </a:pathLst>
          </a:cu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165" name="Shape 165"/>
          <p:cNvCxnSpPr/>
          <p:nvPr/>
        </p:nvCxnSpPr>
        <p:spPr>
          <a:xfrm>
            <a:off x="3596175" y="3293888"/>
            <a:ext cx="26439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6" name="Shape 166"/>
          <p:cNvCxnSpPr/>
          <p:nvPr/>
        </p:nvCxnSpPr>
        <p:spPr>
          <a:xfrm>
            <a:off x="6243225" y="3181538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7" name="Shape 167"/>
          <p:cNvCxnSpPr/>
          <p:nvPr/>
        </p:nvCxnSpPr>
        <p:spPr>
          <a:xfrm rot="10800000">
            <a:off x="6243225" y="3181538"/>
            <a:ext cx="239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8" name="Shape 168"/>
          <p:cNvCxnSpPr/>
          <p:nvPr/>
        </p:nvCxnSpPr>
        <p:spPr>
          <a:xfrm>
            <a:off x="6485175" y="3311438"/>
            <a:ext cx="5724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9" name="Shape 169"/>
          <p:cNvCxnSpPr/>
          <p:nvPr/>
        </p:nvCxnSpPr>
        <p:spPr>
          <a:xfrm>
            <a:off x="6482625" y="3181538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0" name="Shape 170"/>
          <p:cNvSpPr/>
          <p:nvPr/>
        </p:nvSpPr>
        <p:spPr>
          <a:xfrm>
            <a:off x="3904321" y="1929625"/>
            <a:ext cx="465837" cy="2569975"/>
          </a:xfrm>
          <a:custGeom>
            <a:pathLst>
              <a:path extrusionOk="0" h="37338" w="14494">
                <a:moveTo>
                  <a:pt x="13732" y="0"/>
                </a:moveTo>
                <a:cubicBezTo>
                  <a:pt x="11446" y="2794"/>
                  <a:pt x="-111" y="10541"/>
                  <a:pt x="16" y="16764"/>
                </a:cubicBezTo>
                <a:cubicBezTo>
                  <a:pt x="143" y="22987"/>
                  <a:pt x="12081" y="33909"/>
                  <a:pt x="14494" y="37338"/>
                </a:cubicBezTo>
              </a:path>
            </a:pathLst>
          </a:cu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171" name="Shape 171"/>
          <p:cNvCxnSpPr/>
          <p:nvPr/>
        </p:nvCxnSpPr>
        <p:spPr>
          <a:xfrm>
            <a:off x="3541313" y="4288775"/>
            <a:ext cx="13263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2" name="Shape 172"/>
          <p:cNvCxnSpPr/>
          <p:nvPr/>
        </p:nvCxnSpPr>
        <p:spPr>
          <a:xfrm>
            <a:off x="4870738" y="4172675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3" name="Shape 173"/>
          <p:cNvCxnSpPr/>
          <p:nvPr/>
        </p:nvCxnSpPr>
        <p:spPr>
          <a:xfrm rot="10800000">
            <a:off x="4870738" y="4172675"/>
            <a:ext cx="239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4" name="Shape 174"/>
          <p:cNvCxnSpPr/>
          <p:nvPr/>
        </p:nvCxnSpPr>
        <p:spPr>
          <a:xfrm>
            <a:off x="5112688" y="4302575"/>
            <a:ext cx="19068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5" name="Shape 175"/>
          <p:cNvCxnSpPr/>
          <p:nvPr/>
        </p:nvCxnSpPr>
        <p:spPr>
          <a:xfrm>
            <a:off x="5110138" y="4172675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6" name="Shape 176"/>
          <p:cNvSpPr/>
          <p:nvPr/>
        </p:nvSpPr>
        <p:spPr>
          <a:xfrm>
            <a:off x="4708812" y="2314263"/>
            <a:ext cx="161934" cy="1856445"/>
          </a:xfrm>
          <a:custGeom>
            <a:pathLst>
              <a:path extrusionOk="0" h="37338" w="14494">
                <a:moveTo>
                  <a:pt x="13732" y="0"/>
                </a:moveTo>
                <a:cubicBezTo>
                  <a:pt x="11446" y="2794"/>
                  <a:pt x="-111" y="10541"/>
                  <a:pt x="16" y="16764"/>
                </a:cubicBezTo>
                <a:cubicBezTo>
                  <a:pt x="143" y="22987"/>
                  <a:pt x="12081" y="33909"/>
                  <a:pt x="14494" y="37338"/>
                </a:cubicBezTo>
              </a:path>
            </a:pathLst>
          </a:cu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7" name="Shape 177"/>
          <p:cNvSpPr/>
          <p:nvPr/>
        </p:nvSpPr>
        <p:spPr>
          <a:xfrm>
            <a:off x="6167864" y="2834375"/>
            <a:ext cx="75369" cy="334548"/>
          </a:xfrm>
          <a:custGeom>
            <a:pathLst>
              <a:path extrusionOk="0" h="37338" w="14494">
                <a:moveTo>
                  <a:pt x="13732" y="0"/>
                </a:moveTo>
                <a:cubicBezTo>
                  <a:pt x="11446" y="2794"/>
                  <a:pt x="-111" y="10541"/>
                  <a:pt x="16" y="16764"/>
                </a:cubicBezTo>
                <a:cubicBezTo>
                  <a:pt x="143" y="22987"/>
                  <a:pt x="12081" y="33909"/>
                  <a:pt x="14494" y="37338"/>
                </a:cubicBezTo>
              </a:path>
            </a:pathLst>
          </a:cu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178" name="Shape 178"/>
          <p:cNvCxnSpPr/>
          <p:nvPr/>
        </p:nvCxnSpPr>
        <p:spPr>
          <a:xfrm>
            <a:off x="4900463" y="4425400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9" name="Shape 179"/>
          <p:cNvCxnSpPr/>
          <p:nvPr/>
        </p:nvCxnSpPr>
        <p:spPr>
          <a:xfrm rot="10800000">
            <a:off x="4900463" y="4425400"/>
            <a:ext cx="239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0" name="Shape 180"/>
          <p:cNvCxnSpPr/>
          <p:nvPr/>
        </p:nvCxnSpPr>
        <p:spPr>
          <a:xfrm>
            <a:off x="5139863" y="4425400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1" name="Shape 181"/>
          <p:cNvSpPr/>
          <p:nvPr/>
        </p:nvSpPr>
        <p:spPr>
          <a:xfrm>
            <a:off x="4435713" y="2268025"/>
            <a:ext cx="465837" cy="2239627"/>
          </a:xfrm>
          <a:custGeom>
            <a:pathLst>
              <a:path extrusionOk="0" h="37338" w="14494">
                <a:moveTo>
                  <a:pt x="13732" y="0"/>
                </a:moveTo>
                <a:cubicBezTo>
                  <a:pt x="11446" y="2794"/>
                  <a:pt x="-111" y="10541"/>
                  <a:pt x="16" y="16764"/>
                </a:cubicBezTo>
                <a:cubicBezTo>
                  <a:pt x="143" y="22987"/>
                  <a:pt x="12081" y="33909"/>
                  <a:pt x="14494" y="37338"/>
                </a:cubicBezTo>
              </a:path>
            </a:pathLst>
          </a:cu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182" name="Shape 182"/>
          <p:cNvCxnSpPr/>
          <p:nvPr/>
        </p:nvCxnSpPr>
        <p:spPr>
          <a:xfrm>
            <a:off x="4611013" y="4567325"/>
            <a:ext cx="2691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3" name="Shape 183"/>
          <p:cNvCxnSpPr/>
          <p:nvPr/>
        </p:nvCxnSpPr>
        <p:spPr>
          <a:xfrm>
            <a:off x="5139863" y="4558125"/>
            <a:ext cx="4032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4" name="Shape 184"/>
          <p:cNvCxnSpPr/>
          <p:nvPr/>
        </p:nvCxnSpPr>
        <p:spPr>
          <a:xfrm>
            <a:off x="5545913" y="4430163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5" name="Shape 185"/>
          <p:cNvCxnSpPr/>
          <p:nvPr/>
        </p:nvCxnSpPr>
        <p:spPr>
          <a:xfrm rot="10800000">
            <a:off x="5545913" y="4430163"/>
            <a:ext cx="239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6" name="Shape 186"/>
          <p:cNvCxnSpPr/>
          <p:nvPr/>
        </p:nvCxnSpPr>
        <p:spPr>
          <a:xfrm>
            <a:off x="5755513" y="4560063"/>
            <a:ext cx="4704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7" name="Shape 187"/>
          <p:cNvCxnSpPr/>
          <p:nvPr/>
        </p:nvCxnSpPr>
        <p:spPr>
          <a:xfrm>
            <a:off x="5785313" y="4430163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8" name="Shape 188"/>
          <p:cNvSpPr/>
          <p:nvPr/>
        </p:nvSpPr>
        <p:spPr>
          <a:xfrm>
            <a:off x="5110122" y="2587475"/>
            <a:ext cx="436813" cy="1856445"/>
          </a:xfrm>
          <a:custGeom>
            <a:pathLst>
              <a:path extrusionOk="0" h="37338" w="14494">
                <a:moveTo>
                  <a:pt x="13732" y="0"/>
                </a:moveTo>
                <a:cubicBezTo>
                  <a:pt x="11446" y="2794"/>
                  <a:pt x="-111" y="10541"/>
                  <a:pt x="16" y="16764"/>
                </a:cubicBezTo>
                <a:cubicBezTo>
                  <a:pt x="143" y="22987"/>
                  <a:pt x="12081" y="33909"/>
                  <a:pt x="14494" y="37338"/>
                </a:cubicBezTo>
              </a:path>
            </a:pathLst>
          </a:cu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189" name="Shape 189"/>
          <p:cNvCxnSpPr/>
          <p:nvPr/>
        </p:nvCxnSpPr>
        <p:spPr>
          <a:xfrm>
            <a:off x="6222100" y="4421363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0" name="Shape 190"/>
          <p:cNvCxnSpPr/>
          <p:nvPr/>
        </p:nvCxnSpPr>
        <p:spPr>
          <a:xfrm rot="10800000">
            <a:off x="6222100" y="4421363"/>
            <a:ext cx="239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1" name="Shape 191"/>
          <p:cNvCxnSpPr/>
          <p:nvPr/>
        </p:nvCxnSpPr>
        <p:spPr>
          <a:xfrm flipH="1" rot="10800000">
            <a:off x="6464050" y="4532063"/>
            <a:ext cx="6507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2" name="Shape 192"/>
          <p:cNvCxnSpPr/>
          <p:nvPr/>
        </p:nvCxnSpPr>
        <p:spPr>
          <a:xfrm>
            <a:off x="6461500" y="4421363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3" name="Shape 193"/>
          <p:cNvSpPr/>
          <p:nvPr/>
        </p:nvSpPr>
        <p:spPr>
          <a:xfrm>
            <a:off x="5953035" y="2867825"/>
            <a:ext cx="269117" cy="1540939"/>
          </a:xfrm>
          <a:custGeom>
            <a:pathLst>
              <a:path extrusionOk="0" h="37338" w="14494">
                <a:moveTo>
                  <a:pt x="13732" y="0"/>
                </a:moveTo>
                <a:cubicBezTo>
                  <a:pt x="11446" y="2794"/>
                  <a:pt x="-111" y="10541"/>
                  <a:pt x="16" y="16764"/>
                </a:cubicBezTo>
                <a:cubicBezTo>
                  <a:pt x="143" y="22987"/>
                  <a:pt x="12081" y="33909"/>
                  <a:pt x="14494" y="37338"/>
                </a:cubicBezTo>
              </a:path>
            </a:pathLst>
          </a:cu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289200" y="386625"/>
            <a:ext cx="46638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SimulateMouse Function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1362750"/>
            <a:ext cx="3609974" cy="368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800" y="853350"/>
            <a:ext cx="3843699" cy="276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9800" y="3705775"/>
            <a:ext cx="3843701" cy="1229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258300" y="454275"/>
            <a:ext cx="26274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Functionality</a:t>
            </a:r>
          </a:p>
        </p:txBody>
      </p:sp>
      <p:sp>
        <p:nvSpPr>
          <p:cNvPr id="207" name="Shape 207" title="20171206_192227.mp4">
            <a:hlinkClick r:id="rId3"/>
          </p:cNvPr>
          <p:cNvSpPr/>
          <p:nvPr/>
        </p:nvSpPr>
        <p:spPr>
          <a:xfrm>
            <a:off x="4260325" y="1387825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 b="-230" l="3680" r="-3680" t="230"/>
          <a:stretch/>
        </p:blipFill>
        <p:spPr>
          <a:xfrm rot="-136022">
            <a:off x="117400" y="1871450"/>
            <a:ext cx="3955525" cy="246176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/>
          <p:nvPr/>
        </p:nvSpPr>
        <p:spPr>
          <a:xfrm>
            <a:off x="1724900" y="2399700"/>
            <a:ext cx="355800" cy="344100"/>
          </a:xfrm>
          <a:prstGeom prst="ellipse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1033000" y="2743800"/>
            <a:ext cx="355800" cy="344100"/>
          </a:xfrm>
          <a:prstGeom prst="ellipse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1724900" y="3298575"/>
            <a:ext cx="355800" cy="344100"/>
          </a:xfrm>
          <a:prstGeom prst="ellipse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3147500" y="3451000"/>
            <a:ext cx="355800" cy="344100"/>
          </a:xfrm>
          <a:prstGeom prst="ellipse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 flipH="1" rot="-5446521">
            <a:off x="1592425" y="1998286"/>
            <a:ext cx="620757" cy="9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 flipH="1" rot="-10472241">
            <a:off x="408189" y="2836806"/>
            <a:ext cx="620819" cy="9988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 flipH="1" rot="-217793">
            <a:off x="3505234" y="3504533"/>
            <a:ext cx="620745" cy="10003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 flipH="1" rot="5353479">
            <a:off x="1592425" y="3903086"/>
            <a:ext cx="620757" cy="9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1477100" y="1218875"/>
            <a:ext cx="851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Up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Sensor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1477100" y="4297825"/>
            <a:ext cx="851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Down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Sensor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-49225" y="2312250"/>
            <a:ext cx="851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Left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Sensor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389900" y="3006750"/>
            <a:ext cx="851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Right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Sensor</a:t>
            </a:r>
          </a:p>
        </p:txBody>
      </p:sp>
      <p:sp>
        <p:nvSpPr>
          <p:cNvPr id="221" name="Shape 221"/>
          <p:cNvSpPr/>
          <p:nvPr/>
        </p:nvSpPr>
        <p:spPr>
          <a:xfrm flipH="1" rot="-3521944">
            <a:off x="3283065" y="2985615"/>
            <a:ext cx="620750" cy="9988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3326525" y="2021963"/>
            <a:ext cx="851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Mouse Click Button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