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wlV99yuM2U+qaN2h3b+rgefz7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A2775F-545B-408F-9438-9403B865B4B2}">
  <a:tblStyle styleId="{33A2775F-545B-408F-9438-9403B865B4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777ec5ade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777ec5ad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777ec5ade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777ec5ad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777ec5ade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777ec5ad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777ec5ade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777ec5ad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777ec5ade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777ec5ad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777ec5ade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777ec5ad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777ec5ade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777ec5a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777ec5ade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777ec5ad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777ec5ade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777ec5ad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777ec5ade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777ec5ad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777ec5ade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777ec5ad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777ec5ade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777ec5ad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777ec5ade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777ec5ad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777ec5ade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777ec5ad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777ec5ade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777ec5ad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777ec5ade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777ec5ad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777ec5ade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777ec5ad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777ec5ade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777ec5ad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777ec5ade_0_18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c777ec5ade_0_18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c777ec5ade_0_1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c777ec5ade_0_22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c777ec5ade_0_220"/>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c777ec5ade_0_2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c777ec5ade_0_2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0" name="Shape 50"/>
        <p:cNvGrpSpPr/>
        <p:nvPr/>
      </p:nvGrpSpPr>
      <p:grpSpPr>
        <a:xfrm>
          <a:off x="0" y="0"/>
          <a:ext cx="0" cy="0"/>
          <a:chOff x="0" y="0"/>
          <a:chExt cx="0" cy="0"/>
        </a:xfrm>
      </p:grpSpPr>
      <p:sp>
        <p:nvSpPr>
          <p:cNvPr id="51" name="Google Shape;51;g2c777ec5ade_0_22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accent1"/>
              </a:buClr>
              <a:buSzPts val="3600"/>
              <a:buFont typeface="Trebuchet MS"/>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c777ec5ade_0_22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53" name="Google Shape;53;g2c777ec5ade_0_22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c777ec5ade_0_22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g2c777ec5ade_0_2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c777ec5ade_0_189"/>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c777ec5ade_0_1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c777ec5ade_0_19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c777ec5ade_0_19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c777ec5ade_0_1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c777ec5ade_0_19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c777ec5ade_0_19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c777ec5ade_0_19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c777ec5ade_0_1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c777ec5ade_0_20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c777ec5ade_0_2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c777ec5ade_0_20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c777ec5ade_0_20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c777ec5ade_0_2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c777ec5ade_0_20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c777ec5ade_0_2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c777ec5ade_0_21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c777ec5ade_0_211"/>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c777ec5ade_0_211"/>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c777ec5ade_0_211"/>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c777ec5ade_0_2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c777ec5ade_0_217"/>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c777ec5ade_0_2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c777ec5ade_0_18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c777ec5ade_0_18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c777ec5ade_0_1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nvSpPr>
        <p:spPr>
          <a:xfrm>
            <a:off x="4461202" y="3992736"/>
            <a:ext cx="3439500" cy="369300"/>
          </a:xfrm>
          <a:prstGeom prst="rect">
            <a:avLst/>
          </a:prstGeom>
          <a:solidFill>
            <a:schemeClr val="lt1"/>
          </a:solidFill>
          <a:ln cap="rnd"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CONSEIL STATISTIQUE </a:t>
            </a:r>
            <a:endParaRPr b="0" i="0" sz="1800" u="none" cap="none" strike="noStrike">
              <a:solidFill>
                <a:schemeClr val="dk1"/>
              </a:solidFill>
              <a:latin typeface="Times New Roman"/>
              <a:ea typeface="Times New Roman"/>
              <a:cs typeface="Times New Roman"/>
              <a:sym typeface="Times New Roman"/>
            </a:endParaRPr>
          </a:p>
        </p:txBody>
      </p:sp>
      <p:sp>
        <p:nvSpPr>
          <p:cNvPr id="61" name="Google Shape;61;p1"/>
          <p:cNvSpPr txBox="1"/>
          <p:nvPr/>
        </p:nvSpPr>
        <p:spPr>
          <a:xfrm>
            <a:off x="1998751" y="1789498"/>
            <a:ext cx="7929600" cy="1800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fr-FR" sz="3700" u="none" cap="none" strike="noStrike">
                <a:solidFill>
                  <a:schemeClr val="dk1"/>
                </a:solidFill>
                <a:latin typeface="Times New Roman"/>
                <a:ea typeface="Times New Roman"/>
                <a:cs typeface="Times New Roman"/>
                <a:sym typeface="Times New Roman"/>
              </a:rPr>
              <a:t>Élasticité des prix des billets d'avion aux variations du prix du carburant d’aviation</a:t>
            </a:r>
            <a:endParaRPr b="1" i="0" sz="3700" u="none" cap="none" strike="noStrike">
              <a:solidFill>
                <a:schemeClr val="dk1"/>
              </a:solidFill>
              <a:latin typeface="Times New Roman"/>
              <a:ea typeface="Times New Roman"/>
              <a:cs typeface="Times New Roman"/>
              <a:sym typeface="Times New Roman"/>
            </a:endParaRPr>
          </a:p>
        </p:txBody>
      </p:sp>
      <p:sp>
        <p:nvSpPr>
          <p:cNvPr id="62" name="Google Shape;62;p1"/>
          <p:cNvSpPr txBox="1"/>
          <p:nvPr/>
        </p:nvSpPr>
        <p:spPr>
          <a:xfrm>
            <a:off x="2308338" y="5088079"/>
            <a:ext cx="75753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Réalisé par :Shixuan SHEN</a:t>
            </a:r>
            <a:r>
              <a:rPr lang="fr-FR" sz="1600">
                <a:solidFill>
                  <a:schemeClr val="dk1"/>
                </a:solidFill>
                <a:latin typeface="Times New Roman"/>
                <a:ea typeface="Times New Roman"/>
                <a:cs typeface="Times New Roman"/>
                <a:sym typeface="Times New Roman"/>
              </a:rPr>
              <a:t>, </a:t>
            </a:r>
            <a:r>
              <a:rPr b="0" i="0" lang="fr-FR" sz="1600" u="none" cap="none" strike="noStrike">
                <a:solidFill>
                  <a:schemeClr val="dk1"/>
                </a:solidFill>
                <a:latin typeface="Times New Roman"/>
                <a:ea typeface="Times New Roman"/>
                <a:cs typeface="Times New Roman"/>
                <a:sym typeface="Times New Roman"/>
              </a:rPr>
              <a:t>Tadandjoa KOLANI, Jade Arpa</a:t>
            </a:r>
            <a:r>
              <a:rPr lang="fr-FR" sz="1600">
                <a:solidFill>
                  <a:schemeClr val="dk1"/>
                </a:solidFill>
                <a:latin typeface="Times New Roman"/>
                <a:ea typeface="Times New Roman"/>
                <a:cs typeface="Times New Roman"/>
                <a:sym typeface="Times New Roman"/>
              </a:rPr>
              <a:t>liangeas, Alexis Bouteloup</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Sous l’encadrement de : Michel SIMIONI et Stephane </a:t>
            </a:r>
            <a:r>
              <a:rPr b="0" i="0" lang="fr-FR" sz="1600" u="none" cap="none" strike="noStrike">
                <a:solidFill>
                  <a:srgbClr val="202124"/>
                </a:solidFill>
                <a:latin typeface="Times New Roman"/>
                <a:ea typeface="Times New Roman"/>
                <a:cs typeface="Times New Roman"/>
                <a:sym typeface="Times New Roman"/>
              </a:rPr>
              <a:t> MALKAWI</a:t>
            </a:r>
            <a:endParaRPr b="0" i="0" sz="1600" u="none" cap="none" strike="noStrike">
              <a:solidFill>
                <a:srgbClr val="202124"/>
              </a:solidFill>
              <a:latin typeface="Times New Roman"/>
              <a:ea typeface="Times New Roman"/>
              <a:cs typeface="Times New Roman"/>
              <a:sym typeface="Times New Roman"/>
            </a:endParaRPr>
          </a:p>
        </p:txBody>
      </p:sp>
      <p:sp>
        <p:nvSpPr>
          <p:cNvPr id="63" name="Google Shape;63;p1"/>
          <p:cNvSpPr txBox="1"/>
          <p:nvPr/>
        </p:nvSpPr>
        <p:spPr>
          <a:xfrm>
            <a:off x="4159961" y="4482186"/>
            <a:ext cx="36072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Année universitaire : 2023 - 2024</a:t>
            </a:r>
            <a:endParaRPr b="0" i="0" sz="1800" u="none" cap="none" strike="noStrike">
              <a:solidFill>
                <a:schemeClr val="dk1"/>
              </a:solidFill>
              <a:latin typeface="Times New Roman"/>
              <a:ea typeface="Times New Roman"/>
              <a:cs typeface="Times New Roman"/>
              <a:sym typeface="Times New Roman"/>
            </a:endParaRPr>
          </a:p>
        </p:txBody>
      </p:sp>
      <p:pic>
        <p:nvPicPr>
          <p:cNvPr id="64" name="Google Shape;64;p1"/>
          <p:cNvPicPr preferRelativeResize="0"/>
          <p:nvPr/>
        </p:nvPicPr>
        <p:blipFill>
          <a:blip r:embed="rId3">
            <a:alphaModFix/>
          </a:blip>
          <a:stretch>
            <a:fillRect/>
          </a:stretch>
        </p:blipFill>
        <p:spPr>
          <a:xfrm>
            <a:off x="152400" y="152400"/>
            <a:ext cx="1038225" cy="1038225"/>
          </a:xfrm>
          <a:prstGeom prst="rect">
            <a:avLst/>
          </a:prstGeom>
          <a:noFill/>
          <a:ln>
            <a:noFill/>
          </a:ln>
        </p:spPr>
      </p:pic>
      <p:pic>
        <p:nvPicPr>
          <p:cNvPr id="65" name="Google Shape;65;p1"/>
          <p:cNvPicPr preferRelativeResize="0"/>
          <p:nvPr/>
        </p:nvPicPr>
        <p:blipFill>
          <a:blip r:embed="rId4">
            <a:alphaModFix/>
          </a:blip>
          <a:stretch>
            <a:fillRect/>
          </a:stretch>
        </p:blipFill>
        <p:spPr>
          <a:xfrm>
            <a:off x="2697375" y="507206"/>
            <a:ext cx="2066925" cy="390525"/>
          </a:xfrm>
          <a:prstGeom prst="rect">
            <a:avLst/>
          </a:prstGeom>
          <a:noFill/>
          <a:ln>
            <a:noFill/>
          </a:ln>
        </p:spPr>
      </p:pic>
      <p:pic>
        <p:nvPicPr>
          <p:cNvPr id="66" name="Google Shape;66;p1"/>
          <p:cNvPicPr preferRelativeResize="0"/>
          <p:nvPr/>
        </p:nvPicPr>
        <p:blipFill rotWithShape="1">
          <a:blip r:embed="rId5">
            <a:alphaModFix/>
          </a:blip>
          <a:srcRect b="0" l="0" r="0" t="5329"/>
          <a:stretch/>
        </p:blipFill>
        <p:spPr>
          <a:xfrm>
            <a:off x="1321275" y="152400"/>
            <a:ext cx="1162050" cy="110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c777ec5ade_1_29"/>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Etape 2 : Remplacer la variable d’intérêt</a:t>
            </a:r>
            <a:endParaRPr/>
          </a:p>
        </p:txBody>
      </p:sp>
      <p:sp>
        <p:nvSpPr>
          <p:cNvPr id="132" name="Google Shape;132;g2c777ec5ade_1_29"/>
          <p:cNvSpPr txBox="1"/>
          <p:nvPr>
            <p:ph idx="1" type="body"/>
          </p:nvPr>
        </p:nvSpPr>
        <p:spPr>
          <a:xfrm>
            <a:off x="1338025" y="2726856"/>
            <a:ext cx="5727300" cy="1404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fr-FR">
                <a:solidFill>
                  <a:schemeClr val="dk1"/>
                </a:solidFill>
              </a:rPr>
              <a:t>FUEL_COST_ASK ⇒ FUEL_JET_GULF</a:t>
            </a:r>
            <a:endParaRPr>
              <a:solidFill>
                <a:schemeClr val="dk1"/>
              </a:solidFill>
            </a:endParaRPr>
          </a:p>
          <a:p>
            <a:pPr indent="0" lvl="0" marL="0" rtl="0" algn="l">
              <a:spcBef>
                <a:spcPts val="1600"/>
              </a:spcBef>
              <a:spcAft>
                <a:spcPts val="1600"/>
              </a:spcAft>
              <a:buNone/>
            </a:pPr>
            <a:r>
              <a:rPr lang="fr-FR">
                <a:solidFill>
                  <a:schemeClr val="dk1"/>
                </a:solidFill>
              </a:rPr>
              <a:t>Le reste des modèles ne change pas </a:t>
            </a:r>
            <a:endParaRPr>
              <a:solidFill>
                <a:schemeClr val="dk1"/>
              </a:solidFill>
            </a:endParaRPr>
          </a:p>
        </p:txBody>
      </p:sp>
      <p:pic>
        <p:nvPicPr>
          <p:cNvPr id="133" name="Google Shape;133;g2c777ec5ade_1_29"/>
          <p:cNvPicPr preferRelativeResize="0"/>
          <p:nvPr/>
        </p:nvPicPr>
        <p:blipFill>
          <a:blip r:embed="rId3">
            <a:alphaModFix/>
          </a:blip>
          <a:stretch>
            <a:fillRect/>
          </a:stretch>
        </p:blipFill>
        <p:spPr>
          <a:xfrm>
            <a:off x="8290325" y="83550"/>
            <a:ext cx="3570825" cy="6690900"/>
          </a:xfrm>
          <a:prstGeom prst="rect">
            <a:avLst/>
          </a:prstGeom>
          <a:noFill/>
          <a:ln>
            <a:noFill/>
          </a:ln>
        </p:spPr>
      </p:pic>
      <p:sp>
        <p:nvSpPr>
          <p:cNvPr id="134" name="Google Shape;134;g2c777ec5ade_1_29"/>
          <p:cNvSpPr/>
          <p:nvPr/>
        </p:nvSpPr>
        <p:spPr>
          <a:xfrm>
            <a:off x="9473400" y="1079525"/>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g2c777ec5ade_1_29"/>
          <p:cNvSpPr/>
          <p:nvPr/>
        </p:nvSpPr>
        <p:spPr>
          <a:xfrm>
            <a:off x="9473400" y="3695025"/>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777ec5ade_1_38"/>
          <p:cNvSpPr txBox="1"/>
          <p:nvPr>
            <p:ph type="title"/>
          </p:nvPr>
        </p:nvSpPr>
        <p:spPr>
          <a:xfrm>
            <a:off x="415600" y="366575"/>
            <a:ext cx="7847100" cy="11700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Etape 3 : Remplacer certaines variables par leur lag</a:t>
            </a:r>
            <a:endParaRPr/>
          </a:p>
        </p:txBody>
      </p:sp>
      <p:sp>
        <p:nvSpPr>
          <p:cNvPr id="141" name="Google Shape;141;g2c777ec5ade_1_38"/>
          <p:cNvSpPr txBox="1"/>
          <p:nvPr>
            <p:ph idx="1" type="body"/>
          </p:nvPr>
        </p:nvSpPr>
        <p:spPr>
          <a:xfrm>
            <a:off x="415650" y="176338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fr-FR">
                <a:solidFill>
                  <a:schemeClr val="dk1"/>
                </a:solidFill>
              </a:rPr>
              <a:t>On régresse dorénavant UTKT_PRICE sur :</a:t>
            </a:r>
            <a:endParaRPr>
              <a:solidFill>
                <a:schemeClr val="dk1"/>
              </a:solidFill>
            </a:endParaRPr>
          </a:p>
          <a:p>
            <a:pPr indent="0" lvl="0" marL="0" rtl="0" algn="l">
              <a:spcBef>
                <a:spcPts val="1600"/>
              </a:spcBef>
              <a:spcAft>
                <a:spcPts val="0"/>
              </a:spcAft>
              <a:buNone/>
            </a:pPr>
            <a:r>
              <a:rPr lang="fr-FR">
                <a:solidFill>
                  <a:schemeClr val="dk1"/>
                </a:solidFill>
              </a:rPr>
              <a:t>lag(FUEL_JET_GULF) +</a:t>
            </a:r>
            <a:endParaRPr>
              <a:solidFill>
                <a:schemeClr val="dk1"/>
              </a:solidFill>
            </a:endParaRPr>
          </a:p>
          <a:p>
            <a:pPr indent="0" lvl="0" marL="0" rtl="0" algn="l">
              <a:spcBef>
                <a:spcPts val="1600"/>
              </a:spcBef>
              <a:spcAft>
                <a:spcPts val="0"/>
              </a:spcAft>
              <a:buNone/>
            </a:pPr>
            <a:r>
              <a:rPr lang="fr-FR">
                <a:solidFill>
                  <a:schemeClr val="dk1"/>
                </a:solidFill>
              </a:rPr>
              <a:t>lag(COST_management) +</a:t>
            </a:r>
            <a:endParaRPr>
              <a:solidFill>
                <a:schemeClr val="dk1"/>
              </a:solidFill>
            </a:endParaRPr>
          </a:p>
          <a:p>
            <a:pPr indent="0" lvl="0" marL="0" rtl="0" algn="l">
              <a:spcBef>
                <a:spcPts val="1600"/>
              </a:spcBef>
              <a:spcAft>
                <a:spcPts val="0"/>
              </a:spcAft>
              <a:buNone/>
            </a:pPr>
            <a:r>
              <a:rPr lang="fr-FR">
                <a:solidFill>
                  <a:schemeClr val="dk1"/>
                </a:solidFill>
              </a:rPr>
              <a:t>lag(LOAD_FACTOR) +</a:t>
            </a:r>
            <a:endParaRPr>
              <a:solidFill>
                <a:schemeClr val="dk1"/>
              </a:solidFill>
            </a:endParaRPr>
          </a:p>
          <a:p>
            <a:pPr indent="0" lvl="0" marL="0" rtl="0" algn="l">
              <a:spcBef>
                <a:spcPts val="1600"/>
              </a:spcBef>
              <a:spcAft>
                <a:spcPts val="0"/>
              </a:spcAft>
              <a:buNone/>
            </a:pPr>
            <a:r>
              <a:rPr lang="fr-FR">
                <a:solidFill>
                  <a:schemeClr val="dk1"/>
                </a:solidFill>
              </a:rPr>
              <a:t>lag(MKT_CONCENTRATION) +</a:t>
            </a:r>
            <a:endParaRPr>
              <a:solidFill>
                <a:schemeClr val="dk1"/>
              </a:solidFill>
            </a:endParaRPr>
          </a:p>
          <a:p>
            <a:pPr indent="0" lvl="0" marL="0" rtl="0" algn="l">
              <a:spcBef>
                <a:spcPts val="1600"/>
              </a:spcBef>
              <a:spcAft>
                <a:spcPts val="0"/>
              </a:spcAft>
              <a:buNone/>
            </a:pPr>
            <a:r>
              <a:rPr lang="fr-FR">
                <a:solidFill>
                  <a:schemeClr val="dk1"/>
                </a:solidFill>
              </a:rPr>
              <a:t>lag(LH_RATIO) +</a:t>
            </a:r>
            <a:endParaRPr>
              <a:solidFill>
                <a:schemeClr val="dk1"/>
              </a:solidFill>
            </a:endParaRPr>
          </a:p>
          <a:p>
            <a:pPr indent="0" lvl="0" marL="0" rtl="0" algn="l">
              <a:spcBef>
                <a:spcPts val="1600"/>
              </a:spcBef>
              <a:spcAft>
                <a:spcPts val="1600"/>
              </a:spcAft>
              <a:buNone/>
            </a:pPr>
            <a:r>
              <a:rPr lang="fr-FR">
                <a:solidFill>
                  <a:schemeClr val="dk1"/>
                </a:solidFill>
              </a:rPr>
              <a:t>lowcost + type + region + airline_id</a:t>
            </a:r>
            <a:endParaRPr>
              <a:solidFill>
                <a:schemeClr val="dk1"/>
              </a:solidFill>
            </a:endParaRPr>
          </a:p>
        </p:txBody>
      </p:sp>
      <p:pic>
        <p:nvPicPr>
          <p:cNvPr id="142" name="Google Shape;142;g2c777ec5ade_1_38"/>
          <p:cNvPicPr preferRelativeResize="0"/>
          <p:nvPr/>
        </p:nvPicPr>
        <p:blipFill>
          <a:blip r:embed="rId3">
            <a:alphaModFix/>
          </a:blip>
          <a:stretch>
            <a:fillRect/>
          </a:stretch>
        </p:blipFill>
        <p:spPr>
          <a:xfrm>
            <a:off x="8126650" y="137100"/>
            <a:ext cx="3778525" cy="6583800"/>
          </a:xfrm>
          <a:prstGeom prst="rect">
            <a:avLst/>
          </a:prstGeom>
          <a:noFill/>
          <a:ln>
            <a:noFill/>
          </a:ln>
        </p:spPr>
      </p:pic>
      <p:sp>
        <p:nvSpPr>
          <p:cNvPr id="143" name="Google Shape;143;g2c777ec5ade_1_38"/>
          <p:cNvSpPr/>
          <p:nvPr/>
        </p:nvSpPr>
        <p:spPr>
          <a:xfrm>
            <a:off x="9473400" y="1064325"/>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2c777ec5ade_1_38"/>
          <p:cNvSpPr/>
          <p:nvPr/>
        </p:nvSpPr>
        <p:spPr>
          <a:xfrm>
            <a:off x="9473400" y="3756725"/>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c777ec5ade_1_4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Etape 4a : Ajouter une </a:t>
            </a:r>
            <a:r>
              <a:rPr lang="fr-FR"/>
              <a:t>interaction</a:t>
            </a:r>
            <a:endParaRPr/>
          </a:p>
        </p:txBody>
      </p:sp>
      <p:sp>
        <p:nvSpPr>
          <p:cNvPr id="150" name="Google Shape;150;g2c777ec5ade_1_47"/>
          <p:cNvSpPr txBox="1"/>
          <p:nvPr>
            <p:ph idx="1" type="body"/>
          </p:nvPr>
        </p:nvSpPr>
        <p:spPr>
          <a:xfrm>
            <a:off x="415600" y="1536625"/>
            <a:ext cx="7188000" cy="52023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None/>
            </a:pPr>
            <a:r>
              <a:rPr lang="fr-FR">
                <a:solidFill>
                  <a:schemeClr val="dk1"/>
                </a:solidFill>
              </a:rPr>
              <a:t>Nous ajoutons à la régression :</a:t>
            </a:r>
            <a:endParaRPr>
              <a:solidFill>
                <a:schemeClr val="dk1"/>
              </a:solidFill>
            </a:endParaRPr>
          </a:p>
          <a:p>
            <a:pPr indent="-381000" lvl="0" marL="457200" rtl="0" algn="l">
              <a:lnSpc>
                <a:spcPct val="100000"/>
              </a:lnSpc>
              <a:spcBef>
                <a:spcPts val="1600"/>
              </a:spcBef>
              <a:spcAft>
                <a:spcPts val="0"/>
              </a:spcAft>
              <a:buClr>
                <a:schemeClr val="dk1"/>
              </a:buClr>
              <a:buSzPts val="2400"/>
              <a:buChar char="+"/>
            </a:pPr>
            <a:r>
              <a:rPr lang="fr-FR">
                <a:solidFill>
                  <a:schemeClr val="dk1"/>
                </a:solidFill>
              </a:rPr>
              <a:t>α lag(FUEL_JET_GULF) * IS_LOW_COST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fr-FR">
                <a:solidFill>
                  <a:schemeClr val="dk1"/>
                </a:solidFill>
              </a:rPr>
              <a:t>On veut tester si l’élasticité pour les compagnies lowcost est significativement différent de 0 :</a:t>
            </a:r>
            <a:endParaRPr>
              <a:solidFill>
                <a:schemeClr val="dk1"/>
              </a:solidFill>
            </a:endParaRPr>
          </a:p>
          <a:p>
            <a:pPr indent="-295275" lvl="0" marL="457200" rtl="0" algn="just">
              <a:spcBef>
                <a:spcPts val="1600"/>
              </a:spcBef>
              <a:spcAft>
                <a:spcPts val="0"/>
              </a:spcAft>
              <a:buClr>
                <a:schemeClr val="dk1"/>
              </a:buClr>
              <a:buSzPts val="1050"/>
              <a:buFont typeface="Cambria"/>
              <a:buChar char="❖"/>
            </a:pPr>
            <a:r>
              <a:rPr lang="fr-FR" sz="1050">
                <a:solidFill>
                  <a:schemeClr val="dk1"/>
                </a:solidFill>
                <a:highlight>
                  <a:srgbClr val="FFFFFF"/>
                </a:highlight>
                <a:latin typeface="Cambria"/>
                <a:ea typeface="Cambria"/>
                <a:cs typeface="Cambria"/>
                <a:sym typeface="Cambria"/>
              </a:rPr>
              <a:t>Null hypothesis</a:t>
            </a:r>
            <a:r>
              <a:rPr lang="fr-FR" sz="1050">
                <a:solidFill>
                  <a:schemeClr val="dk1"/>
                </a:solidFill>
                <a:latin typeface="Cambria"/>
                <a:ea typeface="Cambria"/>
                <a:cs typeface="Cambria"/>
                <a:sym typeface="Cambria"/>
              </a:rPr>
              <a:t> (H0) : </a:t>
            </a:r>
            <a:r>
              <a:rPr lang="fr-FR" sz="1050">
                <a:solidFill>
                  <a:schemeClr val="dk1"/>
                </a:solidFill>
                <a:highlight>
                  <a:srgbClr val="FFFFFF"/>
                </a:highlight>
                <a:latin typeface="Cambria"/>
                <a:ea typeface="Cambria"/>
                <a:cs typeface="Cambria"/>
                <a:sym typeface="Cambria"/>
              </a:rPr>
              <a:t>α of FUEL_JET_GULF + α₂ of (FUEL_JET_GULF * IS_LOW_COST) = 0</a:t>
            </a:r>
            <a:endParaRPr sz="1050">
              <a:solidFill>
                <a:schemeClr val="dk1"/>
              </a:solidFill>
              <a:latin typeface="Cambria"/>
              <a:ea typeface="Cambria"/>
              <a:cs typeface="Cambria"/>
              <a:sym typeface="Cambria"/>
            </a:endParaRPr>
          </a:p>
          <a:p>
            <a:pPr indent="-295275" lvl="0" marL="457200" rtl="0" algn="just">
              <a:spcBef>
                <a:spcPts val="0"/>
              </a:spcBef>
              <a:spcAft>
                <a:spcPts val="0"/>
              </a:spcAft>
              <a:buClr>
                <a:schemeClr val="dk1"/>
              </a:buClr>
              <a:buSzPts val="1050"/>
              <a:buFont typeface="Cambria"/>
              <a:buChar char="❖"/>
            </a:pPr>
            <a:r>
              <a:rPr lang="fr-FR" sz="1050">
                <a:solidFill>
                  <a:schemeClr val="dk1"/>
                </a:solidFill>
                <a:highlight>
                  <a:srgbClr val="FFFFFF"/>
                </a:highlight>
                <a:latin typeface="Cambria"/>
                <a:ea typeface="Cambria"/>
                <a:cs typeface="Cambria"/>
                <a:sym typeface="Cambria"/>
              </a:rPr>
              <a:t>Alternative hypothesis</a:t>
            </a:r>
            <a:r>
              <a:rPr lang="fr-FR" sz="1050">
                <a:solidFill>
                  <a:schemeClr val="dk1"/>
                </a:solidFill>
                <a:latin typeface="Cambria"/>
                <a:ea typeface="Cambria"/>
                <a:cs typeface="Cambria"/>
                <a:sym typeface="Cambria"/>
              </a:rPr>
              <a:t> (H1) : α of FUEL_JET_GULF + </a:t>
            </a:r>
            <a:r>
              <a:rPr lang="fr-FR" sz="1050">
                <a:solidFill>
                  <a:schemeClr val="dk1"/>
                </a:solidFill>
                <a:highlight>
                  <a:srgbClr val="FFFFFF"/>
                </a:highlight>
                <a:latin typeface="Cambria"/>
                <a:ea typeface="Cambria"/>
                <a:cs typeface="Cambria"/>
                <a:sym typeface="Cambria"/>
              </a:rPr>
              <a:t>α₂</a:t>
            </a:r>
            <a:r>
              <a:rPr lang="fr-FR" sz="1050">
                <a:solidFill>
                  <a:schemeClr val="dk1"/>
                </a:solidFill>
                <a:latin typeface="Cambria"/>
                <a:ea typeface="Cambria"/>
                <a:cs typeface="Cambria"/>
                <a:sym typeface="Cambria"/>
              </a:rPr>
              <a:t> of (FUEL_JET_GULF * IS_LOW_COST) ≠ 0 ⇒ 0.065 ≠ 0 </a:t>
            </a:r>
            <a:endParaRPr sz="1050">
              <a:solidFill>
                <a:schemeClr val="dk1"/>
              </a:solidFill>
              <a:latin typeface="Cambria"/>
              <a:ea typeface="Cambria"/>
              <a:cs typeface="Cambria"/>
              <a:sym typeface="Cambria"/>
            </a:endParaRPr>
          </a:p>
          <a:p>
            <a:pPr indent="0" lvl="0" marL="457200" rtl="0" algn="just">
              <a:spcBef>
                <a:spcPts val="0"/>
              </a:spcBef>
              <a:spcAft>
                <a:spcPts val="0"/>
              </a:spcAft>
              <a:buClr>
                <a:schemeClr val="dk1"/>
              </a:buClr>
              <a:buSzPts val="1100"/>
              <a:buFont typeface="Arial"/>
              <a:buNone/>
            </a:pPr>
            <a:r>
              <a:t/>
            </a:r>
            <a:endParaRPr sz="1050">
              <a:solidFill>
                <a:schemeClr val="dk1"/>
              </a:solidFill>
              <a:latin typeface="Cambria"/>
              <a:ea typeface="Cambria"/>
              <a:cs typeface="Cambria"/>
              <a:sym typeface="Cambria"/>
            </a:endParaRPr>
          </a:p>
          <a:p>
            <a:pPr indent="0" lvl="0" marL="0" rtl="0" algn="just">
              <a:spcBef>
                <a:spcPts val="0"/>
              </a:spcBef>
              <a:spcAft>
                <a:spcPts val="0"/>
              </a:spcAft>
              <a:buNone/>
            </a:pPr>
            <a:r>
              <a:rPr lang="fr-FR" sz="1050">
                <a:solidFill>
                  <a:schemeClr val="dk1"/>
                </a:solidFill>
                <a:latin typeface="Cambria"/>
                <a:ea typeface="Cambria"/>
                <a:cs typeface="Cambria"/>
                <a:sym typeface="Cambria"/>
              </a:rPr>
              <a:t>Test statistic : F = ((RSSsans interaction - RSSavec interaction)/m ) / RSSavec interaction/ (n-k-m)</a:t>
            </a:r>
            <a:endParaRPr sz="1050">
              <a:solidFill>
                <a:schemeClr val="dk1"/>
              </a:solidFill>
              <a:latin typeface="Cambria"/>
              <a:ea typeface="Cambria"/>
              <a:cs typeface="Cambria"/>
              <a:sym typeface="Cambria"/>
            </a:endParaRPr>
          </a:p>
          <a:p>
            <a:pPr indent="0" lvl="0" marL="0" rtl="0" algn="just">
              <a:spcBef>
                <a:spcPts val="0"/>
              </a:spcBef>
              <a:spcAft>
                <a:spcPts val="0"/>
              </a:spcAft>
              <a:buNone/>
            </a:pPr>
            <a:r>
              <a:t/>
            </a:r>
            <a:endParaRPr sz="1050">
              <a:solidFill>
                <a:schemeClr val="dk1"/>
              </a:solidFill>
              <a:latin typeface="Cambria"/>
              <a:ea typeface="Cambria"/>
              <a:cs typeface="Cambria"/>
              <a:sym typeface="Cambria"/>
            </a:endParaRPr>
          </a:p>
          <a:p>
            <a:pPr indent="0" lvl="0" marL="0" rtl="0" algn="just">
              <a:spcBef>
                <a:spcPts val="0"/>
              </a:spcBef>
              <a:spcAft>
                <a:spcPts val="0"/>
              </a:spcAft>
              <a:buClr>
                <a:schemeClr val="dk1"/>
              </a:buClr>
              <a:buSzPts val="1100"/>
              <a:buFont typeface="Arial"/>
              <a:buNone/>
            </a:pPr>
            <a:r>
              <a:rPr lang="fr-FR" sz="1050">
                <a:solidFill>
                  <a:schemeClr val="dk1"/>
                </a:solidFill>
                <a:latin typeface="Cambria"/>
                <a:ea typeface="Cambria"/>
                <a:cs typeface="Cambria"/>
                <a:sym typeface="Cambria"/>
              </a:rPr>
              <a:t>Pour le modèle OLS on trouve une p_value &lt; 0.01 </a:t>
            </a:r>
            <a:endParaRPr sz="1050">
              <a:solidFill>
                <a:schemeClr val="dk1"/>
              </a:solidFill>
              <a:latin typeface="Cambria"/>
              <a:ea typeface="Cambria"/>
              <a:cs typeface="Cambria"/>
              <a:sym typeface="Cambria"/>
            </a:endParaRPr>
          </a:p>
        </p:txBody>
      </p:sp>
      <p:pic>
        <p:nvPicPr>
          <p:cNvPr id="151" name="Google Shape;151;g2c777ec5ade_1_47"/>
          <p:cNvPicPr preferRelativeResize="0"/>
          <p:nvPr/>
        </p:nvPicPr>
        <p:blipFill>
          <a:blip r:embed="rId3">
            <a:alphaModFix/>
          </a:blip>
          <a:stretch>
            <a:fillRect/>
          </a:stretch>
        </p:blipFill>
        <p:spPr>
          <a:xfrm>
            <a:off x="7749725" y="119050"/>
            <a:ext cx="3552825" cy="6619875"/>
          </a:xfrm>
          <a:prstGeom prst="rect">
            <a:avLst/>
          </a:prstGeom>
          <a:noFill/>
          <a:ln>
            <a:noFill/>
          </a:ln>
        </p:spPr>
      </p:pic>
      <p:sp>
        <p:nvSpPr>
          <p:cNvPr id="152" name="Google Shape;152;g2c777ec5ade_1_47"/>
          <p:cNvSpPr/>
          <p:nvPr/>
        </p:nvSpPr>
        <p:spPr>
          <a:xfrm>
            <a:off x="9155900" y="995975"/>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g2c777ec5ade_1_47"/>
          <p:cNvSpPr/>
          <p:nvPr/>
        </p:nvSpPr>
        <p:spPr>
          <a:xfrm>
            <a:off x="9540050" y="4618475"/>
            <a:ext cx="19503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54" name="Google Shape;154;g2c777ec5ade_1_47"/>
          <p:cNvGraphicFramePr/>
          <p:nvPr/>
        </p:nvGraphicFramePr>
        <p:xfrm>
          <a:off x="415600" y="2834700"/>
          <a:ext cx="3000000" cy="3000000"/>
        </p:xfrm>
        <a:graphic>
          <a:graphicData uri="http://schemas.openxmlformats.org/drawingml/2006/table">
            <a:tbl>
              <a:tblPr>
                <a:noFill/>
                <a:tableStyleId>{33A2775F-545B-408F-9438-9403B865B4B2}</a:tableStyleId>
              </a:tblPr>
              <a:tblGrid>
                <a:gridCol w="2324050"/>
                <a:gridCol w="2324050"/>
                <a:gridCol w="23240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FR"/>
                        <a:t>NOT LOW_COST</a:t>
                      </a:r>
                      <a:endParaRPr/>
                    </a:p>
                  </a:txBody>
                  <a:tcPr marT="91425" marB="91425" marR="91425" marL="91425"/>
                </a:tc>
                <a:tc>
                  <a:txBody>
                    <a:bodyPr/>
                    <a:lstStyle/>
                    <a:p>
                      <a:pPr indent="0" lvl="0" marL="0" rtl="0" algn="l">
                        <a:spcBef>
                          <a:spcPts val="0"/>
                        </a:spcBef>
                        <a:spcAft>
                          <a:spcPts val="0"/>
                        </a:spcAft>
                        <a:buNone/>
                      </a:pPr>
                      <a:r>
                        <a:rPr lang="fr-FR"/>
                        <a:t>LOW_COST</a:t>
                      </a:r>
                      <a:endParaRPr/>
                    </a:p>
                  </a:txBody>
                  <a:tcPr marT="91425" marB="91425" marR="91425" marL="91425"/>
                </a:tc>
              </a:tr>
              <a:tr h="381000">
                <a:tc>
                  <a:txBody>
                    <a:bodyPr/>
                    <a:lstStyle/>
                    <a:p>
                      <a:pPr indent="0" lvl="0" marL="0" rtl="0" algn="l">
                        <a:spcBef>
                          <a:spcPts val="0"/>
                        </a:spcBef>
                        <a:spcAft>
                          <a:spcPts val="0"/>
                        </a:spcAft>
                        <a:buNone/>
                      </a:pPr>
                      <a:r>
                        <a:rPr lang="fr-FR"/>
                        <a:t>Elasticité dans l’OLS</a:t>
                      </a:r>
                      <a:endParaRPr/>
                    </a:p>
                  </a:txBody>
                  <a:tcPr marT="91425" marB="91425" marR="91425" marL="91425"/>
                </a:tc>
                <a:tc>
                  <a:txBody>
                    <a:bodyPr/>
                    <a:lstStyle/>
                    <a:p>
                      <a:pPr indent="0" lvl="0" marL="0" rtl="0" algn="l">
                        <a:spcBef>
                          <a:spcPts val="0"/>
                        </a:spcBef>
                        <a:spcAft>
                          <a:spcPts val="0"/>
                        </a:spcAft>
                        <a:buNone/>
                      </a:pPr>
                      <a:r>
                        <a:rPr lang="fr-FR"/>
                        <a:t>0.318</a:t>
                      </a:r>
                      <a:endParaRPr/>
                    </a:p>
                  </a:txBody>
                  <a:tcPr marT="91425" marB="91425" marR="91425" marL="91425"/>
                </a:tc>
                <a:tc>
                  <a:txBody>
                    <a:bodyPr/>
                    <a:lstStyle/>
                    <a:p>
                      <a:pPr indent="0" lvl="0" marL="0" rtl="0" algn="l">
                        <a:spcBef>
                          <a:spcPts val="0"/>
                        </a:spcBef>
                        <a:spcAft>
                          <a:spcPts val="0"/>
                        </a:spcAft>
                        <a:buNone/>
                      </a:pPr>
                      <a:r>
                        <a:rPr lang="fr-FR"/>
                        <a:t>0.318 - 0.253 = 0.065</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fr-FR">
                          <a:solidFill>
                            <a:schemeClr val="dk1"/>
                          </a:solidFill>
                        </a:rPr>
                        <a:t>Elasticité dans le within</a:t>
                      </a:r>
                      <a:endParaRPr/>
                    </a:p>
                  </a:txBody>
                  <a:tcPr marT="91425" marB="91425" marR="91425" marL="91425"/>
                </a:tc>
                <a:tc>
                  <a:txBody>
                    <a:bodyPr/>
                    <a:lstStyle/>
                    <a:p>
                      <a:pPr indent="0" lvl="0" marL="0" rtl="0" algn="l">
                        <a:spcBef>
                          <a:spcPts val="0"/>
                        </a:spcBef>
                        <a:spcAft>
                          <a:spcPts val="0"/>
                        </a:spcAft>
                        <a:buNone/>
                      </a:pPr>
                      <a:r>
                        <a:rPr lang="fr-FR"/>
                        <a:t>0.378</a:t>
                      </a:r>
                      <a:endParaRPr/>
                    </a:p>
                  </a:txBody>
                  <a:tcPr marT="91425" marB="91425" marR="91425" marL="91425"/>
                </a:tc>
                <a:tc>
                  <a:txBody>
                    <a:bodyPr/>
                    <a:lstStyle/>
                    <a:p>
                      <a:pPr indent="0" lvl="0" marL="0" rtl="0" algn="l">
                        <a:spcBef>
                          <a:spcPts val="0"/>
                        </a:spcBef>
                        <a:spcAft>
                          <a:spcPts val="0"/>
                        </a:spcAft>
                        <a:buNone/>
                      </a:pPr>
                      <a:r>
                        <a:rPr lang="fr-FR"/>
                        <a:t>0.378 - 0.332 = 0.046</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c777ec5ade_1_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Clr>
                <a:schemeClr val="dk1"/>
              </a:buClr>
              <a:buSzPct val="29729"/>
              <a:buFont typeface="Arial"/>
              <a:buNone/>
            </a:pPr>
            <a:r>
              <a:rPr lang="fr-FR"/>
              <a:t>Etape 4b : Ajouter une interaction</a:t>
            </a:r>
            <a:endParaRPr/>
          </a:p>
        </p:txBody>
      </p:sp>
      <p:sp>
        <p:nvSpPr>
          <p:cNvPr id="160" name="Google Shape;160;g2c777ec5ade_1_5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100"/>
              <a:buFont typeface="Arial"/>
              <a:buNone/>
            </a:pPr>
            <a:r>
              <a:rPr lang="fr-FR">
                <a:solidFill>
                  <a:schemeClr val="dk1"/>
                </a:solidFill>
              </a:rPr>
              <a:t>Nous ajoutons à la régression :</a:t>
            </a:r>
            <a:endParaRPr>
              <a:solidFill>
                <a:schemeClr val="dk1"/>
              </a:solidFill>
            </a:endParaRPr>
          </a:p>
          <a:p>
            <a:pPr indent="-381000" lvl="0" marL="457200" rtl="0" algn="l">
              <a:lnSpc>
                <a:spcPct val="100000"/>
              </a:lnSpc>
              <a:spcBef>
                <a:spcPts val="1600"/>
              </a:spcBef>
              <a:spcAft>
                <a:spcPts val="0"/>
              </a:spcAft>
              <a:buClr>
                <a:schemeClr val="dk1"/>
              </a:buClr>
              <a:buSzPts val="2400"/>
              <a:buChar char="+"/>
            </a:pPr>
            <a:r>
              <a:rPr lang="fr-FR">
                <a:solidFill>
                  <a:schemeClr val="dk1"/>
                </a:solidFill>
              </a:rPr>
              <a:t>α1 lag(FUEL_JET_GULF) *medium_LH</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fr-FR">
                <a:solidFill>
                  <a:schemeClr val="dk1"/>
                </a:solidFill>
              </a:rPr>
              <a:t>α2 lag(FUEL_JET_GULF) *big_LH</a:t>
            </a:r>
            <a:endParaRPr>
              <a:solidFill>
                <a:schemeClr val="dk1"/>
              </a:solidFill>
            </a:endParaRPr>
          </a:p>
        </p:txBody>
      </p:sp>
      <p:pic>
        <p:nvPicPr>
          <p:cNvPr id="161" name="Google Shape;161;g2c777ec5ade_1_57"/>
          <p:cNvPicPr preferRelativeResize="0"/>
          <p:nvPr/>
        </p:nvPicPr>
        <p:blipFill>
          <a:blip r:embed="rId3">
            <a:alphaModFix/>
          </a:blip>
          <a:stretch>
            <a:fillRect/>
          </a:stretch>
        </p:blipFill>
        <p:spPr>
          <a:xfrm>
            <a:off x="1221575" y="3090700"/>
            <a:ext cx="4104825" cy="3583650"/>
          </a:xfrm>
          <a:prstGeom prst="rect">
            <a:avLst/>
          </a:prstGeom>
          <a:noFill/>
          <a:ln>
            <a:noFill/>
          </a:ln>
        </p:spPr>
      </p:pic>
      <p:pic>
        <p:nvPicPr>
          <p:cNvPr id="162" name="Google Shape;162;g2c777ec5ade_1_57"/>
          <p:cNvPicPr preferRelativeResize="0"/>
          <p:nvPr/>
        </p:nvPicPr>
        <p:blipFill>
          <a:blip r:embed="rId4">
            <a:alphaModFix/>
          </a:blip>
          <a:stretch>
            <a:fillRect/>
          </a:stretch>
        </p:blipFill>
        <p:spPr>
          <a:xfrm>
            <a:off x="1886400" y="5745275"/>
            <a:ext cx="3103198" cy="9538"/>
          </a:xfrm>
          <a:prstGeom prst="rect">
            <a:avLst/>
          </a:prstGeom>
          <a:noFill/>
          <a:ln>
            <a:noFill/>
          </a:ln>
        </p:spPr>
      </p:pic>
      <p:pic>
        <p:nvPicPr>
          <p:cNvPr id="163" name="Google Shape;163;g2c777ec5ade_1_57"/>
          <p:cNvPicPr preferRelativeResize="0"/>
          <p:nvPr/>
        </p:nvPicPr>
        <p:blipFill>
          <a:blip r:embed="rId4">
            <a:alphaModFix/>
          </a:blip>
          <a:stretch>
            <a:fillRect/>
          </a:stretch>
        </p:blipFill>
        <p:spPr>
          <a:xfrm>
            <a:off x="1886403" y="6041737"/>
            <a:ext cx="3103198" cy="9538"/>
          </a:xfrm>
          <a:prstGeom prst="rect">
            <a:avLst/>
          </a:prstGeom>
          <a:noFill/>
          <a:ln>
            <a:noFill/>
          </a:ln>
        </p:spPr>
      </p:pic>
      <p:sp>
        <p:nvSpPr>
          <p:cNvPr id="164" name="Google Shape;164;g2c777ec5ade_1_57"/>
          <p:cNvSpPr txBox="1"/>
          <p:nvPr/>
        </p:nvSpPr>
        <p:spPr>
          <a:xfrm>
            <a:off x="2364550" y="4227775"/>
            <a:ext cx="1754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solidFill>
                  <a:schemeClr val="dk2"/>
                </a:solidFill>
              </a:rPr>
              <a:t>BIG</a:t>
            </a:r>
            <a:endParaRPr sz="2400">
              <a:solidFill>
                <a:schemeClr val="dk2"/>
              </a:solidFill>
            </a:endParaRPr>
          </a:p>
        </p:txBody>
      </p:sp>
      <p:sp>
        <p:nvSpPr>
          <p:cNvPr id="165" name="Google Shape;165;g2c777ec5ade_1_57"/>
          <p:cNvSpPr txBox="1"/>
          <p:nvPr/>
        </p:nvSpPr>
        <p:spPr>
          <a:xfrm>
            <a:off x="1539400" y="5540425"/>
            <a:ext cx="1754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solidFill>
                  <a:schemeClr val="dk2"/>
                </a:solidFill>
              </a:rPr>
              <a:t>MEDIUM</a:t>
            </a:r>
            <a:endParaRPr sz="2400">
              <a:solidFill>
                <a:schemeClr val="dk2"/>
              </a:solidFill>
            </a:endParaRPr>
          </a:p>
        </p:txBody>
      </p:sp>
      <p:sp>
        <p:nvSpPr>
          <p:cNvPr id="166" name="Google Shape;166;g2c777ec5ade_1_57"/>
          <p:cNvSpPr txBox="1"/>
          <p:nvPr/>
        </p:nvSpPr>
        <p:spPr>
          <a:xfrm>
            <a:off x="3519675" y="5745275"/>
            <a:ext cx="1754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solidFill>
                  <a:schemeClr val="dk2"/>
                </a:solidFill>
              </a:rPr>
              <a:t>SMALL</a:t>
            </a:r>
            <a:endParaRPr sz="2400">
              <a:solidFill>
                <a:schemeClr val="dk2"/>
              </a:solidFill>
            </a:endParaRPr>
          </a:p>
        </p:txBody>
      </p:sp>
      <p:pic>
        <p:nvPicPr>
          <p:cNvPr id="167" name="Google Shape;167;g2c777ec5ade_1_57"/>
          <p:cNvPicPr preferRelativeResize="0"/>
          <p:nvPr/>
        </p:nvPicPr>
        <p:blipFill>
          <a:blip r:embed="rId5">
            <a:alphaModFix/>
          </a:blip>
          <a:stretch>
            <a:fillRect/>
          </a:stretch>
        </p:blipFill>
        <p:spPr>
          <a:xfrm>
            <a:off x="8029075" y="143050"/>
            <a:ext cx="3076039" cy="6571900"/>
          </a:xfrm>
          <a:prstGeom prst="rect">
            <a:avLst/>
          </a:prstGeom>
          <a:noFill/>
          <a:ln>
            <a:noFill/>
          </a:ln>
        </p:spPr>
      </p:pic>
      <p:sp>
        <p:nvSpPr>
          <p:cNvPr id="168" name="Google Shape;168;g2c777ec5ade_1_57"/>
          <p:cNvSpPr/>
          <p:nvPr/>
        </p:nvSpPr>
        <p:spPr>
          <a:xfrm>
            <a:off x="9408175" y="4640375"/>
            <a:ext cx="1950300" cy="23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g2c777ec5ade_1_57"/>
          <p:cNvSpPr/>
          <p:nvPr/>
        </p:nvSpPr>
        <p:spPr>
          <a:xfrm>
            <a:off x="9408175" y="4953975"/>
            <a:ext cx="1950300" cy="23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c777ec5ade_1_8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Le système GMM et la fonction r pgmm</a:t>
            </a:r>
            <a:endParaRPr/>
          </a:p>
        </p:txBody>
      </p:sp>
      <p:sp>
        <p:nvSpPr>
          <p:cNvPr id="175" name="Google Shape;175;g2c777ec5ade_1_80"/>
          <p:cNvSpPr txBox="1"/>
          <p:nvPr>
            <p:ph idx="1" type="body"/>
          </p:nvPr>
        </p:nvSpPr>
        <p:spPr>
          <a:xfrm>
            <a:off x="415600" y="1536625"/>
            <a:ext cx="11248500" cy="4555200"/>
          </a:xfrm>
          <a:prstGeom prst="rect">
            <a:avLst/>
          </a:prstGeom>
        </p:spPr>
        <p:txBody>
          <a:bodyPr anchorCtr="0" anchor="t" bIns="121900" lIns="121900" spcFirstLastPara="1" rIns="121900" wrap="square" tIns="121900">
            <a:normAutofit/>
          </a:bodyPr>
          <a:lstStyle/>
          <a:p>
            <a:pPr indent="0" lvl="0" marL="0" rtl="0" algn="just">
              <a:spcBef>
                <a:spcPts val="0"/>
              </a:spcBef>
              <a:spcAft>
                <a:spcPts val="0"/>
              </a:spcAft>
              <a:buNone/>
            </a:pPr>
            <a:r>
              <a:rPr lang="fr-FR" sz="2000">
                <a:solidFill>
                  <a:schemeClr val="dk1"/>
                </a:solidFill>
                <a:highlight>
                  <a:srgbClr val="FFFFFF"/>
                </a:highlight>
                <a:latin typeface="Roboto"/>
                <a:ea typeface="Roboto"/>
                <a:cs typeface="Roboto"/>
                <a:sym typeface="Roboto"/>
              </a:rPr>
              <a:t>Système GMM et fonction PGMM : Estimation robuste des paramètres et prise en compte des effets individuels dans les données de panel.</a:t>
            </a:r>
            <a:endParaRPr sz="2000">
              <a:solidFill>
                <a:schemeClr val="dk1"/>
              </a:solidFill>
              <a:highlight>
                <a:srgbClr val="FFFFFF"/>
              </a:highlight>
              <a:latin typeface="Roboto"/>
              <a:ea typeface="Roboto"/>
              <a:cs typeface="Roboto"/>
              <a:sym typeface="Roboto"/>
            </a:endParaRPr>
          </a:p>
          <a:p>
            <a:pPr indent="0" lvl="0" marL="0" rtl="0" algn="just">
              <a:spcBef>
                <a:spcPts val="1600"/>
              </a:spcBef>
              <a:spcAft>
                <a:spcPts val="0"/>
              </a:spcAft>
              <a:buNone/>
            </a:pPr>
            <a:r>
              <a:rPr lang="fr-FR" sz="2000">
                <a:solidFill>
                  <a:schemeClr val="dk1"/>
                </a:solidFill>
                <a:highlight>
                  <a:srgbClr val="FFFFFF"/>
                </a:highlight>
                <a:latin typeface="Roboto"/>
                <a:ea typeface="Roboto"/>
                <a:cs typeface="Roboto"/>
                <a:sym typeface="Roboto"/>
              </a:rPr>
              <a:t>Si variables explicatives endogènes et corrélées avec le terme d'erreur, les techniques de régression standard peuvent produire des estimations biaisées et inconsistances. Les variables instrumentales offrent une solution en utilisant des variables externes corrélées avec les variables endogènes mais indépendantes du terme d'erreur.</a:t>
            </a:r>
            <a:endParaRPr sz="2000">
              <a:solidFill>
                <a:schemeClr val="dk1"/>
              </a:solidFill>
              <a:highlight>
                <a:srgbClr val="FFFFFF"/>
              </a:highlight>
              <a:latin typeface="Roboto"/>
              <a:ea typeface="Roboto"/>
              <a:cs typeface="Roboto"/>
              <a:sym typeface="Roboto"/>
            </a:endParaRPr>
          </a:p>
          <a:p>
            <a:pPr indent="0" lvl="0" marL="0" rtl="0" algn="just">
              <a:spcBef>
                <a:spcPts val="1600"/>
              </a:spcBef>
              <a:spcAft>
                <a:spcPts val="0"/>
              </a:spcAft>
              <a:buClr>
                <a:schemeClr val="dk1"/>
              </a:buClr>
              <a:buSzPts val="1100"/>
              <a:buFont typeface="Arial"/>
              <a:buNone/>
            </a:pPr>
            <a:r>
              <a:rPr lang="fr-FR" sz="2000">
                <a:solidFill>
                  <a:schemeClr val="dk1"/>
                </a:solidFill>
                <a:highlight>
                  <a:srgbClr val="FFFFFF"/>
                </a:highlight>
                <a:latin typeface="Roboto"/>
                <a:ea typeface="Roboto"/>
                <a:cs typeface="Roboto"/>
                <a:sym typeface="Roboto"/>
              </a:rPr>
              <a:t>⇒ On rencontre un problème de spécification du modèle.</a:t>
            </a:r>
            <a:endParaRPr sz="20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777ec5ade_1_87"/>
          <p:cNvSpPr txBox="1"/>
          <p:nvPr>
            <p:ph idx="1" type="body"/>
          </p:nvPr>
        </p:nvSpPr>
        <p:spPr>
          <a:xfrm>
            <a:off x="432325" y="125325"/>
            <a:ext cx="4581000" cy="1011600"/>
          </a:xfrm>
          <a:prstGeom prst="rect">
            <a:avLst/>
          </a:prstGeom>
        </p:spPr>
        <p:txBody>
          <a:bodyPr anchorCtr="0" anchor="t" bIns="121900" lIns="121900" spcFirstLastPara="1" rIns="121900" wrap="square" tIns="121900">
            <a:normAutofit/>
          </a:bodyPr>
          <a:lstStyle/>
          <a:p>
            <a:pPr indent="0" lvl="0" marL="457200" rtl="0" algn="just">
              <a:spcBef>
                <a:spcPts val="1500"/>
              </a:spcBef>
              <a:spcAft>
                <a:spcPts val="0"/>
              </a:spcAft>
              <a:buClr>
                <a:schemeClr val="dk1"/>
              </a:buClr>
              <a:buSzPts val="1100"/>
              <a:buFont typeface="Arial"/>
              <a:buNone/>
            </a:pPr>
            <a:r>
              <a:rPr i="1" lang="fr-FR" sz="2000">
                <a:solidFill>
                  <a:srgbClr val="0D0D0D"/>
                </a:solidFill>
                <a:highlight>
                  <a:srgbClr val="FFFFFF"/>
                </a:highlight>
                <a:latin typeface="Cambria"/>
                <a:ea typeface="Cambria"/>
                <a:cs typeface="Cambria"/>
                <a:sym typeface="Cambria"/>
              </a:rPr>
              <a:t>| lag(l_UTKT_PRICE, 1:99) </a:t>
            </a:r>
            <a:r>
              <a:rPr lang="fr-FR" sz="2000">
                <a:solidFill>
                  <a:srgbClr val="0D0D0D"/>
                </a:solidFill>
                <a:highlight>
                  <a:srgbClr val="FFFFFF"/>
                </a:highlight>
                <a:latin typeface="Cambria"/>
                <a:ea typeface="Cambria"/>
                <a:cs typeface="Cambria"/>
                <a:sym typeface="Cambria"/>
              </a:rPr>
              <a:t>only</a:t>
            </a:r>
            <a:endParaRPr sz="3400"/>
          </a:p>
        </p:txBody>
      </p:sp>
      <p:sp>
        <p:nvSpPr>
          <p:cNvPr id="181" name="Google Shape;181;g2c777ec5ade_1_87"/>
          <p:cNvSpPr txBox="1"/>
          <p:nvPr>
            <p:ph idx="1" type="body"/>
          </p:nvPr>
        </p:nvSpPr>
        <p:spPr>
          <a:xfrm>
            <a:off x="6156350" y="0"/>
            <a:ext cx="6592200" cy="2816400"/>
          </a:xfrm>
          <a:prstGeom prst="rect">
            <a:avLst/>
          </a:prstGeom>
        </p:spPr>
        <p:txBody>
          <a:bodyPr anchorCtr="0" anchor="t" bIns="121900" lIns="121900" spcFirstLastPara="1" rIns="121900" wrap="square" tIns="121900">
            <a:noAutofit/>
          </a:bodyPr>
          <a:lstStyle/>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lag(l_UTKT_PRICE, 1:99)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lag(log_COST_management, 2:99)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lag(log_ASK, 2:99)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lag(MKT_CONCENTRATION_100, 2:99)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lag(LH_RATIO_100, 2:99)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lag(LOAD_FACTOR_100, 2:99)</a:t>
            </a:r>
            <a:endParaRPr sz="1200">
              <a:solidFill>
                <a:srgbClr val="0D0D0D"/>
              </a:solidFill>
              <a:highlight>
                <a:srgbClr val="FFFFFF"/>
              </a:highlight>
              <a:latin typeface="Cambria"/>
              <a:ea typeface="Cambria"/>
              <a:cs typeface="Cambria"/>
              <a:sym typeface="Cambria"/>
            </a:endParaRPr>
          </a:p>
          <a:p>
            <a:pPr indent="0" lvl="0" marL="457200" rtl="0" algn="just">
              <a:spcBef>
                <a:spcPts val="0"/>
              </a:spcBef>
              <a:spcAft>
                <a:spcPts val="0"/>
              </a:spcAft>
              <a:buNone/>
            </a:pPr>
            <a:r>
              <a:rPr lang="fr-FR" sz="1200">
                <a:solidFill>
                  <a:srgbClr val="0D0D0D"/>
                </a:solidFill>
                <a:highlight>
                  <a:srgbClr val="FFFFFF"/>
                </a:highlight>
                <a:latin typeface="Cambria"/>
                <a:ea typeface="Cambria"/>
                <a:cs typeface="Cambria"/>
                <a:sym typeface="Cambria"/>
              </a:rPr>
              <a:t>           + lag(log_GDPpCAPITA_CURRENT_REGION, 2:99)</a:t>
            </a:r>
            <a:endParaRPr i="1" sz="2000">
              <a:solidFill>
                <a:srgbClr val="0D0D0D"/>
              </a:solidFill>
              <a:highlight>
                <a:srgbClr val="FFFFFF"/>
              </a:highlight>
              <a:latin typeface="Cambria"/>
              <a:ea typeface="Cambria"/>
              <a:cs typeface="Cambria"/>
              <a:sym typeface="Cambria"/>
            </a:endParaRPr>
          </a:p>
        </p:txBody>
      </p:sp>
      <p:pic>
        <p:nvPicPr>
          <p:cNvPr id="182" name="Google Shape;182;g2c777ec5ade_1_87"/>
          <p:cNvPicPr preferRelativeResize="0"/>
          <p:nvPr/>
        </p:nvPicPr>
        <p:blipFill>
          <a:blip r:embed="rId3">
            <a:alphaModFix/>
          </a:blip>
          <a:stretch>
            <a:fillRect/>
          </a:stretch>
        </p:blipFill>
        <p:spPr>
          <a:xfrm>
            <a:off x="490800" y="805250"/>
            <a:ext cx="4464050" cy="6052750"/>
          </a:xfrm>
          <a:prstGeom prst="rect">
            <a:avLst/>
          </a:prstGeom>
          <a:noFill/>
          <a:ln>
            <a:noFill/>
          </a:ln>
        </p:spPr>
      </p:pic>
      <p:pic>
        <p:nvPicPr>
          <p:cNvPr id="183" name="Google Shape;183;g2c777ec5ade_1_87"/>
          <p:cNvPicPr preferRelativeResize="0"/>
          <p:nvPr/>
        </p:nvPicPr>
        <p:blipFill rotWithShape="1">
          <a:blip r:embed="rId4">
            <a:alphaModFix/>
          </a:blip>
          <a:srcRect b="0" l="0" r="0" t="0"/>
          <a:stretch/>
        </p:blipFill>
        <p:spPr>
          <a:xfrm>
            <a:off x="6558275" y="1722640"/>
            <a:ext cx="4581000" cy="60671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777ec5ade_0_268"/>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PanelVar</a:t>
            </a:r>
            <a:endParaRPr/>
          </a:p>
        </p:txBody>
      </p:sp>
      <p:pic>
        <p:nvPicPr>
          <p:cNvPr id="189" name="Google Shape;189;g2c777ec5ade_0_268"/>
          <p:cNvPicPr preferRelativeResize="0"/>
          <p:nvPr/>
        </p:nvPicPr>
        <p:blipFill>
          <a:blip r:embed="rId3">
            <a:alphaModFix/>
          </a:blip>
          <a:stretch>
            <a:fillRect/>
          </a:stretch>
        </p:blipFill>
        <p:spPr>
          <a:xfrm>
            <a:off x="4235688" y="593378"/>
            <a:ext cx="7736325" cy="5718699"/>
          </a:xfrm>
          <a:prstGeom prst="rect">
            <a:avLst/>
          </a:prstGeom>
          <a:noFill/>
          <a:ln>
            <a:noFill/>
          </a:ln>
        </p:spPr>
      </p:pic>
      <p:sp>
        <p:nvSpPr>
          <p:cNvPr id="190" name="Google Shape;190;g2c777ec5ade_0_268"/>
          <p:cNvSpPr txBox="1"/>
          <p:nvPr/>
        </p:nvSpPr>
        <p:spPr>
          <a:xfrm>
            <a:off x="471300" y="1497275"/>
            <a:ext cx="3764400" cy="4372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fr-FR" sz="2200">
                <a:solidFill>
                  <a:schemeClr val="dk1"/>
                </a:solidFill>
              </a:rPr>
              <a:t>Low_cost is positive</a:t>
            </a:r>
            <a:endParaRPr sz="2200">
              <a:solidFill>
                <a:schemeClr val="dk1"/>
              </a:solidFill>
            </a:endParaRPr>
          </a:p>
          <a:p>
            <a:pPr indent="-368300" lvl="0" marL="457200" rtl="0" algn="l">
              <a:spcBef>
                <a:spcPts val="0"/>
              </a:spcBef>
              <a:spcAft>
                <a:spcPts val="0"/>
              </a:spcAft>
              <a:buClr>
                <a:schemeClr val="dk1"/>
              </a:buClr>
              <a:buSzPts val="2200"/>
              <a:buChar char="●"/>
            </a:pPr>
            <a:r>
              <a:rPr lang="fr-FR" sz="2200">
                <a:solidFill>
                  <a:schemeClr val="dk1"/>
                </a:solidFill>
              </a:rPr>
              <a:t>Elasticity for Low_cost is negative</a:t>
            </a:r>
            <a:endParaRPr sz="2200">
              <a:solidFill>
                <a:schemeClr val="dk1"/>
              </a:solidFill>
            </a:endParaRPr>
          </a:p>
          <a:p>
            <a:pPr indent="-368300" lvl="0" marL="457200" rtl="0" algn="l">
              <a:spcBef>
                <a:spcPts val="0"/>
              </a:spcBef>
              <a:spcAft>
                <a:spcPts val="0"/>
              </a:spcAft>
              <a:buClr>
                <a:schemeClr val="dk1"/>
              </a:buClr>
              <a:buSzPts val="2200"/>
              <a:buChar char="●"/>
            </a:pPr>
            <a:r>
              <a:rPr lang="fr-FR" sz="2200">
                <a:solidFill>
                  <a:schemeClr val="dk1"/>
                </a:solidFill>
              </a:rPr>
              <a:t>ASK predicts almost all variation in RPK</a:t>
            </a:r>
            <a:endParaRPr sz="2200">
              <a:solidFill>
                <a:schemeClr val="dk1"/>
              </a:solidFill>
            </a:endParaRPr>
          </a:p>
          <a:p>
            <a:pPr indent="-368300" lvl="0" marL="457200" rtl="0" algn="l">
              <a:spcBef>
                <a:spcPts val="0"/>
              </a:spcBef>
              <a:spcAft>
                <a:spcPts val="0"/>
              </a:spcAft>
              <a:buClr>
                <a:schemeClr val="dk1"/>
              </a:buClr>
              <a:buSzPts val="2200"/>
              <a:buChar char="●"/>
            </a:pPr>
            <a:r>
              <a:t/>
            </a:r>
            <a:endParaRPr sz="2200">
              <a:solidFill>
                <a:schemeClr val="dk1"/>
              </a:solidFill>
            </a:endParaRPr>
          </a:p>
          <a:p>
            <a:pPr indent="0" lvl="0" marL="0" rtl="0" algn="l">
              <a:spcBef>
                <a:spcPts val="0"/>
              </a:spcBef>
              <a:spcAft>
                <a:spcPts val="0"/>
              </a:spcAft>
              <a:buNone/>
            </a:pPr>
            <a:r>
              <a:rPr lang="fr-FR" sz="2200">
                <a:solidFill>
                  <a:schemeClr val="dk1"/>
                </a:solidFill>
              </a:rPr>
              <a:t>→ this model is not adequate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c777ec5ade_0_272"/>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fr-FR"/>
              <a:t>US Database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nvSpPr>
        <p:spPr>
          <a:xfrm>
            <a:off x="2667698" y="251670"/>
            <a:ext cx="5142452" cy="369332"/>
          </a:xfrm>
          <a:prstGeom prst="rect">
            <a:avLst/>
          </a:prstGeom>
          <a:solidFill>
            <a:schemeClr val="lt1"/>
          </a:solidFill>
          <a:ln cap="rnd"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DESCRIPTION DES DONNEES</a:t>
            </a:r>
            <a:endParaRPr b="0" i="0" sz="1800" u="none" cap="none" strike="noStrike">
              <a:solidFill>
                <a:schemeClr val="dk1"/>
              </a:solidFill>
              <a:latin typeface="Times New Roman"/>
              <a:ea typeface="Times New Roman"/>
              <a:cs typeface="Times New Roman"/>
              <a:sym typeface="Times New Roman"/>
            </a:endParaRPr>
          </a:p>
        </p:txBody>
      </p:sp>
      <p:sp>
        <p:nvSpPr>
          <p:cNvPr id="201" name="Google Shape;201;p2"/>
          <p:cNvSpPr txBox="1"/>
          <p:nvPr/>
        </p:nvSpPr>
        <p:spPr>
          <a:xfrm>
            <a:off x="658535" y="5062539"/>
            <a:ext cx="9160778" cy="1077218"/>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La base de données US est initialement composée de données trimestrielles provenant de 66 entreprises aériennes américaines, couvrant la période du troisième trimestre de 1995 au deuxième trimestre de 2023. Elle inclut les indicateurs financiers, l'efficacité opérationnelle, la performance sur le marché et les indicateurs macroéconomiques.</a:t>
            </a:r>
            <a:endParaRPr b="0" i="0" sz="1600" u="none" cap="none" strike="noStrike">
              <a:solidFill>
                <a:schemeClr val="dk1"/>
              </a:solidFill>
              <a:latin typeface="Times New Roman"/>
              <a:ea typeface="Times New Roman"/>
              <a:cs typeface="Times New Roman"/>
              <a:sym typeface="Times New Roman"/>
            </a:endParaRPr>
          </a:p>
        </p:txBody>
      </p:sp>
      <p:pic>
        <p:nvPicPr>
          <p:cNvPr id="202" name="Google Shape;202;p2"/>
          <p:cNvPicPr preferRelativeResize="0"/>
          <p:nvPr/>
        </p:nvPicPr>
        <p:blipFill>
          <a:blip r:embed="rId3">
            <a:alphaModFix/>
          </a:blip>
          <a:stretch>
            <a:fillRect/>
          </a:stretch>
        </p:blipFill>
        <p:spPr>
          <a:xfrm>
            <a:off x="2045775" y="773402"/>
            <a:ext cx="6670213" cy="41367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
          <p:cNvSpPr txBox="1"/>
          <p:nvPr/>
        </p:nvSpPr>
        <p:spPr>
          <a:xfrm>
            <a:off x="3615655" y="192947"/>
            <a:ext cx="4479721"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TRAITEMENT DES DONNEES </a:t>
            </a:r>
            <a:endParaRPr b="0" i="0" sz="1800" u="none" cap="none" strike="noStrike">
              <a:solidFill>
                <a:schemeClr val="dk1"/>
              </a:solidFill>
              <a:latin typeface="Times New Roman"/>
              <a:ea typeface="Times New Roman"/>
              <a:cs typeface="Times New Roman"/>
              <a:sym typeface="Times New Roman"/>
            </a:endParaRPr>
          </a:p>
        </p:txBody>
      </p:sp>
      <p:pic>
        <p:nvPicPr>
          <p:cNvPr id="208" name="Google Shape;208;p3"/>
          <p:cNvPicPr preferRelativeResize="0"/>
          <p:nvPr/>
        </p:nvPicPr>
        <p:blipFill rotWithShape="1">
          <a:blip r:embed="rId3">
            <a:alphaModFix/>
          </a:blip>
          <a:srcRect b="0" l="0" r="0" t="0"/>
          <a:stretch/>
        </p:blipFill>
        <p:spPr>
          <a:xfrm>
            <a:off x="2877424" y="679508"/>
            <a:ext cx="5540297" cy="60638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c777ec5ade_0_243"/>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Intérêt du sujet</a:t>
            </a:r>
            <a:endParaRPr/>
          </a:p>
        </p:txBody>
      </p:sp>
      <p:sp>
        <p:nvSpPr>
          <p:cNvPr id="72" name="Google Shape;72;g2c777ec5ade_0_24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0"/>
              </a:spcAft>
              <a:buNone/>
            </a:pPr>
            <a:r>
              <a:rPr lang="fr-FR"/>
              <a:t>Pour des analyses et prévisions économiques en rapport avec des sujets d’actualité :</a:t>
            </a:r>
            <a:endParaRPr/>
          </a:p>
          <a:p>
            <a:pPr indent="-369570" lvl="0" marL="457200" rtl="0" algn="l">
              <a:spcBef>
                <a:spcPts val="1600"/>
              </a:spcBef>
              <a:spcAft>
                <a:spcPts val="0"/>
              </a:spcAft>
              <a:buSzPct val="100000"/>
              <a:buChar char="-"/>
            </a:pPr>
            <a:r>
              <a:rPr lang="fr-FR"/>
              <a:t>Taxes sur le kérosène</a:t>
            </a:r>
            <a:endParaRPr/>
          </a:p>
          <a:p>
            <a:pPr indent="-369570" lvl="0" marL="457200" rtl="0" algn="l">
              <a:spcBef>
                <a:spcPts val="0"/>
              </a:spcBef>
              <a:spcAft>
                <a:spcPts val="0"/>
              </a:spcAft>
              <a:buSzPct val="100000"/>
              <a:buChar char="-"/>
            </a:pPr>
            <a:r>
              <a:rPr lang="fr-FR"/>
              <a:t>Raréfaction des ressources fossiles</a:t>
            </a:r>
            <a:endParaRPr/>
          </a:p>
          <a:p>
            <a:pPr indent="-369570" lvl="0" marL="457200" rtl="0" algn="l">
              <a:spcBef>
                <a:spcPts val="0"/>
              </a:spcBef>
              <a:spcAft>
                <a:spcPts val="0"/>
              </a:spcAft>
              <a:buSzPct val="100000"/>
              <a:buChar char="-"/>
            </a:pPr>
            <a:r>
              <a:rPr lang="fr-FR"/>
              <a:t>Nouveaux carburants (Sustainable Aviation Fuel)</a:t>
            </a:r>
            <a:endParaRPr/>
          </a:p>
          <a:p>
            <a:pPr indent="0" lvl="0" marL="0" rtl="0" algn="l">
              <a:spcBef>
                <a:spcPts val="1600"/>
              </a:spcBef>
              <a:spcAft>
                <a:spcPts val="0"/>
              </a:spcAft>
              <a:buNone/>
            </a:pPr>
            <a:r>
              <a:rPr lang="fr-FR" u="sng"/>
              <a:t>Comment les compagnies aériennes vont-elles répercuter les hausses des prix du carburant sur le prix des billets ?</a:t>
            </a:r>
            <a:endParaRPr u="sng"/>
          </a:p>
          <a:p>
            <a:pPr indent="0" lvl="0" marL="0" rtl="0" algn="l">
              <a:spcBef>
                <a:spcPts val="1600"/>
              </a:spcBef>
              <a:spcAft>
                <a:spcPts val="0"/>
              </a:spcAft>
              <a:buNone/>
            </a:pPr>
            <a:r>
              <a:t/>
            </a:r>
            <a:endParaRPr u="sng"/>
          </a:p>
          <a:p>
            <a:pPr indent="0" lvl="0" marL="0" rtl="0" algn="l">
              <a:spcBef>
                <a:spcPts val="1600"/>
              </a:spcBef>
              <a:spcAft>
                <a:spcPts val="0"/>
              </a:spcAft>
              <a:buNone/>
            </a:pPr>
            <a:r>
              <a:rPr lang="fr-FR"/>
              <a:t>Qu’est ce qu’une élasticité ?</a:t>
            </a:r>
            <a:endParaRPr/>
          </a:p>
          <a:p>
            <a:pPr indent="0" lvl="0" marL="0" rtl="0" algn="l">
              <a:spcBef>
                <a:spcPts val="1600"/>
              </a:spcBef>
              <a:spcAft>
                <a:spcPts val="1600"/>
              </a:spcAft>
              <a:buNone/>
            </a:pPr>
            <a:r>
              <a:rPr lang="fr-FR"/>
              <a:t>→ Pourcentage de variation d’une variable A en réponse à une variation de 1% d’une variable B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
          <p:cNvSpPr txBox="1"/>
          <p:nvPr/>
        </p:nvSpPr>
        <p:spPr>
          <a:xfrm>
            <a:off x="3582099" y="167780"/>
            <a:ext cx="4437776"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ANALYSE PRELIMINAIRE</a:t>
            </a:r>
            <a:endParaRPr b="0" i="0" sz="1800" u="none" cap="none" strike="noStrike">
              <a:solidFill>
                <a:schemeClr val="dk1"/>
              </a:solidFill>
              <a:latin typeface="Times New Roman"/>
              <a:ea typeface="Times New Roman"/>
              <a:cs typeface="Times New Roman"/>
              <a:sym typeface="Times New Roman"/>
            </a:endParaRPr>
          </a:p>
        </p:txBody>
      </p:sp>
      <p:pic>
        <p:nvPicPr>
          <p:cNvPr id="214" name="Google Shape;214;p4"/>
          <p:cNvPicPr preferRelativeResize="0"/>
          <p:nvPr/>
        </p:nvPicPr>
        <p:blipFill rotWithShape="1">
          <a:blip r:embed="rId3">
            <a:alphaModFix/>
          </a:blip>
          <a:srcRect b="0" l="0" r="0" t="0"/>
          <a:stretch/>
        </p:blipFill>
        <p:spPr>
          <a:xfrm>
            <a:off x="461878" y="869082"/>
            <a:ext cx="3808118" cy="3341370"/>
          </a:xfrm>
          <a:prstGeom prst="rect">
            <a:avLst/>
          </a:prstGeom>
          <a:noFill/>
          <a:ln cap="flat" cmpd="sng" w="9525">
            <a:solidFill>
              <a:schemeClr val="dk2"/>
            </a:solidFill>
            <a:prstDash val="solid"/>
            <a:round/>
            <a:headEnd len="sm" w="sm" type="none"/>
            <a:tailEnd len="sm" w="sm" type="none"/>
          </a:ln>
        </p:spPr>
      </p:pic>
      <p:sp>
        <p:nvSpPr>
          <p:cNvPr id="215" name="Google Shape;215;p4"/>
          <p:cNvSpPr txBox="1"/>
          <p:nvPr/>
        </p:nvSpPr>
        <p:spPr>
          <a:xfrm>
            <a:off x="461878" y="4341302"/>
            <a:ext cx="3808118" cy="1477328"/>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rebuchet MS"/>
                <a:ea typeface="Trebuchet MS"/>
                <a:cs typeface="Trebuchet MS"/>
                <a:sym typeface="Trebuchet MS"/>
              </a:rPr>
              <a:t>Variables de contrôles retenues: RPM, LOAD_FACTOR, HHI_RPM, OPE_EXP_RTM, MKT_SHARE_RPM, </a:t>
            </a:r>
            <a:r>
              <a:rPr b="0" i="0" lang="fr-FR" sz="1800" u="none" cap="none" strike="noStrike">
                <a:solidFill>
                  <a:schemeClr val="dk1"/>
                </a:solidFill>
                <a:latin typeface="Times New Roman"/>
                <a:ea typeface="Times New Roman"/>
                <a:cs typeface="Times New Roman"/>
                <a:sym typeface="Times New Roman"/>
              </a:rPr>
              <a:t>GDPpCAPITA_CURRENT_US, POPULATIONS_US, </a:t>
            </a:r>
            <a:r>
              <a:rPr b="0" i="0" lang="fr-FR" sz="1800" u="none" cap="none" strike="noStrike">
                <a:solidFill>
                  <a:srgbClr val="FF0000"/>
                </a:solidFill>
                <a:latin typeface="Times New Roman"/>
                <a:ea typeface="Times New Roman"/>
                <a:cs typeface="Times New Roman"/>
                <a:sym typeface="Times New Roman"/>
              </a:rPr>
              <a:t>Islowcost</a:t>
            </a:r>
            <a:endParaRPr b="0" i="0" sz="1800" u="none" cap="none" strike="noStrike">
              <a:solidFill>
                <a:srgbClr val="FF0000"/>
              </a:solidFill>
              <a:latin typeface="Trebuchet MS"/>
              <a:ea typeface="Trebuchet MS"/>
              <a:cs typeface="Trebuchet MS"/>
              <a:sym typeface="Trebuchet MS"/>
            </a:endParaRPr>
          </a:p>
        </p:txBody>
      </p:sp>
      <p:pic>
        <p:nvPicPr>
          <p:cNvPr id="216" name="Google Shape;216;p4"/>
          <p:cNvPicPr preferRelativeResize="0"/>
          <p:nvPr/>
        </p:nvPicPr>
        <p:blipFill rotWithShape="1">
          <a:blip r:embed="rId4">
            <a:alphaModFix/>
          </a:blip>
          <a:srcRect b="0" l="0" r="0" t="0"/>
          <a:stretch/>
        </p:blipFill>
        <p:spPr>
          <a:xfrm>
            <a:off x="5070882" y="869082"/>
            <a:ext cx="5448912" cy="4330336"/>
          </a:xfrm>
          <a:prstGeom prst="rect">
            <a:avLst/>
          </a:prstGeom>
          <a:noFill/>
          <a:ln cap="flat" cmpd="sng" w="9525">
            <a:solidFill>
              <a:schemeClr val="accent1"/>
            </a:solidFill>
            <a:prstDash val="solid"/>
            <a:round/>
            <a:headEnd len="sm" w="sm" type="none"/>
            <a:tailEnd len="sm" w="sm" type="none"/>
          </a:ln>
        </p:spPr>
      </p:pic>
      <p:sp>
        <p:nvSpPr>
          <p:cNvPr id="217" name="Google Shape;217;p4"/>
          <p:cNvSpPr txBox="1"/>
          <p:nvPr/>
        </p:nvSpPr>
        <p:spPr>
          <a:xfrm>
            <a:off x="4848837" y="5452844"/>
            <a:ext cx="5545123" cy="923330"/>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Pente positive et faible pour les Lowcost.</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Pente plus importante pour les Non Lowcost mais l’existence de pentes négatives.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txBox="1"/>
          <p:nvPr/>
        </p:nvSpPr>
        <p:spPr>
          <a:xfrm>
            <a:off x="2852256" y="109057"/>
            <a:ext cx="6191076"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MODELE OLS </a:t>
            </a:r>
            <a:endParaRPr b="0" i="0" sz="1800" u="none" cap="none" strike="noStrike">
              <a:solidFill>
                <a:schemeClr val="dk1"/>
              </a:solidFill>
              <a:latin typeface="Times New Roman"/>
              <a:ea typeface="Times New Roman"/>
              <a:cs typeface="Times New Roman"/>
              <a:sym typeface="Times New Roman"/>
            </a:endParaRPr>
          </a:p>
        </p:txBody>
      </p:sp>
      <p:pic>
        <p:nvPicPr>
          <p:cNvPr id="223" name="Google Shape;223;p5"/>
          <p:cNvPicPr preferRelativeResize="0"/>
          <p:nvPr/>
        </p:nvPicPr>
        <p:blipFill rotWithShape="1">
          <a:blip r:embed="rId3">
            <a:alphaModFix/>
          </a:blip>
          <a:srcRect b="0" l="0" r="0" t="0"/>
          <a:stretch/>
        </p:blipFill>
        <p:spPr>
          <a:xfrm>
            <a:off x="4700632" y="3180837"/>
            <a:ext cx="6611273" cy="1047896"/>
          </a:xfrm>
          <a:prstGeom prst="rect">
            <a:avLst/>
          </a:prstGeom>
          <a:noFill/>
          <a:ln>
            <a:noFill/>
          </a:ln>
        </p:spPr>
      </p:pic>
      <p:pic>
        <p:nvPicPr>
          <p:cNvPr id="224" name="Google Shape;224;p5"/>
          <p:cNvPicPr preferRelativeResize="0"/>
          <p:nvPr/>
        </p:nvPicPr>
        <p:blipFill rotWithShape="1">
          <a:blip r:embed="rId4">
            <a:alphaModFix/>
          </a:blip>
          <a:srcRect b="0" l="0" r="0" t="0"/>
          <a:stretch/>
        </p:blipFill>
        <p:spPr>
          <a:xfrm>
            <a:off x="337573" y="551570"/>
            <a:ext cx="4363059" cy="63064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
          <p:cNvSpPr txBox="1"/>
          <p:nvPr/>
        </p:nvSpPr>
        <p:spPr>
          <a:xfrm>
            <a:off x="1283516" y="201336"/>
            <a:ext cx="7952763" cy="338554"/>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RÉGRESSION OLS À EFFETS FIXES INDIVIDUELLES</a:t>
            </a:r>
            <a:endParaRPr b="0" i="0" sz="1600" u="none" cap="none" strike="noStrike">
              <a:solidFill>
                <a:schemeClr val="dk1"/>
              </a:solidFill>
              <a:latin typeface="Times New Roman"/>
              <a:ea typeface="Times New Roman"/>
              <a:cs typeface="Times New Roman"/>
              <a:sym typeface="Times New Roman"/>
            </a:endParaRPr>
          </a:p>
        </p:txBody>
      </p:sp>
      <p:sp>
        <p:nvSpPr>
          <p:cNvPr id="230" name="Google Shape;230;p6"/>
          <p:cNvSpPr txBox="1"/>
          <p:nvPr/>
        </p:nvSpPr>
        <p:spPr>
          <a:xfrm>
            <a:off x="6214912" y="2508308"/>
            <a:ext cx="4447495" cy="1754326"/>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Diminution significative de l’élasticité passant de 0,070 à 0,047</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Significativité négative de OPE_EXP_RTM</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variation importante dans les autres coefficients </a:t>
            </a:r>
            <a:endParaRPr b="0" i="0" sz="1800" u="none" cap="none" strike="noStrike">
              <a:solidFill>
                <a:schemeClr val="dk1"/>
              </a:solidFill>
              <a:latin typeface="Trebuchet MS"/>
              <a:ea typeface="Trebuchet MS"/>
              <a:cs typeface="Trebuchet MS"/>
              <a:sym typeface="Trebuchet MS"/>
            </a:endParaRPr>
          </a:p>
        </p:txBody>
      </p:sp>
      <p:pic>
        <p:nvPicPr>
          <p:cNvPr id="231" name="Google Shape;231;p6"/>
          <p:cNvPicPr preferRelativeResize="0"/>
          <p:nvPr/>
        </p:nvPicPr>
        <p:blipFill rotWithShape="1">
          <a:blip r:embed="rId3">
            <a:alphaModFix/>
          </a:blip>
          <a:srcRect b="0" l="0" r="0" t="0"/>
          <a:stretch/>
        </p:blipFill>
        <p:spPr>
          <a:xfrm>
            <a:off x="379795" y="642784"/>
            <a:ext cx="5345625" cy="59981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7"/>
          <p:cNvSpPr txBox="1"/>
          <p:nvPr/>
        </p:nvSpPr>
        <p:spPr>
          <a:xfrm>
            <a:off x="1619075" y="92279"/>
            <a:ext cx="8313491" cy="369332"/>
          </a:xfrm>
          <a:prstGeom prst="rect">
            <a:avLst/>
          </a:prstGeom>
          <a:solidFill>
            <a:schemeClr val="lt1"/>
          </a:solidFill>
          <a:ln cap="rnd"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RÉGRESSION OLS À EFFETS FIXES INDIVIDUELLES AVEC INTERACTION </a:t>
            </a:r>
            <a:endParaRPr b="0" i="0" sz="1800" u="none" cap="none" strike="noStrike">
              <a:solidFill>
                <a:schemeClr val="dk1"/>
              </a:solidFill>
              <a:latin typeface="Trebuchet MS"/>
              <a:ea typeface="Trebuchet MS"/>
              <a:cs typeface="Trebuchet MS"/>
              <a:sym typeface="Trebuchet MS"/>
            </a:endParaRPr>
          </a:p>
        </p:txBody>
      </p:sp>
      <p:pic>
        <p:nvPicPr>
          <p:cNvPr id="237" name="Google Shape;237;p7"/>
          <p:cNvPicPr preferRelativeResize="0"/>
          <p:nvPr/>
        </p:nvPicPr>
        <p:blipFill rotWithShape="1">
          <a:blip r:embed="rId3">
            <a:alphaModFix/>
          </a:blip>
          <a:srcRect b="0" l="0" r="0" t="0"/>
          <a:stretch/>
        </p:blipFill>
        <p:spPr>
          <a:xfrm>
            <a:off x="574040" y="880843"/>
            <a:ext cx="5521960" cy="5159229"/>
          </a:xfrm>
          <a:prstGeom prst="rect">
            <a:avLst/>
          </a:prstGeom>
          <a:noFill/>
          <a:ln cap="flat" cmpd="sng" w="9525">
            <a:solidFill>
              <a:schemeClr val="dk2"/>
            </a:solidFill>
            <a:prstDash val="solid"/>
            <a:round/>
            <a:headEnd len="sm" w="sm" type="none"/>
            <a:tailEnd len="sm" w="sm" type="none"/>
          </a:ln>
        </p:spPr>
      </p:pic>
      <p:sp>
        <p:nvSpPr>
          <p:cNvPr id="238" name="Google Shape;238;p7"/>
          <p:cNvSpPr txBox="1"/>
          <p:nvPr/>
        </p:nvSpPr>
        <p:spPr>
          <a:xfrm>
            <a:off x="7155815" y="1518285"/>
            <a:ext cx="3783330" cy="2861310"/>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rebuchet MS"/>
                <a:ea typeface="Trebuchet MS"/>
                <a:cs typeface="Trebuchet MS"/>
                <a:sym typeface="Trebuchet MS"/>
              </a:rPr>
              <a:t>Période de croissance :  Q2 (1999) à Q2(2008) ; Q3(2009) à Q4(2011) ; Q2(2016) à Q3(2018) ; Q3(2020) à Q2(2022)</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rebuchet MS"/>
                <a:ea typeface="Trebuchet MS"/>
                <a:cs typeface="Trebuchet MS"/>
                <a:sym typeface="Trebuchet MS"/>
              </a:rPr>
              <a:t>Période de décroissance : Q3(2008) à Q2(2009) ;Q1(2012) à Q1(2014); Q2(2014) à Q1(2016) ; Q4(2018) à Q2(2020)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rebuchet MS"/>
                <a:ea typeface="Trebuchet MS"/>
                <a:cs typeface="Trebuchet MS"/>
                <a:sym typeface="Trebuchet MS"/>
              </a:rPr>
              <a:t>Période de stabilité ou stagnation : Q3(1995) à Q1(1999)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8"/>
          <p:cNvSpPr txBox="1"/>
          <p:nvPr/>
        </p:nvSpPr>
        <p:spPr>
          <a:xfrm>
            <a:off x="6014907" y="3369997"/>
            <a:ext cx="4328719" cy="3139321"/>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Effet de Jet fuel price plus important pour les lowcost</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Impact de Fuel jet price sur le Pax_rev_rpm faible en période de croissance par rapport à la période de stagnation.</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Une répercussion limitée des réductions de coûts (liées au prix du carburant) sur les prix des billets</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Résultats sur Islowcost cohérant avec l’analyse bivariée within </a:t>
            </a:r>
            <a:endParaRPr b="0" i="0" sz="1800" u="none" cap="none" strike="noStrike">
              <a:solidFill>
                <a:srgbClr val="0D0D0D"/>
              </a:solidFill>
              <a:latin typeface="Arial"/>
              <a:ea typeface="Arial"/>
              <a:cs typeface="Arial"/>
              <a:sym typeface="Arial"/>
            </a:endParaRPr>
          </a:p>
        </p:txBody>
      </p:sp>
      <p:pic>
        <p:nvPicPr>
          <p:cNvPr id="244" name="Google Shape;244;p8"/>
          <p:cNvPicPr preferRelativeResize="0"/>
          <p:nvPr/>
        </p:nvPicPr>
        <p:blipFill rotWithShape="1">
          <a:blip r:embed="rId3">
            <a:alphaModFix/>
          </a:blip>
          <a:srcRect b="0" l="0" r="0" t="0"/>
          <a:stretch/>
        </p:blipFill>
        <p:spPr>
          <a:xfrm>
            <a:off x="490488" y="304724"/>
            <a:ext cx="5087060" cy="6447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nvSpPr>
        <p:spPr>
          <a:xfrm>
            <a:off x="2726422" y="142613"/>
            <a:ext cx="4966283"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ANALYSE STRATIFIÉE PAR TENDANCE</a:t>
            </a:r>
            <a:endParaRPr b="0" i="0" sz="1800" u="none" cap="none" strike="noStrike">
              <a:solidFill>
                <a:schemeClr val="dk1"/>
              </a:solidFill>
              <a:latin typeface="Times New Roman"/>
              <a:ea typeface="Times New Roman"/>
              <a:cs typeface="Times New Roman"/>
              <a:sym typeface="Times New Roman"/>
            </a:endParaRPr>
          </a:p>
        </p:txBody>
      </p:sp>
      <p:pic>
        <p:nvPicPr>
          <p:cNvPr id="250" name="Google Shape;250;p9"/>
          <p:cNvPicPr preferRelativeResize="0"/>
          <p:nvPr/>
        </p:nvPicPr>
        <p:blipFill rotWithShape="1">
          <a:blip r:embed="rId3">
            <a:alphaModFix/>
          </a:blip>
          <a:srcRect b="0" l="0" r="0" t="0"/>
          <a:stretch/>
        </p:blipFill>
        <p:spPr>
          <a:xfrm>
            <a:off x="1000934" y="737811"/>
            <a:ext cx="4686954" cy="5570709"/>
          </a:xfrm>
          <a:prstGeom prst="rect">
            <a:avLst/>
          </a:prstGeom>
          <a:noFill/>
          <a:ln>
            <a:noFill/>
          </a:ln>
        </p:spPr>
      </p:pic>
      <p:sp>
        <p:nvSpPr>
          <p:cNvPr id="251" name="Google Shape;251;p9"/>
          <p:cNvSpPr txBox="1"/>
          <p:nvPr/>
        </p:nvSpPr>
        <p:spPr>
          <a:xfrm>
            <a:off x="5821959" y="3900881"/>
            <a:ext cx="4857226" cy="2308324"/>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Différence globale significative entre les périodes deux à deux (p_value du test de chow &lt; 0.05) </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Différence de magnitude faible pour Jet fuel price entre stagnation et décroissance)</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rebuchet MS"/>
                <a:ea typeface="Trebuchet MS"/>
                <a:cs typeface="Trebuchet MS"/>
                <a:sym typeface="Trebuchet MS"/>
              </a:rPr>
              <a:t>Possible problème de puissance statistique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correc2" id="256" name="Google Shape;256;p10"/>
          <p:cNvPicPr preferRelativeResize="0"/>
          <p:nvPr/>
        </p:nvPicPr>
        <p:blipFill rotWithShape="1">
          <a:blip r:embed="rId3">
            <a:alphaModFix/>
          </a:blip>
          <a:srcRect b="16912" l="8704" r="12256" t="15441"/>
          <a:stretch/>
        </p:blipFill>
        <p:spPr>
          <a:xfrm>
            <a:off x="269933" y="1592423"/>
            <a:ext cx="5602361" cy="4210050"/>
          </a:xfrm>
          <a:prstGeom prst="rect">
            <a:avLst/>
          </a:prstGeom>
          <a:noFill/>
          <a:ln cap="flat" cmpd="sng" w="9525">
            <a:solidFill>
              <a:schemeClr val="dk2"/>
            </a:solidFill>
            <a:prstDash val="solid"/>
            <a:round/>
            <a:headEnd len="sm" w="sm" type="none"/>
            <a:tailEnd len="sm" w="sm" type="none"/>
          </a:ln>
        </p:spPr>
      </p:pic>
      <p:sp>
        <p:nvSpPr>
          <p:cNvPr id="257" name="Google Shape;257;p10"/>
          <p:cNvSpPr txBox="1"/>
          <p:nvPr/>
        </p:nvSpPr>
        <p:spPr>
          <a:xfrm>
            <a:off x="3464653" y="117446"/>
            <a:ext cx="4546833"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MODELE ARDL</a:t>
            </a:r>
            <a:endParaRPr b="0" i="0" sz="1800" u="none" cap="none" strike="noStrike">
              <a:solidFill>
                <a:schemeClr val="dk1"/>
              </a:solidFill>
              <a:latin typeface="Times New Roman"/>
              <a:ea typeface="Times New Roman"/>
              <a:cs typeface="Times New Roman"/>
              <a:sym typeface="Times New Roman"/>
            </a:endParaRPr>
          </a:p>
        </p:txBody>
      </p:sp>
      <p:sp>
        <p:nvSpPr>
          <p:cNvPr id="258" name="Google Shape;258;p10"/>
          <p:cNvSpPr txBox="1"/>
          <p:nvPr/>
        </p:nvSpPr>
        <p:spPr>
          <a:xfrm>
            <a:off x="432032" y="677644"/>
            <a:ext cx="6065241" cy="646331"/>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rebuchet MS"/>
                <a:ea typeface="Trebuchet MS"/>
                <a:cs typeface="Trebuchet MS"/>
                <a:sym typeface="Trebuchet MS"/>
              </a:rPr>
              <a:t>Analyse de la corrélation des moyennes traversables des variables et problème de multi-colinéarité </a:t>
            </a:r>
            <a:endParaRPr b="0" i="0" sz="1800" u="none" cap="none" strike="noStrike">
              <a:solidFill>
                <a:schemeClr val="dk1"/>
              </a:solidFill>
              <a:latin typeface="Trebuchet MS"/>
              <a:ea typeface="Trebuchet MS"/>
              <a:cs typeface="Trebuchet MS"/>
              <a:sym typeface="Trebuchet MS"/>
            </a:endParaRPr>
          </a:p>
        </p:txBody>
      </p:sp>
      <p:sp>
        <p:nvSpPr>
          <p:cNvPr id="259" name="Google Shape;259;p10"/>
          <p:cNvSpPr txBox="1"/>
          <p:nvPr/>
        </p:nvSpPr>
        <p:spPr>
          <a:xfrm>
            <a:off x="5947795" y="4417478"/>
            <a:ext cx="5887587" cy="1384995"/>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b="0" i="0" lang="fr-FR" sz="1400" u="none" cap="none" strike="noStrike">
                <a:solidFill>
                  <a:schemeClr val="dk1"/>
                </a:solidFill>
                <a:latin typeface="Times New Roman"/>
                <a:ea typeface="Times New Roman"/>
                <a:cs typeface="Times New Roman"/>
                <a:sym typeface="Times New Roman"/>
              </a:rPr>
              <a:t>Seuil fixé à 0.8</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400"/>
              <a:buFont typeface="Noto Sans Symbols"/>
              <a:buChar char="✔"/>
            </a:pPr>
            <a:r>
              <a:rPr b="0" i="0" lang="fr-FR" sz="1400" u="none" cap="none" strike="noStrike">
                <a:solidFill>
                  <a:schemeClr val="dk1"/>
                </a:solidFill>
                <a:latin typeface="Times New Roman"/>
                <a:ea typeface="Times New Roman"/>
                <a:cs typeface="Times New Roman"/>
                <a:sym typeface="Times New Roman"/>
              </a:rPr>
              <a:t>POPULATIOS_US et log_GDPpCAPITA_CURRENT_US_mean</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accent5"/>
              </a:buClr>
              <a:buSzPts val="1400"/>
              <a:buFont typeface="Noto Sans Symbols"/>
              <a:buChar char="✔"/>
            </a:pPr>
            <a:r>
              <a:rPr b="0" i="0" lang="fr-FR" sz="1400" u="none" cap="none" strike="noStrike">
                <a:solidFill>
                  <a:schemeClr val="accent5"/>
                </a:solidFill>
                <a:latin typeface="Times New Roman"/>
                <a:ea typeface="Times New Roman"/>
                <a:cs typeface="Times New Roman"/>
                <a:sym typeface="Times New Roman"/>
              </a:rPr>
              <a:t>Log_RPM_mean et log_LOAD_FACTOR_mean</a:t>
            </a:r>
            <a:endParaRPr b="0" i="0" sz="1400" u="none" cap="none" strike="noStrike">
              <a:solidFill>
                <a:schemeClr val="accent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400"/>
              <a:buFont typeface="Noto Sans Symbols"/>
              <a:buChar char="✔"/>
            </a:pPr>
            <a:r>
              <a:rPr b="0" i="0" lang="fr-FR" sz="1400" u="none" cap="none" strike="noStrike">
                <a:solidFill>
                  <a:schemeClr val="dk1"/>
                </a:solidFill>
                <a:latin typeface="Times New Roman"/>
                <a:ea typeface="Times New Roman"/>
                <a:cs typeface="Times New Roman"/>
                <a:sym typeface="Times New Roman"/>
              </a:rPr>
              <a:t>Log_RTM_EMPLOYEE_mean et log_LOAD_FACTOR_mean</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400"/>
              <a:buFont typeface="Noto Sans Symbols"/>
              <a:buChar char="✔"/>
            </a:pPr>
            <a:r>
              <a:rPr b="0" i="0" lang="fr-FR" sz="1400" u="none" cap="none" strike="noStrike">
                <a:solidFill>
                  <a:schemeClr val="dk1"/>
                </a:solidFill>
                <a:latin typeface="Times New Roman"/>
                <a:ea typeface="Times New Roman"/>
                <a:cs typeface="Times New Roman"/>
                <a:sym typeface="Times New Roman"/>
              </a:rPr>
              <a:t>log_GDPpCAPITA_CURRENT_US_mean et Market_Share_Islowcost</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400"/>
              <a:buFont typeface="Noto Sans Symbols"/>
              <a:buChar char="✔"/>
            </a:pPr>
            <a:r>
              <a:rPr b="0" i="0" lang="fr-FR" sz="1400" u="none" cap="none" strike="noStrike">
                <a:solidFill>
                  <a:schemeClr val="dk1"/>
                </a:solidFill>
                <a:latin typeface="Times New Roman"/>
                <a:ea typeface="Times New Roman"/>
                <a:cs typeface="Times New Roman"/>
                <a:sym typeface="Times New Roman"/>
              </a:rPr>
              <a:t>POPULATIOS_US et Market_Share_Islowcost</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1"/>
          <p:cNvPicPr preferRelativeResize="0"/>
          <p:nvPr/>
        </p:nvPicPr>
        <p:blipFill rotWithShape="1">
          <a:blip r:embed="rId3">
            <a:alphaModFix/>
          </a:blip>
          <a:srcRect b="0" l="0" r="0" t="0"/>
          <a:stretch/>
        </p:blipFill>
        <p:spPr>
          <a:xfrm>
            <a:off x="340059" y="1189457"/>
            <a:ext cx="4989748" cy="3390932"/>
          </a:xfrm>
          <a:prstGeom prst="rect">
            <a:avLst/>
          </a:prstGeom>
          <a:noFill/>
          <a:ln cap="flat" cmpd="sng" w="9525">
            <a:solidFill>
              <a:schemeClr val="dk2"/>
            </a:solidFill>
            <a:prstDash val="solid"/>
            <a:round/>
            <a:headEnd len="sm" w="sm" type="none"/>
            <a:tailEnd len="sm" w="sm" type="none"/>
          </a:ln>
        </p:spPr>
      </p:pic>
      <p:sp>
        <p:nvSpPr>
          <p:cNvPr id="265" name="Google Shape;265;p11"/>
          <p:cNvSpPr txBox="1"/>
          <p:nvPr/>
        </p:nvSpPr>
        <p:spPr>
          <a:xfrm>
            <a:off x="6096000" y="1409350"/>
            <a:ext cx="5195582" cy="2585323"/>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Résultats conformes aux résultats de OLS EFI</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rétroaction positive significative du revenu par passager-mile sur ses variations antérieures</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Le modèle ardl_RPM_INT est parcimonieux et minimisant l’AIC</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Impact positif de la demande du marché et de la concentration du marché sur le revenu par passager-mile.</a:t>
            </a:r>
            <a:endParaRPr b="0" i="0" sz="1800" u="none" cap="none" strike="noStrike">
              <a:solidFill>
                <a:srgbClr val="0D0D0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id="266" name="Google Shape;266;p11"/>
          <p:cNvPicPr preferRelativeResize="0"/>
          <p:nvPr/>
        </p:nvPicPr>
        <p:blipFill rotWithShape="1">
          <a:blip r:embed="rId4">
            <a:alphaModFix/>
          </a:blip>
          <a:srcRect b="0" l="0" r="0" t="0"/>
          <a:stretch/>
        </p:blipFill>
        <p:spPr>
          <a:xfrm>
            <a:off x="1283550" y="4955964"/>
            <a:ext cx="5838825" cy="1323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nvSpPr>
        <p:spPr>
          <a:xfrm>
            <a:off x="2969703" y="234892"/>
            <a:ext cx="5780014"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ÉLASTICITÉS</a:t>
            </a:r>
            <a:r>
              <a:rPr b="0" i="0" lang="fr-FR" sz="1800" u="none" cap="none" strike="noStrike">
                <a:solidFill>
                  <a:schemeClr val="dk1"/>
                </a:solidFill>
                <a:latin typeface="Trebuchet MS"/>
                <a:ea typeface="Trebuchet MS"/>
                <a:cs typeface="Trebuchet MS"/>
                <a:sym typeface="Trebuchet MS"/>
              </a:rPr>
              <a:t> DE LONG TERME ET DE COURT TERME</a:t>
            </a:r>
            <a:endParaRPr b="0" i="0" sz="1800" u="none" cap="none" strike="noStrike">
              <a:solidFill>
                <a:schemeClr val="dk1"/>
              </a:solidFill>
              <a:latin typeface="Trebuchet MS"/>
              <a:ea typeface="Trebuchet MS"/>
              <a:cs typeface="Trebuchet MS"/>
              <a:sym typeface="Trebuchet MS"/>
            </a:endParaRPr>
          </a:p>
        </p:txBody>
      </p:sp>
      <p:pic>
        <p:nvPicPr>
          <p:cNvPr id="272" name="Google Shape;272;p12"/>
          <p:cNvPicPr preferRelativeResize="0"/>
          <p:nvPr/>
        </p:nvPicPr>
        <p:blipFill rotWithShape="1">
          <a:blip r:embed="rId3">
            <a:alphaModFix/>
          </a:blip>
          <a:srcRect b="0" l="0" r="0" t="0"/>
          <a:stretch/>
        </p:blipFill>
        <p:spPr>
          <a:xfrm>
            <a:off x="2969703" y="1306876"/>
            <a:ext cx="5125165" cy="838317"/>
          </a:xfrm>
          <a:prstGeom prst="rect">
            <a:avLst/>
          </a:prstGeom>
          <a:noFill/>
          <a:ln cap="flat" cmpd="sng" w="9525">
            <a:solidFill>
              <a:schemeClr val="dk2"/>
            </a:solidFill>
            <a:prstDash val="solid"/>
            <a:round/>
            <a:headEnd len="sm" w="sm" type="none"/>
            <a:tailEnd len="sm" w="sm" type="none"/>
          </a:ln>
        </p:spPr>
      </p:pic>
      <p:sp>
        <p:nvSpPr>
          <p:cNvPr id="273" name="Google Shape;273;p12"/>
          <p:cNvSpPr txBox="1"/>
          <p:nvPr/>
        </p:nvSpPr>
        <p:spPr>
          <a:xfrm>
            <a:off x="872450" y="2684475"/>
            <a:ext cx="9479700" cy="2308800"/>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Sensibilité du revenu par passager-mile aux variations immédiates du prix du carburant : +0,06%.</a:t>
            </a:r>
            <a:endParaRPr b="0" i="0" sz="1800" u="none" cap="none" strike="noStrike">
              <a:solidFill>
                <a:srgbClr val="0D0D0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Sensibilité à long terme du revenu par passager-mile aux variations durables du prix du carburant : +0,1071%.</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D0D0D"/>
              </a:buClr>
              <a:buSzPts val="1800"/>
              <a:buFont typeface="Noto Sans Symbols"/>
              <a:buChar char="✔"/>
            </a:pPr>
            <a:r>
              <a:rPr b="0" i="0" lang="fr-FR" sz="1800" u="none" cap="none" strike="noStrike">
                <a:solidFill>
                  <a:srgbClr val="0D0D0D"/>
                </a:solidFill>
                <a:latin typeface="Arial"/>
                <a:ea typeface="Arial"/>
                <a:cs typeface="Arial"/>
                <a:sym typeface="Arial"/>
              </a:rPr>
              <a:t>Les élasticités estimés suggèrent une dynamique complexe entre le prix du carburant et le revenu par passager-mile, avec des effets plus marqués à long terme (presque le double) par rapport au court terme</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c777ec5ade_0_307"/>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fr-FR"/>
              <a:t>Récapitulatif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c777ec5ade_0_281"/>
          <p:cNvSpPr txBox="1"/>
          <p:nvPr>
            <p:ph type="title"/>
          </p:nvPr>
        </p:nvSpPr>
        <p:spPr>
          <a:xfrm>
            <a:off x="415650" y="2867850"/>
            <a:ext cx="11360700" cy="11223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fr-FR"/>
              <a:t>MUST Database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c777ec5ade_0_302"/>
          <p:cNvSpPr txBox="1"/>
          <p:nvPr>
            <p:ph type="title"/>
          </p:nvPr>
        </p:nvSpPr>
        <p:spPr>
          <a:xfrm>
            <a:off x="252450" y="25621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Synthèse et Comparaison des résultats</a:t>
            </a:r>
            <a:endParaRPr/>
          </a:p>
        </p:txBody>
      </p:sp>
      <p:sp>
        <p:nvSpPr>
          <p:cNvPr id="284" name="Google Shape;284;g2c777ec5ade_0_302"/>
          <p:cNvSpPr txBox="1"/>
          <p:nvPr>
            <p:ph idx="1" type="body"/>
          </p:nvPr>
        </p:nvSpPr>
        <p:spPr>
          <a:xfrm>
            <a:off x="252450" y="5931982"/>
            <a:ext cx="11360700" cy="8634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fr-FR"/>
              <a:t>→ Elasticité toujours positive et significative</a:t>
            </a:r>
            <a:endParaRPr/>
          </a:p>
        </p:txBody>
      </p:sp>
      <p:pic>
        <p:nvPicPr>
          <p:cNvPr id="285" name="Google Shape;285;g2c777ec5ade_0_302"/>
          <p:cNvPicPr preferRelativeResize="0"/>
          <p:nvPr/>
        </p:nvPicPr>
        <p:blipFill>
          <a:blip r:embed="rId3">
            <a:alphaModFix/>
          </a:blip>
          <a:stretch>
            <a:fillRect/>
          </a:stretch>
        </p:blipFill>
        <p:spPr>
          <a:xfrm>
            <a:off x="132125" y="1122925"/>
            <a:ext cx="11818076" cy="480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nvSpPr>
        <p:spPr>
          <a:xfrm>
            <a:off x="2526454" y="2816190"/>
            <a:ext cx="7139100" cy="523200"/>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fr-FR" sz="2800" u="none" cap="none" strike="noStrike">
                <a:solidFill>
                  <a:schemeClr val="dk1"/>
                </a:solidFill>
                <a:latin typeface="Times New Roman"/>
                <a:ea typeface="Times New Roman"/>
                <a:cs typeface="Times New Roman"/>
                <a:sym typeface="Times New Roman"/>
              </a:rPr>
              <a:t>MERCI POUR VOTRE ATTENTION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c777ec5ade_0_276"/>
          <p:cNvSpPr txBox="1"/>
          <p:nvPr>
            <p:ph type="title"/>
          </p:nvPr>
        </p:nvSpPr>
        <p:spPr>
          <a:xfrm>
            <a:off x="415650" y="278242"/>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Données MUST</a:t>
            </a:r>
            <a:endParaRPr/>
          </a:p>
        </p:txBody>
      </p:sp>
      <p:sp>
        <p:nvSpPr>
          <p:cNvPr id="83" name="Google Shape;83;g2c777ec5ade_0_276"/>
          <p:cNvSpPr txBox="1"/>
          <p:nvPr/>
        </p:nvSpPr>
        <p:spPr>
          <a:xfrm>
            <a:off x="297275" y="1693025"/>
            <a:ext cx="4945200" cy="4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solidFill>
                  <a:schemeClr val="dk2"/>
                </a:solidFill>
              </a:rPr>
              <a:t>1820 observations concernant 230 airlines</a:t>
            </a:r>
            <a:endParaRPr sz="2400">
              <a:solidFill>
                <a:schemeClr val="dk2"/>
              </a:solidFill>
            </a:endParaRPr>
          </a:p>
          <a:p>
            <a:pPr indent="0" lvl="0" marL="457200" rtl="0" algn="l">
              <a:spcBef>
                <a:spcPts val="0"/>
              </a:spcBef>
              <a:spcAft>
                <a:spcPts val="0"/>
              </a:spcAft>
              <a:buNone/>
            </a:pPr>
            <a:r>
              <a:rPr lang="fr-FR" sz="2400">
                <a:solidFill>
                  <a:schemeClr val="dk2"/>
                </a:solidFill>
              </a:rPr>
              <a:t>→ 830 </a:t>
            </a:r>
            <a:r>
              <a:rPr lang="fr-FR" sz="2400">
                <a:solidFill>
                  <a:schemeClr val="dk2"/>
                </a:solidFill>
              </a:rPr>
              <a:t>observations</a:t>
            </a:r>
            <a:r>
              <a:rPr lang="fr-FR" sz="2400">
                <a:solidFill>
                  <a:schemeClr val="dk2"/>
                </a:solidFill>
              </a:rPr>
              <a:t> après nettoyage, 101 airlines:</a:t>
            </a:r>
            <a:endParaRPr sz="2400">
              <a:solidFill>
                <a:schemeClr val="dk2"/>
              </a:solidFill>
            </a:endParaRPr>
          </a:p>
          <a:p>
            <a:pPr indent="-361950" lvl="0" marL="1371600" rtl="0" algn="l">
              <a:spcBef>
                <a:spcPts val="0"/>
              </a:spcBef>
              <a:spcAft>
                <a:spcPts val="0"/>
              </a:spcAft>
              <a:buClr>
                <a:schemeClr val="dk2"/>
              </a:buClr>
              <a:buSzPts val="2100"/>
              <a:buChar char="●"/>
            </a:pPr>
            <a:r>
              <a:rPr lang="fr-FR" sz="2100">
                <a:solidFill>
                  <a:schemeClr val="dk2"/>
                </a:solidFill>
              </a:rPr>
              <a:t>suppression des valeurs manquantes</a:t>
            </a:r>
            <a:endParaRPr sz="2100">
              <a:solidFill>
                <a:schemeClr val="dk2"/>
              </a:solidFill>
            </a:endParaRPr>
          </a:p>
          <a:p>
            <a:pPr indent="-361950" lvl="0" marL="1371600" rtl="0" algn="l">
              <a:spcBef>
                <a:spcPts val="0"/>
              </a:spcBef>
              <a:spcAft>
                <a:spcPts val="0"/>
              </a:spcAft>
              <a:buClr>
                <a:schemeClr val="dk2"/>
              </a:buClr>
              <a:buSzPts val="2100"/>
              <a:buChar char="●"/>
            </a:pPr>
            <a:r>
              <a:rPr lang="fr-FR" sz="2100">
                <a:solidFill>
                  <a:schemeClr val="dk2"/>
                </a:solidFill>
              </a:rPr>
              <a:t>suppression des airlines avec 1 seule année ou années manquantes </a:t>
            </a:r>
            <a:endParaRPr sz="2100">
              <a:solidFill>
                <a:schemeClr val="dk2"/>
              </a:solidFill>
            </a:endParaRPr>
          </a:p>
          <a:p>
            <a:pPr indent="-361950" lvl="0" marL="1371600" rtl="0" algn="l">
              <a:spcBef>
                <a:spcPts val="0"/>
              </a:spcBef>
              <a:spcAft>
                <a:spcPts val="0"/>
              </a:spcAft>
              <a:buClr>
                <a:schemeClr val="dk2"/>
              </a:buClr>
              <a:buSzPts val="2100"/>
              <a:buChar char="●"/>
            </a:pPr>
            <a:r>
              <a:rPr lang="fr-FR" sz="2100">
                <a:solidFill>
                  <a:schemeClr val="dk2"/>
                </a:solidFill>
              </a:rPr>
              <a:t>suppression des données </a:t>
            </a:r>
            <a:r>
              <a:rPr lang="fr-FR" sz="2100">
                <a:solidFill>
                  <a:schemeClr val="dk2"/>
                </a:solidFill>
              </a:rPr>
              <a:t>aberrantes</a:t>
            </a:r>
            <a:r>
              <a:rPr lang="fr-FR" sz="2100">
                <a:solidFill>
                  <a:schemeClr val="dk2"/>
                </a:solidFill>
              </a:rPr>
              <a:t> ou non fiables</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t/>
            </a:r>
            <a:endParaRPr sz="2100">
              <a:solidFill>
                <a:schemeClr val="dk2"/>
              </a:solidFill>
            </a:endParaRPr>
          </a:p>
        </p:txBody>
      </p:sp>
      <p:pic>
        <p:nvPicPr>
          <p:cNvPr id="84" name="Google Shape;84;g2c777ec5ade_0_276"/>
          <p:cNvPicPr preferRelativeResize="0"/>
          <p:nvPr/>
        </p:nvPicPr>
        <p:blipFill>
          <a:blip r:embed="rId3">
            <a:alphaModFix/>
          </a:blip>
          <a:stretch>
            <a:fillRect/>
          </a:stretch>
        </p:blipFill>
        <p:spPr>
          <a:xfrm>
            <a:off x="5372875" y="1041742"/>
            <a:ext cx="6628699" cy="51963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c777ec5ade_0_264"/>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Analyse préliminaire</a:t>
            </a:r>
            <a:endParaRPr/>
          </a:p>
        </p:txBody>
      </p:sp>
      <p:pic>
        <p:nvPicPr>
          <p:cNvPr id="90" name="Google Shape;90;g2c777ec5ade_0_264"/>
          <p:cNvPicPr preferRelativeResize="0"/>
          <p:nvPr/>
        </p:nvPicPr>
        <p:blipFill>
          <a:blip r:embed="rId3">
            <a:alphaModFix/>
          </a:blip>
          <a:stretch>
            <a:fillRect/>
          </a:stretch>
        </p:blipFill>
        <p:spPr>
          <a:xfrm>
            <a:off x="5942050" y="593375"/>
            <a:ext cx="5856975" cy="5954275"/>
          </a:xfrm>
          <a:prstGeom prst="rect">
            <a:avLst/>
          </a:prstGeom>
          <a:noFill/>
          <a:ln>
            <a:noFill/>
          </a:ln>
        </p:spPr>
      </p:pic>
      <p:sp>
        <p:nvSpPr>
          <p:cNvPr id="91" name="Google Shape;91;g2c777ec5ade_0_264"/>
          <p:cNvSpPr txBox="1"/>
          <p:nvPr/>
        </p:nvSpPr>
        <p:spPr>
          <a:xfrm>
            <a:off x="337150" y="1639750"/>
            <a:ext cx="56049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2"/>
              </a:buClr>
              <a:buSzPts val="2100"/>
              <a:buChar char="-"/>
            </a:pPr>
            <a:r>
              <a:rPr lang="fr-FR" sz="2100">
                <a:solidFill>
                  <a:schemeClr val="dk2"/>
                </a:solidFill>
              </a:rPr>
              <a:t>CPI, population, GDPperCapita très corrélées</a:t>
            </a:r>
            <a:endParaRPr sz="2100">
              <a:solidFill>
                <a:schemeClr val="dk2"/>
              </a:solidFill>
            </a:endParaRPr>
          </a:p>
          <a:p>
            <a:pPr indent="-361950" lvl="0" marL="457200" rtl="0" algn="l">
              <a:spcBef>
                <a:spcPts val="0"/>
              </a:spcBef>
              <a:spcAft>
                <a:spcPts val="0"/>
              </a:spcAft>
              <a:buClr>
                <a:schemeClr val="dk2"/>
              </a:buClr>
              <a:buSzPts val="2100"/>
              <a:buChar char="-"/>
            </a:pPr>
            <a:r>
              <a:rPr lang="fr-FR" sz="2100">
                <a:solidFill>
                  <a:schemeClr val="dk2"/>
                </a:solidFill>
              </a:rPr>
              <a:t>UTKT_PRICE </a:t>
            </a:r>
            <a:r>
              <a:rPr lang="fr-FR" sz="2100">
                <a:solidFill>
                  <a:schemeClr val="dk2"/>
                </a:solidFill>
              </a:rPr>
              <a:t>très</a:t>
            </a:r>
            <a:r>
              <a:rPr lang="fr-FR" sz="2100">
                <a:solidFill>
                  <a:schemeClr val="dk2"/>
                </a:solidFill>
              </a:rPr>
              <a:t> corrélé </a:t>
            </a:r>
            <a:r>
              <a:rPr lang="fr-FR" sz="2100">
                <a:solidFill>
                  <a:schemeClr val="dk2"/>
                </a:solidFill>
              </a:rPr>
              <a:t>positivement</a:t>
            </a:r>
            <a:r>
              <a:rPr lang="fr-FR" sz="2100">
                <a:solidFill>
                  <a:schemeClr val="dk2"/>
                </a:solidFill>
              </a:rPr>
              <a:t> à COST_management, FUEL_COSTS et JET_FUEL_GOLF.</a:t>
            </a:r>
            <a:endParaRPr sz="2100">
              <a:solidFill>
                <a:schemeClr val="dk2"/>
              </a:solidFill>
            </a:endParaRPr>
          </a:p>
          <a:p>
            <a:pPr indent="0" lvl="0" marL="457200" rtl="0" algn="l">
              <a:spcBef>
                <a:spcPts val="0"/>
              </a:spcBef>
              <a:spcAft>
                <a:spcPts val="0"/>
              </a:spcAft>
              <a:buNone/>
            </a:pPr>
            <a:r>
              <a:t/>
            </a:r>
            <a:endParaRPr sz="2100">
              <a:solidFill>
                <a:schemeClr val="dk2"/>
              </a:solidFill>
            </a:endParaRPr>
          </a:p>
          <a:p>
            <a:pPr indent="0" lvl="0" marL="45720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rPr lang="fr-FR" sz="2100">
                <a:solidFill>
                  <a:schemeClr val="dk2"/>
                </a:solidFill>
              </a:rPr>
              <a:t>→ </a:t>
            </a:r>
            <a:r>
              <a:rPr lang="fr-FR" sz="2100">
                <a:solidFill>
                  <a:schemeClr val="dk2"/>
                </a:solidFill>
              </a:rPr>
              <a:t>Variable dépendante : </a:t>
            </a:r>
            <a:r>
              <a:rPr b="1" lang="fr-FR" sz="2100">
                <a:solidFill>
                  <a:schemeClr val="dk2"/>
                </a:solidFill>
              </a:rPr>
              <a:t>UTKT_PRICE</a:t>
            </a:r>
            <a:endParaRPr b="1" sz="2100">
              <a:solidFill>
                <a:schemeClr val="dk2"/>
              </a:solidFill>
            </a:endParaRPr>
          </a:p>
          <a:p>
            <a:pPr indent="0" lvl="0" marL="0" rtl="0" algn="l">
              <a:spcBef>
                <a:spcPts val="0"/>
              </a:spcBef>
              <a:spcAft>
                <a:spcPts val="0"/>
              </a:spcAft>
              <a:buNone/>
            </a:pPr>
            <a:r>
              <a:rPr lang="fr-FR" sz="2100">
                <a:solidFill>
                  <a:schemeClr val="dk2"/>
                </a:solidFill>
              </a:rPr>
              <a:t>→ </a:t>
            </a:r>
            <a:r>
              <a:rPr lang="fr-FR" sz="2100">
                <a:solidFill>
                  <a:schemeClr val="dk2"/>
                </a:solidFill>
              </a:rPr>
              <a:t>Variable explicative : </a:t>
            </a:r>
            <a:r>
              <a:rPr b="1" lang="fr-FR" sz="2100">
                <a:solidFill>
                  <a:schemeClr val="dk2"/>
                </a:solidFill>
              </a:rPr>
              <a:t>JET_FUEL_GULF</a:t>
            </a:r>
            <a:r>
              <a:rPr lang="fr-FR" sz="2100">
                <a:solidFill>
                  <a:schemeClr val="dk2"/>
                </a:solidFill>
              </a:rPr>
              <a:t> </a:t>
            </a:r>
            <a:endParaRPr sz="2100">
              <a:solidFill>
                <a:schemeClr val="dk2"/>
              </a:solidFill>
            </a:endParaRPr>
          </a:p>
          <a:p>
            <a:pPr indent="0" lvl="0" marL="0" rtl="0" algn="l">
              <a:spcBef>
                <a:spcPts val="0"/>
              </a:spcBef>
              <a:spcAft>
                <a:spcPts val="0"/>
              </a:spcAft>
              <a:buNone/>
            </a:pPr>
            <a:r>
              <a:rPr lang="fr-FR" sz="2100">
                <a:solidFill>
                  <a:schemeClr val="dk2"/>
                </a:solidFill>
              </a:rPr>
              <a:t>→ Variables contrôles : RPK, ASK, Market concentration et GDPperCapita, load_factor, Low_cost, LH_Ratio…</a:t>
            </a:r>
            <a:endParaRPr sz="2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c777ec5ade_0_294"/>
          <p:cNvSpPr txBox="1"/>
          <p:nvPr>
            <p:ph type="title"/>
          </p:nvPr>
        </p:nvSpPr>
        <p:spPr>
          <a:xfrm>
            <a:off x="3224100" y="299725"/>
            <a:ext cx="57438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Regressions UTKT_PRICE</a:t>
            </a:r>
            <a:endParaRPr/>
          </a:p>
        </p:txBody>
      </p:sp>
      <p:pic>
        <p:nvPicPr>
          <p:cNvPr id="97" name="Google Shape;97;g2c777ec5ade_0_294"/>
          <p:cNvPicPr preferRelativeResize="0"/>
          <p:nvPr/>
        </p:nvPicPr>
        <p:blipFill>
          <a:blip r:embed="rId3">
            <a:alphaModFix/>
          </a:blip>
          <a:stretch>
            <a:fillRect/>
          </a:stretch>
        </p:blipFill>
        <p:spPr>
          <a:xfrm>
            <a:off x="620075" y="1498399"/>
            <a:ext cx="10786875" cy="5088825"/>
          </a:xfrm>
          <a:prstGeom prst="rect">
            <a:avLst/>
          </a:prstGeom>
          <a:noFill/>
          <a:ln>
            <a:noFill/>
          </a:ln>
        </p:spPr>
      </p:pic>
      <p:sp>
        <p:nvSpPr>
          <p:cNvPr id="98" name="Google Shape;98;g2c777ec5ade_0_294"/>
          <p:cNvSpPr txBox="1"/>
          <p:nvPr/>
        </p:nvSpPr>
        <p:spPr>
          <a:xfrm>
            <a:off x="2265850" y="3585450"/>
            <a:ext cx="2914800" cy="40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900">
                <a:solidFill>
                  <a:schemeClr val="dk2"/>
                </a:solidFill>
              </a:rPr>
              <a:t>Log(fuel_costs_ask)</a:t>
            </a:r>
            <a:endParaRPr sz="1900">
              <a:solidFill>
                <a:schemeClr val="dk2"/>
              </a:solidFill>
            </a:endParaRPr>
          </a:p>
        </p:txBody>
      </p:sp>
      <p:sp>
        <p:nvSpPr>
          <p:cNvPr id="99" name="Google Shape;99;g2c777ec5ade_0_294"/>
          <p:cNvSpPr txBox="1"/>
          <p:nvPr/>
        </p:nvSpPr>
        <p:spPr>
          <a:xfrm>
            <a:off x="7573475" y="6390450"/>
            <a:ext cx="2914800" cy="40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900">
                <a:solidFill>
                  <a:schemeClr val="dk2"/>
                </a:solidFill>
              </a:rPr>
              <a:t>LOAD_FACTOR</a:t>
            </a:r>
            <a:endParaRPr sz="1900">
              <a:solidFill>
                <a:schemeClr val="dk2"/>
              </a:solidFill>
            </a:endParaRPr>
          </a:p>
        </p:txBody>
      </p:sp>
      <p:sp>
        <p:nvSpPr>
          <p:cNvPr id="100" name="Google Shape;100;g2c777ec5ade_0_294"/>
          <p:cNvSpPr txBox="1"/>
          <p:nvPr/>
        </p:nvSpPr>
        <p:spPr>
          <a:xfrm>
            <a:off x="2679400" y="6390450"/>
            <a:ext cx="1359300" cy="40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900">
                <a:solidFill>
                  <a:schemeClr val="dk2"/>
                </a:solidFill>
              </a:rPr>
              <a:t>Log(ASK)</a:t>
            </a:r>
            <a:endParaRPr sz="1900">
              <a:solidFill>
                <a:schemeClr val="dk2"/>
              </a:solidFill>
            </a:endParaRPr>
          </a:p>
        </p:txBody>
      </p:sp>
      <p:sp>
        <p:nvSpPr>
          <p:cNvPr id="101" name="Google Shape;101;g2c777ec5ade_0_294"/>
          <p:cNvSpPr txBox="1"/>
          <p:nvPr/>
        </p:nvSpPr>
        <p:spPr>
          <a:xfrm>
            <a:off x="7454100" y="3585450"/>
            <a:ext cx="3512400" cy="40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900">
                <a:solidFill>
                  <a:schemeClr val="dk2"/>
                </a:solidFill>
              </a:rPr>
              <a:t>Log(COST_management)</a:t>
            </a:r>
            <a:endParaRPr sz="1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c777ec5ade_1_3"/>
          <p:cNvSpPr txBox="1"/>
          <p:nvPr>
            <p:ph type="title"/>
          </p:nvPr>
        </p:nvSpPr>
        <p:spPr>
          <a:xfrm>
            <a:off x="174975" y="934242"/>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Ajout de variables qualitatives </a:t>
            </a:r>
            <a:endParaRPr/>
          </a:p>
        </p:txBody>
      </p:sp>
      <p:pic>
        <p:nvPicPr>
          <p:cNvPr id="107" name="Google Shape;107;g2c777ec5ade_1_3"/>
          <p:cNvPicPr preferRelativeResize="0"/>
          <p:nvPr/>
        </p:nvPicPr>
        <p:blipFill>
          <a:blip r:embed="rId3">
            <a:alphaModFix/>
          </a:blip>
          <a:stretch>
            <a:fillRect/>
          </a:stretch>
        </p:blipFill>
        <p:spPr>
          <a:xfrm>
            <a:off x="509350" y="2160338"/>
            <a:ext cx="5120368" cy="2537325"/>
          </a:xfrm>
          <a:prstGeom prst="rect">
            <a:avLst/>
          </a:prstGeom>
          <a:noFill/>
          <a:ln>
            <a:noFill/>
          </a:ln>
        </p:spPr>
      </p:pic>
      <p:pic>
        <p:nvPicPr>
          <p:cNvPr id="108" name="Google Shape;108;g2c777ec5ade_1_3"/>
          <p:cNvPicPr preferRelativeResize="0"/>
          <p:nvPr/>
        </p:nvPicPr>
        <p:blipFill>
          <a:blip r:embed="rId4">
            <a:alphaModFix/>
          </a:blip>
          <a:stretch>
            <a:fillRect/>
          </a:stretch>
        </p:blipFill>
        <p:spPr>
          <a:xfrm>
            <a:off x="6239375" y="3733775"/>
            <a:ext cx="5734050" cy="2752725"/>
          </a:xfrm>
          <a:prstGeom prst="rect">
            <a:avLst/>
          </a:prstGeom>
          <a:noFill/>
          <a:ln>
            <a:noFill/>
          </a:ln>
        </p:spPr>
      </p:pic>
      <p:pic>
        <p:nvPicPr>
          <p:cNvPr id="109" name="Google Shape;109;g2c777ec5ade_1_3"/>
          <p:cNvPicPr preferRelativeResize="0"/>
          <p:nvPr/>
        </p:nvPicPr>
        <p:blipFill>
          <a:blip r:embed="rId5">
            <a:alphaModFix/>
          </a:blip>
          <a:stretch>
            <a:fillRect/>
          </a:stretch>
        </p:blipFill>
        <p:spPr>
          <a:xfrm>
            <a:off x="6239375" y="434450"/>
            <a:ext cx="5734050"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c777ec5ade_0_32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fr-FR"/>
              <a:t>Etape 1 : Modèle initiale (OLS avec effet fixe)</a:t>
            </a:r>
            <a:endParaRPr/>
          </a:p>
        </p:txBody>
      </p:sp>
      <p:sp>
        <p:nvSpPr>
          <p:cNvPr id="115" name="Google Shape;115;g2c777ec5ade_0_327"/>
          <p:cNvSpPr txBox="1"/>
          <p:nvPr>
            <p:ph idx="1" type="body"/>
          </p:nvPr>
        </p:nvSpPr>
        <p:spPr>
          <a:xfrm>
            <a:off x="831300" y="4104704"/>
            <a:ext cx="11360700" cy="2548500"/>
          </a:xfrm>
          <a:prstGeom prst="rect">
            <a:avLst/>
          </a:prstGeom>
        </p:spPr>
        <p:txBody>
          <a:bodyPr anchorCtr="0" anchor="t" bIns="121900" lIns="121900" spcFirstLastPara="1" rIns="121900" wrap="square" tIns="121900">
            <a:normAutofit/>
          </a:bodyPr>
          <a:lstStyle/>
          <a:p>
            <a:pPr indent="0" lvl="0" marL="0" rtl="0" algn="just">
              <a:spcBef>
                <a:spcPts val="0"/>
              </a:spcBef>
              <a:spcAft>
                <a:spcPts val="0"/>
              </a:spcAft>
              <a:buClr>
                <a:schemeClr val="dk1"/>
              </a:buClr>
              <a:buSzPts val="1100"/>
              <a:buFont typeface="Arial"/>
              <a:buNone/>
            </a:pPr>
            <a:r>
              <a:rPr lang="fr-FR" sz="1900">
                <a:solidFill>
                  <a:schemeClr val="dk1"/>
                </a:solidFill>
                <a:latin typeface="Cambria"/>
                <a:ea typeface="Cambria"/>
                <a:cs typeface="Cambria"/>
                <a:sym typeface="Cambria"/>
              </a:rPr>
              <a:t>Where :</a:t>
            </a:r>
            <a:endParaRPr sz="1900">
              <a:solidFill>
                <a:schemeClr val="dk1"/>
              </a:solidFill>
              <a:latin typeface="Cambria"/>
              <a:ea typeface="Cambria"/>
              <a:cs typeface="Cambria"/>
              <a:sym typeface="Cambria"/>
            </a:endParaRPr>
          </a:p>
          <a:p>
            <a:pPr indent="-349250" lvl="0" marL="914400" rtl="0" algn="just">
              <a:spcBef>
                <a:spcPts val="0"/>
              </a:spcBef>
              <a:spcAft>
                <a:spcPts val="0"/>
              </a:spcAft>
              <a:buClr>
                <a:schemeClr val="dk1"/>
              </a:buClr>
              <a:buSzPts val="1900"/>
              <a:buFont typeface="Cambria"/>
              <a:buChar char="❖"/>
            </a:pPr>
            <a:r>
              <a:rPr lang="fr-FR" sz="1900">
                <a:solidFill>
                  <a:schemeClr val="dk1"/>
                </a:solidFill>
                <a:latin typeface="Cambria"/>
                <a:ea typeface="Cambria"/>
                <a:cs typeface="Cambria"/>
                <a:sym typeface="Cambria"/>
              </a:rPr>
              <a:t>i represents the individual (the airline company).</a:t>
            </a:r>
            <a:endParaRPr sz="1900">
              <a:solidFill>
                <a:schemeClr val="dk1"/>
              </a:solidFill>
              <a:latin typeface="Cambria"/>
              <a:ea typeface="Cambria"/>
              <a:cs typeface="Cambria"/>
              <a:sym typeface="Cambria"/>
            </a:endParaRPr>
          </a:p>
          <a:p>
            <a:pPr indent="-349250" lvl="0" marL="914400" rtl="0" algn="just">
              <a:spcBef>
                <a:spcPts val="0"/>
              </a:spcBef>
              <a:spcAft>
                <a:spcPts val="0"/>
              </a:spcAft>
              <a:buClr>
                <a:schemeClr val="dk1"/>
              </a:buClr>
              <a:buSzPts val="1900"/>
              <a:buFont typeface="Cambria"/>
              <a:buChar char="❖"/>
            </a:pPr>
            <a:r>
              <a:rPr lang="fr-FR" sz="1900">
                <a:solidFill>
                  <a:schemeClr val="dk1"/>
                </a:solidFill>
                <a:latin typeface="Cambria"/>
                <a:ea typeface="Cambria"/>
                <a:cs typeface="Cambria"/>
                <a:sym typeface="Cambria"/>
              </a:rPr>
              <a:t>t represents the time period.</a:t>
            </a:r>
            <a:endParaRPr sz="1900">
              <a:solidFill>
                <a:schemeClr val="dk1"/>
              </a:solidFill>
              <a:latin typeface="Cambria"/>
              <a:ea typeface="Cambria"/>
              <a:cs typeface="Cambria"/>
              <a:sym typeface="Cambria"/>
            </a:endParaRPr>
          </a:p>
          <a:p>
            <a:pPr indent="-349250" lvl="0" marL="914400" rtl="0" algn="just">
              <a:spcBef>
                <a:spcPts val="0"/>
              </a:spcBef>
              <a:spcAft>
                <a:spcPts val="0"/>
              </a:spcAft>
              <a:buClr>
                <a:schemeClr val="dk1"/>
              </a:buClr>
              <a:buSzPts val="1900"/>
              <a:buFont typeface="Cambria"/>
              <a:buChar char="❖"/>
            </a:pPr>
            <a:r>
              <a:rPr lang="fr-FR" sz="1900">
                <a:solidFill>
                  <a:schemeClr val="dk1"/>
                </a:solidFill>
                <a:latin typeface="Cambria"/>
                <a:ea typeface="Cambria"/>
                <a:cs typeface="Cambria"/>
                <a:sym typeface="Cambria"/>
              </a:rPr>
              <a:t>μit represents the individual fixed effect</a:t>
            </a:r>
            <a:endParaRPr sz="1900">
              <a:solidFill>
                <a:schemeClr val="dk1"/>
              </a:solidFill>
              <a:latin typeface="Cambria"/>
              <a:ea typeface="Cambria"/>
              <a:cs typeface="Cambria"/>
              <a:sym typeface="Cambria"/>
            </a:endParaRPr>
          </a:p>
          <a:p>
            <a:pPr indent="-349250" lvl="0" marL="914400" rtl="0" algn="just">
              <a:spcBef>
                <a:spcPts val="0"/>
              </a:spcBef>
              <a:spcAft>
                <a:spcPts val="0"/>
              </a:spcAft>
              <a:buClr>
                <a:schemeClr val="dk1"/>
              </a:buClr>
              <a:buSzPts val="1900"/>
              <a:buFont typeface="Cambria"/>
              <a:buChar char="❖"/>
            </a:pPr>
            <a:r>
              <a:rPr lang="fr-FR" sz="1900">
                <a:solidFill>
                  <a:schemeClr val="dk1"/>
                </a:solidFill>
                <a:latin typeface="Cambria"/>
                <a:ea typeface="Cambria"/>
                <a:cs typeface="Cambria"/>
                <a:sym typeface="Cambria"/>
              </a:rPr>
              <a:t>ϵit is the error term.</a:t>
            </a:r>
            <a:endParaRPr sz="3200"/>
          </a:p>
        </p:txBody>
      </p:sp>
      <p:pic>
        <p:nvPicPr>
          <p:cNvPr id="116" name="Google Shape;116;g2c777ec5ade_0_327"/>
          <p:cNvPicPr preferRelativeResize="0"/>
          <p:nvPr/>
        </p:nvPicPr>
        <p:blipFill>
          <a:blip r:embed="rId3">
            <a:alphaModFix/>
          </a:blip>
          <a:stretch>
            <a:fillRect/>
          </a:stretch>
        </p:blipFill>
        <p:spPr>
          <a:xfrm>
            <a:off x="415600" y="1356863"/>
            <a:ext cx="9056750" cy="2286750"/>
          </a:xfrm>
          <a:prstGeom prst="rect">
            <a:avLst/>
          </a:prstGeom>
          <a:noFill/>
          <a:ln>
            <a:noFill/>
          </a:ln>
        </p:spPr>
      </p:pic>
      <p:pic>
        <p:nvPicPr>
          <p:cNvPr id="117" name="Google Shape;117;g2c777ec5ade_0_327"/>
          <p:cNvPicPr preferRelativeResize="0"/>
          <p:nvPr/>
        </p:nvPicPr>
        <p:blipFill>
          <a:blip r:embed="rId4">
            <a:alphaModFix/>
          </a:blip>
          <a:stretch>
            <a:fillRect/>
          </a:stretch>
        </p:blipFill>
        <p:spPr>
          <a:xfrm>
            <a:off x="7616200" y="3824314"/>
            <a:ext cx="4415375" cy="3109286"/>
          </a:xfrm>
          <a:prstGeom prst="rect">
            <a:avLst/>
          </a:prstGeom>
          <a:noFill/>
          <a:ln>
            <a:noFill/>
          </a:ln>
        </p:spPr>
      </p:pic>
      <p:sp>
        <p:nvSpPr>
          <p:cNvPr id="118" name="Google Shape;118;g2c777ec5ade_0_327"/>
          <p:cNvSpPr txBox="1"/>
          <p:nvPr/>
        </p:nvSpPr>
        <p:spPr>
          <a:xfrm>
            <a:off x="8951625" y="3443325"/>
            <a:ext cx="17445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solidFill>
                  <a:schemeClr val="dk2"/>
                </a:solidFill>
              </a:rPr>
              <a:t>Illustration</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c777ec5ade_1_17"/>
          <p:cNvPicPr preferRelativeResize="0"/>
          <p:nvPr/>
        </p:nvPicPr>
        <p:blipFill>
          <a:blip r:embed="rId3">
            <a:alphaModFix/>
          </a:blip>
          <a:stretch>
            <a:fillRect/>
          </a:stretch>
        </p:blipFill>
        <p:spPr>
          <a:xfrm>
            <a:off x="312825" y="76200"/>
            <a:ext cx="4297329" cy="6705600"/>
          </a:xfrm>
          <a:prstGeom prst="rect">
            <a:avLst/>
          </a:prstGeom>
          <a:noFill/>
          <a:ln>
            <a:noFill/>
          </a:ln>
        </p:spPr>
      </p:pic>
      <p:sp>
        <p:nvSpPr>
          <p:cNvPr id="124" name="Google Shape;124;g2c777ec5ade_1_17"/>
          <p:cNvSpPr/>
          <p:nvPr/>
        </p:nvSpPr>
        <p:spPr>
          <a:xfrm>
            <a:off x="1891625" y="1036050"/>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g2c777ec5ade_1_17"/>
          <p:cNvSpPr/>
          <p:nvPr/>
        </p:nvSpPr>
        <p:spPr>
          <a:xfrm>
            <a:off x="1891625" y="3755200"/>
            <a:ext cx="2718600" cy="36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26" name="Google Shape;126;g2c777ec5ade_1_17"/>
          <p:cNvGraphicFramePr/>
          <p:nvPr/>
        </p:nvGraphicFramePr>
        <p:xfrm>
          <a:off x="5621425" y="1173725"/>
          <a:ext cx="3000000" cy="3000000"/>
        </p:xfrm>
        <a:graphic>
          <a:graphicData uri="http://schemas.openxmlformats.org/drawingml/2006/table">
            <a:tbl>
              <a:tblPr>
                <a:noFill/>
                <a:tableStyleId>{33A2775F-545B-408F-9438-9403B865B4B2}</a:tableStyleId>
              </a:tblPr>
              <a:tblGrid>
                <a:gridCol w="2728825"/>
                <a:gridCol w="2728825"/>
              </a:tblGrid>
              <a:tr h="381000">
                <a:tc>
                  <a:txBody>
                    <a:bodyPr/>
                    <a:lstStyle/>
                    <a:p>
                      <a:pPr indent="0" lvl="0" marL="0" rtl="0" algn="l">
                        <a:spcBef>
                          <a:spcPts val="0"/>
                        </a:spcBef>
                        <a:spcAft>
                          <a:spcPts val="0"/>
                        </a:spcAft>
                        <a:buNone/>
                      </a:pPr>
                      <a:r>
                        <a:rPr lang="fr-FR"/>
                        <a:t>Variable</a:t>
                      </a:r>
                      <a:endParaRPr/>
                    </a:p>
                  </a:txBody>
                  <a:tcPr marT="91425" marB="91425" marR="91425" marL="91425"/>
                </a:tc>
                <a:tc>
                  <a:txBody>
                    <a:bodyPr/>
                    <a:lstStyle/>
                    <a:p>
                      <a:pPr indent="0" lvl="0" marL="0" rtl="0" algn="ctr">
                        <a:spcBef>
                          <a:spcPts val="0"/>
                        </a:spcBef>
                        <a:spcAft>
                          <a:spcPts val="0"/>
                        </a:spcAft>
                        <a:buNone/>
                      </a:pPr>
                      <a:r>
                        <a:rPr lang="fr-FR"/>
                        <a:t>Signe attendu</a:t>
                      </a:r>
                      <a:endParaRPr/>
                    </a:p>
                  </a:txBody>
                  <a:tcPr marT="91425" marB="91425" marR="91425" marL="91425"/>
                </a:tc>
              </a:tr>
              <a:tr h="381000">
                <a:tc>
                  <a:txBody>
                    <a:bodyPr/>
                    <a:lstStyle/>
                    <a:p>
                      <a:pPr indent="0" lvl="0" marL="0" rtl="0" algn="l">
                        <a:spcBef>
                          <a:spcPts val="0"/>
                        </a:spcBef>
                        <a:spcAft>
                          <a:spcPts val="0"/>
                        </a:spcAft>
                        <a:buNone/>
                      </a:pPr>
                      <a:r>
                        <a:rPr lang="fr-FR"/>
                        <a:t>FUEL_COST_ASK</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COST_management</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ASK</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LOAD_FACTOR</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LH_RATIO</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sz="1800">
                          <a:solidFill>
                            <a:schemeClr val="dk1"/>
                          </a:solidFill>
                        </a:rPr>
                        <a:t>≈ -</a:t>
                      </a:r>
                      <a:endParaRPr sz="1800"/>
                    </a:p>
                  </a:txBody>
                  <a:tcPr marT="91425" marB="91425" marR="91425" marL="91425"/>
                </a:tc>
              </a:tr>
              <a:tr h="381000">
                <a:tc>
                  <a:txBody>
                    <a:bodyPr/>
                    <a:lstStyle/>
                    <a:p>
                      <a:pPr indent="0" lvl="0" marL="0" rtl="0" algn="l">
                        <a:spcBef>
                          <a:spcPts val="0"/>
                        </a:spcBef>
                        <a:spcAft>
                          <a:spcPts val="0"/>
                        </a:spcAft>
                        <a:buNone/>
                      </a:pPr>
                      <a:r>
                        <a:rPr lang="fr-FR"/>
                        <a:t>MKT_CONCENTRATION</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GDP</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LOW COST</a:t>
                      </a:r>
                      <a:endParaRPr/>
                    </a:p>
                  </a:txBody>
                  <a:tcPr marT="91425" marB="91425" marR="91425" marL="91425"/>
                </a:tc>
                <a:tc>
                  <a:txBody>
                    <a:bodyPr/>
                    <a:lstStyle/>
                    <a:p>
                      <a:pPr indent="0" lvl="0" marL="0" rtl="0" algn="ctr">
                        <a:spcBef>
                          <a:spcPts val="0"/>
                        </a:spcBef>
                        <a:spcAft>
                          <a:spcPts val="0"/>
                        </a:spcAft>
                        <a:buNone/>
                      </a:pPr>
                      <a:r>
                        <a:rPr lang="fr-FR" sz="1800"/>
                        <a:t>-</a:t>
                      </a:r>
                      <a:endParaRPr sz="1800"/>
                    </a:p>
                  </a:txBody>
                  <a:tcPr marT="91425" marB="91425" marR="91425" marL="91425"/>
                </a:tc>
              </a:tr>
              <a:tr h="381000">
                <a:tc>
                  <a:txBody>
                    <a:bodyPr/>
                    <a:lstStyle/>
                    <a:p>
                      <a:pPr indent="0" lvl="0" marL="0" rtl="0" algn="l">
                        <a:spcBef>
                          <a:spcPts val="0"/>
                        </a:spcBef>
                        <a:spcAft>
                          <a:spcPts val="0"/>
                        </a:spcAft>
                        <a:buNone/>
                      </a:pPr>
                      <a:r>
                        <a:rPr lang="fr-FR"/>
                        <a:t>Type (governmental, private)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fr-FR" sz="1800">
                          <a:solidFill>
                            <a:schemeClr val="dk1"/>
                          </a:solidFill>
                        </a:rPr>
                        <a:t>≈</a:t>
                      </a:r>
                      <a:endParaRPr sz="18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2024-03-26T16:07:00Z</dcterms:created>
  <dc:creator>TADANDJOA KOLANI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25024BD18306495FA7AD7E262D090FC9_13</vt:lpwstr>
  </property>
  <property fmtid="{D5CDD505-2E9C-101B-9397-08002B2CF9AE}" pid="3" name="KSOProductBuildVer">
    <vt:lpwstr>2052-12.1.0.16417</vt:lpwstr>
  </property>
</Properties>
</file>