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F4B-3223-4196-AF2C-BB4227C6EC7D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63E-C793-44E5-9BC2-B081A3C5E2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15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F4B-3223-4196-AF2C-BB4227C6EC7D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63E-C793-44E5-9BC2-B081A3C5E2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06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F4B-3223-4196-AF2C-BB4227C6EC7D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63E-C793-44E5-9BC2-B081A3C5E2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94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F4B-3223-4196-AF2C-BB4227C6EC7D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63E-C793-44E5-9BC2-B081A3C5E2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4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F4B-3223-4196-AF2C-BB4227C6EC7D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63E-C793-44E5-9BC2-B081A3C5E2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41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F4B-3223-4196-AF2C-BB4227C6EC7D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63E-C793-44E5-9BC2-B081A3C5E2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52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F4B-3223-4196-AF2C-BB4227C6EC7D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63E-C793-44E5-9BC2-B081A3C5E2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76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F4B-3223-4196-AF2C-BB4227C6EC7D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63E-C793-44E5-9BC2-B081A3C5E2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80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F4B-3223-4196-AF2C-BB4227C6EC7D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63E-C793-44E5-9BC2-B081A3C5E2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27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F4B-3223-4196-AF2C-BB4227C6EC7D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63E-C793-44E5-9BC2-B081A3C5E2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27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F4B-3223-4196-AF2C-BB4227C6EC7D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63E-C793-44E5-9BC2-B081A3C5E2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02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EFF4B-3223-4196-AF2C-BB4227C6EC7D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463E-C793-44E5-9BC2-B081A3C5E2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87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Procedimientos en Pascal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8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b="1" dirty="0" smtClean="0"/>
              <a:t/>
            </a:r>
            <a:br>
              <a:rPr lang="es-ES" sz="3600" b="1" dirty="0" smtClean="0"/>
            </a:br>
            <a:r>
              <a:rPr lang="es-ES" sz="3600" b="1" dirty="0" smtClean="0"/>
              <a:t>El siguiente programa muestra como calcular la sumatoria de un Nº que se ingresa por teclado.</a:t>
            </a:r>
            <a:r>
              <a:rPr lang="es-ES" sz="3600" dirty="0" smtClean="0"/>
              <a:t/>
            </a:r>
            <a:br>
              <a:rPr lang="es-ES" sz="3600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sz="7200" b="1" dirty="0" err="1" smtClean="0">
                <a:solidFill>
                  <a:srgbClr val="7030A0"/>
                </a:solidFill>
              </a:rPr>
              <a:t>Program</a:t>
            </a:r>
            <a:r>
              <a:rPr lang="es-ES" sz="7200" b="1" dirty="0" smtClean="0">
                <a:solidFill>
                  <a:srgbClr val="7030A0"/>
                </a:solidFill>
              </a:rPr>
              <a:t> </a:t>
            </a:r>
            <a:r>
              <a:rPr lang="es-ES" sz="7200" b="1" dirty="0" smtClean="0"/>
              <a:t>sumatoria;</a:t>
            </a:r>
          </a:p>
          <a:p>
            <a:pPr marL="0" indent="0">
              <a:buNone/>
            </a:pPr>
            <a:r>
              <a:rPr lang="es-ES" sz="7200" b="1" dirty="0" smtClean="0">
                <a:solidFill>
                  <a:srgbClr val="7030A0"/>
                </a:solidFill>
              </a:rPr>
              <a:t>uses</a:t>
            </a:r>
            <a:r>
              <a:rPr lang="es-ES" sz="7200" dirty="0"/>
              <a:t/>
            </a:r>
            <a:br>
              <a:rPr lang="es-ES" sz="7200" dirty="0"/>
            </a:br>
            <a:r>
              <a:rPr lang="es-ES" sz="7200" dirty="0"/>
              <a:t> </a:t>
            </a:r>
            <a:r>
              <a:rPr lang="es-ES" sz="7200" dirty="0" err="1"/>
              <a:t>crt</a:t>
            </a:r>
            <a:r>
              <a:rPr lang="es-ES" sz="7200" dirty="0"/>
              <a:t>;</a:t>
            </a:r>
            <a:br>
              <a:rPr lang="es-ES" sz="7200" dirty="0"/>
            </a:br>
            <a:r>
              <a:rPr lang="es-ES" sz="7200" b="1" dirty="0" err="1">
                <a:solidFill>
                  <a:srgbClr val="7030A0"/>
                </a:solidFill>
              </a:rPr>
              <a:t>var</a:t>
            </a:r>
            <a:r>
              <a:rPr lang="es-ES" sz="7200" dirty="0"/>
              <a:t/>
            </a:r>
            <a:br>
              <a:rPr lang="es-ES" sz="7200" dirty="0"/>
            </a:br>
            <a:r>
              <a:rPr lang="es-ES" sz="7200" dirty="0"/>
              <a:t> suma</a:t>
            </a:r>
            <a:r>
              <a:rPr lang="es-ES" sz="7200" dirty="0" smtClean="0"/>
              <a:t>, numero, contador: </a:t>
            </a:r>
            <a:r>
              <a:rPr lang="es-ES" sz="7200" dirty="0" err="1" smtClean="0"/>
              <a:t>integer</a:t>
            </a:r>
            <a:r>
              <a:rPr lang="es-ES" sz="7200" dirty="0"/>
              <a:t>;</a:t>
            </a:r>
            <a:br>
              <a:rPr lang="es-ES" sz="7200" dirty="0"/>
            </a:br>
            <a:endParaRPr lang="es-ES" sz="7200" dirty="0" smtClean="0"/>
          </a:p>
          <a:p>
            <a:pPr marL="0" indent="0">
              <a:buNone/>
            </a:pPr>
            <a:r>
              <a:rPr lang="es-ES" sz="7200" b="1" dirty="0" err="1" smtClean="0">
                <a:solidFill>
                  <a:srgbClr val="7030A0"/>
                </a:solidFill>
              </a:rPr>
              <a:t>Begin</a:t>
            </a:r>
            <a:endParaRPr lang="es-ES" sz="7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s-ES" sz="7200" dirty="0"/>
              <a:t/>
            </a:r>
            <a:br>
              <a:rPr lang="es-ES" sz="7200" dirty="0"/>
            </a:br>
            <a:r>
              <a:rPr lang="es-ES" sz="7200" dirty="0"/>
              <a:t> </a:t>
            </a:r>
            <a:r>
              <a:rPr lang="es-ES" sz="7200" dirty="0" err="1"/>
              <a:t>ClrScr</a:t>
            </a:r>
            <a:r>
              <a:rPr lang="es-ES" sz="7200" dirty="0"/>
              <a:t>;</a:t>
            </a:r>
            <a:br>
              <a:rPr lang="es-ES" sz="7200" dirty="0"/>
            </a:br>
            <a:r>
              <a:rPr lang="es-ES" sz="7200" dirty="0"/>
              <a:t> </a:t>
            </a:r>
            <a:r>
              <a:rPr lang="es-ES" sz="7200" b="1" dirty="0" err="1" smtClean="0">
                <a:solidFill>
                  <a:srgbClr val="0000FF"/>
                </a:solidFill>
              </a:rPr>
              <a:t>Write</a:t>
            </a:r>
            <a:r>
              <a:rPr lang="es-ES" sz="7200" dirty="0" smtClean="0"/>
              <a:t>(‘Ingrese el número para la sumatoria: ');</a:t>
            </a:r>
          </a:p>
          <a:p>
            <a:pPr marL="0" indent="0">
              <a:buNone/>
            </a:pPr>
            <a:r>
              <a:rPr lang="es-ES" sz="7200" dirty="0" smtClean="0"/>
              <a:t> </a:t>
            </a:r>
            <a:r>
              <a:rPr lang="es-ES" sz="7200" b="1" dirty="0" err="1" smtClean="0">
                <a:solidFill>
                  <a:srgbClr val="0000FF"/>
                </a:solidFill>
              </a:rPr>
              <a:t>Readln</a:t>
            </a:r>
            <a:r>
              <a:rPr lang="es-ES" sz="7200" b="1" dirty="0" smtClean="0">
                <a:solidFill>
                  <a:srgbClr val="0000FF"/>
                </a:solidFill>
              </a:rPr>
              <a:t> </a:t>
            </a:r>
            <a:r>
              <a:rPr lang="es-ES" sz="7200" dirty="0" smtClean="0"/>
              <a:t>(numero</a:t>
            </a:r>
            <a:r>
              <a:rPr lang="es-ES" sz="7200" dirty="0"/>
              <a:t>);</a:t>
            </a:r>
            <a:br>
              <a:rPr lang="es-ES" sz="7200" dirty="0"/>
            </a:br>
            <a:r>
              <a:rPr lang="es-ES" sz="7200" dirty="0"/>
              <a:t> </a:t>
            </a:r>
            <a:r>
              <a:rPr lang="es-ES" sz="7200" dirty="0" smtClean="0"/>
              <a:t>suma</a:t>
            </a:r>
            <a:r>
              <a:rPr lang="es-ES" sz="7200" dirty="0"/>
              <a:t>:=0;</a:t>
            </a:r>
            <a:br>
              <a:rPr lang="es-ES" sz="7200" dirty="0"/>
            </a:br>
            <a:r>
              <a:rPr lang="es-ES" sz="7200" dirty="0"/>
              <a:t> </a:t>
            </a:r>
            <a:r>
              <a:rPr lang="es-ES" sz="7200" b="1" dirty="0" err="1">
                <a:solidFill>
                  <a:srgbClr val="0000FF"/>
                </a:solidFill>
              </a:rPr>
              <a:t>for</a:t>
            </a:r>
            <a:r>
              <a:rPr lang="es-ES" sz="7200" dirty="0">
                <a:solidFill>
                  <a:srgbClr val="0000FF"/>
                </a:solidFill>
              </a:rPr>
              <a:t> </a:t>
            </a:r>
            <a:r>
              <a:rPr lang="es-ES" sz="7200" dirty="0"/>
              <a:t>contador:=1 </a:t>
            </a:r>
            <a:r>
              <a:rPr lang="es-ES" sz="7200" b="1" dirty="0" err="1">
                <a:solidFill>
                  <a:srgbClr val="0000FF"/>
                </a:solidFill>
              </a:rPr>
              <a:t>to</a:t>
            </a:r>
            <a:r>
              <a:rPr lang="es-ES" sz="7200" dirty="0">
                <a:solidFill>
                  <a:srgbClr val="0000FF"/>
                </a:solidFill>
              </a:rPr>
              <a:t> </a:t>
            </a:r>
            <a:r>
              <a:rPr lang="es-ES" sz="7200" dirty="0"/>
              <a:t>numero </a:t>
            </a:r>
            <a:r>
              <a:rPr lang="es-ES" sz="7200" b="1" dirty="0">
                <a:solidFill>
                  <a:srgbClr val="0000FF"/>
                </a:solidFill>
              </a:rPr>
              <a:t>do</a:t>
            </a:r>
            <a:r>
              <a:rPr lang="es-ES" sz="7200" dirty="0"/>
              <a:t/>
            </a:r>
            <a:br>
              <a:rPr lang="es-ES" sz="7200" dirty="0"/>
            </a:br>
            <a:r>
              <a:rPr lang="es-ES" sz="7200" dirty="0"/>
              <a:t>  </a:t>
            </a:r>
            <a:r>
              <a:rPr lang="es-ES" sz="7200" b="1" dirty="0" err="1">
                <a:solidFill>
                  <a:srgbClr val="7030A0"/>
                </a:solidFill>
              </a:rPr>
              <a:t>begin</a:t>
            </a:r>
            <a:r>
              <a:rPr lang="es-ES" sz="7200" dirty="0"/>
              <a:t/>
            </a:r>
            <a:br>
              <a:rPr lang="es-ES" sz="7200" dirty="0"/>
            </a:br>
            <a:r>
              <a:rPr lang="es-ES" sz="7200" dirty="0"/>
              <a:t>   suma:=</a:t>
            </a:r>
            <a:r>
              <a:rPr lang="es-ES" sz="7200" dirty="0" err="1"/>
              <a:t>suma+contador</a:t>
            </a:r>
            <a:r>
              <a:rPr lang="es-ES" sz="7200" dirty="0"/>
              <a:t>;</a:t>
            </a:r>
            <a:br>
              <a:rPr lang="es-ES" sz="7200" dirty="0"/>
            </a:br>
            <a:r>
              <a:rPr lang="es-ES" sz="7200" dirty="0"/>
              <a:t>  </a:t>
            </a:r>
            <a:r>
              <a:rPr lang="es-ES" sz="7200" b="1" dirty="0" err="1" smtClean="0">
                <a:solidFill>
                  <a:srgbClr val="7030A0"/>
                </a:solidFill>
              </a:rPr>
              <a:t>end</a:t>
            </a:r>
            <a:r>
              <a:rPr lang="es-ES" sz="7200" dirty="0" smtClean="0"/>
              <a:t>;</a:t>
            </a:r>
          </a:p>
          <a:p>
            <a:pPr marL="0" indent="0">
              <a:buNone/>
            </a:pPr>
            <a:r>
              <a:rPr lang="es-ES" sz="7200" dirty="0"/>
              <a:t>  </a:t>
            </a:r>
            <a:r>
              <a:rPr lang="es-ES" sz="7200" b="1" dirty="0" err="1">
                <a:solidFill>
                  <a:srgbClr val="0000FF"/>
                </a:solidFill>
              </a:rPr>
              <a:t>Write</a:t>
            </a:r>
            <a:r>
              <a:rPr lang="es-ES" sz="7200" dirty="0" smtClean="0"/>
              <a:t>(‘La sumatoria es: </a:t>
            </a:r>
            <a:r>
              <a:rPr lang="es-ES" sz="7200" dirty="0"/>
              <a:t>',suma);</a:t>
            </a:r>
            <a:br>
              <a:rPr lang="es-ES" sz="7200" dirty="0"/>
            </a:br>
            <a:r>
              <a:rPr lang="es-ES" sz="7200" dirty="0"/>
              <a:t> </a:t>
            </a:r>
            <a:br>
              <a:rPr lang="es-ES" sz="7200" dirty="0"/>
            </a:br>
            <a:r>
              <a:rPr lang="es-ES" sz="7200" b="1" dirty="0" err="1">
                <a:solidFill>
                  <a:srgbClr val="7030A0"/>
                </a:solidFill>
              </a:rPr>
              <a:t>end</a:t>
            </a:r>
            <a:r>
              <a:rPr lang="es-ES" sz="7200" b="1" dirty="0" smtClean="0"/>
              <a:t>.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val="5147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Un procedimiento en Pascal, se declara: </a:t>
            </a:r>
          </a:p>
          <a:p>
            <a:pPr marL="0" indent="0">
              <a:buNone/>
            </a:pPr>
            <a:r>
              <a:rPr lang="es-ES" b="1" dirty="0" smtClean="0">
                <a:solidFill>
                  <a:srgbClr val="7030A0"/>
                </a:solidFill>
              </a:rPr>
              <a:t>PROCEDURE</a:t>
            </a:r>
            <a:r>
              <a:rPr lang="es-ES" dirty="0" smtClean="0">
                <a:solidFill>
                  <a:srgbClr val="7030A0"/>
                </a:solidFill>
              </a:rPr>
              <a:t> </a:t>
            </a:r>
            <a:r>
              <a:rPr lang="es-ES" dirty="0" smtClean="0"/>
              <a:t>TITULO;</a:t>
            </a:r>
          </a:p>
          <a:p>
            <a:pPr marL="0" indent="0">
              <a:buNone/>
            </a:pPr>
            <a:r>
              <a:rPr lang="es-ES" b="1" dirty="0" smtClean="0">
                <a:solidFill>
                  <a:srgbClr val="7030A0"/>
                </a:solidFill>
              </a:rPr>
              <a:t>   BEGIN</a:t>
            </a:r>
            <a:endParaRPr lang="es-E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s-ES" dirty="0" smtClean="0"/>
              <a:t>      INSTRUCCIONES</a:t>
            </a:r>
          </a:p>
          <a:p>
            <a:pPr marL="0" indent="0">
              <a:buNone/>
            </a:pPr>
            <a:r>
              <a:rPr lang="es-ES" b="1" dirty="0" smtClean="0">
                <a:solidFill>
                  <a:srgbClr val="7030A0"/>
                </a:solidFill>
              </a:rPr>
              <a:t>   END</a:t>
            </a:r>
            <a:r>
              <a:rPr lang="es-ES" b="1" dirty="0" smtClean="0"/>
              <a:t>;</a:t>
            </a:r>
            <a:endParaRPr lang="es-ES" dirty="0" smtClean="0"/>
          </a:p>
          <a:p>
            <a:r>
              <a:rPr lang="es-ES" dirty="0" smtClean="0"/>
              <a:t>Dentro del programa se lo llama invocando su nombre.  </a:t>
            </a:r>
          </a:p>
          <a:p>
            <a:r>
              <a:rPr lang="es-ES" dirty="0" smtClean="0"/>
              <a:t>Se declara luego de la sección </a:t>
            </a:r>
            <a:r>
              <a:rPr lang="es-ES" b="1" dirty="0" smtClean="0"/>
              <a:t>VAR</a:t>
            </a:r>
            <a:endParaRPr lang="es-ES" b="1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80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Calculo de la sumatoria usando un procedimiento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sz="4000" b="1" dirty="0" err="1" smtClean="0">
                <a:solidFill>
                  <a:srgbClr val="7030A0"/>
                </a:solidFill>
              </a:rPr>
              <a:t>Program</a:t>
            </a:r>
            <a:r>
              <a:rPr lang="es-ES" sz="4000" b="1" dirty="0" smtClean="0">
                <a:solidFill>
                  <a:srgbClr val="7030A0"/>
                </a:solidFill>
              </a:rPr>
              <a:t> </a:t>
            </a:r>
            <a:r>
              <a:rPr lang="es-ES" sz="4000" b="1" dirty="0" err="1" smtClean="0">
                <a:solidFill>
                  <a:srgbClr val="7030A0"/>
                </a:solidFill>
              </a:rPr>
              <a:t>sumatoriaconproced</a:t>
            </a:r>
            <a:r>
              <a:rPr lang="es-ES" sz="40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s-ES" sz="4000" b="1" dirty="0" smtClean="0">
                <a:solidFill>
                  <a:srgbClr val="7030A0"/>
                </a:solidFill>
              </a:rPr>
              <a:t>uses</a:t>
            </a: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> </a:t>
            </a:r>
            <a:r>
              <a:rPr lang="es-ES" sz="4000" dirty="0" err="1" smtClean="0"/>
              <a:t>crt</a:t>
            </a:r>
            <a:r>
              <a:rPr lang="es-ES" sz="4000" dirty="0" smtClean="0"/>
              <a:t>;</a:t>
            </a:r>
            <a:br>
              <a:rPr lang="es-ES" sz="4000" dirty="0" smtClean="0"/>
            </a:br>
            <a:r>
              <a:rPr lang="es-ES" sz="4000" b="1" dirty="0" err="1" smtClean="0">
                <a:solidFill>
                  <a:srgbClr val="7030A0"/>
                </a:solidFill>
              </a:rPr>
              <a:t>var</a:t>
            </a: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> </a:t>
            </a:r>
            <a:r>
              <a:rPr lang="es-ES" sz="4000" dirty="0" err="1" smtClean="0"/>
              <a:t>contador,numero,sumatoria:integer</a:t>
            </a:r>
            <a:r>
              <a:rPr lang="es-ES" sz="4000" dirty="0" smtClean="0"/>
              <a:t>;</a:t>
            </a:r>
            <a:br>
              <a:rPr lang="es-ES" sz="4000" dirty="0" smtClean="0"/>
            </a:b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b="1" dirty="0" err="1" smtClean="0">
                <a:solidFill>
                  <a:srgbClr val="7030A0"/>
                </a:solidFill>
              </a:rPr>
              <a:t>procedure</a:t>
            </a:r>
            <a:r>
              <a:rPr lang="es-ES" sz="4000" dirty="0" smtClean="0">
                <a:solidFill>
                  <a:srgbClr val="7030A0"/>
                </a:solidFill>
              </a:rPr>
              <a:t> </a:t>
            </a:r>
            <a:r>
              <a:rPr lang="es-ES" sz="4000" b="1" dirty="0" smtClean="0">
                <a:solidFill>
                  <a:srgbClr val="0000FF"/>
                </a:solidFill>
              </a:rPr>
              <a:t>sumatoria</a:t>
            </a:r>
            <a:r>
              <a:rPr lang="es-ES" sz="4000" dirty="0" smtClean="0"/>
              <a:t>;</a:t>
            </a:r>
            <a:br>
              <a:rPr lang="es-ES" sz="4000" dirty="0" smtClean="0"/>
            </a:br>
            <a:r>
              <a:rPr lang="es-ES" sz="4000" dirty="0" smtClean="0"/>
              <a:t> </a:t>
            </a:r>
            <a:r>
              <a:rPr lang="es-ES" sz="4000" b="1" dirty="0" err="1" smtClean="0">
                <a:solidFill>
                  <a:srgbClr val="7030A0"/>
                </a:solidFill>
              </a:rPr>
              <a:t>begin</a:t>
            </a: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>  </a:t>
            </a:r>
            <a:r>
              <a:rPr lang="es-ES" sz="4000" b="1" dirty="0" err="1" smtClean="0">
                <a:solidFill>
                  <a:srgbClr val="0000FF"/>
                </a:solidFill>
              </a:rPr>
              <a:t>writeln</a:t>
            </a:r>
            <a:r>
              <a:rPr lang="es-ES" sz="4000" dirty="0" smtClean="0"/>
              <a:t>(‘Ingrese el número para la sumatoria: ');</a:t>
            </a:r>
            <a:br>
              <a:rPr lang="es-ES" sz="4000" dirty="0" smtClean="0"/>
            </a:br>
            <a:r>
              <a:rPr lang="es-ES" sz="4000" dirty="0" smtClean="0"/>
              <a:t>  </a:t>
            </a:r>
            <a:r>
              <a:rPr lang="es-ES" sz="4000" b="1" dirty="0" err="1" smtClean="0">
                <a:solidFill>
                  <a:srgbClr val="0000FF"/>
                </a:solidFill>
              </a:rPr>
              <a:t>Readln</a:t>
            </a:r>
            <a:r>
              <a:rPr lang="es-ES" sz="4000" dirty="0" smtClean="0">
                <a:solidFill>
                  <a:srgbClr val="0000FF"/>
                </a:solidFill>
              </a:rPr>
              <a:t> </a:t>
            </a:r>
            <a:r>
              <a:rPr lang="es-ES" sz="4000" dirty="0" smtClean="0"/>
              <a:t>(numero);</a:t>
            </a:r>
            <a:br>
              <a:rPr lang="es-ES" sz="4000" dirty="0" smtClean="0"/>
            </a:br>
            <a:r>
              <a:rPr lang="es-ES" sz="4000" dirty="0" smtClean="0"/>
              <a:t>  sumatoria:=0;</a:t>
            </a:r>
            <a:br>
              <a:rPr lang="es-ES" sz="4000" dirty="0" smtClean="0"/>
            </a:br>
            <a:r>
              <a:rPr lang="es-ES" sz="4000" dirty="0" smtClean="0"/>
              <a:t>  </a:t>
            </a:r>
            <a:r>
              <a:rPr lang="es-ES" sz="4000" b="1" dirty="0" err="1" smtClean="0">
                <a:solidFill>
                  <a:srgbClr val="0000FF"/>
                </a:solidFill>
              </a:rPr>
              <a:t>for</a:t>
            </a:r>
            <a:r>
              <a:rPr lang="es-ES" sz="4000" dirty="0" smtClean="0">
                <a:solidFill>
                  <a:srgbClr val="0000FF"/>
                </a:solidFill>
              </a:rPr>
              <a:t> </a:t>
            </a:r>
            <a:r>
              <a:rPr lang="es-ES" sz="4000" dirty="0" smtClean="0"/>
              <a:t>contador:=1 </a:t>
            </a:r>
            <a:r>
              <a:rPr lang="es-ES" sz="4000" b="1" dirty="0" err="1" smtClean="0">
                <a:solidFill>
                  <a:srgbClr val="0000FF"/>
                </a:solidFill>
              </a:rPr>
              <a:t>to</a:t>
            </a:r>
            <a:r>
              <a:rPr lang="es-ES" sz="4000" dirty="0" smtClean="0">
                <a:solidFill>
                  <a:srgbClr val="0000FF"/>
                </a:solidFill>
              </a:rPr>
              <a:t> </a:t>
            </a:r>
            <a:r>
              <a:rPr lang="es-ES" sz="4000" dirty="0" smtClean="0"/>
              <a:t>numero </a:t>
            </a:r>
            <a:r>
              <a:rPr lang="es-ES" sz="4000" b="1" dirty="0" smtClean="0">
                <a:solidFill>
                  <a:srgbClr val="0000FF"/>
                </a:solidFill>
              </a:rPr>
              <a:t>do</a:t>
            </a: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>   </a:t>
            </a:r>
            <a:r>
              <a:rPr lang="es-ES" sz="4000" b="1" dirty="0" err="1" smtClean="0">
                <a:solidFill>
                  <a:srgbClr val="7030A0"/>
                </a:solidFill>
              </a:rPr>
              <a:t>begin</a:t>
            </a: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>    sumatoria:=</a:t>
            </a:r>
            <a:r>
              <a:rPr lang="es-ES" sz="4000" dirty="0" err="1" smtClean="0"/>
              <a:t>sumatoria+contador</a:t>
            </a:r>
            <a:r>
              <a:rPr lang="es-ES" sz="4000" dirty="0" smtClean="0"/>
              <a:t>;</a:t>
            </a:r>
            <a:br>
              <a:rPr lang="es-ES" sz="4000" dirty="0" smtClean="0"/>
            </a:br>
            <a:r>
              <a:rPr lang="es-ES" sz="4000" dirty="0" smtClean="0"/>
              <a:t>   </a:t>
            </a:r>
            <a:r>
              <a:rPr lang="es-ES" sz="4000" b="1" dirty="0" err="1" smtClean="0">
                <a:solidFill>
                  <a:srgbClr val="7030A0"/>
                </a:solidFill>
              </a:rPr>
              <a:t>end</a:t>
            </a:r>
            <a:r>
              <a:rPr lang="es-ES" sz="4000" dirty="0" smtClean="0"/>
              <a:t>;</a:t>
            </a:r>
            <a:br>
              <a:rPr lang="es-ES" sz="4000" dirty="0" smtClean="0"/>
            </a:br>
            <a:r>
              <a:rPr lang="es-ES" sz="4000" dirty="0" smtClean="0"/>
              <a:t>  </a:t>
            </a:r>
            <a:r>
              <a:rPr lang="es-ES" sz="4000" b="1" dirty="0" err="1" smtClean="0">
                <a:solidFill>
                  <a:srgbClr val="0000FF"/>
                </a:solidFill>
              </a:rPr>
              <a:t>write</a:t>
            </a:r>
            <a:r>
              <a:rPr lang="es-ES" sz="4000" dirty="0" smtClean="0"/>
              <a:t>(‘La sumatoria es: ',sumatoria)</a:t>
            </a:r>
            <a:br>
              <a:rPr lang="es-ES" sz="4000" dirty="0" smtClean="0"/>
            </a:br>
            <a:r>
              <a:rPr lang="es-ES" sz="4000" dirty="0" smtClean="0"/>
              <a:t> </a:t>
            </a:r>
            <a:r>
              <a:rPr lang="es-ES" sz="4000" b="1" dirty="0" err="1" smtClean="0">
                <a:solidFill>
                  <a:srgbClr val="7030A0"/>
                </a:solidFill>
              </a:rPr>
              <a:t>end</a:t>
            </a:r>
            <a:r>
              <a:rPr lang="es-ES" sz="4000" dirty="0" smtClean="0"/>
              <a:t>;</a:t>
            </a:r>
            <a:br>
              <a:rPr lang="es-ES" sz="4000" dirty="0" smtClean="0"/>
            </a:b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b="1" dirty="0" err="1" smtClean="0">
                <a:solidFill>
                  <a:srgbClr val="7030A0"/>
                </a:solidFill>
              </a:rPr>
              <a:t>begin</a:t>
            </a:r>
            <a:r>
              <a:rPr lang="es-ES" sz="4000" dirty="0" smtClean="0">
                <a:solidFill>
                  <a:srgbClr val="7030A0"/>
                </a:solidFill>
              </a:rPr>
              <a:t> </a:t>
            </a:r>
            <a:r>
              <a:rPr lang="es-ES" sz="4000" dirty="0" smtClean="0"/>
              <a:t>{ Programa Principal }</a:t>
            </a:r>
            <a:br>
              <a:rPr lang="es-ES" sz="4000" dirty="0" smtClean="0"/>
            </a:br>
            <a:r>
              <a:rPr lang="es-ES" sz="4000" dirty="0" smtClean="0"/>
              <a:t> </a:t>
            </a:r>
            <a:r>
              <a:rPr lang="es-ES" sz="4000" dirty="0" err="1" smtClean="0"/>
              <a:t>clrscr</a:t>
            </a:r>
            <a:r>
              <a:rPr lang="es-ES" sz="4000" dirty="0" smtClean="0"/>
              <a:t>;</a:t>
            </a:r>
            <a:br>
              <a:rPr lang="es-ES" sz="4000" dirty="0" smtClean="0"/>
            </a:br>
            <a:r>
              <a:rPr lang="es-ES" sz="7000" b="1" dirty="0" smtClean="0">
                <a:solidFill>
                  <a:srgbClr val="0000FF"/>
                </a:solidFill>
              </a:rPr>
              <a:t> sumatoria;</a:t>
            </a:r>
            <a:br>
              <a:rPr lang="es-ES" sz="7000" b="1" dirty="0" smtClean="0">
                <a:solidFill>
                  <a:srgbClr val="0000FF"/>
                </a:solidFill>
              </a:rPr>
            </a:br>
            <a:r>
              <a:rPr lang="es-ES" sz="4000" dirty="0" smtClean="0"/>
              <a:t> </a:t>
            </a:r>
            <a:r>
              <a:rPr lang="es-ES" sz="4000" b="1" dirty="0" err="1" smtClean="0">
                <a:solidFill>
                  <a:srgbClr val="7030A0"/>
                </a:solidFill>
              </a:rPr>
              <a:t>end</a:t>
            </a:r>
            <a:r>
              <a:rPr lang="es-ES" sz="4000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35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Declarar un Menú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rgbClr val="7030A0"/>
                </a:solidFill>
              </a:rPr>
              <a:t>Program</a:t>
            </a:r>
            <a:r>
              <a:rPr lang="es-ES" dirty="0" smtClean="0"/>
              <a:t> </a:t>
            </a:r>
            <a:r>
              <a:rPr lang="es-ES" dirty="0" err="1" smtClean="0"/>
              <a:t>conmenu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r>
              <a:rPr lang="es-ES" b="1" dirty="0" smtClean="0">
                <a:solidFill>
                  <a:srgbClr val="7030A0"/>
                </a:solidFill>
              </a:rPr>
              <a:t>Uses</a:t>
            </a:r>
          </a:p>
          <a:p>
            <a:pPr marL="0" indent="0">
              <a:buNone/>
            </a:pPr>
            <a:r>
              <a:rPr lang="es-ES" dirty="0" err="1" smtClean="0"/>
              <a:t>Crt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r>
              <a:rPr lang="es-ES" b="1" dirty="0" smtClean="0">
                <a:solidFill>
                  <a:srgbClr val="7030A0"/>
                </a:solidFill>
              </a:rPr>
              <a:t>Var</a:t>
            </a:r>
          </a:p>
          <a:p>
            <a:pPr marL="0" indent="0">
              <a:buNone/>
            </a:pPr>
            <a:r>
              <a:rPr lang="es-ES" dirty="0" err="1" smtClean="0"/>
              <a:t>Opcion</a:t>
            </a:r>
            <a:r>
              <a:rPr lang="es-ES" dirty="0" smtClean="0"/>
              <a:t>: </a:t>
            </a:r>
            <a:r>
              <a:rPr lang="es-ES" dirty="0" err="1" smtClean="0"/>
              <a:t>integer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r>
              <a:rPr lang="es-ES" b="1" dirty="0" err="1" smtClean="0">
                <a:solidFill>
                  <a:srgbClr val="FF0000"/>
                </a:solidFill>
              </a:rPr>
              <a:t>Procedure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M</a:t>
            </a:r>
            <a:r>
              <a:rPr lang="es-ES" b="1" dirty="0" err="1" smtClean="0">
                <a:solidFill>
                  <a:srgbClr val="FF0000"/>
                </a:solidFill>
              </a:rPr>
              <a:t>enu</a:t>
            </a:r>
            <a:r>
              <a:rPr lang="es-ES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s-ES" b="1" dirty="0" err="1" smtClean="0">
                <a:solidFill>
                  <a:srgbClr val="7030A0"/>
                </a:solidFill>
              </a:rPr>
              <a:t>Begin</a:t>
            </a:r>
            <a:endParaRPr lang="es-E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s-ES" dirty="0" smtClean="0"/>
              <a:t>{Aquí van las instrucciones del procedimiento} </a:t>
            </a:r>
          </a:p>
          <a:p>
            <a:pPr marL="0" indent="0">
              <a:buNone/>
            </a:pPr>
            <a:r>
              <a:rPr lang="es-ES" b="1" dirty="0" err="1" smtClean="0">
                <a:solidFill>
                  <a:srgbClr val="7030A0"/>
                </a:solidFill>
              </a:rPr>
              <a:t>End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 err="1" smtClean="0">
                <a:solidFill>
                  <a:srgbClr val="7030A0"/>
                </a:solidFill>
              </a:rPr>
              <a:t>Begin</a:t>
            </a:r>
            <a:endParaRPr lang="es-E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s-ES" dirty="0" err="1" smtClean="0"/>
              <a:t>Menu</a:t>
            </a:r>
            <a:r>
              <a:rPr lang="es-ES" dirty="0" smtClean="0"/>
              <a:t>; { llamada al procedimiento en el programa principal}</a:t>
            </a:r>
          </a:p>
          <a:p>
            <a:pPr marL="0" indent="0">
              <a:buNone/>
            </a:pPr>
            <a:r>
              <a:rPr lang="es-ES" b="1" dirty="0" err="1" smtClean="0">
                <a:solidFill>
                  <a:srgbClr val="7030A0"/>
                </a:solidFill>
              </a:rPr>
              <a:t>End</a:t>
            </a:r>
            <a:r>
              <a:rPr lang="es-ES" dirty="0" smtClean="0"/>
              <a:t>;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5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95</Words>
  <Application>Microsoft Office PowerPoint</Application>
  <PresentationFormat>Presentación en pantalla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Procedimientos en Pascal</vt:lpstr>
      <vt:lpstr> El siguiente programa muestra como calcular la sumatoria de un Nº que se ingresa por teclado. </vt:lpstr>
      <vt:lpstr>Presentación de PowerPoint</vt:lpstr>
      <vt:lpstr>Calculo de la sumatoria usando un procedimiento</vt:lpstr>
      <vt:lpstr>Declarar un Menú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Procedimientos en Pascal</dc:title>
  <dc:creator>Marta</dc:creator>
  <cp:lastModifiedBy>Marta</cp:lastModifiedBy>
  <cp:revision>3</cp:revision>
  <dcterms:created xsi:type="dcterms:W3CDTF">2018-10-04T22:06:04Z</dcterms:created>
  <dcterms:modified xsi:type="dcterms:W3CDTF">2018-10-04T22:25:27Z</dcterms:modified>
</cp:coreProperties>
</file>