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DERIVADA</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1842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915886" y="960631"/>
                <a:ext cx="9692639" cy="5709833"/>
              </a:xfrm>
              <a:prstGeom prst="rect">
                <a:avLst/>
              </a:prstGeom>
            </p:spPr>
            <p:txBody>
              <a:bodyPr wrap="square">
                <a:spAutoFit/>
              </a:bodyPr>
              <a:lstStyle/>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Con la razón de cambio promedio hemos analizado la variación por intervalos relativamente grandes pero en la realidad los cambios no suceden a saltos. En la gran mayoría de los cambios físicos y de otros fenómenos estudiados en otras disciplinas los cambios son continuos, esto quiere decir que cambian a cada instante. Para estudiar este tipo de fenómenos no alcanza con calcular la razón de cambio  promedio.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Si la velocidad de los cambios o la razón de cambio promedio es constante, calcularla para cualquier intervalo nos permite saber lo que sucede en un instante cualquiera. En casos en que la </a:t>
                </a:r>
                <a:r>
                  <a:rPr lang="es-ES" sz="2400" dirty="0" err="1">
                    <a:latin typeface="Calibri" panose="020F0502020204030204" pitchFamily="34" charset="0"/>
                    <a:ea typeface="Calibri" panose="020F0502020204030204" pitchFamily="34" charset="0"/>
                    <a:cs typeface="Times New Roman" panose="02020603050405020304" pitchFamily="18" charset="0"/>
                  </a:rPr>
                  <a:t>razon</a:t>
                </a:r>
                <a:r>
                  <a:rPr lang="es-ES" sz="2400" dirty="0">
                    <a:latin typeface="Calibri" panose="020F0502020204030204" pitchFamily="34" charset="0"/>
                    <a:ea typeface="Calibri" panose="020F0502020204030204" pitchFamily="34" charset="0"/>
                    <a:cs typeface="Times New Roman" panose="02020603050405020304" pitchFamily="18" charset="0"/>
                  </a:rPr>
                  <a:t> de cambio promedio no es constante, el cálculo en un instante en particular no es tan sencillo. La idea es que si se toman intervalos cada vez más pequeños las razones de cambio promedio se acercan cada vez mas a la razón de cambio para un valor particular, es decir hacemos </a:t>
                </a:r>
                <a14:m>
                  <m:oMath xmlns:m="http://schemas.openxmlformats.org/officeDocument/2006/math">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r>
                      <a:rPr lang="es-ES" sz="2400" i="1">
                        <a:latin typeface="Cambria Math" panose="02040503050406030204" pitchFamily="18" charset="0"/>
                        <a:ea typeface="Calibri" panose="020F0502020204030204" pitchFamily="34" charset="0"/>
                        <a:cs typeface="Times New Roman" panose="02020603050405020304" pitchFamily="18" charset="0"/>
                      </a:rPr>
                      <m:t>→0, </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lo que llamamos razón de cambio instantánea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915886" y="960631"/>
                <a:ext cx="9692639" cy="5709833"/>
              </a:xfrm>
              <a:prstGeom prst="rect">
                <a:avLst/>
              </a:prstGeom>
              <a:blipFill>
                <a:blip r:embed="rId2"/>
                <a:stretch>
                  <a:fillRect l="-943" t="-748" r="-1006" b="-1496"/>
                </a:stretch>
              </a:blipFill>
            </p:spPr>
            <p:txBody>
              <a:bodyPr/>
              <a:lstStyle/>
              <a:p>
                <a:r>
                  <a:rPr lang="en-US">
                    <a:noFill/>
                  </a:rPr>
                  <a:t> </a:t>
                </a:r>
              </a:p>
            </p:txBody>
          </p:sp>
        </mc:Fallback>
      </mc:AlternateContent>
    </p:spTree>
    <p:extLst>
      <p:ext uri="{BB962C8B-B14F-4D97-AF65-F5344CB8AC3E}">
        <p14:creationId xmlns:p14="http://schemas.microsoft.com/office/powerpoint/2010/main" val="546259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75106" y="1208177"/>
            <a:ext cx="10466498" cy="5314542"/>
          </a:xfrm>
          <a:prstGeom prst="rect">
            <a:avLst/>
          </a:prstGeom>
        </p:spPr>
      </p:pic>
    </p:spTree>
    <p:extLst>
      <p:ext uri="{BB962C8B-B14F-4D97-AF65-F5344CB8AC3E}">
        <p14:creationId xmlns:p14="http://schemas.microsoft.com/office/powerpoint/2010/main" val="423767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399" y="1419496"/>
            <a:ext cx="10590213" cy="2469611"/>
          </a:xfrm>
        </p:spPr>
        <p:txBody>
          <a:bodyPr>
            <a:normAutofit/>
          </a:bodyPr>
          <a:lstStyle/>
          <a:p>
            <a:r>
              <a:rPr lang="es-ES" sz="4400" dirty="0"/>
              <a:t>Derivada de u</a:t>
            </a:r>
            <a:r>
              <a:rPr lang="es-ES" sz="4400" i="1" dirty="0"/>
              <a:t>n</a:t>
            </a:r>
            <a:r>
              <a:rPr lang="es-ES" sz="4400" dirty="0"/>
              <a:t>a función en un punto</a:t>
            </a:r>
            <a:r>
              <a:rPr lang="en-US" dirty="0"/>
              <a:t/>
            </a:r>
            <a:br>
              <a:rPr lang="en-US" dirty="0"/>
            </a:b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8437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ángulo 3"/>
              <p:cNvSpPr/>
              <p:nvPr/>
            </p:nvSpPr>
            <p:spPr>
              <a:xfrm>
                <a:off x="1698172" y="1384661"/>
                <a:ext cx="9440091" cy="4193456"/>
              </a:xfrm>
              <a:prstGeom prst="rect">
                <a:avLst/>
              </a:prstGeom>
            </p:spPr>
            <p:txBody>
              <a:bodyPr wrap="square">
                <a:spAutoFit/>
              </a:bodyPr>
              <a:lstStyle/>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Supongamos que lanzamos verticalmente hacia arriba una pelota, la trayectoria de la pelota es un segmento de recta vertical, ya que la pelota se eleva hasta una cierta altura y luego se detiene por un instante y cae.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2800" dirty="0">
                    <a:latin typeface="Calibri" panose="020F0502020204030204" pitchFamily="34" charset="0"/>
                    <a:ea typeface="Calibri" panose="020F0502020204030204" pitchFamily="34" charset="0"/>
                    <a:cs typeface="Times New Roman" panose="02020603050405020304" pitchFamily="18" charset="0"/>
                  </a:rPr>
                  <a:t>Representemos en función del tiempo la altura de la pelota y supongamos que la altura viene dada por la siguiente función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h</m:t>
                    </m:r>
                    <m:d>
                      <m:dPr>
                        <m:ctrlPr>
                          <a:rPr lang="en-US" sz="2800" i="1">
                            <a:latin typeface="Cambria Math" panose="02040503050406030204" pitchFamily="18" charset="0"/>
                          </a:rPr>
                        </m:ctrlPr>
                      </m:dPr>
                      <m:e>
                        <m:r>
                          <a:rPr lang="es-ES" sz="2800" i="1">
                            <a:latin typeface="Cambria Math" panose="02040503050406030204" pitchFamily="18" charset="0"/>
                            <a:ea typeface="Calibri" panose="020F0502020204030204" pitchFamily="34" charset="0"/>
                            <a:cs typeface="Times New Roman" panose="02020603050405020304" pitchFamily="18" charset="0"/>
                          </a:rPr>
                          <m:t>𝑡</m:t>
                        </m:r>
                      </m:e>
                    </m:d>
                    <m:r>
                      <a:rPr lang="es-ES" sz="2800" i="1">
                        <a:latin typeface="Cambria Math" panose="02040503050406030204" pitchFamily="18" charset="0"/>
                        <a:ea typeface="Calibri" panose="020F0502020204030204" pitchFamily="34" charset="0"/>
                        <a:cs typeface="Times New Roman" panose="02020603050405020304" pitchFamily="18" charset="0"/>
                      </a:rPr>
                      <m:t>=−4</m:t>
                    </m:r>
                    <m:sSup>
                      <m:sSupPr>
                        <m:ctrlPr>
                          <a:rPr lang="en-US" sz="2800" i="1">
                            <a:latin typeface="Cambria Math" panose="02040503050406030204" pitchFamily="18" charset="0"/>
                          </a:rPr>
                        </m:ctrlPr>
                      </m:sSupPr>
                      <m:e>
                        <m:r>
                          <a:rPr lang="es-ES" sz="2800" i="1">
                            <a:latin typeface="Cambria Math" panose="02040503050406030204" pitchFamily="18" charset="0"/>
                            <a:ea typeface="Calibri" panose="020F0502020204030204" pitchFamily="34" charset="0"/>
                            <a:cs typeface="Times New Roman" panose="02020603050405020304" pitchFamily="18" charset="0"/>
                          </a:rPr>
                          <m:t>𝑡</m:t>
                        </m:r>
                      </m:e>
                      <m:sup>
                        <m:r>
                          <a:rPr lang="es-ES" sz="2800" i="1">
                            <a:latin typeface="Cambria Math" panose="02040503050406030204" pitchFamily="18" charset="0"/>
                            <a:ea typeface="Calibri" panose="020F0502020204030204" pitchFamily="34" charset="0"/>
                            <a:cs typeface="Times New Roman" panose="02020603050405020304" pitchFamily="18" charset="0"/>
                          </a:rPr>
                          <m:t>2</m:t>
                        </m:r>
                      </m:sup>
                    </m:sSup>
                    <m:r>
                      <a:rPr lang="es-ES" sz="2800" i="1">
                        <a:latin typeface="Cambria Math" panose="02040503050406030204" pitchFamily="18" charset="0"/>
                        <a:ea typeface="Calibri" panose="020F0502020204030204" pitchFamily="34" charset="0"/>
                        <a:cs typeface="Times New Roman" panose="02020603050405020304" pitchFamily="18" charset="0"/>
                      </a:rPr>
                      <m:t>+30</m:t>
                    </m:r>
                    <m:r>
                      <a:rPr lang="es-ES" sz="2800" i="1">
                        <a:latin typeface="Cambria Math" panose="02040503050406030204" pitchFamily="18" charset="0"/>
                        <a:ea typeface="Calibri" panose="020F0502020204030204" pitchFamily="34" charset="0"/>
                        <a:cs typeface="Times New Roman" panose="02020603050405020304" pitchFamily="18" charset="0"/>
                      </a:rPr>
                      <m:t>𝑡</m:t>
                    </m:r>
                  </m:oMath>
                </a14:m>
                <a:r>
                  <a:rPr lang="es-ES" sz="2800" dirty="0">
                    <a:latin typeface="Calibri" panose="020F0502020204030204" pitchFamily="34" charset="0"/>
                    <a:ea typeface="Calibri" panose="020F0502020204030204" pitchFamily="34" charset="0"/>
                    <a:cs typeface="Times New Roman" panose="02020603050405020304" pitchFamily="18" charset="0"/>
                  </a:rPr>
                  <a:t>. Supongamos que el tiempo está medido en segundos y la altura en centímetros. La </a:t>
                </a:r>
                <a:r>
                  <a:rPr lang="es-ES" sz="2800" dirty="0" err="1">
                    <a:latin typeface="Calibri" panose="020F0502020204030204" pitchFamily="34" charset="0"/>
                    <a:ea typeface="Calibri" panose="020F0502020204030204" pitchFamily="34" charset="0"/>
                    <a:cs typeface="Times New Roman" panose="02020603050405020304" pitchFamily="18" charset="0"/>
                  </a:rPr>
                  <a:t>gráﬁca</a:t>
                </a:r>
                <a:r>
                  <a:rPr lang="es-ES" sz="2800" dirty="0">
                    <a:latin typeface="Calibri" panose="020F0502020204030204" pitchFamily="34" charset="0"/>
                    <a:ea typeface="Calibri" panose="020F0502020204030204" pitchFamily="34" charset="0"/>
                    <a:cs typeface="Times New Roman" panose="02020603050405020304" pitchFamily="18" charset="0"/>
                  </a:rPr>
                  <a:t> de esta función es la </a:t>
                </a:r>
                <a:r>
                  <a:rPr lang="es-ES" sz="2800" dirty="0" err="1">
                    <a:latin typeface="Calibri" panose="020F0502020204030204" pitchFamily="34" charset="0"/>
                    <a:ea typeface="Calibri" panose="020F0502020204030204" pitchFamily="34" charset="0"/>
                    <a:cs typeface="Times New Roman" panose="02020603050405020304" pitchFamily="18" charset="0"/>
                  </a:rPr>
                  <a:t>ﬁgura</a:t>
                </a:r>
                <a:r>
                  <a:rPr lang="es-ES" sz="2800" dirty="0">
                    <a:latin typeface="Calibri" panose="020F0502020204030204" pitchFamily="34" charset="0"/>
                    <a:ea typeface="Calibri" panose="020F0502020204030204" pitchFamily="34" charset="0"/>
                    <a:cs typeface="Times New Roman" panose="02020603050405020304" pitchFamily="18" charset="0"/>
                  </a:rPr>
                  <a:t> </a:t>
                </a:r>
                <a:r>
                  <a:rPr lang="es-ES" dirty="0" smtClean="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4" name="Rectángulo 3"/>
              <p:cNvSpPr>
                <a:spLocks noRot="1" noChangeAspect="1" noMove="1" noResize="1" noEditPoints="1" noAdjustHandles="1" noChangeArrowheads="1" noChangeShapeType="1" noTextEdit="1"/>
              </p:cNvSpPr>
              <p:nvPr/>
            </p:nvSpPr>
            <p:spPr>
              <a:xfrm>
                <a:off x="1698172" y="1384661"/>
                <a:ext cx="9440091" cy="4193456"/>
              </a:xfrm>
              <a:prstGeom prst="rect">
                <a:avLst/>
              </a:prstGeom>
              <a:blipFill>
                <a:blip r:embed="rId2"/>
                <a:stretch>
                  <a:fillRect l="-1357" t="-1163" r="-1292" b="-3198"/>
                </a:stretch>
              </a:blipFill>
            </p:spPr>
            <p:txBody>
              <a:bodyPr/>
              <a:lstStyle/>
              <a:p>
                <a:r>
                  <a:rPr lang="en-US">
                    <a:noFill/>
                  </a:rPr>
                  <a:t> </a:t>
                </a:r>
              </a:p>
            </p:txBody>
          </p:sp>
        </mc:Fallback>
      </mc:AlternateContent>
    </p:spTree>
    <p:extLst>
      <p:ext uri="{BB962C8B-B14F-4D97-AF65-F5344CB8AC3E}">
        <p14:creationId xmlns:p14="http://schemas.microsoft.com/office/powerpoint/2010/main" val="264653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75040" y="1486852"/>
            <a:ext cx="7263221" cy="4583023"/>
          </a:xfrm>
          <a:prstGeom prst="rect">
            <a:avLst/>
          </a:prstGeom>
        </p:spPr>
      </p:pic>
    </p:spTree>
    <p:extLst>
      <p:ext uri="{BB962C8B-B14F-4D97-AF65-F5344CB8AC3E}">
        <p14:creationId xmlns:p14="http://schemas.microsoft.com/office/powerpoint/2010/main" val="261858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950720" y="761138"/>
                <a:ext cx="8891451" cy="5324022"/>
              </a:xfrm>
              <a:prstGeom prst="rect">
                <a:avLst/>
              </a:prstGeom>
            </p:spPr>
            <p:txBody>
              <a:bodyPr wrap="square">
                <a:spAutoFit/>
              </a:bodyPr>
              <a:lstStyle/>
              <a:p>
                <a:pPr>
                  <a:lnSpc>
                    <a:spcPct val="107000"/>
                  </a:lnSpc>
                  <a:spcAft>
                    <a:spcPts val="800"/>
                  </a:spcAft>
                </a:pPr>
                <a:r>
                  <a:rPr lang="es-ES" sz="2400" b="1" dirty="0">
                    <a:latin typeface="Calibri" panose="020F0502020204030204" pitchFamily="34" charset="0"/>
                    <a:ea typeface="Calibri" panose="020F0502020204030204" pitchFamily="34" charset="0"/>
                    <a:cs typeface="Times New Roman" panose="02020603050405020304" pitchFamily="18" charset="0"/>
                  </a:rPr>
                  <a:t>Cociente incremental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Sea </a:t>
                </a:r>
                <a14:m>
                  <m:oMath xmlns:m="http://schemas.openxmlformats.org/officeDocument/2006/math">
                    <m:r>
                      <a:rPr lang="es-ES" sz="2400" i="1">
                        <a:latin typeface="Cambria Math" panose="02040503050406030204" pitchFamily="18" charset="0"/>
                        <a:ea typeface="Calibri" panose="020F0502020204030204" pitchFamily="34" charset="0"/>
                        <a:cs typeface="Times New Roman" panose="02020603050405020304" pitchFamily="18" charset="0"/>
                      </a:rPr>
                      <m:t>𝑓</m:t>
                    </m:r>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𝐴</m:t>
                    </m:r>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ℝ</m:t>
                    </m:r>
                  </m:oMath>
                </a14:m>
                <a:r>
                  <a:rPr lang="es-ES" sz="2400" dirty="0">
                    <a:latin typeface="Calibri" panose="020F0502020204030204" pitchFamily="34" charset="0"/>
                    <a:ea typeface="Calibri" panose="020F0502020204030204" pitchFamily="34" charset="0"/>
                    <a:cs typeface="Times New Roman" panose="02020603050405020304" pitchFamily="18" charset="0"/>
                  </a:rPr>
                  <a:t> , </a:t>
                </a:r>
                <a:r>
                  <a:rPr lang="es-ES" sz="2400" dirty="0" err="1">
                    <a:latin typeface="Calibri" panose="020F0502020204030204" pitchFamily="34" charset="0"/>
                    <a:ea typeface="Calibri" panose="020F0502020204030204" pitchFamily="34" charset="0"/>
                    <a:cs typeface="Times New Roman" panose="02020603050405020304" pitchFamily="18" charset="0"/>
                  </a:rPr>
                  <a:t>deﬁnida</a:t>
                </a:r>
                <a:r>
                  <a:rPr lang="es-ES" sz="2400" dirty="0">
                    <a:latin typeface="Calibri" panose="020F0502020204030204" pitchFamily="34" charset="0"/>
                    <a:ea typeface="Calibri" panose="020F0502020204030204" pitchFamily="34" charset="0"/>
                    <a:cs typeface="Times New Roman" panose="02020603050405020304" pitchFamily="18" charset="0"/>
                  </a:rPr>
                  <a:t> en el conjunto A </a:t>
                </a:r>
                <a:r>
                  <a:rPr lang="es-ES" sz="2400" dirty="0">
                    <a:latin typeface="Cambria Math" panose="02040503050406030204" pitchFamily="18" charset="0"/>
                    <a:ea typeface="Calibri" panose="020F0502020204030204" pitchFamily="34" charset="0"/>
                    <a:cs typeface="Cambria Math" panose="02040503050406030204" pitchFamily="18" charset="0"/>
                  </a:rPr>
                  <a:t>⊆</a:t>
                </a:r>
                <a:r>
                  <a:rPr lang="es-ES" sz="2400" dirty="0">
                    <a:latin typeface="Calibri" panose="020F0502020204030204" pitchFamily="34" charset="0"/>
                    <a:ea typeface="Calibri" panose="020F0502020204030204" pitchFamily="34" charset="0"/>
                    <a:cs typeface="Times New Roman" panose="02020603050405020304" pitchFamily="18" charset="0"/>
                  </a:rPr>
                  <a:t> R, sean </a:t>
                </a:r>
                <a14:m>
                  <m:oMath xmlns:m="http://schemas.openxmlformats.org/officeDocument/2006/math">
                    <m:r>
                      <a:rPr lang="es-E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𝑦</m:t>
                    </m:r>
                    <m:r>
                      <a:rPr lang="es-E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r>
                      <a:rPr lang="es-ES" sz="2400" i="1">
                        <a:latin typeface="Cambria Math" panose="02040503050406030204" pitchFamily="18" charset="0"/>
                        <a:ea typeface="Calibri" panose="020F0502020204030204" pitchFamily="34" charset="0"/>
                        <a:cs typeface="Times New Roman" panose="02020603050405020304" pitchFamily="18" charset="0"/>
                      </a:rPr>
                      <m:t>    </m:t>
                    </m:r>
                  </m:oMath>
                </a14:m>
                <a:r>
                  <a:rPr lang="es-ES" sz="2400" dirty="0">
                    <a:latin typeface="Calibri" panose="020F0502020204030204" pitchFamily="34" charset="0"/>
                    <a:ea typeface="Calibri" panose="020F0502020204030204" pitchFamily="34" charset="0"/>
                    <a:cs typeface="Times New Roman" panose="02020603050405020304" pitchFamily="18" charset="0"/>
                  </a:rPr>
                  <a:t>dos puntos de A. La variaci</a:t>
                </a:r>
                <a:r>
                  <a:rPr lang="es-ES" sz="2400" dirty="0">
                    <a:latin typeface="Calibri" panose="020F0502020204030204" pitchFamily="34" charset="0"/>
                    <a:ea typeface="Calibri" panose="020F0502020204030204" pitchFamily="34" charset="0"/>
                    <a:cs typeface="Calibri" panose="020F0502020204030204" pitchFamily="34" charset="0"/>
                  </a:rPr>
                  <a:t>ó</a:t>
                </a:r>
                <a:r>
                  <a:rPr lang="es-ES" sz="2400" dirty="0">
                    <a:latin typeface="Calibri" panose="020F0502020204030204" pitchFamily="34" charset="0"/>
                    <a:ea typeface="Calibri" panose="020F0502020204030204" pitchFamily="34" charset="0"/>
                    <a:cs typeface="Times New Roman" panose="02020603050405020304" pitchFamily="18" charset="0"/>
                  </a:rPr>
                  <a:t>n absoluta de f cuando x se incrementa de </a:t>
                </a:r>
                <a14:m>
                  <m:oMath xmlns:m="http://schemas.openxmlformats.org/officeDocument/2006/math">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𝑎</m:t>
                    </m:r>
                    <m:r>
                      <a:rPr lang="es-E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r>
                      <a:rPr lang="es-ES" sz="2400" i="1">
                        <a:latin typeface="Cambria Math" panose="02040503050406030204" pitchFamily="18" charset="0"/>
                        <a:ea typeface="Calibri" panose="020F0502020204030204" pitchFamily="34" charset="0"/>
                        <a:cs typeface="Times New Roman" panose="02020603050405020304" pitchFamily="18" charset="0"/>
                      </a:rPr>
                      <m:t> </m:t>
                    </m:r>
                  </m:oMath>
                </a14:m>
                <a:r>
                  <a:rPr lang="es-ES" sz="2400" dirty="0">
                    <a:latin typeface="Calibri" panose="020F0502020204030204" pitchFamily="34" charset="0"/>
                    <a:ea typeface="Calibri" panose="020F0502020204030204" pitchFamily="34" charset="0"/>
                    <a:cs typeface="Times New Roman" panose="02020603050405020304" pitchFamily="18" charset="0"/>
                  </a:rPr>
                  <a:t>está medida por</a:t>
                </a:r>
                <a14:m>
                  <m:oMath xmlns:m="http://schemas.openxmlformats.org/officeDocument/2006/math">
                    <m:r>
                      <a:rPr lang="es-ES" sz="2400" i="1">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r>
                          <a:rPr lang="es-ES" sz="2400" i="1">
                            <a:latin typeface="Cambria Math" panose="02040503050406030204" pitchFamily="18" charset="0"/>
                            <a:ea typeface="Calibri" panose="020F0502020204030204" pitchFamily="34" charset="0"/>
                            <a:cs typeface="Times New Roman" panose="02020603050405020304" pitchFamily="18" charset="0"/>
                          </a:rPr>
                          <m:t> </m:t>
                        </m:r>
                      </m:e>
                    </m:d>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𝑓</m:t>
                    </m:r>
                    <m:r>
                      <a:rPr lang="es-E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m:t>
                    </m:r>
                  </m:oMath>
                </a14:m>
                <a:r>
                  <a:rPr lang="es-ES" sz="2400" dirty="0">
                    <a:latin typeface="Calibri" panose="020F0502020204030204" pitchFamily="34" charset="0"/>
                    <a:ea typeface="Calibri" panose="020F0502020204030204" pitchFamily="34" charset="0"/>
                    <a:cs typeface="Times New Roman" panose="02020603050405020304" pitchFamily="18" charset="0"/>
                  </a:rPr>
                  <a:t>. Pero si queremos medir la variación relativa de f, entonces debemos considerar el cociente: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s-ES" sz="24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r>
                                <a:rPr lang="es-ES" sz="2400" i="1">
                                  <a:latin typeface="Cambria Math" panose="02040503050406030204" pitchFamily="18" charset="0"/>
                                  <a:ea typeface="Calibri" panose="020F0502020204030204" pitchFamily="34" charset="0"/>
                                  <a:cs typeface="Times New Roman" panose="02020603050405020304" pitchFamily="18" charset="0"/>
                                </a:rPr>
                                <m:t> </m:t>
                              </m:r>
                            </m:e>
                          </m:d>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e>
                          </m:d>
                        </m:num>
                        <m:den>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den>
                      </m:f>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Este cociente recibe el nombre de cociente incremental y mide la variación relativa de f cuando x pasa de </a:t>
                </a:r>
                <a14:m>
                  <m:oMath xmlns:m="http://schemas.openxmlformats.org/officeDocument/2006/math">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𝑎</m:t>
                    </m:r>
                    <m:r>
                      <a:rPr lang="es-E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latin typeface="Cambria Math" panose="02040503050406030204" pitchFamily="18" charset="0"/>
                            <a:ea typeface="Calibri" panose="020F0502020204030204" pitchFamily="34" charset="0"/>
                            <a:cs typeface="Times New Roman" panose="02020603050405020304" pitchFamily="18" charset="0"/>
                          </a:rPr>
                          <m:t>0</m:t>
                        </m:r>
                      </m:sub>
                    </m:sSub>
                    <m:r>
                      <a:rPr lang="es-ES" sz="24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400">
                        <a:latin typeface="Cambria Math" panose="02040503050406030204" pitchFamily="18" charset="0"/>
                        <a:ea typeface="Calibri" panose="020F0502020204030204" pitchFamily="34" charset="0"/>
                        <a:cs typeface="Times New Roman" panose="02020603050405020304" pitchFamily="18" charset="0"/>
                      </a:rPr>
                      <m:t>Δ</m:t>
                    </m:r>
                    <m:r>
                      <a:rPr lang="es-ES" sz="2400" i="1">
                        <a:latin typeface="Cambria Math" panose="02040503050406030204" pitchFamily="18" charset="0"/>
                        <a:ea typeface="Calibri" panose="020F0502020204030204" pitchFamily="34" charset="0"/>
                        <a:cs typeface="Times New Roman" panose="02020603050405020304" pitchFamily="18" charset="0"/>
                      </a:rPr>
                      <m:t>𝑥</m:t>
                    </m:r>
                  </m:oMath>
                </a14:m>
                <a:r>
                  <a:rPr lang="es-E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950720" y="761138"/>
                <a:ext cx="8891451" cy="5324022"/>
              </a:xfrm>
              <a:prstGeom prst="rect">
                <a:avLst/>
              </a:prstGeom>
              <a:blipFill>
                <a:blip r:embed="rId2"/>
                <a:stretch>
                  <a:fillRect l="-1028" t="-802" r="-206"/>
                </a:stretch>
              </a:blipFill>
            </p:spPr>
            <p:txBody>
              <a:bodyPr/>
              <a:lstStyle/>
              <a:p>
                <a:r>
                  <a:rPr lang="en-US">
                    <a:noFill/>
                  </a:rPr>
                  <a:t> </a:t>
                </a:r>
              </a:p>
            </p:txBody>
          </p:sp>
        </mc:Fallback>
      </mc:AlternateContent>
    </p:spTree>
    <p:extLst>
      <p:ext uri="{BB962C8B-B14F-4D97-AF65-F5344CB8AC3E}">
        <p14:creationId xmlns:p14="http://schemas.microsoft.com/office/powerpoint/2010/main" val="104523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698171" y="775063"/>
                <a:ext cx="9831977" cy="5945987"/>
              </a:xfrm>
              <a:prstGeom prst="rect">
                <a:avLst/>
              </a:prstGeom>
            </p:spPr>
            <p:txBody>
              <a:bodyPr wrap="square">
                <a:spAutoFit/>
              </a:bodyPr>
              <a:lstStyle/>
              <a:p>
                <a:pPr>
                  <a:lnSpc>
                    <a:spcPct val="107000"/>
                  </a:lnSpc>
                  <a:spcAft>
                    <a:spcPts val="800"/>
                  </a:spcAft>
                </a:pPr>
                <a:r>
                  <a:rPr lang="es-ES" sz="3200" b="1" dirty="0">
                    <a:latin typeface="Calibri" panose="020F0502020204030204" pitchFamily="34" charset="0"/>
                    <a:ea typeface="Calibri" panose="020F0502020204030204" pitchFamily="34" charset="0"/>
                    <a:cs typeface="Times New Roman" panose="02020603050405020304" pitchFamily="18" charset="0"/>
                  </a:rPr>
                  <a:t>Derivada de una función en un punto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3200" b="1" dirty="0">
                    <a:latin typeface="Calibri" panose="020F0502020204030204" pitchFamily="34" charset="0"/>
                    <a:ea typeface="Calibri" panose="020F0502020204030204" pitchFamily="34" charset="0"/>
                    <a:cs typeface="Times New Roman" panose="02020603050405020304" pitchFamily="18" charset="0"/>
                  </a:rPr>
                  <a:t>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3200" dirty="0">
                    <a:latin typeface="Calibri" panose="020F0502020204030204" pitchFamily="34" charset="0"/>
                    <a:ea typeface="Calibri" panose="020F0502020204030204" pitchFamily="34" charset="0"/>
                    <a:cs typeface="Times New Roman" panose="02020603050405020304" pitchFamily="18" charset="0"/>
                  </a:rPr>
                  <a:t>Sea </a:t>
                </a:r>
                <a14:m>
                  <m:oMath xmlns:m="http://schemas.openxmlformats.org/officeDocument/2006/math">
                    <m:r>
                      <a:rPr lang="es-ES" sz="3200" i="1">
                        <a:latin typeface="Cambria Math" panose="02040503050406030204" pitchFamily="18" charset="0"/>
                        <a:ea typeface="Calibri" panose="020F0502020204030204" pitchFamily="34" charset="0"/>
                        <a:cs typeface="Times New Roman" panose="02020603050405020304" pitchFamily="18" charset="0"/>
                      </a:rPr>
                      <m:t>𝑓</m:t>
                    </m:r>
                    <m:r>
                      <a:rPr lang="es-ES" sz="3200" i="1">
                        <a:latin typeface="Cambria Math" panose="02040503050406030204" pitchFamily="18" charset="0"/>
                        <a:ea typeface="Calibri" panose="020F0502020204030204" pitchFamily="34" charset="0"/>
                        <a:cs typeface="Times New Roman" panose="02020603050405020304" pitchFamily="18" charset="0"/>
                      </a:rPr>
                      <m:t>:</m:t>
                    </m:r>
                    <m:r>
                      <a:rPr lang="es-ES" sz="3200" i="1">
                        <a:latin typeface="Cambria Math" panose="02040503050406030204" pitchFamily="18" charset="0"/>
                        <a:ea typeface="Calibri" panose="020F0502020204030204" pitchFamily="34" charset="0"/>
                        <a:cs typeface="Times New Roman" panose="02020603050405020304" pitchFamily="18" charset="0"/>
                      </a:rPr>
                      <m:t>𝐴</m:t>
                    </m:r>
                    <m:r>
                      <a:rPr lang="es-ES" sz="3200" i="1">
                        <a:latin typeface="Cambria Math" panose="02040503050406030204" pitchFamily="18" charset="0"/>
                        <a:ea typeface="Calibri" panose="020F0502020204030204" pitchFamily="34" charset="0"/>
                        <a:cs typeface="Times New Roman" panose="02020603050405020304" pitchFamily="18" charset="0"/>
                      </a:rPr>
                      <m:t>→</m:t>
                    </m:r>
                    <m:r>
                      <a:rPr lang="es-ES" sz="3200" i="1">
                        <a:latin typeface="Cambria Math" panose="02040503050406030204" pitchFamily="18" charset="0"/>
                        <a:ea typeface="Calibri" panose="020F0502020204030204" pitchFamily="34" charset="0"/>
                        <a:cs typeface="Times New Roman" panose="02020603050405020304" pitchFamily="18" charset="0"/>
                      </a:rPr>
                      <m:t>ℝ</m:t>
                    </m:r>
                  </m:oMath>
                </a14:m>
                <a:r>
                  <a:rPr lang="es-ES" sz="3200" dirty="0">
                    <a:latin typeface="Calibri" panose="020F0502020204030204" pitchFamily="34" charset="0"/>
                    <a:ea typeface="Calibri" panose="020F0502020204030204" pitchFamily="34" charset="0"/>
                    <a:cs typeface="Times New Roman" panose="02020603050405020304" pitchFamily="18" charset="0"/>
                  </a:rPr>
                  <a:t>  </a:t>
                </a:r>
                <a:r>
                  <a:rPr lang="es-ES" sz="3200" dirty="0" err="1">
                    <a:latin typeface="Calibri" panose="020F0502020204030204" pitchFamily="34" charset="0"/>
                    <a:ea typeface="Calibri" panose="020F0502020204030204" pitchFamily="34" charset="0"/>
                    <a:cs typeface="Times New Roman" panose="02020603050405020304" pitchFamily="18" charset="0"/>
                  </a:rPr>
                  <a:t>deﬁnida</a:t>
                </a:r>
                <a:r>
                  <a:rPr lang="es-ES" sz="3200" dirty="0">
                    <a:latin typeface="Calibri" panose="020F0502020204030204" pitchFamily="34" charset="0"/>
                    <a:ea typeface="Calibri" panose="020F0502020204030204" pitchFamily="34" charset="0"/>
                    <a:cs typeface="Times New Roman" panose="02020603050405020304" pitchFamily="18" charset="0"/>
                  </a:rPr>
                  <a:t> en el conjunto A </a:t>
                </a:r>
                <a:r>
                  <a:rPr lang="es-ES" sz="3200" dirty="0">
                    <a:latin typeface="Cambria Math" panose="02040503050406030204" pitchFamily="18" charset="0"/>
                    <a:ea typeface="Calibri" panose="020F0502020204030204" pitchFamily="34" charset="0"/>
                    <a:cs typeface="Cambria Math" panose="02040503050406030204" pitchFamily="18" charset="0"/>
                  </a:rPr>
                  <a:t>⊆</a:t>
                </a:r>
                <a:r>
                  <a:rPr lang="es-ES" sz="3200" dirty="0">
                    <a:latin typeface="Calibri" panose="020F0502020204030204" pitchFamily="34" charset="0"/>
                    <a:ea typeface="Calibri" panose="020F0502020204030204" pitchFamily="34" charset="0"/>
                    <a:cs typeface="Times New Roman" panose="02020603050405020304" pitchFamily="18" charset="0"/>
                  </a:rPr>
                  <a:t> R, sea </a:t>
                </a:r>
                <a14:m>
                  <m:oMath xmlns:m="http://schemas.openxmlformats.org/officeDocument/2006/math">
                    <m:sSub>
                      <m:sSubPr>
                        <m:ctrlPr>
                          <a:rPr lang="en-US" sz="3200" i="1">
                            <a:latin typeface="Cambria Math" panose="02040503050406030204" pitchFamily="18" charset="0"/>
                            <a:ea typeface="Calibri" panose="020F0502020204030204" pitchFamily="34" charset="0"/>
                            <a:cs typeface="Times New Roman" panose="02020603050405020304" pitchFamily="18" charset="0"/>
                          </a:rPr>
                        </m:ctrlPr>
                      </m:sSubPr>
                      <m:e>
                        <m:r>
                          <a:rPr lang="es-ES" sz="3200" i="1">
                            <a:latin typeface="Cambria Math" panose="02040503050406030204" pitchFamily="18" charset="0"/>
                            <a:ea typeface="Calibri" panose="020F0502020204030204" pitchFamily="34" charset="0"/>
                            <a:cs typeface="Times New Roman" panose="02020603050405020304" pitchFamily="18" charset="0"/>
                          </a:rPr>
                          <m:t>𝑥</m:t>
                        </m:r>
                      </m:e>
                      <m:sub>
                        <m:r>
                          <a:rPr lang="es-ES" sz="3200" i="1">
                            <a:latin typeface="Cambria Math" panose="02040503050406030204" pitchFamily="18" charset="0"/>
                            <a:ea typeface="Calibri" panose="020F0502020204030204" pitchFamily="34" charset="0"/>
                            <a:cs typeface="Times New Roman" panose="02020603050405020304" pitchFamily="18" charset="0"/>
                          </a:rPr>
                          <m:t>0</m:t>
                        </m:r>
                      </m:sub>
                    </m:sSub>
                    <m:r>
                      <a:rPr lang="es-ES" sz="3200" i="1">
                        <a:latin typeface="Cambria Math" panose="02040503050406030204" pitchFamily="18" charset="0"/>
                        <a:ea typeface="Calibri" panose="020F0502020204030204" pitchFamily="34" charset="0"/>
                        <a:cs typeface="Times New Roman" panose="02020603050405020304" pitchFamily="18" charset="0"/>
                      </a:rPr>
                      <m:t>∈</m:t>
                    </m:r>
                    <m:r>
                      <a:rPr lang="es-ES" sz="3200" i="1">
                        <a:latin typeface="Cambria Math" panose="02040503050406030204" pitchFamily="18" charset="0"/>
                        <a:ea typeface="Calibri" panose="020F0502020204030204" pitchFamily="34" charset="0"/>
                        <a:cs typeface="Times New Roman" panose="02020603050405020304" pitchFamily="18" charset="0"/>
                      </a:rPr>
                      <m:t>𝐴</m:t>
                    </m:r>
                  </m:oMath>
                </a14:m>
                <a:r>
                  <a:rPr lang="es-ES" sz="3200" dirty="0">
                    <a:latin typeface="Calibri" panose="020F0502020204030204" pitchFamily="34" charset="0"/>
                    <a:ea typeface="Calibri" panose="020F0502020204030204" pitchFamily="34" charset="0"/>
                    <a:cs typeface="Times New Roman" panose="02020603050405020304" pitchFamily="18" charset="0"/>
                  </a:rPr>
                  <a:t>. Diremos que  f es derivable en </a:t>
                </a:r>
                <a14:m>
                  <m:oMath xmlns:m="http://schemas.openxmlformats.org/officeDocument/2006/math">
                    <m:sSub>
                      <m:sSubPr>
                        <m:ctrlPr>
                          <a:rPr lang="en-US" sz="3200" i="1">
                            <a:latin typeface="Cambria Math" panose="02040503050406030204" pitchFamily="18" charset="0"/>
                            <a:ea typeface="Calibri" panose="020F0502020204030204" pitchFamily="34" charset="0"/>
                            <a:cs typeface="Times New Roman" panose="02020603050405020304" pitchFamily="18" charset="0"/>
                          </a:rPr>
                        </m:ctrlPr>
                      </m:sSubPr>
                      <m:e>
                        <m:r>
                          <a:rPr lang="es-ES" sz="3200" i="1">
                            <a:latin typeface="Cambria Math" panose="02040503050406030204" pitchFamily="18" charset="0"/>
                            <a:ea typeface="Calibri" panose="020F0502020204030204" pitchFamily="34" charset="0"/>
                            <a:cs typeface="Times New Roman" panose="02020603050405020304" pitchFamily="18" charset="0"/>
                          </a:rPr>
                          <m:t>𝑥</m:t>
                        </m:r>
                      </m:e>
                      <m:sub>
                        <m:r>
                          <a:rPr lang="es-ES" sz="3200" i="1">
                            <a:latin typeface="Cambria Math" panose="02040503050406030204" pitchFamily="18" charset="0"/>
                            <a:ea typeface="Calibri" panose="020F0502020204030204" pitchFamily="34" charset="0"/>
                            <a:cs typeface="Times New Roman" panose="02020603050405020304" pitchFamily="18" charset="0"/>
                          </a:rPr>
                          <m:t>0</m:t>
                        </m:r>
                      </m:sub>
                    </m:sSub>
                  </m:oMath>
                </a14:m>
                <a:r>
                  <a:rPr lang="es-ES" sz="3200" dirty="0">
                    <a:latin typeface="Calibri" panose="020F0502020204030204" pitchFamily="34" charset="0"/>
                    <a:ea typeface="Calibri" panose="020F0502020204030204" pitchFamily="34" charset="0"/>
                    <a:cs typeface="Times New Roman" panose="02020603050405020304" pitchFamily="18" charset="0"/>
                  </a:rPr>
                  <a:t> si existe el </a:t>
                </a:r>
                <a:r>
                  <a:rPr lang="es-ES" sz="3200" dirty="0" smtClean="0">
                    <a:latin typeface="Calibri" panose="020F0502020204030204" pitchFamily="34" charset="0"/>
                    <a:ea typeface="Calibri" panose="020F0502020204030204" pitchFamily="34" charset="0"/>
                    <a:cs typeface="Times New Roman" panose="02020603050405020304" pitchFamily="18" charset="0"/>
                  </a:rPr>
                  <a:t>l</a:t>
                </a:r>
                <a:r>
                  <a:rPr lang="es-ES" sz="3200" dirty="0" smtClean="0">
                    <a:latin typeface="Calibri" panose="020F0502020204030204" pitchFamily="34" charset="0"/>
                    <a:ea typeface="Calibri" panose="020F0502020204030204" pitchFamily="34" charset="0"/>
                    <a:cs typeface="Calibri" panose="020F0502020204030204" pitchFamily="34" charset="0"/>
                  </a:rPr>
                  <a:t>í</a:t>
                </a:r>
                <a:r>
                  <a:rPr lang="es-ES" sz="3200" dirty="0" smtClean="0">
                    <a:latin typeface="Calibri" panose="020F0502020204030204" pitchFamily="34" charset="0"/>
                    <a:ea typeface="Calibri" panose="020F0502020204030204" pitchFamily="34" charset="0"/>
                    <a:cs typeface="Times New Roman" panose="02020603050405020304" pitchFamily="18" charset="0"/>
                  </a:rPr>
                  <a:t>mite</a:t>
                </a:r>
              </a:p>
              <a:p>
                <a:pPr>
                  <a:lnSpc>
                    <a:spcPct val="107000"/>
                  </a:lnSpc>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32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32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ES" sz="3200">
                                  <a:latin typeface="Cambria Math" panose="02040503050406030204" pitchFamily="18" charset="0"/>
                                  <a:ea typeface="Calibri" panose="020F0502020204030204" pitchFamily="34" charset="0"/>
                                  <a:cs typeface="Times New Roman" panose="02020603050405020304" pitchFamily="18" charset="0"/>
                                </a:rPr>
                                <m:t>lim</m:t>
                              </m:r>
                            </m:e>
                            <m:lim>
                              <m:r>
                                <m:rPr>
                                  <m:sty m:val="p"/>
                                </m:rPr>
                                <a:rPr lang="es-ES" sz="3200">
                                  <a:latin typeface="Cambria Math" panose="02040503050406030204" pitchFamily="18" charset="0"/>
                                  <a:ea typeface="Calibri" panose="020F0502020204030204" pitchFamily="34" charset="0"/>
                                  <a:cs typeface="Times New Roman" panose="02020603050405020304" pitchFamily="18" charset="0"/>
                                </a:rPr>
                                <m:t>Δ</m:t>
                              </m:r>
                              <m:r>
                                <a:rPr lang="es-ES" sz="3200" i="1">
                                  <a:latin typeface="Cambria Math" panose="02040503050406030204" pitchFamily="18" charset="0"/>
                                  <a:ea typeface="Calibri" panose="020F0502020204030204" pitchFamily="34" charset="0"/>
                                  <a:cs typeface="Times New Roman" panose="02020603050405020304" pitchFamily="18" charset="0"/>
                                </a:rPr>
                                <m:t>𝑥</m:t>
                              </m:r>
                              <m:r>
                                <a:rPr lang="es-ES" sz="3200" i="1">
                                  <a:latin typeface="Cambria Math" panose="02040503050406030204" pitchFamily="18" charset="0"/>
                                  <a:ea typeface="Calibri" panose="020F0502020204030204" pitchFamily="34" charset="0"/>
                                  <a:cs typeface="Times New Roman" panose="02020603050405020304" pitchFamily="18" charset="0"/>
                                </a:rPr>
                                <m:t>→0</m:t>
                              </m:r>
                            </m:lim>
                          </m:limLow>
                        </m:fName>
                        <m:e>
                          <m:f>
                            <m:fPr>
                              <m:ctrlPr>
                                <a:rPr lang="en-US" sz="3200" i="1">
                                  <a:latin typeface="Cambria Math" panose="02040503050406030204" pitchFamily="18" charset="0"/>
                                  <a:ea typeface="Calibri" panose="020F0502020204030204" pitchFamily="34" charset="0"/>
                                  <a:cs typeface="Times New Roman" panose="02020603050405020304" pitchFamily="18" charset="0"/>
                                </a:rPr>
                              </m:ctrlPr>
                            </m:fPr>
                            <m:num>
                              <m:r>
                                <a:rPr lang="es-ES" sz="32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32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latin typeface="Cambria Math" panose="02040503050406030204" pitchFamily="18" charset="0"/>
                                          <a:ea typeface="Calibri" panose="020F0502020204030204" pitchFamily="34" charset="0"/>
                                          <a:cs typeface="Times New Roman" panose="02020603050405020304" pitchFamily="18" charset="0"/>
                                        </a:rPr>
                                      </m:ctrlPr>
                                    </m:sSubPr>
                                    <m:e>
                                      <m:r>
                                        <a:rPr lang="es-ES" sz="3200" i="1">
                                          <a:latin typeface="Cambria Math" panose="02040503050406030204" pitchFamily="18" charset="0"/>
                                          <a:ea typeface="Calibri" panose="020F0502020204030204" pitchFamily="34" charset="0"/>
                                          <a:cs typeface="Times New Roman" panose="02020603050405020304" pitchFamily="18" charset="0"/>
                                        </a:rPr>
                                        <m:t>𝑥</m:t>
                                      </m:r>
                                    </m:e>
                                    <m:sub>
                                      <m:r>
                                        <a:rPr lang="es-ES" sz="3200" i="1">
                                          <a:latin typeface="Cambria Math" panose="02040503050406030204" pitchFamily="18" charset="0"/>
                                          <a:ea typeface="Calibri" panose="020F0502020204030204" pitchFamily="34" charset="0"/>
                                          <a:cs typeface="Times New Roman" panose="02020603050405020304" pitchFamily="18" charset="0"/>
                                        </a:rPr>
                                        <m:t>0</m:t>
                                      </m:r>
                                    </m:sub>
                                  </m:sSub>
                                  <m:r>
                                    <a:rPr lang="es-ES" sz="32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3200">
                                      <a:latin typeface="Cambria Math" panose="02040503050406030204" pitchFamily="18" charset="0"/>
                                      <a:ea typeface="Calibri" panose="020F0502020204030204" pitchFamily="34" charset="0"/>
                                      <a:cs typeface="Times New Roman" panose="02020603050405020304" pitchFamily="18" charset="0"/>
                                    </a:rPr>
                                    <m:t>Δ</m:t>
                                  </m:r>
                                  <m:r>
                                    <a:rPr lang="es-ES" sz="3200" i="1">
                                      <a:latin typeface="Cambria Math" panose="02040503050406030204" pitchFamily="18" charset="0"/>
                                      <a:ea typeface="Calibri" panose="020F0502020204030204" pitchFamily="34" charset="0"/>
                                      <a:cs typeface="Times New Roman" panose="02020603050405020304" pitchFamily="18" charset="0"/>
                                    </a:rPr>
                                    <m:t>𝑥</m:t>
                                  </m:r>
                                  <m:r>
                                    <a:rPr lang="es-ES" sz="3200" i="1">
                                      <a:latin typeface="Cambria Math" panose="02040503050406030204" pitchFamily="18" charset="0"/>
                                      <a:ea typeface="Calibri" panose="020F0502020204030204" pitchFamily="34" charset="0"/>
                                      <a:cs typeface="Times New Roman" panose="02020603050405020304" pitchFamily="18" charset="0"/>
                                    </a:rPr>
                                    <m:t> </m:t>
                                  </m:r>
                                </m:e>
                              </m:d>
                              <m:r>
                                <a:rPr lang="es-ES" sz="3200" i="1">
                                  <a:latin typeface="Cambria Math" panose="02040503050406030204" pitchFamily="18" charset="0"/>
                                  <a:ea typeface="Calibri" panose="020F0502020204030204" pitchFamily="34" charset="0"/>
                                  <a:cs typeface="Times New Roman" panose="02020603050405020304" pitchFamily="18" charset="0"/>
                                </a:rPr>
                                <m:t>−</m:t>
                              </m:r>
                              <m:r>
                                <a:rPr lang="es-ES" sz="32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32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latin typeface="Cambria Math" panose="02040503050406030204" pitchFamily="18" charset="0"/>
                                          <a:ea typeface="Calibri" panose="020F0502020204030204" pitchFamily="34" charset="0"/>
                                          <a:cs typeface="Times New Roman" panose="02020603050405020304" pitchFamily="18" charset="0"/>
                                        </a:rPr>
                                      </m:ctrlPr>
                                    </m:sSubPr>
                                    <m:e>
                                      <m:r>
                                        <a:rPr lang="es-ES" sz="3200" i="1">
                                          <a:latin typeface="Cambria Math" panose="02040503050406030204" pitchFamily="18" charset="0"/>
                                          <a:ea typeface="Calibri" panose="020F0502020204030204" pitchFamily="34" charset="0"/>
                                          <a:cs typeface="Times New Roman" panose="02020603050405020304" pitchFamily="18" charset="0"/>
                                        </a:rPr>
                                        <m:t>𝑥</m:t>
                                      </m:r>
                                    </m:e>
                                    <m:sub>
                                      <m:r>
                                        <a:rPr lang="es-ES" sz="3200" i="1">
                                          <a:latin typeface="Cambria Math" panose="02040503050406030204" pitchFamily="18" charset="0"/>
                                          <a:ea typeface="Calibri" panose="020F0502020204030204" pitchFamily="34" charset="0"/>
                                          <a:cs typeface="Times New Roman" panose="02020603050405020304" pitchFamily="18" charset="0"/>
                                        </a:rPr>
                                        <m:t>0</m:t>
                                      </m:r>
                                    </m:sub>
                                  </m:sSub>
                                </m:e>
                              </m:d>
                            </m:num>
                            <m:den>
                              <m:r>
                                <m:rPr>
                                  <m:sty m:val="p"/>
                                </m:rPr>
                                <a:rPr lang="es-ES" sz="3200">
                                  <a:latin typeface="Cambria Math" panose="02040503050406030204" pitchFamily="18" charset="0"/>
                                  <a:ea typeface="Calibri" panose="020F0502020204030204" pitchFamily="34" charset="0"/>
                                  <a:cs typeface="Times New Roman" panose="02020603050405020304" pitchFamily="18" charset="0"/>
                                </a:rPr>
                                <m:t>Δ</m:t>
                              </m:r>
                              <m:r>
                                <a:rPr lang="es-ES" sz="3200" i="1">
                                  <a:latin typeface="Cambria Math" panose="02040503050406030204" pitchFamily="18" charset="0"/>
                                  <a:ea typeface="Calibri" panose="020F0502020204030204" pitchFamily="34" charset="0"/>
                                  <a:cs typeface="Times New Roman" panose="02020603050405020304" pitchFamily="18" charset="0"/>
                                </a:rPr>
                                <m:t>𝑥</m:t>
                              </m:r>
                            </m:den>
                          </m:f>
                        </m:e>
                      </m:func>
                    </m:oMath>
                  </m:oMathPara>
                </a14:m>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3200" dirty="0">
                    <a:latin typeface="Calibri" panose="020F0502020204030204" pitchFamily="34" charset="0"/>
                    <a:ea typeface="Calibri" panose="020F0502020204030204" pitchFamily="34" charset="0"/>
                    <a:cs typeface="Times New Roman" panose="02020603050405020304" pitchFamily="18" charset="0"/>
                  </a:rPr>
                  <a:t>Si el </a:t>
                </a:r>
                <a:r>
                  <a:rPr lang="es-ES" sz="3200" dirty="0" smtClean="0">
                    <a:latin typeface="Calibri" panose="020F0502020204030204" pitchFamily="34" charset="0"/>
                    <a:ea typeface="Calibri" panose="020F0502020204030204" pitchFamily="34" charset="0"/>
                    <a:cs typeface="Times New Roman" panose="02020603050405020304" pitchFamily="18" charset="0"/>
                  </a:rPr>
                  <a:t>límite </a:t>
                </a:r>
                <a:r>
                  <a:rPr lang="es-ES" sz="3200" dirty="0">
                    <a:latin typeface="Calibri" panose="020F0502020204030204" pitchFamily="34" charset="0"/>
                    <a:ea typeface="Calibri" panose="020F0502020204030204" pitchFamily="34" charset="0"/>
                    <a:cs typeface="Times New Roman" panose="02020603050405020304" pitchFamily="18" charset="0"/>
                  </a:rPr>
                  <a:t>existe, se lo indica </a:t>
                </a:r>
                <a14:m>
                  <m:oMath xmlns:m="http://schemas.openxmlformats.org/officeDocument/2006/math">
                    <m:sSup>
                      <m:sSupPr>
                        <m:ctrlPr>
                          <a:rPr lang="en-US" sz="3200" i="1">
                            <a:latin typeface="Cambria Math" panose="02040503050406030204" pitchFamily="18" charset="0"/>
                            <a:ea typeface="Calibri" panose="020F0502020204030204" pitchFamily="34" charset="0"/>
                            <a:cs typeface="Times New Roman" panose="02020603050405020304" pitchFamily="18" charset="0"/>
                          </a:rPr>
                        </m:ctrlPr>
                      </m:sSupPr>
                      <m:e>
                        <m:r>
                          <a:rPr lang="es-ES" sz="3200" i="1">
                            <a:latin typeface="Cambria Math" panose="02040503050406030204" pitchFamily="18" charset="0"/>
                            <a:ea typeface="Calibri" panose="020F0502020204030204" pitchFamily="34" charset="0"/>
                            <a:cs typeface="Times New Roman" panose="02020603050405020304" pitchFamily="18" charset="0"/>
                          </a:rPr>
                          <m:t>𝑓</m:t>
                        </m:r>
                      </m:e>
                      <m:sup>
                        <m:r>
                          <a:rPr lang="es-ES" sz="3200" i="1">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32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latin typeface="Cambria Math" panose="02040503050406030204" pitchFamily="18" charset="0"/>
                                <a:ea typeface="Calibri" panose="020F0502020204030204" pitchFamily="34" charset="0"/>
                                <a:cs typeface="Times New Roman" panose="02020603050405020304" pitchFamily="18" charset="0"/>
                              </a:rPr>
                            </m:ctrlPr>
                          </m:sSubPr>
                          <m:e>
                            <m:r>
                              <a:rPr lang="es-ES" sz="3200" i="1">
                                <a:latin typeface="Cambria Math" panose="02040503050406030204" pitchFamily="18" charset="0"/>
                                <a:ea typeface="Calibri" panose="020F0502020204030204" pitchFamily="34" charset="0"/>
                                <a:cs typeface="Times New Roman" panose="02020603050405020304" pitchFamily="18" charset="0"/>
                              </a:rPr>
                              <m:t>𝑥</m:t>
                            </m:r>
                          </m:e>
                          <m:sub>
                            <m:r>
                              <a:rPr lang="es-ES" sz="3200" i="1">
                                <a:latin typeface="Cambria Math" panose="02040503050406030204" pitchFamily="18" charset="0"/>
                                <a:ea typeface="Calibri" panose="020F0502020204030204" pitchFamily="34" charset="0"/>
                                <a:cs typeface="Times New Roman" panose="02020603050405020304" pitchFamily="18" charset="0"/>
                              </a:rPr>
                              <m:t>0</m:t>
                            </m:r>
                          </m:sub>
                        </m:sSub>
                      </m:e>
                    </m:d>
                  </m:oMath>
                </a14:m>
                <a:r>
                  <a:rPr lang="es-ES" sz="3200" dirty="0">
                    <a:latin typeface="Calibri" panose="020F0502020204030204" pitchFamily="34" charset="0"/>
                    <a:ea typeface="Calibri" panose="020F0502020204030204" pitchFamily="34" charset="0"/>
                    <a:cs typeface="Times New Roman" panose="02020603050405020304" pitchFamily="18" charset="0"/>
                  </a:rPr>
                  <a:t>  y se lo llama derivada de f en </a:t>
                </a:r>
                <a14:m>
                  <m:oMath xmlns:m="http://schemas.openxmlformats.org/officeDocument/2006/math">
                    <m:sSub>
                      <m:sSubPr>
                        <m:ctrlPr>
                          <a:rPr lang="en-US" sz="3200" i="1">
                            <a:latin typeface="Cambria Math" panose="02040503050406030204" pitchFamily="18" charset="0"/>
                            <a:ea typeface="Calibri" panose="020F0502020204030204" pitchFamily="34" charset="0"/>
                            <a:cs typeface="Times New Roman" panose="02020603050405020304" pitchFamily="18" charset="0"/>
                          </a:rPr>
                        </m:ctrlPr>
                      </m:sSubPr>
                      <m:e>
                        <m:r>
                          <a:rPr lang="es-ES" sz="3200" i="1">
                            <a:latin typeface="Cambria Math" panose="02040503050406030204" pitchFamily="18" charset="0"/>
                            <a:ea typeface="Calibri" panose="020F0502020204030204" pitchFamily="34" charset="0"/>
                            <a:cs typeface="Times New Roman" panose="02020603050405020304" pitchFamily="18" charset="0"/>
                          </a:rPr>
                          <m:t>𝑥</m:t>
                        </m:r>
                      </m:e>
                      <m:sub>
                        <m:r>
                          <a:rPr lang="es-ES" sz="3200" i="1">
                            <a:latin typeface="Cambria Math" panose="02040503050406030204" pitchFamily="18" charset="0"/>
                            <a:ea typeface="Calibri" panose="020F0502020204030204" pitchFamily="34" charset="0"/>
                            <a:cs typeface="Times New Roman" panose="02020603050405020304" pitchFamily="18" charset="0"/>
                          </a:rPr>
                          <m:t>0</m:t>
                        </m:r>
                      </m:sub>
                    </m:sSub>
                    <m:r>
                      <a:rPr lang="es-ES" sz="3200" i="1">
                        <a:latin typeface="Cambria Math" panose="02040503050406030204" pitchFamily="18" charset="0"/>
                        <a:ea typeface="Calibri" panose="020F0502020204030204" pitchFamily="34" charset="0"/>
                        <a:cs typeface="Times New Roman" panose="02020603050405020304" pitchFamily="18" charset="0"/>
                      </a:rPr>
                      <m:t>.</m:t>
                    </m:r>
                  </m:oMath>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698171" y="775063"/>
                <a:ext cx="9831977" cy="5945987"/>
              </a:xfrm>
              <a:prstGeom prst="rect">
                <a:avLst/>
              </a:prstGeom>
              <a:blipFill>
                <a:blip r:embed="rId2"/>
                <a:stretch>
                  <a:fillRect l="-1613" t="-1127" b="-2049"/>
                </a:stretch>
              </a:blipFill>
            </p:spPr>
            <p:txBody>
              <a:bodyPr/>
              <a:lstStyle/>
              <a:p>
                <a:r>
                  <a:rPr lang="en-US">
                    <a:noFill/>
                  </a:rPr>
                  <a:t> </a:t>
                </a:r>
              </a:p>
            </p:txBody>
          </p:sp>
        </mc:Fallback>
      </mc:AlternateContent>
    </p:spTree>
    <p:extLst>
      <p:ext uri="{BB962C8B-B14F-4D97-AF65-F5344CB8AC3E}">
        <p14:creationId xmlns:p14="http://schemas.microsoft.com/office/powerpoint/2010/main" val="3125323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2098765" y="1249917"/>
                <a:ext cx="9353006" cy="1116972"/>
              </a:xfrm>
              <a:prstGeom prst="rect">
                <a:avLst/>
              </a:prstGeom>
            </p:spPr>
            <p:txBody>
              <a:bodyPr wrap="square">
                <a:spAutoFit/>
              </a:bodyPr>
              <a:lstStyle/>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Ejemplo: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 Sea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d>
                    <m:r>
                      <a:rPr lang="es-ES" sz="2800" i="1">
                        <a:latin typeface="Cambria Math" panose="02040503050406030204" pitchFamily="18" charset="0"/>
                        <a:ea typeface="Calibri" panose="020F0502020204030204" pitchFamily="34" charset="0"/>
                        <a:cs typeface="Times New Roman" panose="02020603050405020304" pitchFamily="18" charset="0"/>
                      </a:rPr>
                      <m:t>=3</m:t>
                    </m:r>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p>
                        <m:r>
                          <a:rPr lang="es-ES" sz="2800" i="1">
                            <a:latin typeface="Cambria Math" panose="02040503050406030204" pitchFamily="18" charset="0"/>
                            <a:ea typeface="Calibri" panose="020F0502020204030204" pitchFamily="34" charset="0"/>
                            <a:cs typeface="Times New Roman" panose="02020603050405020304" pitchFamily="18" charset="0"/>
                          </a:rPr>
                          <m:t>2</m:t>
                        </m:r>
                      </m:sup>
                    </m:sSup>
                    <m:r>
                      <a:rPr lang="es-ES" sz="2800" i="1">
                        <a:latin typeface="Cambria Math" panose="02040503050406030204" pitchFamily="18" charset="0"/>
                        <a:ea typeface="Calibri" panose="020F0502020204030204" pitchFamily="34" charset="0"/>
                        <a:cs typeface="Times New Roman" panose="02020603050405020304" pitchFamily="18" charset="0"/>
                      </a:rPr>
                      <m:t>+1</m:t>
                    </m:r>
                  </m:oMath>
                </a14:m>
                <a:r>
                  <a:rPr lang="es-ES" sz="2800" dirty="0">
                    <a:latin typeface="Calibri" panose="020F0502020204030204" pitchFamily="34" charset="0"/>
                    <a:ea typeface="Calibri" panose="020F0502020204030204" pitchFamily="34" charset="0"/>
                    <a:cs typeface="Times New Roman" panose="02020603050405020304" pitchFamily="18" charset="0"/>
                  </a:rPr>
                  <a:t>, encontrar la derivada de f en </a:t>
                </a:r>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=2</m:t>
                    </m:r>
                  </m:oMath>
                </a14:m>
                <a:r>
                  <a:rPr lang="es-ES" sz="2800" dirty="0">
                    <a:latin typeface="Calibri" panose="020F0502020204030204" pitchFamily="34"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2098765" y="1249917"/>
                <a:ext cx="9353006" cy="1116972"/>
              </a:xfrm>
              <a:prstGeom prst="rect">
                <a:avLst/>
              </a:prstGeom>
              <a:blipFill>
                <a:blip r:embed="rId2"/>
                <a:stretch>
                  <a:fillRect l="-1303" t="-4372" b="-13115"/>
                </a:stretch>
              </a:blipFill>
            </p:spPr>
            <p:txBody>
              <a:bodyPr/>
              <a:lstStyle/>
              <a:p>
                <a:r>
                  <a:rPr lang="en-US">
                    <a:noFill/>
                  </a:rPr>
                  <a:t> </a:t>
                </a:r>
              </a:p>
            </p:txBody>
          </p:sp>
        </mc:Fallback>
      </mc:AlternateContent>
    </p:spTree>
    <p:extLst>
      <p:ext uri="{BB962C8B-B14F-4D97-AF65-F5344CB8AC3E}">
        <p14:creationId xmlns:p14="http://schemas.microsoft.com/office/powerpoint/2010/main" val="281125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2090057" y="699631"/>
                <a:ext cx="9457509" cy="5608074"/>
              </a:xfrm>
              <a:prstGeom prst="rect">
                <a:avLst/>
              </a:prstGeom>
            </p:spPr>
            <p:txBody>
              <a:bodyPr wrap="square">
                <a:spAutoFit/>
              </a:bodyPr>
              <a:lstStyle/>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Otras formas de </a:t>
                </a:r>
                <a:r>
                  <a:rPr lang="es-ES" sz="2000" dirty="0" err="1">
                    <a:latin typeface="Calibri" panose="020F0502020204030204" pitchFamily="34" charset="0"/>
                    <a:ea typeface="Calibri" panose="020F0502020204030204" pitchFamily="34" charset="0"/>
                    <a:cs typeface="Times New Roman" panose="02020603050405020304" pitchFamily="18" charset="0"/>
                  </a:rPr>
                  <a:t>deﬁnir</a:t>
                </a:r>
                <a:r>
                  <a:rPr lang="es-ES" sz="2000" dirty="0">
                    <a:latin typeface="Calibri" panose="020F0502020204030204" pitchFamily="34" charset="0"/>
                    <a:ea typeface="Calibri" panose="020F0502020204030204" pitchFamily="34" charset="0"/>
                    <a:cs typeface="Times New Roman" panose="02020603050405020304" pitchFamily="18" charset="0"/>
                  </a:rPr>
                  <a:t> la derivada de una función en un punto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Observemos que el límite: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0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ES" sz="2000">
                                  <a:latin typeface="Cambria Math" panose="02040503050406030204" pitchFamily="18" charset="0"/>
                                  <a:ea typeface="Calibri" panose="020F0502020204030204" pitchFamily="34" charset="0"/>
                                  <a:cs typeface="Times New Roman" panose="02020603050405020304" pitchFamily="18" charset="0"/>
                                </a:rPr>
                                <m:t>lim</m:t>
                              </m:r>
                            </m:e>
                            <m:lim>
                              <m:r>
                                <m:rPr>
                                  <m:sty m:val="p"/>
                                </m:rPr>
                                <a:rPr lang="es-ES" sz="2000">
                                  <a:latin typeface="Cambria Math" panose="02040503050406030204" pitchFamily="18" charset="0"/>
                                  <a:ea typeface="Calibri" panose="020F0502020204030204" pitchFamily="34" charset="0"/>
                                  <a:cs typeface="Times New Roman" panose="02020603050405020304" pitchFamily="18" charset="0"/>
                                </a:rPr>
                                <m:t>Δ</m:t>
                              </m:r>
                              <m:r>
                                <a:rPr lang="es-ES" sz="2000" i="1">
                                  <a:latin typeface="Cambria Math" panose="02040503050406030204" pitchFamily="18" charset="0"/>
                                  <a:ea typeface="Calibri" panose="020F0502020204030204" pitchFamily="34" charset="0"/>
                                  <a:cs typeface="Times New Roman" panose="02020603050405020304" pitchFamily="18" charset="0"/>
                                </a:rPr>
                                <m:t>𝑥</m:t>
                              </m:r>
                              <m:r>
                                <a:rPr lang="es-ES" sz="2000" i="1">
                                  <a:latin typeface="Cambria Math" panose="02040503050406030204" pitchFamily="18" charset="0"/>
                                  <a:ea typeface="Calibri" panose="020F0502020204030204" pitchFamily="34" charset="0"/>
                                  <a:cs typeface="Times New Roman" panose="02020603050405020304" pitchFamily="18" charset="0"/>
                                </a:rPr>
                                <m:t>→0</m:t>
                              </m:r>
                            </m:lim>
                          </m:limLow>
                        </m:fName>
                        <m:e>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s-E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r>
                                    <a:rPr lang="es-ES" sz="20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000">
                                      <a:latin typeface="Cambria Math" panose="02040503050406030204" pitchFamily="18" charset="0"/>
                                      <a:ea typeface="Calibri" panose="020F0502020204030204" pitchFamily="34" charset="0"/>
                                      <a:cs typeface="Times New Roman" panose="02020603050405020304" pitchFamily="18" charset="0"/>
                                    </a:rPr>
                                    <m:t>Δ</m:t>
                                  </m:r>
                                  <m:r>
                                    <a:rPr lang="es-ES" sz="2000" i="1">
                                      <a:latin typeface="Cambria Math" panose="02040503050406030204" pitchFamily="18" charset="0"/>
                                      <a:ea typeface="Calibri" panose="020F0502020204030204" pitchFamily="34" charset="0"/>
                                      <a:cs typeface="Times New Roman" panose="02020603050405020304" pitchFamily="18" charset="0"/>
                                    </a:rPr>
                                    <m:t>𝑥</m:t>
                                  </m:r>
                                  <m:r>
                                    <a:rPr lang="es-ES" sz="2000" i="1">
                                      <a:latin typeface="Cambria Math" panose="02040503050406030204" pitchFamily="18" charset="0"/>
                                      <a:ea typeface="Calibri" panose="020F0502020204030204" pitchFamily="34" charset="0"/>
                                      <a:cs typeface="Times New Roman" panose="02020603050405020304" pitchFamily="18" charset="0"/>
                                    </a:rPr>
                                    <m:t> </m:t>
                                  </m:r>
                                </m:e>
                              </m:d>
                              <m:r>
                                <a:rPr lang="es-ES" sz="2000" i="1">
                                  <a:latin typeface="Cambria Math" panose="02040503050406030204" pitchFamily="18" charset="0"/>
                                  <a:ea typeface="Calibri" panose="020F0502020204030204" pitchFamily="34" charset="0"/>
                                  <a:cs typeface="Times New Roman" panose="02020603050405020304" pitchFamily="18" charset="0"/>
                                </a:rPr>
                                <m:t>−</m:t>
                              </m:r>
                              <m:r>
                                <a:rPr lang="es-E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e>
                              </m:d>
                            </m:num>
                            <m:den>
                              <m:r>
                                <m:rPr>
                                  <m:sty m:val="p"/>
                                </m:rPr>
                                <a:rPr lang="es-ES" sz="2000">
                                  <a:latin typeface="Cambria Math" panose="02040503050406030204" pitchFamily="18" charset="0"/>
                                  <a:ea typeface="Calibri" panose="020F0502020204030204" pitchFamily="34" charset="0"/>
                                  <a:cs typeface="Times New Roman" panose="02020603050405020304" pitchFamily="18" charset="0"/>
                                </a:rPr>
                                <m:t>Δ</m:t>
                              </m:r>
                              <m:r>
                                <a:rPr lang="es-ES" sz="2000" i="1">
                                  <a:latin typeface="Cambria Math" panose="02040503050406030204" pitchFamily="18" charset="0"/>
                                  <a:ea typeface="Calibri" panose="020F0502020204030204" pitchFamily="34" charset="0"/>
                                  <a:cs typeface="Times New Roman" panose="02020603050405020304" pitchFamily="18" charset="0"/>
                                </a:rPr>
                                <m:t>𝑥</m:t>
                              </m:r>
                            </m:den>
                          </m:f>
                        </m:e>
                      </m:func>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es lo mismo que: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0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ES" sz="2000">
                                  <a:latin typeface="Cambria Math" panose="02040503050406030204" pitchFamily="18" charset="0"/>
                                  <a:ea typeface="Calibri" panose="020F0502020204030204" pitchFamily="34" charset="0"/>
                                  <a:cs typeface="Times New Roman" panose="02020603050405020304" pitchFamily="18" charset="0"/>
                                </a:rPr>
                                <m:t>lim</m:t>
                              </m:r>
                            </m:e>
                            <m:lim>
                              <m:r>
                                <a:rPr lang="es-ES" sz="2000" i="1">
                                  <a:latin typeface="Cambria Math" panose="02040503050406030204" pitchFamily="18" charset="0"/>
                                  <a:ea typeface="Calibri" panose="020F0502020204030204" pitchFamily="34" charset="0"/>
                                  <a:cs typeface="Times New Roman" panose="02020603050405020304" pitchFamily="18" charset="0"/>
                                </a:rPr>
                                <m:t>h</m:t>
                              </m:r>
                              <m:r>
                                <a:rPr lang="es-ES" sz="2000" i="1">
                                  <a:latin typeface="Cambria Math" panose="02040503050406030204" pitchFamily="18" charset="0"/>
                                  <a:ea typeface="Calibri" panose="020F0502020204030204" pitchFamily="34" charset="0"/>
                                  <a:cs typeface="Times New Roman" panose="02020603050405020304" pitchFamily="18" charset="0"/>
                                </a:rPr>
                                <m:t>→0 </m:t>
                              </m:r>
                            </m:lim>
                          </m:limLow>
                        </m:fName>
                        <m:e>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s-E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r>
                                    <a:rPr lang="es-ES" sz="2000" i="1">
                                      <a:latin typeface="Cambria Math" panose="02040503050406030204" pitchFamily="18" charset="0"/>
                                      <a:ea typeface="Calibri" panose="020F0502020204030204" pitchFamily="34" charset="0"/>
                                      <a:cs typeface="Times New Roman" panose="02020603050405020304" pitchFamily="18" charset="0"/>
                                    </a:rPr>
                                    <m:t>+</m:t>
                                  </m:r>
                                  <m:r>
                                    <a:rPr lang="es-ES" sz="2000" i="1">
                                      <a:latin typeface="Cambria Math" panose="02040503050406030204" pitchFamily="18" charset="0"/>
                                      <a:ea typeface="Calibri" panose="020F0502020204030204" pitchFamily="34" charset="0"/>
                                      <a:cs typeface="Times New Roman" panose="02020603050405020304" pitchFamily="18" charset="0"/>
                                    </a:rPr>
                                    <m:t>h</m:t>
                                  </m:r>
                                </m:e>
                              </m:d>
                              <m:r>
                                <a:rPr lang="es-ES" sz="2000" i="1">
                                  <a:latin typeface="Cambria Math" panose="02040503050406030204" pitchFamily="18" charset="0"/>
                                  <a:ea typeface="Calibri" panose="020F0502020204030204" pitchFamily="34" charset="0"/>
                                  <a:cs typeface="Times New Roman" panose="02020603050405020304" pitchFamily="18" charset="0"/>
                                </a:rPr>
                                <m:t>−</m:t>
                              </m:r>
                              <m:r>
                                <a:rPr lang="es-E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e>
                              </m:d>
                            </m:num>
                            <m:den>
                              <m:r>
                                <a:rPr lang="es-ES" sz="2000" i="1">
                                  <a:latin typeface="Cambria Math" panose="02040503050406030204" pitchFamily="18" charset="0"/>
                                  <a:ea typeface="Calibri" panose="020F0502020204030204" pitchFamily="34" charset="0"/>
                                  <a:cs typeface="Times New Roman" panose="02020603050405020304" pitchFamily="18" charset="0"/>
                                </a:rPr>
                                <m:t>h</m:t>
                              </m:r>
                            </m:den>
                          </m:f>
                        </m:e>
                      </m:func>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y lo mismo que: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0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ES" sz="2000">
                                  <a:latin typeface="Cambria Math" panose="02040503050406030204" pitchFamily="18" charset="0"/>
                                  <a:ea typeface="Calibri" panose="020F0502020204030204" pitchFamily="34" charset="0"/>
                                  <a:cs typeface="Times New Roman" panose="02020603050405020304" pitchFamily="18" charset="0"/>
                                </a:rPr>
                                <m:t>lim</m:t>
                              </m:r>
                            </m:e>
                            <m:lim>
                              <m:r>
                                <a:rPr lang="es-ES" sz="2000" i="1">
                                  <a:latin typeface="Cambria Math" panose="02040503050406030204" pitchFamily="18" charset="0"/>
                                  <a:ea typeface="Calibri" panose="020F0502020204030204" pitchFamily="34" charset="0"/>
                                  <a:cs typeface="Times New Roman" panose="02020603050405020304" pitchFamily="18" charset="0"/>
                                </a:rPr>
                                <m:t>𝑥</m:t>
                              </m:r>
                              <m:r>
                                <a:rPr lang="es-E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lim>
                          </m:limLow>
                        </m:fName>
                        <m:e>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s-E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d>
                              <m:r>
                                <a:rPr lang="es-ES" sz="2000" i="1">
                                  <a:latin typeface="Cambria Math" panose="02040503050406030204" pitchFamily="18" charset="0"/>
                                  <a:ea typeface="Calibri" panose="020F0502020204030204" pitchFamily="34" charset="0"/>
                                  <a:cs typeface="Times New Roman" panose="02020603050405020304" pitchFamily="18" charset="0"/>
                                </a:rPr>
                                <m:t>−</m:t>
                              </m:r>
                              <m:r>
                                <a:rPr lang="es-E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e>
                              </m:d>
                            </m:num>
                            <m:den>
                              <m:r>
                                <a:rPr lang="es-ES" sz="2000" i="1">
                                  <a:latin typeface="Cambria Math" panose="02040503050406030204" pitchFamily="18" charset="0"/>
                                  <a:ea typeface="Calibri" panose="020F0502020204030204" pitchFamily="34" charset="0"/>
                                  <a:cs typeface="Times New Roman" panose="02020603050405020304" pitchFamily="18" charset="0"/>
                                </a:rPr>
                                <m:t>𝑥</m:t>
                              </m:r>
                              <m:r>
                                <a:rPr lang="es-ES"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den>
                          </m:f>
                        </m:e>
                      </m:func>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y si existe cualquiera de ellos existen los otros y todos en caso de existir representan a </a:t>
                </a:r>
                <a14:m>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s-ES" sz="2000" i="1">
                            <a:latin typeface="Cambria Math" panose="02040503050406030204" pitchFamily="18" charset="0"/>
                            <a:ea typeface="Calibri" panose="020F0502020204030204" pitchFamily="34" charset="0"/>
                            <a:cs typeface="Times New Roman" panose="02020603050405020304" pitchFamily="18" charset="0"/>
                          </a:rPr>
                          <m:t>𝑓</m:t>
                        </m:r>
                      </m:e>
                      <m:sup>
                        <m:r>
                          <a:rPr lang="es-ES" sz="2000" i="1">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e>
                    </m:d>
                  </m:oMath>
                </a14:m>
                <a:r>
                  <a:rPr lang="es-ES" sz="2000" dirty="0">
                    <a:latin typeface="Calibri" panose="020F0502020204030204" pitchFamily="34" charset="0"/>
                    <a:ea typeface="Calibri" panose="020F0502020204030204" pitchFamily="34" charset="0"/>
                    <a:cs typeface="Times New Roman" panose="02020603050405020304" pitchFamily="18" charset="0"/>
                  </a:rPr>
                  <a:t>, o sea la derivada de la función f en el punto </a:t>
                </a:r>
                <a14:m>
                  <m:oMath xmlns:m="http://schemas.openxmlformats.org/officeDocument/2006/math">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s-ES" sz="2000" i="1">
                            <a:latin typeface="Cambria Math" panose="02040503050406030204" pitchFamily="18" charset="0"/>
                            <a:ea typeface="Calibri" panose="020F0502020204030204" pitchFamily="34" charset="0"/>
                            <a:cs typeface="Times New Roman" panose="02020603050405020304" pitchFamily="18" charset="0"/>
                          </a:rPr>
                          <m:t>𝑥</m:t>
                        </m:r>
                      </m:e>
                      <m:sub>
                        <m:r>
                          <a:rPr lang="es-ES" sz="2000" i="1">
                            <a:latin typeface="Cambria Math" panose="02040503050406030204" pitchFamily="18" charset="0"/>
                            <a:ea typeface="Calibri" panose="020F0502020204030204" pitchFamily="34" charset="0"/>
                            <a:cs typeface="Times New Roman" panose="02020603050405020304" pitchFamily="18" charset="0"/>
                          </a:rPr>
                          <m:t>0</m:t>
                        </m:r>
                      </m:sub>
                    </m:sSub>
                    <m:r>
                      <a:rPr lang="es-ES" sz="2000" i="1">
                        <a:latin typeface="Cambria Math" panose="02040503050406030204" pitchFamily="18" charset="0"/>
                        <a:ea typeface="Calibri" panose="020F0502020204030204" pitchFamily="34" charset="0"/>
                        <a:cs typeface="Times New Roman" panose="02020603050405020304" pitchFamily="18" charset="0"/>
                      </a:rPr>
                      <m:t>.</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2090057" y="699631"/>
                <a:ext cx="9457509" cy="5608074"/>
              </a:xfrm>
              <a:prstGeom prst="rect">
                <a:avLst/>
              </a:prstGeom>
              <a:blipFill>
                <a:blip r:embed="rId2"/>
                <a:stretch>
                  <a:fillRect l="-709" t="-543" b="-978"/>
                </a:stretch>
              </a:blipFill>
            </p:spPr>
            <p:txBody>
              <a:bodyPr/>
              <a:lstStyle/>
              <a:p>
                <a:r>
                  <a:rPr lang="en-US">
                    <a:noFill/>
                  </a:rPr>
                  <a:t> </a:t>
                </a:r>
              </a:p>
            </p:txBody>
          </p:sp>
        </mc:Fallback>
      </mc:AlternateContent>
    </p:spTree>
    <p:extLst>
      <p:ext uri="{BB962C8B-B14F-4D97-AF65-F5344CB8AC3E}">
        <p14:creationId xmlns:p14="http://schemas.microsoft.com/office/powerpoint/2010/main" val="51494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endParaRPr lang="en-US"/>
          </a:p>
        </p:txBody>
      </p:sp>
      <p:sp>
        <p:nvSpPr>
          <p:cNvPr id="4" name="Título 3"/>
          <p:cNvSpPr>
            <a:spLocks noGrp="1"/>
          </p:cNvSpPr>
          <p:nvPr>
            <p:ph type="ctrTitle"/>
          </p:nvPr>
        </p:nvSpPr>
        <p:spPr>
          <a:xfrm>
            <a:off x="1541417" y="1384664"/>
            <a:ext cx="9963195" cy="3392718"/>
          </a:xfrm>
        </p:spPr>
        <p:txBody>
          <a:bodyPr>
            <a:normAutofit/>
          </a:bodyPr>
          <a:lstStyle/>
          <a:p>
            <a:pPr algn="ctr"/>
            <a:r>
              <a:rPr lang="es-ES" dirty="0"/>
              <a:t>Interpretación geométrica de la derivada de una función en un punto</a:t>
            </a:r>
            <a:r>
              <a:rPr lang="en-US" dirty="0"/>
              <a:t/>
            </a:r>
            <a:br>
              <a:rPr lang="en-US" dirty="0"/>
            </a:br>
            <a:endParaRPr lang="en-US" dirty="0"/>
          </a:p>
        </p:txBody>
      </p:sp>
    </p:spTree>
    <p:extLst>
      <p:ext uri="{BB962C8B-B14F-4D97-AF65-F5344CB8AC3E}">
        <p14:creationId xmlns:p14="http://schemas.microsoft.com/office/powerpoint/2010/main" val="39403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1445623" y="1097280"/>
            <a:ext cx="10075817" cy="5399314"/>
          </a:xfrm>
          <a:prstGeom prst="rect">
            <a:avLst/>
          </a:prstGeom>
          <a:noFill/>
          <a:ln>
            <a:noFill/>
          </a:ln>
        </p:spPr>
      </p:pic>
    </p:spTree>
    <p:extLst>
      <p:ext uri="{BB962C8B-B14F-4D97-AF65-F5344CB8AC3E}">
        <p14:creationId xmlns:p14="http://schemas.microsoft.com/office/powerpoint/2010/main" val="2643424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59131" y="158283"/>
            <a:ext cx="9403352" cy="6621339"/>
          </a:xfrm>
          <a:prstGeom prst="rect">
            <a:avLst/>
          </a:prstGeom>
        </p:spPr>
      </p:pic>
    </p:spTree>
    <p:extLst>
      <p:ext uri="{BB962C8B-B14F-4D97-AF65-F5344CB8AC3E}">
        <p14:creationId xmlns:p14="http://schemas.microsoft.com/office/powerpoint/2010/main" val="55557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445623" y="1132115"/>
                <a:ext cx="9858102" cy="4940776"/>
              </a:xfrm>
              <a:prstGeom prst="rect">
                <a:avLst/>
              </a:prstGeom>
            </p:spPr>
            <p:txBody>
              <a:bodyPr wrap="square">
                <a:spAutoFit/>
              </a:bodyPr>
              <a:lstStyle/>
              <a:p>
                <a:pPr>
                  <a:lnSpc>
                    <a:spcPct val="107000"/>
                  </a:lnSpc>
                  <a:spcAft>
                    <a:spcPts val="800"/>
                  </a:spcAft>
                  <a:tabLst>
                    <a:tab pos="1973580" algn="l"/>
                  </a:tabLst>
                </a:pPr>
                <a:r>
                  <a:rPr lang="es-ES" sz="2400" dirty="0">
                    <a:latin typeface="Calibri" panose="020F0502020204030204" pitchFamily="34" charset="0"/>
                    <a:ea typeface="Times New Roman" panose="02020603050405020304" pitchFamily="18" charset="0"/>
                    <a:cs typeface="Times New Roman" panose="02020603050405020304" pitchFamily="18" charset="0"/>
                  </a:rPr>
                  <a:t>Sea </a:t>
                </a:r>
                <a14:m>
                  <m:oMath xmlns:m="http://schemas.openxmlformats.org/officeDocument/2006/math">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𝐴</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ℝ</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a:t>
                </a:r>
                <a:r>
                  <a:rPr lang="es-ES" sz="2400" dirty="0" err="1">
                    <a:latin typeface="Calibri" panose="020F0502020204030204" pitchFamily="34" charset="0"/>
                    <a:ea typeface="Times New Roman" panose="02020603050405020304" pitchFamily="18" charset="0"/>
                    <a:cs typeface="Times New Roman" panose="02020603050405020304" pitchFamily="18" charset="0"/>
                  </a:rPr>
                  <a:t>deﬁnida</a:t>
                </a:r>
                <a:r>
                  <a:rPr lang="es-ES" sz="2400" dirty="0">
                    <a:latin typeface="Calibri" panose="020F0502020204030204" pitchFamily="34" charset="0"/>
                    <a:ea typeface="Times New Roman" panose="02020603050405020304" pitchFamily="18" charset="0"/>
                    <a:cs typeface="Times New Roman" panose="02020603050405020304" pitchFamily="18" charset="0"/>
                  </a:rPr>
                  <a:t> en el conjunto </a:t>
                </a:r>
                <a14:m>
                  <m:oMath xmlns:m="http://schemas.openxmlformats.org/officeDocument/2006/math">
                    <m:r>
                      <a:rPr lang="es-ES" sz="2400" i="1">
                        <a:latin typeface="Cambria Math" panose="02040503050406030204" pitchFamily="18" charset="0"/>
                        <a:ea typeface="Times New Roman" panose="02020603050405020304" pitchFamily="18" charset="0"/>
                        <a:cs typeface="Times New Roman" panose="02020603050405020304" pitchFamily="18" charset="0"/>
                      </a:rPr>
                      <m:t>𝐴</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a:t>
                </a:r>
                <a:r>
                  <a:rPr lang="es-ES" sz="2400" dirty="0">
                    <a:latin typeface="Cambria Math" panose="02040503050406030204" pitchFamily="18" charset="0"/>
                    <a:ea typeface="Times New Roman" panose="02020603050405020304" pitchFamily="18" charset="0"/>
                    <a:cs typeface="Cambria Math" panose="02040503050406030204" pitchFamily="18" charset="0"/>
                  </a:rPr>
                  <a:t>⊆</a:t>
                </a:r>
                <a:r>
                  <a:rPr lang="es-ES" sz="24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ES" sz="2400" i="1">
                        <a:latin typeface="Cambria Math" panose="02040503050406030204" pitchFamily="18" charset="0"/>
                        <a:ea typeface="Times New Roman" panose="02020603050405020304" pitchFamily="18" charset="0"/>
                        <a:cs typeface="Times New Roman" panose="02020603050405020304" pitchFamily="18" charset="0"/>
                      </a:rPr>
                      <m:t>ℝ</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 sean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  </m:t>
                    </m:r>
                    <m:r>
                      <a:rPr lang="es-ES" sz="2400" i="1">
                        <a:latin typeface="Cambria Math" panose="02040503050406030204" pitchFamily="18" charset="0"/>
                        <a:ea typeface="Times New Roman" panose="02020603050405020304" pitchFamily="18" charset="0"/>
                        <a:cs typeface="Times New Roman" panose="02020603050405020304" pitchFamily="18" charset="0"/>
                      </a:rPr>
                      <m:t>𝑦</m:t>
                    </m:r>
                    <m:r>
                      <a:rPr lang="es-ES" sz="24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dos puntos de A. Sean los puntos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y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r>
                      <a:rPr lang="es-ES" sz="2400" i="1">
                        <a:latin typeface="Cambria Math" panose="02040503050406030204" pitchFamily="18" charset="0"/>
                        <a:ea typeface="Times New Roman" panose="02020603050405020304" pitchFamily="18" charset="0"/>
                        <a:cs typeface="Times New Roman" panose="02020603050405020304" pitchFamily="18" charset="0"/>
                      </a:rPr>
                      <m:t> ;</m:t>
                    </m:r>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la recta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que pasa por dichos puntos se llama recta secante a la </a:t>
                </a:r>
                <a:r>
                  <a:rPr lang="es-ES" sz="2400" dirty="0" smtClean="0">
                    <a:latin typeface="Calibri" panose="020F0502020204030204" pitchFamily="34" charset="0"/>
                    <a:ea typeface="Times New Roman" panose="02020603050405020304" pitchFamily="18" charset="0"/>
                    <a:cs typeface="Times New Roman" panose="02020603050405020304" pitchFamily="18" charset="0"/>
                  </a:rPr>
                  <a:t>gráfica </a:t>
                </a:r>
                <a:r>
                  <a:rPr lang="es-ES" sz="2400" dirty="0">
                    <a:latin typeface="Calibri" panose="020F0502020204030204" pitchFamily="34" charset="0"/>
                    <a:ea typeface="Times New Roman" panose="02020603050405020304" pitchFamily="18" charset="0"/>
                    <a:cs typeface="Times New Roman" panose="02020603050405020304" pitchFamily="18" charset="0"/>
                  </a:rPr>
                  <a:t>de 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3580" algn="l"/>
                  </a:tabLst>
                </a:pPr>
                <a:r>
                  <a:rPr lang="es-ES" sz="2400" dirty="0">
                    <a:latin typeface="Calibri" panose="020F0502020204030204" pitchFamily="34" charset="0"/>
                    <a:ea typeface="Times New Roman" panose="02020603050405020304" pitchFamily="18" charset="0"/>
                    <a:cs typeface="Times New Roman" panose="02020603050405020304" pitchFamily="18" charset="0"/>
                  </a:rPr>
                  <a:t>Si ∆x es cada vez más pequeño, se puede observar que la recta secante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tiende a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2</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3580" algn="l"/>
                  </a:tabLst>
                </a:pPr>
                <a:r>
                  <a:rPr lang="es-ES" sz="2400" dirty="0">
                    <a:latin typeface="Calibri" panose="020F0502020204030204" pitchFamily="34" charset="0"/>
                    <a:ea typeface="Times New Roman" panose="02020603050405020304" pitchFamily="18" charset="0"/>
                    <a:cs typeface="Times New Roman" panose="02020603050405020304" pitchFamily="18" charset="0"/>
                  </a:rPr>
                  <a:t>La recta límite es la recta t. Esta recta se denomina recta tangente a la curva que es </a:t>
                </a:r>
                <a:r>
                  <a:rPr lang="es-ES" sz="2400" dirty="0" err="1">
                    <a:latin typeface="Calibri" panose="020F0502020204030204" pitchFamily="34" charset="0"/>
                    <a:ea typeface="Times New Roman" panose="02020603050405020304" pitchFamily="18" charset="0"/>
                    <a:cs typeface="Times New Roman" panose="02020603050405020304" pitchFamily="18" charset="0"/>
                  </a:rPr>
                  <a:t>gráﬁca</a:t>
                </a:r>
                <a:r>
                  <a:rPr lang="es-ES" sz="2400" dirty="0">
                    <a:latin typeface="Calibri" panose="020F0502020204030204" pitchFamily="34" charset="0"/>
                    <a:ea typeface="Times New Roman" panose="02020603050405020304" pitchFamily="18" charset="0"/>
                    <a:cs typeface="Times New Roman" panose="02020603050405020304" pitchFamily="18" charset="0"/>
                  </a:rPr>
                  <a:t> de f en el punto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3580" algn="l"/>
                  </a:tabLst>
                </a:pPr>
                <a:r>
                  <a:rPr lang="es-ES" sz="2400" dirty="0">
                    <a:latin typeface="Calibri" panose="020F0502020204030204" pitchFamily="34" charset="0"/>
                    <a:ea typeface="Times New Roman" panose="02020603050405020304" pitchFamily="18" charset="0"/>
                    <a:cs typeface="Times New Roman" panose="02020603050405020304" pitchFamily="18" charset="0"/>
                  </a:rPr>
                  <a:t>Ahora bien, la pendiente de la recta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esta dada por: </a:t>
                </a:r>
                <a14:m>
                  <m:oMath xmlns:m="http://schemas.openxmlformats.org/officeDocument/2006/math">
                    <m:f>
                      <m:f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r>
                              <a:rPr lang="es-ES" sz="2400" i="1">
                                <a:latin typeface="Cambria Math" panose="02040503050406030204" pitchFamily="18" charset="0"/>
                                <a:ea typeface="Times New Roman" panose="02020603050405020304" pitchFamily="18" charset="0"/>
                                <a:cs typeface="Times New Roman" panose="02020603050405020304" pitchFamily="18" charset="0"/>
                              </a:rPr>
                              <m:t> </m:t>
                            </m:r>
                          </m:e>
                        </m:d>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e>
                        </m:d>
                      </m:num>
                      <m:den>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que es el cociente incremental. Luego, podemos interpretar geométricamente al cociente incremental como la pendiente de la recta secante a la curva que es </a:t>
                </a:r>
                <a:r>
                  <a:rPr lang="es-ES" sz="2400" dirty="0" err="1">
                    <a:latin typeface="Calibri" panose="020F0502020204030204" pitchFamily="34" charset="0"/>
                    <a:ea typeface="Times New Roman" panose="02020603050405020304" pitchFamily="18" charset="0"/>
                    <a:cs typeface="Times New Roman" panose="02020603050405020304" pitchFamily="18" charset="0"/>
                  </a:rPr>
                  <a:t>gráﬁca</a:t>
                </a:r>
                <a:r>
                  <a:rPr lang="es-ES" sz="2400" dirty="0">
                    <a:latin typeface="Calibri" panose="020F0502020204030204" pitchFamily="34" charset="0"/>
                    <a:ea typeface="Times New Roman" panose="02020603050405020304" pitchFamily="18" charset="0"/>
                    <a:cs typeface="Times New Roman" panose="02020603050405020304" pitchFamily="18" charset="0"/>
                  </a:rPr>
                  <a:t> de f por los puntos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 y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r>
                      <a:rPr lang="es-ES" sz="2400" i="1">
                        <a:latin typeface="Cambria Math" panose="02040503050406030204" pitchFamily="18" charset="0"/>
                        <a:ea typeface="Times New Roman" panose="02020603050405020304" pitchFamily="18" charset="0"/>
                        <a:cs typeface="Times New Roman" panose="02020603050405020304" pitchFamily="18" charset="0"/>
                      </a:rPr>
                      <m:t> ;</m:t>
                    </m:r>
                    <m:r>
                      <a:rPr lang="es-ES" sz="2400" i="1">
                        <a:latin typeface="Cambria Math" panose="02040503050406030204" pitchFamily="18" charset="0"/>
                        <a:ea typeface="Times New Roman" panose="02020603050405020304" pitchFamily="18" charset="0"/>
                        <a:cs typeface="Times New Roman" panose="02020603050405020304" pitchFamily="18" charset="0"/>
                      </a:rPr>
                      <m:t>𝑓</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4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2400">
                        <a:latin typeface="Cambria Math" panose="02040503050406030204" pitchFamily="18" charset="0"/>
                        <a:ea typeface="Times New Roman" panose="02020603050405020304" pitchFamily="18" charset="0"/>
                        <a:cs typeface="Times New Roman" panose="02020603050405020304" pitchFamily="18" charset="0"/>
                      </a:rPr>
                      <m:t>Δ</m:t>
                    </m:r>
                    <m:r>
                      <a:rPr lang="es-ES" sz="2400" i="1">
                        <a:latin typeface="Cambria Math" panose="02040503050406030204" pitchFamily="18" charset="0"/>
                        <a:ea typeface="Times New Roman" panose="02020603050405020304" pitchFamily="18" charset="0"/>
                        <a:cs typeface="Times New Roman" panose="02020603050405020304" pitchFamily="18" charset="0"/>
                      </a:rPr>
                      <m:t>𝑥</m:t>
                    </m:r>
                    <m:r>
                      <a:rPr lang="es-ES"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400"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445623" y="1132115"/>
                <a:ext cx="9858102" cy="4940776"/>
              </a:xfrm>
              <a:prstGeom prst="rect">
                <a:avLst/>
              </a:prstGeom>
              <a:blipFill>
                <a:blip r:embed="rId2"/>
                <a:stretch>
                  <a:fillRect l="-928" t="-1111" r="-495" b="-1605"/>
                </a:stretch>
              </a:blipFill>
            </p:spPr>
            <p:txBody>
              <a:bodyPr/>
              <a:lstStyle/>
              <a:p>
                <a:r>
                  <a:rPr lang="en-US">
                    <a:noFill/>
                  </a:rPr>
                  <a:t> </a:t>
                </a:r>
              </a:p>
            </p:txBody>
          </p:sp>
        </mc:Fallback>
      </mc:AlternateContent>
    </p:spTree>
    <p:extLst>
      <p:ext uri="{BB962C8B-B14F-4D97-AF65-F5344CB8AC3E}">
        <p14:creationId xmlns:p14="http://schemas.microsoft.com/office/powerpoint/2010/main" val="220729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2002972" y="1428205"/>
                <a:ext cx="9178834" cy="4899803"/>
              </a:xfrm>
              <a:prstGeom prst="rect">
                <a:avLst/>
              </a:prstGeom>
            </p:spPr>
            <p:txBody>
              <a:bodyPr wrap="square">
                <a:spAutoFit/>
              </a:bodyPr>
              <a:lstStyle/>
              <a:p>
                <a:pPr>
                  <a:lnSpc>
                    <a:spcPct val="107000"/>
                  </a:lnSpc>
                  <a:spcAft>
                    <a:spcPts val="800"/>
                  </a:spcAft>
                  <a:tabLst>
                    <a:tab pos="1973580" algn="l"/>
                  </a:tabLst>
                </a:pPr>
                <a:r>
                  <a:rPr lang="es-ES" sz="2800" dirty="0" err="1">
                    <a:latin typeface="Calibri" panose="020F0502020204030204" pitchFamily="34" charset="0"/>
                    <a:ea typeface="Times New Roman" panose="02020603050405020304" pitchFamily="18" charset="0"/>
                    <a:cs typeface="Times New Roman" panose="02020603050405020304" pitchFamily="18" charset="0"/>
                  </a:rPr>
                  <a:t>Deﬁnimos</a:t>
                </a:r>
                <a:r>
                  <a:rPr lang="es-ES" sz="2800" dirty="0">
                    <a:latin typeface="Calibri" panose="020F0502020204030204" pitchFamily="34" charset="0"/>
                    <a:ea typeface="Times New Roman" panose="02020603050405020304" pitchFamily="18" charset="0"/>
                    <a:cs typeface="Times New Roman" panose="02020603050405020304" pitchFamily="18" charset="0"/>
                  </a:rPr>
                  <a:t> derivada de la función en un punto como: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unc>
                      <m:funcPr>
                        <m:ctrlPr>
                          <a:rPr lang="en-US" sz="28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8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ES" sz="2800">
                                <a:latin typeface="Cambria Math" panose="02040503050406030204" pitchFamily="18" charset="0"/>
                                <a:ea typeface="Calibri" panose="020F0502020204030204" pitchFamily="34" charset="0"/>
                                <a:cs typeface="Times New Roman" panose="02020603050405020304" pitchFamily="18" charset="0"/>
                              </a:rPr>
                              <m:t>f</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ES" sz="2800">
                                    <a:latin typeface="Cambria Math" panose="02040503050406030204" pitchFamily="18" charset="0"/>
                                    <a:ea typeface="Calibri" panose="020F0502020204030204" pitchFamily="34" charset="0"/>
                                    <a:cs typeface="Times New Roman" panose="02020603050405020304" pitchFamily="18" charset="0"/>
                                  </a:rPr>
                                  <m:t>x</m:t>
                                </m:r>
                              </m:e>
                              <m:sub>
                                <m:r>
                                  <a:rPr lang="es-ES" sz="2800">
                                    <a:latin typeface="Cambria Math" panose="02040503050406030204" pitchFamily="18" charset="0"/>
                                    <a:ea typeface="Calibri" panose="020F0502020204030204" pitchFamily="34" charset="0"/>
                                    <a:cs typeface="Times New Roman" panose="02020603050405020304" pitchFamily="18" charset="0"/>
                                  </a:rPr>
                                  <m:t>0</m:t>
                                </m:r>
                              </m:sub>
                            </m:sSub>
                            <m:r>
                              <a:rPr lang="es-ES" sz="2800">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800">
                                <a:latin typeface="Cambria Math" panose="02040503050406030204" pitchFamily="18" charset="0"/>
                                <a:ea typeface="Calibri" panose="020F0502020204030204" pitchFamily="34" charset="0"/>
                                <a:cs typeface="Times New Roman" panose="02020603050405020304" pitchFamily="18" charset="0"/>
                              </a:rPr>
                              <m:t>lim</m:t>
                            </m:r>
                          </m:e>
                          <m:lim>
                            <m:r>
                              <a:rPr lang="es-ES" sz="2800">
                                <a:latin typeface="Cambria Math" panose="02040503050406030204" pitchFamily="18" charset="0"/>
                                <a:ea typeface="Calibri" panose="020F0502020204030204" pitchFamily="34" charset="0"/>
                                <a:cs typeface="Times New Roman" panose="02020603050405020304" pitchFamily="18" charset="0"/>
                              </a:rPr>
                              <m:t>                         </m:t>
                            </m:r>
                            <m:r>
                              <m:rPr>
                                <m:sty m:val="p"/>
                              </m:rPr>
                              <a:rPr lang="es-ES" sz="2800">
                                <a:latin typeface="Cambria Math" panose="02040503050406030204" pitchFamily="18" charset="0"/>
                                <a:ea typeface="Calibri" panose="020F0502020204030204" pitchFamily="34" charset="0"/>
                                <a:cs typeface="Times New Roman" panose="02020603050405020304" pitchFamily="18" charset="0"/>
                              </a:rPr>
                              <m:t>Δ</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→0</m:t>
                            </m:r>
                          </m:lim>
                        </m:limLow>
                      </m:fName>
                      <m:e>
                        <m:f>
                          <m:fPr>
                            <m:ctrlPr>
                              <a:rPr lang="en-US" sz="2800" i="1">
                                <a:latin typeface="Cambria Math" panose="02040503050406030204" pitchFamily="18" charset="0"/>
                                <a:ea typeface="Calibri" panose="020F0502020204030204" pitchFamily="34" charset="0"/>
                                <a:cs typeface="Times New Roman" panose="02020603050405020304" pitchFamily="18" charset="0"/>
                              </a:rPr>
                            </m:ctrlPr>
                          </m:fPr>
                          <m:num>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2800">
                                    <a:latin typeface="Cambria Math" panose="02040503050406030204" pitchFamily="18" charset="0"/>
                                    <a:ea typeface="Calibri" panose="020F0502020204030204" pitchFamily="34" charset="0"/>
                                    <a:cs typeface="Times New Roman" panose="02020603050405020304" pitchFamily="18" charset="0"/>
                                  </a:rPr>
                                  <m:t>Δ</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 </m:t>
                                </m:r>
                              </m:e>
                            </m:d>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e>
                            </m:d>
                          </m:num>
                          <m:den>
                            <m:r>
                              <m:rPr>
                                <m:sty m:val="p"/>
                              </m:rPr>
                              <a:rPr lang="es-ES" sz="2800">
                                <a:latin typeface="Cambria Math" panose="02040503050406030204" pitchFamily="18" charset="0"/>
                                <a:ea typeface="Calibri" panose="020F0502020204030204" pitchFamily="34" charset="0"/>
                                <a:cs typeface="Times New Roman" panose="02020603050405020304" pitchFamily="18" charset="0"/>
                              </a:rPr>
                              <m:t>Δ</m:t>
                            </m:r>
                            <m:r>
                              <a:rPr lang="es-ES" sz="2800" i="1">
                                <a:latin typeface="Cambria Math" panose="02040503050406030204" pitchFamily="18" charset="0"/>
                                <a:ea typeface="Calibri" panose="020F0502020204030204" pitchFamily="34" charset="0"/>
                                <a:cs typeface="Times New Roman" panose="02020603050405020304" pitchFamily="18" charset="0"/>
                              </a:rPr>
                              <m:t>𝑥</m:t>
                            </m:r>
                          </m:den>
                        </m:f>
                      </m:e>
                    </m:func>
                  </m:oMath>
                </a14:m>
                <a:r>
                  <a:rPr lang="es-ES" sz="2800" dirty="0">
                    <a:latin typeface="Calibri" panose="020F0502020204030204" pitchFamily="34" charset="0"/>
                    <a:ea typeface="Calibri" panose="020F0502020204030204" pitchFamily="34" charset="0"/>
                    <a:cs typeface="Times New Roman" panose="02020603050405020304" pitchFamily="18" charset="0"/>
                  </a:rPr>
                  <a:t>  . </a:t>
                </a:r>
                <a:endParaRPr lang="es-ES" sz="2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2800" dirty="0" smtClean="0">
                    <a:latin typeface="Calibri" panose="020F0502020204030204" pitchFamily="34" charset="0"/>
                    <a:ea typeface="Times New Roman" panose="02020603050405020304" pitchFamily="18" charset="0"/>
                    <a:cs typeface="Times New Roman" panose="02020603050405020304" pitchFamily="18" charset="0"/>
                  </a:rPr>
                  <a:t> </a:t>
                </a:r>
                <a:r>
                  <a:rPr lang="es-ES" sz="2800" dirty="0">
                    <a:latin typeface="Calibri" panose="020F0502020204030204" pitchFamily="34" charset="0"/>
                    <a:ea typeface="Times New Roman" panose="02020603050405020304" pitchFamily="18" charset="0"/>
                    <a:cs typeface="Times New Roman" panose="02020603050405020304" pitchFamily="18" charset="0"/>
                  </a:rPr>
                  <a:t>Luego, </a:t>
                </a:r>
                <a14:m>
                  <m:oMath xmlns:m="http://schemas.openxmlformats.org/officeDocument/2006/math">
                    <m:r>
                      <m:rPr>
                        <m:sty m:val="p"/>
                      </m:rPr>
                      <a:rPr lang="es-ES" sz="2800">
                        <a:latin typeface="Cambria Math" panose="02040503050406030204" pitchFamily="18" charset="0"/>
                        <a:ea typeface="Calibri" panose="020F0502020204030204" pitchFamily="34" charset="0"/>
                        <a:cs typeface="Times New Roman" panose="02020603050405020304" pitchFamily="18" charset="0"/>
                      </a:rPr>
                      <m:t>f</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ES" sz="2800">
                            <a:latin typeface="Cambria Math" panose="02040503050406030204" pitchFamily="18" charset="0"/>
                            <a:ea typeface="Calibri" panose="020F0502020204030204" pitchFamily="34" charset="0"/>
                            <a:cs typeface="Times New Roman" panose="02020603050405020304" pitchFamily="18" charset="0"/>
                          </a:rPr>
                          <m:t>x</m:t>
                        </m:r>
                      </m:e>
                      <m:sub>
                        <m:r>
                          <a:rPr lang="es-ES" sz="2800">
                            <a:latin typeface="Cambria Math" panose="02040503050406030204" pitchFamily="18" charset="0"/>
                            <a:ea typeface="Calibri" panose="020F0502020204030204" pitchFamily="34" charset="0"/>
                            <a:cs typeface="Times New Roman" panose="02020603050405020304" pitchFamily="18" charset="0"/>
                          </a:rPr>
                          <m:t>0</m:t>
                        </m:r>
                      </m:sub>
                    </m:sSub>
                    <m:r>
                      <a:rPr lang="es-ES" sz="2800">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es el límite del cociente incremental, podemos entonces interpretar geométricamente a</a:t>
                </a:r>
                <a14:m>
                  <m:oMath xmlns:m="http://schemas.openxmlformats.org/officeDocument/2006/math">
                    <m:r>
                      <a:rPr lang="es-ES" sz="2800">
                        <a:latin typeface="Cambria Math" panose="02040503050406030204" pitchFamily="18" charset="0"/>
                        <a:ea typeface="Calibri" panose="020F0502020204030204" pitchFamily="34" charset="0"/>
                        <a:cs typeface="Times New Roman" panose="02020603050405020304" pitchFamily="18" charset="0"/>
                      </a:rPr>
                      <m:t> </m:t>
                    </m:r>
                    <m:r>
                      <m:rPr>
                        <m:sty m:val="p"/>
                      </m:rPr>
                      <a:rPr lang="es-ES" sz="2800">
                        <a:latin typeface="Cambria Math" panose="02040503050406030204" pitchFamily="18" charset="0"/>
                        <a:ea typeface="Calibri" panose="020F0502020204030204" pitchFamily="34" charset="0"/>
                        <a:cs typeface="Times New Roman" panose="02020603050405020304" pitchFamily="18" charset="0"/>
                      </a:rPr>
                      <m:t>f</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ES" sz="2800">
                            <a:latin typeface="Cambria Math" panose="02040503050406030204" pitchFamily="18" charset="0"/>
                            <a:ea typeface="Calibri" panose="020F0502020204030204" pitchFamily="34" charset="0"/>
                            <a:cs typeface="Times New Roman" panose="02020603050405020304" pitchFamily="18" charset="0"/>
                          </a:rPr>
                          <m:t>x</m:t>
                        </m:r>
                      </m:e>
                      <m:sub>
                        <m:r>
                          <a:rPr lang="es-ES" sz="2800">
                            <a:latin typeface="Cambria Math" panose="02040503050406030204" pitchFamily="18" charset="0"/>
                            <a:ea typeface="Calibri" panose="020F0502020204030204" pitchFamily="34" charset="0"/>
                            <a:cs typeface="Times New Roman" panose="02020603050405020304" pitchFamily="18" charset="0"/>
                          </a:rPr>
                          <m:t>0</m:t>
                        </m:r>
                      </m:sub>
                    </m:sSub>
                    <m:r>
                      <a:rPr lang="es-ES" sz="2800">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como la pendiente de la recta tangente ( recta límite de las rectas </a:t>
                </a:r>
                <a:r>
                  <a:rPr lang="es-ES" sz="2800" dirty="0" smtClean="0">
                    <a:latin typeface="Calibri" panose="020F0502020204030204" pitchFamily="34" charset="0"/>
                    <a:ea typeface="Times New Roman" panose="02020603050405020304" pitchFamily="18" charset="0"/>
                    <a:cs typeface="Times New Roman" panose="02020603050405020304" pitchFamily="18" charset="0"/>
                  </a:rPr>
                  <a:t>secantes, </a:t>
                </a:r>
                <a:r>
                  <a:rPr lang="es-ES" sz="2800" dirty="0">
                    <a:latin typeface="Calibri" panose="020F0502020204030204" pitchFamily="34" charset="0"/>
                    <a:ea typeface="Times New Roman" panose="02020603050405020304" pitchFamily="18" charset="0"/>
                    <a:cs typeface="Times New Roman" panose="02020603050405020304" pitchFamily="18" charset="0"/>
                  </a:rPr>
                  <a:t>cuyas pendientes vienen dadas por el cociente incremental) a la curva que es </a:t>
                </a:r>
                <a:r>
                  <a:rPr lang="es-ES" sz="2800" dirty="0" err="1">
                    <a:latin typeface="Calibri" panose="020F0502020204030204" pitchFamily="34" charset="0"/>
                    <a:ea typeface="Times New Roman" panose="02020603050405020304" pitchFamily="18" charset="0"/>
                    <a:cs typeface="Times New Roman" panose="02020603050405020304" pitchFamily="18" charset="0"/>
                  </a:rPr>
                  <a:t>gráﬁca</a:t>
                </a:r>
                <a:r>
                  <a:rPr lang="es-ES" sz="2800" dirty="0">
                    <a:latin typeface="Calibri" panose="020F0502020204030204" pitchFamily="34" charset="0"/>
                    <a:ea typeface="Times New Roman" panose="02020603050405020304" pitchFamily="18" charset="0"/>
                    <a:cs typeface="Times New Roman" panose="02020603050405020304" pitchFamily="18" charset="0"/>
                  </a:rPr>
                  <a:t> de f en el punto (</a:t>
                </a:r>
                <a14:m>
                  <m:oMath xmlns:m="http://schemas.openxmlformats.org/officeDocument/2006/math">
                    <m:sSub>
                      <m:sSubPr>
                        <m:ctrlPr>
                          <a:rPr lang="en-US"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8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8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800" i="1">
                        <a:latin typeface="Cambria Math" panose="02040503050406030204" pitchFamily="18" charset="0"/>
                        <a:ea typeface="Times New Roman" panose="02020603050405020304" pitchFamily="18" charset="0"/>
                        <a:cs typeface="Times New Roman" panose="02020603050405020304" pitchFamily="18" charset="0"/>
                      </a:rPr>
                      <m:t>;</m:t>
                    </m:r>
                    <m:r>
                      <a:rPr lang="es-ES" sz="2800" i="1">
                        <a:latin typeface="Cambria Math" panose="02040503050406030204" pitchFamily="18" charset="0"/>
                        <a:ea typeface="Times New Roman" panose="02020603050405020304" pitchFamily="18" charset="0"/>
                        <a:cs typeface="Times New Roman" panose="02020603050405020304" pitchFamily="18" charset="0"/>
                      </a:rPr>
                      <m:t>𝑓</m:t>
                    </m:r>
                    <m:r>
                      <a:rPr lang="es-ES" sz="2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8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8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8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2002972" y="1428205"/>
                <a:ext cx="9178834" cy="4899803"/>
              </a:xfrm>
              <a:prstGeom prst="rect">
                <a:avLst/>
              </a:prstGeom>
              <a:blipFill>
                <a:blip r:embed="rId2"/>
                <a:stretch>
                  <a:fillRect l="-1395" t="-995" r="-266" b="-2114"/>
                </a:stretch>
              </a:blipFill>
            </p:spPr>
            <p:txBody>
              <a:bodyPr/>
              <a:lstStyle/>
              <a:p>
                <a:r>
                  <a:rPr lang="en-US">
                    <a:noFill/>
                  </a:rPr>
                  <a:t> </a:t>
                </a:r>
              </a:p>
            </p:txBody>
          </p:sp>
        </mc:Fallback>
      </mc:AlternateContent>
    </p:spTree>
    <p:extLst>
      <p:ext uri="{BB962C8B-B14F-4D97-AF65-F5344CB8AC3E}">
        <p14:creationId xmlns:p14="http://schemas.microsoft.com/office/powerpoint/2010/main" val="4230999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541417" y="1105989"/>
                <a:ext cx="10067109" cy="5420715"/>
              </a:xfrm>
              <a:prstGeom prst="rect">
                <a:avLst/>
              </a:prstGeom>
            </p:spPr>
            <p:txBody>
              <a:bodyPr wrap="square">
                <a:spAutoFit/>
              </a:bodyPr>
              <a:lstStyle/>
              <a:p>
                <a:pPr>
                  <a:lnSpc>
                    <a:spcPct val="107000"/>
                  </a:lnSpc>
                  <a:spcAft>
                    <a:spcPts val="800"/>
                  </a:spcAft>
                </a:pPr>
                <a:r>
                  <a:rPr lang="es-ES" sz="2800" b="1" dirty="0">
                    <a:latin typeface="Calibri" panose="020F0502020204030204" pitchFamily="34" charset="0"/>
                    <a:ea typeface="Calibri" panose="020F0502020204030204" pitchFamily="34" charset="0"/>
                    <a:cs typeface="Times New Roman" panose="02020603050405020304" pitchFamily="18" charset="0"/>
                  </a:rPr>
                  <a:t>Ecuación de la recta </a:t>
                </a:r>
                <a:r>
                  <a:rPr lang="es-ES" sz="2800" b="1" dirty="0" smtClean="0">
                    <a:latin typeface="Calibri" panose="020F0502020204030204" pitchFamily="34" charset="0"/>
                    <a:ea typeface="Calibri" panose="020F0502020204030204" pitchFamily="34" charset="0"/>
                    <a:cs typeface="Times New Roman" panose="02020603050405020304" pitchFamily="18" charset="0"/>
                  </a:rPr>
                  <a:t>tangente</a:t>
                </a:r>
              </a:p>
              <a:p>
                <a:pPr>
                  <a:lnSpc>
                    <a:spcPct val="107000"/>
                  </a:lnSpc>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La ecuación de la recta de pendiente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𝑚</m:t>
                    </m:r>
                  </m:oMath>
                </a14:m>
                <a:r>
                  <a:rPr lang="es-ES" sz="2800" dirty="0">
                    <a:latin typeface="Calibri" panose="020F0502020204030204" pitchFamily="34" charset="0"/>
                    <a:ea typeface="Calibri" panose="020F0502020204030204" pitchFamily="34" charset="0"/>
                    <a:cs typeface="Times New Roman" panose="02020603050405020304" pitchFamily="18" charset="0"/>
                  </a:rPr>
                  <a:t> que pasa por el punto (</a:t>
                </a:r>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𝑦</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Calibri" panose="020F0502020204030204" pitchFamily="34" charset="0"/>
                    <a:cs typeface="Times New Roman" panose="02020603050405020304" pitchFamily="18" charset="0"/>
                  </a:rPr>
                  <a:t>  viene dada por: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𝑦</m:t>
                      </m:r>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𝑦</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𝑚</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 Luego, por lo visto anteriormente reemplazando se tiene: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𝑦</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e>
                      </m:d>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𝑓</m:t>
                      </m:r>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Es la ecuación de la recta tangente a la curva que es </a:t>
                </a:r>
                <a:r>
                  <a:rPr lang="es-ES" sz="2800" dirty="0" err="1">
                    <a:latin typeface="Calibri" panose="020F0502020204030204" pitchFamily="34" charset="0"/>
                    <a:ea typeface="Calibri" panose="020F0502020204030204" pitchFamily="34" charset="0"/>
                    <a:cs typeface="Times New Roman" panose="02020603050405020304" pitchFamily="18" charset="0"/>
                  </a:rPr>
                  <a:t>gráﬁca</a:t>
                </a:r>
                <a:r>
                  <a:rPr lang="es-ES" sz="2800" dirty="0">
                    <a:latin typeface="Calibri" panose="020F0502020204030204" pitchFamily="34" charset="0"/>
                    <a:ea typeface="Calibri" panose="020F0502020204030204" pitchFamily="34" charset="0"/>
                    <a:cs typeface="Times New Roman" panose="02020603050405020304" pitchFamily="18" charset="0"/>
                  </a:rPr>
                  <a:t> de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oMath>
                </a14:m>
                <a:r>
                  <a:rPr lang="es-ES" sz="2800" dirty="0">
                    <a:latin typeface="Calibri" panose="020F0502020204030204" pitchFamily="34" charset="0"/>
                    <a:ea typeface="Calibri" panose="020F0502020204030204" pitchFamily="34" charset="0"/>
                    <a:cs typeface="Times New Roman" panose="02020603050405020304" pitchFamily="18" charset="0"/>
                  </a:rPr>
                  <a:t>en el punto (</a:t>
                </a:r>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𝑦</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541417" y="1105989"/>
                <a:ext cx="10067109" cy="5420715"/>
              </a:xfrm>
              <a:prstGeom prst="rect">
                <a:avLst/>
              </a:prstGeom>
              <a:blipFill>
                <a:blip r:embed="rId2"/>
                <a:stretch>
                  <a:fillRect l="-1272" t="-899" b="-1798"/>
                </a:stretch>
              </a:blipFill>
            </p:spPr>
            <p:txBody>
              <a:bodyPr/>
              <a:lstStyle/>
              <a:p>
                <a:r>
                  <a:rPr lang="en-US">
                    <a:noFill/>
                  </a:rPr>
                  <a:t> </a:t>
                </a:r>
              </a:p>
            </p:txBody>
          </p:sp>
        </mc:Fallback>
      </mc:AlternateContent>
    </p:spTree>
    <p:extLst>
      <p:ext uri="{BB962C8B-B14F-4D97-AF65-F5344CB8AC3E}">
        <p14:creationId xmlns:p14="http://schemas.microsoft.com/office/powerpoint/2010/main" val="2127359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741715" y="348342"/>
                <a:ext cx="9466217" cy="5112938"/>
              </a:xfrm>
              <a:prstGeom prst="rect">
                <a:avLst/>
              </a:prstGeom>
            </p:spPr>
            <p:txBody>
              <a:bodyPr wrap="square">
                <a:spAutoFit/>
              </a:bodyPr>
              <a:lstStyle/>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 </a:t>
                </a:r>
                <a:r>
                  <a:rPr lang="es-ES" sz="2800" b="1" dirty="0">
                    <a:latin typeface="Calibri" panose="020F0502020204030204" pitchFamily="34" charset="0"/>
                    <a:ea typeface="Calibri" panose="020F0502020204030204" pitchFamily="34" charset="0"/>
                    <a:cs typeface="Times New Roman" panose="02020603050405020304" pitchFamily="18" charset="0"/>
                  </a:rPr>
                  <a:t>Relación entre </a:t>
                </a:r>
                <a:r>
                  <a:rPr lang="es-ES" sz="2800" b="1" dirty="0" err="1">
                    <a:latin typeface="Calibri" panose="020F0502020204030204" pitchFamily="34" charset="0"/>
                    <a:ea typeface="Calibri" panose="020F0502020204030204" pitchFamily="34" charset="0"/>
                    <a:cs typeface="Times New Roman" panose="02020603050405020304" pitchFamily="18" charset="0"/>
                  </a:rPr>
                  <a:t>derivabilidad</a:t>
                </a:r>
                <a:r>
                  <a:rPr lang="es-ES" sz="2800" b="1" dirty="0">
                    <a:latin typeface="Calibri" panose="020F0502020204030204" pitchFamily="34" charset="0"/>
                    <a:ea typeface="Calibri" panose="020F0502020204030204" pitchFamily="34" charset="0"/>
                    <a:cs typeface="Times New Roman" panose="02020603050405020304" pitchFamily="18" charset="0"/>
                  </a:rPr>
                  <a:t> y continuidad</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b="1" dirty="0">
                    <a:latin typeface="Calibri" panose="020F0502020204030204" pitchFamily="34" charset="0"/>
                    <a:ea typeface="Calibri" panose="020F0502020204030204" pitchFamily="34" charset="0"/>
                    <a:cs typeface="Times New Roman" panose="02020603050405020304" pitchFamily="18" charset="0"/>
                  </a:rPr>
                  <a:t>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Cuando </a:t>
                </a:r>
                <a:r>
                  <a:rPr lang="es-ES" sz="2800" dirty="0" err="1">
                    <a:latin typeface="Calibri" panose="020F0502020204030204" pitchFamily="34" charset="0"/>
                    <a:ea typeface="Calibri" panose="020F0502020204030204" pitchFamily="34" charset="0"/>
                    <a:cs typeface="Times New Roman" panose="02020603050405020304" pitchFamily="18" charset="0"/>
                  </a:rPr>
                  <a:t>deﬁnimos</a:t>
                </a:r>
                <a:r>
                  <a:rPr lang="es-ES" sz="2800" dirty="0">
                    <a:latin typeface="Calibri" panose="020F0502020204030204" pitchFamily="34" charset="0"/>
                    <a:ea typeface="Calibri" panose="020F0502020204030204" pitchFamily="34" charset="0"/>
                    <a:cs typeface="Times New Roman" panose="02020603050405020304" pitchFamily="18" charset="0"/>
                  </a:rPr>
                  <a:t> derivada de una función en un punto dijimos que si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r>
                      <a:rPr lang="es-ES" sz="2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r>
                      <a:rPr lang="es-ES" sz="2800" i="1">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Calibri" panose="020F0502020204030204" pitchFamily="34" charset="0"/>
                    <a:cs typeface="Times New Roman" panose="02020603050405020304" pitchFamily="18" charset="0"/>
                  </a:rPr>
                  <a:t> existe, entonces la función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r>
                      <a:rPr lang="es-ES" sz="2800" i="1">
                        <a:latin typeface="Cambria Math" panose="02040503050406030204" pitchFamily="18" charset="0"/>
                        <a:ea typeface="Calibri" panose="020F0502020204030204" pitchFamily="34" charset="0"/>
                        <a:cs typeface="Times New Roman" panose="02020603050405020304" pitchFamily="18" charset="0"/>
                      </a:rPr>
                      <m:t> </m:t>
                    </m:r>
                  </m:oMath>
                </a14:m>
                <a:r>
                  <a:rPr lang="es-ES" sz="2800" dirty="0">
                    <a:latin typeface="Calibri" panose="020F0502020204030204" pitchFamily="34" charset="0"/>
                    <a:ea typeface="Calibri" panose="020F0502020204030204" pitchFamily="34" charset="0"/>
                    <a:cs typeface="Times New Roman" panose="02020603050405020304" pitchFamily="18" charset="0"/>
                  </a:rPr>
                  <a:t>se dice derivable en dicho punto. Veremos a continuación un teorema que relaciona la </a:t>
                </a:r>
                <a:r>
                  <a:rPr lang="es-ES" sz="2800" dirty="0" err="1">
                    <a:latin typeface="Calibri" panose="020F0502020204030204" pitchFamily="34" charset="0"/>
                    <a:ea typeface="Calibri" panose="020F0502020204030204" pitchFamily="34" charset="0"/>
                    <a:cs typeface="Times New Roman" panose="02020603050405020304" pitchFamily="18" charset="0"/>
                  </a:rPr>
                  <a:t>derivabilidad</a:t>
                </a:r>
                <a:r>
                  <a:rPr lang="es-ES" sz="2800" dirty="0">
                    <a:latin typeface="Calibri" panose="020F0502020204030204" pitchFamily="34" charset="0"/>
                    <a:ea typeface="Calibri" panose="020F0502020204030204" pitchFamily="34" charset="0"/>
                    <a:cs typeface="Times New Roman" panose="02020603050405020304" pitchFamily="18" charset="0"/>
                  </a:rPr>
                  <a:t> de la función en un punto con la continuidad de la función en dicho punto.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b="1" dirty="0">
                    <a:latin typeface="Calibri" panose="020F0502020204030204" pitchFamily="34" charset="0"/>
                    <a:ea typeface="Calibri" panose="020F0502020204030204" pitchFamily="34" charset="0"/>
                    <a:cs typeface="Times New Roman" panose="02020603050405020304" pitchFamily="18" charset="0"/>
                  </a:rPr>
                  <a:t>Teorema 1.1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Times New Roman" panose="02020603050405020304" pitchFamily="18" charset="0"/>
                    <a:cs typeface="Times New Roman" panose="02020603050405020304" pitchFamily="18" charset="0"/>
                  </a:rPr>
                  <a:t>Sea </a:t>
                </a:r>
                <a14:m>
                  <m:oMath xmlns:m="http://schemas.openxmlformats.org/officeDocument/2006/math">
                    <m:r>
                      <a:rPr lang="es-ES" sz="2800" i="1">
                        <a:latin typeface="Cambria Math" panose="02040503050406030204" pitchFamily="18" charset="0"/>
                        <a:ea typeface="Times New Roman" panose="02020603050405020304" pitchFamily="18" charset="0"/>
                        <a:cs typeface="Times New Roman" panose="02020603050405020304" pitchFamily="18" charset="0"/>
                      </a:rPr>
                      <m:t>𝑓</m:t>
                    </m:r>
                    <m:r>
                      <a:rPr lang="es-ES" sz="2800" i="1">
                        <a:latin typeface="Cambria Math" panose="02040503050406030204" pitchFamily="18" charset="0"/>
                        <a:ea typeface="Times New Roman" panose="02020603050405020304" pitchFamily="18" charset="0"/>
                        <a:cs typeface="Times New Roman" panose="02020603050405020304" pitchFamily="18" charset="0"/>
                      </a:rPr>
                      <m:t>:</m:t>
                    </m:r>
                    <m:r>
                      <a:rPr lang="es-ES" sz="2800" i="1">
                        <a:latin typeface="Cambria Math" panose="02040503050406030204" pitchFamily="18" charset="0"/>
                        <a:ea typeface="Times New Roman" panose="02020603050405020304" pitchFamily="18" charset="0"/>
                        <a:cs typeface="Times New Roman" panose="02020603050405020304" pitchFamily="18" charset="0"/>
                      </a:rPr>
                      <m:t>𝐴</m:t>
                    </m:r>
                    <m:r>
                      <a:rPr lang="es-ES" sz="2800" i="1">
                        <a:latin typeface="Cambria Math" panose="02040503050406030204" pitchFamily="18" charset="0"/>
                        <a:ea typeface="Times New Roman" panose="02020603050405020304" pitchFamily="18" charset="0"/>
                        <a:cs typeface="Times New Roman" panose="02020603050405020304" pitchFamily="18" charset="0"/>
                      </a:rPr>
                      <m:t>→</m:t>
                    </m:r>
                    <m:r>
                      <a:rPr lang="es-ES" sz="2800" i="1">
                        <a:latin typeface="Cambria Math" panose="02040503050406030204" pitchFamily="18" charset="0"/>
                        <a:ea typeface="Times New Roman" panose="02020603050405020304" pitchFamily="18" charset="0"/>
                        <a:cs typeface="Times New Roman" panose="02020603050405020304" pitchFamily="18" charset="0"/>
                      </a:rPr>
                      <m:t>ℝ</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a:t>
                </a:r>
                <a:r>
                  <a:rPr lang="es-ES" sz="2800" dirty="0" err="1">
                    <a:latin typeface="Calibri" panose="020F0502020204030204" pitchFamily="34" charset="0"/>
                    <a:ea typeface="Times New Roman" panose="02020603050405020304" pitchFamily="18" charset="0"/>
                    <a:cs typeface="Times New Roman" panose="02020603050405020304" pitchFamily="18" charset="0"/>
                  </a:rPr>
                  <a:t>deﬁnida</a:t>
                </a:r>
                <a:r>
                  <a:rPr lang="es-ES" sz="2800" dirty="0">
                    <a:latin typeface="Calibri" panose="020F0502020204030204" pitchFamily="34" charset="0"/>
                    <a:ea typeface="Times New Roman" panose="02020603050405020304" pitchFamily="18" charset="0"/>
                    <a:cs typeface="Times New Roman" panose="02020603050405020304" pitchFamily="18" charset="0"/>
                  </a:rPr>
                  <a:t> en el conjunto </a:t>
                </a:r>
                <a14:m>
                  <m:oMath xmlns:m="http://schemas.openxmlformats.org/officeDocument/2006/math">
                    <m:r>
                      <a:rPr lang="es-ES" sz="2800" i="1">
                        <a:latin typeface="Cambria Math" panose="02040503050406030204" pitchFamily="18" charset="0"/>
                        <a:ea typeface="Times New Roman" panose="02020603050405020304" pitchFamily="18" charset="0"/>
                        <a:cs typeface="Times New Roman" panose="02020603050405020304" pitchFamily="18" charset="0"/>
                      </a:rPr>
                      <m:t>𝐴</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a:t>
                </a:r>
                <a:r>
                  <a:rPr lang="es-ES" sz="2800" dirty="0">
                    <a:latin typeface="Cambria Math" panose="02040503050406030204" pitchFamily="18" charset="0"/>
                    <a:ea typeface="Times New Roman" panose="02020603050405020304" pitchFamily="18" charset="0"/>
                    <a:cs typeface="Cambria Math" panose="02040503050406030204" pitchFamily="18" charset="0"/>
                  </a:rPr>
                  <a:t>⊆</a:t>
                </a:r>
                <a:r>
                  <a:rPr lang="es-ES" sz="2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ES" sz="2800" i="1">
                        <a:latin typeface="Cambria Math" panose="02040503050406030204" pitchFamily="18" charset="0"/>
                        <a:ea typeface="Times New Roman" panose="02020603050405020304" pitchFamily="18" charset="0"/>
                        <a:cs typeface="Times New Roman" panose="02020603050405020304" pitchFamily="18" charset="0"/>
                      </a:rPr>
                      <m:t>ℝ</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 sea </a:t>
                </a:r>
                <a14:m>
                  <m:oMath xmlns:m="http://schemas.openxmlformats.org/officeDocument/2006/math">
                    <m:sSub>
                      <m:sSubPr>
                        <m:ctrlPr>
                          <a:rPr lang="en-US" sz="28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80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80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800" i="1">
                        <a:latin typeface="Cambria Math" panose="02040503050406030204" pitchFamily="18" charset="0"/>
                        <a:ea typeface="Times New Roman" panose="02020603050405020304" pitchFamily="18" charset="0"/>
                        <a:cs typeface="Times New Roman" panose="02020603050405020304" pitchFamily="18" charset="0"/>
                      </a:rPr>
                      <m:t>∈</m:t>
                    </m:r>
                    <m:r>
                      <a:rPr lang="es-ES" sz="2800" i="1">
                        <a:latin typeface="Cambria Math" panose="02040503050406030204" pitchFamily="18" charset="0"/>
                        <a:ea typeface="Times New Roman" panose="02020603050405020304" pitchFamily="18" charset="0"/>
                        <a:cs typeface="Times New Roman" panose="02020603050405020304" pitchFamily="18" charset="0"/>
                      </a:rPr>
                      <m:t>𝐴</m:t>
                    </m:r>
                  </m:oMath>
                </a14:m>
                <a:r>
                  <a:rPr lang="es-ES" sz="2800" dirty="0">
                    <a:latin typeface="Calibri" panose="020F0502020204030204" pitchFamily="34" charset="0"/>
                    <a:ea typeface="Calibri" panose="020F0502020204030204" pitchFamily="34" charset="0"/>
                    <a:cs typeface="Times New Roman" panose="02020603050405020304" pitchFamily="18" charset="0"/>
                  </a:rPr>
                  <a:t>. Si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a:t>
                </a:r>
                <a:r>
                  <a:rPr lang="es-ES" sz="2800" dirty="0">
                    <a:latin typeface="Calibri" panose="020F0502020204030204" pitchFamily="34" charset="0"/>
                    <a:ea typeface="Calibri" panose="020F0502020204030204" pitchFamily="34" charset="0"/>
                    <a:cs typeface="Times New Roman" panose="02020603050405020304" pitchFamily="18" charset="0"/>
                  </a:rPr>
                  <a:t>es derivable en </a:t>
                </a:r>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oMath>
                </a14:m>
                <a:r>
                  <a:rPr lang="es-ES" sz="2800" dirty="0">
                    <a:latin typeface="Calibri" panose="020F0502020204030204" pitchFamily="34" charset="0"/>
                    <a:ea typeface="Times New Roman" panose="02020603050405020304" pitchFamily="18" charset="0"/>
                    <a:cs typeface="Times New Roman" panose="02020603050405020304" pitchFamily="18" charset="0"/>
                  </a:rPr>
                  <a:t> </a:t>
                </a:r>
                <a:r>
                  <a:rPr lang="es-ES" sz="2800" dirty="0">
                    <a:latin typeface="Calibri" panose="020F0502020204030204" pitchFamily="34" charset="0"/>
                    <a:ea typeface="Calibri" panose="020F0502020204030204" pitchFamily="34" charset="0"/>
                    <a:cs typeface="Times New Roman" panose="02020603050405020304" pitchFamily="18" charset="0"/>
                  </a:rPr>
                  <a:t>entonces, es continua en </a:t>
                </a:r>
                <a14:m>
                  <m:oMath xmlns:m="http://schemas.openxmlformats.org/officeDocument/2006/math">
                    <m:sSub>
                      <m:sSubPr>
                        <m:ctrlPr>
                          <a:rPr lang="en-US" sz="2800" i="1">
                            <a:latin typeface="Cambria Math" panose="02040503050406030204" pitchFamily="18" charset="0"/>
                            <a:ea typeface="Calibri" panose="020F0502020204030204" pitchFamily="34" charset="0"/>
                            <a:cs typeface="Times New Roman" panose="02020603050405020304" pitchFamily="18" charset="0"/>
                          </a:rPr>
                        </m:ctrlPr>
                      </m:sSub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sub>
                        <m:r>
                          <a:rPr lang="es-ES" sz="2800" i="1">
                            <a:latin typeface="Cambria Math" panose="02040503050406030204" pitchFamily="18" charset="0"/>
                            <a:ea typeface="Calibri" panose="020F0502020204030204" pitchFamily="34" charset="0"/>
                            <a:cs typeface="Times New Roman" panose="02020603050405020304" pitchFamily="18" charset="0"/>
                          </a:rPr>
                          <m:t>0</m:t>
                        </m:r>
                      </m:sub>
                    </m:sSub>
                  </m:oMath>
                </a14:m>
                <a:r>
                  <a:rPr lang="es-ES" sz="2800" dirty="0">
                    <a:latin typeface="Calibri" panose="020F0502020204030204" pitchFamily="34"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741715" y="348342"/>
                <a:ext cx="9466217" cy="5112938"/>
              </a:xfrm>
              <a:prstGeom prst="rect">
                <a:avLst/>
              </a:prstGeom>
              <a:blipFill>
                <a:blip r:embed="rId2"/>
                <a:stretch>
                  <a:fillRect l="-1352" t="-954" r="-1867" b="-2026"/>
                </a:stretch>
              </a:blipFill>
            </p:spPr>
            <p:txBody>
              <a:bodyPr/>
              <a:lstStyle/>
              <a:p>
                <a:r>
                  <a:rPr lang="en-US">
                    <a:noFill/>
                  </a:rPr>
                  <a:t> </a:t>
                </a:r>
              </a:p>
            </p:txBody>
          </p:sp>
        </mc:Fallback>
      </mc:AlternateContent>
      <p:sp>
        <p:nvSpPr>
          <p:cNvPr id="3" name="Rectángulo 2"/>
          <p:cNvSpPr/>
          <p:nvPr/>
        </p:nvSpPr>
        <p:spPr>
          <a:xfrm>
            <a:off x="2168435" y="5683851"/>
            <a:ext cx="8865326" cy="646331"/>
          </a:xfrm>
          <a:prstGeom prst="rect">
            <a:avLst/>
          </a:prstGeom>
        </p:spPr>
        <p:txBody>
          <a:bodyPr wrap="square">
            <a:spAutoFit/>
          </a:bodyPr>
          <a:lstStyle/>
          <a:p>
            <a:r>
              <a:rPr lang="es-ES" b="1" dirty="0">
                <a:solidFill>
                  <a:srgbClr val="FF0000"/>
                </a:solidFill>
              </a:rPr>
              <a:t>El </a:t>
            </a:r>
            <a:r>
              <a:rPr lang="es-ES" b="1" dirty="0" smtClean="0">
                <a:solidFill>
                  <a:srgbClr val="FF0000"/>
                </a:solidFill>
              </a:rPr>
              <a:t>recíproco </a:t>
            </a:r>
            <a:r>
              <a:rPr lang="es-ES" b="1" dirty="0">
                <a:solidFill>
                  <a:srgbClr val="FF0000"/>
                </a:solidFill>
              </a:rPr>
              <a:t>de este teorema no es cierto, ya que hay funciones que son continuas en un punto, pero no son derivables en dicho punto.</a:t>
            </a:r>
          </a:p>
        </p:txBody>
      </p:sp>
    </p:spTree>
    <p:extLst>
      <p:ext uri="{BB962C8B-B14F-4D97-AF65-F5344CB8AC3E}">
        <p14:creationId xmlns:p14="http://schemas.microsoft.com/office/powerpoint/2010/main" val="336478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1079864" y="583474"/>
                <a:ext cx="10624456" cy="6042103"/>
              </a:xfrm>
              <a:prstGeom prst="rect">
                <a:avLst/>
              </a:prstGeom>
            </p:spPr>
            <p:txBody>
              <a:bodyPr wrap="square">
                <a:spAutoFit/>
              </a:bodyPr>
              <a:lstStyle/>
              <a:p>
                <a:pPr>
                  <a:lnSpc>
                    <a:spcPct val="107000"/>
                  </a:lnSpc>
                  <a:spcAft>
                    <a:spcPts val="800"/>
                  </a:spcAft>
                </a:pPr>
                <a:r>
                  <a:rPr lang="es-ES" sz="2800" dirty="0" smtClean="0">
                    <a:latin typeface="Calibri" panose="020F0502020204030204" pitchFamily="34" charset="0"/>
                    <a:ea typeface="Calibri" panose="020F0502020204030204" pitchFamily="34" charset="0"/>
                    <a:cs typeface="Times New Roman" panose="02020603050405020304" pitchFamily="18" charset="0"/>
                  </a:rPr>
                  <a:t>Ejemplo: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 La función</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ℝ</m:t>
                    </m:r>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ℝ</m:t>
                    </m:r>
                    <m:r>
                      <a:rPr lang="es-ES" sz="2800" i="1">
                        <a:latin typeface="Cambria Math" panose="02040503050406030204" pitchFamily="18" charset="0"/>
                        <a:ea typeface="Calibri" panose="020F0502020204030204" pitchFamily="34" charset="0"/>
                        <a:cs typeface="Times New Roman" panose="02020603050405020304" pitchFamily="18" charset="0"/>
                      </a:rPr>
                      <m:t> </m:t>
                    </m:r>
                  </m:oMath>
                </a14:m>
                <a:r>
                  <a:rPr lang="es-ES" sz="2800" dirty="0">
                    <a:latin typeface="Calibri" panose="020F0502020204030204" pitchFamily="34" charset="0"/>
                    <a:ea typeface="Calibri" panose="020F0502020204030204" pitchFamily="34" charset="0"/>
                    <a:cs typeface="Times New Roman" panose="02020603050405020304" pitchFamily="18" charset="0"/>
                  </a:rPr>
                  <a:t> tal que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d>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Calibri" panose="020F0502020204030204" pitchFamily="34" charset="0"/>
                    <a:cs typeface="Times New Roman" panose="02020603050405020304" pitchFamily="18" charset="0"/>
                  </a:rPr>
                  <a:t> vimos que es continua en x = 0, probaremos que no es derivable en dicho punto. En efecto, intentemos calcular por </a:t>
                </a:r>
                <a:r>
                  <a:rPr lang="es-ES" sz="2800" dirty="0" err="1">
                    <a:latin typeface="Calibri" panose="020F0502020204030204" pitchFamily="34" charset="0"/>
                    <a:ea typeface="Calibri" panose="020F0502020204030204" pitchFamily="34" charset="0"/>
                    <a:cs typeface="Times New Roman" panose="02020603050405020304" pitchFamily="18" charset="0"/>
                  </a:rPr>
                  <a:t>deﬁnición</a:t>
                </a:r>
                <a:r>
                  <a:rPr lang="es-ES" sz="2800" dirty="0">
                    <a:latin typeface="Calibri" panose="020F0502020204030204" pitchFamily="34" charset="0"/>
                    <a:ea typeface="Calibri" panose="020F0502020204030204" pitchFamily="34" charset="0"/>
                    <a:cs typeface="Times New Roman" panose="02020603050405020304" pitchFamily="18" charset="0"/>
                  </a:rPr>
                  <a:t> la derivada de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r>
                      <a:rPr lang="es-ES" sz="2800" i="1">
                        <a:latin typeface="Cambria Math" panose="02040503050406030204" pitchFamily="18" charset="0"/>
                        <a:ea typeface="Calibri" panose="020F0502020204030204" pitchFamily="34" charset="0"/>
                        <a:cs typeface="Times New Roman" panose="02020603050405020304" pitchFamily="18" charset="0"/>
                      </a:rPr>
                      <m:t> </m:t>
                    </m:r>
                  </m:oMath>
                </a14:m>
                <a:r>
                  <a:rPr lang="es-ES" sz="2800" dirty="0">
                    <a:latin typeface="Calibri" panose="020F0502020204030204" pitchFamily="34" charset="0"/>
                    <a:ea typeface="Calibri" panose="020F0502020204030204" pitchFamily="34" charset="0"/>
                    <a:cs typeface="Times New Roman" panose="02020603050405020304" pitchFamily="18" charset="0"/>
                  </a:rPr>
                  <a:t> en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=0</m:t>
                    </m:r>
                  </m:oMath>
                </a14:m>
                <a:r>
                  <a:rPr lang="es-ES" sz="2800" dirty="0">
                    <a:latin typeface="Calibri" panose="020F0502020204030204" pitchFamily="34"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r>
                            <a:rPr lang="es-ES" sz="2800" i="1">
                              <a:latin typeface="Cambria Math" panose="02040503050406030204" pitchFamily="18" charset="0"/>
                              <a:ea typeface="Calibri" panose="020F0502020204030204" pitchFamily="34" charset="0"/>
                              <a:cs typeface="Times New Roman" panose="02020603050405020304" pitchFamily="18" charset="0"/>
                            </a:rPr>
                            <m:t>𝑓</m:t>
                          </m:r>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i="1">
                              <a:latin typeface="Cambria Math" panose="02040503050406030204" pitchFamily="18" charset="0"/>
                              <a:ea typeface="Calibri" panose="020F0502020204030204" pitchFamily="34" charset="0"/>
                              <a:cs typeface="Times New Roman" panose="02020603050405020304" pitchFamily="18" charset="0"/>
                            </a:rPr>
                            <m:t>0</m:t>
                          </m:r>
                        </m:e>
                      </m:d>
                      <m:r>
                        <a:rPr lang="en-US" sz="2800" i="1">
                          <a:latin typeface="Cambria Math" panose="02040503050406030204" pitchFamily="18" charset="0"/>
                          <a:ea typeface="Calibri" panose="020F0502020204030204" pitchFamily="34" charset="0"/>
                          <a:cs typeface="Times New Roman" panose="02020603050405020304" pitchFamily="18" charset="0"/>
                        </a:rPr>
                        <m:t>=</m:t>
                      </m:r>
                      <m:func>
                        <m:funcPr>
                          <m:ctrlPr>
                            <a:rPr lang="en-US" sz="28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8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800">
                                  <a:latin typeface="Cambria Math" panose="02040503050406030204" pitchFamily="18" charset="0"/>
                                  <a:ea typeface="Calibri" panose="020F0502020204030204" pitchFamily="34" charset="0"/>
                                  <a:cs typeface="Times New Roman" panose="02020603050405020304" pitchFamily="18" charset="0"/>
                                </a:rPr>
                                <m:t>lim</m:t>
                              </m:r>
                            </m:e>
                            <m:lim>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n-US" sz="2800" i="1">
                                  <a:latin typeface="Cambria Math" panose="02040503050406030204" pitchFamily="18" charset="0"/>
                                  <a:ea typeface="Calibri" panose="020F0502020204030204" pitchFamily="34" charset="0"/>
                                  <a:cs typeface="Times New Roman" panose="02020603050405020304" pitchFamily="18" charset="0"/>
                                </a:rPr>
                                <m:t>→0</m:t>
                              </m:r>
                            </m:lim>
                          </m:limLow>
                        </m:fName>
                        <m:e>
                          <m:f>
                            <m:fPr>
                              <m:ctrlPr>
                                <a:rPr lang="en-US" sz="2800" i="1">
                                  <a:latin typeface="Cambria Math" panose="02040503050406030204" pitchFamily="18" charset="0"/>
                                  <a:ea typeface="Calibri" panose="020F0502020204030204" pitchFamily="34" charset="0"/>
                                  <a:cs typeface="Times New Roman" panose="02020603050405020304" pitchFamily="18" charset="0"/>
                                </a:rPr>
                              </m:ctrlPr>
                            </m:fPr>
                            <m:num>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d>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𝑓</m:t>
                              </m:r>
                              <m:r>
                                <a:rPr lang="en-US" sz="2800" i="1">
                                  <a:latin typeface="Cambria Math" panose="02040503050406030204" pitchFamily="18" charset="0"/>
                                  <a:ea typeface="Calibri" panose="020F0502020204030204" pitchFamily="34" charset="0"/>
                                  <a:cs typeface="Times New Roman" panose="02020603050405020304" pitchFamily="18" charset="0"/>
                                </a:rPr>
                                <m:t>(0)</m:t>
                              </m:r>
                            </m:num>
                            <m:den>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n-US" sz="2800" i="1">
                                  <a:latin typeface="Cambria Math" panose="02040503050406030204" pitchFamily="18" charset="0"/>
                                  <a:ea typeface="Calibri" panose="020F0502020204030204" pitchFamily="34" charset="0"/>
                                  <a:cs typeface="Times New Roman" panose="02020603050405020304" pitchFamily="18" charset="0"/>
                                </a:rPr>
                                <m:t>−0</m:t>
                              </m:r>
                            </m:den>
                          </m:f>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m:t>
                      </m:r>
                      <m:func>
                        <m:funcPr>
                          <m:ctrlPr>
                            <a:rPr lang="en-US" sz="2800" i="1">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800" i="1">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s-ES" sz="2800">
                                  <a:latin typeface="Cambria Math" panose="02040503050406030204" pitchFamily="18" charset="0"/>
                                  <a:ea typeface="Calibri" panose="020F0502020204030204" pitchFamily="34" charset="0"/>
                                  <a:cs typeface="Times New Roman" panose="02020603050405020304" pitchFamily="18" charset="0"/>
                                </a:rPr>
                                <m:t>lim</m:t>
                              </m:r>
                            </m:e>
                            <m:lim>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→0</m:t>
                              </m:r>
                            </m:lim>
                          </m:limLow>
                        </m:fName>
                        <m:e>
                          <m:f>
                            <m:fPr>
                              <m:ctrlPr>
                                <a:rPr lang="en-US" sz="2800" i="1">
                                  <a:latin typeface="Cambria Math" panose="02040503050406030204" pitchFamily="18" charset="0"/>
                                  <a:ea typeface="Calibri" panose="020F0502020204030204" pitchFamily="34" charset="0"/>
                                  <a:cs typeface="Times New Roman" panose="02020603050405020304" pitchFamily="18" charset="0"/>
                                </a:rPr>
                              </m:ctrlPr>
                            </m:fPr>
                            <m:num>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m:t>
                              </m:r>
                            </m:num>
                            <m:den>
                              <m:r>
                                <a:rPr lang="es-ES" sz="2800" i="1">
                                  <a:latin typeface="Cambria Math" panose="02040503050406030204" pitchFamily="18" charset="0"/>
                                  <a:ea typeface="Calibri" panose="020F0502020204030204" pitchFamily="34" charset="0"/>
                                  <a:cs typeface="Times New Roman" panose="02020603050405020304" pitchFamily="18" charset="0"/>
                                </a:rPr>
                                <m:t>𝑥</m:t>
                              </m:r>
                            </m:den>
                          </m:f>
                        </m:e>
                      </m:func>
                    </m:oMath>
                  </m:oMathPara>
                </a14:m>
                <a:endParaRPr lang="es-ES" sz="2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latin typeface="Calibri" panose="020F0502020204030204" pitchFamily="34" charset="0"/>
                    <a:ea typeface="Calibri" panose="020F0502020204030204" pitchFamily="34" charset="0"/>
                    <a:cs typeface="Times New Roman" panose="02020603050405020304" pitchFamily="18" charset="0"/>
                  </a:rPr>
                  <a:t>Y como ya se estudió  anteriormente la función signo no tiene límite en el punto</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=0</m:t>
                    </m:r>
                  </m:oMath>
                </a14:m>
                <a:r>
                  <a:rPr lang="es-ES" sz="2800" dirty="0">
                    <a:latin typeface="Calibri" panose="020F0502020204030204" pitchFamily="34" charset="0"/>
                    <a:ea typeface="Calibri" panose="020F0502020204030204" pitchFamily="34" charset="0"/>
                    <a:cs typeface="Times New Roman" panose="02020603050405020304" pitchFamily="18" charset="0"/>
                  </a:rPr>
                  <a:t> , por lo que </a:t>
                </a:r>
                <a14:m>
                  <m:oMath xmlns:m="http://schemas.openxmlformats.org/officeDocument/2006/math">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r>
                          <a:rPr lang="es-ES" sz="2800" i="1">
                            <a:latin typeface="Cambria Math" panose="02040503050406030204" pitchFamily="18" charset="0"/>
                            <a:ea typeface="Calibri" panose="020F0502020204030204" pitchFamily="34" charset="0"/>
                            <a:cs typeface="Times New Roman" panose="02020603050405020304" pitchFamily="18" charset="0"/>
                          </a:rPr>
                          <m:t>𝑓</m:t>
                        </m:r>
                      </m:e>
                      <m:sup>
                        <m:r>
                          <a:rPr lang="es-ES" sz="2800" i="1">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s-ES" sz="2800" i="1">
                            <a:latin typeface="Cambria Math" panose="02040503050406030204" pitchFamily="18" charset="0"/>
                            <a:ea typeface="Calibri" panose="020F0502020204030204" pitchFamily="34" charset="0"/>
                            <a:cs typeface="Times New Roman" panose="02020603050405020304" pitchFamily="18" charset="0"/>
                          </a:rPr>
                          <m:t>0</m:t>
                        </m:r>
                      </m:e>
                    </m:d>
                  </m:oMath>
                </a14:m>
                <a:r>
                  <a:rPr lang="es-ES" sz="2800" dirty="0">
                    <a:latin typeface="Calibri" panose="020F0502020204030204" pitchFamily="34" charset="0"/>
                    <a:ea typeface="Calibri" panose="020F0502020204030204" pitchFamily="34" charset="0"/>
                    <a:cs typeface="Times New Roman" panose="02020603050405020304" pitchFamily="18" charset="0"/>
                  </a:rPr>
                  <a:t>no existe. Luego,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s-ES" sz="2800" i="1">
                            <a:latin typeface="Cambria Math" panose="02040503050406030204" pitchFamily="18" charset="0"/>
                            <a:ea typeface="Calibri" panose="020F0502020204030204" pitchFamily="34" charset="0"/>
                            <a:cs typeface="Times New Roman" panose="02020603050405020304" pitchFamily="18" charset="0"/>
                          </a:rPr>
                          <m:t>𝑥</m:t>
                        </m:r>
                      </m:e>
                    </m:d>
                    <m:r>
                      <a:rPr lang="es-ES" sz="2800" i="1">
                        <a:latin typeface="Cambria Math" panose="02040503050406030204" pitchFamily="18" charset="0"/>
                        <a:ea typeface="Calibri" panose="020F0502020204030204" pitchFamily="34" charset="0"/>
                        <a:cs typeface="Times New Roman" panose="02020603050405020304" pitchFamily="18" charset="0"/>
                      </a:rPr>
                      <m:t>=|</m:t>
                    </m:r>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m:t>
                    </m:r>
                  </m:oMath>
                </a14:m>
                <a:r>
                  <a:rPr lang="es-ES" sz="2800" dirty="0">
                    <a:latin typeface="Calibri" panose="020F0502020204030204" pitchFamily="34" charset="0"/>
                    <a:ea typeface="Calibri" panose="020F0502020204030204" pitchFamily="34" charset="0"/>
                    <a:cs typeface="Times New Roman" panose="02020603050405020304" pitchFamily="18" charset="0"/>
                  </a:rPr>
                  <a:t>  no es derivable en </a:t>
                </a:r>
                <a14:m>
                  <m:oMath xmlns:m="http://schemas.openxmlformats.org/officeDocument/2006/math">
                    <m:r>
                      <a:rPr lang="es-ES" sz="2800" i="1">
                        <a:latin typeface="Cambria Math" panose="02040503050406030204" pitchFamily="18" charset="0"/>
                        <a:ea typeface="Calibri" panose="020F0502020204030204" pitchFamily="34" charset="0"/>
                        <a:cs typeface="Times New Roman" panose="02020603050405020304" pitchFamily="18" charset="0"/>
                      </a:rPr>
                      <m:t>𝑥</m:t>
                    </m:r>
                    <m:r>
                      <a:rPr lang="es-ES" sz="2800" i="1">
                        <a:latin typeface="Cambria Math" panose="02040503050406030204" pitchFamily="18" charset="0"/>
                        <a:ea typeface="Calibri" panose="020F0502020204030204" pitchFamily="34" charset="0"/>
                        <a:cs typeface="Times New Roman" panose="02020603050405020304" pitchFamily="18" charset="0"/>
                      </a:rPr>
                      <m:t>=0</m:t>
                    </m:r>
                  </m:oMath>
                </a14:m>
                <a:r>
                  <a:rPr lang="es-ES" sz="2800" dirty="0">
                    <a:latin typeface="Calibri" panose="020F050202020403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1079864" y="583474"/>
                <a:ext cx="10624456" cy="6042103"/>
              </a:xfrm>
              <a:prstGeom prst="rect">
                <a:avLst/>
              </a:prstGeom>
              <a:blipFill>
                <a:blip r:embed="rId2"/>
                <a:stretch>
                  <a:fillRect l="-1147" t="-908" r="-1377" b="-1917"/>
                </a:stretch>
              </a:blipFill>
            </p:spPr>
            <p:txBody>
              <a:bodyPr/>
              <a:lstStyle/>
              <a:p>
                <a:r>
                  <a:rPr lang="en-US">
                    <a:noFill/>
                  </a:rPr>
                  <a:t> </a:t>
                </a:r>
              </a:p>
            </p:txBody>
          </p:sp>
        </mc:Fallback>
      </mc:AlternateContent>
    </p:spTree>
    <p:extLst>
      <p:ext uri="{BB962C8B-B14F-4D97-AF65-F5344CB8AC3E}">
        <p14:creationId xmlns:p14="http://schemas.microsoft.com/office/powerpoint/2010/main" val="156343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5732" y="435428"/>
            <a:ext cx="3581400" cy="2455817"/>
          </a:xfrm>
          <a:prstGeom prst="rect">
            <a:avLst/>
          </a:prstGeom>
        </p:spPr>
      </p:pic>
      <p:pic>
        <p:nvPicPr>
          <p:cNvPr id="3" name="Imagen 2"/>
          <p:cNvPicPr>
            <a:picLocks noChangeAspect="1"/>
          </p:cNvPicPr>
          <p:nvPr/>
        </p:nvPicPr>
        <p:blipFill>
          <a:blip r:embed="rId3"/>
          <a:stretch>
            <a:fillRect/>
          </a:stretch>
        </p:blipFill>
        <p:spPr>
          <a:xfrm>
            <a:off x="4498249" y="2272937"/>
            <a:ext cx="7400925" cy="4200525"/>
          </a:xfrm>
          <a:prstGeom prst="rect">
            <a:avLst/>
          </a:prstGeom>
        </p:spPr>
      </p:pic>
    </p:spTree>
    <p:extLst>
      <p:ext uri="{BB962C8B-B14F-4D97-AF65-F5344CB8AC3E}">
        <p14:creationId xmlns:p14="http://schemas.microsoft.com/office/powerpoint/2010/main" val="2498159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9200" y="833717"/>
            <a:ext cx="10646731" cy="5797364"/>
          </a:xfrm>
          <a:prstGeom prst="rect">
            <a:avLst/>
          </a:prstGeom>
        </p:spPr>
      </p:pic>
    </p:spTree>
    <p:extLst>
      <p:ext uri="{BB962C8B-B14F-4D97-AF65-F5344CB8AC3E}">
        <p14:creationId xmlns:p14="http://schemas.microsoft.com/office/powerpoint/2010/main" val="695321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812472" y="1738312"/>
            <a:ext cx="11126979" cy="3608751"/>
          </a:xfrm>
          <a:prstGeom prst="rect">
            <a:avLst/>
          </a:prstGeom>
        </p:spPr>
      </p:pic>
    </p:spTree>
    <p:extLst>
      <p:ext uri="{BB962C8B-B14F-4D97-AF65-F5344CB8AC3E}">
        <p14:creationId xmlns:p14="http://schemas.microsoft.com/office/powerpoint/2010/main" val="86918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4845" y="941294"/>
            <a:ext cx="10475131" cy="5338705"/>
          </a:xfrm>
          <a:prstGeom prst="rect">
            <a:avLst/>
          </a:prstGeom>
        </p:spPr>
      </p:pic>
    </p:spTree>
    <p:extLst>
      <p:ext uri="{BB962C8B-B14F-4D97-AF65-F5344CB8AC3E}">
        <p14:creationId xmlns:p14="http://schemas.microsoft.com/office/powerpoint/2010/main" val="164723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1750423" y="775063"/>
            <a:ext cx="9579428" cy="5860867"/>
          </a:xfrm>
          <a:prstGeom prst="rect">
            <a:avLst/>
          </a:prstGeom>
          <a:noFill/>
          <a:ln>
            <a:noFill/>
          </a:ln>
        </p:spPr>
      </p:pic>
    </p:spTree>
    <p:extLst>
      <p:ext uri="{BB962C8B-B14F-4D97-AF65-F5344CB8AC3E}">
        <p14:creationId xmlns:p14="http://schemas.microsoft.com/office/powerpoint/2010/main" val="297477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88361" y="776423"/>
            <a:ext cx="10182225" cy="5810250"/>
          </a:xfrm>
          <a:prstGeom prst="rect">
            <a:avLst/>
          </a:prstGeom>
        </p:spPr>
      </p:pic>
    </p:spTree>
    <p:extLst>
      <p:ext uri="{BB962C8B-B14F-4D97-AF65-F5344CB8AC3E}">
        <p14:creationId xmlns:p14="http://schemas.microsoft.com/office/powerpoint/2010/main" val="1480915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05435" y="922693"/>
            <a:ext cx="11172267" cy="5295227"/>
          </a:xfrm>
          <a:prstGeom prst="rect">
            <a:avLst/>
          </a:prstGeom>
        </p:spPr>
      </p:pic>
    </p:spTree>
    <p:extLst>
      <p:ext uri="{BB962C8B-B14F-4D97-AF65-F5344CB8AC3E}">
        <p14:creationId xmlns:p14="http://schemas.microsoft.com/office/powerpoint/2010/main" val="695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04191" y="1419499"/>
            <a:ext cx="10930757" cy="5080386"/>
          </a:xfrm>
          <a:prstGeom prst="rect">
            <a:avLst/>
          </a:prstGeom>
        </p:spPr>
      </p:pic>
    </p:spTree>
    <p:extLst>
      <p:ext uri="{BB962C8B-B14F-4D97-AF65-F5344CB8AC3E}">
        <p14:creationId xmlns:p14="http://schemas.microsoft.com/office/powerpoint/2010/main" val="1476306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41520" y="1497874"/>
            <a:ext cx="10644611" cy="4737463"/>
          </a:xfrm>
          <a:prstGeom prst="rect">
            <a:avLst/>
          </a:prstGeom>
        </p:spPr>
      </p:pic>
    </p:spTree>
    <p:extLst>
      <p:ext uri="{BB962C8B-B14F-4D97-AF65-F5344CB8AC3E}">
        <p14:creationId xmlns:p14="http://schemas.microsoft.com/office/powerpoint/2010/main" val="3906332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13013" y="1043720"/>
            <a:ext cx="10515600" cy="5164589"/>
          </a:xfrm>
          <a:prstGeom prst="rect">
            <a:avLst/>
          </a:prstGeom>
        </p:spPr>
      </p:pic>
    </p:spTree>
    <p:extLst>
      <p:ext uri="{BB962C8B-B14F-4D97-AF65-F5344CB8AC3E}">
        <p14:creationId xmlns:p14="http://schemas.microsoft.com/office/powerpoint/2010/main" val="96169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63337" y="924492"/>
            <a:ext cx="10206310" cy="5681232"/>
          </a:xfrm>
          <a:prstGeom prst="rect">
            <a:avLst/>
          </a:prstGeom>
        </p:spPr>
      </p:pic>
    </p:spTree>
    <p:extLst>
      <p:ext uri="{BB962C8B-B14F-4D97-AF65-F5344CB8AC3E}">
        <p14:creationId xmlns:p14="http://schemas.microsoft.com/office/powerpoint/2010/main" val="2136159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00891" y="1209811"/>
            <a:ext cx="9895049" cy="5156155"/>
          </a:xfrm>
          <a:prstGeom prst="rect">
            <a:avLst/>
          </a:prstGeom>
        </p:spPr>
      </p:pic>
    </p:spTree>
    <p:extLst>
      <p:ext uri="{BB962C8B-B14F-4D97-AF65-F5344CB8AC3E}">
        <p14:creationId xmlns:p14="http://schemas.microsoft.com/office/powerpoint/2010/main" val="37956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53972" y="738692"/>
            <a:ext cx="11165757" cy="5827059"/>
          </a:xfrm>
          <a:prstGeom prst="rect">
            <a:avLst/>
          </a:prstGeom>
        </p:spPr>
      </p:pic>
    </p:spTree>
    <p:extLst>
      <p:ext uri="{BB962C8B-B14F-4D97-AF65-F5344CB8AC3E}">
        <p14:creationId xmlns:p14="http://schemas.microsoft.com/office/powerpoint/2010/main" val="1987722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1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23999" y="1019174"/>
            <a:ext cx="10044975" cy="5294539"/>
          </a:xfrm>
          <a:prstGeom prst="rect">
            <a:avLst/>
          </a:prstGeom>
        </p:spPr>
      </p:pic>
    </p:spTree>
    <p:extLst>
      <p:ext uri="{BB962C8B-B14F-4D97-AF65-F5344CB8AC3E}">
        <p14:creationId xmlns:p14="http://schemas.microsoft.com/office/powerpoint/2010/main" val="1981961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1715589" y="827314"/>
            <a:ext cx="9309462" cy="5695406"/>
          </a:xfrm>
          <a:prstGeom prst="rect">
            <a:avLst/>
          </a:prstGeom>
          <a:noFill/>
          <a:ln>
            <a:noFill/>
          </a:ln>
        </p:spPr>
      </p:pic>
    </p:spTree>
    <p:extLst>
      <p:ext uri="{BB962C8B-B14F-4D97-AF65-F5344CB8AC3E}">
        <p14:creationId xmlns:p14="http://schemas.microsoft.com/office/powerpoint/2010/main" val="227106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89914" y="1848121"/>
            <a:ext cx="11106740" cy="2810965"/>
          </a:xfrm>
          <a:prstGeom prst="rect">
            <a:avLst/>
          </a:prstGeom>
        </p:spPr>
      </p:pic>
    </p:spTree>
    <p:extLst>
      <p:ext uri="{BB962C8B-B14F-4D97-AF65-F5344CB8AC3E}">
        <p14:creationId xmlns:p14="http://schemas.microsoft.com/office/powerpoint/2010/main" val="1578935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85912" y="862012"/>
            <a:ext cx="9899720" cy="5634582"/>
          </a:xfrm>
          <a:prstGeom prst="rect">
            <a:avLst/>
          </a:prstGeom>
        </p:spPr>
      </p:pic>
    </p:spTree>
    <p:extLst>
      <p:ext uri="{BB962C8B-B14F-4D97-AF65-F5344CB8AC3E}">
        <p14:creationId xmlns:p14="http://schemas.microsoft.com/office/powerpoint/2010/main" val="233684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32053" y="748121"/>
            <a:ext cx="9484587" cy="5790180"/>
          </a:xfrm>
          <a:prstGeom prst="rect">
            <a:avLst/>
          </a:prstGeom>
        </p:spPr>
      </p:pic>
    </p:spTree>
    <p:extLst>
      <p:ext uri="{BB962C8B-B14F-4D97-AF65-F5344CB8AC3E}">
        <p14:creationId xmlns:p14="http://schemas.microsoft.com/office/powerpoint/2010/main" val="4154535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893716" y="1550126"/>
            <a:ext cx="10741629" cy="3062696"/>
          </a:xfrm>
          <a:prstGeom prst="rect">
            <a:avLst/>
          </a:prstGeom>
        </p:spPr>
      </p:pic>
    </p:spTree>
    <p:extLst>
      <p:ext uri="{BB962C8B-B14F-4D97-AF65-F5344CB8AC3E}">
        <p14:creationId xmlns:p14="http://schemas.microsoft.com/office/powerpoint/2010/main" val="685689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1753</TotalTime>
  <Words>378</Words>
  <Application>Microsoft Office PowerPoint</Application>
  <PresentationFormat>Panorámica</PresentationFormat>
  <Paragraphs>60</Paragraphs>
  <Slides>38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Arial</vt:lpstr>
      <vt:lpstr>Calibri</vt:lpstr>
      <vt:lpstr>Cambria Math</vt:lpstr>
      <vt:lpstr>Century Gothic</vt:lpstr>
      <vt:lpstr>Times New Roman</vt:lpstr>
      <vt:lpstr>Wingdings 3</vt:lpstr>
      <vt:lpstr>Espiral</vt:lpstr>
      <vt:lpstr>DERIVADA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Derivada de una función en un punto </vt:lpstr>
      <vt:lpstr>Presentación de PowerPoint</vt:lpstr>
      <vt:lpstr>Presentación de PowerPoint</vt:lpstr>
      <vt:lpstr>Presentación de PowerPoint</vt:lpstr>
      <vt:lpstr>Presentación de PowerPoint</vt:lpstr>
      <vt:lpstr>Presentación de PowerPoint</vt:lpstr>
      <vt:lpstr>Presentación de PowerPoint</vt:lpstr>
      <vt:lpstr>Interpretación geométrica de la derivada de una función en un punto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DERIVADA</dc:title>
  <dc:creator>Mariana Chac</dc:creator>
  <cp:lastModifiedBy>Mariana Chac</cp:lastModifiedBy>
  <cp:revision>25</cp:revision>
  <dcterms:created xsi:type="dcterms:W3CDTF">2019-09-29T01:19:18Z</dcterms:created>
  <dcterms:modified xsi:type="dcterms:W3CDTF">2019-10-18T01:10:58Z</dcterms:modified>
</cp:coreProperties>
</file>