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6858000" cx="12192000"/>
  <p:notesSz cx="6858000" cy="9144000"/>
  <p:embeddedFontLst>
    <p:embeddedFont>
      <p:font typeface="Quattrocento Sans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QuattrocentoSans-regular.fntdata"/><Relationship Id="rId10" Type="http://schemas.openxmlformats.org/officeDocument/2006/relationships/slide" Target="slides/slide6.xml"/><Relationship Id="rId13" Type="http://schemas.openxmlformats.org/officeDocument/2006/relationships/font" Target="fonts/QuattrocentoSans-italic.fntdata"/><Relationship Id="rId12" Type="http://schemas.openxmlformats.org/officeDocument/2006/relationships/font" Target="fonts/QuattrocentoSans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font" Target="fonts/QuattrocentoSans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43052e541e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g43052e541e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445976bbe4_2_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g445976bbe4_2_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43272be07d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g43272be07d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43272be07d_0_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g43272be07d_0_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445976bbe4_3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g445976bbe4_3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Relationship Id="rId4" Type="http://schemas.openxmlformats.org/officeDocument/2006/relationships/image" Target="../media/image2.png"/><Relationship Id="rId5" Type="http://schemas.openxmlformats.org/officeDocument/2006/relationships/image" Target="../media/image5.png"/><Relationship Id="rId6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Relationship Id="rId4" Type="http://schemas.openxmlformats.org/officeDocument/2006/relationships/image" Target="../media/image2.png"/><Relationship Id="rId5" Type="http://schemas.openxmlformats.org/officeDocument/2006/relationships/image" Target="../media/image5.png"/><Relationship Id="rId6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4359" y="1085363"/>
            <a:ext cx="4636495" cy="2110844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3"/>
          <p:cNvSpPr txBox="1"/>
          <p:nvPr/>
        </p:nvSpPr>
        <p:spPr>
          <a:xfrm>
            <a:off x="994350" y="3429000"/>
            <a:ext cx="9573300" cy="15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rgbClr val="0070C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Persisting Jenkins data in a Volume</a:t>
            </a:r>
            <a:endParaRPr b="1" sz="4400">
              <a:solidFill>
                <a:srgbClr val="0070C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/>
          <p:nvPr/>
        </p:nvSpPr>
        <p:spPr>
          <a:xfrm>
            <a:off x="2190625" y="1568950"/>
            <a:ext cx="7329300" cy="34770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4"/>
          <p:cNvSpPr txBox="1"/>
          <p:nvPr/>
        </p:nvSpPr>
        <p:spPr>
          <a:xfrm>
            <a:off x="149625" y="153325"/>
            <a:ext cx="9676500" cy="10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1C4587"/>
                </a:solidFill>
              </a:rPr>
              <a:t>Problem with the last video</a:t>
            </a:r>
            <a:endParaRPr sz="6000">
              <a:solidFill>
                <a:srgbClr val="1C4587"/>
              </a:solidFill>
            </a:endParaRPr>
          </a:p>
        </p:txBody>
      </p:sp>
      <p:sp>
        <p:nvSpPr>
          <p:cNvPr id="96" name="Google Shape;96;p14"/>
          <p:cNvSpPr/>
          <p:nvPr/>
        </p:nvSpPr>
        <p:spPr>
          <a:xfrm>
            <a:off x="2807951" y="2044870"/>
            <a:ext cx="5952000" cy="24570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rgbClr val="A4C2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4"/>
          <p:cNvSpPr/>
          <p:nvPr/>
        </p:nvSpPr>
        <p:spPr>
          <a:xfrm>
            <a:off x="3675607" y="2645121"/>
            <a:ext cx="4335600" cy="12483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8" name="Google Shape;9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5607" y="2645121"/>
            <a:ext cx="619461" cy="598036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07953" y="2044868"/>
            <a:ext cx="867656" cy="7154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90625" y="1568950"/>
            <a:ext cx="598025" cy="598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35775" y="2751713"/>
            <a:ext cx="1035125" cy="103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/>
          <p:nvPr/>
        </p:nvSpPr>
        <p:spPr>
          <a:xfrm>
            <a:off x="2190625" y="1568950"/>
            <a:ext cx="7329300" cy="34770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5"/>
          <p:cNvSpPr txBox="1"/>
          <p:nvPr/>
        </p:nvSpPr>
        <p:spPr>
          <a:xfrm>
            <a:off x="149625" y="153325"/>
            <a:ext cx="9676500" cy="10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1C4587"/>
                </a:solidFill>
              </a:rPr>
              <a:t>Solution in </a:t>
            </a:r>
            <a:r>
              <a:rPr lang="en-US" sz="6000">
                <a:solidFill>
                  <a:srgbClr val="1C4587"/>
                </a:solidFill>
              </a:rPr>
              <a:t>this video</a:t>
            </a:r>
            <a:endParaRPr sz="6000">
              <a:solidFill>
                <a:srgbClr val="1C4587"/>
              </a:solidFill>
            </a:endParaRPr>
          </a:p>
        </p:txBody>
      </p:sp>
      <p:sp>
        <p:nvSpPr>
          <p:cNvPr id="108" name="Google Shape;108;p15"/>
          <p:cNvSpPr/>
          <p:nvPr/>
        </p:nvSpPr>
        <p:spPr>
          <a:xfrm>
            <a:off x="2807951" y="2044870"/>
            <a:ext cx="5952000" cy="24570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rgbClr val="A4C2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5"/>
          <p:cNvSpPr/>
          <p:nvPr/>
        </p:nvSpPr>
        <p:spPr>
          <a:xfrm>
            <a:off x="3675607" y="2645121"/>
            <a:ext cx="4335600" cy="12483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0" name="Google Shape;11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5607" y="2645121"/>
            <a:ext cx="619461" cy="5980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07953" y="2044868"/>
            <a:ext cx="867656" cy="7154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90625" y="1568950"/>
            <a:ext cx="598025" cy="598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804450" y="4330471"/>
            <a:ext cx="715475" cy="71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6"/>
          <p:cNvSpPr txBox="1"/>
          <p:nvPr/>
        </p:nvSpPr>
        <p:spPr>
          <a:xfrm>
            <a:off x="1607350" y="1939275"/>
            <a:ext cx="9465600" cy="20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1C4587"/>
                </a:solidFill>
              </a:rPr>
              <a:t>Running Jenkins in Docker</a:t>
            </a:r>
            <a:endParaRPr sz="6000">
              <a:solidFill>
                <a:srgbClr val="1C4587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7"/>
          <p:cNvSpPr txBox="1"/>
          <p:nvPr/>
        </p:nvSpPr>
        <p:spPr>
          <a:xfrm>
            <a:off x="3596475" y="1939275"/>
            <a:ext cx="6717000" cy="20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1C4587"/>
                </a:solidFill>
              </a:rPr>
              <a:t>Demo</a:t>
            </a:r>
            <a:endParaRPr sz="6000">
              <a:solidFill>
                <a:srgbClr val="1C4587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8"/>
          <p:cNvSpPr txBox="1"/>
          <p:nvPr/>
        </p:nvSpPr>
        <p:spPr>
          <a:xfrm>
            <a:off x="3596475" y="1939275"/>
            <a:ext cx="6717000" cy="20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1C4587"/>
                </a:solidFill>
              </a:rPr>
              <a:t>Thank You</a:t>
            </a:r>
            <a:endParaRPr sz="6000">
              <a:solidFill>
                <a:srgbClr val="1C4587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