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0ACDCD-17E6-4F3D-8240-5620E81C368E}" v="16" dt="2021-04-06T06:06:55.0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B0152211-E801-47E3-ADBF-43DC1CE2611D}" type="datetimeFigureOut">
              <a:rPr lang="es-MX" smtClean="0"/>
              <a:t>06/04/2021</a:t>
            </a:fld>
            <a:endParaRPr lang="es-MX"/>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s-MX"/>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F628B9A4-13C3-4742-9E90-8BE1CD662A03}" type="slidenum">
              <a:rPr lang="es-MX" smtClean="0"/>
              <a:t>‹Nº›</a:t>
            </a:fld>
            <a:endParaRPr lang="es-MX"/>
          </a:p>
        </p:txBody>
      </p:sp>
    </p:spTree>
    <p:extLst>
      <p:ext uri="{BB962C8B-B14F-4D97-AF65-F5344CB8AC3E}">
        <p14:creationId xmlns:p14="http://schemas.microsoft.com/office/powerpoint/2010/main" val="377785664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0152211-E801-47E3-ADBF-43DC1CE2611D}" type="datetimeFigureOut">
              <a:rPr lang="es-MX" smtClean="0"/>
              <a:t>06/04/2021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628B9A4-13C3-4742-9E90-8BE1CD662A03}" type="slidenum">
              <a:rPr lang="es-MX" smtClean="0"/>
              <a:t>‹Nº›</a:t>
            </a:fld>
            <a:endParaRPr lang="es-MX"/>
          </a:p>
        </p:txBody>
      </p:sp>
    </p:spTree>
    <p:extLst>
      <p:ext uri="{BB962C8B-B14F-4D97-AF65-F5344CB8AC3E}">
        <p14:creationId xmlns:p14="http://schemas.microsoft.com/office/powerpoint/2010/main" val="3753006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0152211-E801-47E3-ADBF-43DC1CE2611D}" type="datetimeFigureOut">
              <a:rPr lang="es-MX" smtClean="0"/>
              <a:t>06/04/2021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628B9A4-13C3-4742-9E90-8BE1CD662A03}" type="slidenum">
              <a:rPr lang="es-MX" smtClean="0"/>
              <a:t>‹Nº›</a:t>
            </a:fld>
            <a:endParaRPr lang="es-MX"/>
          </a:p>
        </p:txBody>
      </p:sp>
    </p:spTree>
    <p:extLst>
      <p:ext uri="{BB962C8B-B14F-4D97-AF65-F5344CB8AC3E}">
        <p14:creationId xmlns:p14="http://schemas.microsoft.com/office/powerpoint/2010/main" val="2234839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0152211-E801-47E3-ADBF-43DC1CE2611D}" type="datetimeFigureOut">
              <a:rPr lang="es-MX" smtClean="0"/>
              <a:t>06/04/2021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628B9A4-13C3-4742-9E90-8BE1CD662A03}" type="slidenum">
              <a:rPr lang="es-MX" smtClean="0"/>
              <a:t>‹Nº›</a:t>
            </a:fld>
            <a:endParaRPr lang="es-MX"/>
          </a:p>
        </p:txBody>
      </p:sp>
    </p:spTree>
    <p:extLst>
      <p:ext uri="{BB962C8B-B14F-4D97-AF65-F5344CB8AC3E}">
        <p14:creationId xmlns:p14="http://schemas.microsoft.com/office/powerpoint/2010/main" val="108988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0152211-E801-47E3-ADBF-43DC1CE2611D}" type="datetimeFigureOut">
              <a:rPr lang="es-MX" smtClean="0"/>
              <a:t>06/04/2021</a:t>
            </a:fld>
            <a:endParaRPr lang="es-MX"/>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s-MX"/>
          </a:p>
        </p:txBody>
      </p:sp>
      <p:sp>
        <p:nvSpPr>
          <p:cNvPr id="6" name="Slide Number Placeholder 5"/>
          <p:cNvSpPr>
            <a:spLocks noGrp="1"/>
          </p:cNvSpPr>
          <p:nvPr>
            <p:ph type="sldNum" sz="quarter" idx="12"/>
          </p:nvPr>
        </p:nvSpPr>
        <p:spPr>
          <a:xfrm>
            <a:off x="8604504" y="5211060"/>
            <a:ext cx="2112264" cy="228600"/>
          </a:xfrm>
        </p:spPr>
        <p:txBody>
          <a:bodyPr/>
          <a:lstStyle/>
          <a:p>
            <a:fld id="{F628B9A4-13C3-4742-9E90-8BE1CD662A03}" type="slidenum">
              <a:rPr lang="es-MX" smtClean="0"/>
              <a:t>‹Nº›</a:t>
            </a:fld>
            <a:endParaRPr lang="es-MX"/>
          </a:p>
        </p:txBody>
      </p:sp>
    </p:spTree>
    <p:extLst>
      <p:ext uri="{BB962C8B-B14F-4D97-AF65-F5344CB8AC3E}">
        <p14:creationId xmlns:p14="http://schemas.microsoft.com/office/powerpoint/2010/main" val="422230285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0152211-E801-47E3-ADBF-43DC1CE2611D}" type="datetimeFigureOut">
              <a:rPr lang="es-MX" smtClean="0"/>
              <a:t>06/04/2021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628B9A4-13C3-4742-9E90-8BE1CD662A03}" type="slidenum">
              <a:rPr lang="es-MX" smtClean="0"/>
              <a:t>‹Nº›</a:t>
            </a:fld>
            <a:endParaRPr lang="es-MX"/>
          </a:p>
        </p:txBody>
      </p:sp>
    </p:spTree>
    <p:extLst>
      <p:ext uri="{BB962C8B-B14F-4D97-AF65-F5344CB8AC3E}">
        <p14:creationId xmlns:p14="http://schemas.microsoft.com/office/powerpoint/2010/main" val="4219751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0152211-E801-47E3-ADBF-43DC1CE2611D}" type="datetimeFigureOut">
              <a:rPr lang="es-MX" smtClean="0"/>
              <a:t>06/04/2021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628B9A4-13C3-4742-9E90-8BE1CD662A03}" type="slidenum">
              <a:rPr lang="es-MX" smtClean="0"/>
              <a:t>‹Nº›</a:t>
            </a:fld>
            <a:endParaRPr lang="es-MX"/>
          </a:p>
        </p:txBody>
      </p:sp>
    </p:spTree>
    <p:extLst>
      <p:ext uri="{BB962C8B-B14F-4D97-AF65-F5344CB8AC3E}">
        <p14:creationId xmlns:p14="http://schemas.microsoft.com/office/powerpoint/2010/main" val="376960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0152211-E801-47E3-ADBF-43DC1CE2611D}" type="datetimeFigureOut">
              <a:rPr lang="es-MX" smtClean="0"/>
              <a:t>06/04/2021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628B9A4-13C3-4742-9E90-8BE1CD662A03}" type="slidenum">
              <a:rPr lang="es-MX" smtClean="0"/>
              <a:t>‹Nº›</a:t>
            </a:fld>
            <a:endParaRPr lang="es-MX"/>
          </a:p>
        </p:txBody>
      </p:sp>
    </p:spTree>
    <p:extLst>
      <p:ext uri="{BB962C8B-B14F-4D97-AF65-F5344CB8AC3E}">
        <p14:creationId xmlns:p14="http://schemas.microsoft.com/office/powerpoint/2010/main" val="919489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52211-E801-47E3-ADBF-43DC1CE2611D}" type="datetimeFigureOut">
              <a:rPr lang="es-MX" smtClean="0"/>
              <a:t>06/04/2021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F628B9A4-13C3-4742-9E90-8BE1CD662A03}" type="slidenum">
              <a:rPr lang="es-MX" smtClean="0"/>
              <a:t>‹Nº›</a:t>
            </a:fld>
            <a:endParaRPr lang="es-MX"/>
          </a:p>
        </p:txBody>
      </p:sp>
    </p:spTree>
    <p:extLst>
      <p:ext uri="{BB962C8B-B14F-4D97-AF65-F5344CB8AC3E}">
        <p14:creationId xmlns:p14="http://schemas.microsoft.com/office/powerpoint/2010/main" val="3337432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B0152211-E801-47E3-ADBF-43DC1CE2611D}" type="datetimeFigureOut">
              <a:rPr lang="es-MX" smtClean="0"/>
              <a:t>06/04/2021</a:t>
            </a:fld>
            <a:endParaRPr lang="es-MX"/>
          </a:p>
        </p:txBody>
      </p:sp>
      <p:sp>
        <p:nvSpPr>
          <p:cNvPr id="9" name="Footer Placeholder 8"/>
          <p:cNvSpPr>
            <a:spLocks noGrp="1"/>
          </p:cNvSpPr>
          <p:nvPr>
            <p:ph type="ftr" sz="quarter" idx="11"/>
          </p:nvPr>
        </p:nvSpPr>
        <p:spPr/>
        <p:txBody>
          <a:bodyPr/>
          <a:lstStyle>
            <a:lvl1pPr algn="r">
              <a:defRPr/>
            </a:lvl1pPr>
          </a:lstStyle>
          <a:p>
            <a:endParaRPr lang="es-MX"/>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F628B9A4-13C3-4742-9E90-8BE1CD662A03}" type="slidenum">
              <a:rPr lang="es-MX" smtClean="0"/>
              <a:t>‹Nº›</a:t>
            </a:fld>
            <a:endParaRPr lang="es-MX"/>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41039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0152211-E801-47E3-ADBF-43DC1CE2611D}" type="datetimeFigureOut">
              <a:rPr lang="es-MX" smtClean="0"/>
              <a:t>06/04/2021</a:t>
            </a:fld>
            <a:endParaRPr lang="es-MX"/>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s-MX"/>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F628B9A4-13C3-4742-9E90-8BE1CD662A03}" type="slidenum">
              <a:rPr lang="es-MX" smtClean="0"/>
              <a:t>‹Nº›</a:t>
            </a:fld>
            <a:endParaRPr lang="es-MX"/>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82113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0152211-E801-47E3-ADBF-43DC1CE2611D}" type="datetimeFigureOut">
              <a:rPr lang="es-MX" smtClean="0"/>
              <a:t>06/04/2021</a:t>
            </a:fld>
            <a:endParaRPr lang="es-MX"/>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s-MX"/>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28B9A4-13C3-4742-9E90-8BE1CD662A03}" type="slidenum">
              <a:rPr lang="es-MX" smtClean="0"/>
              <a:t>‹Nº›</a:t>
            </a:fld>
            <a:endParaRPr lang="es-MX"/>
          </a:p>
        </p:txBody>
      </p:sp>
    </p:spTree>
    <p:extLst>
      <p:ext uri="{BB962C8B-B14F-4D97-AF65-F5344CB8AC3E}">
        <p14:creationId xmlns:p14="http://schemas.microsoft.com/office/powerpoint/2010/main" val="107491999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EB84DA-A92F-4F7E-A896-AC1AAE1F1F46}"/>
              </a:ext>
            </a:extLst>
          </p:cNvPr>
          <p:cNvSpPr>
            <a:spLocks noGrp="1"/>
          </p:cNvSpPr>
          <p:nvPr>
            <p:ph type="title"/>
          </p:nvPr>
        </p:nvSpPr>
        <p:spPr/>
        <p:txBody>
          <a:bodyPr>
            <a:normAutofit fontScale="90000"/>
          </a:bodyPr>
          <a:lstStyle/>
          <a:p>
            <a:r>
              <a:rPr lang="en-US" sz="3200" b="1" dirty="0">
                <a:ln>
                  <a:noFill/>
                </a:ln>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Identify the best place to open a business in Nuevo León, Mexico</a:t>
            </a:r>
            <a:br>
              <a:rPr lang="es-MX" sz="1800" dirty="0">
                <a:effectLst/>
                <a:latin typeface="Calibri" panose="020F0502020204030204" pitchFamily="34" charset="0"/>
                <a:ea typeface="Calibri" panose="020F0502020204030204" pitchFamily="34" charset="0"/>
                <a:cs typeface="Times New Roman" panose="02020603050405020304" pitchFamily="18" charset="0"/>
              </a:rPr>
            </a:br>
            <a:endParaRPr lang="es-MX" dirty="0"/>
          </a:p>
        </p:txBody>
      </p:sp>
      <p:sp>
        <p:nvSpPr>
          <p:cNvPr id="3" name="Marcador de contenido 2">
            <a:extLst>
              <a:ext uri="{FF2B5EF4-FFF2-40B4-BE49-F238E27FC236}">
                <a16:creationId xmlns:a16="http://schemas.microsoft.com/office/drawing/2014/main" id="{32FD432C-363D-4AA8-B14D-AC7C9C543180}"/>
              </a:ext>
            </a:extLst>
          </p:cNvPr>
          <p:cNvSpPr>
            <a:spLocks noGrp="1"/>
          </p:cNvSpPr>
          <p:nvPr>
            <p:ph idx="1"/>
          </p:nvPr>
        </p:nvSpPr>
        <p:spPr>
          <a:xfrm>
            <a:off x="754310" y="1464898"/>
            <a:ext cx="10515600" cy="4351338"/>
          </a:xfrm>
        </p:spPr>
        <p:txBody>
          <a:bodyPr>
            <a:noAutofit/>
          </a:bodyPr>
          <a:lstStyle/>
          <a:p>
            <a:pPr>
              <a:lnSpc>
                <a:spcPct val="107000"/>
              </a:lnSpc>
              <a:spcBef>
                <a:spcPts val="200"/>
              </a:spcBef>
            </a:pPr>
            <a:r>
              <a:rPr lang="en-US" sz="2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Introduction</a:t>
            </a:r>
            <a:endParaRPr lang="es-MX" sz="2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Nuevo Leon is a state in the north of Mexico where an arid and extreme climate prevails, it has the financial and business center of the country, so it is always an attractive place for investments, but which municipality will be the best to open a factory? Or which county will be the most suitable to have access to basic services or venues?</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200"/>
              </a:spcBef>
            </a:pPr>
            <a:r>
              <a:rPr lang="en-US" sz="2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Data</a:t>
            </a:r>
            <a:endParaRPr lang="es-MX" sz="2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 will use the information available at https://es.wikipedia.org/wiki/Anex:Municipios_de_Nuevo_Le%C3%B3n </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and then it will be reviewed on Foursquare</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8701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BF5625A-68DE-4FCF-B75B-57261C78811A}"/>
              </a:ext>
            </a:extLst>
          </p:cNvPr>
          <p:cNvSpPr>
            <a:spLocks noGrp="1"/>
          </p:cNvSpPr>
          <p:nvPr>
            <p:ph idx="1"/>
          </p:nvPr>
        </p:nvSpPr>
        <p:spPr>
          <a:xfrm>
            <a:off x="662730" y="285226"/>
            <a:ext cx="10691070" cy="5891737"/>
          </a:xfrm>
        </p:spPr>
        <p:txBody>
          <a:bodyPr/>
          <a:lstStyle/>
          <a:p>
            <a:r>
              <a:rPr lang="en-US" sz="1800">
                <a:effectLst/>
                <a:latin typeface="Calibri" panose="020F0502020204030204" pitchFamily="34" charset="0"/>
                <a:ea typeface="Calibri" panose="020F0502020204030204" pitchFamily="34" charset="0"/>
                <a:cs typeface="Times New Roman" panose="02020603050405020304" pitchFamily="18" charset="0"/>
              </a:rPr>
              <a:t>Cluster 2</a:t>
            </a:r>
            <a:endParaRPr lang="es-MX" sz="180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pic>
        <p:nvPicPr>
          <p:cNvPr id="4" name="Imagen 3">
            <a:extLst>
              <a:ext uri="{FF2B5EF4-FFF2-40B4-BE49-F238E27FC236}">
                <a16:creationId xmlns:a16="http://schemas.microsoft.com/office/drawing/2014/main" id="{9C8BBCF3-1EA0-439F-BA0C-52ECE7B9D837}"/>
              </a:ext>
            </a:extLst>
          </p:cNvPr>
          <p:cNvPicPr/>
          <p:nvPr/>
        </p:nvPicPr>
        <p:blipFill>
          <a:blip r:embed="rId2"/>
          <a:stretch>
            <a:fillRect/>
          </a:stretch>
        </p:blipFill>
        <p:spPr>
          <a:xfrm>
            <a:off x="661385" y="820241"/>
            <a:ext cx="11162574" cy="929223"/>
          </a:xfrm>
          <a:prstGeom prst="rect">
            <a:avLst/>
          </a:prstGeom>
        </p:spPr>
      </p:pic>
      <p:sp>
        <p:nvSpPr>
          <p:cNvPr id="6" name="CuadroTexto 5">
            <a:extLst>
              <a:ext uri="{FF2B5EF4-FFF2-40B4-BE49-F238E27FC236}">
                <a16:creationId xmlns:a16="http://schemas.microsoft.com/office/drawing/2014/main" id="{D9990D42-8452-4C19-B909-F9EEAA40C504}"/>
              </a:ext>
            </a:extLst>
          </p:cNvPr>
          <p:cNvSpPr txBox="1"/>
          <p:nvPr/>
        </p:nvSpPr>
        <p:spPr>
          <a:xfrm>
            <a:off x="662730" y="1801943"/>
            <a:ext cx="6094602" cy="375552"/>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Cluster 3</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A79FA0AF-64F1-4DA5-BC32-D55EF34D88F7}"/>
              </a:ext>
            </a:extLst>
          </p:cNvPr>
          <p:cNvPicPr/>
          <p:nvPr/>
        </p:nvPicPr>
        <p:blipFill>
          <a:blip r:embed="rId3"/>
          <a:stretch>
            <a:fillRect/>
          </a:stretch>
        </p:blipFill>
        <p:spPr>
          <a:xfrm>
            <a:off x="661385" y="2176375"/>
            <a:ext cx="11162574" cy="1117559"/>
          </a:xfrm>
          <a:prstGeom prst="rect">
            <a:avLst/>
          </a:prstGeom>
        </p:spPr>
      </p:pic>
      <p:sp>
        <p:nvSpPr>
          <p:cNvPr id="9" name="CuadroTexto 8">
            <a:extLst>
              <a:ext uri="{FF2B5EF4-FFF2-40B4-BE49-F238E27FC236}">
                <a16:creationId xmlns:a16="http://schemas.microsoft.com/office/drawing/2014/main" id="{F7A81EE8-0683-4A1F-AEBE-9B854B230739}"/>
              </a:ext>
            </a:extLst>
          </p:cNvPr>
          <p:cNvSpPr txBox="1"/>
          <p:nvPr/>
        </p:nvSpPr>
        <p:spPr>
          <a:xfrm>
            <a:off x="722904" y="3294494"/>
            <a:ext cx="6094602" cy="375552"/>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Cluster 4</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Imagen 9">
            <a:extLst>
              <a:ext uri="{FF2B5EF4-FFF2-40B4-BE49-F238E27FC236}">
                <a16:creationId xmlns:a16="http://schemas.microsoft.com/office/drawing/2014/main" id="{A804F3F3-B69D-4DAB-8FED-803D218B893E}"/>
              </a:ext>
            </a:extLst>
          </p:cNvPr>
          <p:cNvPicPr/>
          <p:nvPr/>
        </p:nvPicPr>
        <p:blipFill>
          <a:blip r:embed="rId4"/>
          <a:stretch>
            <a:fillRect/>
          </a:stretch>
        </p:blipFill>
        <p:spPr>
          <a:xfrm>
            <a:off x="661385" y="3861169"/>
            <a:ext cx="11162574" cy="818777"/>
          </a:xfrm>
          <a:prstGeom prst="rect">
            <a:avLst/>
          </a:prstGeom>
        </p:spPr>
      </p:pic>
      <p:sp>
        <p:nvSpPr>
          <p:cNvPr id="12" name="CuadroTexto 11">
            <a:extLst>
              <a:ext uri="{FF2B5EF4-FFF2-40B4-BE49-F238E27FC236}">
                <a16:creationId xmlns:a16="http://schemas.microsoft.com/office/drawing/2014/main" id="{69666AE5-B7BF-4E97-9BE8-7BCC96948642}"/>
              </a:ext>
            </a:extLst>
          </p:cNvPr>
          <p:cNvSpPr txBox="1"/>
          <p:nvPr/>
        </p:nvSpPr>
        <p:spPr>
          <a:xfrm>
            <a:off x="718063" y="4680506"/>
            <a:ext cx="6094602" cy="375552"/>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Cluster 5</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n 12">
            <a:extLst>
              <a:ext uri="{FF2B5EF4-FFF2-40B4-BE49-F238E27FC236}">
                <a16:creationId xmlns:a16="http://schemas.microsoft.com/office/drawing/2014/main" id="{EAF86525-AD0B-430D-90F9-4898CC27E9AE}"/>
              </a:ext>
            </a:extLst>
          </p:cNvPr>
          <p:cNvPicPr/>
          <p:nvPr/>
        </p:nvPicPr>
        <p:blipFill>
          <a:blip r:embed="rId5"/>
          <a:stretch>
            <a:fillRect/>
          </a:stretch>
        </p:blipFill>
        <p:spPr>
          <a:xfrm>
            <a:off x="661385" y="5161015"/>
            <a:ext cx="11162574" cy="830189"/>
          </a:xfrm>
          <a:prstGeom prst="rect">
            <a:avLst/>
          </a:prstGeom>
        </p:spPr>
      </p:pic>
    </p:spTree>
    <p:extLst>
      <p:ext uri="{BB962C8B-B14F-4D97-AF65-F5344CB8AC3E}">
        <p14:creationId xmlns:p14="http://schemas.microsoft.com/office/powerpoint/2010/main" val="3729170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BA8B138-181F-4F9D-A9E8-777852302B65}"/>
              </a:ext>
            </a:extLst>
          </p:cNvPr>
          <p:cNvSpPr>
            <a:spLocks noGrp="1"/>
          </p:cNvSpPr>
          <p:nvPr>
            <p:ph idx="1"/>
          </p:nvPr>
        </p:nvSpPr>
        <p:spPr>
          <a:xfrm>
            <a:off x="695587" y="936392"/>
            <a:ext cx="10515600" cy="4351338"/>
          </a:xfrm>
        </p:spPr>
        <p:txBody>
          <a:bodyPr>
            <a:normAutofit/>
          </a:bodyPr>
          <a:lstStyle/>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Results</a:t>
            </a:r>
            <a:endParaRPr lang="es-MX"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biggest clusters are the best for making investments, something that happens in real life because the municipalities of Apodaca and San Pedro Garza Garcia are the most required for this type of growth.</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Apodaca for factories and San Pedro Garza Garcia for companies and entrepreneurship</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Discussion</a:t>
            </a:r>
            <a:endParaRPr lang="es-MX"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places that seem suitable to grow but somehow, they have not succeeded, either due to lack of state resources, the lack of population, the lack of roads or the distance from the center of the state.</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Conclusion</a:t>
            </a:r>
            <a:endParaRPr lang="es-MX"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interesting that by reviewing free information on the internet and with the appropriate sentences, real and truthful results can be obtained to make a good business decision</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val="374766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3D2AEE-14A9-47DB-98EC-7AB82F4DFAB3}"/>
              </a:ext>
            </a:extLst>
          </p:cNvPr>
          <p:cNvSpPr>
            <a:spLocks noGrp="1"/>
          </p:cNvSpPr>
          <p:nvPr>
            <p:ph type="title"/>
          </p:nvPr>
        </p:nvSpPr>
        <p:spPr/>
        <p:txBody>
          <a:bodyPr>
            <a:normAutofit fontScale="90000"/>
          </a:bodyPr>
          <a:lstStyle/>
          <a:p>
            <a:pPr>
              <a:lnSpc>
                <a:spcPct val="107000"/>
              </a:lnSpc>
              <a:spcBef>
                <a:spcPts val="200"/>
              </a:spcBef>
            </a:pPr>
            <a: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Methodology</a:t>
            </a:r>
            <a:br>
              <a:rPr lang="es-MX"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First we read the information on Wikipedia</a:t>
            </a:r>
            <a:br>
              <a:rPr lang="es-MX" sz="1800" dirty="0">
                <a:effectLst/>
                <a:latin typeface="Calibri" panose="020F0502020204030204" pitchFamily="34" charset="0"/>
                <a:ea typeface="Calibri" panose="020F0502020204030204" pitchFamily="34" charset="0"/>
                <a:cs typeface="Times New Roman" panose="02020603050405020304" pitchFamily="18" charset="0"/>
              </a:rPr>
            </a:br>
            <a:endParaRPr lang="es-MX" dirty="0"/>
          </a:p>
        </p:txBody>
      </p:sp>
      <p:pic>
        <p:nvPicPr>
          <p:cNvPr id="4" name="Marcador de contenido 3" descr="Interfaz de usuario gráfica, Tabla&#10;&#10;Descripción generada automáticamente">
            <a:extLst>
              <a:ext uri="{FF2B5EF4-FFF2-40B4-BE49-F238E27FC236}">
                <a16:creationId xmlns:a16="http://schemas.microsoft.com/office/drawing/2014/main" id="{75C5E088-0825-461C-A6FD-08252224BE69}"/>
              </a:ext>
            </a:extLst>
          </p:cNvPr>
          <p:cNvPicPr>
            <a:picLocks noGrp="1"/>
          </p:cNvPicPr>
          <p:nvPr>
            <p:ph idx="1"/>
          </p:nvPr>
        </p:nvPicPr>
        <p:blipFill>
          <a:blip r:embed="rId2"/>
          <a:stretch>
            <a:fillRect/>
          </a:stretch>
        </p:blipFill>
        <p:spPr>
          <a:xfrm>
            <a:off x="2373482" y="2103438"/>
            <a:ext cx="7445035" cy="3932237"/>
          </a:xfrm>
          <a:prstGeom prst="rect">
            <a:avLst/>
          </a:prstGeom>
        </p:spPr>
      </p:pic>
    </p:spTree>
    <p:extLst>
      <p:ext uri="{BB962C8B-B14F-4D97-AF65-F5344CB8AC3E}">
        <p14:creationId xmlns:p14="http://schemas.microsoft.com/office/powerpoint/2010/main" val="2040477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644DCEA-85DF-48AE-A36A-AA382E9487A4}"/>
              </a:ext>
            </a:extLst>
          </p:cNvPr>
          <p:cNvSpPr>
            <a:spLocks noGrp="1"/>
          </p:cNvSpPr>
          <p:nvPr>
            <p:ph idx="1"/>
          </p:nvPr>
        </p:nvSpPr>
        <p:spPr>
          <a:xfrm>
            <a:off x="720754" y="483386"/>
            <a:ext cx="10515600" cy="4351338"/>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Then we transform the columns to consult them better</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pic>
        <p:nvPicPr>
          <p:cNvPr id="4" name="Imagen 3" descr="Tabla&#10;&#10;Descripción generada automáticamente">
            <a:extLst>
              <a:ext uri="{FF2B5EF4-FFF2-40B4-BE49-F238E27FC236}">
                <a16:creationId xmlns:a16="http://schemas.microsoft.com/office/drawing/2014/main" id="{7D50FE04-3F17-4B3F-8E51-FE5E87A13D60}"/>
              </a:ext>
            </a:extLst>
          </p:cNvPr>
          <p:cNvPicPr/>
          <p:nvPr/>
        </p:nvPicPr>
        <p:blipFill>
          <a:blip r:embed="rId2"/>
          <a:stretch>
            <a:fillRect/>
          </a:stretch>
        </p:blipFill>
        <p:spPr>
          <a:xfrm>
            <a:off x="2360409" y="1320443"/>
            <a:ext cx="7605712" cy="5189414"/>
          </a:xfrm>
          <a:prstGeom prst="rect">
            <a:avLst/>
          </a:prstGeom>
        </p:spPr>
      </p:pic>
    </p:spTree>
    <p:extLst>
      <p:ext uri="{BB962C8B-B14F-4D97-AF65-F5344CB8AC3E}">
        <p14:creationId xmlns:p14="http://schemas.microsoft.com/office/powerpoint/2010/main" val="9000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5EAE830-F5B6-4B8F-AF3F-3B9D13260D44}"/>
              </a:ext>
            </a:extLst>
          </p:cNvPr>
          <p:cNvSpPr>
            <a:spLocks noGrp="1"/>
          </p:cNvSpPr>
          <p:nvPr>
            <p:ph idx="1"/>
          </p:nvPr>
        </p:nvSpPr>
        <p:spPr>
          <a:xfrm>
            <a:off x="670420" y="449830"/>
            <a:ext cx="10515600" cy="4351338"/>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We get the coordinates, latitude and longitude</a:t>
            </a:r>
            <a:endParaRPr lang="es-MX" dirty="0"/>
          </a:p>
        </p:txBody>
      </p:sp>
      <p:pic>
        <p:nvPicPr>
          <p:cNvPr id="4" name="Imagen 3" descr="Interfaz de usuario gráfica&#10;&#10;Descripción generada automáticamente con confianza media">
            <a:extLst>
              <a:ext uri="{FF2B5EF4-FFF2-40B4-BE49-F238E27FC236}">
                <a16:creationId xmlns:a16="http://schemas.microsoft.com/office/drawing/2014/main" id="{7490DFDB-2C0A-4441-96D9-9F434B05314A}"/>
              </a:ext>
            </a:extLst>
          </p:cNvPr>
          <p:cNvPicPr/>
          <p:nvPr/>
        </p:nvPicPr>
        <p:blipFill>
          <a:blip r:embed="rId2"/>
          <a:stretch>
            <a:fillRect/>
          </a:stretch>
        </p:blipFill>
        <p:spPr>
          <a:xfrm>
            <a:off x="781627" y="917464"/>
            <a:ext cx="10667034" cy="1489833"/>
          </a:xfrm>
          <a:prstGeom prst="rect">
            <a:avLst/>
          </a:prstGeom>
        </p:spPr>
      </p:pic>
      <p:sp>
        <p:nvSpPr>
          <p:cNvPr id="6" name="CuadroTexto 5">
            <a:extLst>
              <a:ext uri="{FF2B5EF4-FFF2-40B4-BE49-F238E27FC236}">
                <a16:creationId xmlns:a16="http://schemas.microsoft.com/office/drawing/2014/main" id="{61BD8C84-8C9E-43FD-810C-3A01A23263F6}"/>
              </a:ext>
            </a:extLst>
          </p:cNvPr>
          <p:cNvSpPr txBox="1"/>
          <p:nvPr/>
        </p:nvSpPr>
        <p:spPr>
          <a:xfrm>
            <a:off x="781627" y="2625499"/>
            <a:ext cx="6094602" cy="375552"/>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generate the map based on the coordinates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descr="Mapa&#10;&#10;Descripción generada automáticamente">
            <a:extLst>
              <a:ext uri="{FF2B5EF4-FFF2-40B4-BE49-F238E27FC236}">
                <a16:creationId xmlns:a16="http://schemas.microsoft.com/office/drawing/2014/main" id="{7340D889-757C-450D-A270-0501BB0943B3}"/>
              </a:ext>
            </a:extLst>
          </p:cNvPr>
          <p:cNvPicPr/>
          <p:nvPr/>
        </p:nvPicPr>
        <p:blipFill>
          <a:blip r:embed="rId3"/>
          <a:stretch>
            <a:fillRect/>
          </a:stretch>
        </p:blipFill>
        <p:spPr>
          <a:xfrm>
            <a:off x="2239347" y="2978847"/>
            <a:ext cx="7193901" cy="3785847"/>
          </a:xfrm>
          <a:prstGeom prst="rect">
            <a:avLst/>
          </a:prstGeom>
        </p:spPr>
      </p:pic>
    </p:spTree>
    <p:extLst>
      <p:ext uri="{BB962C8B-B14F-4D97-AF65-F5344CB8AC3E}">
        <p14:creationId xmlns:p14="http://schemas.microsoft.com/office/powerpoint/2010/main" val="1307910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8412A26-31FA-444A-8F76-4A73267B1CEF}"/>
              </a:ext>
            </a:extLst>
          </p:cNvPr>
          <p:cNvSpPr>
            <a:spLocks noGrp="1"/>
          </p:cNvSpPr>
          <p:nvPr>
            <p:ph idx="1"/>
          </p:nvPr>
        </p:nvSpPr>
        <p:spPr>
          <a:xfrm>
            <a:off x="838200" y="416703"/>
            <a:ext cx="10515600" cy="4351338"/>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We verify the venues for each municipality</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pic>
        <p:nvPicPr>
          <p:cNvPr id="7" name="Imagen 6" descr="Tabla&#10;&#10;Descripción generada automáticamente">
            <a:extLst>
              <a:ext uri="{FF2B5EF4-FFF2-40B4-BE49-F238E27FC236}">
                <a16:creationId xmlns:a16="http://schemas.microsoft.com/office/drawing/2014/main" id="{F2697162-8C85-47B9-95F7-2C617F032EA2}"/>
              </a:ext>
            </a:extLst>
          </p:cNvPr>
          <p:cNvPicPr/>
          <p:nvPr/>
        </p:nvPicPr>
        <p:blipFill>
          <a:blip r:embed="rId2"/>
          <a:stretch>
            <a:fillRect/>
          </a:stretch>
        </p:blipFill>
        <p:spPr>
          <a:xfrm>
            <a:off x="2030302" y="915394"/>
            <a:ext cx="7813493" cy="5525903"/>
          </a:xfrm>
          <a:prstGeom prst="rect">
            <a:avLst/>
          </a:prstGeom>
        </p:spPr>
      </p:pic>
    </p:spTree>
    <p:extLst>
      <p:ext uri="{BB962C8B-B14F-4D97-AF65-F5344CB8AC3E}">
        <p14:creationId xmlns:p14="http://schemas.microsoft.com/office/powerpoint/2010/main" val="3334782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B799C88-CE67-49E2-A12C-82DBCFE8323D}"/>
              </a:ext>
            </a:extLst>
          </p:cNvPr>
          <p:cNvSpPr>
            <a:spLocks noGrp="1"/>
          </p:cNvSpPr>
          <p:nvPr>
            <p:ph idx="1"/>
          </p:nvPr>
        </p:nvSpPr>
        <p:spPr>
          <a:xfrm>
            <a:off x="485863" y="584054"/>
            <a:ext cx="10515600" cy="4351338"/>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Check how many venues were returned for each county</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pic>
        <p:nvPicPr>
          <p:cNvPr id="4" name="Imagen 3" descr="Tabla&#10;&#10;Descripción generada automáticamente">
            <a:extLst>
              <a:ext uri="{FF2B5EF4-FFF2-40B4-BE49-F238E27FC236}">
                <a16:creationId xmlns:a16="http://schemas.microsoft.com/office/drawing/2014/main" id="{D6310901-9A92-4A18-9074-649E4F45C23F}"/>
              </a:ext>
            </a:extLst>
          </p:cNvPr>
          <p:cNvPicPr/>
          <p:nvPr/>
        </p:nvPicPr>
        <p:blipFill>
          <a:blip r:embed="rId2"/>
          <a:stretch>
            <a:fillRect/>
          </a:stretch>
        </p:blipFill>
        <p:spPr>
          <a:xfrm>
            <a:off x="899072" y="1032946"/>
            <a:ext cx="10602234" cy="5401409"/>
          </a:xfrm>
          <a:prstGeom prst="rect">
            <a:avLst/>
          </a:prstGeom>
        </p:spPr>
      </p:pic>
    </p:spTree>
    <p:extLst>
      <p:ext uri="{BB962C8B-B14F-4D97-AF65-F5344CB8AC3E}">
        <p14:creationId xmlns:p14="http://schemas.microsoft.com/office/powerpoint/2010/main" val="2550395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4A20DD4-0ED5-4DAF-B336-5E6CA5227545}"/>
              </a:ext>
            </a:extLst>
          </p:cNvPr>
          <p:cNvSpPr>
            <a:spLocks noGrp="1"/>
          </p:cNvSpPr>
          <p:nvPr>
            <p:ph idx="1"/>
          </p:nvPr>
        </p:nvSpPr>
        <p:spPr>
          <a:xfrm>
            <a:off x="720754" y="474997"/>
            <a:ext cx="10515600" cy="4351338"/>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Next, lets group rows by neighborhood and by taking the mean of the frequency of occurrence of each category</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pic>
        <p:nvPicPr>
          <p:cNvPr id="4" name="Imagen 3" descr="Tabla&#10;&#10;Descripción generada automáticamente">
            <a:extLst>
              <a:ext uri="{FF2B5EF4-FFF2-40B4-BE49-F238E27FC236}">
                <a16:creationId xmlns:a16="http://schemas.microsoft.com/office/drawing/2014/main" id="{AB254FCC-258D-4244-A4AA-399B493BE9CA}"/>
              </a:ext>
            </a:extLst>
          </p:cNvPr>
          <p:cNvPicPr/>
          <p:nvPr/>
        </p:nvPicPr>
        <p:blipFill>
          <a:blip r:embed="rId2"/>
          <a:stretch>
            <a:fillRect/>
          </a:stretch>
        </p:blipFill>
        <p:spPr>
          <a:xfrm>
            <a:off x="410547" y="1142006"/>
            <a:ext cx="11485983" cy="4932223"/>
          </a:xfrm>
          <a:prstGeom prst="rect">
            <a:avLst/>
          </a:prstGeom>
        </p:spPr>
      </p:pic>
    </p:spTree>
    <p:extLst>
      <p:ext uri="{BB962C8B-B14F-4D97-AF65-F5344CB8AC3E}">
        <p14:creationId xmlns:p14="http://schemas.microsoft.com/office/powerpoint/2010/main" val="6462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4456F8D-2909-437D-8960-E15958E45C59}"/>
              </a:ext>
            </a:extLst>
          </p:cNvPr>
          <p:cNvSpPr>
            <a:spLocks noGrp="1"/>
          </p:cNvSpPr>
          <p:nvPr>
            <p:ph idx="1"/>
          </p:nvPr>
        </p:nvSpPr>
        <p:spPr>
          <a:xfrm>
            <a:off x="662031" y="349163"/>
            <a:ext cx="10515600" cy="4351338"/>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We validate the top 5 venues for each municipality</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pic>
        <p:nvPicPr>
          <p:cNvPr id="4" name="Imagen 3" descr="Imagen de la pantalla de un celular de un mensaje en letras negras&#10;&#10;Descripción generada automáticamente con confianza baja">
            <a:extLst>
              <a:ext uri="{FF2B5EF4-FFF2-40B4-BE49-F238E27FC236}">
                <a16:creationId xmlns:a16="http://schemas.microsoft.com/office/drawing/2014/main" id="{CE6CD347-8F3B-42B0-A1C1-BEC9A853BD71}"/>
              </a:ext>
            </a:extLst>
          </p:cNvPr>
          <p:cNvPicPr/>
          <p:nvPr/>
        </p:nvPicPr>
        <p:blipFill>
          <a:blip r:embed="rId2"/>
          <a:stretch>
            <a:fillRect/>
          </a:stretch>
        </p:blipFill>
        <p:spPr>
          <a:xfrm>
            <a:off x="4608004" y="705053"/>
            <a:ext cx="2296136" cy="5803784"/>
          </a:xfrm>
          <a:prstGeom prst="rect">
            <a:avLst/>
          </a:prstGeom>
        </p:spPr>
      </p:pic>
    </p:spTree>
    <p:extLst>
      <p:ext uri="{BB962C8B-B14F-4D97-AF65-F5344CB8AC3E}">
        <p14:creationId xmlns:p14="http://schemas.microsoft.com/office/powerpoint/2010/main" val="3923432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E66276B-5E89-416C-8940-40D83321D69B}"/>
              </a:ext>
            </a:extLst>
          </p:cNvPr>
          <p:cNvSpPr>
            <a:spLocks noGrp="1"/>
          </p:cNvSpPr>
          <p:nvPr>
            <p:ph idx="1"/>
          </p:nvPr>
        </p:nvSpPr>
        <p:spPr>
          <a:xfrm>
            <a:off x="645952" y="209725"/>
            <a:ext cx="10707848" cy="5967238"/>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We generate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with the first 10 most common places</a:t>
            </a:r>
          </a:p>
          <a:p>
            <a:endParaRPr lang="es-MX" dirty="0"/>
          </a:p>
        </p:txBody>
      </p:sp>
      <p:pic>
        <p:nvPicPr>
          <p:cNvPr id="9" name="Imagen 8" descr="Interfaz de usuario gráfica&#10;&#10;Descripción generada automáticamente con confianza media">
            <a:extLst>
              <a:ext uri="{FF2B5EF4-FFF2-40B4-BE49-F238E27FC236}">
                <a16:creationId xmlns:a16="http://schemas.microsoft.com/office/drawing/2014/main" id="{2F361CF8-63FC-4F6D-837C-26C0CBA8946E}"/>
              </a:ext>
            </a:extLst>
          </p:cNvPr>
          <p:cNvPicPr/>
          <p:nvPr/>
        </p:nvPicPr>
        <p:blipFill>
          <a:blip r:embed="rId2"/>
          <a:stretch>
            <a:fillRect/>
          </a:stretch>
        </p:blipFill>
        <p:spPr>
          <a:xfrm>
            <a:off x="645952" y="681037"/>
            <a:ext cx="11089004" cy="1911161"/>
          </a:xfrm>
          <a:prstGeom prst="rect">
            <a:avLst/>
          </a:prstGeom>
        </p:spPr>
      </p:pic>
      <p:sp>
        <p:nvSpPr>
          <p:cNvPr id="11" name="CuadroTexto 10">
            <a:extLst>
              <a:ext uri="{FF2B5EF4-FFF2-40B4-BE49-F238E27FC236}">
                <a16:creationId xmlns:a16="http://schemas.microsoft.com/office/drawing/2014/main" id="{91351D32-92F5-49ED-9907-07C00B1D6F7F}"/>
              </a:ext>
            </a:extLst>
          </p:cNvPr>
          <p:cNvSpPr txBox="1"/>
          <p:nvPr/>
        </p:nvSpPr>
        <p:spPr>
          <a:xfrm>
            <a:off x="723550" y="2654493"/>
            <a:ext cx="6094602" cy="774507"/>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we observe the results for the first 5 clusters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Cluster 1</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Imagen 11" descr="Interfaz de usuario gráfica&#10;&#10;Descripción generada automáticamente">
            <a:extLst>
              <a:ext uri="{FF2B5EF4-FFF2-40B4-BE49-F238E27FC236}">
                <a16:creationId xmlns:a16="http://schemas.microsoft.com/office/drawing/2014/main" id="{BD4D7135-76A5-48B5-9374-51C40078961B}"/>
              </a:ext>
            </a:extLst>
          </p:cNvPr>
          <p:cNvPicPr/>
          <p:nvPr/>
        </p:nvPicPr>
        <p:blipFill>
          <a:blip r:embed="rId3"/>
          <a:stretch>
            <a:fillRect/>
          </a:stretch>
        </p:blipFill>
        <p:spPr>
          <a:xfrm>
            <a:off x="645952" y="3429000"/>
            <a:ext cx="11089005" cy="2382472"/>
          </a:xfrm>
          <a:prstGeom prst="rect">
            <a:avLst/>
          </a:prstGeom>
        </p:spPr>
      </p:pic>
    </p:spTree>
    <p:extLst>
      <p:ext uri="{BB962C8B-B14F-4D97-AF65-F5344CB8AC3E}">
        <p14:creationId xmlns:p14="http://schemas.microsoft.com/office/powerpoint/2010/main" val="15200395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10</TotalTime>
  <Words>357</Words>
  <Application>Microsoft Office PowerPoint</Application>
  <PresentationFormat>Panorámica</PresentationFormat>
  <Paragraphs>28</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Calibri</vt:lpstr>
      <vt:lpstr>Calibri Light</vt:lpstr>
      <vt:lpstr>Century Gothic</vt:lpstr>
      <vt:lpstr>Garamond</vt:lpstr>
      <vt:lpstr>Savon</vt:lpstr>
      <vt:lpstr>Identify the best place to open a business in Nuevo León, Mexico </vt:lpstr>
      <vt:lpstr>Methodology First we read the information on Wikipedia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 the best place to open a business in Nuevo León, Mexico</dc:title>
  <dc:creator>Alexis Enríquez</dc:creator>
  <cp:lastModifiedBy>Alexis Enríquez</cp:lastModifiedBy>
  <cp:revision>2</cp:revision>
  <dcterms:created xsi:type="dcterms:W3CDTF">2021-04-06T05:57:54Z</dcterms:created>
  <dcterms:modified xsi:type="dcterms:W3CDTF">2021-04-06T06:07:54Z</dcterms:modified>
</cp:coreProperties>
</file>