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0"/>
  </p:notesMasterIdLst>
  <p:sldIdLst>
    <p:sldId id="256" r:id="rId2"/>
    <p:sldId id="270" r:id="rId3"/>
    <p:sldId id="272" r:id="rId4"/>
    <p:sldId id="273" r:id="rId5"/>
    <p:sldId id="274" r:id="rId6"/>
    <p:sldId id="275" r:id="rId7"/>
    <p:sldId id="276" r:id="rId8"/>
    <p:sldId id="257" r:id="rId9"/>
    <p:sldId id="277" r:id="rId10"/>
    <p:sldId id="278" r:id="rId11"/>
    <p:sldId id="279" r:id="rId12"/>
    <p:sldId id="280" r:id="rId13"/>
    <p:sldId id="281" r:id="rId14"/>
    <p:sldId id="282" r:id="rId15"/>
    <p:sldId id="283" r:id="rId16"/>
    <p:sldId id="284" r:id="rId17"/>
    <p:sldId id="285" r:id="rId18"/>
    <p:sldId id="286" r:id="rId19"/>
  </p:sldIdLst>
  <p:sldSz cx="12192000" cy="6858000"/>
  <p:notesSz cx="6858000" cy="9144000"/>
  <p:defaultText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474DC-D412-42A1-9D35-9D1A962B96AC}" type="datetimeFigureOut">
              <a:rPr lang="es-ES" smtClean="0"/>
              <a:t>14/10/2020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504CD-871C-4FA3-BF39-64E356BBE080}" type="slidenum">
              <a:rPr lang="es-ES" smtClean="0"/>
              <a:t>‹Nº›</a:t>
            </a:fld>
            <a:endParaRPr lang="es-ES"/>
          </a:p>
        </p:txBody>
      </p:sp>
    </p:spTree>
    <p:extLst>
      <p:ext uri="{BB962C8B-B14F-4D97-AF65-F5344CB8AC3E}">
        <p14:creationId xmlns:p14="http://schemas.microsoft.com/office/powerpoint/2010/main" val="169197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a:t>
            </a:fld>
            <a:endParaRPr lang="es-ES"/>
          </a:p>
        </p:txBody>
      </p:sp>
    </p:spTree>
    <p:extLst>
      <p:ext uri="{BB962C8B-B14F-4D97-AF65-F5344CB8AC3E}">
        <p14:creationId xmlns:p14="http://schemas.microsoft.com/office/powerpoint/2010/main" val="79858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a:t>
            </a:fld>
            <a:endParaRPr lang="es-ES"/>
          </a:p>
        </p:txBody>
      </p:sp>
    </p:spTree>
    <p:extLst>
      <p:ext uri="{BB962C8B-B14F-4D97-AF65-F5344CB8AC3E}">
        <p14:creationId xmlns:p14="http://schemas.microsoft.com/office/powerpoint/2010/main" val="8960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4</a:t>
            </a:fld>
            <a:endParaRPr lang="es-ES"/>
          </a:p>
        </p:txBody>
      </p:sp>
    </p:spTree>
    <p:extLst>
      <p:ext uri="{BB962C8B-B14F-4D97-AF65-F5344CB8AC3E}">
        <p14:creationId xmlns:p14="http://schemas.microsoft.com/office/powerpoint/2010/main" val="383824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5</a:t>
            </a:fld>
            <a:endParaRPr lang="es-ES"/>
          </a:p>
        </p:txBody>
      </p:sp>
    </p:spTree>
    <p:extLst>
      <p:ext uri="{BB962C8B-B14F-4D97-AF65-F5344CB8AC3E}">
        <p14:creationId xmlns:p14="http://schemas.microsoft.com/office/powerpoint/2010/main" val="3759939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6</a:t>
            </a:fld>
            <a:endParaRPr lang="es-ES"/>
          </a:p>
        </p:txBody>
      </p:sp>
    </p:spTree>
    <p:extLst>
      <p:ext uri="{BB962C8B-B14F-4D97-AF65-F5344CB8AC3E}">
        <p14:creationId xmlns:p14="http://schemas.microsoft.com/office/powerpoint/2010/main" val="4165806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7</a:t>
            </a:fld>
            <a:endParaRPr lang="es-ES"/>
          </a:p>
        </p:txBody>
      </p:sp>
    </p:spTree>
    <p:extLst>
      <p:ext uri="{BB962C8B-B14F-4D97-AF65-F5344CB8AC3E}">
        <p14:creationId xmlns:p14="http://schemas.microsoft.com/office/powerpoint/2010/main" val="2514521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349862" y="1939609"/>
            <a:ext cx="8154308" cy="2852737"/>
          </a:xfrm>
        </p:spPr>
        <p:txBody>
          <a:bodyPr anchor="b"/>
          <a:lstStyle>
            <a:lvl1pPr>
              <a:defRPr sz="6400">
                <a:solidFill>
                  <a:schemeClr val="accent1">
                    <a:lumMod val="50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349862" y="4819333"/>
            <a:ext cx="8154309" cy="1500187"/>
          </a:xfrm>
        </p:spPr>
        <p:txBody>
          <a:bodyPr>
            <a:normAutofit/>
          </a:bodyPr>
          <a:lstStyle>
            <a:lvl1pPr marL="0" indent="0">
              <a:buNone/>
              <a:defRPr sz="32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pic>
        <p:nvPicPr>
          <p:cNvPr id="2050" name="Picture 2" descr="Imagen relacionada">
            <a:extLst>
              <a:ext uri="{FF2B5EF4-FFF2-40B4-BE49-F238E27FC236}">
                <a16:creationId xmlns:a16="http://schemas.microsoft.com/office/drawing/2014/main" id="{DE157B29-00A7-4167-8C14-2765A1C6B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483" y="227263"/>
            <a:ext cx="4226336" cy="845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36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335665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pie de página">
            <a:extLst>
              <a:ext uri="{FF2B5EF4-FFF2-40B4-BE49-F238E27FC236}">
                <a16:creationId xmlns:a16="http://schemas.microsoft.com/office/drawing/2014/main" id="{D0C82DDA-3057-4348-89FA-8030BE271815}"/>
              </a:ext>
            </a:extLst>
          </p:cNvPr>
          <p:cNvSpPr>
            <a:spLocks noGrp="1"/>
          </p:cNvSpPr>
          <p:nvPr>
            <p:ph type="ftr" sz="quarter" idx="4294967295"/>
          </p:nvPr>
        </p:nvSpPr>
        <p:spPr>
          <a:xfrm>
            <a:off x="10234371" y="2117"/>
            <a:ext cx="1673455" cy="302683"/>
          </a:xfrm>
          <a:prstGeom prst="rect">
            <a:avLst/>
          </a:prstGeom>
        </p:spPr>
        <p:txBody>
          <a:bodyPr/>
          <a:lstStyle>
            <a:lvl1pPr>
              <a:defRPr sz="1400" b="1">
                <a:solidFill>
                  <a:schemeClr val="bg2">
                    <a:lumMod val="75000"/>
                  </a:schemeClr>
                </a:solidFill>
              </a:defRPr>
            </a:lvl1pPr>
          </a:lstStyle>
          <a:p>
            <a:endParaRPr lang="es-ES"/>
          </a:p>
        </p:txBody>
      </p:sp>
    </p:spTree>
    <p:extLst>
      <p:ext uri="{BB962C8B-B14F-4D97-AF65-F5344CB8AC3E}">
        <p14:creationId xmlns:p14="http://schemas.microsoft.com/office/powerpoint/2010/main" val="82545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ítulo y objetos">
    <p:spTree>
      <p:nvGrpSpPr>
        <p:cNvPr id="1" name=""/>
        <p:cNvGrpSpPr/>
        <p:nvPr/>
      </p:nvGrpSpPr>
      <p:grpSpPr>
        <a:xfrm>
          <a:off x="0" y="0"/>
          <a:ext cx="0" cy="0"/>
          <a:chOff x="0" y="0"/>
          <a:chExt cx="0" cy="0"/>
        </a:xfrm>
      </p:grpSpPr>
      <p:sp>
        <p:nvSpPr>
          <p:cNvPr id="20" name="Rectangle 9"/>
          <p:cNvSpPr/>
          <p:nvPr/>
        </p:nvSpPr>
        <p:spPr>
          <a:xfrm>
            <a:off x="11247024" y="213845"/>
            <a:ext cx="114981"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1" name="Rectangle 10"/>
          <p:cNvSpPr/>
          <p:nvPr/>
        </p:nvSpPr>
        <p:spPr>
          <a:xfrm>
            <a:off x="11425892" y="213845"/>
            <a:ext cx="768096"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Footer Placeholder 4"/>
          <p:cNvSpPr>
            <a:spLocks noGrp="1"/>
          </p:cNvSpPr>
          <p:nvPr>
            <p:ph type="ftr" sz="quarter" idx="3"/>
          </p:nvPr>
        </p:nvSpPr>
        <p:spPr>
          <a:xfrm>
            <a:off x="6072650" y="476672"/>
            <a:ext cx="4800533" cy="301227"/>
          </a:xfrm>
          <a:prstGeom prst="rect">
            <a:avLst/>
          </a:prstGeom>
        </p:spPr>
        <p:txBody>
          <a:bodyPr vert="horz" lIns="91440" tIns="0" rIns="91440" bIns="45720" rtlCol="0" anchor="ctr"/>
          <a:lstStyle>
            <a:lvl1pPr algn="r">
              <a:defRPr sz="1200">
                <a:solidFill>
                  <a:schemeClr val="tx2">
                    <a:lumMod val="75000"/>
                  </a:schemeClr>
                </a:solidFill>
              </a:defRPr>
            </a:lvl1pPr>
          </a:lstStyle>
          <a:p>
            <a:endParaRPr lang="es-ES"/>
          </a:p>
        </p:txBody>
      </p:sp>
      <p:sp>
        <p:nvSpPr>
          <p:cNvPr id="16" name="15 Título"/>
          <p:cNvSpPr>
            <a:spLocks noGrp="1"/>
          </p:cNvSpPr>
          <p:nvPr>
            <p:ph type="title"/>
          </p:nvPr>
        </p:nvSpPr>
        <p:spPr/>
        <p:txBody>
          <a:bodyPr/>
          <a:lstStyle>
            <a:lvl1pPr>
              <a:defRPr>
                <a:solidFill>
                  <a:schemeClr val="tx2">
                    <a:lumMod val="75000"/>
                  </a:schemeClr>
                </a:solidFill>
              </a:defRPr>
            </a:lvl1pPr>
          </a:lstStyle>
          <a:p>
            <a:r>
              <a:rPr lang="es-ES"/>
              <a:t>Haga clic para modificar el estilo de título del patrón</a:t>
            </a:r>
            <a:endParaRPr lang="es-ES" dirty="0"/>
          </a:p>
        </p:txBody>
      </p:sp>
      <p:sp>
        <p:nvSpPr>
          <p:cNvPr id="18" name="5 Marcador de número de diapositiva"/>
          <p:cNvSpPr txBox="1">
            <a:spLocks/>
          </p:cNvSpPr>
          <p:nvPr/>
        </p:nvSpPr>
        <p:spPr>
          <a:xfrm>
            <a:off x="11376586" y="404664"/>
            <a:ext cx="795073"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pPr algn="ctr"/>
              <a:t>‹Nº›</a:t>
            </a:fld>
            <a:endParaRPr lang="es-ES" sz="1400" b="0" dirty="0"/>
          </a:p>
        </p:txBody>
      </p:sp>
      <p:pic>
        <p:nvPicPr>
          <p:cNvPr id="11" name="Picture 2" descr="C:\Users\eva.perandones\Downloads\Logo azu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341" y="299254"/>
            <a:ext cx="2206527" cy="62127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11 Conector recto"/>
          <p:cNvCxnSpPr/>
          <p:nvPr/>
        </p:nvCxnSpPr>
        <p:spPr>
          <a:xfrm>
            <a:off x="335362" y="1988840"/>
            <a:ext cx="11474580"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37042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07160-C014-492D-8B31-15547EB85D6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75001E4-142F-471E-B7F0-A1DB90B5E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61789C7-622E-47AF-A68A-E0C043DCEBA6}"/>
              </a:ext>
            </a:extLst>
          </p:cNvPr>
          <p:cNvSpPr>
            <a:spLocks noGrp="1"/>
          </p:cNvSpPr>
          <p:nvPr>
            <p:ph type="dt" sz="half" idx="10"/>
          </p:nvPr>
        </p:nvSpPr>
        <p:spPr/>
        <p:txBody>
          <a:bodyPr/>
          <a:lstStyle/>
          <a:p>
            <a:fld id="{8CC4B9E4-B44E-44BA-8194-B92A1D8A8A46}" type="datetimeFigureOut">
              <a:rPr lang="es-ES" smtClean="0"/>
              <a:t>14/10/2020</a:t>
            </a:fld>
            <a:endParaRPr lang="es-ES"/>
          </a:p>
        </p:txBody>
      </p:sp>
      <p:sp>
        <p:nvSpPr>
          <p:cNvPr id="5" name="Marcador de pie de página 4">
            <a:extLst>
              <a:ext uri="{FF2B5EF4-FFF2-40B4-BE49-F238E27FC236}">
                <a16:creationId xmlns:a16="http://schemas.microsoft.com/office/drawing/2014/main" id="{696732D9-212E-46D7-AF7D-D168301E1B9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9D5B374-6405-4FE8-98ED-89364E62C96A}"/>
              </a:ext>
            </a:extLst>
          </p:cNvPr>
          <p:cNvSpPr>
            <a:spLocks noGrp="1"/>
          </p:cNvSpPr>
          <p:nvPr>
            <p:ph type="sldNum" sz="quarter" idx="12"/>
          </p:nvPr>
        </p:nvSpPr>
        <p:spPr/>
        <p:txBody>
          <a:bodyPr/>
          <a:lstStyle/>
          <a:p>
            <a:fld id="{4B8F6C3E-728C-48D4-B8FF-BCA595FB5F05}" type="slidenum">
              <a:rPr lang="es-ES" smtClean="0"/>
              <a:t>‹Nº›</a:t>
            </a:fld>
            <a:endParaRPr lang="es-ES"/>
          </a:p>
        </p:txBody>
      </p:sp>
    </p:spTree>
    <p:extLst>
      <p:ext uri="{BB962C8B-B14F-4D97-AF65-F5344CB8AC3E}">
        <p14:creationId xmlns:p14="http://schemas.microsoft.com/office/powerpoint/2010/main" val="19755448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742270A-C90A-439D-BA55-8EC057654CEF}"/>
              </a:ext>
            </a:extLst>
          </p:cNvPr>
          <p:cNvSpPr/>
          <p:nvPr/>
        </p:nvSpPr>
        <p:spPr>
          <a:xfrm>
            <a:off x="-10826" y="1"/>
            <a:ext cx="1615324" cy="6857999"/>
          </a:xfrm>
          <a:prstGeom prst="rect">
            <a:avLst/>
          </a:prstGeom>
          <a:solidFill>
            <a:srgbClr val="0D4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2" name="Title Placeholder 1"/>
          <p:cNvSpPr>
            <a:spLocks noGrp="1"/>
          </p:cNvSpPr>
          <p:nvPr>
            <p:ph type="title"/>
          </p:nvPr>
        </p:nvSpPr>
        <p:spPr>
          <a:xfrm>
            <a:off x="2028147" y="304799"/>
            <a:ext cx="9823493" cy="1404532"/>
          </a:xfrm>
          <a:prstGeom prst="rect">
            <a:avLst/>
          </a:prstGeom>
        </p:spPr>
        <p:txBody>
          <a:bodyPr vert="horz" lIns="91440" tIns="45720" rIns="91440" bIns="45720" rtlCol="0" anchor="b" anchorCtr="0">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2028147" y="1825625"/>
            <a:ext cx="9823493" cy="4351339"/>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pic>
        <p:nvPicPr>
          <p:cNvPr id="8" name="Picture 2" descr="Resultado de imagen de u-tad logo png">
            <a:extLst>
              <a:ext uri="{FF2B5EF4-FFF2-40B4-BE49-F238E27FC236}">
                <a16:creationId xmlns:a16="http://schemas.microsoft.com/office/drawing/2014/main" id="{99A48252-F53C-4310-A655-6882B7787FD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 t="10627" r="4269" b="35524"/>
          <a:stretch/>
        </p:blipFill>
        <p:spPr bwMode="auto">
          <a:xfrm>
            <a:off x="-10827" y="5865078"/>
            <a:ext cx="1615324" cy="908620"/>
          </a:xfrm>
          <a:prstGeom prst="rect">
            <a:avLst/>
          </a:prstGeom>
          <a:solidFill>
            <a:srgbClr val="0C4B91"/>
          </a:solidFill>
        </p:spPr>
      </p:pic>
      <p:sp>
        <p:nvSpPr>
          <p:cNvPr id="6" name="3 Marcador de pie de página">
            <a:extLst>
              <a:ext uri="{FF2B5EF4-FFF2-40B4-BE49-F238E27FC236}">
                <a16:creationId xmlns:a16="http://schemas.microsoft.com/office/drawing/2014/main" id="{8DBC2DD7-FF3E-4103-9A51-9D23311B3285}"/>
              </a:ext>
            </a:extLst>
          </p:cNvPr>
          <p:cNvSpPr>
            <a:spLocks noGrp="1"/>
          </p:cNvSpPr>
          <p:nvPr>
            <p:ph type="ftr" sz="quarter" idx="3"/>
          </p:nvPr>
        </p:nvSpPr>
        <p:spPr>
          <a:xfrm>
            <a:off x="10234372" y="2117"/>
            <a:ext cx="3600449" cy="302683"/>
          </a:xfrm>
          <a:prstGeom prst="rect">
            <a:avLst/>
          </a:prstGeom>
        </p:spPr>
        <p:txBody>
          <a:bodyPr/>
          <a:lstStyle>
            <a:lvl1pPr>
              <a:defRPr sz="1467">
                <a:solidFill>
                  <a:schemeClr val="bg2">
                    <a:lumMod val="75000"/>
                  </a:schemeClr>
                </a:solidFill>
              </a:defRPr>
            </a:lvl1pPr>
          </a:lstStyle>
          <a:p>
            <a:endParaRPr lang="es-ES"/>
          </a:p>
        </p:txBody>
      </p:sp>
    </p:spTree>
    <p:extLst>
      <p:ext uri="{BB962C8B-B14F-4D97-AF65-F5344CB8AC3E}">
        <p14:creationId xmlns:p14="http://schemas.microsoft.com/office/powerpoint/2010/main" val="229545147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xStyles>
    <p:titleStyle>
      <a:lvl1pPr algn="l" defTabSz="914377" rtl="0" eaLnBrk="1" latinLnBrk="0" hangingPunct="1">
        <a:lnSpc>
          <a:spcPct val="90000"/>
        </a:lnSpc>
        <a:spcBef>
          <a:spcPct val="0"/>
        </a:spcBef>
        <a:buNone/>
        <a:defRPr sz="48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667" kern="1200">
          <a:solidFill>
            <a:schemeClr val="tx1"/>
          </a:solidFill>
          <a:latin typeface="+mj-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133" kern="1200">
          <a:solidFill>
            <a:schemeClr val="tx1"/>
          </a:solidFill>
          <a:latin typeface="+mj-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galgarra/introprogpython"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utorial.djangogirls.org/es/python_installatio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s://www.anaconda.com/downloa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6A9E8-F185-4065-8B87-823E79CF2C55}"/>
              </a:ext>
            </a:extLst>
          </p:cNvPr>
          <p:cNvSpPr>
            <a:spLocks noGrp="1"/>
          </p:cNvSpPr>
          <p:nvPr>
            <p:ph type="ctrTitle"/>
          </p:nvPr>
        </p:nvSpPr>
        <p:spPr>
          <a:xfrm>
            <a:off x="2256638" y="1558590"/>
            <a:ext cx="9144000" cy="2387600"/>
          </a:xfrm>
        </p:spPr>
        <p:txBody>
          <a:bodyPr/>
          <a:lstStyle/>
          <a:p>
            <a:r>
              <a:rPr lang="es-ES" dirty="0"/>
              <a:t>Introducción a la programación con Python</a:t>
            </a:r>
          </a:p>
        </p:txBody>
      </p:sp>
      <p:sp>
        <p:nvSpPr>
          <p:cNvPr id="3" name="Subtítulo 2">
            <a:extLst>
              <a:ext uri="{FF2B5EF4-FFF2-40B4-BE49-F238E27FC236}">
                <a16:creationId xmlns:a16="http://schemas.microsoft.com/office/drawing/2014/main" id="{46E4E0E0-9C50-4B43-BF9B-11E812242CDB}"/>
              </a:ext>
            </a:extLst>
          </p:cNvPr>
          <p:cNvSpPr>
            <a:spLocks noGrp="1"/>
          </p:cNvSpPr>
          <p:nvPr>
            <p:ph type="subTitle" idx="1"/>
          </p:nvPr>
        </p:nvSpPr>
        <p:spPr>
          <a:xfrm>
            <a:off x="8328869" y="4515188"/>
            <a:ext cx="3106723" cy="947499"/>
          </a:xfrm>
        </p:spPr>
        <p:txBody>
          <a:bodyPr>
            <a:normAutofit/>
          </a:bodyPr>
          <a:lstStyle/>
          <a:p>
            <a:pPr algn="r"/>
            <a:r>
              <a:rPr lang="es-ES" sz="1800" dirty="0">
                <a:solidFill>
                  <a:schemeClr val="bg2">
                    <a:lumMod val="75000"/>
                  </a:schemeClr>
                </a:solidFill>
              </a:rPr>
              <a:t>Alexis Gómez </a:t>
            </a:r>
            <a:r>
              <a:rPr lang="es-ES" sz="1800" dirty="0" err="1">
                <a:solidFill>
                  <a:schemeClr val="bg2">
                    <a:lumMod val="75000"/>
                  </a:schemeClr>
                </a:solidFill>
              </a:rPr>
              <a:t>Chimeno</a:t>
            </a:r>
            <a:r>
              <a:rPr lang="es-ES" sz="1800" dirty="0">
                <a:solidFill>
                  <a:schemeClr val="bg2">
                    <a:lumMod val="75000"/>
                  </a:schemeClr>
                </a:solidFill>
              </a:rPr>
              <a:t> </a:t>
            </a:r>
          </a:p>
          <a:p>
            <a:pPr algn="r"/>
            <a:r>
              <a:rPr lang="es-ES" sz="1800" dirty="0">
                <a:solidFill>
                  <a:schemeClr val="bg2">
                    <a:lumMod val="75000"/>
                  </a:schemeClr>
                </a:solidFill>
              </a:rPr>
              <a:t>2020</a:t>
            </a:r>
          </a:p>
        </p:txBody>
      </p:sp>
      <p:sp>
        <p:nvSpPr>
          <p:cNvPr id="5" name="CuadroTexto 4">
            <a:extLst>
              <a:ext uri="{FF2B5EF4-FFF2-40B4-BE49-F238E27FC236}">
                <a16:creationId xmlns:a16="http://schemas.microsoft.com/office/drawing/2014/main" id="{6FD8C89C-7086-40DC-B2C4-F65FAD7C09D2}"/>
              </a:ext>
            </a:extLst>
          </p:cNvPr>
          <p:cNvSpPr txBox="1"/>
          <p:nvPr/>
        </p:nvSpPr>
        <p:spPr>
          <a:xfrm>
            <a:off x="1619075" y="6488668"/>
            <a:ext cx="9781563" cy="369332"/>
          </a:xfrm>
          <a:prstGeom prst="rect">
            <a:avLst/>
          </a:prstGeom>
          <a:noFill/>
        </p:spPr>
        <p:txBody>
          <a:bodyPr wrap="square" rtlCol="0">
            <a:spAutoFit/>
          </a:bodyPr>
          <a:lstStyle/>
          <a:p>
            <a:r>
              <a:rPr kumimoji="0" lang="es-ES" altLang="es-ES" sz="1800" b="0" i="0" u="none" strike="noStrike" cap="none" normalizeH="0" baseline="0" dirty="0">
                <a:ln>
                  <a:noFill/>
                </a:ln>
                <a:solidFill>
                  <a:srgbClr val="000000"/>
                </a:solidFill>
                <a:effectLst/>
                <a:latin typeface="+mj-lt"/>
                <a:cs typeface="Times New Roman" panose="02020603050405020304" pitchFamily="18" charset="0"/>
              </a:rPr>
              <a:t>Creado a partir de la obra en </a:t>
            </a:r>
            <a:r>
              <a:rPr kumimoji="0" lang="es-ES" altLang="es-ES" sz="1800" b="0" i="0" u="sng" strike="noStrike" cap="none" normalizeH="0" baseline="0" dirty="0">
                <a:ln>
                  <a:noFill/>
                </a:ln>
                <a:solidFill>
                  <a:srgbClr val="0066CC"/>
                </a:solidFill>
                <a:effectLst/>
                <a:latin typeface="+mj-lt"/>
                <a:cs typeface="Times New Roman" panose="02020603050405020304" pitchFamily="18" charset="0"/>
                <a:hlinkClick r:id="rId2"/>
              </a:rPr>
              <a:t>https://github.com/jgalgarra/introprogpython</a:t>
            </a:r>
            <a:r>
              <a:rPr kumimoji="0" lang="es-ES" altLang="es-ES" sz="1800" b="0" i="0" u="none" strike="noStrike" cap="none" normalizeH="0" baseline="0" dirty="0">
                <a:ln>
                  <a:noFill/>
                </a:ln>
                <a:solidFill>
                  <a:srgbClr val="000000"/>
                </a:solidFill>
                <a:effectLst/>
                <a:latin typeface="+mj-lt"/>
                <a:cs typeface="Times New Roman" panose="02020603050405020304" pitchFamily="18" charset="0"/>
              </a:rPr>
              <a:t>.</a:t>
            </a:r>
            <a:endParaRPr lang="es-ES" dirty="0"/>
          </a:p>
        </p:txBody>
      </p:sp>
    </p:spTree>
    <p:extLst>
      <p:ext uri="{BB962C8B-B14F-4D97-AF65-F5344CB8AC3E}">
        <p14:creationId xmlns:p14="http://schemas.microsoft.com/office/powerpoint/2010/main" val="203765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C6A3FF0-98C1-4A06-9989-3CACBACAB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807" y="1453440"/>
            <a:ext cx="4593526" cy="4913748"/>
          </a:xfrm>
          <a:prstGeom prst="rect">
            <a:avLst/>
          </a:prstGeom>
        </p:spPr>
      </p:pic>
      <p:sp>
        <p:nvSpPr>
          <p:cNvPr id="8" name="3 Título">
            <a:extLst>
              <a:ext uri="{FF2B5EF4-FFF2-40B4-BE49-F238E27FC236}">
                <a16:creationId xmlns:a16="http://schemas.microsoft.com/office/drawing/2014/main" id="{43A5BC29-F7C2-49C1-AEE6-1DBB223E09C8}"/>
              </a:ext>
            </a:extLst>
          </p:cNvPr>
          <p:cNvSpPr txBox="1">
            <a:spLocks/>
          </p:cNvSpPr>
          <p:nvPr/>
        </p:nvSpPr>
        <p:spPr>
          <a:xfrm>
            <a:off x="2028147" y="371912"/>
            <a:ext cx="9711595" cy="81107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48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a:lstStyle>
          <a:p>
            <a:r>
              <a:rPr lang="es-ES" dirty="0"/>
              <a:t>Instalación de Python</a:t>
            </a:r>
          </a:p>
        </p:txBody>
      </p:sp>
      <p:sp>
        <p:nvSpPr>
          <p:cNvPr id="9" name="CuadroTexto 8">
            <a:extLst>
              <a:ext uri="{FF2B5EF4-FFF2-40B4-BE49-F238E27FC236}">
                <a16:creationId xmlns:a16="http://schemas.microsoft.com/office/drawing/2014/main" id="{59E50A72-3189-4F1B-BCAB-3B0A26F4AF6A}"/>
              </a:ext>
            </a:extLst>
          </p:cNvPr>
          <p:cNvSpPr txBox="1"/>
          <p:nvPr/>
        </p:nvSpPr>
        <p:spPr>
          <a:xfrm>
            <a:off x="8313490" y="2046913"/>
            <a:ext cx="3171038" cy="830997"/>
          </a:xfrm>
          <a:prstGeom prst="rect">
            <a:avLst/>
          </a:prstGeom>
          <a:noFill/>
        </p:spPr>
        <p:txBody>
          <a:bodyPr wrap="square" rtlCol="0">
            <a:spAutoFit/>
          </a:bodyPr>
          <a:lstStyle/>
          <a:p>
            <a:r>
              <a:rPr lang="es-ES" sz="2400" dirty="0"/>
              <a:t>Se debe haber abierto la siguiente ventana</a:t>
            </a:r>
          </a:p>
        </p:txBody>
      </p:sp>
    </p:spTree>
    <p:extLst>
      <p:ext uri="{BB962C8B-B14F-4D97-AF65-F5344CB8AC3E}">
        <p14:creationId xmlns:p14="http://schemas.microsoft.com/office/powerpoint/2010/main" val="378065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CAD7D-CEA2-44D7-AF41-D187405DA662}"/>
              </a:ext>
            </a:extLst>
          </p:cNvPr>
          <p:cNvSpPr>
            <a:spLocks noGrp="1"/>
          </p:cNvSpPr>
          <p:nvPr>
            <p:ph type="title"/>
          </p:nvPr>
        </p:nvSpPr>
        <p:spPr/>
        <p:txBody>
          <a:bodyPr/>
          <a:lstStyle/>
          <a:p>
            <a:pPr algn="ctr"/>
            <a:r>
              <a:rPr lang="es-ES" dirty="0"/>
              <a:t>HELLO WORLD</a:t>
            </a:r>
          </a:p>
        </p:txBody>
      </p:sp>
      <p:sp>
        <p:nvSpPr>
          <p:cNvPr id="3" name="CuadroTexto 2">
            <a:extLst>
              <a:ext uri="{FF2B5EF4-FFF2-40B4-BE49-F238E27FC236}">
                <a16:creationId xmlns:a16="http://schemas.microsoft.com/office/drawing/2014/main" id="{4F76B90A-9E3D-4192-8B65-3E5375285278}"/>
              </a:ext>
            </a:extLst>
          </p:cNvPr>
          <p:cNvSpPr txBox="1"/>
          <p:nvPr/>
        </p:nvSpPr>
        <p:spPr>
          <a:xfrm>
            <a:off x="2985582" y="2613392"/>
            <a:ext cx="7908621" cy="1631216"/>
          </a:xfrm>
          <a:prstGeom prst="rect">
            <a:avLst/>
          </a:prstGeom>
          <a:noFill/>
        </p:spPr>
        <p:txBody>
          <a:bodyPr wrap="square" rtlCol="0">
            <a:spAutoFit/>
          </a:bodyPr>
          <a:lstStyle/>
          <a:p>
            <a:pPr algn="just"/>
            <a:r>
              <a:rPr lang="es-ES" sz="2000" dirty="0"/>
              <a:t>Comandos que se deben utilizar: </a:t>
            </a:r>
            <a:r>
              <a:rPr lang="es-ES" sz="2000" dirty="0" err="1"/>
              <a:t>print</a:t>
            </a:r>
            <a:r>
              <a:rPr lang="es-ES" sz="2000" dirty="0"/>
              <a:t>()</a:t>
            </a:r>
          </a:p>
          <a:p>
            <a:pPr algn="just"/>
            <a:endParaRPr lang="es-ES" sz="2000" dirty="0"/>
          </a:p>
          <a:p>
            <a:pPr algn="just"/>
            <a:r>
              <a:rPr lang="es-ES" sz="2000" dirty="0"/>
              <a:t>Explicación: la función </a:t>
            </a:r>
            <a:r>
              <a:rPr lang="es-ES" sz="2000" dirty="0" err="1"/>
              <a:t>print</a:t>
            </a:r>
            <a:r>
              <a:rPr lang="es-ES" sz="2000" dirty="0"/>
              <a:t>() muestra por pantalla tanto las variables como el texto que queráis. Para escribir cualquier texto pondremos: </a:t>
            </a:r>
            <a:r>
              <a:rPr lang="es-ES" sz="2000" dirty="0" err="1"/>
              <a:t>print</a:t>
            </a:r>
            <a:r>
              <a:rPr lang="es-ES" sz="2000" dirty="0"/>
              <a:t>(“Este es mi primer texto”). </a:t>
            </a:r>
          </a:p>
        </p:txBody>
      </p:sp>
    </p:spTree>
    <p:extLst>
      <p:ext uri="{BB962C8B-B14F-4D97-AF65-F5344CB8AC3E}">
        <p14:creationId xmlns:p14="http://schemas.microsoft.com/office/powerpoint/2010/main" val="571648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595F23-9F0D-4E5E-BBE9-5CA0FC36D12B}"/>
              </a:ext>
            </a:extLst>
          </p:cNvPr>
          <p:cNvSpPr>
            <a:spLocks noGrp="1"/>
          </p:cNvSpPr>
          <p:nvPr>
            <p:ph type="title"/>
          </p:nvPr>
        </p:nvSpPr>
        <p:spPr/>
        <p:txBody>
          <a:bodyPr/>
          <a:lstStyle/>
          <a:p>
            <a:pPr algn="ctr"/>
            <a:r>
              <a:rPr lang="es-ES" dirty="0"/>
              <a:t>Variables</a:t>
            </a:r>
          </a:p>
        </p:txBody>
      </p:sp>
      <p:sp>
        <p:nvSpPr>
          <p:cNvPr id="3" name="CuadroTexto 2">
            <a:extLst>
              <a:ext uri="{FF2B5EF4-FFF2-40B4-BE49-F238E27FC236}">
                <a16:creationId xmlns:a16="http://schemas.microsoft.com/office/drawing/2014/main" id="{B2D60A18-4B99-444C-92DA-D75664FD4D4D}"/>
              </a:ext>
            </a:extLst>
          </p:cNvPr>
          <p:cNvSpPr txBox="1"/>
          <p:nvPr/>
        </p:nvSpPr>
        <p:spPr>
          <a:xfrm>
            <a:off x="2514700" y="2073505"/>
            <a:ext cx="8850386" cy="4401205"/>
          </a:xfrm>
          <a:prstGeom prst="rect">
            <a:avLst/>
          </a:prstGeom>
          <a:noFill/>
        </p:spPr>
        <p:txBody>
          <a:bodyPr wrap="square" rtlCol="0">
            <a:spAutoFit/>
          </a:bodyPr>
          <a:lstStyle/>
          <a:p>
            <a:pPr algn="just"/>
            <a:r>
              <a:rPr lang="es-ES" sz="2000" dirty="0"/>
              <a:t>Las variables son una serie de contenedores que permiten guardar valores que especifiquemos. Es decir, cada variable es una caja en la que solo se puede guardar una cosa. No obstante, si podemos trabajar con lo que guardamos en esas cajas y modificar lo que contienen.</a:t>
            </a:r>
          </a:p>
          <a:p>
            <a:pPr algn="just"/>
            <a:endParaRPr lang="es-ES" sz="2000" dirty="0"/>
          </a:p>
          <a:p>
            <a:pPr algn="just"/>
            <a:r>
              <a:rPr lang="es-ES" sz="2000" dirty="0"/>
              <a:t>Python utiliza el tipado dinámico. Es decir, no hace falta especificar de qué tipo es nuestra variable pues lo reconoce por sí solo.</a:t>
            </a:r>
          </a:p>
          <a:p>
            <a:pPr algn="just"/>
            <a:endParaRPr lang="es-ES" sz="2000" dirty="0"/>
          </a:p>
          <a:p>
            <a:pPr algn="just"/>
            <a:r>
              <a:rPr lang="es-ES" sz="2000" dirty="0"/>
              <a:t>Tipos de variables: </a:t>
            </a:r>
          </a:p>
          <a:p>
            <a:pPr marL="285750" indent="-285750" algn="just">
              <a:buFont typeface="Arial" panose="020B0604020202020204" pitchFamily="34" charset="0"/>
              <a:buChar char="•"/>
            </a:pPr>
            <a:r>
              <a:rPr lang="es-ES" sz="2000" dirty="0" err="1"/>
              <a:t>int</a:t>
            </a:r>
            <a:r>
              <a:rPr lang="es-ES" sz="2000" dirty="0"/>
              <a:t> -&gt; entero -&gt; 3</a:t>
            </a:r>
          </a:p>
          <a:p>
            <a:pPr marL="285750" indent="-285750" algn="just">
              <a:buFont typeface="Arial" panose="020B0604020202020204" pitchFamily="34" charset="0"/>
              <a:buChar char="•"/>
            </a:pPr>
            <a:r>
              <a:rPr lang="es-ES" sz="2000" dirty="0" err="1"/>
              <a:t>char</a:t>
            </a:r>
            <a:r>
              <a:rPr lang="es-ES" sz="2000" dirty="0"/>
              <a:t> -&gt; carácter -&gt; ‘a’</a:t>
            </a:r>
          </a:p>
          <a:p>
            <a:pPr marL="285750" indent="-285750" algn="just">
              <a:buFont typeface="Arial" panose="020B0604020202020204" pitchFamily="34" charset="0"/>
              <a:buChar char="•"/>
            </a:pPr>
            <a:r>
              <a:rPr lang="es-ES" sz="2000" dirty="0" err="1"/>
              <a:t>float</a:t>
            </a:r>
            <a:r>
              <a:rPr lang="es-ES" sz="2000" dirty="0"/>
              <a:t> -&gt; número real (en coma flotante) -&gt; 3.142512</a:t>
            </a:r>
          </a:p>
          <a:p>
            <a:pPr marL="285750" indent="-285750" algn="just">
              <a:buFont typeface="Arial" panose="020B0604020202020204" pitchFamily="34" charset="0"/>
              <a:buChar char="•"/>
            </a:pPr>
            <a:r>
              <a:rPr lang="es-ES" sz="2000" dirty="0" err="1"/>
              <a:t>string</a:t>
            </a:r>
            <a:r>
              <a:rPr lang="es-ES" sz="2000" dirty="0"/>
              <a:t> -&gt; cadena de caracteres -&gt; “palabra”</a:t>
            </a:r>
          </a:p>
          <a:p>
            <a:pPr marL="285750" indent="-285750" algn="just">
              <a:buFont typeface="Arial" panose="020B0604020202020204" pitchFamily="34" charset="0"/>
              <a:buChar char="•"/>
            </a:pPr>
            <a:r>
              <a:rPr lang="es-ES" sz="2000" dirty="0" err="1"/>
              <a:t>boolean</a:t>
            </a:r>
            <a:r>
              <a:rPr lang="es-ES" sz="2000" dirty="0"/>
              <a:t> -&gt; true </a:t>
            </a:r>
            <a:r>
              <a:rPr lang="es-ES" sz="2000" dirty="0" err="1"/>
              <a:t>or</a:t>
            </a:r>
            <a:r>
              <a:rPr lang="es-ES" sz="2000" dirty="0"/>
              <a:t> false (verdadero o falso)</a:t>
            </a:r>
          </a:p>
        </p:txBody>
      </p:sp>
    </p:spTree>
    <p:extLst>
      <p:ext uri="{BB962C8B-B14F-4D97-AF65-F5344CB8AC3E}">
        <p14:creationId xmlns:p14="http://schemas.microsoft.com/office/powerpoint/2010/main" val="4109263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70318-BDD6-42BB-9C4D-AA620ED322E4}"/>
              </a:ext>
            </a:extLst>
          </p:cNvPr>
          <p:cNvSpPr>
            <a:spLocks noGrp="1"/>
          </p:cNvSpPr>
          <p:nvPr>
            <p:ph type="title"/>
          </p:nvPr>
        </p:nvSpPr>
        <p:spPr>
          <a:xfrm>
            <a:off x="2028147" y="145473"/>
            <a:ext cx="9823493" cy="1038719"/>
          </a:xfrm>
        </p:spPr>
        <p:txBody>
          <a:bodyPr/>
          <a:lstStyle/>
          <a:p>
            <a:pPr algn="ctr"/>
            <a:r>
              <a:rPr lang="es-ES" dirty="0"/>
              <a:t>Operadores</a:t>
            </a:r>
          </a:p>
        </p:txBody>
      </p:sp>
      <p:sp>
        <p:nvSpPr>
          <p:cNvPr id="4" name="CuadroTexto 3">
            <a:extLst>
              <a:ext uri="{FF2B5EF4-FFF2-40B4-BE49-F238E27FC236}">
                <a16:creationId xmlns:a16="http://schemas.microsoft.com/office/drawing/2014/main" id="{832BB046-83A8-4D82-8A04-3967AFC6E116}"/>
              </a:ext>
            </a:extLst>
          </p:cNvPr>
          <p:cNvSpPr txBox="1"/>
          <p:nvPr/>
        </p:nvSpPr>
        <p:spPr>
          <a:xfrm>
            <a:off x="3336821" y="1255700"/>
            <a:ext cx="7206143" cy="4770537"/>
          </a:xfrm>
          <a:prstGeom prst="rect">
            <a:avLst/>
          </a:prstGeom>
          <a:noFill/>
        </p:spPr>
        <p:txBody>
          <a:bodyPr wrap="square" rtlCol="0">
            <a:spAutoFit/>
          </a:bodyPr>
          <a:lstStyle/>
          <a:p>
            <a:pPr algn="just"/>
            <a:r>
              <a:rPr lang="es-ES" sz="1600" dirty="0"/>
              <a:t>Los operadores son símbolos reservados por el lenguaje de programación que especifican operaciones matemáticas.</a:t>
            </a:r>
          </a:p>
          <a:p>
            <a:pPr algn="just"/>
            <a:endParaRPr lang="es-ES" sz="1600" dirty="0"/>
          </a:p>
          <a:p>
            <a:pPr algn="just"/>
            <a:r>
              <a:rPr lang="es-ES" sz="1600" dirty="0"/>
              <a:t>Operadores básicos:</a:t>
            </a:r>
          </a:p>
          <a:p>
            <a:pPr marL="285750" indent="-285750" algn="just">
              <a:buFont typeface="Arial" panose="020B0604020202020204" pitchFamily="34" charset="0"/>
              <a:buChar char="•"/>
            </a:pPr>
            <a:r>
              <a:rPr lang="es-ES" sz="1600" dirty="0"/>
              <a:t>‘+’ -&gt; operador de suma</a:t>
            </a:r>
          </a:p>
          <a:p>
            <a:pPr marL="285750" indent="-285750" algn="just">
              <a:buFont typeface="Arial" panose="020B0604020202020204" pitchFamily="34" charset="0"/>
              <a:buChar char="•"/>
            </a:pPr>
            <a:r>
              <a:rPr lang="es-ES" sz="1600" dirty="0"/>
              <a:t>‘-’ -&gt; operador de resta</a:t>
            </a:r>
          </a:p>
          <a:p>
            <a:pPr marL="285750" indent="-285750" algn="just">
              <a:buFont typeface="Arial" panose="020B0604020202020204" pitchFamily="34" charset="0"/>
              <a:buChar char="•"/>
            </a:pPr>
            <a:r>
              <a:rPr lang="es-ES" sz="1600" dirty="0"/>
              <a:t>‘*’ -&gt; operador de multiplicación</a:t>
            </a:r>
          </a:p>
          <a:p>
            <a:pPr marL="285750" indent="-285750" algn="just">
              <a:buFont typeface="Arial" panose="020B0604020202020204" pitchFamily="34" charset="0"/>
              <a:buChar char="•"/>
            </a:pPr>
            <a:r>
              <a:rPr lang="es-ES" sz="1600" dirty="0"/>
              <a:t>‘/’ -&gt; operador de división</a:t>
            </a:r>
          </a:p>
          <a:p>
            <a:pPr marL="285750" indent="-285750" algn="just">
              <a:buFont typeface="Arial" panose="020B0604020202020204" pitchFamily="34" charset="0"/>
              <a:buChar char="•"/>
            </a:pPr>
            <a:r>
              <a:rPr lang="es-ES" sz="1600" dirty="0"/>
              <a:t>‘**’ -&gt; operador de exponenciación</a:t>
            </a:r>
          </a:p>
          <a:p>
            <a:pPr algn="just"/>
            <a:r>
              <a:rPr lang="es-ES" sz="1600" dirty="0"/>
              <a:t>Operadores de comparación:</a:t>
            </a:r>
          </a:p>
          <a:p>
            <a:pPr marL="342900" indent="-342900" algn="just">
              <a:buFont typeface="Arial" panose="020B0604020202020204" pitchFamily="34" charset="0"/>
              <a:buChar char="•"/>
            </a:pPr>
            <a:r>
              <a:rPr lang="es-ES" sz="1600" dirty="0"/>
              <a:t>‘&lt;‘ -&gt; menor que</a:t>
            </a:r>
          </a:p>
          <a:p>
            <a:pPr marL="342900" indent="-342900" algn="just">
              <a:buFont typeface="Arial" panose="020B0604020202020204" pitchFamily="34" charset="0"/>
              <a:buChar char="•"/>
            </a:pPr>
            <a:r>
              <a:rPr lang="es-ES" sz="1600" dirty="0"/>
              <a:t>‘&gt;’ -&gt; mayor que</a:t>
            </a:r>
          </a:p>
          <a:p>
            <a:pPr marL="342900" indent="-342900" algn="just">
              <a:buFont typeface="Arial" panose="020B0604020202020204" pitchFamily="34" charset="0"/>
              <a:buChar char="•"/>
            </a:pPr>
            <a:r>
              <a:rPr lang="es-ES" sz="1600" dirty="0"/>
              <a:t>‘&gt;=‘ -&gt; menor o igual que</a:t>
            </a:r>
          </a:p>
          <a:p>
            <a:pPr marL="342900" indent="-342900" algn="just">
              <a:buFont typeface="Arial" panose="020B0604020202020204" pitchFamily="34" charset="0"/>
              <a:buChar char="•"/>
            </a:pPr>
            <a:r>
              <a:rPr lang="es-ES" sz="1600" dirty="0"/>
              <a:t>‘&lt;=‘ -&gt; mayor o igual que</a:t>
            </a:r>
          </a:p>
          <a:p>
            <a:pPr marL="342900" indent="-342900" algn="just">
              <a:buFont typeface="Arial" panose="020B0604020202020204" pitchFamily="34" charset="0"/>
              <a:buChar char="•"/>
            </a:pPr>
            <a:r>
              <a:rPr lang="es-ES" sz="1600" dirty="0"/>
              <a:t>‘==‘ -&gt; igual que</a:t>
            </a:r>
          </a:p>
          <a:p>
            <a:pPr marL="342900" indent="-342900" algn="just">
              <a:buFont typeface="Arial" panose="020B0604020202020204" pitchFamily="34" charset="0"/>
              <a:buChar char="•"/>
            </a:pPr>
            <a:r>
              <a:rPr lang="es-ES" sz="1600" dirty="0"/>
              <a:t>‘!=‘ -&gt; distinto que</a:t>
            </a:r>
          </a:p>
          <a:p>
            <a:pPr algn="just"/>
            <a:r>
              <a:rPr lang="es-ES" sz="1600" dirty="0"/>
              <a:t>Operadores lógicos:</a:t>
            </a:r>
          </a:p>
          <a:p>
            <a:pPr marL="285750" indent="-285750" algn="just">
              <a:buFont typeface="Arial" panose="020B0604020202020204" pitchFamily="34" charset="0"/>
              <a:buChar char="•"/>
            </a:pPr>
            <a:r>
              <a:rPr lang="es-ES" sz="1600" dirty="0"/>
              <a:t>‘&amp;&amp;’ o ‘and’ -&gt; equivale a la conjunción ‘y’</a:t>
            </a:r>
          </a:p>
          <a:p>
            <a:pPr marL="285750" indent="-285750" algn="just">
              <a:buFont typeface="Arial" panose="020B0604020202020204" pitchFamily="34" charset="0"/>
              <a:buChar char="•"/>
            </a:pPr>
            <a:r>
              <a:rPr lang="es-ES" sz="1600" dirty="0"/>
              <a:t>‘||’ o ‘</a:t>
            </a:r>
            <a:r>
              <a:rPr lang="es-ES" sz="1600" dirty="0" err="1"/>
              <a:t>or</a:t>
            </a:r>
            <a:r>
              <a:rPr lang="es-ES" sz="1600" dirty="0"/>
              <a:t>’ -&gt; equivale a la conjunción ‘o’</a:t>
            </a:r>
          </a:p>
        </p:txBody>
      </p:sp>
      <p:sp>
        <p:nvSpPr>
          <p:cNvPr id="5" name="CuadroTexto 4">
            <a:extLst>
              <a:ext uri="{FF2B5EF4-FFF2-40B4-BE49-F238E27FC236}">
                <a16:creationId xmlns:a16="http://schemas.microsoft.com/office/drawing/2014/main" id="{C264D7D7-D20D-4B70-8154-0F2201806529}"/>
              </a:ext>
            </a:extLst>
          </p:cNvPr>
          <p:cNvSpPr txBox="1"/>
          <p:nvPr/>
        </p:nvSpPr>
        <p:spPr>
          <a:xfrm>
            <a:off x="2028147" y="6169253"/>
            <a:ext cx="9269835" cy="584775"/>
          </a:xfrm>
          <a:prstGeom prst="rect">
            <a:avLst/>
          </a:prstGeom>
          <a:noFill/>
        </p:spPr>
        <p:txBody>
          <a:bodyPr wrap="square" rtlCol="0">
            <a:spAutoFit/>
          </a:bodyPr>
          <a:lstStyle/>
          <a:p>
            <a:pPr algn="just"/>
            <a:r>
              <a:rPr lang="es-ES" sz="1600" dirty="0"/>
              <a:t>En Python se pueden hacer cosas muy interesantes como sumar dos </a:t>
            </a:r>
            <a:r>
              <a:rPr lang="es-ES" sz="1600" dirty="0" err="1"/>
              <a:t>strings</a:t>
            </a:r>
            <a:r>
              <a:rPr lang="es-ES" sz="1600" dirty="0"/>
              <a:t> o multiplicar una </a:t>
            </a:r>
            <a:r>
              <a:rPr lang="es-ES" sz="1600" dirty="0" err="1"/>
              <a:t>string</a:t>
            </a:r>
            <a:r>
              <a:rPr lang="es-ES" sz="1600" dirty="0"/>
              <a:t> por un valor entero. ¡Pruébalo!</a:t>
            </a:r>
          </a:p>
        </p:txBody>
      </p:sp>
    </p:spTree>
    <p:extLst>
      <p:ext uri="{BB962C8B-B14F-4D97-AF65-F5344CB8AC3E}">
        <p14:creationId xmlns:p14="http://schemas.microsoft.com/office/powerpoint/2010/main" val="3438733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07BB2E-8A3B-40EC-A043-4D2CE9216B79}"/>
              </a:ext>
            </a:extLst>
          </p:cNvPr>
          <p:cNvSpPr>
            <a:spLocks noGrp="1"/>
          </p:cNvSpPr>
          <p:nvPr>
            <p:ph type="title"/>
          </p:nvPr>
        </p:nvSpPr>
        <p:spPr/>
        <p:txBody>
          <a:bodyPr/>
          <a:lstStyle/>
          <a:p>
            <a:pPr algn="ctr"/>
            <a:r>
              <a:rPr lang="es-ES" dirty="0"/>
              <a:t>Input</a:t>
            </a:r>
          </a:p>
        </p:txBody>
      </p:sp>
      <p:sp>
        <p:nvSpPr>
          <p:cNvPr id="4" name="CuadroTexto 3">
            <a:extLst>
              <a:ext uri="{FF2B5EF4-FFF2-40B4-BE49-F238E27FC236}">
                <a16:creationId xmlns:a16="http://schemas.microsoft.com/office/drawing/2014/main" id="{43453C69-D1B4-4678-B654-11149E7185A8}"/>
              </a:ext>
            </a:extLst>
          </p:cNvPr>
          <p:cNvSpPr txBox="1"/>
          <p:nvPr/>
        </p:nvSpPr>
        <p:spPr>
          <a:xfrm>
            <a:off x="2753786" y="2474752"/>
            <a:ext cx="8372213" cy="3462486"/>
          </a:xfrm>
          <a:prstGeom prst="rect">
            <a:avLst/>
          </a:prstGeom>
          <a:noFill/>
        </p:spPr>
        <p:txBody>
          <a:bodyPr wrap="square" rtlCol="0">
            <a:spAutoFit/>
          </a:bodyPr>
          <a:lstStyle/>
          <a:p>
            <a:pPr algn="just"/>
            <a:r>
              <a:rPr lang="es-ES" sz="1600" dirty="0"/>
              <a:t>La función input permite al usuario que ejecute el programa introducir valores para que estos se utilicen en el mismo.</a:t>
            </a:r>
          </a:p>
          <a:p>
            <a:pPr algn="just"/>
            <a:endParaRPr lang="es-ES" sz="1600" dirty="0"/>
          </a:p>
          <a:p>
            <a:pPr algn="just"/>
            <a:r>
              <a:rPr lang="es-ES" sz="1600" dirty="0"/>
              <a:t>Esta función admite pasarle una cadena de texto para que se la muestre al usuario antes de que él/ella introduzcan el valor pedido. En cualquier caso, esta función devolverá el valor introducido</a:t>
            </a:r>
          </a:p>
          <a:p>
            <a:pPr algn="just"/>
            <a:endParaRPr lang="es-ES" sz="1600" dirty="0"/>
          </a:p>
          <a:p>
            <a:pPr algn="just"/>
            <a:r>
              <a:rPr lang="es-ES" sz="1600" dirty="0"/>
              <a:t>Función: input()</a:t>
            </a:r>
          </a:p>
          <a:p>
            <a:pPr algn="just"/>
            <a:endParaRPr lang="es-ES" sz="1600" dirty="0"/>
          </a:p>
          <a:p>
            <a:pPr algn="just"/>
            <a:r>
              <a:rPr lang="es-ES" sz="1600" dirty="0"/>
              <a:t>Sintaxis: a= input(“Quiero un número entero: “)</a:t>
            </a:r>
          </a:p>
          <a:p>
            <a:pPr algn="just"/>
            <a:endParaRPr lang="es-ES" sz="1600" dirty="0"/>
          </a:p>
          <a:p>
            <a:pPr algn="just"/>
            <a:r>
              <a:rPr lang="es-ES" sz="1600" dirty="0"/>
              <a:t>Ejemplo de funcionamiento: Quiero un número entero: 3.</a:t>
            </a:r>
          </a:p>
          <a:p>
            <a:pPr algn="just"/>
            <a:r>
              <a:rPr lang="es-ES" sz="1600" dirty="0"/>
              <a:t>A partir de ahora nuestra variable a será igual a 3.</a:t>
            </a:r>
          </a:p>
          <a:p>
            <a:endParaRPr lang="es-ES" dirty="0"/>
          </a:p>
          <a:p>
            <a:endParaRPr lang="es-ES" dirty="0"/>
          </a:p>
        </p:txBody>
      </p:sp>
    </p:spTree>
    <p:extLst>
      <p:ext uri="{BB962C8B-B14F-4D97-AF65-F5344CB8AC3E}">
        <p14:creationId xmlns:p14="http://schemas.microsoft.com/office/powerpoint/2010/main" val="217426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1909A0-BF36-40FB-841A-B0FA225C5135}"/>
              </a:ext>
            </a:extLst>
          </p:cNvPr>
          <p:cNvSpPr>
            <a:spLocks noGrp="1"/>
          </p:cNvSpPr>
          <p:nvPr>
            <p:ph type="title"/>
          </p:nvPr>
        </p:nvSpPr>
        <p:spPr/>
        <p:txBody>
          <a:bodyPr/>
          <a:lstStyle/>
          <a:p>
            <a:pPr algn="ctr"/>
            <a:r>
              <a:rPr lang="es-ES" dirty="0"/>
              <a:t>Listas</a:t>
            </a:r>
          </a:p>
        </p:txBody>
      </p:sp>
      <p:sp>
        <p:nvSpPr>
          <p:cNvPr id="3" name="CuadroTexto 2">
            <a:extLst>
              <a:ext uri="{FF2B5EF4-FFF2-40B4-BE49-F238E27FC236}">
                <a16:creationId xmlns:a16="http://schemas.microsoft.com/office/drawing/2014/main" id="{9EEC062E-D5A7-4022-B5A9-2C79C66C0A2C}"/>
              </a:ext>
            </a:extLst>
          </p:cNvPr>
          <p:cNvSpPr txBox="1"/>
          <p:nvPr/>
        </p:nvSpPr>
        <p:spPr>
          <a:xfrm>
            <a:off x="2489533" y="1859501"/>
            <a:ext cx="8900720" cy="4147289"/>
          </a:xfrm>
          <a:prstGeom prst="rect">
            <a:avLst/>
          </a:prstGeom>
          <a:noFill/>
        </p:spPr>
        <p:txBody>
          <a:bodyPr wrap="square" rtlCol="0">
            <a:spAutoFit/>
          </a:bodyPr>
          <a:lstStyle/>
          <a:p>
            <a:pPr algn="just"/>
            <a:r>
              <a:rPr lang="es-ES" sz="1800" dirty="0"/>
              <a:t>Las listas son unos contenedores en las que puedes guardar varias cosas. A diferencias de las variables, las listas se utilizan para guardar 1 o más cosas y cada cosa que guardes en la lista tiene un índice que especifica su posición.</a:t>
            </a:r>
          </a:p>
          <a:p>
            <a:pPr algn="just"/>
            <a:endParaRPr lang="es-ES" sz="1800" dirty="0"/>
          </a:p>
          <a:p>
            <a:pPr algn="just"/>
            <a:r>
              <a:rPr lang="es-ES" sz="1800" dirty="0"/>
              <a:t>En los lenguajes de programación la posición inicial donde se encuentra el primer objeto es el 0.</a:t>
            </a:r>
          </a:p>
          <a:p>
            <a:pPr algn="just"/>
            <a:endParaRPr lang="es-ES" sz="1800" dirty="0"/>
          </a:p>
          <a:p>
            <a:pPr algn="just"/>
            <a:r>
              <a:rPr lang="es-ES" sz="1800" dirty="0"/>
              <a:t>De esta manera los índices irán desde el 0 hasta el número máximo de objetos de la lista menos 1.</a:t>
            </a:r>
          </a:p>
          <a:p>
            <a:pPr algn="just"/>
            <a:endParaRPr lang="es-ES" sz="1800" dirty="0"/>
          </a:p>
          <a:p>
            <a:pPr algn="just"/>
            <a:r>
              <a:rPr lang="es-ES" sz="1800" dirty="0"/>
              <a:t>Tamaño de la lista = n 						n es cualquier número entero</a:t>
            </a:r>
          </a:p>
          <a:p>
            <a:pPr algn="just"/>
            <a:endParaRPr lang="es-ES" sz="1800" dirty="0"/>
          </a:p>
          <a:p>
            <a:pPr algn="just"/>
            <a:r>
              <a:rPr lang="es-ES" sz="1800" dirty="0"/>
              <a:t>Índices = 0,1,2,3,…..,n-1</a:t>
            </a:r>
          </a:p>
          <a:p>
            <a:pPr algn="just"/>
            <a:endParaRPr lang="es-ES" dirty="0"/>
          </a:p>
          <a:p>
            <a:pPr algn="just"/>
            <a:r>
              <a:rPr lang="es-ES" sz="1600" dirty="0"/>
              <a:t>Sintaxis: lista = [0,1,2,”hola”,true,’a’]</a:t>
            </a:r>
          </a:p>
        </p:txBody>
      </p:sp>
    </p:spTree>
    <p:extLst>
      <p:ext uri="{BB962C8B-B14F-4D97-AF65-F5344CB8AC3E}">
        <p14:creationId xmlns:p14="http://schemas.microsoft.com/office/powerpoint/2010/main" val="2702653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61CAA-2D12-4C02-9AA4-225E65EBB414}"/>
              </a:ext>
            </a:extLst>
          </p:cNvPr>
          <p:cNvSpPr>
            <a:spLocks noGrp="1"/>
          </p:cNvSpPr>
          <p:nvPr>
            <p:ph type="title"/>
          </p:nvPr>
        </p:nvSpPr>
        <p:spPr/>
        <p:txBody>
          <a:bodyPr/>
          <a:lstStyle/>
          <a:p>
            <a:pPr algn="ctr"/>
            <a:r>
              <a:rPr lang="es-ES" dirty="0"/>
              <a:t>Condicionales</a:t>
            </a:r>
          </a:p>
        </p:txBody>
      </p:sp>
      <p:sp>
        <p:nvSpPr>
          <p:cNvPr id="3" name="CuadroTexto 2">
            <a:extLst>
              <a:ext uri="{FF2B5EF4-FFF2-40B4-BE49-F238E27FC236}">
                <a16:creationId xmlns:a16="http://schemas.microsoft.com/office/drawing/2014/main" id="{C68CFE5C-3BB3-4DA7-A283-17BCAF12B8A1}"/>
              </a:ext>
            </a:extLst>
          </p:cNvPr>
          <p:cNvSpPr txBox="1"/>
          <p:nvPr/>
        </p:nvSpPr>
        <p:spPr>
          <a:xfrm>
            <a:off x="2483141" y="1979802"/>
            <a:ext cx="8951053" cy="4239622"/>
          </a:xfrm>
          <a:prstGeom prst="rect">
            <a:avLst/>
          </a:prstGeom>
          <a:noFill/>
        </p:spPr>
        <p:txBody>
          <a:bodyPr wrap="square" rtlCol="0">
            <a:spAutoFit/>
          </a:bodyPr>
          <a:lstStyle/>
          <a:p>
            <a:pPr algn="just"/>
            <a:r>
              <a:rPr lang="es-ES" sz="1600" dirty="0"/>
              <a:t>Los condicionales son una serie de sentencias que se ejecutan en función de una condición. </a:t>
            </a:r>
          </a:p>
          <a:p>
            <a:pPr algn="just"/>
            <a:endParaRPr lang="es-ES" sz="1600" dirty="0"/>
          </a:p>
          <a:p>
            <a:pPr algn="just"/>
            <a:r>
              <a:rPr lang="es-ES" sz="1600" dirty="0"/>
              <a:t>Por ejemplo: si mi hermana tiene los ojos azules, yo tengo los ojos marrones; pero si mi hermana los tiene verdes, yo los tengo azules; si no los tiene ni azules ni verdes, entonces los tengo verdes.</a:t>
            </a:r>
          </a:p>
          <a:p>
            <a:pPr algn="just"/>
            <a:endParaRPr lang="es-ES" sz="1600" dirty="0"/>
          </a:p>
          <a:p>
            <a:pPr algn="just"/>
            <a:r>
              <a:rPr lang="es-ES" sz="1600" dirty="0"/>
              <a:t>Sintaxis: </a:t>
            </a:r>
            <a:r>
              <a:rPr lang="es-ES" sz="1600" dirty="0" err="1"/>
              <a:t>if</a:t>
            </a:r>
            <a:r>
              <a:rPr lang="es-ES" sz="1600" dirty="0"/>
              <a:t>(condición), </a:t>
            </a:r>
            <a:r>
              <a:rPr lang="es-ES" sz="1600" dirty="0" err="1"/>
              <a:t>elif</a:t>
            </a:r>
            <a:r>
              <a:rPr lang="es-ES" sz="1600" dirty="0"/>
              <a:t>(segunda condición), </a:t>
            </a:r>
            <a:r>
              <a:rPr lang="es-ES" sz="1600" dirty="0" err="1"/>
              <a:t>else</a:t>
            </a:r>
            <a:r>
              <a:rPr lang="es-ES" sz="1600" dirty="0"/>
              <a:t>(en caso contrario)</a:t>
            </a:r>
          </a:p>
          <a:p>
            <a:pPr algn="just"/>
            <a:endParaRPr lang="es-ES" sz="1600" dirty="0"/>
          </a:p>
          <a:p>
            <a:pPr algn="just"/>
            <a:r>
              <a:rPr lang="es-ES" sz="1600" dirty="0"/>
              <a:t>Demostración de uso:</a:t>
            </a:r>
          </a:p>
          <a:p>
            <a:pPr algn="just"/>
            <a:r>
              <a:rPr lang="es-ES" sz="1600" dirty="0"/>
              <a:t>	a = 10</a:t>
            </a:r>
          </a:p>
          <a:p>
            <a:pPr algn="just"/>
            <a:r>
              <a:rPr lang="es-ES" sz="1600" dirty="0"/>
              <a:t>	b = 20</a:t>
            </a:r>
          </a:p>
          <a:p>
            <a:pPr algn="just"/>
            <a:r>
              <a:rPr lang="es-ES" sz="1600" dirty="0"/>
              <a:t>	</a:t>
            </a:r>
            <a:r>
              <a:rPr lang="es-ES" sz="1600" dirty="0" err="1"/>
              <a:t>if</a:t>
            </a:r>
            <a:r>
              <a:rPr lang="es-ES" sz="1600" dirty="0"/>
              <a:t>(a&lt;b):</a:t>
            </a:r>
          </a:p>
          <a:p>
            <a:pPr algn="just"/>
            <a:r>
              <a:rPr lang="es-ES" sz="1600" dirty="0"/>
              <a:t>		</a:t>
            </a:r>
            <a:r>
              <a:rPr lang="es-ES" sz="1600" dirty="0" err="1"/>
              <a:t>print</a:t>
            </a:r>
            <a:r>
              <a:rPr lang="es-ES" sz="1600" dirty="0"/>
              <a:t>(b)</a:t>
            </a:r>
          </a:p>
          <a:p>
            <a:pPr algn="just"/>
            <a:r>
              <a:rPr lang="es-ES" sz="1600" dirty="0"/>
              <a:t>	</a:t>
            </a:r>
            <a:r>
              <a:rPr lang="es-ES" sz="1600" dirty="0" err="1"/>
              <a:t>elif</a:t>
            </a:r>
            <a:r>
              <a:rPr lang="es-ES" sz="1600" dirty="0"/>
              <a:t>(a==b):</a:t>
            </a:r>
          </a:p>
          <a:p>
            <a:pPr algn="just"/>
            <a:r>
              <a:rPr lang="es-ES" sz="1600" dirty="0"/>
              <a:t>		</a:t>
            </a:r>
            <a:r>
              <a:rPr lang="es-ES" sz="1600" dirty="0" err="1"/>
              <a:t>print</a:t>
            </a:r>
            <a:r>
              <a:rPr lang="es-ES" sz="1600" dirty="0"/>
              <a:t>(</a:t>
            </a:r>
            <a:r>
              <a:rPr lang="es-ES" sz="1600" dirty="0" err="1"/>
              <a:t>a+b</a:t>
            </a:r>
            <a:r>
              <a:rPr lang="es-ES" sz="1600" dirty="0"/>
              <a:t>)</a:t>
            </a:r>
          </a:p>
          <a:p>
            <a:pPr algn="just"/>
            <a:r>
              <a:rPr lang="es-ES" sz="1600" dirty="0"/>
              <a:t>	</a:t>
            </a:r>
            <a:r>
              <a:rPr lang="es-ES" sz="1600" dirty="0" err="1"/>
              <a:t>else</a:t>
            </a:r>
            <a:r>
              <a:rPr lang="es-ES" sz="1600" dirty="0"/>
              <a:t>:</a:t>
            </a:r>
          </a:p>
          <a:p>
            <a:pPr algn="just"/>
            <a:r>
              <a:rPr lang="es-ES" sz="1600" dirty="0"/>
              <a:t>		</a:t>
            </a:r>
            <a:r>
              <a:rPr lang="es-ES" sz="1600" dirty="0" err="1"/>
              <a:t>print</a:t>
            </a:r>
            <a:r>
              <a:rPr lang="es-ES" sz="1600" dirty="0"/>
              <a:t>(a)	</a:t>
            </a:r>
          </a:p>
          <a:p>
            <a:endParaRPr lang="es-ES" dirty="0"/>
          </a:p>
        </p:txBody>
      </p:sp>
    </p:spTree>
    <p:extLst>
      <p:ext uri="{BB962C8B-B14F-4D97-AF65-F5344CB8AC3E}">
        <p14:creationId xmlns:p14="http://schemas.microsoft.com/office/powerpoint/2010/main" val="2407040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FAE485-488A-415E-8409-49B9FE03923D}"/>
              </a:ext>
            </a:extLst>
          </p:cNvPr>
          <p:cNvSpPr>
            <a:spLocks noGrp="1"/>
          </p:cNvSpPr>
          <p:nvPr>
            <p:ph type="title"/>
          </p:nvPr>
        </p:nvSpPr>
        <p:spPr>
          <a:xfrm>
            <a:off x="2028146" y="0"/>
            <a:ext cx="9823493" cy="1404532"/>
          </a:xfrm>
        </p:spPr>
        <p:txBody>
          <a:bodyPr/>
          <a:lstStyle/>
          <a:p>
            <a:pPr algn="ctr"/>
            <a:r>
              <a:rPr lang="es-ES" dirty="0"/>
              <a:t>Bucles</a:t>
            </a:r>
          </a:p>
        </p:txBody>
      </p:sp>
      <p:sp>
        <p:nvSpPr>
          <p:cNvPr id="3" name="CuadroTexto 2">
            <a:extLst>
              <a:ext uri="{FF2B5EF4-FFF2-40B4-BE49-F238E27FC236}">
                <a16:creationId xmlns:a16="http://schemas.microsoft.com/office/drawing/2014/main" id="{B584557D-1AA2-4C29-9C42-9F1AEC1311F2}"/>
              </a:ext>
            </a:extLst>
          </p:cNvPr>
          <p:cNvSpPr txBox="1"/>
          <p:nvPr/>
        </p:nvSpPr>
        <p:spPr>
          <a:xfrm>
            <a:off x="2367893" y="1541551"/>
            <a:ext cx="9144000" cy="5255285"/>
          </a:xfrm>
          <a:prstGeom prst="rect">
            <a:avLst/>
          </a:prstGeom>
          <a:noFill/>
        </p:spPr>
        <p:txBody>
          <a:bodyPr wrap="square" rtlCol="0">
            <a:spAutoFit/>
          </a:bodyPr>
          <a:lstStyle/>
          <a:p>
            <a:pPr algn="just"/>
            <a:r>
              <a:rPr lang="es-ES" sz="1400" dirty="0"/>
              <a:t>Un bucle es una secuencia que ejecuta repetidas veces las sentencias que le especifiquemos.</a:t>
            </a:r>
          </a:p>
          <a:p>
            <a:pPr algn="just"/>
            <a:endParaRPr lang="es-ES" sz="1400" dirty="0"/>
          </a:p>
          <a:p>
            <a:pPr algn="just"/>
            <a:r>
              <a:rPr lang="es-ES" sz="1400" dirty="0"/>
              <a:t>En Python existen dos maneras de hacer bucles:</a:t>
            </a:r>
          </a:p>
          <a:p>
            <a:pPr marL="342900" indent="-342900" algn="just">
              <a:buFont typeface="+mj-lt"/>
              <a:buAutoNum type="arabicPeriod"/>
            </a:pPr>
            <a:r>
              <a:rPr lang="es-ES" sz="1400" dirty="0"/>
              <a:t>El bucle </a:t>
            </a:r>
            <a:r>
              <a:rPr lang="es-ES" sz="1400" dirty="0" err="1"/>
              <a:t>for</a:t>
            </a:r>
            <a:endParaRPr lang="es-ES" sz="1400" dirty="0"/>
          </a:p>
          <a:p>
            <a:pPr marL="342900" indent="-342900" algn="just">
              <a:buFont typeface="+mj-lt"/>
              <a:buAutoNum type="arabicPeriod"/>
            </a:pPr>
            <a:r>
              <a:rPr lang="es-ES" sz="1400" dirty="0"/>
              <a:t>El bucle </a:t>
            </a:r>
            <a:r>
              <a:rPr lang="es-ES" sz="1400" dirty="0" err="1"/>
              <a:t>while</a:t>
            </a:r>
            <a:r>
              <a:rPr lang="es-ES" sz="1400" dirty="0"/>
              <a:t>(</a:t>
            </a:r>
            <a:r>
              <a:rPr lang="es-ES" sz="1400" dirty="0" err="1"/>
              <a:t>condicion</a:t>
            </a:r>
            <a:r>
              <a:rPr lang="es-ES" sz="1400" dirty="0"/>
              <a:t>)</a:t>
            </a:r>
          </a:p>
          <a:p>
            <a:pPr algn="just"/>
            <a:endParaRPr lang="es-ES" sz="1400" dirty="0"/>
          </a:p>
          <a:p>
            <a:pPr algn="just"/>
            <a:r>
              <a:rPr lang="es-ES" sz="1400" dirty="0"/>
              <a:t>Los bucles</a:t>
            </a:r>
            <a:r>
              <a:rPr lang="es-ES" sz="1400" b="1" dirty="0"/>
              <a:t> FOR </a:t>
            </a:r>
            <a:r>
              <a:rPr lang="es-ES" sz="1400" dirty="0"/>
              <a:t>hacen uso de listas para ejecutarse un determinado número de veces, cuando queremos crear una lista ordenada de números utilizando la función ‘</a:t>
            </a:r>
            <a:r>
              <a:rPr lang="es-ES" sz="1400" dirty="0" err="1"/>
              <a:t>range</a:t>
            </a:r>
            <a:r>
              <a:rPr lang="es-ES" sz="1400" dirty="0"/>
              <a:t>(numero)’. También admite la siguiente sintaxis: </a:t>
            </a:r>
            <a:r>
              <a:rPr lang="es-ES" sz="1400" dirty="0" err="1"/>
              <a:t>range</a:t>
            </a:r>
            <a:r>
              <a:rPr lang="es-ES" sz="1400" dirty="0"/>
              <a:t>(inicio intervalo, fin intervalo) y </a:t>
            </a:r>
            <a:r>
              <a:rPr lang="es-ES" sz="1400" dirty="0" err="1"/>
              <a:t>range</a:t>
            </a:r>
            <a:r>
              <a:rPr lang="es-ES" sz="1400" dirty="0"/>
              <a:t>(inicio intervalo, fin intervalo, incremento). Se ha de destacar que el final del intervalo es abierto y no cerrado. Es decir, recorre hasta el anterior numero especificado.</a:t>
            </a:r>
          </a:p>
          <a:p>
            <a:pPr algn="just"/>
            <a:endParaRPr lang="es-ES" sz="1400" dirty="0"/>
          </a:p>
          <a:p>
            <a:pPr algn="just"/>
            <a:r>
              <a:rPr lang="es-ES" sz="1400" dirty="0"/>
              <a:t>Sintaxis:</a:t>
            </a:r>
          </a:p>
          <a:p>
            <a:pPr algn="just"/>
            <a:r>
              <a:rPr lang="es-ES" sz="1400" dirty="0" err="1"/>
              <a:t>for</a:t>
            </a:r>
            <a:r>
              <a:rPr lang="es-ES" sz="1400" dirty="0"/>
              <a:t> i in </a:t>
            </a:r>
            <a:r>
              <a:rPr lang="es-ES" sz="1400" dirty="0" err="1"/>
              <a:t>range</a:t>
            </a:r>
            <a:r>
              <a:rPr lang="es-ES" sz="1400" dirty="0"/>
              <a:t>(6):</a:t>
            </a:r>
          </a:p>
          <a:p>
            <a:pPr algn="just"/>
            <a:r>
              <a:rPr lang="es-ES" sz="1400" dirty="0"/>
              <a:t>	</a:t>
            </a:r>
            <a:r>
              <a:rPr lang="es-ES" sz="1400" dirty="0" err="1"/>
              <a:t>print</a:t>
            </a:r>
            <a:r>
              <a:rPr lang="es-ES" sz="1400" dirty="0"/>
              <a:t>(i)</a:t>
            </a:r>
          </a:p>
          <a:p>
            <a:pPr algn="just"/>
            <a:endParaRPr lang="es-ES" sz="1400" dirty="0"/>
          </a:p>
          <a:p>
            <a:pPr algn="just"/>
            <a:r>
              <a:rPr lang="es-ES" sz="1400" dirty="0"/>
              <a:t>Los bucles </a:t>
            </a:r>
            <a:r>
              <a:rPr lang="es-ES" sz="1400" b="1" dirty="0"/>
              <a:t>WHILE </a:t>
            </a:r>
            <a:r>
              <a:rPr lang="es-ES" sz="1400" dirty="0"/>
              <a:t>hacen uso de los condicionales para repetir su ejecución. </a:t>
            </a:r>
          </a:p>
          <a:p>
            <a:pPr algn="just"/>
            <a:endParaRPr lang="es-ES" sz="1400" b="1" dirty="0"/>
          </a:p>
          <a:p>
            <a:pPr algn="just"/>
            <a:r>
              <a:rPr lang="es-ES" sz="1400" dirty="0"/>
              <a:t>Sintaxis:</a:t>
            </a:r>
          </a:p>
          <a:p>
            <a:pPr algn="just"/>
            <a:r>
              <a:rPr lang="es-ES" sz="1400" dirty="0"/>
              <a:t>a=10</a:t>
            </a:r>
          </a:p>
          <a:p>
            <a:pPr algn="just"/>
            <a:r>
              <a:rPr lang="es-ES" sz="1400" dirty="0" err="1"/>
              <a:t>while</a:t>
            </a:r>
            <a:r>
              <a:rPr lang="es-ES" sz="1400" dirty="0"/>
              <a:t>(a&lt;20):</a:t>
            </a:r>
          </a:p>
          <a:p>
            <a:pPr algn="just"/>
            <a:r>
              <a:rPr lang="es-ES" sz="1400" dirty="0"/>
              <a:t>	</a:t>
            </a:r>
            <a:r>
              <a:rPr lang="es-ES" sz="1400" dirty="0" err="1"/>
              <a:t>print</a:t>
            </a:r>
            <a:r>
              <a:rPr lang="es-ES" sz="1400" dirty="0"/>
              <a:t>(a)</a:t>
            </a:r>
          </a:p>
          <a:p>
            <a:pPr algn="just"/>
            <a:r>
              <a:rPr lang="es-ES" sz="1400" dirty="0"/>
              <a:t>	a=a+1</a:t>
            </a:r>
          </a:p>
          <a:p>
            <a:endParaRPr lang="es-ES" sz="1400" dirty="0"/>
          </a:p>
          <a:p>
            <a:pPr lvl="1"/>
            <a:endParaRPr lang="es-ES" dirty="0"/>
          </a:p>
        </p:txBody>
      </p:sp>
    </p:spTree>
    <p:extLst>
      <p:ext uri="{BB962C8B-B14F-4D97-AF65-F5344CB8AC3E}">
        <p14:creationId xmlns:p14="http://schemas.microsoft.com/office/powerpoint/2010/main" val="3943707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F9A47-FD8F-42A4-95D5-6A138F130CE7}"/>
              </a:ext>
            </a:extLst>
          </p:cNvPr>
          <p:cNvSpPr>
            <a:spLocks noGrp="1"/>
          </p:cNvSpPr>
          <p:nvPr>
            <p:ph type="title"/>
          </p:nvPr>
        </p:nvSpPr>
        <p:spPr>
          <a:xfrm>
            <a:off x="2028142" y="220666"/>
            <a:ext cx="9823493" cy="912377"/>
          </a:xfrm>
        </p:spPr>
        <p:txBody>
          <a:bodyPr/>
          <a:lstStyle/>
          <a:p>
            <a:pPr algn="ctr"/>
            <a:r>
              <a:rPr lang="es-ES" dirty="0"/>
              <a:t>Función factorial</a:t>
            </a:r>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CFA032F3-5063-4960-AD61-2115748D6D27}"/>
                  </a:ext>
                </a:extLst>
              </p:cNvPr>
              <p:cNvSpPr txBox="1"/>
              <p:nvPr/>
            </p:nvSpPr>
            <p:spPr>
              <a:xfrm>
                <a:off x="2430805" y="1264523"/>
                <a:ext cx="9018165" cy="4732065"/>
              </a:xfrm>
              <a:prstGeom prst="rect">
                <a:avLst/>
              </a:prstGeom>
              <a:noFill/>
            </p:spPr>
            <p:txBody>
              <a:bodyPr wrap="square" rtlCol="0">
                <a:spAutoFit/>
              </a:bodyPr>
              <a:lstStyle/>
              <a:p>
                <a:r>
                  <a:rPr lang="es-ES" sz="1600" dirty="0"/>
                  <a:t>Para explicar las funciones, vamos a crear nuestra propia función para calcular números factoriales.</a:t>
                </a:r>
              </a:p>
              <a:p>
                <a:endParaRPr lang="es-ES" sz="1600" dirty="0"/>
              </a:p>
              <a:p>
                <a:r>
                  <a:rPr lang="es-ES" sz="1600" dirty="0"/>
                  <a:t>La definición más simple de un número factorial es:</a:t>
                </a:r>
              </a:p>
              <a:p>
                <a:endParaRPr lang="es-ES" dirty="0"/>
              </a:p>
              <a:p>
                <a14:m>
                  <m:oMathPara xmlns:m="http://schemas.openxmlformats.org/officeDocument/2006/math">
                    <m:oMathParaPr>
                      <m:jc m:val="centerGroup"/>
                    </m:oMathParaPr>
                    <m:oMath xmlns:m="http://schemas.openxmlformats.org/officeDocument/2006/math">
                      <m:r>
                        <a:rPr lang="es-ES" sz="1600" b="1" i="1" smtClean="0">
                          <a:latin typeface="Cambria Math" panose="02040503050406030204" pitchFamily="18" charset="0"/>
                        </a:rPr>
                        <m:t>𝒏</m:t>
                      </m:r>
                      <m:r>
                        <a:rPr lang="es-ES" sz="1600" b="1" i="1" smtClean="0">
                          <a:latin typeface="Cambria Math" panose="02040503050406030204" pitchFamily="18" charset="0"/>
                        </a:rPr>
                        <m:t>!=</m:t>
                      </m:r>
                      <m:r>
                        <a:rPr lang="es-ES" sz="1600" b="1" i="1" smtClean="0">
                          <a:latin typeface="Cambria Math" panose="02040503050406030204" pitchFamily="18" charset="0"/>
                        </a:rPr>
                        <m:t>𝒏</m:t>
                      </m:r>
                      <m:r>
                        <a:rPr lang="es-ES" sz="1600" b="1" i="1" smtClean="0">
                          <a:latin typeface="Cambria Math" panose="02040503050406030204" pitchFamily="18" charset="0"/>
                        </a:rPr>
                        <m:t>∗</m:t>
                      </m:r>
                      <m:d>
                        <m:dPr>
                          <m:ctrlPr>
                            <a:rPr lang="es-ES" sz="1600" b="1" i="1" smtClean="0">
                              <a:latin typeface="Cambria Math" panose="02040503050406030204" pitchFamily="18" charset="0"/>
                            </a:rPr>
                          </m:ctrlPr>
                        </m:dPr>
                        <m:e>
                          <m:r>
                            <a:rPr lang="es-ES" sz="1600" b="1" i="1" smtClean="0">
                              <a:latin typeface="Cambria Math" panose="02040503050406030204" pitchFamily="18" charset="0"/>
                            </a:rPr>
                            <m:t>𝒏</m:t>
                          </m:r>
                          <m:r>
                            <a:rPr lang="es-ES" sz="1600" b="1" i="1" smtClean="0">
                              <a:latin typeface="Cambria Math" panose="02040503050406030204" pitchFamily="18" charset="0"/>
                            </a:rPr>
                            <m:t>−</m:t>
                          </m:r>
                          <m:r>
                            <a:rPr lang="es-ES" sz="1600" b="1" i="1" smtClean="0">
                              <a:latin typeface="Cambria Math" panose="02040503050406030204" pitchFamily="18" charset="0"/>
                            </a:rPr>
                            <m:t>𝟏</m:t>
                          </m:r>
                        </m:e>
                      </m:d>
                      <m:r>
                        <a:rPr lang="es-ES" sz="1600" b="1" i="1" smtClean="0">
                          <a:latin typeface="Cambria Math" panose="02040503050406030204" pitchFamily="18" charset="0"/>
                        </a:rPr>
                        <m:t>!</m:t>
                      </m:r>
                    </m:oMath>
                  </m:oMathPara>
                </a14:m>
                <a:endParaRPr lang="es-ES" sz="1600" b="1" dirty="0"/>
              </a:p>
              <a:p>
                <a:endParaRPr lang="es-ES" sz="1600" b="1" dirty="0"/>
              </a:p>
              <a:p>
                <a:r>
                  <a:rPr lang="es-ES" sz="1600" b="1" dirty="0"/>
                  <a:t>					</a:t>
                </a:r>
                <a14:m>
                  <m:oMath xmlns:m="http://schemas.openxmlformats.org/officeDocument/2006/math">
                    <m:r>
                      <a:rPr lang="es-ES" sz="1600" b="1" i="1" smtClean="0">
                        <a:latin typeface="Cambria Math" panose="02040503050406030204" pitchFamily="18" charset="0"/>
                        <a:ea typeface="Cambria Math" panose="02040503050406030204" pitchFamily="18" charset="0"/>
                      </a:rPr>
                      <m:t>∀</m:t>
                    </m:r>
                    <m:r>
                      <a:rPr lang="es-ES" sz="1600" b="1" i="1" smtClean="0">
                        <a:latin typeface="Cambria Math" panose="02040503050406030204" pitchFamily="18" charset="0"/>
                        <a:ea typeface="Cambria Math" panose="02040503050406030204" pitchFamily="18" charset="0"/>
                      </a:rPr>
                      <m:t>𝒏</m:t>
                    </m:r>
                    <m:r>
                      <a:rPr lang="es-ES" sz="1600" b="1" i="1" smtClean="0">
                        <a:latin typeface="Cambria Math" panose="02040503050406030204" pitchFamily="18" charset="0"/>
                        <a:ea typeface="Cambria Math" panose="02040503050406030204" pitchFamily="18" charset="0"/>
                      </a:rPr>
                      <m:t>∈</m:t>
                    </m:r>
                    <m:r>
                      <a:rPr lang="es-ES" sz="1600" b="1" i="1" smtClean="0">
                        <a:latin typeface="Cambria Math" panose="02040503050406030204" pitchFamily="18" charset="0"/>
                        <a:ea typeface="Cambria Math" panose="02040503050406030204" pitchFamily="18" charset="0"/>
                      </a:rPr>
                      <m:t>𝑵</m:t>
                    </m:r>
                  </m:oMath>
                </a14:m>
                <a:r>
                  <a:rPr lang="es-ES" sz="1600" b="1" dirty="0"/>
                  <a:t> tal que </a:t>
                </a:r>
                <a14:m>
                  <m:oMath xmlns:m="http://schemas.openxmlformats.org/officeDocument/2006/math">
                    <m:r>
                      <a:rPr lang="es-ES" sz="1600" b="1" i="1" smtClean="0">
                        <a:latin typeface="Cambria Math" panose="02040503050406030204" pitchFamily="18" charset="0"/>
                      </a:rPr>
                      <m:t>𝟎</m:t>
                    </m:r>
                    <m:r>
                      <a:rPr lang="es-ES" sz="1600" b="1" i="1" smtClean="0">
                        <a:latin typeface="Cambria Math" panose="02040503050406030204" pitchFamily="18" charset="0"/>
                      </a:rPr>
                      <m:t>!=</m:t>
                    </m:r>
                    <m:r>
                      <a:rPr lang="es-ES" sz="1600" b="1" i="1" smtClean="0">
                        <a:latin typeface="Cambria Math" panose="02040503050406030204" pitchFamily="18" charset="0"/>
                      </a:rPr>
                      <m:t>𝟏</m:t>
                    </m:r>
                    <m:r>
                      <a:rPr lang="es-ES" sz="1600" b="1" i="1" smtClean="0">
                        <a:latin typeface="Cambria Math" panose="02040503050406030204" pitchFamily="18" charset="0"/>
                      </a:rPr>
                      <m:t>!=</m:t>
                    </m:r>
                    <m:r>
                      <a:rPr lang="es-ES" sz="1600" b="1" i="1" smtClean="0">
                        <a:latin typeface="Cambria Math" panose="02040503050406030204" pitchFamily="18" charset="0"/>
                      </a:rPr>
                      <m:t>𝟏</m:t>
                    </m:r>
                  </m:oMath>
                </a14:m>
                <a:endParaRPr lang="es-ES" sz="1600" b="1" dirty="0"/>
              </a:p>
              <a:p>
                <a:r>
                  <a:rPr lang="es-ES" sz="1600" dirty="0"/>
                  <a:t>¿Qué significa esto?</a:t>
                </a:r>
              </a:p>
              <a:p>
                <a:r>
                  <a:rPr lang="es-ES" sz="1600" dirty="0"/>
                  <a:t>Simplemente, un número factorial es aquel que equivale a la multiplicación de todos sus números anteriores hasta llegar al 1. </a:t>
                </a:r>
              </a:p>
              <a:p>
                <a:endParaRPr lang="es-ES" sz="1600" dirty="0"/>
              </a:p>
              <a:p>
                <a:r>
                  <a:rPr lang="es-ES" sz="1600" dirty="0"/>
                  <a:t>Es decir:</a:t>
                </a:r>
              </a:p>
              <a:p>
                <a14:m>
                  <m:oMathPara xmlns:m="http://schemas.openxmlformats.org/officeDocument/2006/math">
                    <m:oMathParaPr>
                      <m:jc m:val="centerGroup"/>
                    </m:oMathParaPr>
                    <m:oMath xmlns:m="http://schemas.openxmlformats.org/officeDocument/2006/math">
                      <m:r>
                        <a:rPr lang="es-ES" sz="1600" b="0" i="1" smtClean="0">
                          <a:latin typeface="Cambria Math" panose="02040503050406030204" pitchFamily="18" charset="0"/>
                        </a:rPr>
                        <m:t>7!=7∗6∗5∗4∗3∗2∗1</m:t>
                      </m:r>
                    </m:oMath>
                  </m:oMathPara>
                </a14:m>
                <a:endParaRPr lang="es-ES" sz="1600" dirty="0"/>
              </a:p>
              <a:p>
                <a:endParaRPr lang="es-ES" sz="1600" dirty="0"/>
              </a:p>
              <a:p>
                <a:r>
                  <a:rPr lang="es-ES" sz="1600" dirty="0"/>
                  <a:t>Teniendo esto en cuenta y utilizando los condicionales y los bucles. Es el momento de crear nuestra función factorial.</a:t>
                </a:r>
              </a:p>
              <a:p>
                <a:r>
                  <a:rPr lang="es-ES" sz="1600" dirty="0"/>
                  <a:t>Sintaxis:</a:t>
                </a:r>
              </a:p>
              <a:p>
                <a:r>
                  <a:rPr lang="es-ES" sz="1600" dirty="0"/>
                  <a:t>	</a:t>
                </a:r>
                <a:r>
                  <a:rPr lang="es-ES" sz="1600" b="1" dirty="0" err="1"/>
                  <a:t>def</a:t>
                </a:r>
                <a:r>
                  <a:rPr lang="es-ES" sz="1600" dirty="0"/>
                  <a:t> </a:t>
                </a:r>
                <a:r>
                  <a:rPr lang="es-ES" sz="1600" dirty="0" err="1"/>
                  <a:t>nombreFuncion</a:t>
                </a:r>
                <a:r>
                  <a:rPr lang="es-ES" sz="1600" dirty="0"/>
                  <a:t>(argumento):</a:t>
                </a:r>
              </a:p>
              <a:p>
                <a:r>
                  <a:rPr lang="es-ES" sz="1600" dirty="0"/>
                  <a:t>		bucles/condicionales</a:t>
                </a:r>
              </a:p>
            </p:txBody>
          </p:sp>
        </mc:Choice>
        <mc:Fallback>
          <p:sp>
            <p:nvSpPr>
              <p:cNvPr id="3" name="CuadroTexto 2">
                <a:extLst>
                  <a:ext uri="{FF2B5EF4-FFF2-40B4-BE49-F238E27FC236}">
                    <a16:creationId xmlns:a16="http://schemas.microsoft.com/office/drawing/2014/main" id="{CFA032F3-5063-4960-AD61-2115748D6D27}"/>
                  </a:ext>
                </a:extLst>
              </p:cNvPr>
              <p:cNvSpPr txBox="1">
                <a:spLocks noRot="1" noChangeAspect="1" noMove="1" noResize="1" noEditPoints="1" noAdjustHandles="1" noChangeArrowheads="1" noChangeShapeType="1" noTextEdit="1"/>
              </p:cNvSpPr>
              <p:nvPr/>
            </p:nvSpPr>
            <p:spPr>
              <a:xfrm>
                <a:off x="2430805" y="1264523"/>
                <a:ext cx="9018165" cy="4732065"/>
              </a:xfrm>
              <a:prstGeom prst="rect">
                <a:avLst/>
              </a:prstGeom>
              <a:blipFill>
                <a:blip r:embed="rId2"/>
                <a:stretch>
                  <a:fillRect l="-406" t="-386" r="-811" b="-644"/>
                </a:stretch>
              </a:blipFill>
            </p:spPr>
            <p:txBody>
              <a:bodyPr/>
              <a:lstStyle/>
              <a:p>
                <a:r>
                  <a:rPr lang="es-ES">
                    <a:noFill/>
                  </a:rPr>
                  <a:t> </a:t>
                </a:r>
              </a:p>
            </p:txBody>
          </p:sp>
        </mc:Fallback>
      </mc:AlternateContent>
    </p:spTree>
    <p:extLst>
      <p:ext uri="{BB962C8B-B14F-4D97-AF65-F5344CB8AC3E}">
        <p14:creationId xmlns:p14="http://schemas.microsoft.com/office/powerpoint/2010/main" val="84612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2368552" y="304801"/>
            <a:ext cx="9823449" cy="769441"/>
          </a:xfrm>
        </p:spPr>
        <p:txBody>
          <a:bodyPr/>
          <a:lstStyle/>
          <a:p>
            <a:r>
              <a:rPr lang="es-ES" dirty="0"/>
              <a:t>Instalación de Python</a:t>
            </a:r>
          </a:p>
        </p:txBody>
      </p:sp>
      <p:sp>
        <p:nvSpPr>
          <p:cNvPr id="3" name="CuadroTexto 2">
            <a:extLst>
              <a:ext uri="{FF2B5EF4-FFF2-40B4-BE49-F238E27FC236}">
                <a16:creationId xmlns:a16="http://schemas.microsoft.com/office/drawing/2014/main" id="{A559C188-442C-4491-8E83-1EFD3DC9C4EA}"/>
              </a:ext>
            </a:extLst>
          </p:cNvPr>
          <p:cNvSpPr txBox="1"/>
          <p:nvPr/>
        </p:nvSpPr>
        <p:spPr>
          <a:xfrm>
            <a:off x="1631505" y="6381330"/>
            <a:ext cx="9296099" cy="430887"/>
          </a:xfrm>
          <a:prstGeom prst="rect">
            <a:avLst/>
          </a:prstGeom>
          <a:noFill/>
        </p:spPr>
        <p:txBody>
          <a:bodyPr wrap="square" rtlCol="0">
            <a:spAutoFit/>
          </a:bodyPr>
          <a:lstStyle/>
          <a:p>
            <a:r>
              <a:rPr lang="es-ES" sz="1100" dirty="0"/>
              <a:t>Nota: Este curso se imparte sobre Windows 10. La instalación en Mac o Linux es muy parecida. Puedes encontrar instrucciones detalladas en español en </a:t>
            </a:r>
            <a:r>
              <a:rPr lang="es-ES" sz="1100" dirty="0">
                <a:hlinkClick r:id="rId3"/>
              </a:rPr>
              <a:t>https://tutorial.djangogirls.org/es/python_installation/</a:t>
            </a:r>
            <a:endParaRPr lang="es-ES" sz="1100" dirty="0"/>
          </a:p>
        </p:txBody>
      </p:sp>
      <p:sp>
        <p:nvSpPr>
          <p:cNvPr id="6" name="CuadroTexto 5">
            <a:extLst>
              <a:ext uri="{FF2B5EF4-FFF2-40B4-BE49-F238E27FC236}">
                <a16:creationId xmlns:a16="http://schemas.microsoft.com/office/drawing/2014/main" id="{D63F288D-0920-48F1-BF15-F2E055DFCE5A}"/>
              </a:ext>
            </a:extLst>
          </p:cNvPr>
          <p:cNvSpPr txBox="1"/>
          <p:nvPr/>
        </p:nvSpPr>
        <p:spPr>
          <a:xfrm>
            <a:off x="2013162" y="1460481"/>
            <a:ext cx="9393591" cy="543867"/>
          </a:xfrm>
          <a:prstGeom prst="rect">
            <a:avLst/>
          </a:prstGeom>
          <a:noFill/>
        </p:spPr>
        <p:txBody>
          <a:bodyPr wrap="square" rtlCol="0">
            <a:spAutoFit/>
          </a:bodyPr>
          <a:lstStyle/>
          <a:p>
            <a:r>
              <a:rPr lang="es-ES" sz="1467" dirty="0"/>
              <a:t>Vamos a usar la distribución llamada Anaconda que contiene Python, un amplio juego de herramientas y la mayoría de los paquetes software más comunes.</a:t>
            </a:r>
          </a:p>
        </p:txBody>
      </p:sp>
      <p:sp>
        <p:nvSpPr>
          <p:cNvPr id="9" name="CuadroTexto 8">
            <a:extLst>
              <a:ext uri="{FF2B5EF4-FFF2-40B4-BE49-F238E27FC236}">
                <a16:creationId xmlns:a16="http://schemas.microsoft.com/office/drawing/2014/main" id="{D9A2CC7A-4AD2-4D74-B2DE-4CA383AA5E84}"/>
              </a:ext>
            </a:extLst>
          </p:cNvPr>
          <p:cNvSpPr txBox="1"/>
          <p:nvPr/>
        </p:nvSpPr>
        <p:spPr>
          <a:xfrm>
            <a:off x="8347046" y="2306972"/>
            <a:ext cx="3848657" cy="830997"/>
          </a:xfrm>
          <a:prstGeom prst="rect">
            <a:avLst/>
          </a:prstGeom>
          <a:noFill/>
        </p:spPr>
        <p:txBody>
          <a:bodyPr wrap="square" rtlCol="0">
            <a:spAutoFit/>
          </a:bodyPr>
          <a:lstStyle/>
          <a:p>
            <a:r>
              <a:rPr lang="es-ES" sz="1600" dirty="0"/>
              <a:t>Ve a </a:t>
            </a:r>
            <a:r>
              <a:rPr lang="es-ES" sz="1600" dirty="0">
                <a:hlinkClick r:id="rId4"/>
              </a:rPr>
              <a:t>https://www.anaconda.com/download/</a:t>
            </a:r>
            <a:r>
              <a:rPr lang="es-ES" sz="1600" dirty="0"/>
              <a:t> y haz </a:t>
            </a:r>
            <a:r>
              <a:rPr lang="es-ES" sz="1600" dirty="0" err="1"/>
              <a:t>click</a:t>
            </a:r>
            <a:r>
              <a:rPr lang="es-ES" sz="1600" dirty="0"/>
              <a:t> sobre el botón </a:t>
            </a:r>
            <a:r>
              <a:rPr lang="es-ES" sz="1600" dirty="0" err="1"/>
              <a:t>Download</a:t>
            </a:r>
            <a:endParaRPr lang="es-ES" sz="1600" dirty="0"/>
          </a:p>
        </p:txBody>
      </p:sp>
      <p:pic>
        <p:nvPicPr>
          <p:cNvPr id="7" name="Imagen 6">
            <a:extLst>
              <a:ext uri="{FF2B5EF4-FFF2-40B4-BE49-F238E27FC236}">
                <a16:creationId xmlns:a16="http://schemas.microsoft.com/office/drawing/2014/main" id="{0D4E0795-6089-479C-909A-EAE645980864}"/>
              </a:ext>
            </a:extLst>
          </p:cNvPr>
          <p:cNvPicPr>
            <a:picLocks noChangeAspect="1"/>
          </p:cNvPicPr>
          <p:nvPr/>
        </p:nvPicPr>
        <p:blipFill>
          <a:blip r:embed="rId5"/>
          <a:stretch>
            <a:fillRect/>
          </a:stretch>
        </p:blipFill>
        <p:spPr>
          <a:xfrm>
            <a:off x="1988987" y="2306972"/>
            <a:ext cx="5538734" cy="3343842"/>
          </a:xfrm>
          <a:prstGeom prst="rect">
            <a:avLst/>
          </a:prstGeom>
        </p:spPr>
      </p:pic>
      <p:cxnSp>
        <p:nvCxnSpPr>
          <p:cNvPr id="10" name="Conector recto de flecha 9">
            <a:extLst>
              <a:ext uri="{FF2B5EF4-FFF2-40B4-BE49-F238E27FC236}">
                <a16:creationId xmlns:a16="http://schemas.microsoft.com/office/drawing/2014/main" id="{5553793A-1223-43BE-908F-C4A74CB23CEF}"/>
              </a:ext>
            </a:extLst>
          </p:cNvPr>
          <p:cNvCxnSpPr/>
          <p:nvPr/>
        </p:nvCxnSpPr>
        <p:spPr>
          <a:xfrm flipH="1">
            <a:off x="3657600" y="2365695"/>
            <a:ext cx="4689446" cy="21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26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2368550" y="148713"/>
            <a:ext cx="9823449" cy="964504"/>
          </a:xfrm>
        </p:spPr>
        <p:txBody>
          <a:bodyPr/>
          <a:lstStyle/>
          <a:p>
            <a:r>
              <a:rPr lang="es-ES" dirty="0"/>
              <a:t>Instalación de Python</a:t>
            </a:r>
          </a:p>
        </p:txBody>
      </p:sp>
      <p:sp>
        <p:nvSpPr>
          <p:cNvPr id="7" name="CuadroTexto 6">
            <a:extLst>
              <a:ext uri="{FF2B5EF4-FFF2-40B4-BE49-F238E27FC236}">
                <a16:creationId xmlns:a16="http://schemas.microsoft.com/office/drawing/2014/main" id="{489163EC-A92D-496B-A7B0-E147C79D6122}"/>
              </a:ext>
            </a:extLst>
          </p:cNvPr>
          <p:cNvSpPr txBox="1"/>
          <p:nvPr/>
        </p:nvSpPr>
        <p:spPr>
          <a:xfrm>
            <a:off x="1890793" y="6155290"/>
            <a:ext cx="9949912" cy="584775"/>
          </a:xfrm>
          <a:prstGeom prst="rect">
            <a:avLst/>
          </a:prstGeom>
          <a:noFill/>
        </p:spPr>
        <p:txBody>
          <a:bodyPr wrap="square" rtlCol="0">
            <a:spAutoFit/>
          </a:bodyPr>
          <a:lstStyle/>
          <a:p>
            <a:pPr algn="ctr"/>
            <a:r>
              <a:rPr lang="es-ES" sz="1600" dirty="0"/>
              <a:t>Ve a la carpeta en la que se ha descargado el fichero, haz </a:t>
            </a:r>
            <a:r>
              <a:rPr lang="es-ES" sz="1600" dirty="0" err="1"/>
              <a:t>click</a:t>
            </a:r>
            <a:r>
              <a:rPr lang="es-ES" sz="1600" dirty="0"/>
              <a:t> con el botón derecho del ratón y selecciona </a:t>
            </a:r>
            <a:br>
              <a:rPr lang="es-ES" sz="1600" dirty="0"/>
            </a:br>
            <a:r>
              <a:rPr lang="es-ES" sz="1600" dirty="0"/>
              <a:t>“Ejecutar como administrador”</a:t>
            </a:r>
          </a:p>
        </p:txBody>
      </p:sp>
      <p:pic>
        <p:nvPicPr>
          <p:cNvPr id="5" name="Imagen 4">
            <a:extLst>
              <a:ext uri="{FF2B5EF4-FFF2-40B4-BE49-F238E27FC236}">
                <a16:creationId xmlns:a16="http://schemas.microsoft.com/office/drawing/2014/main" id="{68DD134C-2AE4-4C52-9C3A-1B8A76EFB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331" y="1343259"/>
            <a:ext cx="7896836" cy="4441970"/>
          </a:xfrm>
          <a:prstGeom prst="rect">
            <a:avLst/>
          </a:prstGeom>
        </p:spPr>
      </p:pic>
    </p:spTree>
    <p:extLst>
      <p:ext uri="{BB962C8B-B14F-4D97-AF65-F5344CB8AC3E}">
        <p14:creationId xmlns:p14="http://schemas.microsoft.com/office/powerpoint/2010/main" val="86663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2368552" y="304801"/>
            <a:ext cx="9823449" cy="800745"/>
          </a:xfrm>
        </p:spPr>
        <p:txBody>
          <a:bodyPr/>
          <a:lstStyle/>
          <a:p>
            <a:r>
              <a:rPr lang="es-ES" dirty="0"/>
              <a:t>Instalación de Python</a:t>
            </a:r>
          </a:p>
        </p:txBody>
      </p:sp>
      <p:sp>
        <p:nvSpPr>
          <p:cNvPr id="6" name="CuadroTexto 5">
            <a:extLst>
              <a:ext uri="{FF2B5EF4-FFF2-40B4-BE49-F238E27FC236}">
                <a16:creationId xmlns:a16="http://schemas.microsoft.com/office/drawing/2014/main" id="{DB2EB711-7ECF-47F2-9975-5EAD3708369E}"/>
              </a:ext>
            </a:extLst>
          </p:cNvPr>
          <p:cNvSpPr txBox="1"/>
          <p:nvPr/>
        </p:nvSpPr>
        <p:spPr>
          <a:xfrm>
            <a:off x="2135559" y="1418983"/>
            <a:ext cx="9436508" cy="543867"/>
          </a:xfrm>
          <a:prstGeom prst="rect">
            <a:avLst/>
          </a:prstGeom>
          <a:noFill/>
        </p:spPr>
        <p:txBody>
          <a:bodyPr wrap="square" rtlCol="0">
            <a:spAutoFit/>
          </a:bodyPr>
          <a:lstStyle/>
          <a:p>
            <a:r>
              <a:rPr lang="es-ES" sz="1467" dirty="0"/>
              <a:t>Es posible que aparezca una advertencia de seguridad de Windows indicando que el programa quiere realizar cambios en tu máquina. Selecciona SI</a:t>
            </a:r>
          </a:p>
        </p:txBody>
      </p:sp>
      <p:sp>
        <p:nvSpPr>
          <p:cNvPr id="9" name="CuadroTexto 8">
            <a:extLst>
              <a:ext uri="{FF2B5EF4-FFF2-40B4-BE49-F238E27FC236}">
                <a16:creationId xmlns:a16="http://schemas.microsoft.com/office/drawing/2014/main" id="{85DB02B2-77D0-4D93-8F62-7D1F02FF8C04}"/>
              </a:ext>
            </a:extLst>
          </p:cNvPr>
          <p:cNvSpPr txBox="1"/>
          <p:nvPr/>
        </p:nvSpPr>
        <p:spPr>
          <a:xfrm>
            <a:off x="8724292" y="5642601"/>
            <a:ext cx="2664296" cy="830997"/>
          </a:xfrm>
          <a:prstGeom prst="rect">
            <a:avLst/>
          </a:prstGeom>
          <a:noFill/>
        </p:spPr>
        <p:txBody>
          <a:bodyPr wrap="square" rtlCol="0">
            <a:spAutoFit/>
          </a:bodyPr>
          <a:lstStyle/>
          <a:p>
            <a:r>
              <a:rPr lang="es-ES" sz="1600" dirty="0"/>
              <a:t>Lo siguiente que verás es esta pantalla. Haz </a:t>
            </a:r>
            <a:r>
              <a:rPr lang="es-ES" sz="1600" dirty="0" err="1"/>
              <a:t>click</a:t>
            </a:r>
            <a:r>
              <a:rPr lang="es-ES" sz="1600" dirty="0"/>
              <a:t> en el botón Next</a:t>
            </a:r>
          </a:p>
        </p:txBody>
      </p:sp>
      <p:pic>
        <p:nvPicPr>
          <p:cNvPr id="2" name="Imagen 1">
            <a:extLst>
              <a:ext uri="{FF2B5EF4-FFF2-40B4-BE49-F238E27FC236}">
                <a16:creationId xmlns:a16="http://schemas.microsoft.com/office/drawing/2014/main" id="{EC01B808-84C4-49AF-B795-2796875262F8}"/>
              </a:ext>
            </a:extLst>
          </p:cNvPr>
          <p:cNvPicPr>
            <a:picLocks noChangeAspect="1"/>
          </p:cNvPicPr>
          <p:nvPr/>
        </p:nvPicPr>
        <p:blipFill>
          <a:blip r:embed="rId3"/>
          <a:stretch>
            <a:fillRect/>
          </a:stretch>
        </p:blipFill>
        <p:spPr>
          <a:xfrm>
            <a:off x="3090513" y="2529085"/>
            <a:ext cx="5071928" cy="3948451"/>
          </a:xfrm>
          <a:prstGeom prst="rect">
            <a:avLst/>
          </a:prstGeom>
        </p:spPr>
      </p:pic>
    </p:spTree>
    <p:extLst>
      <p:ext uri="{BB962C8B-B14F-4D97-AF65-F5344CB8AC3E}">
        <p14:creationId xmlns:p14="http://schemas.microsoft.com/office/powerpoint/2010/main" val="374277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2368552" y="304800"/>
            <a:ext cx="9823449" cy="697424"/>
          </a:xfrm>
        </p:spPr>
        <p:txBody>
          <a:bodyPr/>
          <a:lstStyle/>
          <a:p>
            <a:r>
              <a:rPr lang="es-ES" dirty="0"/>
              <a:t>Instalación de Python</a:t>
            </a:r>
          </a:p>
        </p:txBody>
      </p:sp>
      <p:sp>
        <p:nvSpPr>
          <p:cNvPr id="6" name="CuadroTexto 5">
            <a:extLst>
              <a:ext uri="{FF2B5EF4-FFF2-40B4-BE49-F238E27FC236}">
                <a16:creationId xmlns:a16="http://schemas.microsoft.com/office/drawing/2014/main" id="{DB2EB711-7ECF-47F2-9975-5EAD3708369E}"/>
              </a:ext>
            </a:extLst>
          </p:cNvPr>
          <p:cNvSpPr txBox="1"/>
          <p:nvPr/>
        </p:nvSpPr>
        <p:spPr>
          <a:xfrm>
            <a:off x="2466825" y="1233003"/>
            <a:ext cx="8280920" cy="338554"/>
          </a:xfrm>
          <a:prstGeom prst="rect">
            <a:avLst/>
          </a:prstGeom>
          <a:noFill/>
        </p:spPr>
        <p:txBody>
          <a:bodyPr wrap="square" rtlCol="0">
            <a:spAutoFit/>
          </a:bodyPr>
          <a:lstStyle/>
          <a:p>
            <a:r>
              <a:rPr lang="es-ES" sz="1600" dirty="0"/>
              <a:t>En este otro cuadro selecciona “Just Me”</a:t>
            </a:r>
          </a:p>
        </p:txBody>
      </p:sp>
      <p:pic>
        <p:nvPicPr>
          <p:cNvPr id="2" name="Imagen 1">
            <a:extLst>
              <a:ext uri="{FF2B5EF4-FFF2-40B4-BE49-F238E27FC236}">
                <a16:creationId xmlns:a16="http://schemas.microsoft.com/office/drawing/2014/main" id="{8485ED76-8158-4F03-8D7C-C0344C782BC4}"/>
              </a:ext>
            </a:extLst>
          </p:cNvPr>
          <p:cNvPicPr>
            <a:picLocks noChangeAspect="1"/>
          </p:cNvPicPr>
          <p:nvPr/>
        </p:nvPicPr>
        <p:blipFill>
          <a:blip r:embed="rId3"/>
          <a:stretch>
            <a:fillRect/>
          </a:stretch>
        </p:blipFill>
        <p:spPr>
          <a:xfrm>
            <a:off x="4051409" y="2186485"/>
            <a:ext cx="5609203" cy="4366715"/>
          </a:xfrm>
          <a:prstGeom prst="rect">
            <a:avLst/>
          </a:prstGeom>
        </p:spPr>
      </p:pic>
    </p:spTree>
    <p:extLst>
      <p:ext uri="{BB962C8B-B14F-4D97-AF65-F5344CB8AC3E}">
        <p14:creationId xmlns:p14="http://schemas.microsoft.com/office/powerpoint/2010/main" val="2007291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ECDF9CC-FDE6-4E1E-B45A-0E5DF4B519C9}"/>
              </a:ext>
            </a:extLst>
          </p:cNvPr>
          <p:cNvPicPr>
            <a:picLocks noChangeAspect="1"/>
          </p:cNvPicPr>
          <p:nvPr/>
        </p:nvPicPr>
        <p:blipFill>
          <a:blip r:embed="rId3"/>
          <a:stretch>
            <a:fillRect/>
          </a:stretch>
        </p:blipFill>
        <p:spPr>
          <a:xfrm>
            <a:off x="2243272" y="2314385"/>
            <a:ext cx="5175457" cy="4029048"/>
          </a:xfrm>
          <a:prstGeom prst="rect">
            <a:avLst/>
          </a:prstGeom>
        </p:spPr>
      </p:pic>
      <p:sp>
        <p:nvSpPr>
          <p:cNvPr id="4" name="3 Título"/>
          <p:cNvSpPr>
            <a:spLocks noGrp="1"/>
          </p:cNvSpPr>
          <p:nvPr>
            <p:ph type="title" idx="4294967295"/>
          </p:nvPr>
        </p:nvSpPr>
        <p:spPr>
          <a:xfrm>
            <a:off x="2368552" y="304800"/>
            <a:ext cx="9823449" cy="1405467"/>
          </a:xfrm>
        </p:spPr>
        <p:txBody>
          <a:bodyPr/>
          <a:lstStyle/>
          <a:p>
            <a:r>
              <a:rPr lang="es-ES" dirty="0"/>
              <a:t>Instalación de Python</a:t>
            </a:r>
          </a:p>
        </p:txBody>
      </p:sp>
      <p:sp>
        <p:nvSpPr>
          <p:cNvPr id="5" name="3 Marcador de pie de página"/>
          <p:cNvSpPr>
            <a:spLocks noGrp="1"/>
          </p:cNvSpPr>
          <p:nvPr>
            <p:ph type="ftr" sz="quarter" idx="4294967295"/>
          </p:nvPr>
        </p:nvSpPr>
        <p:spPr>
          <a:xfrm>
            <a:off x="8591552" y="476251"/>
            <a:ext cx="3600449" cy="302683"/>
          </a:xfrm>
          <a:prstGeom prst="rect">
            <a:avLst/>
          </a:prstGeom>
        </p:spPr>
        <p:txBody>
          <a:bodyPr/>
          <a:lstStyle/>
          <a:p>
            <a:r>
              <a:rPr lang="es-ES" dirty="0"/>
              <a:t>Python Elemental</a:t>
            </a:r>
          </a:p>
        </p:txBody>
      </p:sp>
      <p:sp>
        <p:nvSpPr>
          <p:cNvPr id="7" name="CuadroTexto 6">
            <a:extLst>
              <a:ext uri="{FF2B5EF4-FFF2-40B4-BE49-F238E27FC236}">
                <a16:creationId xmlns:a16="http://schemas.microsoft.com/office/drawing/2014/main" id="{1A70D237-CEE2-414A-8C07-6D25FA272B37}"/>
              </a:ext>
            </a:extLst>
          </p:cNvPr>
          <p:cNvSpPr txBox="1"/>
          <p:nvPr/>
        </p:nvSpPr>
        <p:spPr>
          <a:xfrm>
            <a:off x="8591551" y="2479701"/>
            <a:ext cx="2808312" cy="1547475"/>
          </a:xfrm>
          <a:prstGeom prst="rect">
            <a:avLst/>
          </a:prstGeom>
          <a:noFill/>
        </p:spPr>
        <p:txBody>
          <a:bodyPr wrap="square" rtlCol="0">
            <a:spAutoFit/>
          </a:bodyPr>
          <a:lstStyle/>
          <a:p>
            <a:pPr algn="just"/>
            <a:r>
              <a:rPr lang="es-ES" sz="1351" dirty="0"/>
              <a:t>Aquí indica la carpeta donde quieres que se instale. El programa te dirá una por defecto, puedes dejar esa misma. Es importante que anotes cual es la carpeta de instalación porque luego te va a hacer falta saberlo</a:t>
            </a:r>
          </a:p>
        </p:txBody>
      </p:sp>
      <p:cxnSp>
        <p:nvCxnSpPr>
          <p:cNvPr id="9" name="Conector recto de flecha 8">
            <a:extLst>
              <a:ext uri="{FF2B5EF4-FFF2-40B4-BE49-F238E27FC236}">
                <a16:creationId xmlns:a16="http://schemas.microsoft.com/office/drawing/2014/main" id="{2912413C-2B63-4352-8AD6-6455E101F669}"/>
              </a:ext>
            </a:extLst>
          </p:cNvPr>
          <p:cNvCxnSpPr>
            <a:stCxn id="7" idx="1"/>
          </p:cNvCxnSpPr>
          <p:nvPr/>
        </p:nvCxnSpPr>
        <p:spPr>
          <a:xfrm flipH="1">
            <a:off x="5689827" y="3253439"/>
            <a:ext cx="2901724" cy="1505805"/>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70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006E380-471A-4B5F-85FA-34CCAE8980F6}"/>
              </a:ext>
            </a:extLst>
          </p:cNvPr>
          <p:cNvPicPr>
            <a:picLocks noChangeAspect="1"/>
          </p:cNvPicPr>
          <p:nvPr/>
        </p:nvPicPr>
        <p:blipFill>
          <a:blip r:embed="rId3"/>
          <a:stretch>
            <a:fillRect/>
          </a:stretch>
        </p:blipFill>
        <p:spPr>
          <a:xfrm>
            <a:off x="2139951" y="1673818"/>
            <a:ext cx="6210645" cy="4834932"/>
          </a:xfrm>
          <a:prstGeom prst="rect">
            <a:avLst/>
          </a:prstGeom>
        </p:spPr>
      </p:pic>
      <p:sp>
        <p:nvSpPr>
          <p:cNvPr id="4" name="3 Título"/>
          <p:cNvSpPr>
            <a:spLocks noGrp="1"/>
          </p:cNvSpPr>
          <p:nvPr>
            <p:ph type="title" idx="4294967295"/>
          </p:nvPr>
        </p:nvSpPr>
        <p:spPr>
          <a:xfrm>
            <a:off x="2368552" y="304800"/>
            <a:ext cx="9823449" cy="811077"/>
          </a:xfrm>
        </p:spPr>
        <p:txBody>
          <a:bodyPr/>
          <a:lstStyle/>
          <a:p>
            <a:r>
              <a:rPr lang="es-ES" dirty="0"/>
              <a:t>Instalación de Python</a:t>
            </a:r>
          </a:p>
        </p:txBody>
      </p:sp>
      <p:sp>
        <p:nvSpPr>
          <p:cNvPr id="6" name="CuadroTexto 5">
            <a:extLst>
              <a:ext uri="{FF2B5EF4-FFF2-40B4-BE49-F238E27FC236}">
                <a16:creationId xmlns:a16="http://schemas.microsoft.com/office/drawing/2014/main" id="{21D47D50-4471-4801-989B-2F0138CD92A0}"/>
              </a:ext>
            </a:extLst>
          </p:cNvPr>
          <p:cNvSpPr txBox="1"/>
          <p:nvPr/>
        </p:nvSpPr>
        <p:spPr>
          <a:xfrm>
            <a:off x="8963889" y="2308370"/>
            <a:ext cx="2111027" cy="2062103"/>
          </a:xfrm>
          <a:prstGeom prst="rect">
            <a:avLst/>
          </a:prstGeom>
          <a:noFill/>
        </p:spPr>
        <p:txBody>
          <a:bodyPr wrap="none" rtlCol="0">
            <a:spAutoFit/>
          </a:bodyPr>
          <a:lstStyle/>
          <a:p>
            <a:r>
              <a:rPr lang="es-ES" sz="1600" dirty="0"/>
              <a:t>Marca esta casilla si no</a:t>
            </a:r>
          </a:p>
          <a:p>
            <a:r>
              <a:rPr lang="es-ES" sz="1600" dirty="0"/>
              <a:t>lo está y después haz</a:t>
            </a:r>
          </a:p>
          <a:p>
            <a:r>
              <a:rPr lang="es-ES" sz="1600" dirty="0" err="1"/>
              <a:t>click</a:t>
            </a:r>
            <a:r>
              <a:rPr lang="es-ES" sz="1600" dirty="0"/>
              <a:t> en </a:t>
            </a:r>
            <a:r>
              <a:rPr lang="es-ES" sz="1600" i="1" dirty="0" err="1">
                <a:solidFill>
                  <a:schemeClr val="tx1">
                    <a:lumMod val="95000"/>
                    <a:lumOff val="5000"/>
                  </a:schemeClr>
                </a:solidFill>
              </a:rPr>
              <a:t>Install</a:t>
            </a:r>
            <a:r>
              <a:rPr lang="es-ES" sz="1600" dirty="0"/>
              <a:t>.</a:t>
            </a:r>
          </a:p>
          <a:p>
            <a:endParaRPr lang="es-ES" sz="1600" dirty="0"/>
          </a:p>
          <a:p>
            <a:r>
              <a:rPr lang="es-ES" sz="1600" dirty="0"/>
              <a:t>El proceso llevará unos</a:t>
            </a:r>
          </a:p>
          <a:p>
            <a:r>
              <a:rPr lang="es-ES" sz="1600" dirty="0"/>
              <a:t>minutos. Al finalizar ya </a:t>
            </a:r>
          </a:p>
          <a:p>
            <a:r>
              <a:rPr lang="es-ES" sz="1600" dirty="0"/>
              <a:t>tenemos Python en</a:t>
            </a:r>
          </a:p>
          <a:p>
            <a:r>
              <a:rPr lang="es-ES" sz="1600" dirty="0"/>
              <a:t>nuestra máquina</a:t>
            </a:r>
          </a:p>
        </p:txBody>
      </p:sp>
      <p:cxnSp>
        <p:nvCxnSpPr>
          <p:cNvPr id="10" name="Conector recto de flecha 9">
            <a:extLst>
              <a:ext uri="{FF2B5EF4-FFF2-40B4-BE49-F238E27FC236}">
                <a16:creationId xmlns:a16="http://schemas.microsoft.com/office/drawing/2014/main" id="{7748DA0A-521E-47C8-808E-BC206A6D2319}"/>
              </a:ext>
            </a:extLst>
          </p:cNvPr>
          <p:cNvCxnSpPr>
            <a:cxnSpLocks/>
          </p:cNvCxnSpPr>
          <p:nvPr/>
        </p:nvCxnSpPr>
        <p:spPr>
          <a:xfrm flipH="1">
            <a:off x="5848027" y="3171987"/>
            <a:ext cx="3115863" cy="1229263"/>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31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3D5975E-D367-4B1B-8A38-E0C57B72A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251" y="1777388"/>
            <a:ext cx="5372527" cy="4382706"/>
          </a:xfrm>
          <a:prstGeom prst="rect">
            <a:avLst/>
          </a:prstGeom>
        </p:spPr>
      </p:pic>
      <p:sp>
        <p:nvSpPr>
          <p:cNvPr id="5" name="CuadroTexto 4">
            <a:extLst>
              <a:ext uri="{FF2B5EF4-FFF2-40B4-BE49-F238E27FC236}">
                <a16:creationId xmlns:a16="http://schemas.microsoft.com/office/drawing/2014/main" id="{2BD41B6C-E9EF-4B9C-8C58-DBB5CEEA5328}"/>
              </a:ext>
            </a:extLst>
          </p:cNvPr>
          <p:cNvSpPr txBox="1"/>
          <p:nvPr/>
        </p:nvSpPr>
        <p:spPr>
          <a:xfrm>
            <a:off x="8942664" y="1688844"/>
            <a:ext cx="2072081" cy="1569660"/>
          </a:xfrm>
          <a:prstGeom prst="rect">
            <a:avLst/>
          </a:prstGeom>
          <a:noFill/>
        </p:spPr>
        <p:txBody>
          <a:bodyPr wrap="square" rtlCol="0">
            <a:spAutoFit/>
          </a:bodyPr>
          <a:lstStyle/>
          <a:p>
            <a:r>
              <a:rPr lang="es-ES" sz="2400" dirty="0"/>
              <a:t>Pulsad aquí para ejecutar la consola de comandos</a:t>
            </a:r>
          </a:p>
        </p:txBody>
      </p:sp>
      <p:cxnSp>
        <p:nvCxnSpPr>
          <p:cNvPr id="7" name="Conector recto de flecha 6">
            <a:extLst>
              <a:ext uri="{FF2B5EF4-FFF2-40B4-BE49-F238E27FC236}">
                <a16:creationId xmlns:a16="http://schemas.microsoft.com/office/drawing/2014/main" id="{0ACA32E9-BD7C-46E9-973A-112BFCB24814}"/>
              </a:ext>
            </a:extLst>
          </p:cNvPr>
          <p:cNvCxnSpPr>
            <a:stCxn id="5" idx="1"/>
          </p:cNvCxnSpPr>
          <p:nvPr/>
        </p:nvCxnSpPr>
        <p:spPr>
          <a:xfrm flipH="1">
            <a:off x="4311942" y="2473674"/>
            <a:ext cx="4630722" cy="121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3 Título">
            <a:extLst>
              <a:ext uri="{FF2B5EF4-FFF2-40B4-BE49-F238E27FC236}">
                <a16:creationId xmlns:a16="http://schemas.microsoft.com/office/drawing/2014/main" id="{7ADD9E1A-845F-466B-BF4B-EE7AD8BF262E}"/>
              </a:ext>
            </a:extLst>
          </p:cNvPr>
          <p:cNvSpPr txBox="1">
            <a:spLocks/>
          </p:cNvSpPr>
          <p:nvPr/>
        </p:nvSpPr>
        <p:spPr>
          <a:xfrm>
            <a:off x="2368552" y="304800"/>
            <a:ext cx="9711595" cy="81107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48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a:lstStyle>
          <a:p>
            <a:r>
              <a:rPr lang="es-ES"/>
              <a:t>Instalación de Python</a:t>
            </a:r>
            <a:endParaRPr lang="es-ES" dirty="0"/>
          </a:p>
        </p:txBody>
      </p:sp>
    </p:spTree>
    <p:extLst>
      <p:ext uri="{BB962C8B-B14F-4D97-AF65-F5344CB8AC3E}">
        <p14:creationId xmlns:p14="http://schemas.microsoft.com/office/powerpoint/2010/main" val="83869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F502BDF-D999-4AF8-AC48-806B4A91E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147" y="1425080"/>
            <a:ext cx="7554265" cy="4371713"/>
          </a:xfrm>
          <a:prstGeom prst="rect">
            <a:avLst/>
          </a:prstGeom>
        </p:spPr>
      </p:pic>
      <p:sp>
        <p:nvSpPr>
          <p:cNvPr id="8" name="3 Título">
            <a:extLst>
              <a:ext uri="{FF2B5EF4-FFF2-40B4-BE49-F238E27FC236}">
                <a16:creationId xmlns:a16="http://schemas.microsoft.com/office/drawing/2014/main" id="{37F19DAF-26AD-47F4-84D1-DC80D39EA393}"/>
              </a:ext>
            </a:extLst>
          </p:cNvPr>
          <p:cNvSpPr txBox="1">
            <a:spLocks/>
          </p:cNvSpPr>
          <p:nvPr/>
        </p:nvSpPr>
        <p:spPr>
          <a:xfrm>
            <a:off x="2028147" y="371912"/>
            <a:ext cx="9711595" cy="81107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48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a:lstStyle>
          <a:p>
            <a:r>
              <a:rPr lang="es-ES" dirty="0"/>
              <a:t>Instalación de Python</a:t>
            </a:r>
          </a:p>
        </p:txBody>
      </p:sp>
      <p:sp>
        <p:nvSpPr>
          <p:cNvPr id="9" name="CuadroTexto 8">
            <a:extLst>
              <a:ext uri="{FF2B5EF4-FFF2-40B4-BE49-F238E27FC236}">
                <a16:creationId xmlns:a16="http://schemas.microsoft.com/office/drawing/2014/main" id="{3D52F4FD-A821-475B-8D3A-9165DC43F75A}"/>
              </a:ext>
            </a:extLst>
          </p:cNvPr>
          <p:cNvSpPr txBox="1"/>
          <p:nvPr/>
        </p:nvSpPr>
        <p:spPr>
          <a:xfrm>
            <a:off x="10163852" y="2306973"/>
            <a:ext cx="1575889" cy="1200329"/>
          </a:xfrm>
          <a:prstGeom prst="rect">
            <a:avLst/>
          </a:prstGeom>
          <a:noFill/>
        </p:spPr>
        <p:txBody>
          <a:bodyPr wrap="square" rtlCol="0">
            <a:spAutoFit/>
          </a:bodyPr>
          <a:lstStyle/>
          <a:p>
            <a:r>
              <a:rPr lang="es-ES" sz="1800" dirty="0"/>
              <a:t>Escribir el comando “idle” para abrir el IDE.</a:t>
            </a:r>
          </a:p>
        </p:txBody>
      </p:sp>
    </p:spTree>
    <p:extLst>
      <p:ext uri="{BB962C8B-B14F-4D97-AF65-F5344CB8AC3E}">
        <p14:creationId xmlns:p14="http://schemas.microsoft.com/office/powerpoint/2010/main" val="3012756340"/>
      </p:ext>
    </p:extLst>
  </p:cSld>
  <p:clrMapOvr>
    <a:masterClrMapping/>
  </p:clrMapOvr>
</p:sld>
</file>

<file path=ppt/theme/theme1.xml><?xml version="1.0" encoding="utf-8"?>
<a:theme xmlns:a="http://schemas.openxmlformats.org/drawingml/2006/main" name="Tema1">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69999C7C-27C2-4357-8D30-C875E32BB791}" vid="{3C7DCF79-342C-4B2C-917C-B9D0CD883D9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83</TotalTime>
  <Words>1251</Words>
  <Application>Microsoft Office PowerPoint</Application>
  <PresentationFormat>Panorámica</PresentationFormat>
  <Paragraphs>151</Paragraphs>
  <Slides>18</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Cambria Math</vt:lpstr>
      <vt:lpstr>Tema1</vt:lpstr>
      <vt:lpstr>Introducción a la programación con Python</vt:lpstr>
      <vt:lpstr>Instalación de Python</vt:lpstr>
      <vt:lpstr>Instalación de Python</vt:lpstr>
      <vt:lpstr>Instalación de Python</vt:lpstr>
      <vt:lpstr>Instalación de Python</vt:lpstr>
      <vt:lpstr>Instalación de Python</vt:lpstr>
      <vt:lpstr>Instalación de Python</vt:lpstr>
      <vt:lpstr>Presentación de PowerPoint</vt:lpstr>
      <vt:lpstr>Presentación de PowerPoint</vt:lpstr>
      <vt:lpstr>Presentación de PowerPoint</vt:lpstr>
      <vt:lpstr>HELLO WORLD</vt:lpstr>
      <vt:lpstr>Variables</vt:lpstr>
      <vt:lpstr>Operadores</vt:lpstr>
      <vt:lpstr>Input</vt:lpstr>
      <vt:lpstr>Listas</vt:lpstr>
      <vt:lpstr>Condicionales</vt:lpstr>
      <vt:lpstr>Bucles</vt:lpstr>
      <vt:lpstr>Función factorial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programación con Python</dc:title>
  <dc:creator>Alexis Gómez</dc:creator>
  <cp:lastModifiedBy>Alexis Gómez</cp:lastModifiedBy>
  <cp:revision>12</cp:revision>
  <dcterms:created xsi:type="dcterms:W3CDTF">2020-10-14T11:48:36Z</dcterms:created>
  <dcterms:modified xsi:type="dcterms:W3CDTF">2020-10-14T17:56:51Z</dcterms:modified>
</cp:coreProperties>
</file>